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6" r:id="rId2"/>
    <p:sldId id="257" r:id="rId3"/>
    <p:sldId id="258" r:id="rId4"/>
    <p:sldId id="259" r:id="rId5"/>
    <p:sldId id="302" r:id="rId6"/>
    <p:sldId id="261" r:id="rId7"/>
    <p:sldId id="303" r:id="rId8"/>
    <p:sldId id="262" r:id="rId9"/>
    <p:sldId id="263" r:id="rId10"/>
    <p:sldId id="264" r:id="rId11"/>
    <p:sldId id="265" r:id="rId12"/>
    <p:sldId id="304" r:id="rId13"/>
    <p:sldId id="306" r:id="rId14"/>
    <p:sldId id="307" r:id="rId15"/>
    <p:sldId id="289" r:id="rId16"/>
    <p:sldId id="290" r:id="rId17"/>
    <p:sldId id="291" r:id="rId18"/>
    <p:sldId id="308" r:id="rId19"/>
    <p:sldId id="309" r:id="rId20"/>
    <p:sldId id="310" r:id="rId21"/>
    <p:sldId id="311" r:id="rId22"/>
    <p:sldId id="268" r:id="rId23"/>
    <p:sldId id="269" r:id="rId24"/>
    <p:sldId id="270" r:id="rId25"/>
    <p:sldId id="271" r:id="rId26"/>
    <p:sldId id="272" r:id="rId27"/>
    <p:sldId id="273" r:id="rId28"/>
    <p:sldId id="274" r:id="rId29"/>
    <p:sldId id="275" r:id="rId30"/>
    <p:sldId id="276" r:id="rId31"/>
    <p:sldId id="277" r:id="rId32"/>
    <p:sldId id="278" r:id="rId33"/>
    <p:sldId id="279" r:id="rId34"/>
    <p:sldId id="282" r:id="rId35"/>
    <p:sldId id="286" r:id="rId36"/>
    <p:sldId id="287" r:id="rId37"/>
    <p:sldId id="288" r:id="rId38"/>
    <p:sldId id="292" r:id="rId39"/>
    <p:sldId id="293" r:id="rId40"/>
    <p:sldId id="294" r:id="rId41"/>
    <p:sldId id="295" r:id="rId42"/>
    <p:sldId id="296" r:id="rId43"/>
    <p:sldId id="301" r:id="rId44"/>
    <p:sldId id="297" r:id="rId45"/>
    <p:sldId id="298" r:id="rId46"/>
    <p:sldId id="299" r:id="rId47"/>
    <p:sldId id="300" r:id="rId48"/>
  </p:sldIdLst>
  <p:sldSz cx="9144000" cy="6858000" type="screen4x3"/>
  <p:notesSz cx="6858000" cy="9144000"/>
  <p:defaultTextStyle>
    <a:defPPr>
      <a:defRPr lang="en-US"/>
    </a:defPPr>
    <a:lvl1pPr algn="l" rtl="0" fontAlgn="base">
      <a:spcBef>
        <a:spcPct val="0"/>
      </a:spcBef>
      <a:spcAft>
        <a:spcPct val="0"/>
      </a:spcAft>
      <a:defRPr sz="3600" kern="1200">
        <a:solidFill>
          <a:schemeClr val="tx1"/>
        </a:solidFill>
        <a:latin typeface="Arial" charset="0"/>
        <a:ea typeface="+mn-ea"/>
        <a:cs typeface="+mn-cs"/>
      </a:defRPr>
    </a:lvl1pPr>
    <a:lvl2pPr marL="457200" algn="l" rtl="0" fontAlgn="base">
      <a:spcBef>
        <a:spcPct val="0"/>
      </a:spcBef>
      <a:spcAft>
        <a:spcPct val="0"/>
      </a:spcAft>
      <a:defRPr sz="3600" kern="1200">
        <a:solidFill>
          <a:schemeClr val="tx1"/>
        </a:solidFill>
        <a:latin typeface="Arial" charset="0"/>
        <a:ea typeface="+mn-ea"/>
        <a:cs typeface="+mn-cs"/>
      </a:defRPr>
    </a:lvl2pPr>
    <a:lvl3pPr marL="914400" algn="l" rtl="0" fontAlgn="base">
      <a:spcBef>
        <a:spcPct val="0"/>
      </a:spcBef>
      <a:spcAft>
        <a:spcPct val="0"/>
      </a:spcAft>
      <a:defRPr sz="3600" kern="1200">
        <a:solidFill>
          <a:schemeClr val="tx1"/>
        </a:solidFill>
        <a:latin typeface="Arial" charset="0"/>
        <a:ea typeface="+mn-ea"/>
        <a:cs typeface="+mn-cs"/>
      </a:defRPr>
    </a:lvl3pPr>
    <a:lvl4pPr marL="1371600" algn="l" rtl="0" fontAlgn="base">
      <a:spcBef>
        <a:spcPct val="0"/>
      </a:spcBef>
      <a:spcAft>
        <a:spcPct val="0"/>
      </a:spcAft>
      <a:defRPr sz="3600" kern="1200">
        <a:solidFill>
          <a:schemeClr val="tx1"/>
        </a:solidFill>
        <a:latin typeface="Arial" charset="0"/>
        <a:ea typeface="+mn-ea"/>
        <a:cs typeface="+mn-cs"/>
      </a:defRPr>
    </a:lvl4pPr>
    <a:lvl5pPr marL="1828800" algn="l" rtl="0" fontAlgn="base">
      <a:spcBef>
        <a:spcPct val="0"/>
      </a:spcBef>
      <a:spcAft>
        <a:spcPct val="0"/>
      </a:spcAft>
      <a:defRPr sz="3600" kern="1200">
        <a:solidFill>
          <a:schemeClr val="tx1"/>
        </a:solidFill>
        <a:latin typeface="Arial" charset="0"/>
        <a:ea typeface="+mn-ea"/>
        <a:cs typeface="+mn-cs"/>
      </a:defRPr>
    </a:lvl5pPr>
    <a:lvl6pPr marL="2286000" algn="l" defTabSz="914400" rtl="0" eaLnBrk="1" latinLnBrk="0" hangingPunct="1">
      <a:defRPr sz="3600" kern="1200">
        <a:solidFill>
          <a:schemeClr val="tx1"/>
        </a:solidFill>
        <a:latin typeface="Arial" charset="0"/>
        <a:ea typeface="+mn-ea"/>
        <a:cs typeface="+mn-cs"/>
      </a:defRPr>
    </a:lvl6pPr>
    <a:lvl7pPr marL="2743200" algn="l" defTabSz="914400" rtl="0" eaLnBrk="1" latinLnBrk="0" hangingPunct="1">
      <a:defRPr sz="3600" kern="1200">
        <a:solidFill>
          <a:schemeClr val="tx1"/>
        </a:solidFill>
        <a:latin typeface="Arial" charset="0"/>
        <a:ea typeface="+mn-ea"/>
        <a:cs typeface="+mn-cs"/>
      </a:defRPr>
    </a:lvl7pPr>
    <a:lvl8pPr marL="3200400" algn="l" defTabSz="914400" rtl="0" eaLnBrk="1" latinLnBrk="0" hangingPunct="1">
      <a:defRPr sz="3600" kern="1200">
        <a:solidFill>
          <a:schemeClr val="tx1"/>
        </a:solidFill>
        <a:latin typeface="Arial" charset="0"/>
        <a:ea typeface="+mn-ea"/>
        <a:cs typeface="+mn-cs"/>
      </a:defRPr>
    </a:lvl8pPr>
    <a:lvl9pPr marL="3657600" algn="l" defTabSz="914400" rtl="0" eaLnBrk="1" latinLnBrk="0" hangingPunct="1">
      <a:defRPr sz="3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109" d="100"/>
          <a:sy n="109" d="100"/>
        </p:scale>
        <p:origin x="129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A2977D-3F2D-4F0B-AA00-36FE396F1A88}" type="datetimeFigureOut">
              <a:rPr lang="en-US" smtClean="0"/>
              <a:t>9/24/2024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D92C46-FB0F-4110-9641-857BD5985DA8}" type="slidenum">
              <a:rPr lang="en-US" smtClean="0"/>
              <a:t>‹#›</a:t>
            </a:fld>
            <a:endParaRPr lang="en-US"/>
          </a:p>
        </p:txBody>
      </p:sp>
    </p:spTree>
    <p:extLst>
      <p:ext uri="{BB962C8B-B14F-4D97-AF65-F5344CB8AC3E}">
        <p14:creationId xmlns:p14="http://schemas.microsoft.com/office/powerpoint/2010/main" val="3915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D92C46-FB0F-4110-9641-857BD5985DA8}" type="slidenum">
              <a:rPr lang="en-US" smtClean="0"/>
              <a:t>8</a:t>
            </a:fld>
            <a:endParaRPr lang="en-US"/>
          </a:p>
        </p:txBody>
      </p:sp>
    </p:spTree>
    <p:extLst>
      <p:ext uri="{BB962C8B-B14F-4D97-AF65-F5344CB8AC3E}">
        <p14:creationId xmlns:p14="http://schemas.microsoft.com/office/powerpoint/2010/main" val="327685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B0D4BE9-8DD7-45F7-A622-2C603E2A8D6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13290FB-8C5C-4E12-9989-04FEBAB288D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A87B5D7-FA18-4085-99E1-15F9DE3DD9D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8F1473-BC68-4737-BA57-8B41D758C5D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9B8A41A-3FFD-434D-9D33-EB98BB52C53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8AA574F-E958-4332-B8D6-8C677C47A10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E70340A-F4D1-4072-87B4-B5164FDBB93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AB130A2-0000-46DD-80A3-AE83884CAFD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7651C22-A5E7-4F89-AE38-9665FD9B6DC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285CBEC-6843-42DB-9FCD-B5873855EE2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3D74E1-942C-4BF5-B6C6-45761AB689A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2AD4AD82-68EF-46CB-96EB-48E7D13D6F4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bs-Latn-BA" sz="3600" dirty="0" smtClean="0"/>
              <a:t>UNOVČENJE IMOVINE I NAMIRENJE POVJERIOLACA U STEČAJNOM POSTUPKU</a:t>
            </a:r>
            <a:br>
              <a:rPr lang="bs-Latn-BA" sz="3600" dirty="0" smtClean="0"/>
            </a:br>
            <a:r>
              <a:rPr lang="bs-Latn-BA" sz="3600" dirty="0"/>
              <a:t/>
            </a:r>
            <a:br>
              <a:rPr lang="bs-Latn-BA" sz="3600" dirty="0"/>
            </a:br>
            <a:r>
              <a:rPr lang="bs-Latn-BA" sz="3600" dirty="0" smtClean="0"/>
              <a:t/>
            </a:r>
            <a:br>
              <a:rPr lang="bs-Latn-BA" sz="3600" dirty="0" smtClean="0"/>
            </a:br>
            <a:r>
              <a:rPr lang="bs-Latn-BA" sz="3600" dirty="0"/>
              <a:t/>
            </a:r>
            <a:br>
              <a:rPr lang="bs-Latn-BA" sz="3600" dirty="0"/>
            </a:br>
            <a:r>
              <a:rPr lang="bs-Latn-BA" sz="1800" dirty="0" smtClean="0"/>
              <a:t>mr Nedeljko Milijević</a:t>
            </a:r>
            <a:r>
              <a:rPr lang="bs-Latn-BA" sz="1600" dirty="0" smtClean="0"/>
              <a:t/>
            </a:r>
            <a:br>
              <a:rPr lang="bs-Latn-BA" sz="1600" dirty="0" smtClean="0"/>
            </a:br>
            <a:r>
              <a:rPr lang="bs-Latn-BA" sz="1600" dirty="0" smtClean="0"/>
              <a:t/>
            </a:r>
            <a:br>
              <a:rPr lang="bs-Latn-BA" sz="1600" dirty="0" smtClean="0"/>
            </a:br>
            <a:r>
              <a:rPr lang="bs-Latn-BA" sz="1600" dirty="0" smtClean="0"/>
              <a:t/>
            </a:r>
            <a:br>
              <a:rPr lang="bs-Latn-BA" sz="1600" dirty="0" smtClean="0"/>
            </a:br>
            <a:r>
              <a:rPr lang="bs-Latn-BA" sz="1600" dirty="0" smtClean="0"/>
              <a:t/>
            </a:r>
            <a:br>
              <a:rPr lang="bs-Latn-BA" sz="1600" dirty="0" smtClean="0"/>
            </a:br>
            <a:r>
              <a:rPr lang="bs-Latn-BA" sz="1600" dirty="0" smtClean="0"/>
              <a:t/>
            </a:r>
            <a:br>
              <a:rPr lang="bs-Latn-BA" sz="1600" dirty="0" smtClean="0"/>
            </a:br>
            <a:r>
              <a:rPr lang="bs-Latn-BA" sz="1600" dirty="0" smtClean="0"/>
              <a:t>Banjaluka, juna 2024. godine</a:t>
            </a:r>
            <a:endParaRPr lang="en-US" sz="1600" dirty="0" smtClean="0"/>
          </a:p>
        </p:txBody>
      </p:sp>
      <p:sp>
        <p:nvSpPr>
          <p:cNvPr id="2051" name="Rectangle 3"/>
          <p:cNvSpPr>
            <a:spLocks noGrp="1" noChangeArrowheads="1"/>
          </p:cNvSpPr>
          <p:nvPr>
            <p:ph type="subTitle" idx="1"/>
          </p:nvPr>
        </p:nvSpPr>
        <p:spPr>
          <a:xfrm>
            <a:off x="685800" y="3356992"/>
            <a:ext cx="6400800" cy="1752600"/>
          </a:xfrm>
        </p:spPr>
        <p:txBody>
          <a:bodyPr/>
          <a:lstStyle/>
          <a:p>
            <a:pPr eaLnBrk="1" hangingPunct="1"/>
            <a:endParaRPr lang="sr-Latn-BA" dirty="0" smtClean="0"/>
          </a:p>
          <a:p>
            <a:pPr algn="l" eaLnBrk="1" hangingPunct="1"/>
            <a:endParaRPr lang="sr-Latn-BA" dirty="0" smtClean="0"/>
          </a:p>
          <a:p>
            <a:pPr eaLnBrk="1" hangingPunct="1"/>
            <a:endParaRPr lang="sr-Latn-BA" dirty="0" smtClean="0"/>
          </a:p>
          <a:p>
            <a:pPr eaLnBrk="1" hangingPunct="1"/>
            <a:endParaRPr lang="sr-Latn-BA" dirty="0" smtClean="0"/>
          </a:p>
          <a:p>
            <a:pPr eaLnBrk="1" hangingPunct="1"/>
            <a:endParaRPr lang="sr-Latn-BA" dirty="0" smtClean="0"/>
          </a:p>
          <a:p>
            <a:pPr eaLnBrk="1" hangingPunct="1"/>
            <a:endParaRPr lang="sr-Latn-BA" dirty="0" smtClean="0"/>
          </a:p>
          <a:p>
            <a:pPr eaLnBrk="1" hangingPunct="1"/>
            <a:endParaRPr lang="sr-Latn-BA" dirty="0" smtClean="0"/>
          </a:p>
          <a:p>
            <a:pPr eaLnBrk="1" hangingPunct="1"/>
            <a:endParaRPr lang="sr-Latn-BA" dirty="0" smtClean="0"/>
          </a:p>
          <a:p>
            <a:pPr eaLnBrk="1" hangingPunct="1"/>
            <a:endParaRPr lang="sr-Latn-BA" dirty="0" smtClean="0"/>
          </a:p>
          <a:p>
            <a:pPr eaLnBrk="1" hangingPunct="1"/>
            <a:endParaRPr lang="sr-Latn-BA" dirty="0" smtClean="0"/>
          </a:p>
          <a:p>
            <a:pPr eaLnBrk="1" hangingPunct="1"/>
            <a:endParaRPr lang="sr-Latn-BA" dirty="0" smtClean="0"/>
          </a:p>
          <a:p>
            <a:pPr eaLnBrk="1" hangingPunct="1"/>
            <a:endParaRPr lang="sr-Latn-BA" dirty="0" smtClean="0"/>
          </a:p>
          <a:p>
            <a:pPr eaLnBrk="1" hangingPunct="1"/>
            <a:endParaRPr lang="sr-Latn-BA" dirty="0" smtClean="0"/>
          </a:p>
          <a:p>
            <a:pPr eaLnBrk="1" hangingPunct="1"/>
            <a:endParaRPr lang="sr-Latn-BA" dirty="0" smtClean="0"/>
          </a:p>
          <a:p>
            <a:pPr eaLnBrk="1" hangingPunct="1"/>
            <a:endParaRPr lang="sr-Latn-BA" dirty="0" smtClean="0"/>
          </a:p>
          <a:p>
            <a:pPr eaLnBrk="1" hangingPunct="1"/>
            <a:endParaRPr lang="en-U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bs-Latn-BA" sz="4000" dirty="0" smtClean="0"/>
              <a:t>Unovčenje  nepokretne imovine bez tereta (slobodna imovina)</a:t>
            </a:r>
            <a:r>
              <a:rPr lang="sr-Latn-RS" sz="4000" dirty="0" smtClean="0"/>
              <a:t> I</a:t>
            </a:r>
            <a:endParaRPr lang="en-US" sz="4000" dirty="0" smtClean="0"/>
          </a:p>
        </p:txBody>
      </p:sp>
      <p:sp>
        <p:nvSpPr>
          <p:cNvPr id="9219" name="Rectangle 3"/>
          <p:cNvSpPr>
            <a:spLocks noGrp="1" noChangeArrowheads="1"/>
          </p:cNvSpPr>
          <p:nvPr>
            <p:ph type="body" idx="1"/>
          </p:nvPr>
        </p:nvSpPr>
        <p:spPr/>
        <p:txBody>
          <a:bodyPr/>
          <a:lstStyle/>
          <a:p>
            <a:pPr algn="just" eaLnBrk="1" hangingPunct="1">
              <a:lnSpc>
                <a:spcPct val="80000"/>
              </a:lnSpc>
            </a:pPr>
            <a:r>
              <a:rPr lang="bs-Latn-BA" sz="2400" dirty="0" smtClean="0"/>
              <a:t>Imovina stečajnog dužnika koja  nije opterećena zalogom ili nekim drugim teretom (slobodna imovina) unovčava se u stečajnom postupku prema načinu i uslovima koje odredi Skupština povjerilaca.</a:t>
            </a:r>
          </a:p>
          <a:p>
            <a:pPr algn="just" eaLnBrk="1" hangingPunct="1">
              <a:lnSpc>
                <a:spcPct val="80000"/>
              </a:lnSpc>
            </a:pPr>
            <a:endParaRPr lang="bs-Latn-BA" sz="2400" dirty="0" smtClean="0"/>
          </a:p>
          <a:p>
            <a:pPr algn="just" eaLnBrk="1" hangingPunct="1">
              <a:lnSpc>
                <a:spcPct val="80000"/>
              </a:lnSpc>
            </a:pPr>
            <a:r>
              <a:rPr lang="bs-Latn-BA" sz="2400" dirty="0" smtClean="0"/>
              <a:t>Uslovi se mogu odnositi na način unovčenja imovine, najnižu cijenu ispod koje se ne može prodati nekretnina, rok isplate cijene, obaveze kupca da nastavi  poslovnu djelatnost, zaposli određen broj radnika, izvrši investiciona ulaganja, i dr.</a:t>
            </a:r>
          </a:p>
          <a:p>
            <a:pPr algn="just" eaLnBrk="1" hangingPunct="1">
              <a:lnSpc>
                <a:spcPct val="80000"/>
              </a:lnSpc>
            </a:pPr>
            <a:endParaRPr lang="bs-Latn-BA" sz="2400" dirty="0" smtClean="0"/>
          </a:p>
          <a:p>
            <a:pPr algn="just" eaLnBrk="1" hangingPunct="1">
              <a:lnSpc>
                <a:spcPct val="80000"/>
              </a:lnSpc>
            </a:pPr>
            <a:r>
              <a:rPr lang="bs-Latn-BA" sz="2400" dirty="0" smtClean="0"/>
              <a:t>Ako Skupština povjerilaca ne odredi uslove i način unovčenja imovine, stečajni upravnik unovčava imovinu prema odredbama  ovog zakona i ZIP-a.</a:t>
            </a:r>
          </a:p>
          <a:p>
            <a:pPr algn="just" eaLnBrk="1" hangingPunct="1">
              <a:lnSpc>
                <a:spcPct val="80000"/>
              </a:lnSpc>
            </a:pPr>
            <a:endParaRPr lang="bs-Latn-BA" sz="2400" dirty="0" smtClean="0"/>
          </a:p>
          <a:p>
            <a:pPr algn="just" eaLnBrk="1" hangingPunct="1">
              <a:lnSpc>
                <a:spcPct val="80000"/>
              </a:lnSpc>
              <a:buFontTx/>
              <a:buNone/>
            </a:pPr>
            <a:endParaRPr lang="bs-Latn-BA" sz="2400" dirty="0" smtClean="0"/>
          </a:p>
          <a:p>
            <a:pPr algn="just" eaLnBrk="1" hangingPunct="1">
              <a:lnSpc>
                <a:spcPct val="80000"/>
              </a:lnSpc>
            </a:pPr>
            <a:endParaRPr lang="bs-Latn-BA" sz="24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bs-Latn-BA" sz="4000" dirty="0" smtClean="0"/>
              <a:t>Unovčenje nepokretne imovine</a:t>
            </a:r>
            <a:br>
              <a:rPr lang="bs-Latn-BA" sz="4000" dirty="0" smtClean="0"/>
            </a:br>
            <a:r>
              <a:rPr lang="bs-Latn-BA" sz="4000" dirty="0" smtClean="0"/>
              <a:t>bez tereta(slobodna imovina) II</a:t>
            </a:r>
            <a:endParaRPr lang="en-US" sz="4000" dirty="0" smtClean="0"/>
          </a:p>
        </p:txBody>
      </p:sp>
      <p:sp>
        <p:nvSpPr>
          <p:cNvPr id="10243" name="Rectangle 3"/>
          <p:cNvSpPr>
            <a:spLocks noGrp="1" noChangeArrowheads="1"/>
          </p:cNvSpPr>
          <p:nvPr>
            <p:ph type="body" idx="1"/>
          </p:nvPr>
        </p:nvSpPr>
        <p:spPr/>
        <p:txBody>
          <a:bodyPr/>
          <a:lstStyle/>
          <a:p>
            <a:pPr marL="0" indent="0" algn="just" eaLnBrk="1" hangingPunct="1">
              <a:lnSpc>
                <a:spcPct val="80000"/>
              </a:lnSpc>
              <a:buNone/>
            </a:pPr>
            <a:r>
              <a:rPr lang="bs-Latn-BA" sz="2400" dirty="0" smtClean="0"/>
              <a:t>Ako stečajni upravnik ne uspije unovčiti nekretninu na dvije javne prodaje prema  uslovima koje je odredila skupština povjerilaca, odbor povjerilaca odnosno skupština  određuje najnižu cijenu ispod koje se nepokretnost ne može prodati na naredne dvije javne prodaje.</a:t>
            </a:r>
          </a:p>
          <a:p>
            <a:pPr algn="just" eaLnBrk="1" hangingPunct="1">
              <a:lnSpc>
                <a:spcPct val="80000"/>
              </a:lnSpc>
            </a:pPr>
            <a:r>
              <a:rPr lang="bs-Latn-BA" sz="2400" dirty="0" smtClean="0"/>
              <a:t>Ako stečajni upravnik ne uspije unovčiti nekretninu pod tim uslovima na naredne dvije javne prodaje stečajni upravnik može nekretninu unovčiti javnim prikupljanjem ponuda bez isticanja najniže cijene ako za to ima saglasnost odbora odnosno skupštine povjerilaca ako odbor nije osnovan.</a:t>
            </a:r>
          </a:p>
          <a:p>
            <a:pPr algn="just" eaLnBrk="1" hangingPunct="1">
              <a:lnSpc>
                <a:spcPct val="80000"/>
              </a:lnSpc>
            </a:pPr>
            <a:r>
              <a:rPr lang="bs-Latn-BA" sz="2400" dirty="0" smtClean="0"/>
              <a:t>Ako stečajni upravnik ne dobije saglasnost odbora odnosno skupštine povjerilaca za pokušaj unovčenja prikupljanjem ponuda bez isticanja najniže cijene ili ne uspije unovčiti nekretninu na taj način dužan je nekretninu izdvojiti iz stečajne mase  i  predati povjeriocima srazmjerno njihovim </a:t>
            </a:r>
            <a:r>
              <a:rPr lang="bs-Latn-BA" sz="2400" dirty="0" err="1" smtClean="0"/>
              <a:t>potraživanjima</a:t>
            </a:r>
            <a:r>
              <a:rPr lang="bs-Latn-BA" sz="2400" dirty="0" smtClean="0"/>
              <a:t>, ako oni to prihvate</a:t>
            </a:r>
            <a:r>
              <a:rPr lang="bs-Latn-BA" sz="2000" dirty="0" smtClean="0"/>
              <a:t>.</a:t>
            </a:r>
          </a:p>
          <a:p>
            <a:pPr algn="just" eaLnBrk="1" hangingPunct="1">
              <a:lnSpc>
                <a:spcPct val="80000"/>
              </a:lnSpc>
            </a:pPr>
            <a:endParaRPr lang="bs-Latn-BA" sz="20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Unovčenje imovine bez tereta(slobodna imovine)  III</a:t>
            </a:r>
            <a:endParaRPr lang="en-US" dirty="0"/>
          </a:p>
        </p:txBody>
      </p:sp>
      <p:sp>
        <p:nvSpPr>
          <p:cNvPr id="3" name="Content Placeholder 2"/>
          <p:cNvSpPr>
            <a:spLocks noGrp="1"/>
          </p:cNvSpPr>
          <p:nvPr>
            <p:ph idx="1"/>
          </p:nvPr>
        </p:nvSpPr>
        <p:spPr/>
        <p:txBody>
          <a:bodyPr/>
          <a:lstStyle/>
          <a:p>
            <a:r>
              <a:rPr lang="bs-Latn-BA" sz="2800" dirty="0" smtClean="0"/>
              <a:t>Ako povjerioci ne prihvate imovinu stečajni upravnik tu imovinu uručuje Crevnom krstu ili nekoj drugoj humanitarnoj organizaciji, socijalnoj ili obrazovnoj ustanovi, ako je potrebna tim organizacijama ili ustanovama, i ako one imovinu prihvate.</a:t>
            </a:r>
          </a:p>
          <a:p>
            <a:r>
              <a:rPr lang="bs-Latn-BA" sz="2800" dirty="0" smtClean="0"/>
              <a:t>Ako se imovina ne uruči ni povjeriocima ni humanitarnim organizacijama  uručuje se stečajnom dužniku, odnosno članu društva, a ako je ne prihvate, imovina pripada Republici Srpskoj</a:t>
            </a:r>
            <a:endParaRPr lang="en-US" sz="2800" dirty="0"/>
          </a:p>
        </p:txBody>
      </p:sp>
    </p:spTree>
    <p:extLst>
      <p:ext uri="{BB962C8B-B14F-4D97-AF65-F5344CB8AC3E}">
        <p14:creationId xmlns:p14="http://schemas.microsoft.com/office/powerpoint/2010/main" val="683348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Unovčenje nepokretnosti sa teretom  I</a:t>
            </a:r>
            <a:endParaRPr lang="en-US" dirty="0"/>
          </a:p>
        </p:txBody>
      </p:sp>
      <p:sp>
        <p:nvSpPr>
          <p:cNvPr id="3" name="Content Placeholder 2"/>
          <p:cNvSpPr>
            <a:spLocks noGrp="1"/>
          </p:cNvSpPr>
          <p:nvPr>
            <p:ph idx="1"/>
          </p:nvPr>
        </p:nvSpPr>
        <p:spPr/>
        <p:txBody>
          <a:bodyPr/>
          <a:lstStyle/>
          <a:p>
            <a:r>
              <a:rPr lang="bs-Latn-BA" dirty="0" smtClean="0"/>
              <a:t>Ako je nepokretnost opterećena razlučnim pravom, unovčava se u skladu sa propisima o prinudnom izvršenju, ako ovim Zakonom nije drugačije propisano.</a:t>
            </a:r>
          </a:p>
          <a:p>
            <a:r>
              <a:rPr lang="bs-Latn-BA" dirty="0" smtClean="0"/>
              <a:t>U oglasu o prodaji stečajni upravnik utvrđuje vrijednost nepokretnosti, način prodaje i uslove prodaje.</a:t>
            </a:r>
          </a:p>
          <a:p>
            <a:r>
              <a:rPr lang="bs-Latn-BA" dirty="0" smtClean="0"/>
              <a:t>Na prvoj javnoj prodaji nepokretnost ne može prodati ispod 1/2 vrijednosti, a na drugoj javnoj prodaji ispod 1/3 vrijednosti.</a:t>
            </a:r>
            <a:endParaRPr lang="en-US" dirty="0"/>
          </a:p>
        </p:txBody>
      </p:sp>
    </p:spTree>
    <p:extLst>
      <p:ext uri="{BB962C8B-B14F-4D97-AF65-F5344CB8AC3E}">
        <p14:creationId xmlns:p14="http://schemas.microsoft.com/office/powerpoint/2010/main" val="34245639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Unovčenje nepokretnosti sa teretom</a:t>
            </a:r>
            <a:r>
              <a:rPr lang="sr-Latn-RS" dirty="0" smtClean="0"/>
              <a:t>  II</a:t>
            </a:r>
            <a:endParaRPr lang="en-US" dirty="0"/>
          </a:p>
        </p:txBody>
      </p:sp>
      <p:sp>
        <p:nvSpPr>
          <p:cNvPr id="3" name="Content Placeholder 2"/>
          <p:cNvSpPr>
            <a:spLocks noGrp="1"/>
          </p:cNvSpPr>
          <p:nvPr>
            <p:ph idx="1"/>
          </p:nvPr>
        </p:nvSpPr>
        <p:spPr/>
        <p:txBody>
          <a:bodyPr/>
          <a:lstStyle/>
          <a:p>
            <a:r>
              <a:rPr lang="bs-Latn-BA" sz="2400" dirty="0" smtClean="0"/>
              <a:t>Ako se ne uspije unovčiti nepokretnost sa teretom na dvije javne prodaje postupak prodaje se ne obustavlja.</a:t>
            </a:r>
          </a:p>
          <a:p>
            <a:r>
              <a:rPr lang="bs-Latn-BA" sz="2400" dirty="0" smtClean="0"/>
              <a:t>Ako se nepokretnost nije mogla unovčiti ni za 1/3 procijenjene vrijedosti, na svakoj narednoj prodaji najniža cijena po kojoj se nepokretnost može prodati smanjuje se za 10% od prethodne vredosti.</a:t>
            </a:r>
          </a:p>
          <a:p>
            <a:r>
              <a:rPr lang="bs-Latn-BA" sz="2400" dirty="0" smtClean="0"/>
              <a:t>Razlučni povjerilac može preuzeti nepokretnost ukoliko ne uspsije javna prodaja, a to nije u suprotnosti sa interesima drugih povjerilaca.</a:t>
            </a:r>
          </a:p>
          <a:p>
            <a:r>
              <a:rPr lang="bs-Latn-BA" sz="2400" dirty="0" smtClean="0"/>
              <a:t>Nakon prodaje nekretnine na kojoj postoji teret stečajni sudija donosi rješenje o brisanju tereta.</a:t>
            </a:r>
          </a:p>
          <a:p>
            <a:endParaRPr lang="en-US" sz="2400" dirty="0"/>
          </a:p>
        </p:txBody>
      </p:sp>
    </p:spTree>
    <p:extLst>
      <p:ext uri="{BB962C8B-B14F-4D97-AF65-F5344CB8AC3E}">
        <p14:creationId xmlns:p14="http://schemas.microsoft.com/office/powerpoint/2010/main" val="7213573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bs-Latn-BA" sz="4000" dirty="0" smtClean="0"/>
              <a:t>Unovčenje pokernih stvari i prava na kojima postoji razlučno pravo</a:t>
            </a:r>
            <a:endParaRPr lang="en-US" sz="4000" dirty="0" smtClean="0"/>
          </a:p>
        </p:txBody>
      </p:sp>
      <p:sp>
        <p:nvSpPr>
          <p:cNvPr id="12291" name="Rectangle 3"/>
          <p:cNvSpPr>
            <a:spLocks noGrp="1" noChangeArrowheads="1"/>
          </p:cNvSpPr>
          <p:nvPr>
            <p:ph type="body" idx="1"/>
          </p:nvPr>
        </p:nvSpPr>
        <p:spPr/>
        <p:txBody>
          <a:bodyPr/>
          <a:lstStyle/>
          <a:p>
            <a:pPr algn="just" eaLnBrk="1" hangingPunct="1">
              <a:lnSpc>
                <a:spcPct val="80000"/>
              </a:lnSpc>
            </a:pPr>
            <a:r>
              <a:rPr lang="bs-Latn-BA" sz="2400" dirty="0" smtClean="0"/>
              <a:t>Stečajni upravnik može sam unovčiti stvari na kojima postoji razlučno pravo, ako stvar ima u svom posjedu.</a:t>
            </a:r>
          </a:p>
          <a:p>
            <a:pPr algn="just" eaLnBrk="1" hangingPunct="1">
              <a:lnSpc>
                <a:spcPct val="80000"/>
              </a:lnSpc>
            </a:pPr>
            <a:endParaRPr lang="bs-Latn-BA" sz="2400" dirty="0" smtClean="0"/>
          </a:p>
          <a:p>
            <a:pPr algn="just" eaLnBrk="1" hangingPunct="1">
              <a:lnSpc>
                <a:spcPct val="80000"/>
              </a:lnSpc>
            </a:pPr>
            <a:r>
              <a:rPr lang="bs-Latn-BA" sz="2400" dirty="0" smtClean="0"/>
              <a:t>Stečajni upravnik može naplatiti ili unovčiti potraživanje koje je stečajni upravnik ustupio ili založio radi obezbjeđenja nekog prava.</a:t>
            </a:r>
          </a:p>
          <a:p>
            <a:pPr algn="just" eaLnBrk="1" hangingPunct="1">
              <a:lnSpc>
                <a:spcPct val="80000"/>
              </a:lnSpc>
            </a:pPr>
            <a:endParaRPr lang="bs-Latn-BA" sz="2400" dirty="0" smtClean="0"/>
          </a:p>
          <a:p>
            <a:pPr algn="just" eaLnBrk="1" hangingPunct="1">
              <a:lnSpc>
                <a:spcPct val="80000"/>
              </a:lnSpc>
            </a:pPr>
            <a:r>
              <a:rPr lang="bs-Latn-BA" sz="2400" dirty="0" smtClean="0"/>
              <a:t>Ako stečajni upravnik ima pravo unovčenja stvari ili potraživanja dužan je razlučnom povjeriocu dati obavještenje o stvari ili potraživanju, odnosno omogućiti mu da pregleda stvar, odnosno izvriši uvid u poslovnu dokumentaciju stečajnog dužnika</a:t>
            </a:r>
            <a:r>
              <a:rPr lang="bs-Latn-BA" sz="2800" dirty="0" smtClean="0"/>
              <a:t>.</a:t>
            </a:r>
            <a:endParaRPr lang="en-US" sz="28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bs-Latn-BA" dirty="0" smtClean="0"/>
              <a:t>Obavijest o namjeri otuđenja</a:t>
            </a:r>
            <a:endParaRPr lang="en-US" dirty="0" smtClean="0"/>
          </a:p>
        </p:txBody>
      </p:sp>
      <p:sp>
        <p:nvSpPr>
          <p:cNvPr id="13315" name="Rectangle 3"/>
          <p:cNvSpPr>
            <a:spLocks noGrp="1" noChangeArrowheads="1"/>
          </p:cNvSpPr>
          <p:nvPr>
            <p:ph type="body" idx="1"/>
          </p:nvPr>
        </p:nvSpPr>
        <p:spPr/>
        <p:txBody>
          <a:bodyPr/>
          <a:lstStyle/>
          <a:p>
            <a:pPr algn="just" eaLnBrk="1" hangingPunct="1">
              <a:lnSpc>
                <a:spcPct val="90000"/>
              </a:lnSpc>
            </a:pPr>
            <a:r>
              <a:rPr lang="bs-Latn-BA" sz="2400" dirty="0" smtClean="0"/>
              <a:t>Prije nego što stečajni upravnik otuđi trećem licu pokretnu stvar ili pravo na čije je unovčenje ovlašten, dužan je stečajnog povjerioca obavijestiti o načinu unočenja stvari, te mu omogućiti da u roku od 8 dana predloži povoljnije unovčenje (čl. 162 ZOS).</a:t>
            </a:r>
          </a:p>
          <a:p>
            <a:pPr algn="just" eaLnBrk="1" hangingPunct="1">
              <a:lnSpc>
                <a:spcPct val="90000"/>
              </a:lnSpc>
            </a:pPr>
            <a:r>
              <a:rPr lang="bs-Latn-BA" sz="2400" dirty="0" smtClean="0"/>
              <a:t>Ukoliko razlučni povjerilac predloži povoljnije  unovčenje, stečajni upravnik je dužan iskoristiti mogućnost unovčenja po tom prijedlogu ili povjerioca dovesti u poziciju  kao da ju je iskoristio.</a:t>
            </a:r>
          </a:p>
          <a:p>
            <a:pPr algn="just" eaLnBrk="1" hangingPunct="1">
              <a:lnSpc>
                <a:spcPct val="90000"/>
              </a:lnSpc>
            </a:pPr>
            <a:r>
              <a:rPr lang="bs-Latn-BA" sz="2400" dirty="0" smtClean="0"/>
              <a:t>Druga mogućnost unovčenja može se sastojati u tome da razlučni povjerilac preuzme predmet unovčenja.</a:t>
            </a:r>
          </a:p>
          <a:p>
            <a:pPr algn="just" eaLnBrk="1" hangingPunct="1">
              <a:lnSpc>
                <a:spcPct val="90000"/>
              </a:lnSpc>
              <a:buFontTx/>
              <a:buNone/>
            </a:pPr>
            <a:r>
              <a:rPr lang="bs-Latn-BA" sz="2400" dirty="0" smtClean="0"/>
              <a:t> </a:t>
            </a:r>
            <a:endParaRPr lang="en-US" sz="24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bs-Latn-BA" sz="4000" smtClean="0"/>
              <a:t>Pravne radnje od posebne važnosti</a:t>
            </a:r>
            <a:endParaRPr lang="en-US" sz="4000" smtClean="0"/>
          </a:p>
        </p:txBody>
      </p:sp>
      <p:sp>
        <p:nvSpPr>
          <p:cNvPr id="14339" name="Rectangle 3"/>
          <p:cNvSpPr>
            <a:spLocks noGrp="1" noChangeArrowheads="1"/>
          </p:cNvSpPr>
          <p:nvPr>
            <p:ph type="body" idx="1"/>
          </p:nvPr>
        </p:nvSpPr>
        <p:spPr/>
        <p:txBody>
          <a:bodyPr/>
          <a:lstStyle/>
          <a:p>
            <a:pPr algn="just" eaLnBrk="1" hangingPunct="1">
              <a:lnSpc>
                <a:spcPct val="90000"/>
              </a:lnSpc>
            </a:pPr>
            <a:r>
              <a:rPr lang="bs-Latn-BA" sz="2400" dirty="0" smtClean="0"/>
              <a:t>Stečajni upravnik je dužan pribaviti saglasnost  Odbora povjerilaca ili Skupštine povjerilaca, ako odbor nije osnovan za pravne radnje od posebne važnosti.</a:t>
            </a:r>
          </a:p>
          <a:p>
            <a:pPr algn="just" eaLnBrk="1" hangingPunct="1">
              <a:lnSpc>
                <a:spcPct val="90000"/>
              </a:lnSpc>
            </a:pPr>
            <a:r>
              <a:rPr lang="bs-Latn-BA" sz="2400" dirty="0" smtClean="0"/>
              <a:t>Saglasnost je potrebna:</a:t>
            </a:r>
          </a:p>
          <a:p>
            <a:pPr algn="just" eaLnBrk="1" hangingPunct="1">
              <a:lnSpc>
                <a:spcPct val="90000"/>
              </a:lnSpc>
              <a:buFontTx/>
              <a:buNone/>
            </a:pPr>
            <a:r>
              <a:rPr lang="bs-Latn-BA" sz="2400" dirty="0" smtClean="0"/>
              <a:t>- ako se namjerava otuđiti preduzeće ili nekretninu veće vrijednosti ili udjel u drugom društvu,</a:t>
            </a:r>
          </a:p>
          <a:p>
            <a:pPr algn="just" eaLnBrk="1" hangingPunct="1">
              <a:lnSpc>
                <a:spcPct val="90000"/>
              </a:lnSpc>
              <a:buFontTx/>
              <a:buNone/>
            </a:pPr>
            <a:r>
              <a:rPr lang="bs-Latn-BA" sz="2400" dirty="0" smtClean="0"/>
              <a:t>- namjerava uzeti zajam, kojim bi stečajna masa bila znatno oštećena,</a:t>
            </a:r>
          </a:p>
          <a:p>
            <a:pPr algn="just" eaLnBrk="1" hangingPunct="1">
              <a:lnSpc>
                <a:spcPct val="90000"/>
              </a:lnSpc>
              <a:buFontTx/>
              <a:buNone/>
            </a:pPr>
            <a:r>
              <a:rPr lang="bs-Latn-BA" sz="2400" dirty="0" smtClean="0"/>
              <a:t>- za pokretanje i nastavljanje parnica veće vrijednosti čiji ishod je neizvjestan ili je štetan po stečajnog dužnika</a:t>
            </a:r>
            <a:endParaRPr lang="en-US" sz="24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sz="4000" dirty="0" smtClean="0"/>
              <a:t>Prodaja stečajnog dužinika kao pravnog lica  I</a:t>
            </a:r>
            <a:endParaRPr lang="en-US" sz="4000" dirty="0"/>
          </a:p>
        </p:txBody>
      </p:sp>
      <p:sp>
        <p:nvSpPr>
          <p:cNvPr id="3" name="Content Placeholder 2"/>
          <p:cNvSpPr>
            <a:spLocks noGrp="1"/>
          </p:cNvSpPr>
          <p:nvPr>
            <p:ph idx="1"/>
          </p:nvPr>
        </p:nvSpPr>
        <p:spPr/>
        <p:txBody>
          <a:bodyPr/>
          <a:lstStyle/>
          <a:p>
            <a:r>
              <a:rPr lang="bs-Latn-BA" sz="2800" dirty="0" smtClean="0"/>
              <a:t>ZOS je predviđena mogućnost prodaje stečajnog dužnika kao pravnog lica.</a:t>
            </a:r>
          </a:p>
          <a:p>
            <a:r>
              <a:rPr lang="bs-Latn-BA" sz="2800" dirty="0" smtClean="0"/>
              <a:t>Odluku o prodaji donosi skupština povjerilaca.</a:t>
            </a:r>
          </a:p>
          <a:p>
            <a:r>
              <a:rPr lang="bs-Latn-BA" sz="2800" dirty="0" smtClean="0"/>
              <a:t>O prodaji stečajnog dužnika kao pravnog lica stečajni upravnik je dužan obavijestiti </a:t>
            </a:r>
            <a:r>
              <a:rPr lang="bs-Latn-BA" sz="2800" dirty="0" err="1" smtClean="0"/>
              <a:t>razlučne</a:t>
            </a:r>
            <a:r>
              <a:rPr lang="bs-Latn-BA" sz="2800" dirty="0" smtClean="0"/>
              <a:t> povjerioce.</a:t>
            </a:r>
          </a:p>
          <a:p>
            <a:r>
              <a:rPr lang="bs-Latn-BA" sz="2800" dirty="0" smtClean="0"/>
              <a:t>Prije prodaje stečajni upravnik je dužan izvršiti procjenu njegove vrijednosti, kao i vrijednost stvari ili dijela stvari na kojoj postoji razlučno pravo.</a:t>
            </a:r>
            <a:endParaRPr lang="en-US" sz="2800" dirty="0"/>
          </a:p>
        </p:txBody>
      </p:sp>
    </p:spTree>
    <p:extLst>
      <p:ext uri="{BB962C8B-B14F-4D97-AF65-F5344CB8AC3E}">
        <p14:creationId xmlns:p14="http://schemas.microsoft.com/office/powerpoint/2010/main" val="31599372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Prodaja stečajnog dužnika kao pravnog lica  II</a:t>
            </a:r>
            <a:endParaRPr lang="en-US" dirty="0"/>
          </a:p>
        </p:txBody>
      </p:sp>
      <p:sp>
        <p:nvSpPr>
          <p:cNvPr id="3" name="Content Placeholder 2"/>
          <p:cNvSpPr>
            <a:spLocks noGrp="1"/>
          </p:cNvSpPr>
          <p:nvPr>
            <p:ph idx="1"/>
          </p:nvPr>
        </p:nvSpPr>
        <p:spPr/>
        <p:txBody>
          <a:bodyPr/>
          <a:lstStyle/>
          <a:p>
            <a:r>
              <a:rPr lang="bs-Latn-BA" sz="2400" dirty="0" smtClean="0"/>
              <a:t>U slučaju prodaje stečajnog dužnika kao pravnog lica stečajni postupak u odnosu na stečajnog dužnika se obustavlja, u odnosu na stečajnu masu se nastavlja.</a:t>
            </a:r>
          </a:p>
          <a:p>
            <a:r>
              <a:rPr lang="bs-Latn-BA" sz="2400" dirty="0" smtClean="0"/>
              <a:t>Novac dobijen podajom stečajnog dužnik  ulazi u stečajnu masu koja preuzima obaveze izmirenja troškova stečajnog postupka, dugova stečajne mase i izmirenja potraživanja povjerilaca u skladu sa zakonom.</a:t>
            </a:r>
          </a:p>
          <a:p>
            <a:r>
              <a:rPr lang="bs-Latn-BA" sz="2400" dirty="0" smtClean="0"/>
              <a:t>Stečajna masa se registruje u  registru stečajnih masa kod APIF a istu zastupa stečajni upravnik.</a:t>
            </a:r>
          </a:p>
          <a:p>
            <a:r>
              <a:rPr lang="bs-Latn-BA" sz="2400" dirty="0" err="1" smtClean="0"/>
              <a:t>Razlučni</a:t>
            </a:r>
            <a:r>
              <a:rPr lang="bs-Latn-BA" sz="2400" dirty="0" smtClean="0"/>
              <a:t> povjerioci imaju pravo prioriteta  u diobi u skladu sa zakonom.</a:t>
            </a:r>
            <a:endParaRPr lang="en-US" sz="2400" dirty="0"/>
          </a:p>
        </p:txBody>
      </p:sp>
    </p:spTree>
    <p:extLst>
      <p:ext uri="{BB962C8B-B14F-4D97-AF65-F5344CB8AC3E}">
        <p14:creationId xmlns:p14="http://schemas.microsoft.com/office/powerpoint/2010/main" val="3806099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bs-Latn-BA" sz="3200" smtClean="0"/>
              <a:t>CILJ STEČAJNOG POSTUPKA</a:t>
            </a:r>
            <a:endParaRPr lang="en-US" sz="3200" smtClean="0"/>
          </a:p>
        </p:txBody>
      </p:sp>
      <p:sp>
        <p:nvSpPr>
          <p:cNvPr id="3075" name="Rectangle 3"/>
          <p:cNvSpPr>
            <a:spLocks noGrp="1" noChangeArrowheads="1"/>
          </p:cNvSpPr>
          <p:nvPr>
            <p:ph type="body" idx="1"/>
          </p:nvPr>
        </p:nvSpPr>
        <p:spPr/>
        <p:txBody>
          <a:bodyPr/>
          <a:lstStyle/>
          <a:p>
            <a:pPr algn="just" eaLnBrk="1" hangingPunct="1">
              <a:lnSpc>
                <a:spcPct val="80000"/>
              </a:lnSpc>
            </a:pPr>
            <a:r>
              <a:rPr lang="bs-Latn-BA" sz="2800" dirty="0" smtClean="0"/>
              <a:t>Stečajni postupak se sprovodi radi grupnog namirenja povjerilaca stečajnog dužnika, unovčenjem njegove imovine i podjelom prikupljenih sredstava povjeriocima. (čl. 2. st.  2. ZOS)</a:t>
            </a:r>
          </a:p>
          <a:p>
            <a:pPr algn="just" eaLnBrk="1" hangingPunct="1">
              <a:lnSpc>
                <a:spcPct val="80000"/>
              </a:lnSpc>
              <a:buFontTx/>
              <a:buNone/>
            </a:pPr>
            <a:endParaRPr lang="bs-Latn-BA" sz="2800" dirty="0" smtClean="0"/>
          </a:p>
          <a:p>
            <a:pPr algn="just" eaLnBrk="1" hangingPunct="1">
              <a:lnSpc>
                <a:spcPct val="80000"/>
              </a:lnSpc>
            </a:pPr>
            <a:r>
              <a:rPr lang="bs-Latn-BA" sz="2800" dirty="0" smtClean="0"/>
              <a:t>U toku stečajnog postupka moguće je sprovesti i reorganizaciju stečajnog dužnika radi unapređenja pravnog položaja stečajnog dužnika i njegovog odnosa prema povjeriocima radi </a:t>
            </a:r>
            <a:r>
              <a:rPr lang="bs-Latn-BA" sz="2800" dirty="0" err="1" smtClean="0"/>
              <a:t>održavanja</a:t>
            </a:r>
            <a:r>
              <a:rPr lang="bs-Latn-BA" sz="2800" dirty="0" smtClean="0"/>
              <a:t> njegovog poslovanja.(čl. 2. st. 3. ZOS)</a:t>
            </a:r>
            <a:endParaRPr lang="en-US" sz="28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Posljedice prodaje stečajnog dužnika kao pravnog lica</a:t>
            </a:r>
            <a:endParaRPr lang="en-US" dirty="0"/>
          </a:p>
        </p:txBody>
      </p:sp>
      <p:sp>
        <p:nvSpPr>
          <p:cNvPr id="3" name="Content Placeholder 2"/>
          <p:cNvSpPr>
            <a:spLocks noGrp="1"/>
          </p:cNvSpPr>
          <p:nvPr>
            <p:ph idx="1"/>
          </p:nvPr>
        </p:nvSpPr>
        <p:spPr/>
        <p:txBody>
          <a:bodyPr/>
          <a:lstStyle/>
          <a:p>
            <a:r>
              <a:rPr lang="bs-Latn-BA" dirty="0" smtClean="0"/>
              <a:t>Za potraživanja prema stečajnom dužniku koja su nastala do obustave stečajnog postupka, ne odgovara ni stečajni dužnik ni njegov kupac.</a:t>
            </a:r>
          </a:p>
          <a:p>
            <a:r>
              <a:rPr lang="bs-Latn-BA" dirty="0" smtClean="0"/>
              <a:t> pravna lica koja su vršila usluge stečajnom dužniku od opšteg interesa ne mogu obustaviti pružanje usluga zbog neplaćenih računa nastalih prije otvaranja stečajnog postupka.</a:t>
            </a:r>
            <a:endParaRPr lang="en-US" dirty="0"/>
          </a:p>
        </p:txBody>
      </p:sp>
    </p:spTree>
    <p:extLst>
      <p:ext uri="{BB962C8B-B14F-4D97-AF65-F5344CB8AC3E}">
        <p14:creationId xmlns:p14="http://schemas.microsoft.com/office/powerpoint/2010/main" val="3330683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Obezbjeđenje prodaje depozit</a:t>
            </a:r>
            <a:endParaRPr lang="en-US" dirty="0"/>
          </a:p>
        </p:txBody>
      </p:sp>
      <p:sp>
        <p:nvSpPr>
          <p:cNvPr id="3" name="Content Placeholder 2"/>
          <p:cNvSpPr>
            <a:spLocks noGrp="1"/>
          </p:cNvSpPr>
          <p:nvPr>
            <p:ph idx="1"/>
          </p:nvPr>
        </p:nvSpPr>
        <p:spPr/>
        <p:txBody>
          <a:bodyPr/>
          <a:lstStyle/>
          <a:p>
            <a:r>
              <a:rPr lang="bs-Latn-BA" dirty="0" smtClean="0"/>
              <a:t>Obezbjeđenje prodaje(depozit)  određuje stečajni upravnik i ono ne može iznositi više od 10% procijenjene vrijednosti predmeta prodaje, s tim da taj iznos ne može biti veći od 50.000 KM.</a:t>
            </a:r>
          </a:p>
          <a:p>
            <a:r>
              <a:rPr lang="bs-Latn-BA" dirty="0" smtClean="0"/>
              <a:t>Obezbeđenje (depozit) ne vraća se kupcu koji je izlicitirao i prihvatio kupoprodajnu cijenu a istu nije uplatio u određenom roku.</a:t>
            </a:r>
            <a:endParaRPr lang="en-US" dirty="0"/>
          </a:p>
        </p:txBody>
      </p:sp>
    </p:spTree>
    <p:extLst>
      <p:ext uri="{BB962C8B-B14F-4D97-AF65-F5344CB8AC3E}">
        <p14:creationId xmlns:p14="http://schemas.microsoft.com/office/powerpoint/2010/main" val="9541738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bs-Latn-BA" sz="3200" smtClean="0"/>
              <a:t>POVJERIOCI STEČAJNOG DUŽNIKA</a:t>
            </a:r>
            <a:br>
              <a:rPr lang="bs-Latn-BA" sz="3200" smtClean="0"/>
            </a:br>
            <a:r>
              <a:rPr lang="bs-Latn-BA" sz="3200" smtClean="0"/>
              <a:t> (kategorije)</a:t>
            </a:r>
            <a:endParaRPr lang="en-US" sz="3200" smtClean="0"/>
          </a:p>
        </p:txBody>
      </p:sp>
      <p:sp>
        <p:nvSpPr>
          <p:cNvPr id="15363" name="Rectangle 3"/>
          <p:cNvSpPr>
            <a:spLocks noGrp="1" noChangeArrowheads="1"/>
          </p:cNvSpPr>
          <p:nvPr>
            <p:ph type="body" idx="1"/>
          </p:nvPr>
        </p:nvSpPr>
        <p:spPr/>
        <p:txBody>
          <a:bodyPr/>
          <a:lstStyle/>
          <a:p>
            <a:pPr algn="just" eaLnBrk="1" hangingPunct="1">
              <a:lnSpc>
                <a:spcPct val="90000"/>
              </a:lnSpc>
            </a:pPr>
            <a:r>
              <a:rPr lang="bs-Latn-BA" sz="2400" dirty="0" smtClean="0"/>
              <a:t>Povjerioci stečajnog dužnika su sva lica koja na dan otvaranja stečajnog postupka imaju određeno potraživanje prema stečajnom dužniku.</a:t>
            </a:r>
          </a:p>
          <a:p>
            <a:pPr algn="just" eaLnBrk="1" hangingPunct="1">
              <a:lnSpc>
                <a:spcPct val="90000"/>
              </a:lnSpc>
            </a:pPr>
            <a:endParaRPr lang="bs-Latn-BA" sz="2400" dirty="0" smtClean="0"/>
          </a:p>
          <a:p>
            <a:pPr algn="just" eaLnBrk="1" hangingPunct="1">
              <a:lnSpc>
                <a:spcPct val="90000"/>
              </a:lnSpc>
            </a:pPr>
            <a:r>
              <a:rPr lang="bs-Latn-BA" sz="2400" dirty="0" smtClean="0"/>
              <a:t>Prema svom položaju u stečajnom postupku razlikuju se:</a:t>
            </a:r>
          </a:p>
          <a:p>
            <a:pPr marL="0" indent="0" algn="just" eaLnBrk="1" hangingPunct="1">
              <a:lnSpc>
                <a:spcPct val="90000"/>
              </a:lnSpc>
              <a:buNone/>
            </a:pPr>
            <a:endParaRPr lang="bs-Latn-BA" sz="2400" dirty="0" smtClean="0"/>
          </a:p>
          <a:p>
            <a:pPr algn="just" eaLnBrk="1" hangingPunct="1">
              <a:lnSpc>
                <a:spcPct val="90000"/>
              </a:lnSpc>
              <a:buFontTx/>
              <a:buNone/>
            </a:pPr>
            <a:r>
              <a:rPr lang="bs-Latn-BA" sz="2400" dirty="0" smtClean="0"/>
              <a:t>-   Stečajni povjerioci,</a:t>
            </a:r>
          </a:p>
          <a:p>
            <a:pPr algn="just" eaLnBrk="1" hangingPunct="1">
              <a:lnSpc>
                <a:spcPct val="90000"/>
              </a:lnSpc>
              <a:buFontTx/>
              <a:buNone/>
            </a:pPr>
            <a:r>
              <a:rPr lang="bs-Latn-BA" sz="2400" dirty="0" smtClean="0"/>
              <a:t>-   Povjerioci čija se potraživanja kompenzuju u stečaju</a:t>
            </a:r>
          </a:p>
          <a:p>
            <a:pPr algn="just" eaLnBrk="1" hangingPunct="1">
              <a:lnSpc>
                <a:spcPct val="90000"/>
              </a:lnSpc>
              <a:buFontTx/>
              <a:buNone/>
            </a:pPr>
            <a:r>
              <a:rPr lang="bs-Latn-BA" sz="2400" dirty="0" smtClean="0"/>
              <a:t>-   Povjerioci stečajne mase, </a:t>
            </a:r>
          </a:p>
          <a:p>
            <a:pPr algn="just" eaLnBrk="1" hangingPunct="1">
              <a:lnSpc>
                <a:spcPct val="90000"/>
              </a:lnSpc>
              <a:buFontTx/>
              <a:buChar char="-"/>
            </a:pPr>
            <a:r>
              <a:rPr lang="bs-Latn-BA" sz="2400" dirty="0" smtClean="0"/>
              <a:t>Izlučni i</a:t>
            </a:r>
          </a:p>
          <a:p>
            <a:pPr algn="just" eaLnBrk="1" hangingPunct="1">
              <a:lnSpc>
                <a:spcPct val="90000"/>
              </a:lnSpc>
              <a:buFontTx/>
              <a:buChar char="-"/>
            </a:pPr>
            <a:r>
              <a:rPr lang="bs-Latn-BA" sz="2400" dirty="0" smtClean="0"/>
              <a:t> razlučni povjerioci</a:t>
            </a:r>
          </a:p>
          <a:p>
            <a:pPr algn="just" eaLnBrk="1" hangingPunct="1">
              <a:lnSpc>
                <a:spcPct val="90000"/>
              </a:lnSpc>
            </a:pPr>
            <a:endParaRPr lang="en-US" sz="24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bs-Latn-BA" sz="4000" dirty="0" smtClean="0"/>
              <a:t>Stečajni povjerioci  I</a:t>
            </a:r>
            <a:br>
              <a:rPr lang="bs-Latn-BA" sz="4000" dirty="0" smtClean="0"/>
            </a:br>
            <a:endParaRPr lang="en-US" sz="4000" dirty="0" smtClean="0"/>
          </a:p>
        </p:txBody>
      </p:sp>
      <p:sp>
        <p:nvSpPr>
          <p:cNvPr id="16387" name="Rectangle 3"/>
          <p:cNvSpPr>
            <a:spLocks noGrp="1" noChangeArrowheads="1"/>
          </p:cNvSpPr>
          <p:nvPr>
            <p:ph type="body" idx="1"/>
          </p:nvPr>
        </p:nvSpPr>
        <p:spPr/>
        <p:txBody>
          <a:bodyPr/>
          <a:lstStyle/>
          <a:p>
            <a:pPr algn="just" eaLnBrk="1" hangingPunct="1">
              <a:lnSpc>
                <a:spcPct val="90000"/>
              </a:lnSpc>
            </a:pPr>
            <a:r>
              <a:rPr lang="bs-Latn-BA" sz="2800" smtClean="0"/>
              <a:t>Stečajni povjerioci su lični povjerioci stečajnog dužnika čija potraživanja proizilaze iz pravnih odnosa sa stečajnim dužnikom.</a:t>
            </a:r>
          </a:p>
          <a:p>
            <a:pPr algn="just" eaLnBrk="1" hangingPunct="1">
              <a:lnSpc>
                <a:spcPct val="90000"/>
              </a:lnSpc>
            </a:pPr>
            <a:r>
              <a:rPr lang="bs-Latn-BA" sz="2800" smtClean="0"/>
              <a:t>Ova potraživanja su nastala prije otvaranja stečajnog postupka i namiruju se u stečajnom postupku poslije namirenja troškova postupka.</a:t>
            </a:r>
          </a:p>
          <a:p>
            <a:pPr algn="just" eaLnBrk="1" hangingPunct="1">
              <a:lnSpc>
                <a:spcPct val="90000"/>
              </a:lnSpc>
            </a:pPr>
            <a:r>
              <a:rPr lang="bs-Latn-BA" sz="2800" smtClean="0"/>
              <a:t>Povjerilac stiče  položaj stečajnog povjerioca podnošenjem prijave potraživanja sudu. Od   trenutka podnošenja prijave povjerilac je legitimisan u stečajnom postupku i ima svojstvo stranke.</a:t>
            </a:r>
          </a:p>
          <a:p>
            <a:pPr algn="just" eaLnBrk="1" hangingPunct="1">
              <a:lnSpc>
                <a:spcPct val="90000"/>
              </a:lnSpc>
            </a:pPr>
            <a:endParaRPr lang="bs-Latn-BA" sz="2800" smtClean="0"/>
          </a:p>
          <a:p>
            <a:pPr algn="just" eaLnBrk="1" hangingPunct="1">
              <a:lnSpc>
                <a:spcPct val="90000"/>
              </a:lnSpc>
            </a:pPr>
            <a:endParaRPr lang="en-US" sz="280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bs-Latn-BA" dirty="0" smtClean="0"/>
              <a:t>Stečajni povjerioci  II</a:t>
            </a:r>
            <a:endParaRPr lang="en-US" dirty="0" smtClean="0"/>
          </a:p>
        </p:txBody>
      </p:sp>
      <p:sp>
        <p:nvSpPr>
          <p:cNvPr id="17411" name="Rectangle 3"/>
          <p:cNvSpPr>
            <a:spLocks noGrp="1" noChangeArrowheads="1"/>
          </p:cNvSpPr>
          <p:nvPr>
            <p:ph type="body" idx="1"/>
          </p:nvPr>
        </p:nvSpPr>
        <p:spPr/>
        <p:txBody>
          <a:bodyPr/>
          <a:lstStyle/>
          <a:p>
            <a:pPr algn="just" eaLnBrk="1" hangingPunct="1"/>
            <a:r>
              <a:rPr lang="bs-Latn-BA" smtClean="0"/>
              <a:t>Stečajni povjerioci se prema svojim potraživanjima svrstavaju u isplatne redove:</a:t>
            </a:r>
          </a:p>
          <a:p>
            <a:pPr algn="just" eaLnBrk="1" hangingPunct="1">
              <a:buFontTx/>
              <a:buNone/>
            </a:pPr>
            <a:r>
              <a:rPr lang="bs-Latn-BA" smtClean="0"/>
              <a:t>-  Stečajni povjerioci viših isplatnih redova,</a:t>
            </a:r>
          </a:p>
          <a:p>
            <a:pPr algn="just" eaLnBrk="1" hangingPunct="1">
              <a:buFontTx/>
              <a:buNone/>
            </a:pPr>
            <a:r>
              <a:rPr lang="bs-Latn-BA" smtClean="0"/>
              <a:t>-  Stečajni povjerioci opšteg isplatnog reda,</a:t>
            </a:r>
          </a:p>
          <a:p>
            <a:pPr algn="just" eaLnBrk="1" hangingPunct="1">
              <a:buFontTx/>
              <a:buNone/>
            </a:pPr>
            <a:r>
              <a:rPr lang="bs-Latn-BA" smtClean="0"/>
              <a:t>-  Stečajni povjerioci nižih isplatnih redova</a:t>
            </a:r>
            <a:endParaRPr lang="en-US"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bs-Latn-BA" sz="4000" smtClean="0"/>
              <a:t>Stečajni povjerioci viših isplatnih redova</a:t>
            </a:r>
            <a:endParaRPr lang="en-US" sz="4000" smtClean="0"/>
          </a:p>
        </p:txBody>
      </p:sp>
      <p:sp>
        <p:nvSpPr>
          <p:cNvPr id="18435" name="Rectangle 3"/>
          <p:cNvSpPr>
            <a:spLocks noGrp="1" noChangeArrowheads="1"/>
          </p:cNvSpPr>
          <p:nvPr>
            <p:ph type="body" idx="1"/>
          </p:nvPr>
        </p:nvSpPr>
        <p:spPr>
          <a:xfrm>
            <a:off x="395288" y="1628775"/>
            <a:ext cx="8229600" cy="4525963"/>
          </a:xfrm>
        </p:spPr>
        <p:txBody>
          <a:bodyPr/>
          <a:lstStyle/>
          <a:p>
            <a:pPr algn="just" eaLnBrk="1" hangingPunct="1">
              <a:lnSpc>
                <a:spcPct val="90000"/>
              </a:lnSpc>
            </a:pPr>
            <a:r>
              <a:rPr lang="bs-Latn-BA" sz="2400" dirty="0" smtClean="0"/>
              <a:t>Prije ostalih stečajnih povjerilaca namiruju se ona potraživanja koja potiču iz perioda privremene uprave i koja nasuprot odredbi člana 58. st. 6 i 7. i člana 59. st. 4, 5 i 6. </a:t>
            </a:r>
            <a:r>
              <a:rPr lang="bs-Latn-BA" sz="2400" dirty="0"/>
              <a:t> </a:t>
            </a:r>
            <a:r>
              <a:rPr lang="bs-Latn-BA" sz="2400" dirty="0" smtClean="0"/>
              <a:t>ZOS  nije mogao namiriti ni privremeni upravnik ni stečajni upravnik.</a:t>
            </a:r>
          </a:p>
          <a:p>
            <a:pPr algn="just" eaLnBrk="1" hangingPunct="1">
              <a:lnSpc>
                <a:spcPct val="90000"/>
              </a:lnSpc>
            </a:pPr>
            <a:r>
              <a:rPr lang="bs-Latn-BA" sz="2400" dirty="0" smtClean="0"/>
              <a:t>Prije ostalih stečajnih povjerilaca, ali poslije povjerilaca iz predhodnog stava, namiruju se radnici stečajnog dužnika sa potraživanjima iz radnog odnosa za poslednjih dvanaest  mjeseci od otvaranja stečajnog postupka, ali u visini zakonom utvrđene najniže plate i obačunatih doprinosa</a:t>
            </a:r>
          </a:p>
          <a:p>
            <a:pPr algn="just" eaLnBrk="1" hangingPunct="1">
              <a:lnSpc>
                <a:spcPct val="90000"/>
              </a:lnSpc>
              <a:buFontTx/>
              <a:buNone/>
            </a:pPr>
            <a:r>
              <a:rPr lang="bs-Latn-BA" sz="2400" dirty="0" smtClean="0"/>
              <a:t>    Isti uslov vrijedi i za plaćanje naknade štete za povrede na radu koje se plaćaju u punom iznosu.</a:t>
            </a:r>
          </a:p>
          <a:p>
            <a:pPr algn="just" eaLnBrk="1" hangingPunct="1">
              <a:lnSpc>
                <a:spcPct val="90000"/>
              </a:lnSpc>
            </a:pPr>
            <a:endParaRPr lang="bs-Latn-BA" sz="2400" dirty="0" smtClean="0"/>
          </a:p>
          <a:p>
            <a:pPr algn="just" eaLnBrk="1" hangingPunct="1">
              <a:lnSpc>
                <a:spcPct val="90000"/>
              </a:lnSpc>
            </a:pPr>
            <a:endParaRPr lang="en-US" sz="2400"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bs-Latn-BA" sz="3600" smtClean="0"/>
              <a:t>Stečajni povjerioci opšteg </a:t>
            </a:r>
            <a:br>
              <a:rPr lang="bs-Latn-BA" sz="3600" smtClean="0"/>
            </a:br>
            <a:r>
              <a:rPr lang="bs-Latn-BA" sz="3600" smtClean="0"/>
              <a:t>isplatnog reda</a:t>
            </a:r>
            <a:endParaRPr lang="en-US" sz="3600" smtClean="0"/>
          </a:p>
        </p:txBody>
      </p:sp>
      <p:sp>
        <p:nvSpPr>
          <p:cNvPr id="19459" name="Rectangle 3"/>
          <p:cNvSpPr>
            <a:spLocks noGrp="1" noChangeArrowheads="1"/>
          </p:cNvSpPr>
          <p:nvPr>
            <p:ph type="body" idx="1"/>
          </p:nvPr>
        </p:nvSpPr>
        <p:spPr/>
        <p:txBody>
          <a:bodyPr/>
          <a:lstStyle/>
          <a:p>
            <a:pPr algn="just" eaLnBrk="1" hangingPunct="1"/>
            <a:r>
              <a:rPr lang="bs-Latn-BA" dirty="0" smtClean="0"/>
              <a:t>Stečajni povjerioci opšteg isplatnog reda su povjerioci koji u trenutku otvaranja stečajnog postupka imaju opravdan imovinski zahtjev prema stečajnom dužniku,   a koji  ne spadaju u više ili niže isplatne redove.</a:t>
            </a:r>
          </a:p>
          <a:p>
            <a:pPr algn="just" eaLnBrk="1" hangingPunct="1"/>
            <a:endParaRPr lang="bs-Latn-BA" dirty="0" smtClean="0"/>
          </a:p>
          <a:p>
            <a:pPr algn="just" eaLnBrk="1" hangingPunct="1"/>
            <a:endParaRPr lang="bs-Latn-BA" dirty="0" smtClean="0"/>
          </a:p>
          <a:p>
            <a:pPr algn="just" eaLnBrk="1" hangingPunct="1"/>
            <a:endParaRPr lang="bs-Latn-BA" dirty="0" smtClean="0"/>
          </a:p>
          <a:p>
            <a:pPr algn="just" eaLnBrk="1" hangingPunct="1"/>
            <a:endParaRPr lang="bs-Latn-BA" dirty="0" smtClean="0"/>
          </a:p>
          <a:p>
            <a:pPr algn="just" eaLnBrk="1" hangingPunct="1"/>
            <a:endParaRPr lang="bs-Latn-BA" dirty="0" smtClean="0"/>
          </a:p>
          <a:p>
            <a:pPr algn="just" eaLnBrk="1" hangingPunct="1"/>
            <a:endParaRPr lang="bs-Latn-BA" dirty="0" smtClean="0"/>
          </a:p>
          <a:p>
            <a:pPr algn="just" eaLnBrk="1" hangingPunct="1"/>
            <a:endParaRPr lang="bs-Latn-BA" dirty="0" smtClean="0"/>
          </a:p>
          <a:p>
            <a:pPr algn="just" eaLnBrk="1" hangingPunct="1"/>
            <a:endParaRPr lang="bs-Latn-BA" dirty="0" smtClean="0"/>
          </a:p>
          <a:p>
            <a:pPr algn="just" eaLnBrk="1" hangingPunct="1"/>
            <a:endParaRPr lang="bs-Latn-BA" dirty="0" smtClean="0"/>
          </a:p>
          <a:p>
            <a:pPr algn="just" eaLnBrk="1" hangingPunct="1"/>
            <a:endParaRPr lang="bs-Latn-BA" dirty="0" smtClean="0"/>
          </a:p>
          <a:p>
            <a:pPr algn="just" eaLnBrk="1" hangingPunct="1"/>
            <a:endParaRPr lang="bs-Latn-BA" dirty="0" smtClean="0"/>
          </a:p>
          <a:p>
            <a:pPr algn="just" eaLnBrk="1" hangingPunct="1"/>
            <a:endParaRPr lang="en-US"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bs-Latn-BA" sz="4000" smtClean="0"/>
              <a:t>Stečajni povjerioci nižih</a:t>
            </a:r>
            <a:br>
              <a:rPr lang="bs-Latn-BA" sz="4000" smtClean="0"/>
            </a:br>
            <a:r>
              <a:rPr lang="bs-Latn-BA" sz="4000" smtClean="0"/>
              <a:t> isplatnih redova</a:t>
            </a:r>
            <a:endParaRPr lang="en-US" sz="4000" smtClean="0"/>
          </a:p>
        </p:txBody>
      </p:sp>
      <p:sp>
        <p:nvSpPr>
          <p:cNvPr id="20483" name="Rectangle 3"/>
          <p:cNvSpPr>
            <a:spLocks noGrp="1" noChangeArrowheads="1"/>
          </p:cNvSpPr>
          <p:nvPr>
            <p:ph type="body" idx="1"/>
          </p:nvPr>
        </p:nvSpPr>
        <p:spPr/>
        <p:txBody>
          <a:bodyPr/>
          <a:lstStyle/>
          <a:p>
            <a:pPr algn="just" eaLnBrk="1" hangingPunct="1">
              <a:lnSpc>
                <a:spcPct val="90000"/>
              </a:lnSpc>
            </a:pPr>
            <a:r>
              <a:rPr lang="bs-Latn-BA" sz="2400" smtClean="0"/>
              <a:t>U potražćivanja stečajnih povjerilaca nižih isplatnih redova spadaju: </a:t>
            </a:r>
          </a:p>
          <a:p>
            <a:pPr algn="just" eaLnBrk="1" hangingPunct="1">
              <a:lnSpc>
                <a:spcPct val="90000"/>
              </a:lnSpc>
              <a:buFontTx/>
              <a:buNone/>
            </a:pPr>
            <a:r>
              <a:rPr lang="bs-Latn-BA" sz="2400" smtClean="0"/>
              <a:t>- kamate koje teku od otvaranja stečajnog postupka na potraživanja povjerilaca,</a:t>
            </a:r>
          </a:p>
          <a:p>
            <a:pPr algn="just" eaLnBrk="1" hangingPunct="1">
              <a:lnSpc>
                <a:spcPct val="90000"/>
              </a:lnSpc>
              <a:buFontTx/>
              <a:buNone/>
            </a:pPr>
            <a:r>
              <a:rPr lang="bs-Latn-BA" sz="2400" smtClean="0"/>
              <a:t>-  troškovi koji su pojedinim stečajnim povjeriocima nastali učešćem u  postupku</a:t>
            </a:r>
          </a:p>
          <a:p>
            <a:pPr algn="just" eaLnBrk="1" hangingPunct="1">
              <a:lnSpc>
                <a:spcPct val="90000"/>
              </a:lnSpc>
              <a:buFontTx/>
              <a:buNone/>
            </a:pPr>
            <a:r>
              <a:rPr lang="bs-Latn-BA" sz="2400" smtClean="0"/>
              <a:t>- novčane kazne, globe, prekršajne kazne i novčane prinude, kao i posljedice nekog krivičnog djela ili prekršaja koje obavezuju na novčana davanja.</a:t>
            </a:r>
          </a:p>
          <a:p>
            <a:pPr algn="just" eaLnBrk="1" hangingPunct="1">
              <a:lnSpc>
                <a:spcPct val="90000"/>
              </a:lnSpc>
            </a:pPr>
            <a:endParaRPr lang="bs-Latn-BA" sz="2400" smtClean="0"/>
          </a:p>
          <a:p>
            <a:pPr algn="just" eaLnBrk="1" hangingPunct="1">
              <a:lnSpc>
                <a:spcPct val="90000"/>
              </a:lnSpc>
            </a:pPr>
            <a:r>
              <a:rPr lang="bs-Latn-BA" sz="2400" smtClean="0"/>
              <a:t>Namiruju se prema navedenom redosljedu, a u istom rangu srazmjerno prema odnosu njihovih potraživanja.</a:t>
            </a:r>
            <a:endParaRPr lang="en-US" sz="240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bs-Latn-BA" dirty="0" smtClean="0"/>
              <a:t>Izlučni povjerioci  I</a:t>
            </a:r>
            <a:endParaRPr lang="en-US" dirty="0" smtClean="0"/>
          </a:p>
        </p:txBody>
      </p:sp>
      <p:sp>
        <p:nvSpPr>
          <p:cNvPr id="21507" name="Rectangle 3"/>
          <p:cNvSpPr>
            <a:spLocks noGrp="1" noChangeArrowheads="1"/>
          </p:cNvSpPr>
          <p:nvPr>
            <p:ph type="body" idx="1"/>
          </p:nvPr>
        </p:nvSpPr>
        <p:spPr/>
        <p:txBody>
          <a:bodyPr/>
          <a:lstStyle/>
          <a:p>
            <a:pPr algn="just" eaLnBrk="1" hangingPunct="1">
              <a:lnSpc>
                <a:spcPct val="80000"/>
              </a:lnSpc>
            </a:pPr>
            <a:r>
              <a:rPr lang="bs-Latn-BA" sz="2800" smtClean="0"/>
              <a:t> Izlučni povjerioci su  lica koja  imaju pravo na izdvajanje stvari koje ne pripadaju stečajnom dužniku,</a:t>
            </a:r>
          </a:p>
          <a:p>
            <a:pPr algn="just" eaLnBrk="1" hangingPunct="1">
              <a:lnSpc>
                <a:spcPct val="80000"/>
              </a:lnSpc>
            </a:pPr>
            <a:r>
              <a:rPr lang="bs-Latn-BA" sz="2800" smtClean="0"/>
              <a:t>Pravo na izlučenje stvari reguliše se posebnim propisima</a:t>
            </a:r>
          </a:p>
          <a:p>
            <a:pPr algn="just" eaLnBrk="1" hangingPunct="1">
              <a:lnSpc>
                <a:spcPct val="80000"/>
              </a:lnSpc>
            </a:pPr>
            <a:r>
              <a:rPr lang="bs-Latn-BA" sz="2800" smtClean="0"/>
              <a:t>Oni  nisu stečajni povjerioci i ne namiruju svoja potraživanja iz stečajne mase.</a:t>
            </a:r>
          </a:p>
          <a:p>
            <a:pPr algn="just" eaLnBrk="1" hangingPunct="1">
              <a:lnSpc>
                <a:spcPct val="80000"/>
              </a:lnSpc>
            </a:pPr>
            <a:r>
              <a:rPr lang="bs-Latn-BA" sz="2800" smtClean="0"/>
              <a:t>Ne podnose prijavu potraživanja već pismeno obavještavaju stečajnog upravnika koja prava osiguranja potražuju na predmetima imovine stečajnog dužnika.</a:t>
            </a:r>
          </a:p>
          <a:p>
            <a:pPr algn="just" eaLnBrk="1" hangingPunct="1">
              <a:lnSpc>
                <a:spcPct val="80000"/>
              </a:lnSpc>
            </a:pPr>
            <a:endParaRPr lang="en-US" sz="280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bs-Latn-BA" dirty="0" smtClean="0"/>
              <a:t>Izlučni povjerioci  II</a:t>
            </a:r>
            <a:endParaRPr lang="en-US" dirty="0" smtClean="0"/>
          </a:p>
        </p:txBody>
      </p:sp>
      <p:sp>
        <p:nvSpPr>
          <p:cNvPr id="22531" name="Rectangle 3"/>
          <p:cNvSpPr>
            <a:spLocks noGrp="1" noChangeArrowheads="1"/>
          </p:cNvSpPr>
          <p:nvPr>
            <p:ph type="body" idx="1"/>
          </p:nvPr>
        </p:nvSpPr>
        <p:spPr/>
        <p:txBody>
          <a:bodyPr/>
          <a:lstStyle/>
          <a:p>
            <a:pPr algn="just" eaLnBrk="1" hangingPunct="1">
              <a:lnSpc>
                <a:spcPct val="80000"/>
              </a:lnSpc>
            </a:pPr>
            <a:r>
              <a:rPr lang="bs-Latn-BA" sz="2400" smtClean="0"/>
              <a:t>Izlučni povjerilac ima pravo da traži izlučenje stvari nakon izvještajnog ročišta, </a:t>
            </a:r>
          </a:p>
          <a:p>
            <a:pPr algn="just" eaLnBrk="1" hangingPunct="1">
              <a:lnSpc>
                <a:spcPct val="80000"/>
              </a:lnSpc>
            </a:pPr>
            <a:r>
              <a:rPr lang="bs-Latn-BA" sz="2400" smtClean="0"/>
              <a:t>Ako je predmet izlučivanja neophodan za nastavak poslovanja, stečajni upravnik može zahtjev za izuzeće odgoditi za 90 dana počev od izvještajnog ročišta, te još 90 dana uz saglasnost sudije.</a:t>
            </a:r>
          </a:p>
          <a:p>
            <a:pPr algn="just" eaLnBrk="1" hangingPunct="1">
              <a:lnSpc>
                <a:spcPct val="80000"/>
              </a:lnSpc>
            </a:pPr>
            <a:r>
              <a:rPr lang="bs-Latn-BA" sz="2400" smtClean="0"/>
              <a:t>Ako je predmet izlučenja (čije se izlučenje moglo tražiti prije otvaranja stečajnog postupka) neovlašćeno prodat,  izlučni  povjerilac može zahtijevati ustupanje prava na protučinidbu ako ona još nije izvršena, ako još postoji u stečajnoj masi i ako se iz stečajne mase moži izdvojiti.</a:t>
            </a:r>
          </a:p>
          <a:p>
            <a:pPr algn="just" eaLnBrk="1" hangingPunct="1">
              <a:lnSpc>
                <a:spcPct val="80000"/>
              </a:lnSpc>
            </a:pPr>
            <a:r>
              <a:rPr lang="bs-Latn-BA" sz="2400" smtClean="0"/>
              <a:t>Ako nisu ispunjeni gore navedeni uslovi, izlučni povjerilac može tražiti naknadu štete kao stečajni povjerilac ili kao trošak stečajne mase ako je stečajni upravnik prodao stvar na nelegalan način.</a:t>
            </a:r>
            <a:endParaRPr lang="en-US" sz="24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bs-Latn-BA" smtClean="0"/>
              <a:t>Stečajna masa</a:t>
            </a:r>
            <a:endParaRPr lang="en-US" smtClean="0"/>
          </a:p>
        </p:txBody>
      </p:sp>
      <p:sp>
        <p:nvSpPr>
          <p:cNvPr id="4099" name="Rectangle 3"/>
          <p:cNvSpPr>
            <a:spLocks noGrp="1" noChangeArrowheads="1"/>
          </p:cNvSpPr>
          <p:nvPr>
            <p:ph type="body" idx="1"/>
          </p:nvPr>
        </p:nvSpPr>
        <p:spPr/>
        <p:txBody>
          <a:bodyPr/>
          <a:lstStyle/>
          <a:p>
            <a:pPr algn="just" eaLnBrk="1" hangingPunct="1">
              <a:lnSpc>
                <a:spcPct val="90000"/>
              </a:lnSpc>
            </a:pPr>
            <a:r>
              <a:rPr lang="bs-Latn-BA" sz="2400" dirty="0" smtClean="0"/>
              <a:t>Stečajna masa je središna tačka stečajnog postupka, oko koje se objedinjavaju radnje svih subjekata stečajnog postupka i drugih učesnika u tom  postupku.</a:t>
            </a:r>
          </a:p>
          <a:p>
            <a:pPr algn="just" eaLnBrk="1" hangingPunct="1">
              <a:lnSpc>
                <a:spcPct val="90000"/>
              </a:lnSpc>
            </a:pPr>
            <a:endParaRPr lang="bs-Latn-BA" sz="2400" dirty="0" smtClean="0"/>
          </a:p>
          <a:p>
            <a:pPr algn="just" eaLnBrk="1" hangingPunct="1">
              <a:lnSpc>
                <a:spcPct val="90000"/>
              </a:lnSpc>
            </a:pPr>
            <a:r>
              <a:rPr lang="bs-Latn-BA" sz="2400" dirty="0" smtClean="0"/>
              <a:t>U  stečajnu masu ulazi:</a:t>
            </a:r>
          </a:p>
          <a:p>
            <a:pPr marL="0" indent="0" algn="just" eaLnBrk="1" hangingPunct="1">
              <a:lnSpc>
                <a:spcPct val="90000"/>
              </a:lnSpc>
              <a:buNone/>
            </a:pPr>
            <a:r>
              <a:rPr lang="bs-Latn-BA" sz="2400" dirty="0" smtClean="0"/>
              <a:t>  - cjelokupna   imovina koja pripada stečajnom dužniku u vrijeme otvaranja stečajnog postupka,</a:t>
            </a:r>
          </a:p>
          <a:p>
            <a:pPr marL="0" indent="0" algn="just" eaLnBrk="1" hangingPunct="1">
              <a:lnSpc>
                <a:spcPct val="90000"/>
              </a:lnSpc>
              <a:buNone/>
            </a:pPr>
            <a:r>
              <a:rPr lang="bs-Latn-BA" sz="2400" dirty="0"/>
              <a:t> </a:t>
            </a:r>
            <a:r>
              <a:rPr lang="bs-Latn-BA" sz="2400" dirty="0" smtClean="0"/>
              <a:t> -  kao i imovina koju on stekne u toku stečajnog postupka.</a:t>
            </a:r>
          </a:p>
          <a:p>
            <a:pPr marL="0" indent="0" algn="just" eaLnBrk="1" hangingPunct="1">
              <a:lnSpc>
                <a:spcPct val="90000"/>
              </a:lnSpc>
              <a:buNone/>
            </a:pPr>
            <a:r>
              <a:rPr lang="bs-Latn-BA" sz="2400" dirty="0" smtClean="0"/>
              <a:t> </a:t>
            </a:r>
          </a:p>
          <a:p>
            <a:pPr algn="just" eaLnBrk="1" hangingPunct="1">
              <a:lnSpc>
                <a:spcPct val="90000"/>
              </a:lnSpc>
            </a:pPr>
            <a:r>
              <a:rPr lang="bs-Latn-BA" sz="2400" dirty="0" smtClean="0"/>
              <a:t>Stečajna masa služi namirenju troškova i obaveza stečajne mase, te namirenju potraživanja stečajnih povjerilaca</a:t>
            </a:r>
            <a:r>
              <a:rPr lang="bs-Latn-BA" sz="2800" dirty="0" smtClean="0"/>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bs-Latn-BA" dirty="0" smtClean="0"/>
              <a:t>Razlučni povjerioci  I</a:t>
            </a:r>
            <a:endParaRPr lang="en-US" dirty="0" smtClean="0"/>
          </a:p>
        </p:txBody>
      </p:sp>
      <p:sp>
        <p:nvSpPr>
          <p:cNvPr id="23555" name="Rectangle 3"/>
          <p:cNvSpPr>
            <a:spLocks noGrp="1" noChangeArrowheads="1"/>
          </p:cNvSpPr>
          <p:nvPr>
            <p:ph type="body" idx="1"/>
          </p:nvPr>
        </p:nvSpPr>
        <p:spPr/>
        <p:txBody>
          <a:bodyPr/>
          <a:lstStyle/>
          <a:p>
            <a:pPr algn="just" eaLnBrk="1" hangingPunct="1"/>
            <a:r>
              <a:rPr lang="bs-Latn-BA" sz="2800" dirty="0" smtClean="0"/>
              <a:t>Povjerioci  koji imaju razlučno pravo na nekom predmetu stečajne mase ovlašćeni su na odvojeno namirenje iz predmeta razlučnog prava za glavno potraživanje, kamate i troškove.</a:t>
            </a:r>
          </a:p>
          <a:p>
            <a:pPr algn="just" eaLnBrk="1" hangingPunct="1"/>
            <a:r>
              <a:rPr lang="bs-Latn-BA" sz="2800" dirty="0" smtClean="0"/>
              <a:t>Razlučni povjerioci se namiruju  i  kao lični povjerioci, ukoliko im je stečajni dužnik i lično odgovoran, pod uslovom da su se odrekli odvojenog namirenja ili ako se ne uspiju u cijelosti odvojeno namiriti.</a:t>
            </a:r>
          </a:p>
          <a:p>
            <a:pPr algn="just" eaLnBrk="1" hangingPunct="1">
              <a:buFontTx/>
              <a:buNone/>
            </a:pPr>
            <a:endParaRPr lang="en-US" sz="2800"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bs-Latn-BA" dirty="0" smtClean="0"/>
              <a:t>Razlučni povjerioci  II </a:t>
            </a:r>
            <a:endParaRPr lang="en-US" dirty="0" smtClean="0"/>
          </a:p>
        </p:txBody>
      </p:sp>
      <p:sp>
        <p:nvSpPr>
          <p:cNvPr id="24579" name="Rectangle 3"/>
          <p:cNvSpPr>
            <a:spLocks noGrp="1" noChangeArrowheads="1"/>
          </p:cNvSpPr>
          <p:nvPr>
            <p:ph type="body" idx="1"/>
          </p:nvPr>
        </p:nvSpPr>
        <p:spPr/>
        <p:txBody>
          <a:bodyPr/>
          <a:lstStyle/>
          <a:p>
            <a:pPr marL="533400" indent="-533400" algn="just" eaLnBrk="1" hangingPunct="1"/>
            <a:r>
              <a:rPr lang="bs-Latn-BA" sz="2800" smtClean="0"/>
              <a:t>Razlučni povjerioci su:</a:t>
            </a:r>
          </a:p>
          <a:p>
            <a:pPr marL="533400" indent="-533400" algn="just" eaLnBrk="1" hangingPunct="1">
              <a:buFontTx/>
              <a:buAutoNum type="arabicPeriod"/>
            </a:pPr>
            <a:r>
              <a:rPr lang="bs-Latn-BA" sz="2800" smtClean="0"/>
              <a:t>Hipotekarni povjerioci i povjerioci zemljišnog duga,</a:t>
            </a:r>
          </a:p>
          <a:p>
            <a:pPr marL="533400" indent="-533400" algn="just" eaLnBrk="1" hangingPunct="1">
              <a:buFontTx/>
              <a:buAutoNum type="arabicPeriod"/>
            </a:pPr>
            <a:r>
              <a:rPr lang="bs-Latn-BA" sz="2800" smtClean="0"/>
              <a:t>Povjerioci koji su zakonom, pljenidbom, sporazumom pred sudom ili pravnim poslom stekli neko založno pravo,</a:t>
            </a:r>
          </a:p>
          <a:p>
            <a:pPr marL="533400" indent="-533400" algn="just" eaLnBrk="1" hangingPunct="1">
              <a:buFontTx/>
              <a:buAutoNum type="arabicPeriod"/>
            </a:pPr>
            <a:r>
              <a:rPr lang="bs-Latn-BA" sz="2800" smtClean="0"/>
              <a:t>Povjerioci kojim je stečajni dužnik radi obezbjeđenja prenio neko pravo, </a:t>
            </a:r>
          </a:p>
          <a:p>
            <a:pPr marL="533400" indent="-533400" algn="just" eaLnBrk="1" hangingPunct="1">
              <a:buFontTx/>
              <a:buAutoNum type="arabicPeriod"/>
            </a:pPr>
            <a:r>
              <a:rPr lang="bs-Latn-BA" sz="2800" smtClean="0"/>
              <a:t>Povjerioci kojima pripada pravo zadržavanja</a:t>
            </a:r>
            <a:endParaRPr lang="en-US" sz="280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bs-Latn-BA" dirty="0" smtClean="0"/>
              <a:t>Povjerioci stečajne mase</a:t>
            </a:r>
            <a:r>
              <a:rPr lang="sr-Latn-RS" dirty="0" smtClean="0"/>
              <a:t>  II</a:t>
            </a:r>
            <a:endParaRPr lang="en-US" dirty="0" smtClean="0"/>
          </a:p>
        </p:txBody>
      </p:sp>
      <p:sp>
        <p:nvSpPr>
          <p:cNvPr id="25603" name="Rectangle 3"/>
          <p:cNvSpPr>
            <a:spLocks noGrp="1" noChangeArrowheads="1"/>
          </p:cNvSpPr>
          <p:nvPr>
            <p:ph type="body" idx="1"/>
          </p:nvPr>
        </p:nvSpPr>
        <p:spPr/>
        <p:txBody>
          <a:bodyPr/>
          <a:lstStyle/>
          <a:p>
            <a:pPr algn="just" eaLnBrk="1" hangingPunct="1"/>
            <a:r>
              <a:rPr lang="bs-Latn-BA" sz="2800" dirty="0" smtClean="0"/>
              <a:t>Iz stečajne mase se prije stečajnih povjerilaca namiruju troškovi stečajnog postupka i dugovi stečajne mase.</a:t>
            </a:r>
          </a:p>
          <a:p>
            <a:pPr algn="just" eaLnBrk="1" hangingPunct="1"/>
            <a:r>
              <a:rPr lang="bs-Latn-BA" sz="2800" dirty="0" smtClean="0"/>
              <a:t>Troškovi stečajnog postupka su: </a:t>
            </a:r>
          </a:p>
          <a:p>
            <a:pPr algn="just" eaLnBrk="1" hangingPunct="1">
              <a:buFontTx/>
              <a:buNone/>
            </a:pPr>
            <a:r>
              <a:rPr lang="bs-Latn-BA" sz="2800" dirty="0" smtClean="0"/>
              <a:t>-  sudski troškovi stečajnog postupka,</a:t>
            </a:r>
          </a:p>
          <a:p>
            <a:pPr algn="just" eaLnBrk="1" hangingPunct="1">
              <a:buFontTx/>
              <a:buNone/>
            </a:pPr>
            <a:r>
              <a:rPr lang="bs-Latn-BA" sz="2800" dirty="0" smtClean="0"/>
              <a:t>-  nagrade i izdaci vještaka, privremenog stečajnog upravnika, članova odbora povjerilaca</a:t>
            </a:r>
          </a:p>
          <a:p>
            <a:pPr algn="just" eaLnBrk="1" hangingPunct="1">
              <a:buFontTx/>
              <a:buNone/>
            </a:pPr>
            <a:r>
              <a:rPr lang="bs-Latn-BA" sz="2800" dirty="0" smtClean="0"/>
              <a:t>-  drugi troškovi određeni ovim ili drugim zakonom</a:t>
            </a:r>
          </a:p>
          <a:p>
            <a:pPr algn="just" eaLnBrk="1" hangingPunct="1"/>
            <a:endParaRPr lang="en-US" sz="2800"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bs-Latn-BA" dirty="0" smtClean="0"/>
              <a:t>Povjerioci stečajne mase  II</a:t>
            </a:r>
            <a:endParaRPr lang="en-US" dirty="0" smtClean="0"/>
          </a:p>
        </p:txBody>
      </p:sp>
      <p:sp>
        <p:nvSpPr>
          <p:cNvPr id="26627" name="Rectangle 3"/>
          <p:cNvSpPr>
            <a:spLocks noGrp="1" noChangeArrowheads="1"/>
          </p:cNvSpPr>
          <p:nvPr>
            <p:ph type="body" idx="1"/>
          </p:nvPr>
        </p:nvSpPr>
        <p:spPr/>
        <p:txBody>
          <a:bodyPr/>
          <a:lstStyle/>
          <a:p>
            <a:pPr marL="457200" indent="-457200" algn="just" eaLnBrk="1" hangingPunct="1">
              <a:lnSpc>
                <a:spcPct val="80000"/>
              </a:lnSpc>
            </a:pPr>
            <a:r>
              <a:rPr lang="bs-Latn-BA" sz="2400" dirty="0" smtClean="0"/>
              <a:t>Dugovi stečajne mase su obaveze:</a:t>
            </a:r>
          </a:p>
          <a:p>
            <a:pPr marL="457200" indent="-457200" algn="just" eaLnBrk="1" hangingPunct="1">
              <a:lnSpc>
                <a:spcPct val="80000"/>
              </a:lnSpc>
              <a:buFontTx/>
              <a:buAutoNum type="arabicPeriod"/>
            </a:pPr>
            <a:r>
              <a:rPr lang="bs-Latn-BA" sz="2400" dirty="0" smtClean="0"/>
              <a:t> koje budu zasnovane  radnjama stečajnog upravnika ili    na drugi način upravljanjem, unovčavanjem i raspodjelom stečajne mase,  a koje ne spadaju u troškove stečajnog postupka;</a:t>
            </a:r>
          </a:p>
          <a:p>
            <a:pPr marL="457200" indent="-457200" algn="just" eaLnBrk="1" hangingPunct="1">
              <a:lnSpc>
                <a:spcPct val="80000"/>
              </a:lnSpc>
              <a:buFontTx/>
              <a:buAutoNum type="arabicPeriod"/>
            </a:pPr>
            <a:r>
              <a:rPr lang="bs-Latn-BA" sz="2400" dirty="0" smtClean="0"/>
              <a:t>Iz dvostrano obavezujućih ugovora, ukoliko se njihovo ispunjenje zahtijeva za stečajnu masu ili ako mora da uslijedi nakon otvaranja stečajnog postupka;</a:t>
            </a:r>
          </a:p>
          <a:p>
            <a:pPr marL="457200" indent="-457200" algn="just" eaLnBrk="1" hangingPunct="1">
              <a:lnSpc>
                <a:spcPct val="80000"/>
              </a:lnSpc>
              <a:buFontTx/>
              <a:buAutoNum type="arabicPeriod"/>
            </a:pPr>
            <a:r>
              <a:rPr lang="bs-Latn-BA" sz="2400" dirty="0" smtClean="0"/>
              <a:t>Iz neosnovanog obogaćenja stečajne mase.</a:t>
            </a:r>
          </a:p>
          <a:p>
            <a:pPr marL="457200" indent="-457200" algn="just" eaLnBrk="1" hangingPunct="1">
              <a:lnSpc>
                <a:spcPct val="80000"/>
              </a:lnSpc>
              <a:buFontTx/>
              <a:buAutoNum type="arabicPeriod"/>
            </a:pPr>
            <a:endParaRPr lang="bs-Latn-BA" sz="2400" dirty="0" smtClean="0"/>
          </a:p>
          <a:p>
            <a:pPr marL="457200" indent="-457200" algn="just" eaLnBrk="1" hangingPunct="1">
              <a:lnSpc>
                <a:spcPct val="80000"/>
              </a:lnSpc>
              <a:buFontTx/>
              <a:buNone/>
            </a:pPr>
            <a:r>
              <a:rPr lang="bs-Latn-BA" sz="2400" dirty="0" smtClean="0"/>
              <a:t>     Ovi povjerioci ne prijavljuju svoja potraživanja.</a:t>
            </a:r>
          </a:p>
          <a:p>
            <a:pPr marL="457200" indent="-457200" algn="just" eaLnBrk="1" hangingPunct="1">
              <a:lnSpc>
                <a:spcPct val="80000"/>
              </a:lnSpc>
              <a:buFontTx/>
              <a:buAutoNum type="arabicPeriod"/>
            </a:pPr>
            <a:endParaRPr lang="bs-Latn-BA" sz="2400" dirty="0" smtClean="0"/>
          </a:p>
          <a:p>
            <a:pPr marL="457200" indent="-457200" algn="just" eaLnBrk="1" hangingPunct="1">
              <a:lnSpc>
                <a:spcPct val="80000"/>
              </a:lnSpc>
              <a:buFontTx/>
              <a:buNone/>
            </a:pPr>
            <a:r>
              <a:rPr lang="bs-Latn-BA" sz="2400" dirty="0" smtClean="0"/>
              <a:t>     </a:t>
            </a:r>
          </a:p>
          <a:p>
            <a:pPr marL="457200" indent="-457200" algn="just" eaLnBrk="1" hangingPunct="1">
              <a:lnSpc>
                <a:spcPct val="80000"/>
              </a:lnSpc>
            </a:pPr>
            <a:endParaRPr lang="en-US" sz="2400"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bs-Latn-BA" sz="4000" smtClean="0"/>
              <a:t>Prijava potraživanja izlučnih i razlučnih povjerilaca</a:t>
            </a:r>
            <a:endParaRPr lang="en-US" sz="4000" smtClean="0"/>
          </a:p>
        </p:txBody>
      </p:sp>
      <p:sp>
        <p:nvSpPr>
          <p:cNvPr id="27651" name="Rectangle 3"/>
          <p:cNvSpPr>
            <a:spLocks noGrp="1" noChangeArrowheads="1"/>
          </p:cNvSpPr>
          <p:nvPr>
            <p:ph type="body" idx="1"/>
          </p:nvPr>
        </p:nvSpPr>
        <p:spPr>
          <a:xfrm>
            <a:off x="457200" y="1628800"/>
            <a:ext cx="8229600" cy="4525963"/>
          </a:xfrm>
        </p:spPr>
        <p:txBody>
          <a:bodyPr/>
          <a:lstStyle/>
          <a:p>
            <a:pPr algn="just" eaLnBrk="1" hangingPunct="1">
              <a:lnSpc>
                <a:spcPct val="90000"/>
              </a:lnSpc>
            </a:pPr>
            <a:r>
              <a:rPr lang="bs-Latn-BA" dirty="0" smtClean="0"/>
              <a:t>Razlučni povjerioci u zahtjevu označavaju dio imovine stečajnog dužnika na koji se odnosi njihov zahtjev </a:t>
            </a:r>
          </a:p>
          <a:p>
            <a:pPr algn="just" eaLnBrk="1" hangingPunct="1">
              <a:lnSpc>
                <a:spcPct val="90000"/>
              </a:lnSpc>
            </a:pPr>
            <a:r>
              <a:rPr lang="bs-Latn-BA" dirty="0" smtClean="0"/>
              <a:t>te iznos do kojeg njihova potraživanja po predviđanju neće biti pokrivena tim razlučnim pravom</a:t>
            </a:r>
          </a:p>
          <a:p>
            <a:pPr algn="just" eaLnBrk="1" hangingPunct="1">
              <a:lnSpc>
                <a:spcPct val="90000"/>
              </a:lnSpc>
            </a:pPr>
            <a:r>
              <a:rPr lang="bs-Latn-BA" dirty="0" smtClean="0"/>
              <a:t>Izlučni povjerioci označavaju predmet u imovini stečajnog dužnika na koji se njihov zahtjev odnosi.</a:t>
            </a:r>
            <a:endParaRPr lang="en-US"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bs-Latn-BA" sz="4000" smtClean="0"/>
              <a:t>Utvrđivanje potraživanja povjerilaca</a:t>
            </a:r>
            <a:endParaRPr lang="en-US" sz="4000" smtClean="0"/>
          </a:p>
        </p:txBody>
      </p:sp>
      <p:sp>
        <p:nvSpPr>
          <p:cNvPr id="28675" name="Rectangle 3"/>
          <p:cNvSpPr>
            <a:spLocks noGrp="1" noChangeArrowheads="1"/>
          </p:cNvSpPr>
          <p:nvPr>
            <p:ph type="body" idx="1"/>
          </p:nvPr>
        </p:nvSpPr>
        <p:spPr/>
        <p:txBody>
          <a:bodyPr/>
          <a:lstStyle/>
          <a:p>
            <a:pPr algn="just" eaLnBrk="1" hangingPunct="1">
              <a:lnSpc>
                <a:spcPct val="90000"/>
              </a:lnSpc>
            </a:pPr>
            <a:r>
              <a:rPr lang="bs-Latn-BA" sz="2800" dirty="0" smtClean="0"/>
              <a:t>Potraživanja povjerilaca se ispituju na ispitnom ročištu.</a:t>
            </a:r>
          </a:p>
          <a:p>
            <a:pPr algn="just" eaLnBrk="1" hangingPunct="1">
              <a:lnSpc>
                <a:spcPct val="90000"/>
              </a:lnSpc>
            </a:pPr>
            <a:r>
              <a:rPr lang="bs-Latn-BA" sz="2800" dirty="0" smtClean="0"/>
              <a:t>Stečajni upravnik je dužan da se o svakom potraživanju određeno izjasni tj. priznaje li ili osporava prijavljeno potraživanje.</a:t>
            </a:r>
          </a:p>
          <a:p>
            <a:pPr algn="just" eaLnBrk="1" hangingPunct="1">
              <a:lnSpc>
                <a:spcPct val="90000"/>
              </a:lnSpc>
            </a:pPr>
            <a:r>
              <a:rPr lang="bs-Latn-BA" sz="2800" dirty="0" smtClean="0"/>
              <a:t>Potraživanje stečajnog povjerioca smatra se utvrđenim ako ga na ispitnom ročištu prizna stečajni upravnik, a ne ospori ga koji od  povjerilaca.</a:t>
            </a:r>
          </a:p>
          <a:p>
            <a:pPr algn="just" eaLnBrk="1" hangingPunct="1">
              <a:lnSpc>
                <a:spcPct val="90000"/>
              </a:lnSpc>
              <a:buFontTx/>
              <a:buNone/>
            </a:pPr>
            <a:endParaRPr lang="bs-Latn-BA" sz="2800" dirty="0" smtClean="0"/>
          </a:p>
          <a:p>
            <a:pPr algn="just" eaLnBrk="1" hangingPunct="1">
              <a:lnSpc>
                <a:spcPct val="90000"/>
              </a:lnSpc>
            </a:pPr>
            <a:endParaRPr lang="en-US" sz="2800"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bs-Latn-BA" smtClean="0"/>
              <a:t>Tabela utvrđenih potraživanja</a:t>
            </a:r>
            <a:endParaRPr lang="en-US" smtClean="0"/>
          </a:p>
        </p:txBody>
      </p:sp>
      <p:sp>
        <p:nvSpPr>
          <p:cNvPr id="29699" name="Rectangle 3"/>
          <p:cNvSpPr>
            <a:spLocks noGrp="1" noChangeArrowheads="1"/>
          </p:cNvSpPr>
          <p:nvPr>
            <p:ph type="body" idx="1"/>
          </p:nvPr>
        </p:nvSpPr>
        <p:spPr/>
        <p:txBody>
          <a:bodyPr/>
          <a:lstStyle/>
          <a:p>
            <a:pPr algn="just" eaLnBrk="1" hangingPunct="1">
              <a:lnSpc>
                <a:spcPct val="90000"/>
              </a:lnSpc>
            </a:pPr>
            <a:r>
              <a:rPr lang="bs-Latn-BA" sz="2800" dirty="0" smtClean="0"/>
              <a:t>Ispitivanje potraživanja vrši stečajni sudija, tako što konstatuje da je prijavljeno potraživanje  priznato ili osporeno.</a:t>
            </a:r>
          </a:p>
          <a:p>
            <a:pPr algn="just" eaLnBrk="1" hangingPunct="1">
              <a:lnSpc>
                <a:spcPct val="90000"/>
              </a:lnSpc>
            </a:pPr>
            <a:r>
              <a:rPr lang="bs-Latn-BA" sz="2800" dirty="0" smtClean="0"/>
              <a:t>Stečajni sudija sastavlja tabelu ispitanih (utvrđenih)  potraživanja u koju za svaku prijavu potraživanja unosi u kojoj mjeri je potraživanje utvrđeno prema svom iznosu i svom redu odnosno koje je potraživanje osporeno.</a:t>
            </a:r>
          </a:p>
          <a:p>
            <a:pPr algn="just" eaLnBrk="1" hangingPunct="1">
              <a:lnSpc>
                <a:spcPct val="90000"/>
              </a:lnSpc>
            </a:pPr>
            <a:r>
              <a:rPr lang="bs-Latn-BA" sz="2800" dirty="0" smtClean="0"/>
              <a:t>Potraživanje povjerioca uneseno u tabelu utvrđenih potraživanja ima snagu pravosnažne sudske presude.</a:t>
            </a:r>
            <a:endParaRPr lang="en-US" sz="2800"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bs-Latn-BA" smtClean="0"/>
              <a:t>Osporena potraživanja</a:t>
            </a:r>
            <a:endParaRPr lang="en-US" smtClean="0"/>
          </a:p>
        </p:txBody>
      </p:sp>
      <p:sp>
        <p:nvSpPr>
          <p:cNvPr id="30723" name="Rectangle 3"/>
          <p:cNvSpPr>
            <a:spLocks noGrp="1" noChangeArrowheads="1"/>
          </p:cNvSpPr>
          <p:nvPr>
            <p:ph type="body" idx="1"/>
          </p:nvPr>
        </p:nvSpPr>
        <p:spPr/>
        <p:txBody>
          <a:bodyPr/>
          <a:lstStyle/>
          <a:p>
            <a:pPr algn="just" eaLnBrk="1" hangingPunct="1">
              <a:lnSpc>
                <a:spcPct val="80000"/>
              </a:lnSpc>
            </a:pPr>
            <a:r>
              <a:rPr lang="bs-Latn-BA" sz="2400" smtClean="0"/>
              <a:t>Ako je stečajni upravnik ili koji od stečajnih povjerilaca osporio potraživanje, stečajni sudija će povjerioca uputiti u parnicu radi utvrđivanja osporenog potraživanja.</a:t>
            </a:r>
          </a:p>
          <a:p>
            <a:pPr algn="just" eaLnBrk="1" hangingPunct="1">
              <a:lnSpc>
                <a:spcPct val="80000"/>
              </a:lnSpc>
            </a:pPr>
            <a:r>
              <a:rPr lang="bs-Latn-BA" sz="2400" smtClean="0"/>
              <a:t>Ukoliko stečajni upravnik ospori potraživanje povjerioca koje ima izvršnu ispravu, stečajni sudija na parnicu upućuje stečajnog upravnika.</a:t>
            </a:r>
          </a:p>
          <a:p>
            <a:pPr algn="just" eaLnBrk="1" hangingPunct="1">
              <a:lnSpc>
                <a:spcPct val="80000"/>
              </a:lnSpc>
            </a:pPr>
            <a:r>
              <a:rPr lang="bs-Latn-BA" sz="2400" smtClean="0"/>
              <a:t>Stečajni povjerilac čije je potraživanje osporeno dužan je pokrenuti parnicu u roku 30 dana od dana održanog ispitnog ročišta i sudu dostaviti dokaz da je podnio tužbu sudu.</a:t>
            </a:r>
          </a:p>
          <a:p>
            <a:pPr algn="just" eaLnBrk="1" hangingPunct="1">
              <a:lnSpc>
                <a:spcPct val="80000"/>
              </a:lnSpc>
            </a:pPr>
            <a:r>
              <a:rPr lang="bs-Latn-BA" sz="2400" smtClean="0"/>
              <a:t>Ukoliko povjerilac  ne podnese tužbu u određenom roku, smatraće se da je odustao od podnošenja tužbe.</a:t>
            </a:r>
          </a:p>
          <a:p>
            <a:pPr algn="just" eaLnBrk="1" hangingPunct="1">
              <a:lnSpc>
                <a:spcPct val="80000"/>
              </a:lnSpc>
            </a:pPr>
            <a:r>
              <a:rPr lang="bs-Latn-BA" sz="2400" smtClean="0"/>
              <a:t>Stečajni povjerilac koji uspije u parnici ima pravo tražiti ispravku tabele utvrđenih potraživanja.</a:t>
            </a:r>
          </a:p>
          <a:p>
            <a:pPr algn="just" eaLnBrk="1" hangingPunct="1">
              <a:lnSpc>
                <a:spcPct val="80000"/>
              </a:lnSpc>
            </a:pPr>
            <a:endParaRPr lang="en-US" sz="240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bs-Latn-BA" smtClean="0"/>
              <a:t>Namirenje stečajnih povjerilaca</a:t>
            </a:r>
            <a:endParaRPr lang="en-US" smtClean="0"/>
          </a:p>
        </p:txBody>
      </p:sp>
      <p:sp>
        <p:nvSpPr>
          <p:cNvPr id="31747" name="Rectangle 3"/>
          <p:cNvSpPr>
            <a:spLocks noGrp="1" noChangeArrowheads="1"/>
          </p:cNvSpPr>
          <p:nvPr>
            <p:ph type="body" idx="1"/>
          </p:nvPr>
        </p:nvSpPr>
        <p:spPr/>
        <p:txBody>
          <a:bodyPr/>
          <a:lstStyle/>
          <a:p>
            <a:pPr algn="just" eaLnBrk="1" hangingPunct="1">
              <a:lnSpc>
                <a:spcPct val="90000"/>
              </a:lnSpc>
            </a:pPr>
            <a:r>
              <a:rPr lang="bs-Latn-BA" dirty="0" smtClean="0"/>
              <a:t>Sa namirenjem povjerilaca može se početi tek nakon ispitnog ročišta.</a:t>
            </a:r>
          </a:p>
          <a:p>
            <a:pPr algn="just" eaLnBrk="1" hangingPunct="1">
              <a:lnSpc>
                <a:spcPct val="90000"/>
              </a:lnSpc>
            </a:pPr>
            <a:r>
              <a:rPr lang="bs-Latn-BA" dirty="0" smtClean="0"/>
              <a:t>Vrste diobe:</a:t>
            </a:r>
          </a:p>
          <a:p>
            <a:pPr algn="just" eaLnBrk="1" hangingPunct="1">
              <a:lnSpc>
                <a:spcPct val="90000"/>
              </a:lnSpc>
              <a:buFontTx/>
              <a:buNone/>
            </a:pPr>
            <a:r>
              <a:rPr lang="bs-Latn-BA" dirty="0" smtClean="0"/>
              <a:t>    a) djelimična dioba,</a:t>
            </a:r>
          </a:p>
          <a:p>
            <a:pPr algn="just" eaLnBrk="1" hangingPunct="1">
              <a:lnSpc>
                <a:spcPct val="90000"/>
              </a:lnSpc>
              <a:buFontTx/>
              <a:buNone/>
            </a:pPr>
            <a:r>
              <a:rPr lang="bs-Latn-BA" dirty="0" smtClean="0"/>
              <a:t>    b) glavna dioba(završna) i </a:t>
            </a:r>
          </a:p>
          <a:p>
            <a:pPr algn="just" eaLnBrk="1" hangingPunct="1">
              <a:lnSpc>
                <a:spcPct val="90000"/>
              </a:lnSpc>
              <a:buFontTx/>
              <a:buNone/>
            </a:pPr>
            <a:r>
              <a:rPr lang="bs-Latn-BA" dirty="0" smtClean="0"/>
              <a:t>    c) naknadna dioba</a:t>
            </a:r>
          </a:p>
          <a:p>
            <a:pPr algn="just" eaLnBrk="1" hangingPunct="1">
              <a:lnSpc>
                <a:spcPct val="90000"/>
              </a:lnSpc>
            </a:pPr>
            <a:r>
              <a:rPr lang="bs-Latn-BA" dirty="0" smtClean="0"/>
              <a:t>	Diobu obavlja stečajni upravnik. Prije svake diobe stečajni upravnik je dužan pribaviti saglasnost povjerilačkih organa.</a:t>
            </a:r>
          </a:p>
          <a:p>
            <a:pPr algn="just" eaLnBrk="1" hangingPunct="1">
              <a:lnSpc>
                <a:spcPct val="90000"/>
              </a:lnSpc>
              <a:buFontTx/>
              <a:buNone/>
            </a:pPr>
            <a:endParaRPr lang="bs-Latn-BA" dirty="0" smtClean="0"/>
          </a:p>
          <a:p>
            <a:pPr algn="just" eaLnBrk="1" hangingPunct="1">
              <a:lnSpc>
                <a:spcPct val="90000"/>
              </a:lnSpc>
              <a:buFontTx/>
              <a:buNone/>
            </a:pPr>
            <a:endParaRPr lang="bs-Latn-BA" dirty="0" smtClean="0"/>
          </a:p>
          <a:p>
            <a:pPr algn="just" eaLnBrk="1" hangingPunct="1">
              <a:lnSpc>
                <a:spcPct val="90000"/>
              </a:lnSpc>
              <a:buFontTx/>
              <a:buNone/>
            </a:pPr>
            <a:endParaRPr lang="en-US"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bs-Latn-BA" smtClean="0"/>
              <a:t>Diobni popis</a:t>
            </a:r>
            <a:endParaRPr lang="en-US" smtClean="0"/>
          </a:p>
        </p:txBody>
      </p:sp>
      <p:sp>
        <p:nvSpPr>
          <p:cNvPr id="32771" name="Rectangle 3"/>
          <p:cNvSpPr>
            <a:spLocks noGrp="1" noChangeArrowheads="1"/>
          </p:cNvSpPr>
          <p:nvPr>
            <p:ph type="body" idx="1"/>
          </p:nvPr>
        </p:nvSpPr>
        <p:spPr/>
        <p:txBody>
          <a:bodyPr/>
          <a:lstStyle/>
          <a:p>
            <a:pPr algn="just" eaLnBrk="1" hangingPunct="1">
              <a:lnSpc>
                <a:spcPct val="90000"/>
              </a:lnSpc>
            </a:pPr>
            <a:r>
              <a:rPr lang="bs-Latn-BA" smtClean="0"/>
              <a:t>Prije svake diobe stečajni upravnik je dužan sačiniti popis potraživanja koja se uzimaju u obzir prilikom diobe (diobni popis).</a:t>
            </a:r>
          </a:p>
          <a:p>
            <a:pPr algn="just" eaLnBrk="1" hangingPunct="1">
              <a:lnSpc>
                <a:spcPct val="90000"/>
              </a:lnSpc>
            </a:pPr>
            <a:r>
              <a:rPr lang="bs-Latn-BA" smtClean="0"/>
              <a:t>Diobni popis se stavlja na uvid učesnicima postupka u prostorijama suda.</a:t>
            </a:r>
          </a:p>
          <a:p>
            <a:pPr algn="just" eaLnBrk="1" hangingPunct="1">
              <a:lnSpc>
                <a:spcPct val="90000"/>
              </a:lnSpc>
            </a:pPr>
            <a:r>
              <a:rPr lang="bs-Latn-BA" smtClean="0"/>
              <a:t>Stečajni upravnik je dužan da javno objavi zbir potraživanja i iznos stečajne mase koja stoji na raspolaganju za diobu.</a:t>
            </a:r>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bs-Latn-BA" sz="4000" dirty="0" smtClean="0"/>
              <a:t/>
            </a:r>
            <a:br>
              <a:rPr lang="bs-Latn-BA" sz="4000" dirty="0" smtClean="0"/>
            </a:br>
            <a:r>
              <a:rPr lang="bs-Latn-BA" sz="4000" dirty="0" smtClean="0"/>
              <a:t> Formiranje stečajne mase I </a:t>
            </a:r>
            <a:br>
              <a:rPr lang="bs-Latn-BA" sz="4000" dirty="0" smtClean="0"/>
            </a:br>
            <a:endParaRPr lang="en-US" sz="4000" dirty="0" smtClean="0"/>
          </a:p>
        </p:txBody>
      </p:sp>
      <p:sp>
        <p:nvSpPr>
          <p:cNvPr id="5123" name="Rectangle 3"/>
          <p:cNvSpPr>
            <a:spLocks noGrp="1" noChangeArrowheads="1"/>
          </p:cNvSpPr>
          <p:nvPr>
            <p:ph type="body" idx="1"/>
          </p:nvPr>
        </p:nvSpPr>
        <p:spPr/>
        <p:txBody>
          <a:bodyPr/>
          <a:lstStyle/>
          <a:p>
            <a:pPr algn="just" eaLnBrk="1" hangingPunct="1"/>
            <a:r>
              <a:rPr lang="bs-Latn-BA" sz="2800" dirty="0" smtClean="0"/>
              <a:t>Stečajna masa se formira otvaranjem stečajnog postupka.</a:t>
            </a:r>
          </a:p>
          <a:p>
            <a:pPr algn="just" eaLnBrk="1" hangingPunct="1"/>
            <a:endParaRPr lang="bs-Latn-BA" sz="2800" dirty="0" smtClean="0"/>
          </a:p>
          <a:p>
            <a:pPr algn="just" eaLnBrk="1" hangingPunct="1"/>
            <a:r>
              <a:rPr lang="bs-Latn-BA" sz="2800" dirty="0" smtClean="0"/>
              <a:t>U stečajnu masu ulaze:</a:t>
            </a:r>
          </a:p>
          <a:p>
            <a:pPr algn="just" eaLnBrk="1" hangingPunct="1"/>
            <a:r>
              <a:rPr lang="bs-Latn-BA" sz="2800" dirty="0" smtClean="0"/>
              <a:t> pokretne i nepokretne stvari stečajnog dužnika,</a:t>
            </a:r>
          </a:p>
          <a:p>
            <a:pPr algn="just" eaLnBrk="1" hangingPunct="1"/>
            <a:r>
              <a:rPr lang="bs-Latn-BA" sz="2800" dirty="0" smtClean="0"/>
              <a:t> potraživanja koja stečajni dužnik ima  prema svojim  dužnicima,</a:t>
            </a:r>
          </a:p>
          <a:p>
            <a:pPr algn="just" eaLnBrk="1" hangingPunct="1"/>
            <a:r>
              <a:rPr lang="bs-Latn-BA" sz="2800" dirty="0" smtClean="0"/>
              <a:t> pravo industrijske svojine (patenti, licence, uzorci, modeli), </a:t>
            </a:r>
          </a:p>
          <a:p>
            <a:pPr algn="just" eaLnBrk="1" hangingPunct="1"/>
            <a:endParaRPr lang="bs-Latn-BA" sz="2800" dirty="0" smtClean="0"/>
          </a:p>
          <a:p>
            <a:pPr marL="0" indent="0" algn="just" eaLnBrk="1" hangingPunct="1">
              <a:buNone/>
            </a:pPr>
            <a:r>
              <a:rPr lang="bs-Latn-BA" sz="2800" dirty="0" smtClean="0"/>
              <a:t> </a:t>
            </a:r>
          </a:p>
          <a:p>
            <a:pPr algn="just" eaLnBrk="1" hangingPunct="1">
              <a:buFontTx/>
              <a:buNone/>
            </a:pPr>
            <a:endParaRPr lang="en-US" sz="2800" dirty="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bs-Latn-BA" sz="4000" smtClean="0"/>
              <a:t>Uzimanje u obzir spornih potraživanja stečajnih povjerilaca</a:t>
            </a:r>
            <a:endParaRPr lang="en-US" sz="4000" smtClean="0"/>
          </a:p>
        </p:txBody>
      </p:sp>
      <p:sp>
        <p:nvSpPr>
          <p:cNvPr id="33795" name="Rectangle 3"/>
          <p:cNvSpPr>
            <a:spLocks noGrp="1" noChangeArrowheads="1"/>
          </p:cNvSpPr>
          <p:nvPr>
            <p:ph type="body" idx="1"/>
          </p:nvPr>
        </p:nvSpPr>
        <p:spPr/>
        <p:txBody>
          <a:bodyPr/>
          <a:lstStyle/>
          <a:p>
            <a:pPr algn="just" eaLnBrk="1" hangingPunct="1"/>
            <a:r>
              <a:rPr lang="bs-Latn-BA" dirty="0" smtClean="0"/>
              <a:t>Stečajni povjerilac čije je potraživanje osporeno, dužan je u roku od 15 dana nakon javne objave dokazati da su pokrenuli parnicu ili nastaviti postojeću parnicu.</a:t>
            </a:r>
          </a:p>
          <a:p>
            <a:pPr algn="just" eaLnBrk="1" hangingPunct="1"/>
            <a:r>
              <a:rPr lang="bs-Latn-BA" dirty="0" smtClean="0"/>
              <a:t>Prigovor stečajnog povjerioca ili stečajnog dužnika nije od uticaja, osim ako se u prekluzivnom roku dokaže sudsko utvrđenje.</a:t>
            </a:r>
          </a:p>
          <a:p>
            <a:pPr algn="just" eaLnBrk="1" hangingPunct="1">
              <a:buFontTx/>
              <a:buNone/>
            </a:pPr>
            <a:endParaRPr lang="bs-Latn-BA" dirty="0" smtClean="0"/>
          </a:p>
          <a:p>
            <a:pPr algn="just" eaLnBrk="1" hangingPunct="1"/>
            <a:endParaRPr lang="en-US"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bs-Latn-BA" sz="4000" smtClean="0"/>
              <a:t>Uzimanje u obzir razlučnih povjerilaca</a:t>
            </a:r>
            <a:endParaRPr lang="en-US" sz="4000" smtClean="0"/>
          </a:p>
        </p:txBody>
      </p:sp>
      <p:sp>
        <p:nvSpPr>
          <p:cNvPr id="34819" name="Rectangle 3"/>
          <p:cNvSpPr>
            <a:spLocks noGrp="1" noChangeArrowheads="1"/>
          </p:cNvSpPr>
          <p:nvPr>
            <p:ph type="body" idx="1"/>
          </p:nvPr>
        </p:nvSpPr>
        <p:spPr/>
        <p:txBody>
          <a:bodyPr/>
          <a:lstStyle/>
          <a:p>
            <a:pPr algn="just" eaLnBrk="1" hangingPunct="1">
              <a:lnSpc>
                <a:spcPct val="80000"/>
              </a:lnSpc>
            </a:pPr>
            <a:r>
              <a:rPr lang="bs-Latn-BA" sz="2800" smtClean="0"/>
              <a:t>Razlučni povjerioc koj imaju pravo na odvojeno namirenje moraju u roku od 15 dana nakon objave podnijeti dokaz:</a:t>
            </a:r>
          </a:p>
          <a:p>
            <a:pPr algn="just" eaLnBrk="1" hangingPunct="1">
              <a:lnSpc>
                <a:spcPct val="80000"/>
              </a:lnSpc>
              <a:buFontTx/>
              <a:buNone/>
            </a:pPr>
            <a:r>
              <a:rPr lang="bs-Latn-BA" sz="2800" smtClean="0"/>
              <a:t>-  da se odrekao odvojenog namirenja ili</a:t>
            </a:r>
          </a:p>
          <a:p>
            <a:pPr algn="just" eaLnBrk="1" hangingPunct="1">
              <a:lnSpc>
                <a:spcPct val="80000"/>
              </a:lnSpc>
              <a:buFontTx/>
              <a:buNone/>
            </a:pPr>
            <a:r>
              <a:rPr lang="bs-Latn-BA" sz="2800" smtClean="0"/>
              <a:t>- da odvojeno namirenje nije dovelo do njegovog  namirenja u cijelosti ili djelimično.</a:t>
            </a:r>
          </a:p>
          <a:p>
            <a:pPr algn="just" eaLnBrk="1" hangingPunct="1">
              <a:lnSpc>
                <a:spcPct val="80000"/>
              </a:lnSpc>
            </a:pPr>
            <a:r>
              <a:rPr lang="bs-Latn-BA" sz="2800" smtClean="0"/>
              <a:t>Ako dokaz ne podnese blagovremeno njegovo potraživanje neće se kod diobe uzeti u obzir.</a:t>
            </a:r>
          </a:p>
          <a:p>
            <a:pPr algn="just" eaLnBrk="1" hangingPunct="1">
              <a:lnSpc>
                <a:spcPct val="80000"/>
              </a:lnSpc>
            </a:pPr>
            <a:r>
              <a:rPr lang="bs-Latn-BA" sz="2800" smtClean="0"/>
              <a:t>Ako stečajni upravnik unovčava imovinu na kojoj postoji razlučno pravo, ili ako predmet nije unovčio neće se primjenjivati navedeni uslovi.</a:t>
            </a:r>
          </a:p>
          <a:p>
            <a:pPr algn="just" eaLnBrk="1" hangingPunct="1">
              <a:lnSpc>
                <a:spcPct val="80000"/>
              </a:lnSpc>
              <a:buFontTx/>
              <a:buNone/>
            </a:pPr>
            <a:endParaRPr lang="bs-Latn-BA" sz="2800" smtClean="0"/>
          </a:p>
          <a:p>
            <a:pPr algn="just" eaLnBrk="1" hangingPunct="1">
              <a:lnSpc>
                <a:spcPct val="80000"/>
              </a:lnSpc>
            </a:pPr>
            <a:endParaRPr lang="bs-Latn-BA" sz="280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bs-Latn-BA" smtClean="0"/>
              <a:t>Prigovori na diobni bilans</a:t>
            </a:r>
            <a:endParaRPr lang="en-US" smtClean="0"/>
          </a:p>
        </p:txBody>
      </p:sp>
      <p:sp>
        <p:nvSpPr>
          <p:cNvPr id="35843" name="Rectangle 3"/>
          <p:cNvSpPr>
            <a:spLocks noGrp="1" noChangeArrowheads="1"/>
          </p:cNvSpPr>
          <p:nvPr>
            <p:ph type="body" idx="1"/>
          </p:nvPr>
        </p:nvSpPr>
        <p:spPr/>
        <p:txBody>
          <a:bodyPr/>
          <a:lstStyle/>
          <a:p>
            <a:pPr algn="just" eaLnBrk="1" hangingPunct="1"/>
            <a:r>
              <a:rPr lang="bs-Latn-BA" dirty="0" smtClean="0"/>
              <a:t>Kod diobe povjerioci mogu podnijeti sudu prigovor na diobni popis u roku iz člana 178. st. 1 ZOS (23 dana od javne objave zbira i iznosa potraživanja).</a:t>
            </a:r>
          </a:p>
          <a:p>
            <a:pPr algn="just" eaLnBrk="1" hangingPunct="1"/>
            <a:r>
              <a:rPr lang="bs-Latn-BA" dirty="0" smtClean="0"/>
              <a:t>O prigovoru odlučuje stečajni sudija</a:t>
            </a:r>
          </a:p>
          <a:p>
            <a:pPr algn="just" eaLnBrk="1" hangingPunct="1"/>
            <a:r>
              <a:rPr lang="bs-Latn-BA" dirty="0" smtClean="0"/>
              <a:t>Sudija može odbiti prigovor i narediti ispravku diobnog popisa.</a:t>
            </a:r>
          </a:p>
          <a:p>
            <a:pPr algn="just" eaLnBrk="1" hangingPunct="1"/>
            <a:r>
              <a:rPr lang="bs-Latn-BA" dirty="0" smtClean="0"/>
              <a:t>Protiv rješenja može se izjaviti žalba.</a:t>
            </a:r>
          </a:p>
          <a:p>
            <a:pPr algn="just" eaLnBrk="1" hangingPunct="1"/>
            <a:endParaRPr lang="en-US" dirty="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bs-Latn-BA" smtClean="0"/>
              <a:t>Djelimična Dioba</a:t>
            </a:r>
            <a:endParaRPr lang="en-US" smtClean="0"/>
          </a:p>
        </p:txBody>
      </p:sp>
      <p:sp>
        <p:nvSpPr>
          <p:cNvPr id="52227" name="Rectangle 3"/>
          <p:cNvSpPr>
            <a:spLocks noGrp="1" noChangeArrowheads="1"/>
          </p:cNvSpPr>
          <p:nvPr>
            <p:ph type="body" idx="1"/>
          </p:nvPr>
        </p:nvSpPr>
        <p:spPr/>
        <p:txBody>
          <a:bodyPr/>
          <a:lstStyle/>
          <a:p>
            <a:r>
              <a:rPr lang="bs-Latn-BA" sz="2800" smtClean="0"/>
              <a:t>Sa namirenjem stečajnih povjerilaca može se početi tek nakon ročišta za ispitivanje.</a:t>
            </a:r>
          </a:p>
          <a:p>
            <a:r>
              <a:rPr lang="bs-Latn-BA" sz="2800" smtClean="0"/>
              <a:t>Stečajni upravnik može po vlastitoj ocjeni vršiti djelimične diobe.</a:t>
            </a:r>
          </a:p>
          <a:p>
            <a:r>
              <a:rPr lang="bs-Latn-BA" sz="2800" smtClean="0"/>
              <a:t>Prije svake djelimične diobe upravnik je dužan pribaviti saglasnost odbora povjerilaca ili skupštine ako odbor nije osnovan.</a:t>
            </a:r>
          </a:p>
          <a:p>
            <a:r>
              <a:rPr lang="bs-Latn-BA" sz="2800" smtClean="0"/>
              <a:t>Dužan je javno objavitgi zbir potraživanja i iznos stečajne mase koja se dijeli.</a:t>
            </a:r>
          </a:p>
          <a:p>
            <a:endParaRPr lang="en-US" sz="280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bs-Latn-BA" dirty="0" smtClean="0"/>
              <a:t>Glavna(završna) dioba  I</a:t>
            </a:r>
            <a:endParaRPr lang="en-US" dirty="0" smtClean="0"/>
          </a:p>
        </p:txBody>
      </p:sp>
      <p:sp>
        <p:nvSpPr>
          <p:cNvPr id="36867" name="Rectangle 3"/>
          <p:cNvSpPr>
            <a:spLocks noGrp="1" noChangeArrowheads="1"/>
          </p:cNvSpPr>
          <p:nvPr>
            <p:ph type="body" idx="1"/>
          </p:nvPr>
        </p:nvSpPr>
        <p:spPr/>
        <p:txBody>
          <a:bodyPr/>
          <a:lstStyle/>
          <a:p>
            <a:pPr algn="just" eaLnBrk="1" hangingPunct="1">
              <a:lnSpc>
                <a:spcPct val="90000"/>
              </a:lnSpc>
            </a:pPr>
            <a:r>
              <a:rPr lang="bs-Latn-BA" smtClean="0"/>
              <a:t>Ročište za glavnu diobu zakazuje stečajni sudija nakon unovčenja imovine stečajnog dužnika, dostavljenog diobnog popisa  i izvještaja stečajnog upravnika.</a:t>
            </a:r>
          </a:p>
          <a:p>
            <a:pPr algn="just" eaLnBrk="1" hangingPunct="1">
              <a:lnSpc>
                <a:spcPct val="90000"/>
              </a:lnSpc>
            </a:pPr>
            <a:r>
              <a:rPr lang="bs-Latn-BA" smtClean="0"/>
              <a:t>Na ročištu za diobu raspravlja se o:</a:t>
            </a:r>
          </a:p>
          <a:p>
            <a:pPr algn="just" eaLnBrk="1" hangingPunct="1">
              <a:lnSpc>
                <a:spcPct val="90000"/>
              </a:lnSpc>
              <a:buFontTx/>
              <a:buNone/>
            </a:pPr>
            <a:r>
              <a:rPr lang="bs-Latn-BA" smtClean="0"/>
              <a:t>- Izvještaju stečajnog upravnika o sprovedenim radnjama u postupku,</a:t>
            </a:r>
          </a:p>
          <a:p>
            <a:pPr algn="just" eaLnBrk="1" hangingPunct="1">
              <a:lnSpc>
                <a:spcPct val="90000"/>
              </a:lnSpc>
              <a:buFontTx/>
              <a:buNone/>
            </a:pPr>
            <a:r>
              <a:rPr lang="bs-Latn-BA" smtClean="0"/>
              <a:t>-    prijedlogu diobe,</a:t>
            </a:r>
          </a:p>
          <a:p>
            <a:pPr algn="just" eaLnBrk="1" hangingPunct="1">
              <a:lnSpc>
                <a:spcPct val="90000"/>
              </a:lnSpc>
              <a:buFontTx/>
              <a:buNone/>
            </a:pPr>
            <a:r>
              <a:rPr lang="bs-Latn-BA" smtClean="0"/>
              <a:t>-   završnom računu.</a:t>
            </a:r>
          </a:p>
          <a:p>
            <a:pPr algn="just" eaLnBrk="1" hangingPunct="1">
              <a:lnSpc>
                <a:spcPct val="90000"/>
              </a:lnSpc>
            </a:pPr>
            <a:endParaRPr lang="en-US"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bs-Latn-BA" dirty="0" smtClean="0"/>
              <a:t>Glavna(završna) dioba  II</a:t>
            </a:r>
            <a:endParaRPr lang="en-US" dirty="0" smtClean="0"/>
          </a:p>
        </p:txBody>
      </p:sp>
      <p:sp>
        <p:nvSpPr>
          <p:cNvPr id="37891" name="Rectangle 3"/>
          <p:cNvSpPr>
            <a:spLocks noGrp="1" noChangeArrowheads="1"/>
          </p:cNvSpPr>
          <p:nvPr>
            <p:ph type="body" idx="1"/>
          </p:nvPr>
        </p:nvSpPr>
        <p:spPr/>
        <p:txBody>
          <a:bodyPr/>
          <a:lstStyle/>
          <a:p>
            <a:pPr algn="just" eaLnBrk="1" hangingPunct="1">
              <a:lnSpc>
                <a:spcPct val="80000"/>
              </a:lnSpc>
            </a:pPr>
            <a:r>
              <a:rPr lang="bs-Latn-BA" sz="2400" smtClean="0"/>
              <a:t>Ako se na ročištu za glavnu diobu ulože prigovori, o istim odlučuje stečajni sudija.</a:t>
            </a:r>
          </a:p>
          <a:p>
            <a:pPr algn="just" eaLnBrk="1" hangingPunct="1">
              <a:lnSpc>
                <a:spcPct val="80000"/>
              </a:lnSpc>
            </a:pPr>
            <a:r>
              <a:rPr lang="bs-Latn-BA" sz="2400" smtClean="0"/>
              <a:t>Na ročištu se prijedlog diobe može mijenjati i dopunjavati.</a:t>
            </a:r>
          </a:p>
          <a:p>
            <a:pPr algn="just" eaLnBrk="1" hangingPunct="1">
              <a:lnSpc>
                <a:spcPct val="80000"/>
              </a:lnSpc>
            </a:pPr>
            <a:r>
              <a:rPr lang="bs-Latn-BA" sz="2400" smtClean="0"/>
              <a:t>Ukoliko nema prijedloga za izmjenu i dopunu ili nakon što su isti usvojeni stečajni sudija daje saglasnost na prijedlog diobe.</a:t>
            </a:r>
          </a:p>
          <a:p>
            <a:pPr algn="just" eaLnBrk="1" hangingPunct="1">
              <a:lnSpc>
                <a:spcPct val="80000"/>
              </a:lnSpc>
            </a:pPr>
            <a:r>
              <a:rPr lang="bs-Latn-BA" sz="2400" smtClean="0"/>
              <a:t>Stečajni upravnik je dužan izvršiti diobu nakon što je stečajni sudija dao saglasnost  na prijedlog diobe. </a:t>
            </a:r>
          </a:p>
          <a:p>
            <a:pPr algn="just" eaLnBrk="1" hangingPunct="1">
              <a:lnSpc>
                <a:spcPct val="80000"/>
              </a:lnSpc>
            </a:pPr>
            <a:r>
              <a:rPr lang="bs-Latn-BA" sz="2400" smtClean="0"/>
              <a:t>Stvari koje se ne mogu unovčiti mogu se povjeriocima prepustiti po procijenjenoj vrijednosti na ime njihovih potraživanja uz njihov pristanak, u suprotnom uručuju se članu duštva</a:t>
            </a:r>
          </a:p>
          <a:p>
            <a:pPr algn="just" eaLnBrk="1" hangingPunct="1">
              <a:lnSpc>
                <a:spcPct val="80000"/>
              </a:lnSpc>
            </a:pPr>
            <a:r>
              <a:rPr lang="bs-Latn-BA" sz="2400" smtClean="0"/>
              <a:t>Po izvršenoj diobi stečajni upravnik podnosi dokaz o izvršenoj diobi, zadržane novčane iznose polaže kod suda.</a:t>
            </a:r>
            <a:endParaRPr lang="en-US" sz="240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bs-Latn-BA" dirty="0" smtClean="0"/>
              <a:t>Naknadna dioba  I</a:t>
            </a:r>
            <a:endParaRPr lang="en-US" dirty="0" smtClean="0"/>
          </a:p>
        </p:txBody>
      </p:sp>
      <p:sp>
        <p:nvSpPr>
          <p:cNvPr id="38915" name="Rectangle 3"/>
          <p:cNvSpPr>
            <a:spLocks noGrp="1" noChangeArrowheads="1"/>
          </p:cNvSpPr>
          <p:nvPr>
            <p:ph type="body" idx="1"/>
          </p:nvPr>
        </p:nvSpPr>
        <p:spPr/>
        <p:txBody>
          <a:bodyPr/>
          <a:lstStyle/>
          <a:p>
            <a:pPr algn="just" eaLnBrk="1" hangingPunct="1">
              <a:lnSpc>
                <a:spcPct val="80000"/>
              </a:lnSpc>
            </a:pPr>
            <a:r>
              <a:rPr lang="bs-Latn-BA" sz="2400" dirty="0" smtClean="0"/>
              <a:t>Stečajni sudija na prijedlog stečajnog upravnika, povjerilaca ili po službenoj dužnosti može rješenjem odrediti naknadnu diobu ako se nakon zaključenog ročišta:</a:t>
            </a:r>
          </a:p>
          <a:p>
            <a:pPr algn="just" eaLnBrk="1" hangingPunct="1">
              <a:lnSpc>
                <a:spcPct val="80000"/>
              </a:lnSpc>
              <a:buFontTx/>
              <a:buNone/>
            </a:pPr>
            <a:r>
              <a:rPr lang="bs-Latn-BA" sz="2400" dirty="0" smtClean="0"/>
              <a:t>- ispune uslovi da se zadržani iznosi podijele stečajnim povjeriocima,</a:t>
            </a:r>
          </a:p>
          <a:p>
            <a:pPr algn="just" eaLnBrk="1" hangingPunct="1">
              <a:lnSpc>
                <a:spcPct val="80000"/>
              </a:lnSpc>
              <a:buFontTx/>
              <a:buNone/>
            </a:pPr>
            <a:r>
              <a:rPr lang="bs-Latn-BA" sz="2400" dirty="0" smtClean="0"/>
              <a:t> -</a:t>
            </a:r>
            <a:r>
              <a:rPr lang="bs-Latn-BA" sz="2400" dirty="0"/>
              <a:t> </a:t>
            </a:r>
            <a:r>
              <a:rPr lang="bs-Latn-BA" sz="2400" dirty="0" smtClean="0"/>
              <a:t>iznosi koji su plaćeni iz stečajne mase vrate nazad u stečajnu masu,</a:t>
            </a:r>
          </a:p>
          <a:p>
            <a:pPr algn="just" eaLnBrk="1" hangingPunct="1">
              <a:lnSpc>
                <a:spcPct val="80000"/>
              </a:lnSpc>
              <a:buFontTx/>
              <a:buNone/>
            </a:pPr>
            <a:r>
              <a:rPr lang="bs-Latn-BA" sz="2400" dirty="0" smtClean="0"/>
              <a:t> - naknadno pronađe imovina koja ulazi u stečajnu masu.</a:t>
            </a:r>
          </a:p>
          <a:p>
            <a:pPr algn="just" eaLnBrk="1" hangingPunct="1">
              <a:lnSpc>
                <a:spcPct val="80000"/>
              </a:lnSpc>
            </a:pPr>
            <a:r>
              <a:rPr lang="bs-Latn-BA" sz="2400" dirty="0" smtClean="0"/>
              <a:t> Ako je neznatnan iznos na raspolaganju za diobu ili neznatna vrijednost naknadno pronađene imovine stečajni sudija može odustati od naknadne diobe i imovinu prepustiti stečajnom dužniku.                      </a:t>
            </a:r>
          </a:p>
          <a:p>
            <a:pPr algn="just" eaLnBrk="1" hangingPunct="1">
              <a:lnSpc>
                <a:spcPct val="80000"/>
              </a:lnSpc>
            </a:pPr>
            <a:r>
              <a:rPr lang="bs-Latn-BA" sz="2400" dirty="0" smtClean="0"/>
              <a:t>Vođenje postupka naknadne diobe sudija  može usloviti predujmom troškova postupka.</a:t>
            </a:r>
          </a:p>
          <a:p>
            <a:pPr algn="just" eaLnBrk="1" hangingPunct="1">
              <a:lnSpc>
                <a:spcPct val="80000"/>
              </a:lnSpc>
            </a:pPr>
            <a:endParaRPr lang="en-US" sz="2400" dirty="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bs-Latn-BA" dirty="0" smtClean="0"/>
              <a:t>Naknadna dioba  II</a:t>
            </a:r>
            <a:endParaRPr lang="en-US" dirty="0" smtClean="0"/>
          </a:p>
        </p:txBody>
      </p:sp>
      <p:sp>
        <p:nvSpPr>
          <p:cNvPr id="39939" name="Rectangle 3"/>
          <p:cNvSpPr>
            <a:spLocks noGrp="1" noChangeArrowheads="1"/>
          </p:cNvSpPr>
          <p:nvPr>
            <p:ph type="body" idx="1"/>
          </p:nvPr>
        </p:nvSpPr>
        <p:spPr/>
        <p:txBody>
          <a:bodyPr/>
          <a:lstStyle/>
          <a:p>
            <a:pPr algn="just" eaLnBrk="1" hangingPunct="1">
              <a:lnSpc>
                <a:spcPct val="90000"/>
              </a:lnSpc>
            </a:pPr>
            <a:r>
              <a:rPr lang="bs-Latn-BA" sz="2800" smtClean="0"/>
              <a:t>Protiv rješenja kojim se odbija prijedlog pravo žalbe ima predlagač .</a:t>
            </a:r>
          </a:p>
          <a:p>
            <a:pPr algn="just" eaLnBrk="1" hangingPunct="1">
              <a:lnSpc>
                <a:spcPct val="90000"/>
              </a:lnSpc>
            </a:pPr>
            <a:r>
              <a:rPr lang="bs-Latn-BA" sz="2800" smtClean="0"/>
              <a:t>Protiv rješenja kojim se određuje naknadna dioba pravo na žalbu ima stečajni dlužnik pojedinac</a:t>
            </a:r>
          </a:p>
          <a:p>
            <a:pPr algn="just" eaLnBrk="1" hangingPunct="1">
              <a:lnSpc>
                <a:spcPct val="90000"/>
              </a:lnSpc>
            </a:pPr>
            <a:r>
              <a:rPr lang="bs-Latn-BA" sz="2800" smtClean="0"/>
              <a:t>Nakon određivanja naknadne diobe raniji stečajni upravniik će izvršiti naknadnu diobu prema diobnom popisu.</a:t>
            </a:r>
          </a:p>
          <a:p>
            <a:pPr algn="just" eaLnBrk="1" hangingPunct="1">
              <a:lnSpc>
                <a:spcPct val="90000"/>
              </a:lnSpc>
            </a:pPr>
            <a:r>
              <a:rPr lang="bs-Latn-BA" sz="2800" smtClean="0"/>
              <a:t>Po izvršenoj diobi stečajni upravnik polaže račun stečajnom sudiji.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Formiranje stečajne mase II</a:t>
            </a:r>
            <a:endParaRPr lang="en-US" dirty="0"/>
          </a:p>
        </p:txBody>
      </p:sp>
      <p:sp>
        <p:nvSpPr>
          <p:cNvPr id="3" name="Content Placeholder 2"/>
          <p:cNvSpPr>
            <a:spLocks noGrp="1"/>
          </p:cNvSpPr>
          <p:nvPr>
            <p:ph idx="1"/>
          </p:nvPr>
        </p:nvSpPr>
        <p:spPr/>
        <p:txBody>
          <a:bodyPr/>
          <a:lstStyle/>
          <a:p>
            <a:r>
              <a:rPr lang="bs-Latn-BA" dirty="0"/>
              <a:t>s</a:t>
            </a:r>
            <a:r>
              <a:rPr lang="bs-Latn-BA" dirty="0" smtClean="0"/>
              <a:t>tvari koje uspije stečajni upravnik da vrati u stečajnu masu,</a:t>
            </a:r>
          </a:p>
          <a:p>
            <a:r>
              <a:rPr lang="bs-Latn-BA" dirty="0"/>
              <a:t>s</a:t>
            </a:r>
            <a:r>
              <a:rPr lang="bs-Latn-BA" dirty="0" smtClean="0"/>
              <a:t>redstva stečena poobojnim pravnim radnjama,</a:t>
            </a:r>
          </a:p>
          <a:p>
            <a:r>
              <a:rPr lang="bs-Latn-BA" dirty="0"/>
              <a:t>u</a:t>
            </a:r>
            <a:r>
              <a:rPr lang="bs-Latn-BA" dirty="0" smtClean="0"/>
              <a:t>laganja u druga privredna društva</a:t>
            </a:r>
          </a:p>
          <a:p>
            <a:r>
              <a:rPr lang="bs-Latn-BA" dirty="0" smtClean="0"/>
              <a:t>hartije od vrijednosti i d.</a:t>
            </a:r>
          </a:p>
          <a:p>
            <a:endParaRPr lang="en-US" dirty="0"/>
          </a:p>
        </p:txBody>
      </p:sp>
    </p:spTree>
    <p:extLst>
      <p:ext uri="{BB962C8B-B14F-4D97-AF65-F5344CB8AC3E}">
        <p14:creationId xmlns:p14="http://schemas.microsoft.com/office/powerpoint/2010/main" val="265022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bs-Latn-BA" smtClean="0"/>
              <a:t>Upravljanje stečajnom masom</a:t>
            </a:r>
            <a:endParaRPr lang="en-US" smtClean="0"/>
          </a:p>
        </p:txBody>
      </p:sp>
      <p:sp>
        <p:nvSpPr>
          <p:cNvPr id="6147" name="Rectangle 3"/>
          <p:cNvSpPr>
            <a:spLocks noGrp="1" noChangeArrowheads="1"/>
          </p:cNvSpPr>
          <p:nvPr>
            <p:ph type="body" idx="1"/>
          </p:nvPr>
        </p:nvSpPr>
        <p:spPr/>
        <p:txBody>
          <a:bodyPr/>
          <a:lstStyle/>
          <a:p>
            <a:pPr algn="just" eaLnBrk="1" hangingPunct="1">
              <a:lnSpc>
                <a:spcPct val="80000"/>
              </a:lnSpc>
            </a:pPr>
            <a:r>
              <a:rPr lang="bs-Latn-BA" sz="1800" dirty="0" smtClean="0"/>
              <a:t>Stečajni upravnik preuzima u posjed cjelokupnu imovinu stečajnog dužnika koja ulazi u stečajnu masu i njom upravlja od  otvaranja stečajnog postupka do njegovog završetka.</a:t>
            </a:r>
          </a:p>
          <a:p>
            <a:pPr algn="just" eaLnBrk="1" hangingPunct="1">
              <a:lnSpc>
                <a:spcPct val="80000"/>
              </a:lnSpc>
            </a:pPr>
            <a:endParaRPr lang="bs-Latn-BA" sz="1800" dirty="0" smtClean="0"/>
          </a:p>
          <a:p>
            <a:pPr algn="just" eaLnBrk="1" hangingPunct="1">
              <a:lnSpc>
                <a:spcPct val="80000"/>
              </a:lnSpc>
            </a:pPr>
            <a:r>
              <a:rPr lang="bs-Latn-BA" sz="1800" dirty="0" smtClean="0"/>
              <a:t>Stečajni upravnik vrši popis stvari i prava koja ulaze u stečajnu masu i vrši procjenu istih, te sastavlja listu povjerilaca prema  materijalno- finansijskim knjigovodstvu i saznanjima do kojih je došao.</a:t>
            </a:r>
          </a:p>
          <a:p>
            <a:pPr algn="just" eaLnBrk="1" hangingPunct="1">
              <a:lnSpc>
                <a:spcPct val="80000"/>
              </a:lnSpc>
            </a:pPr>
            <a:endParaRPr lang="bs-Latn-BA" sz="1800" dirty="0" smtClean="0"/>
          </a:p>
          <a:p>
            <a:pPr algn="just" eaLnBrk="1" hangingPunct="1">
              <a:lnSpc>
                <a:spcPct val="80000"/>
              </a:lnSpc>
            </a:pPr>
            <a:r>
              <a:rPr lang="bs-Latn-BA" sz="1800" dirty="0" smtClean="0"/>
              <a:t>Stečajni upravnik sastavlja početni stečajni bilans u kojem se navodi i procjenjuje aktiva i pasiva stečajnog dužnika.</a:t>
            </a:r>
          </a:p>
          <a:p>
            <a:pPr marL="0" indent="0" algn="just" eaLnBrk="1" hangingPunct="1">
              <a:lnSpc>
                <a:spcPct val="80000"/>
              </a:lnSpc>
              <a:buNone/>
            </a:pPr>
            <a:endParaRPr lang="bs-Latn-BA" sz="1800" dirty="0" smtClean="0"/>
          </a:p>
          <a:p>
            <a:pPr algn="just" eaLnBrk="1" hangingPunct="1">
              <a:lnSpc>
                <a:spcPct val="80000"/>
              </a:lnSpc>
            </a:pPr>
            <a:endParaRPr lang="bs-Latn-BA" sz="1800" dirty="0" smtClean="0"/>
          </a:p>
          <a:p>
            <a:pPr algn="just" eaLnBrk="1" hangingPunct="1">
              <a:lnSpc>
                <a:spcPct val="80000"/>
              </a:lnSpc>
            </a:pPr>
            <a:r>
              <a:rPr lang="bs-Latn-BA" sz="1800" dirty="0" smtClean="0"/>
              <a:t>Stečajni upravnik sastavlja i podnosi sudu izvještaj o materijalno-finansijskom stanju stečajnog dužnika i uzrocima tog stanja.</a:t>
            </a:r>
          </a:p>
          <a:p>
            <a:pPr algn="just" eaLnBrk="1" hangingPunct="1">
              <a:lnSpc>
                <a:spcPct val="80000"/>
              </a:lnSpc>
            </a:pPr>
            <a:endParaRPr lang="bs-Latn-BA" sz="1800" dirty="0" smtClean="0"/>
          </a:p>
          <a:p>
            <a:pPr algn="just" eaLnBrk="1" hangingPunct="1">
              <a:lnSpc>
                <a:spcPct val="80000"/>
              </a:lnSpc>
            </a:pPr>
            <a:r>
              <a:rPr lang="bs-Latn-BA" sz="1800" dirty="0" smtClean="0"/>
              <a:t>Stečajni upravnik je dužan da vodi poslovne knjige.</a:t>
            </a:r>
          </a:p>
          <a:p>
            <a:pPr algn="just" eaLnBrk="1" hangingPunct="1">
              <a:lnSpc>
                <a:spcPct val="80000"/>
              </a:lnSpc>
            </a:pPr>
            <a:r>
              <a:rPr lang="bs-Latn-BA" sz="1800" dirty="0" smtClean="0"/>
              <a:t> Otvaranjem stečajnog postupka počela je nova poslovna godina u pogledu stečajne mase.</a:t>
            </a:r>
          </a:p>
          <a:p>
            <a:pPr algn="just" eaLnBrk="1" hangingPunct="1">
              <a:lnSpc>
                <a:spcPct val="80000"/>
              </a:lnSpc>
            </a:pPr>
            <a:endParaRPr lang="en-US" sz="18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Rješavanje imovinsko-pravnih odnosa</a:t>
            </a:r>
            <a:endParaRPr lang="en-US" dirty="0"/>
          </a:p>
        </p:txBody>
      </p:sp>
      <p:sp>
        <p:nvSpPr>
          <p:cNvPr id="3" name="Content Placeholder 2"/>
          <p:cNvSpPr>
            <a:spLocks noGrp="1"/>
          </p:cNvSpPr>
          <p:nvPr>
            <p:ph idx="1"/>
          </p:nvPr>
        </p:nvSpPr>
        <p:spPr/>
        <p:txBody>
          <a:bodyPr/>
          <a:lstStyle/>
          <a:p>
            <a:r>
              <a:rPr lang="bs-Latn-BA" sz="2400" dirty="0" smtClean="0"/>
              <a:t>Stečajni upravnik je dužan bez odlaganja:</a:t>
            </a:r>
          </a:p>
          <a:p>
            <a:r>
              <a:rPr lang="bs-Latn-BA" sz="2400" dirty="0" smtClean="0"/>
              <a:t> preduzeti sve potrebne radnje radi rješavanja imovinsko-pravnih odnosa  i upisa prava vlasništva i drugih prava na nepokretnostima u javne evidencije.</a:t>
            </a:r>
          </a:p>
          <a:p>
            <a:r>
              <a:rPr lang="bs-Latn-BA" sz="2400" dirty="0"/>
              <a:t>p</a:t>
            </a:r>
            <a:r>
              <a:rPr lang="bs-Latn-BA" sz="2400" dirty="0" smtClean="0"/>
              <a:t>okrenuti sudske i upravne postupke radi rješavanja imovinsko- pravnih odnosa.</a:t>
            </a:r>
            <a:endParaRPr lang="bs-Latn-BA" sz="2400" dirty="0"/>
          </a:p>
          <a:p>
            <a:r>
              <a:rPr lang="bs-Latn-BA" sz="2400" dirty="0"/>
              <a:t>p</a:t>
            </a:r>
            <a:r>
              <a:rPr lang="bs-Latn-BA" sz="2400" dirty="0" smtClean="0"/>
              <a:t>ribaviti saglasnost odbora povjerilaca odnosno skupštine povjerilaca za pokretanje sudskih i upravnih postupaka,</a:t>
            </a:r>
          </a:p>
          <a:p>
            <a:r>
              <a:rPr lang="bs-Latn-BA" sz="2400" dirty="0" smtClean="0"/>
              <a:t>Ako prijeti zastara stečajni   upravnik  će saglasnost  naknadno pribaviti.</a:t>
            </a:r>
          </a:p>
          <a:p>
            <a:r>
              <a:rPr lang="bs-Latn-BA" sz="2400" dirty="0" smtClean="0"/>
              <a:t>Propuštanje ove obaveze se tretira kao teža povreda dužnosti stečajnog upravnika (član 155. ZOS)</a:t>
            </a:r>
          </a:p>
          <a:p>
            <a:endParaRPr lang="bs-Latn-BA" sz="2400" dirty="0" smtClean="0"/>
          </a:p>
          <a:p>
            <a:endParaRPr lang="en-US" dirty="0"/>
          </a:p>
        </p:txBody>
      </p:sp>
    </p:spTree>
    <p:extLst>
      <p:ext uri="{BB962C8B-B14F-4D97-AF65-F5344CB8AC3E}">
        <p14:creationId xmlns:p14="http://schemas.microsoft.com/office/powerpoint/2010/main" val="2358346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bs-Latn-BA" smtClean="0"/>
              <a:t>Unovčenje stečajne mase</a:t>
            </a:r>
            <a:endParaRPr lang="en-US" smtClean="0"/>
          </a:p>
        </p:txBody>
      </p:sp>
      <p:sp>
        <p:nvSpPr>
          <p:cNvPr id="7171" name="Rectangle 3"/>
          <p:cNvSpPr>
            <a:spLocks noGrp="1" noChangeArrowheads="1"/>
          </p:cNvSpPr>
          <p:nvPr>
            <p:ph type="body" idx="1"/>
          </p:nvPr>
        </p:nvSpPr>
        <p:spPr/>
        <p:txBody>
          <a:bodyPr/>
          <a:lstStyle/>
          <a:p>
            <a:pPr algn="just" eaLnBrk="1" hangingPunct="1">
              <a:lnSpc>
                <a:spcPct val="90000"/>
              </a:lnSpc>
            </a:pPr>
            <a:r>
              <a:rPr lang="bs-Latn-BA" sz="2400" dirty="0" smtClean="0"/>
              <a:t>Unovčenje imovine stečajnog dužnika je zakonska obaveza stečajnog upravnika.</a:t>
            </a:r>
          </a:p>
          <a:p>
            <a:pPr marL="0" indent="0" algn="just" eaLnBrk="1" hangingPunct="1">
              <a:lnSpc>
                <a:spcPct val="90000"/>
              </a:lnSpc>
              <a:buNone/>
            </a:pPr>
            <a:endParaRPr lang="bs-Latn-BA" sz="2400" dirty="0" smtClean="0"/>
          </a:p>
          <a:p>
            <a:pPr algn="just" eaLnBrk="1" hangingPunct="1">
              <a:lnSpc>
                <a:spcPct val="90000"/>
              </a:lnSpc>
            </a:pPr>
            <a:r>
              <a:rPr lang="bs-Latn-BA" sz="2400" dirty="0" smtClean="0"/>
              <a:t>Skupština povjerilaca na izvještajnom ročištu donosi:</a:t>
            </a:r>
          </a:p>
          <a:p>
            <a:pPr marL="0" indent="0" algn="just" eaLnBrk="1" hangingPunct="1">
              <a:lnSpc>
                <a:spcPct val="90000"/>
              </a:lnSpc>
              <a:buNone/>
            </a:pPr>
            <a:r>
              <a:rPr lang="bs-Latn-BA" sz="2400" dirty="0" smtClean="0"/>
              <a:t> - odluku o načinu i uslovima unovčenja imovine stečajnog dužnika,</a:t>
            </a:r>
          </a:p>
          <a:p>
            <a:pPr marL="0" indent="0" algn="just" eaLnBrk="1" hangingPunct="1">
              <a:lnSpc>
                <a:spcPct val="90000"/>
              </a:lnSpc>
              <a:buNone/>
            </a:pPr>
            <a:r>
              <a:rPr lang="bs-Latn-BA" sz="2400" dirty="0" smtClean="0"/>
              <a:t>  -  odluku o tome da li će se poslovanje dužnika  obustavi ili će se poslovna djelatnost privremeno  nastaviti,</a:t>
            </a:r>
          </a:p>
          <a:p>
            <a:pPr marL="0" indent="0" algn="just" eaLnBrk="1" hangingPunct="1">
              <a:lnSpc>
                <a:spcPct val="90000"/>
              </a:lnSpc>
              <a:buNone/>
            </a:pPr>
            <a:r>
              <a:rPr lang="bs-Latn-BA" sz="2400" dirty="0" smtClean="0"/>
              <a:t>  - odluku o tome da li će se stečajni postupak voditi u pravcu likvidacije(unovčenja imovine i namirenja povjerilaca) ili  reorganizacije društva.</a:t>
            </a:r>
          </a:p>
          <a:p>
            <a:pPr marL="0" indent="0" algn="just" eaLnBrk="1" hangingPunct="1">
              <a:lnSpc>
                <a:spcPct val="90000"/>
              </a:lnSpc>
              <a:buNone/>
            </a:pPr>
            <a:endParaRPr lang="bs-Latn-BA" sz="2400" dirty="0" smtClean="0"/>
          </a:p>
          <a:p>
            <a:pPr marL="0" indent="0" algn="just" eaLnBrk="1" hangingPunct="1">
              <a:lnSpc>
                <a:spcPct val="90000"/>
              </a:lnSpc>
              <a:buNone/>
            </a:pPr>
            <a:endParaRPr lang="bs-Latn-BA" sz="28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bs-Latn-BA" smtClean="0"/>
              <a:t>Način unovčenja </a:t>
            </a:r>
            <a:endParaRPr lang="en-US" smtClean="0"/>
          </a:p>
        </p:txBody>
      </p:sp>
      <p:sp>
        <p:nvSpPr>
          <p:cNvPr id="8195" name="Rectangle 3"/>
          <p:cNvSpPr>
            <a:spLocks noGrp="1" noChangeArrowheads="1"/>
          </p:cNvSpPr>
          <p:nvPr>
            <p:ph type="body" idx="1"/>
          </p:nvPr>
        </p:nvSpPr>
        <p:spPr/>
        <p:txBody>
          <a:bodyPr/>
          <a:lstStyle/>
          <a:p>
            <a:pPr algn="just" eaLnBrk="1" hangingPunct="1">
              <a:lnSpc>
                <a:spcPct val="80000"/>
              </a:lnSpc>
            </a:pPr>
            <a:r>
              <a:rPr lang="bs-Latn-BA" sz="2800" dirty="0" smtClean="0"/>
              <a:t>Stečajni upravnik je obavezan izvršiti popis i procjenu stvari koju prodaje. U tu svrhu on maže angažovati stručno lice odgovarajuće struke (vještaka, procjenitelja).</a:t>
            </a:r>
          </a:p>
          <a:p>
            <a:pPr algn="just" eaLnBrk="1" hangingPunct="1">
              <a:lnSpc>
                <a:spcPct val="80000"/>
              </a:lnSpc>
            </a:pPr>
            <a:r>
              <a:rPr lang="bs-Latn-BA" sz="2800" dirty="0" smtClean="0"/>
              <a:t>Postoje posebna pravila za unovčenje nepokretne imovine, pokretne imovine, prava, hartija od vrijednosti, dragocjenosti koje imaju berzansku odnosno tržišnu cijenu.</a:t>
            </a:r>
          </a:p>
          <a:p>
            <a:pPr algn="just" eaLnBrk="1" hangingPunct="1">
              <a:lnSpc>
                <a:spcPct val="80000"/>
              </a:lnSpc>
            </a:pPr>
            <a:r>
              <a:rPr lang="bs-Latn-BA" sz="2800" dirty="0" smtClean="0"/>
              <a:t>Način prodaje imovine može biti: javnim nadmetanjem, javnim prikupljanjem ponuda, neposrednom pogodbom.</a:t>
            </a:r>
          </a:p>
          <a:p>
            <a:pPr algn="just" eaLnBrk="1" hangingPunct="1">
              <a:lnSpc>
                <a:spcPct val="80000"/>
              </a:lnSpc>
            </a:pPr>
            <a:endParaRPr lang="en-US" sz="2800" dirty="0" smtClean="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1628</TotalTime>
  <Words>3310</Words>
  <Application>Microsoft Office PowerPoint</Application>
  <PresentationFormat>On-screen Show (4:3)</PresentationFormat>
  <Paragraphs>278</Paragraphs>
  <Slides>47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47</vt:i4>
      </vt:variant>
    </vt:vector>
  </HeadingPairs>
  <TitlesOfParts>
    <vt:vector size="50" baseType="lpstr">
      <vt:lpstr>Arial</vt:lpstr>
      <vt:lpstr>Calibri</vt:lpstr>
      <vt:lpstr>Default Design</vt:lpstr>
      <vt:lpstr>UNOVČENJE IMOVINE I NAMIRENJE POVJERIOLACA U STEČAJNOM POSTUPKU    mr Nedeljko Milijević     Banjaluka, juna 2024. godine</vt:lpstr>
      <vt:lpstr>CILJ STEČAJNOG POSTUPKA</vt:lpstr>
      <vt:lpstr>Stečajna masa</vt:lpstr>
      <vt:lpstr>  Formiranje stečajne mase I  </vt:lpstr>
      <vt:lpstr>Formiranje stečajne mase II</vt:lpstr>
      <vt:lpstr>Upravljanje stečajnom masom</vt:lpstr>
      <vt:lpstr>Rješavanje imovinsko-pravnih odnosa</vt:lpstr>
      <vt:lpstr>Unovčenje stečajne mase</vt:lpstr>
      <vt:lpstr>Način unovčenja </vt:lpstr>
      <vt:lpstr>Unovčenje  nepokretne imovine bez tereta (slobodna imovina) I</vt:lpstr>
      <vt:lpstr>Unovčenje nepokretne imovine bez tereta(slobodna imovina) II</vt:lpstr>
      <vt:lpstr>Unovčenje imovine bez tereta(slobodna imovine)  III</vt:lpstr>
      <vt:lpstr>Unovčenje nepokretnosti sa teretom  I</vt:lpstr>
      <vt:lpstr>Unovčenje nepokretnosti sa teretom  II</vt:lpstr>
      <vt:lpstr>Unovčenje pokernih stvari i prava na kojima postoji razlučno pravo</vt:lpstr>
      <vt:lpstr>Obavijest o namjeri otuđenja</vt:lpstr>
      <vt:lpstr>Pravne radnje od posebne važnosti</vt:lpstr>
      <vt:lpstr>Prodaja stečajnog dužinika kao pravnog lica  I</vt:lpstr>
      <vt:lpstr>Prodaja stečajnog dužnika kao pravnog lica  II</vt:lpstr>
      <vt:lpstr>Posljedice prodaje stečajnog dužnika kao pravnog lica</vt:lpstr>
      <vt:lpstr>Obezbjeđenje prodaje depozit</vt:lpstr>
      <vt:lpstr>POVJERIOCI STEČAJNOG DUŽNIKA  (kategorije)</vt:lpstr>
      <vt:lpstr>Stečajni povjerioci  I </vt:lpstr>
      <vt:lpstr>Stečajni povjerioci  II</vt:lpstr>
      <vt:lpstr>Stečajni povjerioci viših isplatnih redova</vt:lpstr>
      <vt:lpstr>Stečajni povjerioci opšteg  isplatnog reda</vt:lpstr>
      <vt:lpstr>Stečajni povjerioci nižih  isplatnih redova</vt:lpstr>
      <vt:lpstr>Izlučni povjerioci  I</vt:lpstr>
      <vt:lpstr>Izlučni povjerioci  II</vt:lpstr>
      <vt:lpstr>Razlučni povjerioci  I</vt:lpstr>
      <vt:lpstr>Razlučni povjerioci  II </vt:lpstr>
      <vt:lpstr>Povjerioci stečajne mase  II</vt:lpstr>
      <vt:lpstr>Povjerioci stečajne mase  II</vt:lpstr>
      <vt:lpstr>Prijava potraživanja izlučnih i razlučnih povjerilaca</vt:lpstr>
      <vt:lpstr>Utvrđivanje potraživanja povjerilaca</vt:lpstr>
      <vt:lpstr>Tabela utvrđenih potraživanja</vt:lpstr>
      <vt:lpstr>Osporena potraživanja</vt:lpstr>
      <vt:lpstr>Namirenje stečajnih povjerilaca</vt:lpstr>
      <vt:lpstr>Diobni popis</vt:lpstr>
      <vt:lpstr>Uzimanje u obzir spornih potraživanja stečajnih povjerilaca</vt:lpstr>
      <vt:lpstr>Uzimanje u obzir razlučnih povjerilaca</vt:lpstr>
      <vt:lpstr>Prigovori na diobni bilans</vt:lpstr>
      <vt:lpstr>Djelimična Dioba</vt:lpstr>
      <vt:lpstr>Glavna(završna) dioba  I</vt:lpstr>
      <vt:lpstr>Glavna(završna) dioba  II</vt:lpstr>
      <vt:lpstr>Naknadna dioba  I</vt:lpstr>
      <vt:lpstr>Naknadna dioba  II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korisnik</dc:creator>
  <cp:lastModifiedBy>HP</cp:lastModifiedBy>
  <cp:revision>103</cp:revision>
  <dcterms:created xsi:type="dcterms:W3CDTF">2014-02-21T12:40:09Z</dcterms:created>
  <dcterms:modified xsi:type="dcterms:W3CDTF">2024-09-24T11:51:37Z</dcterms:modified>
</cp:coreProperties>
</file>