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15"/>
  </p:notesMasterIdLst>
  <p:sldIdLst>
    <p:sldId id="256" r:id="rId2"/>
    <p:sldId id="257" r:id="rId3"/>
    <p:sldId id="258" r:id="rId4"/>
    <p:sldId id="264" r:id="rId5"/>
    <p:sldId id="261" r:id="rId6"/>
    <p:sldId id="262" r:id="rId7"/>
    <p:sldId id="263" r:id="rId8"/>
    <p:sldId id="268" r:id="rId9"/>
    <p:sldId id="265" r:id="rId10"/>
    <p:sldId id="259" r:id="rId11"/>
    <p:sldId id="260" r:id="rId12"/>
    <p:sldId id="267"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r N" userId="b255570f5b3b7d0a" providerId="LiveId" clId="{109CBDE3-0607-4F84-9716-6A62A7768F36}"/>
    <pc:docChg chg="undo custSel addSld modSld">
      <pc:chgData name="Emir N" userId="b255570f5b3b7d0a" providerId="LiveId" clId="{109CBDE3-0607-4F84-9716-6A62A7768F36}" dt="2021-03-14T17:37:50.774" v="1127" actId="20577"/>
      <pc:docMkLst>
        <pc:docMk/>
      </pc:docMkLst>
      <pc:sldChg chg="modSp mod">
        <pc:chgData name="Emir N" userId="b255570f5b3b7d0a" providerId="LiveId" clId="{109CBDE3-0607-4F84-9716-6A62A7768F36}" dt="2021-03-14T17:12:25.041" v="473" actId="27636"/>
        <pc:sldMkLst>
          <pc:docMk/>
          <pc:sldMk cId="3371484829" sldId="258"/>
        </pc:sldMkLst>
        <pc:spChg chg="mod">
          <ac:chgData name="Emir N" userId="b255570f5b3b7d0a" providerId="LiveId" clId="{109CBDE3-0607-4F84-9716-6A62A7768F36}" dt="2021-03-14T17:12:11.865" v="469" actId="20577"/>
          <ac:spMkLst>
            <pc:docMk/>
            <pc:sldMk cId="3371484829" sldId="258"/>
            <ac:spMk id="2" creationId="{4D790483-C153-467D-8376-0A14FDDBBBF8}"/>
          </ac:spMkLst>
        </pc:spChg>
        <pc:spChg chg="mod">
          <ac:chgData name="Emir N" userId="b255570f5b3b7d0a" providerId="LiveId" clId="{109CBDE3-0607-4F84-9716-6A62A7768F36}" dt="2021-03-14T17:12:25.041" v="473" actId="27636"/>
          <ac:spMkLst>
            <pc:docMk/>
            <pc:sldMk cId="3371484829" sldId="258"/>
            <ac:spMk id="3" creationId="{317788E0-38BB-4D0C-A6C6-C18D5D86353E}"/>
          </ac:spMkLst>
        </pc:spChg>
      </pc:sldChg>
      <pc:sldChg chg="modSp new mod">
        <pc:chgData name="Emir N" userId="b255570f5b3b7d0a" providerId="LiveId" clId="{109CBDE3-0607-4F84-9716-6A62A7768F36}" dt="2021-03-14T17:02:49.999" v="174" actId="20577"/>
        <pc:sldMkLst>
          <pc:docMk/>
          <pc:sldMk cId="2332212965" sldId="259"/>
        </pc:sldMkLst>
        <pc:spChg chg="mod">
          <ac:chgData name="Emir N" userId="b255570f5b3b7d0a" providerId="LiveId" clId="{109CBDE3-0607-4F84-9716-6A62A7768F36}" dt="2021-03-14T17:02:49.999" v="174" actId="20577"/>
          <ac:spMkLst>
            <pc:docMk/>
            <pc:sldMk cId="2332212965" sldId="259"/>
            <ac:spMk id="2" creationId="{E58CF4C8-BE1C-4FF6-B06E-0EC882E9EB19}"/>
          </ac:spMkLst>
        </pc:spChg>
        <pc:spChg chg="mod">
          <ac:chgData name="Emir N" userId="b255570f5b3b7d0a" providerId="LiveId" clId="{109CBDE3-0607-4F84-9716-6A62A7768F36}" dt="2021-03-14T17:02:42.589" v="173" actId="27636"/>
          <ac:spMkLst>
            <pc:docMk/>
            <pc:sldMk cId="2332212965" sldId="259"/>
            <ac:spMk id="3" creationId="{CCACC5DE-6472-4088-9BE2-9914E312C5CD}"/>
          </ac:spMkLst>
        </pc:spChg>
      </pc:sldChg>
      <pc:sldChg chg="addSp modSp new mod">
        <pc:chgData name="Emir N" userId="b255570f5b3b7d0a" providerId="LiveId" clId="{109CBDE3-0607-4F84-9716-6A62A7768F36}" dt="2021-03-14T17:06:40.769" v="339" actId="108"/>
        <pc:sldMkLst>
          <pc:docMk/>
          <pc:sldMk cId="3252877262" sldId="260"/>
        </pc:sldMkLst>
        <pc:spChg chg="mod">
          <ac:chgData name="Emir N" userId="b255570f5b3b7d0a" providerId="LiveId" clId="{109CBDE3-0607-4F84-9716-6A62A7768F36}" dt="2021-03-14T17:05:06.247" v="250" actId="27636"/>
          <ac:spMkLst>
            <pc:docMk/>
            <pc:sldMk cId="3252877262" sldId="260"/>
            <ac:spMk id="2" creationId="{695808F2-343A-4326-A7AB-31D3972256E2}"/>
          </ac:spMkLst>
        </pc:spChg>
        <pc:spChg chg="mod">
          <ac:chgData name="Emir N" userId="b255570f5b3b7d0a" providerId="LiveId" clId="{109CBDE3-0607-4F84-9716-6A62A7768F36}" dt="2021-03-14T17:06:40.769" v="339" actId="108"/>
          <ac:spMkLst>
            <pc:docMk/>
            <pc:sldMk cId="3252877262" sldId="260"/>
            <ac:spMk id="3" creationId="{F8D2461F-94C3-4159-B99C-D731157E9D35}"/>
          </ac:spMkLst>
        </pc:spChg>
        <pc:spChg chg="add">
          <ac:chgData name="Emir N" userId="b255570f5b3b7d0a" providerId="LiveId" clId="{109CBDE3-0607-4F84-9716-6A62A7768F36}" dt="2021-03-14T17:06:32.167" v="336" actId="22"/>
          <ac:spMkLst>
            <pc:docMk/>
            <pc:sldMk cId="3252877262" sldId="260"/>
            <ac:spMk id="5" creationId="{76C05720-363C-4C0E-92A2-4857D1192AB0}"/>
          </ac:spMkLst>
        </pc:spChg>
      </pc:sldChg>
      <pc:sldChg chg="modSp new mod">
        <pc:chgData name="Emir N" userId="b255570f5b3b7d0a" providerId="LiveId" clId="{109CBDE3-0607-4F84-9716-6A62A7768F36}" dt="2021-03-14T17:25:21.129" v="756" actId="20577"/>
        <pc:sldMkLst>
          <pc:docMk/>
          <pc:sldMk cId="2222832831" sldId="261"/>
        </pc:sldMkLst>
        <pc:spChg chg="mod">
          <ac:chgData name="Emir N" userId="b255570f5b3b7d0a" providerId="LiveId" clId="{109CBDE3-0607-4F84-9716-6A62A7768F36}" dt="2021-03-14T17:20:36.529" v="637" actId="14100"/>
          <ac:spMkLst>
            <pc:docMk/>
            <pc:sldMk cId="2222832831" sldId="261"/>
            <ac:spMk id="2" creationId="{A130BC39-7153-49FB-AC87-9758E5D38CD4}"/>
          </ac:spMkLst>
        </pc:spChg>
        <pc:spChg chg="mod">
          <ac:chgData name="Emir N" userId="b255570f5b3b7d0a" providerId="LiveId" clId="{109CBDE3-0607-4F84-9716-6A62A7768F36}" dt="2021-03-14T17:25:21.129" v="756" actId="20577"/>
          <ac:spMkLst>
            <pc:docMk/>
            <pc:sldMk cId="2222832831" sldId="261"/>
            <ac:spMk id="3" creationId="{5C3C2621-9AAE-4BE4-9A1E-DAB38D47188E}"/>
          </ac:spMkLst>
        </pc:spChg>
      </pc:sldChg>
      <pc:sldChg chg="modSp new mod">
        <pc:chgData name="Emir N" userId="b255570f5b3b7d0a" providerId="LiveId" clId="{109CBDE3-0607-4F84-9716-6A62A7768F36}" dt="2021-03-14T17:32:40.600" v="878" actId="27636"/>
        <pc:sldMkLst>
          <pc:docMk/>
          <pc:sldMk cId="4075780023" sldId="262"/>
        </pc:sldMkLst>
        <pc:spChg chg="mod">
          <ac:chgData name="Emir N" userId="b255570f5b3b7d0a" providerId="LiveId" clId="{109CBDE3-0607-4F84-9716-6A62A7768F36}" dt="2021-03-14T17:32:35.454" v="876" actId="255"/>
          <ac:spMkLst>
            <pc:docMk/>
            <pc:sldMk cId="4075780023" sldId="262"/>
            <ac:spMk id="2" creationId="{7F2A06B4-7A5A-4484-9381-16E6F9B74294}"/>
          </ac:spMkLst>
        </pc:spChg>
        <pc:spChg chg="mod">
          <ac:chgData name="Emir N" userId="b255570f5b3b7d0a" providerId="LiveId" clId="{109CBDE3-0607-4F84-9716-6A62A7768F36}" dt="2021-03-14T17:32:40.600" v="878" actId="27636"/>
          <ac:spMkLst>
            <pc:docMk/>
            <pc:sldMk cId="4075780023" sldId="262"/>
            <ac:spMk id="3" creationId="{4C9D7B6F-CD25-4AA2-8020-41A17499FBEA}"/>
          </ac:spMkLst>
        </pc:spChg>
      </pc:sldChg>
      <pc:sldChg chg="modSp new mod">
        <pc:chgData name="Emir N" userId="b255570f5b3b7d0a" providerId="LiveId" clId="{109CBDE3-0607-4F84-9716-6A62A7768F36}" dt="2021-03-14T17:24:31.886" v="752" actId="27636"/>
        <pc:sldMkLst>
          <pc:docMk/>
          <pc:sldMk cId="3829243298" sldId="263"/>
        </pc:sldMkLst>
        <pc:spChg chg="mod">
          <ac:chgData name="Emir N" userId="b255570f5b3b7d0a" providerId="LiveId" clId="{109CBDE3-0607-4F84-9716-6A62A7768F36}" dt="2021-03-14T17:23:57.346" v="742" actId="14100"/>
          <ac:spMkLst>
            <pc:docMk/>
            <pc:sldMk cId="3829243298" sldId="263"/>
            <ac:spMk id="2" creationId="{8B607DDC-C369-43D8-BC24-3F4DCC9713DD}"/>
          </ac:spMkLst>
        </pc:spChg>
        <pc:spChg chg="mod">
          <ac:chgData name="Emir N" userId="b255570f5b3b7d0a" providerId="LiveId" clId="{109CBDE3-0607-4F84-9716-6A62A7768F36}" dt="2021-03-14T17:24:31.886" v="752" actId="27636"/>
          <ac:spMkLst>
            <pc:docMk/>
            <pc:sldMk cId="3829243298" sldId="263"/>
            <ac:spMk id="3" creationId="{C5516955-7DDC-4377-8A44-4ED6B0741BB3}"/>
          </ac:spMkLst>
        </pc:spChg>
      </pc:sldChg>
      <pc:sldChg chg="modSp new mod">
        <pc:chgData name="Emir N" userId="b255570f5b3b7d0a" providerId="LiveId" clId="{109CBDE3-0607-4F84-9716-6A62A7768F36}" dt="2021-03-14T17:33:01.569" v="899" actId="20577"/>
        <pc:sldMkLst>
          <pc:docMk/>
          <pc:sldMk cId="515660816" sldId="264"/>
        </pc:sldMkLst>
        <pc:spChg chg="mod">
          <ac:chgData name="Emir N" userId="b255570f5b3b7d0a" providerId="LiveId" clId="{109CBDE3-0607-4F84-9716-6A62A7768F36}" dt="2021-03-14T17:33:01.569" v="899" actId="20577"/>
          <ac:spMkLst>
            <pc:docMk/>
            <pc:sldMk cId="515660816" sldId="264"/>
            <ac:spMk id="2" creationId="{258A9F61-8015-4CB0-8A71-4F8CBD83C47E}"/>
          </ac:spMkLst>
        </pc:spChg>
      </pc:sldChg>
      <pc:sldChg chg="modSp new mod">
        <pc:chgData name="Emir N" userId="b255570f5b3b7d0a" providerId="LiveId" clId="{109CBDE3-0607-4F84-9716-6A62A7768F36}" dt="2021-03-14T17:33:43.910" v="952" actId="14100"/>
        <pc:sldMkLst>
          <pc:docMk/>
          <pc:sldMk cId="2556092138" sldId="265"/>
        </pc:sldMkLst>
        <pc:spChg chg="mod">
          <ac:chgData name="Emir N" userId="b255570f5b3b7d0a" providerId="LiveId" clId="{109CBDE3-0607-4F84-9716-6A62A7768F36}" dt="2021-03-14T17:33:40.848" v="951" actId="14100"/>
          <ac:spMkLst>
            <pc:docMk/>
            <pc:sldMk cId="2556092138" sldId="265"/>
            <ac:spMk id="2" creationId="{498B9F15-5AD2-4409-8A9F-338C7A21DC42}"/>
          </ac:spMkLst>
        </pc:spChg>
        <pc:spChg chg="mod">
          <ac:chgData name="Emir N" userId="b255570f5b3b7d0a" providerId="LiveId" clId="{109CBDE3-0607-4F84-9716-6A62A7768F36}" dt="2021-03-14T17:33:43.910" v="952" actId="14100"/>
          <ac:spMkLst>
            <pc:docMk/>
            <pc:sldMk cId="2556092138" sldId="265"/>
            <ac:spMk id="3" creationId="{90FC8AD8-4E51-4414-9A04-C68B93D93280}"/>
          </ac:spMkLst>
        </pc:spChg>
      </pc:sldChg>
      <pc:sldChg chg="new">
        <pc:chgData name="Emir N" userId="b255570f5b3b7d0a" providerId="LiveId" clId="{109CBDE3-0607-4F84-9716-6A62A7768F36}" dt="2021-03-14T17:35:31.917" v="953" actId="680"/>
        <pc:sldMkLst>
          <pc:docMk/>
          <pc:sldMk cId="1547596598" sldId="266"/>
        </pc:sldMkLst>
      </pc:sldChg>
      <pc:sldChg chg="modSp new mod">
        <pc:chgData name="Emir N" userId="b255570f5b3b7d0a" providerId="LiveId" clId="{109CBDE3-0607-4F84-9716-6A62A7768F36}" dt="2021-03-14T17:37:50.774" v="1127" actId="20577"/>
        <pc:sldMkLst>
          <pc:docMk/>
          <pc:sldMk cId="1487348881" sldId="267"/>
        </pc:sldMkLst>
        <pc:spChg chg="mod">
          <ac:chgData name="Emir N" userId="b255570f5b3b7d0a" providerId="LiveId" clId="{109CBDE3-0607-4F84-9716-6A62A7768F36}" dt="2021-03-14T17:36:48.660" v="1057" actId="14100"/>
          <ac:spMkLst>
            <pc:docMk/>
            <pc:sldMk cId="1487348881" sldId="267"/>
            <ac:spMk id="2" creationId="{CE4D9576-6698-40B2-BD28-A011B0C9EB5F}"/>
          </ac:spMkLst>
        </pc:spChg>
        <pc:spChg chg="mod">
          <ac:chgData name="Emir N" userId="b255570f5b3b7d0a" providerId="LiveId" clId="{109CBDE3-0607-4F84-9716-6A62A7768F36}" dt="2021-03-14T17:37:50.774" v="1127" actId="20577"/>
          <ac:spMkLst>
            <pc:docMk/>
            <pc:sldMk cId="1487348881" sldId="267"/>
            <ac:spMk id="3" creationId="{80CD0B39-DDFA-4AC0-A663-5216E9479D8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s-Latn-B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70D3C9-00FB-4B89-892F-C295DF7F122A}" type="datetimeFigureOut">
              <a:rPr lang="bs-Latn-BA" smtClean="0"/>
              <a:t>4.4.2022.</a:t>
            </a:fld>
            <a:endParaRPr lang="bs-Latn-B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s-Latn-B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s-Latn-B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F6809E-04FA-4C52-A43D-9AABF0CC5253}" type="slidenum">
              <a:rPr lang="bs-Latn-BA" smtClean="0"/>
              <a:t>‹#›</a:t>
            </a:fld>
            <a:endParaRPr lang="bs-Latn-BA"/>
          </a:p>
        </p:txBody>
      </p:sp>
    </p:spTree>
    <p:extLst>
      <p:ext uri="{BB962C8B-B14F-4D97-AF65-F5344CB8AC3E}">
        <p14:creationId xmlns:p14="http://schemas.microsoft.com/office/powerpoint/2010/main" val="1438861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912009-11B2-4A36-A7A4-1D052D18F290}"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DC014-E9B1-426E-9953-3C5196098BA3}" type="slidenum">
              <a:rPr lang="en-US" smtClean="0"/>
              <a:t>‹#›</a:t>
            </a:fld>
            <a:endParaRPr lang="en-US"/>
          </a:p>
        </p:txBody>
      </p:sp>
    </p:spTree>
    <p:extLst>
      <p:ext uri="{BB962C8B-B14F-4D97-AF65-F5344CB8AC3E}">
        <p14:creationId xmlns:p14="http://schemas.microsoft.com/office/powerpoint/2010/main" val="3366069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6938-F6F6-4521-8990-C92DDF477CCB}"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DC014-E9B1-426E-9953-3C5196098BA3}" type="slidenum">
              <a:rPr lang="en-US" smtClean="0"/>
              <a:t>‹#›</a:t>
            </a:fld>
            <a:endParaRPr lang="en-US"/>
          </a:p>
        </p:txBody>
      </p:sp>
    </p:spTree>
    <p:extLst>
      <p:ext uri="{BB962C8B-B14F-4D97-AF65-F5344CB8AC3E}">
        <p14:creationId xmlns:p14="http://schemas.microsoft.com/office/powerpoint/2010/main" val="252852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54839C-421F-4CEF-8451-9892F999A940}"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DC014-E9B1-426E-9953-3C5196098B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9495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E924A3-14EE-4CFB-9D8A-A903573F5D37}"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DC014-E9B1-426E-9953-3C5196098BA3}" type="slidenum">
              <a:rPr lang="en-US" smtClean="0"/>
              <a:t>‹#›</a:t>
            </a:fld>
            <a:endParaRPr lang="en-US"/>
          </a:p>
        </p:txBody>
      </p:sp>
    </p:spTree>
    <p:extLst>
      <p:ext uri="{BB962C8B-B14F-4D97-AF65-F5344CB8AC3E}">
        <p14:creationId xmlns:p14="http://schemas.microsoft.com/office/powerpoint/2010/main" val="3115410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DB37E0-5BD4-423F-A467-CD5AA88E873F}"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DC014-E9B1-426E-9953-3C5196098B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62206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7CA45E-9D41-4B3F-86F7-83098D8B3BCE}"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DC014-E9B1-426E-9953-3C5196098BA3}" type="slidenum">
              <a:rPr lang="en-US" smtClean="0"/>
              <a:t>‹#›</a:t>
            </a:fld>
            <a:endParaRPr lang="en-US"/>
          </a:p>
        </p:txBody>
      </p:sp>
    </p:spTree>
    <p:extLst>
      <p:ext uri="{BB962C8B-B14F-4D97-AF65-F5344CB8AC3E}">
        <p14:creationId xmlns:p14="http://schemas.microsoft.com/office/powerpoint/2010/main" val="1548658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EFFE80-A28A-497B-8A05-55719CAFF3E6}"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DC014-E9B1-426E-9953-3C5196098BA3}" type="slidenum">
              <a:rPr lang="en-US" smtClean="0"/>
              <a:t>‹#›</a:t>
            </a:fld>
            <a:endParaRPr lang="en-US"/>
          </a:p>
        </p:txBody>
      </p:sp>
    </p:spTree>
    <p:extLst>
      <p:ext uri="{BB962C8B-B14F-4D97-AF65-F5344CB8AC3E}">
        <p14:creationId xmlns:p14="http://schemas.microsoft.com/office/powerpoint/2010/main" val="4290415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40953A-71A5-48FE-98E9-3C3BB8924CA5}"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DC014-E9B1-426E-9953-3C5196098BA3}" type="slidenum">
              <a:rPr lang="en-US" smtClean="0"/>
              <a:t>‹#›</a:t>
            </a:fld>
            <a:endParaRPr lang="en-US"/>
          </a:p>
        </p:txBody>
      </p:sp>
    </p:spTree>
    <p:extLst>
      <p:ext uri="{BB962C8B-B14F-4D97-AF65-F5344CB8AC3E}">
        <p14:creationId xmlns:p14="http://schemas.microsoft.com/office/powerpoint/2010/main" val="4077519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6DA5C5-0E47-4CB5-8699-A3F4AF5A64A0}"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DC014-E9B1-426E-9953-3C5196098BA3}" type="slidenum">
              <a:rPr lang="en-US" smtClean="0"/>
              <a:t>‹#›</a:t>
            </a:fld>
            <a:endParaRPr lang="en-US"/>
          </a:p>
        </p:txBody>
      </p:sp>
    </p:spTree>
    <p:extLst>
      <p:ext uri="{BB962C8B-B14F-4D97-AF65-F5344CB8AC3E}">
        <p14:creationId xmlns:p14="http://schemas.microsoft.com/office/powerpoint/2010/main" val="4104352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465FFF-1EEC-4C8D-BBEB-652CFDD1D9AD}"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DC014-E9B1-426E-9953-3C5196098BA3}" type="slidenum">
              <a:rPr lang="en-US" smtClean="0"/>
              <a:t>‹#›</a:t>
            </a:fld>
            <a:endParaRPr lang="en-US"/>
          </a:p>
        </p:txBody>
      </p:sp>
    </p:spTree>
    <p:extLst>
      <p:ext uri="{BB962C8B-B14F-4D97-AF65-F5344CB8AC3E}">
        <p14:creationId xmlns:p14="http://schemas.microsoft.com/office/powerpoint/2010/main" val="2770212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5BAFED-D712-4645-8990-313E5582B3F2}" type="datetime1">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DC014-E9B1-426E-9953-3C5196098BA3}" type="slidenum">
              <a:rPr lang="en-US" smtClean="0"/>
              <a:t>‹#›</a:t>
            </a:fld>
            <a:endParaRPr lang="en-US"/>
          </a:p>
        </p:txBody>
      </p:sp>
    </p:spTree>
    <p:extLst>
      <p:ext uri="{BB962C8B-B14F-4D97-AF65-F5344CB8AC3E}">
        <p14:creationId xmlns:p14="http://schemas.microsoft.com/office/powerpoint/2010/main" val="288730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4A3252-A7A2-4197-A4F6-2EA010BFFE7D}" type="datetime1">
              <a:rPr lang="en-US" smtClean="0"/>
              <a:t>4/4/2022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3DC014-E9B1-426E-9953-3C5196098BA3}" type="slidenum">
              <a:rPr lang="en-US" smtClean="0"/>
              <a:t>‹#›</a:t>
            </a:fld>
            <a:endParaRPr lang="en-US"/>
          </a:p>
        </p:txBody>
      </p:sp>
    </p:spTree>
    <p:extLst>
      <p:ext uri="{BB962C8B-B14F-4D97-AF65-F5344CB8AC3E}">
        <p14:creationId xmlns:p14="http://schemas.microsoft.com/office/powerpoint/2010/main" val="2589115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49A4B4-09B7-4DF1-8F26-433BA1610D6A}" type="datetime1">
              <a:rPr lang="en-US" smtClean="0"/>
              <a:t>4/4/2022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3DC014-E9B1-426E-9953-3C5196098BA3}" type="slidenum">
              <a:rPr lang="en-US" smtClean="0"/>
              <a:t>‹#›</a:t>
            </a:fld>
            <a:endParaRPr lang="en-US"/>
          </a:p>
        </p:txBody>
      </p:sp>
    </p:spTree>
    <p:extLst>
      <p:ext uri="{BB962C8B-B14F-4D97-AF65-F5344CB8AC3E}">
        <p14:creationId xmlns:p14="http://schemas.microsoft.com/office/powerpoint/2010/main" val="404227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F368C0-2175-422A-848F-B1BBB22DC95F}" type="datetime1">
              <a:rPr lang="en-US" smtClean="0"/>
              <a:t>4/4/2022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3DC014-E9B1-426E-9953-3C5196098BA3}" type="slidenum">
              <a:rPr lang="en-US" smtClean="0"/>
              <a:t>‹#›</a:t>
            </a:fld>
            <a:endParaRPr lang="en-US"/>
          </a:p>
        </p:txBody>
      </p:sp>
    </p:spTree>
    <p:extLst>
      <p:ext uri="{BB962C8B-B14F-4D97-AF65-F5344CB8AC3E}">
        <p14:creationId xmlns:p14="http://schemas.microsoft.com/office/powerpoint/2010/main" val="2458024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38FE64-83CB-409E-926C-58F88C91CAFF}" type="datetime1">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DC014-E9B1-426E-9953-3C5196098BA3}" type="slidenum">
              <a:rPr lang="en-US" smtClean="0"/>
              <a:t>‹#›</a:t>
            </a:fld>
            <a:endParaRPr lang="en-US"/>
          </a:p>
        </p:txBody>
      </p:sp>
    </p:spTree>
    <p:extLst>
      <p:ext uri="{BB962C8B-B14F-4D97-AF65-F5344CB8AC3E}">
        <p14:creationId xmlns:p14="http://schemas.microsoft.com/office/powerpoint/2010/main" val="2348972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DC014-E9B1-426E-9953-3C5196098BA3}" type="slidenum">
              <a:rPr lang="en-US" smtClean="0"/>
              <a:t>‹#›</a:t>
            </a:fld>
            <a:endParaRPr lang="en-US"/>
          </a:p>
        </p:txBody>
      </p:sp>
      <p:sp>
        <p:nvSpPr>
          <p:cNvPr id="5" name="Date Placeholder 4"/>
          <p:cNvSpPr>
            <a:spLocks noGrp="1"/>
          </p:cNvSpPr>
          <p:nvPr>
            <p:ph type="dt" sz="half" idx="10"/>
          </p:nvPr>
        </p:nvSpPr>
        <p:spPr/>
        <p:txBody>
          <a:bodyPr/>
          <a:lstStyle/>
          <a:p>
            <a:fld id="{508A3611-649F-44E0-BE1F-3DE0CC852A8B}" type="datetime1">
              <a:rPr lang="en-US" smtClean="0"/>
              <a:t>4/4/2022</a:t>
            </a:fld>
            <a:endParaRPr lang="en-US"/>
          </a:p>
        </p:txBody>
      </p:sp>
    </p:spTree>
    <p:extLst>
      <p:ext uri="{BB962C8B-B14F-4D97-AF65-F5344CB8AC3E}">
        <p14:creationId xmlns:p14="http://schemas.microsoft.com/office/powerpoint/2010/main" val="2606741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F1EE13-F09B-43EA-81E1-C58C71F20BB9}" type="datetime1">
              <a:rPr lang="en-US" smtClean="0"/>
              <a:t>4/4/2022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3DC014-E9B1-426E-9953-3C5196098BA3}" type="slidenum">
              <a:rPr lang="en-US" smtClean="0"/>
              <a:t>‹#›</a:t>
            </a:fld>
            <a:endParaRPr lang="en-US"/>
          </a:p>
        </p:txBody>
      </p:sp>
    </p:spTree>
    <p:extLst>
      <p:ext uri="{BB962C8B-B14F-4D97-AF65-F5344CB8AC3E}">
        <p14:creationId xmlns:p14="http://schemas.microsoft.com/office/powerpoint/2010/main" val="391443778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465E3-7CA5-4DE3-81EF-295370A880C5}"/>
              </a:ext>
            </a:extLst>
          </p:cNvPr>
          <p:cNvSpPr>
            <a:spLocks noGrp="1"/>
          </p:cNvSpPr>
          <p:nvPr>
            <p:ph type="ctrTitle"/>
          </p:nvPr>
        </p:nvSpPr>
        <p:spPr/>
        <p:txBody>
          <a:bodyPr/>
          <a:lstStyle/>
          <a:p>
            <a:r>
              <a:rPr lang="bs-Latn-BA" dirty="0"/>
              <a:t>Obrazloženje odluke o pritvoru</a:t>
            </a:r>
            <a:endParaRPr lang="en-US" dirty="0"/>
          </a:p>
        </p:txBody>
      </p:sp>
      <p:sp>
        <p:nvSpPr>
          <p:cNvPr id="3" name="Subtitle 2">
            <a:extLst>
              <a:ext uri="{FF2B5EF4-FFF2-40B4-BE49-F238E27FC236}">
                <a16:creationId xmlns:a16="http://schemas.microsoft.com/office/drawing/2014/main" id="{2A5FFA2D-F9A2-4487-B5BE-B889E97EB859}"/>
              </a:ext>
            </a:extLst>
          </p:cNvPr>
          <p:cNvSpPr>
            <a:spLocks noGrp="1"/>
          </p:cNvSpPr>
          <p:nvPr>
            <p:ph type="subTitle" idx="1"/>
          </p:nvPr>
        </p:nvSpPr>
        <p:spPr/>
        <p:txBody>
          <a:bodyPr/>
          <a:lstStyle/>
          <a:p>
            <a:r>
              <a:rPr lang="bs-Latn-BA" dirty="0"/>
              <a:t>Emir Neradin, sudija Vrhovnog suda Federacije Bosne i Hercegovine</a:t>
            </a:r>
            <a:endParaRPr lang="en-US" dirty="0"/>
          </a:p>
        </p:txBody>
      </p:sp>
    </p:spTree>
    <p:extLst>
      <p:ext uri="{BB962C8B-B14F-4D97-AF65-F5344CB8AC3E}">
        <p14:creationId xmlns:p14="http://schemas.microsoft.com/office/powerpoint/2010/main" val="1467303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CF4C8-BE1C-4FF6-B06E-0EC882E9EB19}"/>
              </a:ext>
            </a:extLst>
          </p:cNvPr>
          <p:cNvSpPr>
            <a:spLocks noGrp="1"/>
          </p:cNvSpPr>
          <p:nvPr>
            <p:ph type="title"/>
          </p:nvPr>
        </p:nvSpPr>
        <p:spPr>
          <a:xfrm>
            <a:off x="677334" y="609600"/>
            <a:ext cx="8596668" cy="1023257"/>
          </a:xfrm>
        </p:spPr>
        <p:txBody>
          <a:bodyPr>
            <a:normAutofit fontScale="90000"/>
          </a:bodyPr>
          <a:lstStyle/>
          <a:p>
            <a:r>
              <a:rPr lang="bs-Latn-BA" sz="3200" dirty="0" err="1" smtClean="0"/>
              <a:t>Nemogućnost</a:t>
            </a:r>
            <a:r>
              <a:rPr lang="bs-Latn-BA" sz="3200" dirty="0" smtClean="0"/>
              <a:t> </a:t>
            </a:r>
            <a:r>
              <a:rPr lang="bs-Latn-BA" sz="3200" dirty="0"/>
              <a:t>postizanja iste svrhe blažim mjerama</a:t>
            </a:r>
            <a:endParaRPr lang="en-US" sz="3200" dirty="0"/>
          </a:p>
        </p:txBody>
      </p:sp>
      <p:sp>
        <p:nvSpPr>
          <p:cNvPr id="3" name="Content Placeholder 2">
            <a:extLst>
              <a:ext uri="{FF2B5EF4-FFF2-40B4-BE49-F238E27FC236}">
                <a16:creationId xmlns:a16="http://schemas.microsoft.com/office/drawing/2014/main" id="{CCACC5DE-6472-4088-9BE2-9914E312C5CD}"/>
              </a:ext>
            </a:extLst>
          </p:cNvPr>
          <p:cNvSpPr>
            <a:spLocks noGrp="1"/>
          </p:cNvSpPr>
          <p:nvPr>
            <p:ph idx="1"/>
          </p:nvPr>
        </p:nvSpPr>
        <p:spPr>
          <a:xfrm>
            <a:off x="677334" y="1632857"/>
            <a:ext cx="8596668" cy="4683967"/>
          </a:xfrm>
        </p:spPr>
        <p:txBody>
          <a:bodyPr>
            <a:normAutofit fontScale="77500" lnSpcReduction="20000"/>
          </a:bodyPr>
          <a:lstStyle/>
          <a:p>
            <a:r>
              <a:rPr lang="bs-Latn-BA" sz="1800" dirty="0">
                <a:effectLst/>
                <a:latin typeface="Arial" panose="020B0604020202020204" pitchFamily="34" charset="0"/>
                <a:ea typeface="Calibri" panose="020F0502020204030204" pitchFamily="34" charset="0"/>
                <a:cs typeface="Arial" panose="020B0604020202020204" pitchFamily="34" charset="0"/>
              </a:rPr>
              <a:t>Odredbom č</a:t>
            </a:r>
            <a:r>
              <a:rPr lang="bs-Latn-BA" sz="1800" b="1" dirty="0">
                <a:effectLst/>
                <a:latin typeface="Arial" panose="020B0604020202020204" pitchFamily="34" charset="0"/>
                <a:ea typeface="Calibri" panose="020F0502020204030204" pitchFamily="34" charset="0"/>
                <a:cs typeface="Arial" panose="020B0604020202020204" pitchFamily="34" charset="0"/>
              </a:rPr>
              <a:t>lana 137. stav 2. ZKP </a:t>
            </a:r>
            <a:r>
              <a:rPr lang="bs-Latn-BA" sz="1800" b="1" dirty="0" err="1">
                <a:effectLst/>
                <a:latin typeface="Arial" panose="020B0604020202020204" pitchFamily="34" charset="0"/>
                <a:ea typeface="Calibri" panose="020F0502020204030204" pitchFamily="34" charset="0"/>
                <a:cs typeface="Arial" panose="020B0604020202020204" pitchFamily="34" charset="0"/>
              </a:rPr>
              <a:t>FBiH</a:t>
            </a:r>
            <a:r>
              <a:rPr lang="bs-Latn-BA" sz="1800" dirty="0">
                <a:effectLst/>
                <a:latin typeface="Arial" panose="020B0604020202020204" pitchFamily="34" charset="0"/>
                <a:ea typeface="Calibri" panose="020F0502020204030204" pitchFamily="34" charset="0"/>
                <a:cs typeface="Arial" panose="020B0604020202020204" pitchFamily="34" charset="0"/>
              </a:rPr>
              <a:t> propisano je da prilikom </a:t>
            </a:r>
            <a:r>
              <a:rPr lang="bs-Latn-BA" sz="1800" dirty="0" err="1">
                <a:effectLst/>
                <a:latin typeface="Arial" panose="020B0604020202020204" pitchFamily="34" charset="0"/>
                <a:ea typeface="Calibri" panose="020F0502020204030204" pitchFamily="34" charset="0"/>
                <a:cs typeface="Arial" panose="020B0604020202020204" pitchFamily="34" charset="0"/>
              </a:rPr>
              <a:t>odlučivanja</a:t>
            </a:r>
            <a:r>
              <a:rPr lang="bs-Latn-BA" sz="1800" dirty="0">
                <a:effectLst/>
                <a:latin typeface="Arial" panose="020B0604020202020204" pitchFamily="34" charset="0"/>
                <a:ea typeface="Calibri" panose="020F0502020204030204" pitchFamily="34" charset="0"/>
                <a:cs typeface="Arial" panose="020B0604020202020204" pitchFamily="34" charset="0"/>
              </a:rPr>
              <a:t> koju će mjeru za osiguranje prisustva osumnjičenog, odnosno optuženog primijeniti, nadležni organ će se pridržavati uvjeta određenih za primjenu pojedinih mjera, vodeći računa d</a:t>
            </a:r>
            <a:r>
              <a:rPr lang="bs-Latn-BA" sz="1800" b="1" dirty="0">
                <a:effectLst/>
                <a:latin typeface="Arial" panose="020B0604020202020204" pitchFamily="34" charset="0"/>
                <a:ea typeface="Calibri" panose="020F0502020204030204" pitchFamily="34" charset="0"/>
                <a:cs typeface="Arial" panose="020B0604020202020204" pitchFamily="34" charset="0"/>
              </a:rPr>
              <a:t>a se ne primjenjuje teža mjera ako se ista svrha može postići blažom mjerom</a:t>
            </a:r>
            <a:r>
              <a:rPr lang="bs-Latn-BA" sz="1800" dirty="0">
                <a:effectLst/>
                <a:latin typeface="Arial" panose="020B0604020202020204" pitchFamily="34" charset="0"/>
                <a:ea typeface="Calibri" panose="020F0502020204030204" pitchFamily="34" charset="0"/>
                <a:cs typeface="Arial" panose="020B0604020202020204" pitchFamily="34" charset="0"/>
              </a:rPr>
              <a:t>, dok je odredbom člana 145. stav 1. ZKP </a:t>
            </a:r>
            <a:r>
              <a:rPr lang="bs-Latn-BA" sz="1800" dirty="0" err="1">
                <a:effectLst/>
                <a:latin typeface="Arial" panose="020B0604020202020204" pitchFamily="34" charset="0"/>
                <a:ea typeface="Calibri" panose="020F0502020204030204" pitchFamily="34" charset="0"/>
                <a:cs typeface="Arial" panose="020B0604020202020204" pitchFamily="34" charset="0"/>
              </a:rPr>
              <a:t>FBiH</a:t>
            </a:r>
            <a:r>
              <a:rPr lang="bs-Latn-BA" sz="1800" dirty="0">
                <a:effectLst/>
                <a:latin typeface="Arial" panose="020B0604020202020204" pitchFamily="34" charset="0"/>
                <a:ea typeface="Calibri" panose="020F0502020204030204" pitchFamily="34" charset="0"/>
                <a:cs typeface="Arial" panose="020B0604020202020204" pitchFamily="34" charset="0"/>
              </a:rPr>
              <a:t> propisano da se pritvor može odrediti ili produžiti, pored ostalog, samo ako se isti cilj ne može ostvariti drugom mjerom. Iz navedenih odredbi proizilazi da je obaveza suda da </a:t>
            </a:r>
            <a:r>
              <a:rPr lang="bs-Latn-BA" sz="1800" b="1" dirty="0">
                <a:effectLst/>
                <a:latin typeface="Arial" panose="020B0604020202020204" pitchFamily="34" charset="0"/>
                <a:ea typeface="Calibri" panose="020F0502020204030204" pitchFamily="34" charset="0"/>
                <a:cs typeface="Arial" panose="020B0604020202020204" pitchFamily="34" charset="0"/>
              </a:rPr>
              <a:t>u svakom konkretnom slučaju, nakon što ocijeni da postoje razlozi za pritvor, ispita da li se isti cilj, odnosno svrha može postići blažom mjerom i da u odnosu na tu odlučnu činjenicu navede razloge u obrazloženju.</a:t>
            </a:r>
            <a:r>
              <a:rPr lang="bs-Latn-BA" sz="1800" dirty="0">
                <a:effectLst/>
                <a:latin typeface="Arial" panose="020B0604020202020204" pitchFamily="34" charset="0"/>
                <a:ea typeface="Calibri" panose="020F0502020204030204" pitchFamily="34" charset="0"/>
                <a:cs typeface="Arial" panose="020B0604020202020204" pitchFamily="34" charset="0"/>
              </a:rPr>
              <a:t> Iz predmetnog spisa je vidljivo da je u ovom postupku branitelj osumnjičenog na ročištu za </a:t>
            </a:r>
            <a:r>
              <a:rPr lang="bs-Latn-BA" sz="1800" dirty="0" err="1">
                <a:effectLst/>
                <a:latin typeface="Arial" panose="020B0604020202020204" pitchFamily="34" charset="0"/>
                <a:ea typeface="Calibri" panose="020F0502020204030204" pitchFamily="34" charset="0"/>
                <a:cs typeface="Arial" panose="020B0604020202020204" pitchFamily="34" charset="0"/>
              </a:rPr>
              <a:t>izjašnjenje</a:t>
            </a:r>
            <a:r>
              <a:rPr lang="bs-Latn-BA" sz="1800" dirty="0">
                <a:effectLst/>
                <a:latin typeface="Arial" panose="020B0604020202020204" pitchFamily="34" charset="0"/>
                <a:ea typeface="Calibri" panose="020F0502020204030204" pitchFamily="34" charset="0"/>
                <a:cs typeface="Arial" panose="020B0604020202020204" pitchFamily="34" charset="0"/>
              </a:rPr>
              <a:t> o prijedlogu za produženje pritvora održanom 24.11.2020. godine stavio i konkretan prijedlog za </a:t>
            </a:r>
            <a:r>
              <a:rPr lang="bs-Latn-BA" sz="1800" dirty="0" err="1">
                <a:effectLst/>
                <a:latin typeface="Arial" panose="020B0604020202020204" pitchFamily="34" charset="0"/>
                <a:ea typeface="Calibri" panose="020F0502020204030204" pitchFamily="34" charset="0"/>
                <a:cs typeface="Arial" panose="020B0604020202020204" pitchFamily="34" charset="0"/>
              </a:rPr>
              <a:t>određivanje</a:t>
            </a:r>
            <a:r>
              <a:rPr lang="bs-Latn-BA" sz="1800" dirty="0">
                <a:effectLst/>
                <a:latin typeface="Arial" panose="020B0604020202020204" pitchFamily="34" charset="0"/>
                <a:ea typeface="Calibri" panose="020F0502020204030204" pitchFamily="34" charset="0"/>
                <a:cs typeface="Arial" panose="020B0604020202020204" pitchFamily="34" charset="0"/>
              </a:rPr>
              <a:t> mjera zabrane osumnjičenom </a:t>
            </a:r>
            <a:r>
              <a:rPr lang="bs-Latn-BA" sz="1800" dirty="0" smtClean="0">
                <a:effectLst/>
                <a:latin typeface="Arial" panose="020B0604020202020204" pitchFamily="34" charset="0"/>
                <a:ea typeface="Calibri" panose="020F0502020204030204" pitchFamily="34" charset="0"/>
                <a:cs typeface="Arial" panose="020B0604020202020204" pitchFamily="34" charset="0"/>
              </a:rPr>
              <a:t>N.N. </a:t>
            </a:r>
            <a:r>
              <a:rPr lang="bs-Latn-BA" sz="1800" dirty="0">
                <a:effectLst/>
                <a:latin typeface="Arial" panose="020B0604020202020204" pitchFamily="34" charset="0"/>
                <a:ea typeface="Calibri" panose="020F0502020204030204" pitchFamily="34" charset="0"/>
                <a:cs typeface="Arial" panose="020B0604020202020204" pitchFamily="34" charset="0"/>
              </a:rPr>
              <a:t>umjesto predložene mjere pritvora. Dajući razloge zašto nalazi neosnovanim pomenuti prijedlog branitelja, prvostepeni sud u obrazloženju pobijanog rješenja navodi da se: </a:t>
            </a:r>
            <a:r>
              <a:rPr lang="bs-Latn-BA" sz="1800" b="1" dirty="0">
                <a:effectLst/>
                <a:latin typeface="Arial" panose="020B0604020202020204" pitchFamily="34" charset="0"/>
                <a:ea typeface="Calibri" panose="020F0502020204030204" pitchFamily="34" charset="0"/>
                <a:cs typeface="Arial" panose="020B0604020202020204" pitchFamily="34" charset="0"/>
              </a:rPr>
              <a:t>„ ... prisustvo osumnjičenog za nesmetano vođenje krivičnog postupka, imajući u vidu da su ispunjeni zakonski uvjeti propisani odredbom člana 146. stav 1. tačka c) ZKP </a:t>
            </a:r>
            <a:r>
              <a:rPr lang="bs-Latn-BA" sz="1800" b="1" dirty="0" err="1">
                <a:effectLst/>
                <a:latin typeface="Arial" panose="020B0604020202020204" pitchFamily="34" charset="0"/>
                <a:ea typeface="Calibri" panose="020F0502020204030204" pitchFamily="34" charset="0"/>
                <a:cs typeface="Arial" panose="020B0604020202020204" pitchFamily="34" charset="0"/>
              </a:rPr>
              <a:t>FBiH</a:t>
            </a:r>
            <a:r>
              <a:rPr lang="bs-Latn-BA" sz="1800" b="1" dirty="0">
                <a:effectLst/>
                <a:latin typeface="Arial" panose="020B0604020202020204" pitchFamily="34" charset="0"/>
                <a:ea typeface="Calibri" panose="020F0502020204030204" pitchFamily="34" charset="0"/>
                <a:cs typeface="Arial" panose="020B0604020202020204" pitchFamily="34" charset="0"/>
              </a:rPr>
              <a:t> da se nesmetano vođenje krivičnog postupka u konkretnom slučaju može osigurati samo mjerom pritvora, a da se ta svrha ne bi mogla osigurati mjerama zabrane propisane odredbom člana 140. i člana 140. a) ZKP </a:t>
            </a:r>
            <a:r>
              <a:rPr lang="bs-Latn-BA" sz="1800" b="1" dirty="0" err="1">
                <a:effectLst/>
                <a:latin typeface="Arial" panose="020B0604020202020204" pitchFamily="34" charset="0"/>
                <a:ea typeface="Calibri" panose="020F0502020204030204" pitchFamily="34" charset="0"/>
                <a:cs typeface="Arial" panose="020B0604020202020204" pitchFamily="34" charset="0"/>
              </a:rPr>
              <a:t>FBiH</a:t>
            </a:r>
            <a:r>
              <a:rPr lang="bs-Latn-BA" sz="1800" b="1" dirty="0">
                <a:effectLst/>
                <a:latin typeface="Arial" panose="020B0604020202020204" pitchFamily="34" charset="0"/>
                <a:ea typeface="Calibri" panose="020F0502020204030204" pitchFamily="34" charset="0"/>
                <a:cs typeface="Arial" panose="020B0604020202020204" pitchFamily="34" charset="0"/>
              </a:rPr>
              <a:t>, kako je to branitelj osumnjičenog </a:t>
            </a:r>
            <a:r>
              <a:rPr lang="bs-Latn-BA" sz="1800" b="1" dirty="0" err="1">
                <a:effectLst/>
                <a:latin typeface="Arial" panose="020B0604020202020204" pitchFamily="34" charset="0"/>
                <a:ea typeface="Calibri" panose="020F0502020204030204" pitchFamily="34" charset="0"/>
                <a:cs typeface="Arial" panose="020B0604020202020204" pitchFamily="34" charset="0"/>
              </a:rPr>
              <a:t>predložio</a:t>
            </a:r>
            <a:r>
              <a:rPr lang="bs-Latn-BA" sz="1800" b="1" dirty="0">
                <a:effectLst/>
                <a:latin typeface="Arial" panose="020B0604020202020204" pitchFamily="34" charset="0"/>
                <a:ea typeface="Calibri" panose="020F0502020204030204" pitchFamily="34" charset="0"/>
                <a:cs typeface="Arial" panose="020B0604020202020204" pitchFamily="34" charset="0"/>
              </a:rPr>
              <a:t> na ročištu dana 24.11.2020. godine“</a:t>
            </a:r>
            <a:r>
              <a:rPr lang="bs-Latn-BA" sz="1800" dirty="0">
                <a:effectLst/>
                <a:latin typeface="Arial" panose="020B0604020202020204" pitchFamily="34" charset="0"/>
                <a:ea typeface="Calibri" panose="020F0502020204030204" pitchFamily="34" charset="0"/>
                <a:cs typeface="Arial" panose="020B0604020202020204" pitchFamily="34" charset="0"/>
              </a:rPr>
              <a:t>. Kako se ovakvo obrazloženje u suštini svodi samo na </a:t>
            </a:r>
            <a:r>
              <a:rPr lang="bs-Latn-BA" sz="1800" b="1" dirty="0">
                <a:effectLst/>
                <a:latin typeface="Arial" panose="020B0604020202020204" pitchFamily="34" charset="0"/>
                <a:ea typeface="Calibri" panose="020F0502020204030204" pitchFamily="34" charset="0"/>
                <a:cs typeface="Arial" panose="020B0604020202020204" pitchFamily="34" charset="0"/>
              </a:rPr>
              <a:t>konstataciju</a:t>
            </a:r>
            <a:r>
              <a:rPr lang="bs-Latn-BA" sz="1800" dirty="0">
                <a:effectLst/>
                <a:latin typeface="Arial" panose="020B0604020202020204" pitchFamily="34" charset="0"/>
                <a:ea typeface="Calibri" panose="020F0502020204030204" pitchFamily="34" charset="0"/>
                <a:cs typeface="Arial" panose="020B0604020202020204" pitchFamily="34" charset="0"/>
              </a:rPr>
              <a:t> da su ispunjeni uvjeti za produženje pritvora po osnovu predviđenom u članu 146. stav 1. tačka c) ZKP </a:t>
            </a:r>
            <a:r>
              <a:rPr lang="bs-Latn-BA" sz="1800" dirty="0" err="1">
                <a:effectLst/>
                <a:latin typeface="Arial" panose="020B0604020202020204" pitchFamily="34" charset="0"/>
                <a:ea typeface="Calibri" panose="020F0502020204030204" pitchFamily="34" charset="0"/>
                <a:cs typeface="Arial" panose="020B0604020202020204" pitchFamily="34" charset="0"/>
              </a:rPr>
              <a:t>FBiH</a:t>
            </a:r>
            <a:r>
              <a:rPr lang="bs-Latn-BA" sz="1800" dirty="0">
                <a:effectLst/>
                <a:latin typeface="Arial" panose="020B0604020202020204" pitchFamily="34" charset="0"/>
                <a:ea typeface="Calibri" panose="020F0502020204030204" pitchFamily="34" charset="0"/>
                <a:cs typeface="Arial" panose="020B0604020202020204" pitchFamily="34" charset="0"/>
              </a:rPr>
              <a:t>, a pri tome se ne daju nikakvi razlozi za zaključak da se svrha, odnosno cilj koji se postiže pritvorom po tom pritvorskom osnovu ne može ostvariti predloženim (blažim) mjerama zabrane, time su u pobijanom rješenju u cijelosti izostali razlozi u vezi ove odlučne činjenice, na što je pravilno ukazano žalbom branitelja osumnjičenog, čime je učinjena bitna povreda odredaba krivičnog postupka iz člana 312. stav 1. tačka k) ZKP </a:t>
            </a:r>
            <a:r>
              <a:rPr lang="bs-Latn-BA" sz="1800" dirty="0" err="1">
                <a:effectLst/>
                <a:latin typeface="Arial" panose="020B0604020202020204" pitchFamily="34" charset="0"/>
                <a:ea typeface="Calibri" panose="020F0502020204030204" pitchFamily="34" charset="0"/>
                <a:cs typeface="Arial" panose="020B0604020202020204" pitchFamily="34" charset="0"/>
              </a:rPr>
              <a:t>FBiH</a:t>
            </a:r>
            <a:r>
              <a:rPr lang="bs-Latn-BA" sz="1800" dirty="0">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r>
              <a:rPr lang="bs-Latn-BA" sz="1900" dirty="0">
                <a:latin typeface="Arial" panose="020B0604020202020204" pitchFamily="34" charset="0"/>
                <a:cs typeface="Arial" panose="020B0604020202020204" pitchFamily="34" charset="0"/>
              </a:rPr>
              <a:t>(Rješenje Vrhovnog suda </a:t>
            </a:r>
            <a:r>
              <a:rPr lang="bs-Latn-BA" sz="1900" dirty="0" err="1">
                <a:latin typeface="Arial" panose="020B0604020202020204" pitchFamily="34" charset="0"/>
                <a:cs typeface="Arial" panose="020B0604020202020204" pitchFamily="34" charset="0"/>
              </a:rPr>
              <a:t>FBiH</a:t>
            </a:r>
            <a:r>
              <a:rPr lang="bs-Latn-BA" sz="1900" dirty="0">
                <a:latin typeface="Arial" panose="020B0604020202020204" pitchFamily="34" charset="0"/>
                <a:cs typeface="Arial" panose="020B0604020202020204" pitchFamily="34" charset="0"/>
              </a:rPr>
              <a:t> broj </a:t>
            </a:r>
            <a:r>
              <a:rPr lang="hr-BA" sz="1900" dirty="0">
                <a:latin typeface="Arial" panose="020B0604020202020204" pitchFamily="34" charset="0"/>
                <a:cs typeface="Arial" panose="020B0604020202020204" pitchFamily="34" charset="0"/>
              </a:rPr>
              <a:t>03 0 K 019458 20 Kž</a:t>
            </a:r>
            <a:r>
              <a:rPr lang="bs-Latn-BA" sz="1900" dirty="0">
                <a:latin typeface="Arial" panose="020B0604020202020204" pitchFamily="34" charset="0"/>
                <a:cs typeface="Arial" panose="020B0604020202020204" pitchFamily="34" charset="0"/>
              </a:rPr>
              <a:t> od 08.12.2020. godine)</a:t>
            </a:r>
            <a:endParaRPr lang="en-US" sz="19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93DC014-E9B1-426E-9953-3C5196098BA3}" type="slidenum">
              <a:rPr lang="en-US" smtClean="0"/>
              <a:t>10</a:t>
            </a:fld>
            <a:endParaRPr lang="en-US"/>
          </a:p>
        </p:txBody>
      </p:sp>
    </p:spTree>
    <p:extLst>
      <p:ext uri="{BB962C8B-B14F-4D97-AF65-F5344CB8AC3E}">
        <p14:creationId xmlns:p14="http://schemas.microsoft.com/office/powerpoint/2010/main" val="2332212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808F2-343A-4326-A7AB-31D3972256E2}"/>
              </a:ext>
            </a:extLst>
          </p:cNvPr>
          <p:cNvSpPr>
            <a:spLocks noGrp="1"/>
          </p:cNvSpPr>
          <p:nvPr>
            <p:ph type="title"/>
          </p:nvPr>
        </p:nvSpPr>
        <p:spPr>
          <a:xfrm>
            <a:off x="677334" y="609600"/>
            <a:ext cx="8596668" cy="1079241"/>
          </a:xfrm>
        </p:spPr>
        <p:txBody>
          <a:bodyPr>
            <a:normAutofit/>
          </a:bodyPr>
          <a:lstStyle/>
          <a:p>
            <a:r>
              <a:rPr lang="bs-Latn-BA" sz="3200" dirty="0"/>
              <a:t>Poštivanje pretpostavke nevinosti osumnjičenog/optuženog</a:t>
            </a:r>
            <a:endParaRPr lang="en-US" sz="3200" dirty="0"/>
          </a:p>
        </p:txBody>
      </p:sp>
      <p:sp>
        <p:nvSpPr>
          <p:cNvPr id="3" name="Content Placeholder 2">
            <a:extLst>
              <a:ext uri="{FF2B5EF4-FFF2-40B4-BE49-F238E27FC236}">
                <a16:creationId xmlns:a16="http://schemas.microsoft.com/office/drawing/2014/main" id="{F8D2461F-94C3-4159-B99C-D731157E9D35}"/>
              </a:ext>
            </a:extLst>
          </p:cNvPr>
          <p:cNvSpPr>
            <a:spLocks noGrp="1"/>
          </p:cNvSpPr>
          <p:nvPr>
            <p:ph idx="1"/>
          </p:nvPr>
        </p:nvSpPr>
        <p:spPr/>
        <p:txBody>
          <a:bodyPr>
            <a:normAutofit fontScale="92500" lnSpcReduction="20000"/>
          </a:bodyPr>
          <a:lstStyle/>
          <a:p>
            <a:r>
              <a:rPr lang="bs-Latn-BA" sz="1800" dirty="0">
                <a:effectLst/>
                <a:latin typeface="Arial" panose="020B0604020202020204" pitchFamily="34" charset="0"/>
                <a:ea typeface="Calibri" panose="020F0502020204030204" pitchFamily="34" charset="0"/>
                <a:cs typeface="Arial" panose="020B0604020202020204" pitchFamily="34" charset="0"/>
              </a:rPr>
              <a:t>Prethodno </a:t>
            </a:r>
            <a:r>
              <a:rPr lang="bs-Latn-BA" sz="1800" dirty="0" err="1">
                <a:effectLst/>
                <a:latin typeface="Arial" panose="020B0604020202020204" pitchFamily="34" charset="0"/>
                <a:ea typeface="Calibri" panose="020F0502020204030204" pitchFamily="34" charset="0"/>
                <a:cs typeface="Arial" panose="020B0604020202020204" pitchFamily="34" charset="0"/>
              </a:rPr>
              <a:t>pomenutim</a:t>
            </a:r>
            <a:r>
              <a:rPr lang="bs-Latn-BA" sz="1800" dirty="0">
                <a:effectLst/>
                <a:latin typeface="Arial" panose="020B0604020202020204" pitchFamily="34" charset="0"/>
                <a:ea typeface="Calibri" panose="020F0502020204030204" pitchFamily="34" charset="0"/>
                <a:cs typeface="Arial" panose="020B0604020202020204" pitchFamily="34" charset="0"/>
              </a:rPr>
              <a:t> žalbenim navodima branitelja optužene se ukazuje na povredu pretpostavke nevinosti iz člana 3. stav 1. ZKP </a:t>
            </a:r>
            <a:r>
              <a:rPr lang="bs-Latn-BA" sz="1800" dirty="0" err="1">
                <a:effectLst/>
                <a:latin typeface="Arial" panose="020B0604020202020204" pitchFamily="34" charset="0"/>
                <a:ea typeface="Calibri" panose="020F0502020204030204" pitchFamily="34" charset="0"/>
                <a:cs typeface="Arial" panose="020B0604020202020204" pitchFamily="34" charset="0"/>
              </a:rPr>
              <a:t>FBiH</a:t>
            </a:r>
            <a:r>
              <a:rPr lang="bs-Latn-BA" sz="1800" dirty="0">
                <a:effectLst/>
                <a:latin typeface="Arial" panose="020B0604020202020204" pitchFamily="34" charset="0"/>
                <a:ea typeface="Calibri" panose="020F0502020204030204" pitchFamily="34" charset="0"/>
                <a:cs typeface="Arial" panose="020B0604020202020204" pitchFamily="34" charset="0"/>
              </a:rPr>
              <a:t>, odnosno na postojanje bitne povrede odredaba krivičnog postupka iz člana 312. stav 2. u vezi sa članom 3. stav 1. ZKP </a:t>
            </a:r>
            <a:r>
              <a:rPr lang="bs-Latn-BA" sz="1800" dirty="0" err="1">
                <a:effectLst/>
                <a:latin typeface="Arial" panose="020B0604020202020204" pitchFamily="34" charset="0"/>
                <a:ea typeface="Calibri" panose="020F0502020204030204" pitchFamily="34" charset="0"/>
                <a:cs typeface="Arial" panose="020B0604020202020204" pitchFamily="34" charset="0"/>
              </a:rPr>
              <a:t>FBiH</a:t>
            </a:r>
            <a:r>
              <a:rPr lang="bs-Latn-BA" sz="1800" dirty="0">
                <a:effectLst/>
                <a:latin typeface="Arial" panose="020B0604020202020204" pitchFamily="34" charset="0"/>
                <a:ea typeface="Calibri" panose="020F0502020204030204" pitchFamily="34" charset="0"/>
                <a:cs typeface="Arial" panose="020B0604020202020204" pitchFamily="34" charset="0"/>
              </a:rPr>
              <a:t>. D</a:t>
            </a:r>
            <a:r>
              <a:rPr lang="hr-HR" sz="1800" dirty="0">
                <a:effectLst/>
                <a:latin typeface="Arial" panose="020B0604020202020204" pitchFamily="34" charset="0"/>
                <a:ea typeface="Times New Roman" panose="02020603050405020304" pitchFamily="18" charset="0"/>
                <a:cs typeface="Arial" panose="020B0604020202020204" pitchFamily="34" charset="0"/>
              </a:rPr>
              <a:t>o </a:t>
            </a:r>
            <a:r>
              <a:rPr lang="hr-HR" sz="1800" b="1" dirty="0">
                <a:effectLst/>
                <a:latin typeface="Arial" panose="020B0604020202020204" pitchFamily="34" charset="0"/>
                <a:ea typeface="Times New Roman" panose="02020603050405020304" pitchFamily="18" charset="0"/>
                <a:cs typeface="Arial" panose="020B0604020202020204" pitchFamily="34" charset="0"/>
              </a:rPr>
              <a:t>povrede pretpostavke nevinosti</a:t>
            </a:r>
            <a:r>
              <a:rPr lang="hr-HR" sz="1800" dirty="0">
                <a:effectLst/>
                <a:latin typeface="Arial" panose="020B0604020202020204" pitchFamily="34" charset="0"/>
                <a:ea typeface="Times New Roman" panose="02020603050405020304" pitchFamily="18" charset="0"/>
                <a:cs typeface="Arial" panose="020B0604020202020204" pitchFamily="34" charset="0"/>
              </a:rPr>
              <a:t> može doći ako sud zauzme stav da je o</a:t>
            </a:r>
            <a:r>
              <a:rPr lang="hr-HR" sz="1800" b="1" dirty="0">
                <a:effectLst/>
                <a:latin typeface="Arial" panose="020B0604020202020204" pitchFamily="34" charset="0"/>
                <a:ea typeface="Times New Roman" panose="02020603050405020304" pitchFamily="18" charset="0"/>
                <a:cs typeface="Arial" panose="020B0604020202020204" pitchFamily="34" charset="0"/>
              </a:rPr>
              <a:t>sumnjičena, odnosno optužena osoba kriva prije nego se njena krivica dokaže u skladu sa zakonom</a:t>
            </a:r>
            <a:r>
              <a:rPr lang="hr-HR" sz="1800" dirty="0">
                <a:effectLst/>
                <a:latin typeface="Arial" panose="020B0604020202020204" pitchFamily="34" charset="0"/>
                <a:ea typeface="Times New Roman" panose="02020603050405020304" pitchFamily="18" charset="0"/>
                <a:cs typeface="Arial" panose="020B0604020202020204" pitchFamily="34" charset="0"/>
              </a:rPr>
              <a:t>. U konkretnom slučaju iz obrazloženja pobijanog rješenja zaista proizilazi da je </a:t>
            </a:r>
            <a:r>
              <a:rPr lang="hr-HR" sz="1800" b="1" dirty="0">
                <a:effectLst/>
                <a:latin typeface="Arial" panose="020B0604020202020204" pitchFamily="34" charset="0"/>
                <a:ea typeface="Times New Roman" panose="02020603050405020304" pitchFamily="18" charset="0"/>
                <a:cs typeface="Arial" panose="020B0604020202020204" pitchFamily="34" charset="0"/>
              </a:rPr>
              <a:t>prvostepeni sud iznio navode</a:t>
            </a:r>
            <a:r>
              <a:rPr lang="hr-HR" sz="1800" dirty="0">
                <a:effectLst/>
                <a:latin typeface="Arial" panose="020B0604020202020204" pitchFamily="34" charset="0"/>
                <a:ea typeface="Times New Roman" panose="02020603050405020304" pitchFamily="18" charset="0"/>
                <a:cs typeface="Arial" panose="020B0604020202020204" pitchFamily="34" charset="0"/>
              </a:rPr>
              <a:t> koji ukazuju da je zauzeo stav da je optužena kriva za krivično djelo koje joj se u ovom postupku stavlja na teret (strana 5. pretposljednji pasus: „ </a:t>
            </a:r>
            <a:r>
              <a:rPr lang="hr-HR" sz="1800" b="1" dirty="0">
                <a:effectLst/>
                <a:latin typeface="Arial" panose="020B0604020202020204" pitchFamily="34" charset="0"/>
                <a:ea typeface="Times New Roman" panose="02020603050405020304" pitchFamily="18" charset="0"/>
                <a:cs typeface="Arial" panose="020B0604020202020204" pitchFamily="34" charset="0"/>
              </a:rPr>
              <a:t>Na ovakav način optužena je iskazala bezobzirnost i brutalnost prilikom izvršenja krivičnog djela obzirom da se radi o oštećenoj koja se otežano kreće,</a:t>
            </a:r>
            <a:r>
              <a:rPr lang="hr-HR" sz="1800" dirty="0">
                <a:effectLst/>
                <a:latin typeface="Arial" panose="020B0604020202020204" pitchFamily="34" charset="0"/>
                <a:ea typeface="Times New Roman" panose="02020603050405020304" pitchFamily="18" charset="0"/>
                <a:cs typeface="Arial" panose="020B0604020202020204" pitchFamily="34" charset="0"/>
              </a:rPr>
              <a:t> …“), iako postupak protiv optužene nije okončan, odnosno nije donesena odluka o njenoj krivici, na što je opravdano ukazano žalbom branitelja optužene. Na taj način je prvostepeni sud počinio bitnu povredu odredaba krivičnog postupka iz člana </a:t>
            </a:r>
            <a:r>
              <a:rPr lang="bs-Latn-BA" sz="1800" dirty="0">
                <a:effectLst/>
                <a:latin typeface="Arial" panose="020B0604020202020204" pitchFamily="34" charset="0"/>
                <a:ea typeface="Calibri" panose="020F0502020204030204" pitchFamily="34" charset="0"/>
                <a:cs typeface="Arial" panose="020B0604020202020204" pitchFamily="34" charset="0"/>
              </a:rPr>
              <a:t>312. stav 2. u vezi sa članom 3. stav 1. ZKP </a:t>
            </a:r>
            <a:r>
              <a:rPr lang="bs-Latn-BA" sz="1800" dirty="0" err="1">
                <a:effectLst/>
                <a:latin typeface="Arial" panose="020B0604020202020204" pitchFamily="34" charset="0"/>
                <a:ea typeface="Calibri" panose="020F0502020204030204" pitchFamily="34" charset="0"/>
                <a:cs typeface="Arial" panose="020B0604020202020204" pitchFamily="34" charset="0"/>
              </a:rPr>
              <a:t>FBiH</a:t>
            </a:r>
            <a:r>
              <a:rPr lang="hr-HR" sz="1800" dirty="0">
                <a:effectLst/>
                <a:latin typeface="Arial" panose="020B0604020202020204" pitchFamily="34" charset="0"/>
                <a:ea typeface="Times New Roman" panose="02020603050405020304" pitchFamily="18" charset="0"/>
                <a:cs typeface="Arial" panose="020B0604020202020204" pitchFamily="34" charset="0"/>
              </a:rPr>
              <a:t>. </a:t>
            </a:r>
          </a:p>
          <a:p>
            <a:r>
              <a:rPr lang="hr-HR" dirty="0">
                <a:latin typeface="Arial" panose="020B0604020202020204" pitchFamily="34" charset="0"/>
                <a:cs typeface="Arial" panose="020B0604020202020204" pitchFamily="34" charset="0"/>
              </a:rPr>
              <a:t>(Rješenje Vrhovnog suda FBiH broj 09 0 K 037369 20 Kž 2 od 31.12.2020. godine)</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93DC014-E9B1-426E-9953-3C5196098BA3}" type="slidenum">
              <a:rPr lang="en-US" smtClean="0"/>
              <a:t>11</a:t>
            </a:fld>
            <a:endParaRPr lang="en-US"/>
          </a:p>
        </p:txBody>
      </p:sp>
    </p:spTree>
    <p:extLst>
      <p:ext uri="{BB962C8B-B14F-4D97-AF65-F5344CB8AC3E}">
        <p14:creationId xmlns:p14="http://schemas.microsoft.com/office/powerpoint/2010/main" val="3252877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D9576-6698-40B2-BD28-A011B0C9EB5F}"/>
              </a:ext>
            </a:extLst>
          </p:cNvPr>
          <p:cNvSpPr>
            <a:spLocks noGrp="1"/>
          </p:cNvSpPr>
          <p:nvPr>
            <p:ph type="title"/>
          </p:nvPr>
        </p:nvSpPr>
        <p:spPr>
          <a:xfrm>
            <a:off x="677334" y="609600"/>
            <a:ext cx="8596668" cy="1023257"/>
          </a:xfrm>
        </p:spPr>
        <p:txBody>
          <a:bodyPr>
            <a:normAutofit/>
          </a:bodyPr>
          <a:lstStyle/>
          <a:p>
            <a:r>
              <a:rPr lang="bs-Latn-BA" sz="2800" dirty="0"/>
              <a:t>Obaveza suda se kreće u granicama prijedloga za </a:t>
            </a:r>
            <a:r>
              <a:rPr lang="bs-Latn-BA" sz="2800" dirty="0" err="1"/>
              <a:t>određivanje</a:t>
            </a:r>
            <a:r>
              <a:rPr lang="bs-Latn-BA" sz="2800" dirty="0"/>
              <a:t>/produženje pritvora</a:t>
            </a:r>
            <a:endParaRPr lang="en-US" sz="2800" dirty="0"/>
          </a:p>
        </p:txBody>
      </p:sp>
      <p:sp>
        <p:nvSpPr>
          <p:cNvPr id="3" name="Content Placeholder 2">
            <a:extLst>
              <a:ext uri="{FF2B5EF4-FFF2-40B4-BE49-F238E27FC236}">
                <a16:creationId xmlns:a16="http://schemas.microsoft.com/office/drawing/2014/main" id="{80CD0B39-DDFA-4AC0-A663-5216E9479D88}"/>
              </a:ext>
            </a:extLst>
          </p:cNvPr>
          <p:cNvSpPr>
            <a:spLocks noGrp="1"/>
          </p:cNvSpPr>
          <p:nvPr>
            <p:ph idx="1"/>
          </p:nvPr>
        </p:nvSpPr>
        <p:spPr>
          <a:xfrm>
            <a:off x="677334" y="2160589"/>
            <a:ext cx="8596668" cy="4398831"/>
          </a:xfrm>
        </p:spPr>
        <p:txBody>
          <a:bodyPr>
            <a:normAutofit fontScale="85000" lnSpcReduction="10000"/>
          </a:bodyPr>
          <a:lstStyle/>
          <a:p>
            <a:pPr marL="0" marR="0" indent="457200" algn="just">
              <a:spcBef>
                <a:spcPts val="0"/>
              </a:spcBef>
              <a:spcAft>
                <a:spcPts val="0"/>
              </a:spcAft>
            </a:pPr>
            <a:r>
              <a:rPr lang="hr-BA" sz="1800" dirty="0">
                <a:effectLst/>
                <a:latin typeface="Arial" panose="020B0604020202020204" pitchFamily="34" charset="0"/>
                <a:ea typeface="Times New Roman" panose="02020603050405020304" pitchFamily="18" charset="0"/>
                <a:cs typeface="Arial" panose="020B0604020202020204" pitchFamily="34" charset="0"/>
              </a:rPr>
              <a:t>Branitelj osumnjičenog u žalbi dalje navodi da je prvostepeni sud počinio bitnu povredu odredaba krivičnog postupka time što kod obrazlaženja postojanja posebnog pritvorskog razloga iz člana 146. stav 1. tačka c) ZKP FBiH naveo razloge (upornost, upotreba noža i kontinuitet djelovanja), koje nisu bili sadržani u prijedlogu za određivanje pritvora.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spcAft>
                <a:spcPts val="0"/>
              </a:spcAft>
            </a:pPr>
            <a:r>
              <a:rPr lang="hr-BA" sz="1800" dirty="0">
                <a:effectLst/>
                <a:latin typeface="Arial" panose="020B0604020202020204" pitchFamily="34" charset="0"/>
                <a:ea typeface="Times New Roman" panose="02020603050405020304" pitchFamily="18" charset="0"/>
                <a:cs typeface="Arial" panose="020B0604020202020204" pitchFamily="34" charset="0"/>
              </a:rPr>
              <a:t>	Ovaj žalbeni prigovor nije osnovan.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spcAft>
                <a:spcPts val="0"/>
              </a:spcAft>
            </a:pPr>
            <a:r>
              <a:rPr lang="hr-BA" sz="1800" dirty="0">
                <a:effectLst/>
                <a:latin typeface="Arial" panose="020B0604020202020204" pitchFamily="34" charset="0"/>
                <a:ea typeface="Times New Roman" panose="02020603050405020304" pitchFamily="18" charset="0"/>
                <a:cs typeface="Arial" panose="020B0604020202020204" pitchFamily="34" charset="0"/>
              </a:rPr>
              <a:t>	Uvidom u predmetni spis utvrđeno je da nisu tačni žalbeni navodi branitelja osumnjičenog da je prvostepeni sud pobijano rješenje, u odnosu na postojanje posebnog pritvorskog razloga iz člana 146. stav 1. tačka c) ZKP FBiH, </a:t>
            </a:r>
            <a:r>
              <a:rPr lang="hr-BA" sz="1800" b="1" dirty="0">
                <a:effectLst/>
                <a:latin typeface="Arial" panose="020B0604020202020204" pitchFamily="34" charset="0"/>
                <a:ea typeface="Times New Roman" panose="02020603050405020304" pitchFamily="18" charset="0"/>
                <a:cs typeface="Arial" panose="020B0604020202020204" pitchFamily="34" charset="0"/>
              </a:rPr>
              <a:t>zasnovao na razlozima koji nisu bili sadržani u prijedlogu tužitelja za produženje pritvora. </a:t>
            </a:r>
            <a:r>
              <a:rPr lang="hr-BA" sz="1800" dirty="0">
                <a:effectLst/>
                <a:latin typeface="Arial" panose="020B0604020202020204" pitchFamily="34" charset="0"/>
                <a:ea typeface="Times New Roman" panose="02020603050405020304" pitchFamily="18" charset="0"/>
                <a:cs typeface="Arial" panose="020B0604020202020204" pitchFamily="34" charset="0"/>
              </a:rPr>
              <a:t>Naprotiv, imajući u vidu sadržaj prijedloga za produženje pritvora u relevantnom dijelu i razloge koje prvostepeni sud daje u obrazloženju, evidentno je da je i u vezi ocjene postojanja posebnih pritvorskih razloga iz člana 146. stav 1. tačka c) ZKP FBiH prvostepeni sud cijenio upravo one razloge koji su navedeni u prijedlogu za produženje pritvora. Naime, prijedlog za produženje pritvora ne samo da se poziva, nego i sadrži obrazloženje konkretnih okolnosti iz kojih proizilazi upornost, upotreba noža kao i kontinuitet djelovanja osumnjičenog u izvršenju krivičnog djela koje mu se stavlja na teret, zbog čega je bez osnova žalbeni prigovor izjavljen u navedenom pravcu.</a:t>
            </a:r>
          </a:p>
          <a:p>
            <a:pPr marL="0" marR="0" algn="just">
              <a:spcBef>
                <a:spcPts val="0"/>
              </a:spcBef>
              <a:spcAft>
                <a:spcPts val="0"/>
              </a:spcAft>
            </a:pPr>
            <a:r>
              <a:rPr lang="hr-BA" sz="1800" dirty="0">
                <a:effectLst/>
                <a:latin typeface="Arial" panose="020B0604020202020204" pitchFamily="34" charset="0"/>
                <a:ea typeface="Times New Roman" panose="02020603050405020304" pitchFamily="18" charset="0"/>
                <a:cs typeface="Arial" panose="020B0604020202020204" pitchFamily="34" charset="0"/>
              </a:rPr>
              <a:t> </a:t>
            </a:r>
          </a:p>
          <a:p>
            <a:pPr marL="0" marR="0" algn="just">
              <a:spcBef>
                <a:spcPts val="0"/>
              </a:spcBef>
              <a:spcAft>
                <a:spcPts val="0"/>
              </a:spcAft>
            </a:pPr>
            <a:r>
              <a:rPr lang="hr-BA" dirty="0">
                <a:latin typeface="Arial" panose="020B0604020202020204" pitchFamily="34" charset="0"/>
                <a:ea typeface="Calibri" panose="020F0502020204030204" pitchFamily="34" charset="0"/>
                <a:cs typeface="Arial" panose="020B0604020202020204" pitchFamily="34" charset="0"/>
              </a:rPr>
              <a:t>Rješenje Vrhovnog suda FBiH broj </a:t>
            </a:r>
            <a:r>
              <a:rPr lang="hr-BA" sz="1800" dirty="0">
                <a:effectLst/>
                <a:latin typeface="Arial" panose="020B0604020202020204" pitchFamily="34" charset="0"/>
                <a:ea typeface="Times New Roman" panose="02020603050405020304" pitchFamily="18" charset="0"/>
                <a:cs typeface="Arial" panose="020B0604020202020204" pitchFamily="34" charset="0"/>
              </a:rPr>
              <a:t>09 0 K 035106 19 Kž od 09.12.2019. godine)</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93DC014-E9B1-426E-9953-3C5196098BA3}" type="slidenum">
              <a:rPr lang="en-US" smtClean="0"/>
              <a:t>12</a:t>
            </a:fld>
            <a:endParaRPr lang="en-US"/>
          </a:p>
        </p:txBody>
      </p:sp>
    </p:spTree>
    <p:extLst>
      <p:ext uri="{BB962C8B-B14F-4D97-AF65-F5344CB8AC3E}">
        <p14:creationId xmlns:p14="http://schemas.microsoft.com/office/powerpoint/2010/main" val="1487348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Hvala na pažnji!</a:t>
            </a:r>
            <a:endParaRPr lang="bs-Latn-BA" dirty="0"/>
          </a:p>
        </p:txBody>
      </p:sp>
      <p:sp>
        <p:nvSpPr>
          <p:cNvPr id="3" name="Slide Number Placeholder 2"/>
          <p:cNvSpPr>
            <a:spLocks noGrp="1"/>
          </p:cNvSpPr>
          <p:nvPr>
            <p:ph type="sldNum" sz="quarter" idx="12"/>
          </p:nvPr>
        </p:nvSpPr>
        <p:spPr/>
        <p:txBody>
          <a:bodyPr/>
          <a:lstStyle/>
          <a:p>
            <a:fld id="{293DC014-E9B1-426E-9953-3C5196098BA3}" type="slidenum">
              <a:rPr lang="en-US" smtClean="0"/>
              <a:t>13</a:t>
            </a:fld>
            <a:endParaRPr lang="en-US"/>
          </a:p>
        </p:txBody>
      </p:sp>
    </p:spTree>
    <p:extLst>
      <p:ext uri="{BB962C8B-B14F-4D97-AF65-F5344CB8AC3E}">
        <p14:creationId xmlns:p14="http://schemas.microsoft.com/office/powerpoint/2010/main" val="3126292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F92CB-B9E8-4A40-8D45-FB64462B742B}"/>
              </a:ext>
            </a:extLst>
          </p:cNvPr>
          <p:cNvSpPr>
            <a:spLocks noGrp="1"/>
          </p:cNvSpPr>
          <p:nvPr>
            <p:ph type="title"/>
          </p:nvPr>
        </p:nvSpPr>
        <p:spPr/>
        <p:txBody>
          <a:bodyPr>
            <a:normAutofit/>
          </a:bodyPr>
          <a:lstStyle/>
          <a:p>
            <a:r>
              <a:rPr lang="bs-Latn-BA" sz="3200" dirty="0"/>
              <a:t>Nužni sastavni elementi obrazloženja odluke o pritvoru</a:t>
            </a:r>
            <a:endParaRPr lang="en-US" sz="3200" dirty="0"/>
          </a:p>
        </p:txBody>
      </p:sp>
      <p:sp>
        <p:nvSpPr>
          <p:cNvPr id="3" name="Content Placeholder 2">
            <a:extLst>
              <a:ext uri="{FF2B5EF4-FFF2-40B4-BE49-F238E27FC236}">
                <a16:creationId xmlns:a16="http://schemas.microsoft.com/office/drawing/2014/main" id="{BBE7F6A5-F354-4C2C-9FA1-4E58C370E728}"/>
              </a:ext>
            </a:extLst>
          </p:cNvPr>
          <p:cNvSpPr>
            <a:spLocks noGrp="1"/>
          </p:cNvSpPr>
          <p:nvPr>
            <p:ph idx="1"/>
          </p:nvPr>
        </p:nvSpPr>
        <p:spPr>
          <a:xfrm>
            <a:off x="677334" y="1828801"/>
            <a:ext cx="8596668" cy="4212562"/>
          </a:xfrm>
        </p:spPr>
        <p:txBody>
          <a:bodyPr>
            <a:normAutofit lnSpcReduction="10000"/>
          </a:bodyPr>
          <a:lstStyle/>
          <a:p>
            <a:r>
              <a:rPr lang="bs-Latn-BA" dirty="0">
                <a:latin typeface="Arial" panose="020B0604020202020204" pitchFamily="34" charset="0"/>
                <a:cs typeface="Arial" panose="020B0604020202020204" pitchFamily="34" charset="0"/>
              </a:rPr>
              <a:t>ZKP ne propisuje obaveznu strukturu obrazloženja odluke o pritvoru (rješenja o </a:t>
            </a:r>
            <a:r>
              <a:rPr lang="bs-Latn-BA" dirty="0" err="1">
                <a:latin typeface="Arial" panose="020B0604020202020204" pitchFamily="34" charset="0"/>
                <a:cs typeface="Arial" panose="020B0604020202020204" pitchFamily="34" charset="0"/>
              </a:rPr>
              <a:t>određivanju</a:t>
            </a:r>
            <a:r>
              <a:rPr lang="bs-Latn-BA" dirty="0">
                <a:latin typeface="Arial" panose="020B0604020202020204" pitchFamily="34" charset="0"/>
                <a:cs typeface="Arial" panose="020B0604020202020204" pitchFamily="34" charset="0"/>
              </a:rPr>
              <a:t>/produženju pritvora)</a:t>
            </a:r>
          </a:p>
          <a:p>
            <a:r>
              <a:rPr lang="bs-Latn-BA" dirty="0">
                <a:latin typeface="Arial" panose="020B0604020202020204" pitchFamily="34" charset="0"/>
                <a:cs typeface="Arial" panose="020B0604020202020204" pitchFamily="34" charset="0"/>
              </a:rPr>
              <a:t>Sadržina obrazloženja je određena zakonskim uslovima za </a:t>
            </a:r>
            <a:r>
              <a:rPr lang="bs-Latn-BA" dirty="0" err="1">
                <a:latin typeface="Arial" panose="020B0604020202020204" pitchFamily="34" charset="0"/>
                <a:cs typeface="Arial" panose="020B0604020202020204" pitchFamily="34" charset="0"/>
              </a:rPr>
              <a:t>određivanje</a:t>
            </a:r>
            <a:r>
              <a:rPr lang="bs-Latn-BA" dirty="0">
                <a:latin typeface="Arial" panose="020B0604020202020204" pitchFamily="34" charset="0"/>
                <a:cs typeface="Arial" panose="020B0604020202020204" pitchFamily="34" charset="0"/>
              </a:rPr>
              <a:t>, odnosno produženje pritvora koji proizilaze iz relevantnih procesnih odredaba:</a:t>
            </a:r>
          </a:p>
          <a:p>
            <a:pPr lvl="1"/>
            <a:r>
              <a:rPr lang="bs-Latn-BA" dirty="0">
                <a:latin typeface="Arial" panose="020B0604020202020204" pitchFamily="34" charset="0"/>
                <a:cs typeface="Arial" panose="020B0604020202020204" pitchFamily="34" charset="0"/>
              </a:rPr>
              <a:t>Osnovana sumnja da je učinjeno krivično djelo (član 146. stav 1. ZKP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 član 197. stav 1. ZKP RS)</a:t>
            </a:r>
          </a:p>
          <a:p>
            <a:pPr lvl="1"/>
            <a:r>
              <a:rPr lang="bs-Latn-BA" dirty="0">
                <a:latin typeface="Arial" panose="020B0604020202020204" pitchFamily="34" charset="0"/>
                <a:cs typeface="Arial" panose="020B0604020202020204" pitchFamily="34" charset="0"/>
              </a:rPr>
              <a:t>Posebni pritvorski razlog/razlozi (član 146. stav 1. tačke a-d) ZKP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/član 197. stav 1. tačka a-g) ZKP RS)</a:t>
            </a:r>
          </a:p>
          <a:p>
            <a:pPr lvl="1"/>
            <a:r>
              <a:rPr lang="bs-Latn-BA" dirty="0">
                <a:latin typeface="Arial" panose="020B0604020202020204" pitchFamily="34" charset="0"/>
                <a:cs typeface="Arial" panose="020B0604020202020204" pitchFamily="34" charset="0"/>
              </a:rPr>
              <a:t>Naročito važni razlozi/izrazito složen predmet za produženje pritvora (član 149. stav 3. i 4. ZKP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/član)</a:t>
            </a:r>
          </a:p>
          <a:p>
            <a:pPr lvl="1"/>
            <a:r>
              <a:rPr lang="bs-Latn-BA" dirty="0" err="1">
                <a:latin typeface="Arial" panose="020B0604020202020204" pitchFamily="34" charset="0"/>
                <a:cs typeface="Arial" panose="020B0604020202020204" pitchFamily="34" charset="0"/>
              </a:rPr>
              <a:t>Mogućnost</a:t>
            </a:r>
            <a:r>
              <a:rPr lang="bs-Latn-BA" dirty="0">
                <a:latin typeface="Arial" panose="020B0604020202020204" pitchFamily="34" charset="0"/>
                <a:cs typeface="Arial" panose="020B0604020202020204" pitchFamily="34" charset="0"/>
              </a:rPr>
              <a:t> postizanja iste svrhe blažim mjerama</a:t>
            </a:r>
          </a:p>
          <a:p>
            <a:pPr lvl="1"/>
            <a:r>
              <a:rPr lang="bs-Latn-BA" dirty="0">
                <a:latin typeface="Arial" panose="020B0604020202020204" pitchFamily="34" charset="0"/>
                <a:cs typeface="Arial" panose="020B0604020202020204" pitchFamily="34" charset="0"/>
              </a:rPr>
              <a:t>U slučaju </a:t>
            </a:r>
            <a:r>
              <a:rPr lang="bs-Latn-BA" dirty="0" err="1">
                <a:latin typeface="Arial" panose="020B0604020202020204" pitchFamily="34" charset="0"/>
                <a:cs typeface="Arial" panose="020B0604020202020204" pitchFamily="34" charset="0"/>
              </a:rPr>
              <a:t>određivanja</a:t>
            </a:r>
            <a:r>
              <a:rPr lang="bs-Latn-BA" dirty="0">
                <a:latin typeface="Arial" panose="020B0604020202020204" pitchFamily="34" charset="0"/>
                <a:cs typeface="Arial" panose="020B0604020202020204" pitchFamily="34" charset="0"/>
              </a:rPr>
              <a:t>/produženja pritvora nakon izricanja presude – neophodnost produženja pritvora radi nesmetanog vođenja krivičnog postupka (član 152. stav 1. ZKP FBIH)</a:t>
            </a:r>
          </a:p>
          <a:p>
            <a:pPr lvl="1"/>
            <a:endParaRPr lang="bs-Latn-BA" dirty="0">
              <a:latin typeface="Arial" panose="020B0604020202020204" pitchFamily="34" charset="0"/>
              <a:cs typeface="Arial" panose="020B0604020202020204" pitchFamily="34" charset="0"/>
            </a:endParaRPr>
          </a:p>
          <a:p>
            <a:pPr lvl="1"/>
            <a:endParaRPr lang="bs-Latn-BA"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93DC014-E9B1-426E-9953-3C5196098BA3}" type="slidenum">
              <a:rPr lang="en-US" smtClean="0"/>
              <a:t>2</a:t>
            </a:fld>
            <a:endParaRPr lang="en-US"/>
          </a:p>
        </p:txBody>
      </p:sp>
    </p:spTree>
    <p:extLst>
      <p:ext uri="{BB962C8B-B14F-4D97-AF65-F5344CB8AC3E}">
        <p14:creationId xmlns:p14="http://schemas.microsoft.com/office/powerpoint/2010/main" val="3833513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0483-C153-467D-8376-0A14FDDBBBF8}"/>
              </a:ext>
            </a:extLst>
          </p:cNvPr>
          <p:cNvSpPr>
            <a:spLocks noGrp="1"/>
          </p:cNvSpPr>
          <p:nvPr>
            <p:ph type="title"/>
          </p:nvPr>
        </p:nvSpPr>
        <p:spPr/>
        <p:txBody>
          <a:bodyPr>
            <a:normAutofit/>
          </a:bodyPr>
          <a:lstStyle/>
          <a:p>
            <a:r>
              <a:rPr lang="bs-Latn-BA" sz="3200" dirty="0"/>
              <a:t>Obrazloženje postojanja osnovane sumnje – izostanak stvarne ocjene dokaza</a:t>
            </a:r>
            <a:endParaRPr lang="en-US" sz="3200" dirty="0"/>
          </a:p>
        </p:txBody>
      </p:sp>
      <p:sp>
        <p:nvSpPr>
          <p:cNvPr id="3" name="Content Placeholder 2">
            <a:extLst>
              <a:ext uri="{FF2B5EF4-FFF2-40B4-BE49-F238E27FC236}">
                <a16:creationId xmlns:a16="http://schemas.microsoft.com/office/drawing/2014/main" id="{317788E0-38BB-4D0C-A6C6-C18D5D86353E}"/>
              </a:ext>
            </a:extLst>
          </p:cNvPr>
          <p:cNvSpPr>
            <a:spLocks noGrp="1"/>
          </p:cNvSpPr>
          <p:nvPr>
            <p:ph idx="1"/>
          </p:nvPr>
        </p:nvSpPr>
        <p:spPr>
          <a:xfrm>
            <a:off x="677334" y="1698170"/>
            <a:ext cx="8596668" cy="4646645"/>
          </a:xfrm>
        </p:spPr>
        <p:txBody>
          <a:bodyPr>
            <a:normAutofit fontScale="85000" lnSpcReduction="10000"/>
          </a:bodyPr>
          <a:lstStyle/>
          <a:p>
            <a:r>
              <a:rPr lang="hr-HR" sz="1800" dirty="0">
                <a:effectLst/>
                <a:latin typeface="Arial" panose="020B0604020202020204" pitchFamily="34" charset="0"/>
                <a:ea typeface="Times New Roman" panose="02020603050405020304" pitchFamily="18" charset="0"/>
                <a:cs typeface="Arial" panose="020B0604020202020204" pitchFamily="34" charset="0"/>
              </a:rPr>
              <a:t>Iz obrazloženja pobijanog rješenja proizlazi da je prvostepeni sud </a:t>
            </a:r>
            <a:r>
              <a:rPr lang="hr-HR" sz="1800" b="1" dirty="0">
                <a:effectLst/>
                <a:latin typeface="Arial" panose="020B0604020202020204" pitchFamily="34" charset="0"/>
                <a:ea typeface="Times New Roman" panose="02020603050405020304" pitchFamily="18" charset="0"/>
                <a:cs typeface="Arial" panose="020B0604020202020204" pitchFamily="34" charset="0"/>
              </a:rPr>
              <a:t>postojanje osnovane sumnje</a:t>
            </a:r>
            <a:r>
              <a:rPr lang="hr-HR" sz="1800" dirty="0">
                <a:effectLst/>
                <a:latin typeface="Arial" panose="020B0604020202020204" pitchFamily="34" charset="0"/>
                <a:ea typeface="Times New Roman" panose="02020603050405020304" pitchFamily="18" charset="0"/>
                <a:cs typeface="Arial" panose="020B0604020202020204" pitchFamily="34" charset="0"/>
              </a:rPr>
              <a:t> da je osumnjičeni učinio krivično djelo koje mu se stavlja na teret obrazložio tako što je na strani 5-9. obrazloženja i</a:t>
            </a:r>
            <a:r>
              <a:rPr lang="hr-HR" sz="1800" b="1" dirty="0">
                <a:effectLst/>
                <a:latin typeface="Arial" panose="020B0604020202020204" pitchFamily="34" charset="0"/>
                <a:ea typeface="Times New Roman" panose="02020603050405020304" pitchFamily="18" charset="0"/>
                <a:cs typeface="Arial" panose="020B0604020202020204" pitchFamily="34" charset="0"/>
              </a:rPr>
              <a:t>nterpretirao iskaze osumnjičenog i svjedoka, kao i sadržaj materijalnih dokaza</a:t>
            </a:r>
            <a:r>
              <a:rPr lang="hr-HR" sz="1800" dirty="0">
                <a:effectLst/>
                <a:latin typeface="Arial" panose="020B0604020202020204" pitchFamily="34" charset="0"/>
                <a:ea typeface="Times New Roman" panose="02020603050405020304" pitchFamily="18" charset="0"/>
                <a:cs typeface="Arial" panose="020B0604020202020204" pitchFamily="34" charset="0"/>
              </a:rPr>
              <a:t> priloženih uz prijedlog za produženje pritvora, da bi nakon toga, na strani 9. obrazloženja </a:t>
            </a:r>
            <a:r>
              <a:rPr lang="hr-HR" sz="1800" b="1" dirty="0">
                <a:effectLst/>
                <a:latin typeface="Arial" panose="020B0604020202020204" pitchFamily="34" charset="0"/>
                <a:ea typeface="Times New Roman" panose="02020603050405020304" pitchFamily="18" charset="0"/>
                <a:cs typeface="Arial" panose="020B0604020202020204" pitchFamily="34" charset="0"/>
              </a:rPr>
              <a:t>zaključio</a:t>
            </a:r>
            <a:r>
              <a:rPr lang="hr-HR" sz="1800" dirty="0">
                <a:effectLst/>
                <a:latin typeface="Arial" panose="020B0604020202020204" pitchFamily="34" charset="0"/>
                <a:ea typeface="Times New Roman" panose="02020603050405020304" pitchFamily="18" charset="0"/>
                <a:cs typeface="Arial" panose="020B0604020202020204" pitchFamily="34" charset="0"/>
              </a:rPr>
              <a:t>: „Kada se iskazi saslušanih svjedoka dovedu u vezu sa podacima iz zapisnika o uviđaju, potvrda o privremenom oduzimanju predmeta te drugih dokaza subjektivne i objektivne prirode koju su priloženi uz prijedlog za produženje pritvora po mišljenju ovog suda ispunjen je opći </a:t>
            </a:r>
            <a:r>
              <a:rPr lang="hr-HR" dirty="0">
                <a:latin typeface="Arial" panose="020B0604020202020204" pitchFamily="34" charset="0"/>
                <a:cs typeface="Arial" panose="020B0604020202020204" pitchFamily="34" charset="0"/>
              </a:rPr>
              <a:t>uvjet</a:t>
            </a:r>
            <a:r>
              <a:rPr lang="hr-HR" sz="1800" dirty="0">
                <a:effectLst/>
                <a:latin typeface="Arial" panose="020B0604020202020204" pitchFamily="34" charset="0"/>
                <a:ea typeface="Times New Roman" panose="02020603050405020304" pitchFamily="18" charset="0"/>
                <a:cs typeface="Arial" panose="020B0604020202020204" pitchFamily="34" charset="0"/>
              </a:rPr>
              <a:t> za produženje pritvora, predviđen odredbama člana 146. stav 1. ZKP FBiH, a to je postojanje osnovane sumnje da je osumnjičeni počinio predmetno krivično djelo …“ Ovakav zaključak je po ocjeni ovog suda </a:t>
            </a:r>
            <a:r>
              <a:rPr lang="hr-HR" sz="1800" b="1" dirty="0">
                <a:effectLst/>
                <a:latin typeface="Arial" panose="020B0604020202020204" pitchFamily="34" charset="0"/>
                <a:ea typeface="Times New Roman" panose="02020603050405020304" pitchFamily="18" charset="0"/>
                <a:cs typeface="Arial" panose="020B0604020202020204" pitchFamily="34" charset="0"/>
              </a:rPr>
              <a:t>paušalan jer je izostala stvarna ocjena interpretiranih dokaza</a:t>
            </a:r>
            <a:r>
              <a:rPr lang="hr-HR" sz="1800" dirty="0">
                <a:effectLst/>
                <a:latin typeface="Arial" panose="020B0604020202020204" pitchFamily="34" charset="0"/>
                <a:ea typeface="Times New Roman" panose="02020603050405020304" pitchFamily="18" charset="0"/>
                <a:cs typeface="Arial" panose="020B0604020202020204" pitchFamily="34" charset="0"/>
              </a:rPr>
              <a:t>, s obzirom da prvostepeni sud uopće ne navodi šta je to našao bitnim u sadržaju interpretiranih dokaza i doveo u vezu sa drugim dokazima, a što ga je opredijelilo za izvođenje osporenog zaključka. Dakle, prvostepeni sud je p</a:t>
            </a:r>
            <a:r>
              <a:rPr lang="hr-HR" sz="1800" b="1" dirty="0">
                <a:effectLst/>
                <a:latin typeface="Arial" panose="020B0604020202020204" pitchFamily="34" charset="0"/>
                <a:ea typeface="Times New Roman" panose="02020603050405020304" pitchFamily="18" charset="0"/>
                <a:cs typeface="Arial" panose="020B0604020202020204" pitchFamily="34" charset="0"/>
              </a:rPr>
              <a:t>ropustio da opiše postupak ocjene dokaza i s tim u vezi da navede iz kojih razloga</a:t>
            </a:r>
            <a:r>
              <a:rPr lang="hr-HR" sz="1800" dirty="0">
                <a:effectLst/>
                <a:latin typeface="Arial" panose="020B0604020202020204" pitchFamily="34" charset="0"/>
                <a:ea typeface="Times New Roman" panose="02020603050405020304" pitchFamily="18" charset="0"/>
                <a:cs typeface="Arial" panose="020B0604020202020204" pitchFamily="34" charset="0"/>
              </a:rPr>
              <a:t> odlučnu činjenicu koja se odnosi na postojanje osnovane sumnje da je osumnjičeni učinio predmetno krivično djelo, uzima dokazanom, na što ga obavezuje odredba člana 305. stav 7. ZKP FBiH. Usljed navedenog u pobijanom rješenju su izostali razlozi o toj odlučnoj činjenici, na što je opravdano ukazano žalbom branitelja osumnjičenog </a:t>
            </a:r>
            <a:r>
              <a:rPr lang="hr-HR" sz="1800" dirty="0" smtClean="0">
                <a:effectLst/>
                <a:latin typeface="Arial" panose="020B0604020202020204" pitchFamily="34" charset="0"/>
                <a:ea typeface="Times New Roman" panose="02020603050405020304" pitchFamily="18" charset="0"/>
                <a:cs typeface="Arial" panose="020B0604020202020204" pitchFamily="34" charset="0"/>
              </a:rPr>
              <a:t>A.A., </a:t>
            </a:r>
            <a:r>
              <a:rPr lang="hr-HR" sz="1800" dirty="0">
                <a:effectLst/>
                <a:latin typeface="Arial" panose="020B0604020202020204" pitchFamily="34" charset="0"/>
                <a:ea typeface="Times New Roman" panose="02020603050405020304" pitchFamily="18" charset="0"/>
                <a:cs typeface="Arial" panose="020B0604020202020204" pitchFamily="34" charset="0"/>
              </a:rPr>
              <a:t>čime je učinjena bitna povreda odredaba krivičnog postupka iz člana 312. stav 1. tačka k) ZKP FBiH.  </a:t>
            </a:r>
            <a:endParaRPr lang="hr-HR" sz="1700" dirty="0">
              <a:effectLst/>
              <a:latin typeface="Arial" panose="020B0604020202020204" pitchFamily="34" charset="0"/>
              <a:ea typeface="Times New Roman" panose="02020603050405020304" pitchFamily="18" charset="0"/>
              <a:cs typeface="Arial" panose="020B0604020202020204" pitchFamily="34" charset="0"/>
            </a:endParaRPr>
          </a:p>
          <a:p>
            <a:r>
              <a:rPr lang="hr-HR" sz="1700" dirty="0">
                <a:latin typeface="Arial" panose="020B0604020202020204" pitchFamily="34" charset="0"/>
                <a:ea typeface="Times New Roman" panose="02020603050405020304" pitchFamily="18" charset="0"/>
                <a:cs typeface="Arial" panose="020B0604020202020204" pitchFamily="34" charset="0"/>
              </a:rPr>
              <a:t>(Rješenje Vrhovnog suda FBiH broj </a:t>
            </a:r>
            <a:r>
              <a:rPr lang="hr-HR" sz="1800" dirty="0">
                <a:effectLst/>
                <a:latin typeface="Arial" panose="020B0604020202020204" pitchFamily="34" charset="0"/>
                <a:ea typeface="Times New Roman" panose="02020603050405020304" pitchFamily="18" charset="0"/>
                <a:cs typeface="Arial" panose="020B0604020202020204" pitchFamily="34" charset="0"/>
              </a:rPr>
              <a:t>01 0 K 015998 20 Kž od 23.07.2020. godine)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endParaRPr lang="en-US" sz="17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93DC014-E9B1-426E-9953-3C5196098BA3}" type="slidenum">
              <a:rPr lang="en-US" smtClean="0"/>
              <a:t>3</a:t>
            </a:fld>
            <a:endParaRPr lang="en-US"/>
          </a:p>
        </p:txBody>
      </p:sp>
    </p:spTree>
    <p:extLst>
      <p:ext uri="{BB962C8B-B14F-4D97-AF65-F5344CB8AC3E}">
        <p14:creationId xmlns:p14="http://schemas.microsoft.com/office/powerpoint/2010/main" val="3371484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A9F61-8015-4CB0-8A71-4F8CBD83C47E}"/>
              </a:ext>
            </a:extLst>
          </p:cNvPr>
          <p:cNvSpPr>
            <a:spLocks noGrp="1"/>
          </p:cNvSpPr>
          <p:nvPr>
            <p:ph type="title"/>
          </p:nvPr>
        </p:nvSpPr>
        <p:spPr/>
        <p:txBody>
          <a:bodyPr>
            <a:normAutofit/>
          </a:bodyPr>
          <a:lstStyle/>
          <a:p>
            <a:r>
              <a:rPr lang="bs-Latn-BA" sz="3200" dirty="0" smtClean="0"/>
              <a:t>Član 146. stav 1. tačka a) ZKP </a:t>
            </a:r>
            <a:r>
              <a:rPr lang="bs-Latn-BA" sz="3200" dirty="0" err="1" smtClean="0"/>
              <a:t>FBiH</a:t>
            </a:r>
            <a:r>
              <a:rPr lang="bs-Latn-BA" sz="3200" dirty="0" smtClean="0"/>
              <a:t> - opasnost </a:t>
            </a:r>
            <a:r>
              <a:rPr lang="bs-Latn-BA" sz="3200" dirty="0"/>
              <a:t>od </a:t>
            </a:r>
            <a:r>
              <a:rPr lang="bs-Latn-BA" sz="3200" dirty="0" smtClean="0"/>
              <a:t>bjekstva</a:t>
            </a:r>
            <a:endParaRPr lang="en-US" sz="3200" dirty="0"/>
          </a:p>
        </p:txBody>
      </p:sp>
      <p:sp>
        <p:nvSpPr>
          <p:cNvPr id="3" name="Content Placeholder 2">
            <a:extLst>
              <a:ext uri="{FF2B5EF4-FFF2-40B4-BE49-F238E27FC236}">
                <a16:creationId xmlns:a16="http://schemas.microsoft.com/office/drawing/2014/main" id="{79CF8A9D-5F63-4AC1-8C16-4442EBC7C4AC}"/>
              </a:ext>
            </a:extLst>
          </p:cNvPr>
          <p:cNvSpPr>
            <a:spLocks noGrp="1"/>
          </p:cNvSpPr>
          <p:nvPr>
            <p:ph idx="1"/>
          </p:nvPr>
        </p:nvSpPr>
        <p:spPr>
          <a:xfrm>
            <a:off x="677334" y="1739153"/>
            <a:ext cx="8596668" cy="4302209"/>
          </a:xfrm>
        </p:spPr>
        <p:txBody>
          <a:bodyPr>
            <a:normAutofit fontScale="92500" lnSpcReduction="10000"/>
          </a:bodyPr>
          <a:lstStyle/>
          <a:p>
            <a:r>
              <a:rPr lang="hr-HR" dirty="0">
                <a:latin typeface="Arial" panose="020B0604020202020204" pitchFamily="34" charset="0"/>
                <a:cs typeface="Arial" panose="020B0604020202020204" pitchFamily="34" charset="0"/>
              </a:rPr>
              <a:t>Naime, iz spisa predmeta </a:t>
            </a:r>
            <a:r>
              <a:rPr lang="hr-HR" dirty="0" err="1">
                <a:latin typeface="Arial" panose="020B0604020202020204" pitchFamily="34" charset="0"/>
                <a:cs typeface="Arial" panose="020B0604020202020204" pitchFamily="34" charset="0"/>
              </a:rPr>
              <a:t>proizilazi</a:t>
            </a:r>
            <a:r>
              <a:rPr lang="hr-HR" dirty="0">
                <a:latin typeface="Arial" panose="020B0604020202020204" pitchFamily="34" charset="0"/>
                <a:cs typeface="Arial" panose="020B0604020202020204" pitchFamily="34" charset="0"/>
              </a:rPr>
              <a:t> da je optuženi A. B. d</a:t>
            </a:r>
            <a:r>
              <a:rPr lang="hr-HR" b="1" dirty="0">
                <a:latin typeface="Arial" panose="020B0604020202020204" pitchFamily="34" charset="0"/>
                <a:cs typeface="Arial" panose="020B0604020202020204" pitchFamily="34" charset="0"/>
              </a:rPr>
              <a:t>ržavljanin Republike Srbije (rođen je u </a:t>
            </a:r>
            <a:r>
              <a:rPr lang="hr-HR" b="1" dirty="0" err="1">
                <a:latin typeface="Arial" panose="020B0604020202020204" pitchFamily="34" charset="0"/>
                <a:cs typeface="Arial" panose="020B0604020202020204" pitchFamily="34" charset="0"/>
              </a:rPr>
              <a:t>Prijepolju</a:t>
            </a:r>
            <a:r>
              <a:rPr lang="hr-HR" b="1" dirty="0">
                <a:latin typeface="Arial" panose="020B0604020202020204" pitchFamily="34" charset="0"/>
                <a:cs typeface="Arial" panose="020B0604020202020204" pitchFamily="34" charset="0"/>
              </a:rPr>
              <a:t>)</a:t>
            </a:r>
            <a:r>
              <a:rPr lang="hr-HR" dirty="0">
                <a:latin typeface="Arial" panose="020B0604020202020204" pitchFamily="34" charset="0"/>
                <a:cs typeface="Arial" panose="020B0604020202020204" pitchFamily="34" charset="0"/>
              </a:rPr>
              <a:t>, da </a:t>
            </a:r>
            <a:r>
              <a:rPr lang="hr-HR" b="1" dirty="0">
                <a:latin typeface="Arial" panose="020B0604020202020204" pitchFamily="34" charset="0"/>
                <a:cs typeface="Arial" panose="020B0604020202020204" pitchFamily="34" charset="0"/>
              </a:rPr>
              <a:t>nema državljanstvo Bosne i Hercegovine</a:t>
            </a:r>
            <a:r>
              <a:rPr lang="hr-HR" dirty="0">
                <a:latin typeface="Arial" panose="020B0604020202020204" pitchFamily="34" charset="0"/>
                <a:cs typeface="Arial" panose="020B0604020202020204" pitchFamily="34" charset="0"/>
              </a:rPr>
              <a:t>, zatim da u vrijeme lišenja slobode </a:t>
            </a:r>
            <a:r>
              <a:rPr lang="hr-HR" b="1" dirty="0">
                <a:latin typeface="Arial" panose="020B0604020202020204" pitchFamily="34" charset="0"/>
                <a:cs typeface="Arial" panose="020B0604020202020204" pitchFamily="34" charset="0"/>
              </a:rPr>
              <a:t>nije imao prijavljen privremeni boravak</a:t>
            </a:r>
            <a:r>
              <a:rPr lang="hr-HR" dirty="0">
                <a:latin typeface="Arial" panose="020B0604020202020204" pitchFamily="34" charset="0"/>
                <a:cs typeface="Arial" panose="020B0604020202020204" pitchFamily="34" charset="0"/>
              </a:rPr>
              <a:t> u Sarajevu ili bilo gdje u Bosni i Hercegovini (prema njegovim ličnim podacima koje je dao prilikom ispitivanja prije lišenja slobode, neprijavljeno je boravio kod stanodavca H.M. u ulici </a:t>
            </a:r>
            <a:r>
              <a:rPr lang="hr-HR" dirty="0" err="1">
                <a:latin typeface="Arial" panose="020B0604020202020204" pitchFamily="34" charset="0"/>
                <a:cs typeface="Arial" panose="020B0604020202020204" pitchFamily="34" charset="0"/>
              </a:rPr>
              <a:t>Stupska</a:t>
            </a:r>
            <a:r>
              <a:rPr lang="hr-HR" dirty="0">
                <a:latin typeface="Arial" panose="020B0604020202020204" pitchFamily="34" charset="0"/>
                <a:cs typeface="Arial" panose="020B0604020202020204" pitchFamily="34" charset="0"/>
              </a:rPr>
              <a:t> nepoznatog broja, dok je u spis suda dostavljena prijava boravišta optuženog na adresi njegove supruge, a koja prijava je datirana nakon što je optuženom određen pritvor). Nadalje, prema stanju spisa predmeta optuženi </a:t>
            </a:r>
            <a:r>
              <a:rPr lang="hr-HR" b="1" dirty="0">
                <a:latin typeface="Arial" panose="020B0604020202020204" pitchFamily="34" charset="0"/>
                <a:cs typeface="Arial" panose="020B0604020202020204" pitchFamily="34" charset="0"/>
              </a:rPr>
              <a:t>nema bliže porodice, zaposlenje niti imovinu (nepokretnu i pokretnu)</a:t>
            </a:r>
            <a:r>
              <a:rPr lang="hr-HR" dirty="0">
                <a:latin typeface="Arial" panose="020B0604020202020204" pitchFamily="34" charset="0"/>
                <a:cs typeface="Arial" panose="020B0604020202020204" pitchFamily="34" charset="0"/>
              </a:rPr>
              <a:t> u Bosni i Hercegovini, što u daljnjem ukazuje i na o</a:t>
            </a:r>
            <a:r>
              <a:rPr lang="hr-HR" b="1" dirty="0">
                <a:latin typeface="Arial" panose="020B0604020202020204" pitchFamily="34" charset="0"/>
                <a:cs typeface="Arial" panose="020B0604020202020204" pitchFamily="34" charset="0"/>
              </a:rPr>
              <a:t>dsustvo njegovih pravnih, ekonomskih, socijalnih i porodičnih veza sa državom BiH</a:t>
            </a:r>
            <a:r>
              <a:rPr lang="hr-HR" dirty="0">
                <a:latin typeface="Arial" panose="020B0604020202020204" pitchFamily="34" charset="0"/>
                <a:cs typeface="Arial" panose="020B0604020202020204" pitchFamily="34" charset="0"/>
              </a:rPr>
              <a:t>. Sve naprijed navedene okolnosti, po ocjeni ovog suda, ukazuju da postoji opasnost od bjekstva optuženog ukoliko bi bio pušten na slobodu, ovo posebno što je optuženi B.A. suočen sa ozbiljnim optužbama za najteže oblike krivičnih djela za koje postoji osnovana sumnja da ih je učinio, te što bi u slučaju napuštanja teritorije BiH i odlaskom u Republiku Srbiju njegova ekstradicija pravosudnim organima BiH bila onemogućena.</a:t>
            </a:r>
            <a:endParaRPr lang="bs-Latn-BA" dirty="0">
              <a:latin typeface="Arial" panose="020B0604020202020204" pitchFamily="34" charset="0"/>
              <a:cs typeface="Arial" panose="020B0604020202020204" pitchFamily="34" charset="0"/>
            </a:endParaRPr>
          </a:p>
          <a:p>
            <a:r>
              <a:rPr lang="bs-Latn-BA" dirty="0" smtClean="0">
                <a:latin typeface="Arial" panose="020B0604020202020204" pitchFamily="34" charset="0"/>
                <a:cs typeface="Arial" panose="020B0604020202020204" pitchFamily="34" charset="0"/>
              </a:rPr>
              <a:t>Rješenje Vrhovnog suda </a:t>
            </a:r>
            <a:r>
              <a:rPr lang="bs-Latn-BA" dirty="0" err="1" smtClean="0">
                <a:latin typeface="Arial" panose="020B0604020202020204" pitchFamily="34" charset="0"/>
                <a:cs typeface="Arial" panose="020B0604020202020204" pitchFamily="34" charset="0"/>
              </a:rPr>
              <a:t>FBiH</a:t>
            </a:r>
            <a:r>
              <a:rPr lang="bs-Latn-BA" dirty="0" smtClean="0">
                <a:latin typeface="Arial" panose="020B0604020202020204" pitchFamily="34" charset="0"/>
                <a:cs typeface="Arial" panose="020B0604020202020204" pitchFamily="34" charset="0"/>
              </a:rPr>
              <a:t> broj </a:t>
            </a:r>
            <a:r>
              <a:rPr lang="hr-HR" dirty="0">
                <a:latin typeface="Arial" panose="020B0604020202020204" pitchFamily="34" charset="0"/>
                <a:cs typeface="Arial" panose="020B0604020202020204" pitchFamily="34" charset="0"/>
              </a:rPr>
              <a:t>09 0 K 027665 19 </a:t>
            </a:r>
            <a:r>
              <a:rPr lang="hr-HR" dirty="0" err="1">
                <a:latin typeface="Arial" panose="020B0604020202020204" pitchFamily="34" charset="0"/>
                <a:cs typeface="Arial" panose="020B0604020202020204" pitchFamily="34" charset="0"/>
              </a:rPr>
              <a:t>Kž</a:t>
            </a:r>
            <a:r>
              <a:rPr lang="hr-HR" dirty="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22 od 10.09.2019. godine)</a:t>
            </a:r>
            <a:endParaRPr lang="bs-Latn-BA"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93DC014-E9B1-426E-9953-3C5196098BA3}" type="slidenum">
              <a:rPr lang="en-US" smtClean="0"/>
              <a:t>4</a:t>
            </a:fld>
            <a:endParaRPr lang="en-US"/>
          </a:p>
        </p:txBody>
      </p:sp>
    </p:spTree>
    <p:extLst>
      <p:ext uri="{BB962C8B-B14F-4D97-AF65-F5344CB8AC3E}">
        <p14:creationId xmlns:p14="http://schemas.microsoft.com/office/powerpoint/2010/main" val="515660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0BC39-7153-49FB-AC87-9758E5D38CD4}"/>
              </a:ext>
            </a:extLst>
          </p:cNvPr>
          <p:cNvSpPr>
            <a:spLocks noGrp="1"/>
          </p:cNvSpPr>
          <p:nvPr>
            <p:ph type="title"/>
          </p:nvPr>
        </p:nvSpPr>
        <p:spPr>
          <a:xfrm>
            <a:off x="677334" y="609600"/>
            <a:ext cx="8596668" cy="1088571"/>
          </a:xfrm>
        </p:spPr>
        <p:txBody>
          <a:bodyPr>
            <a:normAutofit fontScale="90000"/>
          </a:bodyPr>
          <a:lstStyle/>
          <a:p>
            <a:r>
              <a:rPr lang="bs-Latn-BA" dirty="0"/>
              <a:t>Član 146. stav 1. tačka </a:t>
            </a:r>
            <a:r>
              <a:rPr lang="bs-Latn-BA" dirty="0" smtClean="0"/>
              <a:t>b) </a:t>
            </a:r>
            <a:r>
              <a:rPr lang="bs-Latn-BA" dirty="0"/>
              <a:t>ZKP </a:t>
            </a:r>
            <a:r>
              <a:rPr lang="bs-Latn-BA" dirty="0" err="1" smtClean="0"/>
              <a:t>FBiH</a:t>
            </a:r>
            <a:r>
              <a:rPr lang="bs-Latn-BA" dirty="0" smtClean="0"/>
              <a:t> – </a:t>
            </a:r>
            <a:r>
              <a:rPr lang="bs-Latn-BA" dirty="0" err="1" smtClean="0"/>
              <a:t>koluzijska</a:t>
            </a:r>
            <a:r>
              <a:rPr lang="bs-Latn-BA" dirty="0" smtClean="0"/>
              <a:t> opasnost</a:t>
            </a:r>
            <a:endParaRPr lang="en-US" dirty="0"/>
          </a:p>
        </p:txBody>
      </p:sp>
      <p:sp>
        <p:nvSpPr>
          <p:cNvPr id="3" name="Content Placeholder 2">
            <a:extLst>
              <a:ext uri="{FF2B5EF4-FFF2-40B4-BE49-F238E27FC236}">
                <a16:creationId xmlns:a16="http://schemas.microsoft.com/office/drawing/2014/main" id="{5C3C2621-9AAE-4BE4-9A1E-DAB38D47188E}"/>
              </a:ext>
            </a:extLst>
          </p:cNvPr>
          <p:cNvSpPr>
            <a:spLocks noGrp="1"/>
          </p:cNvSpPr>
          <p:nvPr>
            <p:ph idx="1"/>
          </p:nvPr>
        </p:nvSpPr>
        <p:spPr>
          <a:xfrm>
            <a:off x="677334" y="1698171"/>
            <a:ext cx="8596668" cy="4550229"/>
          </a:xfrm>
        </p:spPr>
        <p:txBody>
          <a:bodyPr>
            <a:normAutofit fontScale="92500"/>
          </a:bodyPr>
          <a:lstStyle/>
          <a:p>
            <a:r>
              <a:rPr lang="hr-HR" sz="1800" dirty="0">
                <a:effectLst/>
                <a:latin typeface="Arial" panose="020B0604020202020204" pitchFamily="34" charset="0"/>
                <a:ea typeface="Times New Roman" panose="02020603050405020304" pitchFamily="18" charset="0"/>
                <a:cs typeface="Arial" panose="020B0604020202020204" pitchFamily="34" charset="0"/>
              </a:rPr>
              <a:t>Tako se u obrazloženju pobijanog rješenja na strani 3. pasus 5. navodi: „Sud nalazi da postoji mogućnost da osumnjičeni ukoliko bi se nalazio na slobodi </a:t>
            </a:r>
            <a:r>
              <a:rPr lang="hr-HR" sz="1800" b="1" dirty="0">
                <a:effectLst/>
                <a:latin typeface="Arial" panose="020B0604020202020204" pitchFamily="34" charset="0"/>
                <a:ea typeface="Times New Roman" panose="02020603050405020304" pitchFamily="18" charset="0"/>
                <a:cs typeface="Arial" panose="020B0604020202020204" pitchFamily="34" charset="0"/>
              </a:rPr>
              <a:t>mogao izvršiti uticaj na svjedoka</a:t>
            </a:r>
            <a:r>
              <a:rPr lang="hr-HR" sz="1800" dirty="0">
                <a:effectLst/>
                <a:latin typeface="Arial" panose="020B0604020202020204" pitchFamily="34" charset="0"/>
                <a:ea typeface="Times New Roman" panose="02020603050405020304" pitchFamily="18" charset="0"/>
                <a:cs typeface="Arial" panose="020B0604020202020204" pitchFamily="34" charset="0"/>
              </a:rPr>
              <a:t> – oštećenog S.K:“, a zatim u sljedećem pasusu na istoj strani prvostepeni sud zaključuje: „… pa ukoliko bi se osumnjičeni nalazio na slobodi, svakako bi </a:t>
            </a:r>
            <a:r>
              <a:rPr lang="hr-HR" sz="1800" b="1" dirty="0">
                <a:effectLst/>
                <a:latin typeface="Arial" panose="020B0604020202020204" pitchFamily="34" charset="0"/>
                <a:ea typeface="Times New Roman" panose="02020603050405020304" pitchFamily="18" charset="0"/>
                <a:cs typeface="Arial" panose="020B0604020202020204" pitchFamily="34" charset="0"/>
              </a:rPr>
              <a:t>postojala mogućnost da osumnjičeni na oštećenog vrši određen uticaj,</a:t>
            </a:r>
            <a:r>
              <a:rPr lang="hr-HR" sz="1800" dirty="0">
                <a:effectLst/>
                <a:latin typeface="Arial" panose="020B0604020202020204" pitchFamily="34" charset="0"/>
                <a:ea typeface="Times New Roman" panose="02020603050405020304" pitchFamily="18" charset="0"/>
                <a:cs typeface="Arial" panose="020B0604020202020204" pitchFamily="34" charset="0"/>
              </a:rPr>
              <a:t> a radi olakšavanja svog položaja u krivičnom postupku.“ Kako član 146. stav 1. tačka b) ZKP FBiH za postojanje ovog pritvorskog osnova zahtijeva, između ostalog, postojanje </a:t>
            </a:r>
            <a:r>
              <a:rPr lang="hr-HR" sz="1800" b="1" dirty="0">
                <a:effectLst/>
                <a:latin typeface="Arial" panose="020B0604020202020204" pitchFamily="34" charset="0"/>
                <a:ea typeface="Times New Roman" panose="02020603050405020304" pitchFamily="18" charset="0"/>
                <a:cs typeface="Arial" panose="020B0604020202020204" pitchFamily="34" charset="0"/>
              </a:rPr>
              <a:t>naročitih okolnosti koje ukazuju da će osumnjičeni ometati krivični postupak uticajem na svjedoke, saučesnike ili prikrivače</a:t>
            </a:r>
            <a:r>
              <a:rPr lang="hr-HR" sz="1800" dirty="0">
                <a:effectLst/>
                <a:latin typeface="Arial" panose="020B0604020202020204" pitchFamily="34" charset="0"/>
                <a:ea typeface="Times New Roman" panose="02020603050405020304" pitchFamily="18" charset="0"/>
                <a:cs typeface="Arial" panose="020B0604020202020204" pitchFamily="34" charset="0"/>
              </a:rPr>
              <a:t>, pri čemu postojanje takvih „naročitih okolnosti“ mora biti utvrđeno navođenjem konkretnih činjenica i okolnosti, slijedi da n</a:t>
            </a:r>
            <a:r>
              <a:rPr lang="hr-HR" sz="1800" b="1" dirty="0">
                <a:effectLst/>
                <a:latin typeface="Arial" panose="020B0604020202020204" pitchFamily="34" charset="0"/>
                <a:ea typeface="Times New Roman" panose="02020603050405020304" pitchFamily="18" charset="0"/>
                <a:cs typeface="Arial" panose="020B0604020202020204" pitchFamily="34" charset="0"/>
              </a:rPr>
              <a:t>ije dovoljno navesti samo mogućnost takvog uticaja</a:t>
            </a:r>
            <a:r>
              <a:rPr lang="hr-HR" sz="1800" dirty="0">
                <a:effectLst/>
                <a:latin typeface="Arial" panose="020B0604020202020204" pitchFamily="34" charset="0"/>
                <a:ea typeface="Times New Roman" panose="02020603050405020304" pitchFamily="18" charset="0"/>
                <a:cs typeface="Arial" panose="020B0604020202020204" pitchFamily="34" charset="0"/>
              </a:rPr>
              <a:t>, kao što je to u konkretnom slučaju učinio prvostepeni sud, jer time nije zadovoljen traženi </a:t>
            </a:r>
            <a:r>
              <a:rPr lang="hr-HR" sz="1800" b="1" dirty="0">
                <a:effectLst/>
                <a:latin typeface="Arial" panose="020B0604020202020204" pitchFamily="34" charset="0"/>
                <a:ea typeface="Times New Roman" panose="02020603050405020304" pitchFamily="18" charset="0"/>
                <a:cs typeface="Arial" panose="020B0604020202020204" pitchFamily="34" charset="0"/>
              </a:rPr>
              <a:t>zakonski standard „naročitih okolnosti“ </a:t>
            </a:r>
            <a:r>
              <a:rPr lang="hr-HR" sz="1800" dirty="0">
                <a:effectLst/>
                <a:latin typeface="Arial" panose="020B0604020202020204" pitchFamily="34" charset="0"/>
                <a:ea typeface="Times New Roman" panose="02020603050405020304" pitchFamily="18" charset="0"/>
                <a:cs typeface="Arial" panose="020B0604020202020204" pitchFamily="34" charset="0"/>
              </a:rPr>
              <a:t>u smislu odredbe člana 146. stav 1. tačka b) ZKP FBiH. Iz tih razloga se i žalbeni prigovor braniteljice osumnjičenog izjavljen u navedenom pravcu cijeni osnovanim. </a:t>
            </a:r>
          </a:p>
          <a:p>
            <a:r>
              <a:rPr lang="hr-HR" dirty="0">
                <a:latin typeface="Arial" panose="020B0604020202020204" pitchFamily="34" charset="0"/>
                <a:ea typeface="Times New Roman" panose="02020603050405020304" pitchFamily="18" charset="0"/>
                <a:cs typeface="Arial" panose="020B0604020202020204" pitchFamily="34" charset="0"/>
              </a:rPr>
              <a:t>Rješenje Vrhovnog suda FBiH broj </a:t>
            </a:r>
            <a:r>
              <a:rPr lang="bs-Latn-BA" sz="1800" dirty="0">
                <a:effectLst/>
                <a:latin typeface="Arial" panose="020B0604020202020204" pitchFamily="34" charset="0"/>
                <a:ea typeface="Times New Roman" panose="02020603050405020304" pitchFamily="18" charset="0"/>
                <a:cs typeface="Arial" panose="020B0604020202020204" pitchFamily="34" charset="0"/>
              </a:rPr>
              <a:t>04 0 K 011765 20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Kž</a:t>
            </a:r>
            <a:r>
              <a:rPr lang="bs-Latn-BA" sz="1800" dirty="0">
                <a:effectLst/>
                <a:latin typeface="Arial" panose="020B0604020202020204" pitchFamily="34" charset="0"/>
                <a:ea typeface="Times New Roman" panose="02020603050405020304" pitchFamily="18" charset="0"/>
                <a:cs typeface="Arial" panose="020B0604020202020204" pitchFamily="34" charset="0"/>
              </a:rPr>
              <a:t> od 12.05.2020. godine)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93DC014-E9B1-426E-9953-3C5196098BA3}" type="slidenum">
              <a:rPr lang="en-US" smtClean="0"/>
              <a:t>5</a:t>
            </a:fld>
            <a:endParaRPr lang="en-US"/>
          </a:p>
        </p:txBody>
      </p:sp>
    </p:spTree>
    <p:extLst>
      <p:ext uri="{BB962C8B-B14F-4D97-AF65-F5344CB8AC3E}">
        <p14:creationId xmlns:p14="http://schemas.microsoft.com/office/powerpoint/2010/main" val="2222832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A06B4-7A5A-4484-9381-16E6F9B74294}"/>
              </a:ext>
            </a:extLst>
          </p:cNvPr>
          <p:cNvSpPr>
            <a:spLocks noGrp="1"/>
          </p:cNvSpPr>
          <p:nvPr>
            <p:ph type="title"/>
          </p:nvPr>
        </p:nvSpPr>
        <p:spPr>
          <a:xfrm>
            <a:off x="677334" y="609600"/>
            <a:ext cx="8596668" cy="1048871"/>
          </a:xfrm>
        </p:spPr>
        <p:txBody>
          <a:bodyPr>
            <a:noAutofit/>
          </a:bodyPr>
          <a:lstStyle/>
          <a:p>
            <a:r>
              <a:rPr lang="bs-Latn-BA" sz="3200" dirty="0"/>
              <a:t>Član 146. stav 1. tačka </a:t>
            </a:r>
            <a:r>
              <a:rPr lang="bs-Latn-BA" sz="3200" dirty="0" smtClean="0"/>
              <a:t>c) </a:t>
            </a:r>
            <a:r>
              <a:rPr lang="bs-Latn-BA" sz="3200" dirty="0"/>
              <a:t>ZKP </a:t>
            </a:r>
            <a:r>
              <a:rPr lang="bs-Latn-BA" sz="3200" dirty="0" err="1"/>
              <a:t>FBiH</a:t>
            </a:r>
            <a:r>
              <a:rPr lang="bs-Latn-BA" sz="3200" dirty="0"/>
              <a:t> </a:t>
            </a:r>
            <a:r>
              <a:rPr lang="bs-Latn-BA" sz="3200" dirty="0" smtClean="0"/>
              <a:t>– iteracijska opasnost</a:t>
            </a:r>
            <a:endParaRPr lang="en-US" sz="3200" dirty="0"/>
          </a:p>
        </p:txBody>
      </p:sp>
      <p:sp>
        <p:nvSpPr>
          <p:cNvPr id="3" name="Content Placeholder 2">
            <a:extLst>
              <a:ext uri="{FF2B5EF4-FFF2-40B4-BE49-F238E27FC236}">
                <a16:creationId xmlns:a16="http://schemas.microsoft.com/office/drawing/2014/main" id="{4C9D7B6F-CD25-4AA2-8020-41A17499FBEA}"/>
              </a:ext>
            </a:extLst>
          </p:cNvPr>
          <p:cNvSpPr>
            <a:spLocks noGrp="1"/>
          </p:cNvSpPr>
          <p:nvPr>
            <p:ph idx="1"/>
          </p:nvPr>
        </p:nvSpPr>
        <p:spPr>
          <a:xfrm>
            <a:off x="677334" y="1658471"/>
            <a:ext cx="8596668" cy="4382892"/>
          </a:xfrm>
        </p:spPr>
        <p:txBody>
          <a:bodyPr>
            <a:normAutofit fontScale="92500"/>
          </a:bodyPr>
          <a:lstStyle/>
          <a:p>
            <a:r>
              <a:rPr lang="hr-BA" sz="1800" dirty="0">
                <a:effectLst/>
                <a:latin typeface="Arial" panose="020B0604020202020204" pitchFamily="34" charset="0"/>
                <a:ea typeface="Calibri" panose="020F0502020204030204" pitchFamily="34" charset="0"/>
                <a:cs typeface="Arial" panose="020B0604020202020204" pitchFamily="34" charset="0"/>
              </a:rPr>
              <a:t>Iz obrazloženja pobijanog rješenja na strani 8. i 9. proizilazi da je prvostepeni sud naveo tačno određene činjenice i okolnosti na osnovu kojih je zaključio da postoje razlozi za produženje pritvora optuženom </a:t>
            </a:r>
            <a:r>
              <a:rPr lang="hr-BA" sz="1800" dirty="0" smtClean="0">
                <a:effectLst/>
                <a:latin typeface="Arial" panose="020B0604020202020204" pitchFamily="34" charset="0"/>
                <a:ea typeface="Calibri" panose="020F0502020204030204" pitchFamily="34" charset="0"/>
                <a:cs typeface="Arial" panose="020B0604020202020204" pitchFamily="34" charset="0"/>
              </a:rPr>
              <a:t>N.R. </a:t>
            </a:r>
            <a:r>
              <a:rPr lang="hr-BA" sz="1800" dirty="0">
                <a:effectLst/>
                <a:latin typeface="Arial" panose="020B0604020202020204" pitchFamily="34" charset="0"/>
                <a:ea typeface="Calibri" panose="020F0502020204030204" pitchFamily="34" charset="0"/>
                <a:cs typeface="Arial" panose="020B0604020202020204" pitchFamily="34" charset="0"/>
              </a:rPr>
              <a:t>iz člana 1</a:t>
            </a:r>
            <a:r>
              <a:rPr lang="hr-BA" sz="1800" b="1" dirty="0">
                <a:effectLst/>
                <a:latin typeface="Arial" panose="020B0604020202020204" pitchFamily="34" charset="0"/>
                <a:ea typeface="Calibri" panose="020F0502020204030204" pitchFamily="34" charset="0"/>
                <a:cs typeface="Arial" panose="020B0604020202020204" pitchFamily="34" charset="0"/>
              </a:rPr>
              <a:t>46. stav 1. tačka c) ZKP FBiH</a:t>
            </a:r>
            <a:r>
              <a:rPr lang="hr-BA" sz="1800" dirty="0">
                <a:effectLst/>
                <a:latin typeface="Arial" panose="020B0604020202020204" pitchFamily="34" charset="0"/>
                <a:ea typeface="Calibri" panose="020F0502020204030204" pitchFamily="34" charset="0"/>
                <a:cs typeface="Arial" panose="020B0604020202020204" pitchFamily="34" charset="0"/>
              </a:rPr>
              <a:t>. Pri tome prvostepeni sud nije, kako se to u žalbi branitelja optuženog pogrešno navodi, svoj z</a:t>
            </a:r>
            <a:r>
              <a:rPr lang="hr-BA" sz="1800" b="1" dirty="0">
                <a:effectLst/>
                <a:latin typeface="Arial" panose="020B0604020202020204" pitchFamily="34" charset="0"/>
                <a:ea typeface="Calibri" panose="020F0502020204030204" pitchFamily="34" charset="0"/>
                <a:cs typeface="Arial" panose="020B0604020202020204" pitchFamily="34" charset="0"/>
              </a:rPr>
              <a:t>aključak o postojanju naročitih okolnosti </a:t>
            </a:r>
            <a:r>
              <a:rPr lang="hr-BA" sz="1800" dirty="0">
                <a:effectLst/>
                <a:latin typeface="Arial" panose="020B0604020202020204" pitchFamily="34" charset="0"/>
                <a:ea typeface="Calibri" panose="020F0502020204030204" pitchFamily="34" charset="0"/>
                <a:cs typeface="Arial" panose="020B0604020202020204" pitchFamily="34" charset="0"/>
              </a:rPr>
              <a:t>koje opravdavaju bojazan da će optuženi ponoviti krivično djelo </a:t>
            </a:r>
            <a:r>
              <a:rPr lang="hr-BA" sz="1800" b="1" dirty="0">
                <a:effectLst/>
                <a:latin typeface="Arial" panose="020B0604020202020204" pitchFamily="34" charset="0"/>
                <a:ea typeface="Calibri" panose="020F0502020204030204" pitchFamily="34" charset="0"/>
                <a:cs typeface="Arial" panose="020B0604020202020204" pitchFamily="34" charset="0"/>
              </a:rPr>
              <a:t>zasnovao samo na činjenici da je ranije osuđivan</a:t>
            </a:r>
            <a:r>
              <a:rPr lang="hr-BA" sz="1800" dirty="0">
                <a:effectLst/>
                <a:latin typeface="Arial" panose="020B0604020202020204" pitchFamily="34" charset="0"/>
                <a:ea typeface="Calibri" panose="020F0502020204030204" pitchFamily="34" charset="0"/>
                <a:cs typeface="Arial" panose="020B0604020202020204" pitchFamily="34" charset="0"/>
              </a:rPr>
              <a:t>, nego je tu okolnost, razmatrajući je </a:t>
            </a:r>
            <a:r>
              <a:rPr lang="hr-BA" sz="1800" b="1" dirty="0">
                <a:effectLst/>
                <a:latin typeface="Arial" panose="020B0604020202020204" pitchFamily="34" charset="0"/>
                <a:ea typeface="Calibri" panose="020F0502020204030204" pitchFamily="34" charset="0"/>
                <a:cs typeface="Arial" panose="020B0604020202020204" pitchFamily="34" charset="0"/>
              </a:rPr>
              <a:t>u okviru ocjene ličnosti optuženog</a:t>
            </a:r>
            <a:r>
              <a:rPr lang="hr-BA" sz="1800" dirty="0">
                <a:effectLst/>
                <a:latin typeface="Arial" panose="020B0604020202020204" pitchFamily="34" charset="0"/>
                <a:ea typeface="Calibri" panose="020F0502020204030204" pitchFamily="34" charset="0"/>
                <a:cs typeface="Arial" panose="020B0604020202020204" pitchFamily="34" charset="0"/>
              </a:rPr>
              <a:t>, doveo u vezu sa </a:t>
            </a:r>
            <a:r>
              <a:rPr lang="hr-BA" sz="1800" b="1" dirty="0">
                <a:effectLst/>
                <a:latin typeface="Arial" panose="020B0604020202020204" pitchFamily="34" charset="0"/>
                <a:ea typeface="Calibri" panose="020F0502020204030204" pitchFamily="34" charset="0"/>
                <a:cs typeface="Arial" panose="020B0604020202020204" pitchFamily="34" charset="0"/>
              </a:rPr>
              <a:t>drugim okolnostima</a:t>
            </a:r>
            <a:r>
              <a:rPr lang="hr-BA" sz="1800" dirty="0">
                <a:effectLst/>
                <a:latin typeface="Arial" panose="020B0604020202020204" pitchFamily="34" charset="0"/>
                <a:ea typeface="Calibri" panose="020F0502020204030204" pitchFamily="34" charset="0"/>
                <a:cs typeface="Arial" panose="020B0604020202020204" pitchFamily="34" charset="0"/>
              </a:rPr>
              <a:t> (brojnost, priroda i način izvršenja krivičnih djela za koja se u ovom postupku optuženi osnovano sumnjiči da ih je učinio, kao i socijalnim prilikama optuženog), pa je na temelju takvih okolnosti izveo zaključak o postojanju razloga za produženje pritvora optuženom u smislu člana 146. stav 1. tačka c) ZKP FBiH i za to naveo jasne i određene razloge. S obzirom na navedeno, suprotni žalbeni prigovori branitelja optuženog Nermina Redžepovića su ocijenjeni neosnovanim.</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r>
              <a:rPr lang="bs-Latn-BA" dirty="0">
                <a:latin typeface="Arial" panose="020B0604020202020204" pitchFamily="34" charset="0"/>
                <a:cs typeface="Arial" panose="020B0604020202020204" pitchFamily="34" charset="0"/>
              </a:rPr>
              <a:t>Rješenje Vrhovnog suda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broj </a:t>
            </a:r>
            <a:r>
              <a:rPr lang="hr-BA" sz="1800" dirty="0">
                <a:effectLst/>
                <a:latin typeface="Arial" panose="020B0604020202020204" pitchFamily="34" charset="0"/>
                <a:ea typeface="Times New Roman" panose="02020603050405020304" pitchFamily="18" charset="0"/>
                <a:cs typeface="Arial" panose="020B0604020202020204" pitchFamily="34" charset="0"/>
              </a:rPr>
              <a:t>09 0 K 034185 19 Kž 4 od 23.12.2019. godine)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93DC014-E9B1-426E-9953-3C5196098BA3}" type="slidenum">
              <a:rPr lang="en-US" smtClean="0"/>
              <a:t>6</a:t>
            </a:fld>
            <a:endParaRPr lang="en-US"/>
          </a:p>
        </p:txBody>
      </p:sp>
    </p:spTree>
    <p:extLst>
      <p:ext uri="{BB962C8B-B14F-4D97-AF65-F5344CB8AC3E}">
        <p14:creationId xmlns:p14="http://schemas.microsoft.com/office/powerpoint/2010/main" val="4075780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07DDC-C369-43D8-BC24-3F4DCC9713DD}"/>
              </a:ext>
            </a:extLst>
          </p:cNvPr>
          <p:cNvSpPr>
            <a:spLocks noGrp="1"/>
          </p:cNvSpPr>
          <p:nvPr>
            <p:ph type="title"/>
          </p:nvPr>
        </p:nvSpPr>
        <p:spPr>
          <a:xfrm>
            <a:off x="677334" y="609600"/>
            <a:ext cx="8596668" cy="752669"/>
          </a:xfrm>
        </p:spPr>
        <p:txBody>
          <a:bodyPr>
            <a:normAutofit fontScale="90000"/>
          </a:bodyPr>
          <a:lstStyle/>
          <a:p>
            <a:r>
              <a:rPr lang="bs-Latn-BA" dirty="0"/>
              <a:t>Član 146. stav 1. tačka </a:t>
            </a:r>
            <a:r>
              <a:rPr lang="bs-Latn-BA" dirty="0" smtClean="0"/>
              <a:t>d) </a:t>
            </a:r>
            <a:r>
              <a:rPr lang="bs-Latn-BA" dirty="0"/>
              <a:t>ZKP </a:t>
            </a:r>
            <a:r>
              <a:rPr lang="bs-Latn-BA" dirty="0" err="1"/>
              <a:t>FBiH</a:t>
            </a:r>
            <a:r>
              <a:rPr lang="bs-Latn-BA" dirty="0"/>
              <a:t> </a:t>
            </a:r>
            <a:r>
              <a:rPr lang="bs-Latn-BA" dirty="0" smtClean="0"/>
              <a:t> - vanredne okolnosti</a:t>
            </a:r>
            <a:endParaRPr lang="en-US" dirty="0"/>
          </a:p>
        </p:txBody>
      </p:sp>
      <p:sp>
        <p:nvSpPr>
          <p:cNvPr id="3" name="Content Placeholder 2">
            <a:extLst>
              <a:ext uri="{FF2B5EF4-FFF2-40B4-BE49-F238E27FC236}">
                <a16:creationId xmlns:a16="http://schemas.microsoft.com/office/drawing/2014/main" id="{C5516955-7DDC-4377-8A44-4ED6B0741BB3}"/>
              </a:ext>
            </a:extLst>
          </p:cNvPr>
          <p:cNvSpPr>
            <a:spLocks noGrp="1"/>
          </p:cNvSpPr>
          <p:nvPr>
            <p:ph idx="1"/>
          </p:nvPr>
        </p:nvSpPr>
        <p:spPr>
          <a:xfrm>
            <a:off x="677334" y="1658471"/>
            <a:ext cx="8596668" cy="4589929"/>
          </a:xfrm>
        </p:spPr>
        <p:txBody>
          <a:bodyPr>
            <a:normAutofit fontScale="92500" lnSpcReduction="20000"/>
          </a:bodyPr>
          <a:lstStyle/>
          <a:p>
            <a:r>
              <a:rPr lang="hr-HR" sz="1800" dirty="0">
                <a:effectLst/>
                <a:latin typeface="Arial" panose="020B0604020202020204" pitchFamily="34" charset="0"/>
                <a:ea typeface="Times New Roman" panose="02020603050405020304" pitchFamily="18" charset="0"/>
                <a:cs typeface="Arial" panose="020B0604020202020204" pitchFamily="34" charset="0"/>
              </a:rPr>
              <a:t>Naime, da izvršenje predmetnog krivičnog djela (Ubistvo iz člana 166. stav 1. u vezi članom 28. KZ FBiH) za koje postoji osnovana sumnja da ga je učinio osumnjičeni </a:t>
            </a:r>
            <a:r>
              <a:rPr lang="hr-HR" sz="1800" b="1" dirty="0">
                <a:effectLst/>
                <a:latin typeface="Arial" panose="020B0604020202020204" pitchFamily="34" charset="0"/>
                <a:ea typeface="Times New Roman" panose="02020603050405020304" pitchFamily="18" charset="0"/>
                <a:cs typeface="Arial" panose="020B0604020202020204" pitchFamily="34" charset="0"/>
              </a:rPr>
              <a:t>karakterišu vanredne okolnosti</a:t>
            </a:r>
            <a:r>
              <a:rPr lang="hr-HR" sz="1800" dirty="0">
                <a:effectLst/>
                <a:latin typeface="Arial" panose="020B0604020202020204" pitchFamily="34" charset="0"/>
                <a:ea typeface="Times New Roman" panose="02020603050405020304" pitchFamily="18" charset="0"/>
                <a:cs typeface="Arial" panose="020B0604020202020204" pitchFamily="34" charset="0"/>
              </a:rPr>
              <a:t>, prvostepeni sud je zaključio cijeneći mjesto i način izvršenja, kao i druge okolnosti vezane za predmetno krivično djelo za koje postoji osnovana sumnja da ga je učinio osumnjičeni </a:t>
            </a:r>
            <a:r>
              <a:rPr lang="hr-HR" sz="1800" dirty="0" smtClean="0">
                <a:effectLst/>
                <a:latin typeface="Arial" panose="020B0604020202020204" pitchFamily="34" charset="0"/>
                <a:ea typeface="Times New Roman" panose="02020603050405020304" pitchFamily="18" charset="0"/>
                <a:cs typeface="Arial" panose="020B0604020202020204" pitchFamily="34" charset="0"/>
              </a:rPr>
              <a:t>M.D. </a:t>
            </a:r>
            <a:r>
              <a:rPr lang="hr-HR" sz="1800" dirty="0">
                <a:effectLst/>
                <a:latin typeface="Arial" panose="020B0604020202020204" pitchFamily="34" charset="0"/>
                <a:ea typeface="Times New Roman" panose="02020603050405020304" pitchFamily="18" charset="0"/>
                <a:cs typeface="Arial" panose="020B0604020202020204" pitchFamily="34" charset="0"/>
              </a:rPr>
              <a:t>Tako je prvostepeni sud naveo da se predmetni događaj </a:t>
            </a:r>
            <a:r>
              <a:rPr lang="hr-HR" sz="1800" b="1" dirty="0">
                <a:effectLst/>
                <a:latin typeface="Arial" panose="020B0604020202020204" pitchFamily="34" charset="0"/>
                <a:ea typeface="Times New Roman" panose="02020603050405020304" pitchFamily="18" charset="0"/>
                <a:cs typeface="Arial" panose="020B0604020202020204" pitchFamily="34" charset="0"/>
              </a:rPr>
              <a:t>desio na javnom mjestu </a:t>
            </a:r>
            <a:r>
              <a:rPr lang="hr-HR" sz="1800" dirty="0">
                <a:effectLst/>
                <a:latin typeface="Arial" panose="020B0604020202020204" pitchFamily="34" charset="0"/>
                <a:ea typeface="Times New Roman" panose="02020603050405020304" pitchFamily="18" charset="0"/>
                <a:cs typeface="Arial" panose="020B0604020202020204" pitchFamily="34" charset="0"/>
              </a:rPr>
              <a:t>(javnom putu), da su istom prisustvovali svjedoci </a:t>
            </a:r>
            <a:r>
              <a:rPr lang="hr-HR" sz="1800" dirty="0" smtClean="0">
                <a:effectLst/>
                <a:latin typeface="Arial" panose="020B0604020202020204" pitchFamily="34" charset="0"/>
                <a:ea typeface="Times New Roman" panose="02020603050405020304" pitchFamily="18" charset="0"/>
                <a:cs typeface="Arial" panose="020B0604020202020204" pitchFamily="34" charset="0"/>
              </a:rPr>
              <a:t>R.S. </a:t>
            </a:r>
            <a:r>
              <a:rPr lang="hr-HR" sz="1800" dirty="0">
                <a:effectLst/>
                <a:latin typeface="Arial" panose="020B0604020202020204" pitchFamily="34" charset="0"/>
                <a:ea typeface="Times New Roman" panose="02020603050405020304" pitchFamily="18" charset="0"/>
                <a:cs typeface="Arial" panose="020B0604020202020204" pitchFamily="34" charset="0"/>
              </a:rPr>
              <a:t>i </a:t>
            </a:r>
            <a:r>
              <a:rPr lang="hr-HR" sz="1800" dirty="0" smtClean="0">
                <a:effectLst/>
                <a:latin typeface="Arial" panose="020B0604020202020204" pitchFamily="34" charset="0"/>
                <a:ea typeface="Times New Roman" panose="02020603050405020304" pitchFamily="18" charset="0"/>
                <a:cs typeface="Arial" panose="020B0604020202020204" pitchFamily="34" charset="0"/>
              </a:rPr>
              <a:t>D.S., da </a:t>
            </a:r>
            <a:r>
              <a:rPr lang="hr-HR" sz="1800" dirty="0">
                <a:effectLst/>
                <a:latin typeface="Arial" panose="020B0604020202020204" pitchFamily="34" charset="0"/>
                <a:ea typeface="Times New Roman" panose="02020603050405020304" pitchFamily="18" charset="0"/>
                <a:cs typeface="Arial" panose="020B0604020202020204" pitchFamily="34" charset="0"/>
              </a:rPr>
              <a:t>je svjedokinja </a:t>
            </a:r>
            <a:r>
              <a:rPr lang="hr-HR" sz="1800" dirty="0" smtClean="0">
                <a:effectLst/>
                <a:latin typeface="Arial" panose="020B0604020202020204" pitchFamily="34" charset="0"/>
                <a:ea typeface="Times New Roman" panose="02020603050405020304" pitchFamily="18" charset="0"/>
                <a:cs typeface="Arial" panose="020B0604020202020204" pitchFamily="34" charset="0"/>
              </a:rPr>
              <a:t>R.S. </a:t>
            </a:r>
            <a:r>
              <a:rPr lang="hr-HR" sz="1800" dirty="0">
                <a:effectLst/>
                <a:latin typeface="Arial" panose="020B0604020202020204" pitchFamily="34" charset="0"/>
                <a:ea typeface="Times New Roman" panose="02020603050405020304" pitchFamily="18" charset="0"/>
                <a:cs typeface="Arial" panose="020B0604020202020204" pitchFamily="34" charset="0"/>
              </a:rPr>
              <a:t>iz svoje kuće vi</a:t>
            </a:r>
            <a:r>
              <a:rPr lang="hr-HR" sz="1800" b="1" dirty="0">
                <a:effectLst/>
                <a:latin typeface="Arial" panose="020B0604020202020204" pitchFamily="34" charset="0"/>
                <a:ea typeface="Times New Roman" panose="02020603050405020304" pitchFamily="18" charset="0"/>
                <a:cs typeface="Arial" panose="020B0604020202020204" pitchFamily="34" charset="0"/>
              </a:rPr>
              <a:t>djela kako osumnjičeni udara oštećenog sjekirom po glavi, kao i njegovog psa,</a:t>
            </a:r>
            <a:r>
              <a:rPr lang="hr-HR" sz="1800" dirty="0">
                <a:effectLst/>
                <a:latin typeface="Arial" panose="020B0604020202020204" pitchFamily="34" charset="0"/>
                <a:ea typeface="Times New Roman" panose="02020603050405020304" pitchFamily="18" charset="0"/>
                <a:cs typeface="Arial" panose="020B0604020202020204" pitchFamily="34" charset="0"/>
              </a:rPr>
              <a:t> da je više puta molila osumnjičenog da pusti oštećenog i da ga ne tuče, pri čemu je bila u panici i zvala svoga supruga da pomogne oštećenom, da se sve navedeno desilo </a:t>
            </a:r>
            <a:r>
              <a:rPr lang="hr-HR" sz="1800" b="1" dirty="0">
                <a:effectLst/>
                <a:latin typeface="Arial" panose="020B0604020202020204" pitchFamily="34" charset="0"/>
                <a:ea typeface="Times New Roman" panose="02020603050405020304" pitchFamily="18" charset="0"/>
                <a:cs typeface="Arial" panose="020B0604020202020204" pitchFamily="34" charset="0"/>
              </a:rPr>
              <a:t>u manjem mjestu </a:t>
            </a:r>
            <a:r>
              <a:rPr lang="hr-HR" sz="1800" dirty="0">
                <a:effectLst/>
                <a:latin typeface="Arial" panose="020B0604020202020204" pitchFamily="34" charset="0"/>
                <a:ea typeface="Times New Roman" panose="02020603050405020304" pitchFamily="18" charset="0"/>
                <a:cs typeface="Arial" panose="020B0604020202020204" pitchFamily="34" charset="0"/>
              </a:rPr>
              <a:t>– selu Brgule, u kojem su svi upoznati da ovim događajem, pa je zaključio da n</a:t>
            </a:r>
            <a:r>
              <a:rPr lang="hr-HR" sz="1800" b="1" dirty="0">
                <a:effectLst/>
                <a:latin typeface="Arial" panose="020B0604020202020204" pitchFamily="34" charset="0"/>
                <a:ea typeface="Times New Roman" panose="02020603050405020304" pitchFamily="18" charset="0"/>
                <a:cs typeface="Arial" panose="020B0604020202020204" pitchFamily="34" charset="0"/>
              </a:rPr>
              <a:t>avedene okolnosti i iskazana upornost osumnjičenog u izvršenju predmetnog krivičnog djela</a:t>
            </a:r>
            <a:r>
              <a:rPr lang="hr-HR" sz="1800" dirty="0">
                <a:effectLst/>
                <a:latin typeface="Arial" panose="020B0604020202020204" pitchFamily="34" charset="0"/>
                <a:ea typeface="Times New Roman" panose="02020603050405020304" pitchFamily="18" charset="0"/>
                <a:cs typeface="Arial" panose="020B0604020202020204" pitchFamily="34" charset="0"/>
              </a:rPr>
              <a:t> za koje se osnovano sumnjiči, ukazuju na </a:t>
            </a:r>
            <a:r>
              <a:rPr lang="hr-HR" sz="1800" b="1" dirty="0">
                <a:effectLst/>
                <a:latin typeface="Arial" panose="020B0604020202020204" pitchFamily="34" charset="0"/>
                <a:ea typeface="Times New Roman" panose="02020603050405020304" pitchFamily="18" charset="0"/>
                <a:cs typeface="Arial" panose="020B0604020202020204" pitchFamily="34" charset="0"/>
              </a:rPr>
              <a:t>vanredne okolnosti </a:t>
            </a:r>
            <a:r>
              <a:rPr lang="hr-HR" sz="1800" dirty="0">
                <a:effectLst/>
                <a:latin typeface="Arial" panose="020B0604020202020204" pitchFamily="34" charset="0"/>
                <a:ea typeface="Times New Roman" panose="02020603050405020304" pitchFamily="18" charset="0"/>
                <a:cs typeface="Arial" panose="020B0604020202020204" pitchFamily="34" charset="0"/>
              </a:rPr>
              <a:t>izvršenja predmetnog krivičnog djela. Kako ove konkretne razloge žalba braniteljice osumnjičenog ne osporava, a isti se, po ocjeni ovog suda, suprotno žalbenim navodima ne mogu smatrati nejasnim, to je žalbeni prigovor u dijelu kojim se osporava postojanje vanrednih okolnosti koje član 146. stav 1. tačka d) ZKP FBiH zahtijeva za postojanje ovog pritvorskog osnova, ocijenjen neosnovanim. </a:t>
            </a:r>
          </a:p>
          <a:p>
            <a:r>
              <a:rPr lang="hr-HR" dirty="0">
                <a:latin typeface="Arial" panose="020B0604020202020204" pitchFamily="34" charset="0"/>
                <a:ea typeface="Times New Roman" panose="02020603050405020304" pitchFamily="18" charset="0"/>
                <a:cs typeface="Arial" panose="020B0604020202020204" pitchFamily="34" charset="0"/>
              </a:rPr>
              <a:t>Rješenje Vrhovnog suda FBiH broj </a:t>
            </a:r>
            <a:r>
              <a:rPr lang="bs-Latn-BA" sz="1800" dirty="0">
                <a:effectLst/>
                <a:latin typeface="Arial" panose="020B0604020202020204" pitchFamily="34" charset="0"/>
                <a:ea typeface="Times New Roman" panose="02020603050405020304" pitchFamily="18" charset="0"/>
                <a:cs typeface="Arial" panose="020B0604020202020204" pitchFamily="34" charset="0"/>
              </a:rPr>
              <a:t>04 0 K 011765 20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Kž</a:t>
            </a:r>
            <a:r>
              <a:rPr lang="bs-Latn-BA" sz="1800" dirty="0">
                <a:effectLst/>
                <a:latin typeface="Arial" panose="020B0604020202020204" pitchFamily="34" charset="0"/>
                <a:ea typeface="Times New Roman" panose="02020603050405020304" pitchFamily="18" charset="0"/>
                <a:cs typeface="Arial" panose="020B0604020202020204" pitchFamily="34" charset="0"/>
              </a:rPr>
              <a:t> od 12.05.2020. godine)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93DC014-E9B1-426E-9953-3C5196098BA3}" type="slidenum">
              <a:rPr lang="en-US" smtClean="0"/>
              <a:t>7</a:t>
            </a:fld>
            <a:endParaRPr lang="en-US"/>
          </a:p>
        </p:txBody>
      </p:sp>
    </p:spTree>
    <p:extLst>
      <p:ext uri="{BB962C8B-B14F-4D97-AF65-F5344CB8AC3E}">
        <p14:creationId xmlns:p14="http://schemas.microsoft.com/office/powerpoint/2010/main" val="3829243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a:t>Član 146. stav 1. tačka d) ZKP </a:t>
            </a:r>
            <a:r>
              <a:rPr lang="bs-Latn-BA" dirty="0" err="1"/>
              <a:t>FBiH</a:t>
            </a:r>
            <a:r>
              <a:rPr lang="bs-Latn-BA" dirty="0"/>
              <a:t> </a:t>
            </a:r>
            <a:r>
              <a:rPr lang="bs-Latn-BA" dirty="0" smtClean="0"/>
              <a:t>- stvarna </a:t>
            </a:r>
            <a:r>
              <a:rPr lang="bs-Latn-BA" dirty="0"/>
              <a:t>prijetnja </a:t>
            </a:r>
            <a:r>
              <a:rPr lang="bs-Latn-BA" dirty="0" err="1"/>
              <a:t>narušavanja</a:t>
            </a:r>
            <a:r>
              <a:rPr lang="bs-Latn-BA" dirty="0"/>
              <a:t> javnog </a:t>
            </a:r>
            <a:r>
              <a:rPr lang="bs-Latn-BA" dirty="0" smtClean="0"/>
              <a:t>reda I</a:t>
            </a:r>
            <a:endParaRPr lang="bs-Latn-BA" dirty="0"/>
          </a:p>
        </p:txBody>
      </p:sp>
      <p:sp>
        <p:nvSpPr>
          <p:cNvPr id="3" name="Content Placeholder 2"/>
          <p:cNvSpPr>
            <a:spLocks noGrp="1"/>
          </p:cNvSpPr>
          <p:nvPr>
            <p:ph idx="1"/>
          </p:nvPr>
        </p:nvSpPr>
        <p:spPr/>
        <p:txBody>
          <a:bodyPr/>
          <a:lstStyle/>
          <a:p>
            <a:r>
              <a:rPr lang="bs-Latn-BA" dirty="0"/>
              <a:t>Ovdje je potrebno istaći da u smislu odredbe člana 146. stav 1. tačka d) ZKP </a:t>
            </a:r>
            <a:r>
              <a:rPr lang="bs-Latn-BA" dirty="0" err="1"/>
              <a:t>FBiH</a:t>
            </a:r>
            <a:r>
              <a:rPr lang="bs-Latn-BA" dirty="0"/>
              <a:t> </a:t>
            </a:r>
            <a:r>
              <a:rPr lang="bs-Latn-BA" b="1" dirty="0"/>
              <a:t>obaveza suda nije</a:t>
            </a:r>
            <a:r>
              <a:rPr lang="bs-Latn-BA" dirty="0"/>
              <a:t> da utvrđuje d</a:t>
            </a:r>
            <a:r>
              <a:rPr lang="bs-Latn-BA" b="1" dirty="0"/>
              <a:t>o kakvog </a:t>
            </a:r>
            <a:r>
              <a:rPr lang="bs-Latn-BA" b="1" dirty="0" err="1"/>
              <a:t>narušavanja</a:t>
            </a:r>
            <a:r>
              <a:rPr lang="bs-Latn-BA" b="1" dirty="0"/>
              <a:t> javnog reda bi došlo</a:t>
            </a:r>
            <a:r>
              <a:rPr lang="bs-Latn-BA" dirty="0"/>
              <a:t>, da li su u pitanju neke demonstracije i slično nego da se utvrdi postojanje </a:t>
            </a:r>
            <a:r>
              <a:rPr lang="bs-Latn-BA" b="1" dirty="0"/>
              <a:t>okolnosti koje bi ukazivale da bi puštanje na slobodu optuženih rezultiralo stvarnom prijetnjom </a:t>
            </a:r>
            <a:r>
              <a:rPr lang="bs-Latn-BA" b="1" dirty="0" err="1"/>
              <a:t>narušavanja</a:t>
            </a:r>
            <a:r>
              <a:rPr lang="bs-Latn-BA" b="1" dirty="0"/>
              <a:t> javnog reda. </a:t>
            </a:r>
            <a:r>
              <a:rPr lang="bs-Latn-BA" dirty="0"/>
              <a:t>Budući da je prvostepeni sud naveo konkretne činjenice i okolnosti na kojima temelji pomenuti zaključak, onda izostanak razloga o tome do kakvog </a:t>
            </a:r>
            <a:r>
              <a:rPr lang="bs-Latn-BA" dirty="0" err="1"/>
              <a:t>narušavanja</a:t>
            </a:r>
            <a:r>
              <a:rPr lang="bs-Latn-BA" dirty="0"/>
              <a:t> javnog reda bi došlo ne predstavlja bitnu povredu odredaba krivičnog postupka iz člana 312. stav 1. tačka k) ZKP </a:t>
            </a:r>
            <a:r>
              <a:rPr lang="bs-Latn-BA" dirty="0" err="1"/>
              <a:t>FBiH</a:t>
            </a:r>
            <a:r>
              <a:rPr lang="bs-Latn-BA" dirty="0"/>
              <a:t>. </a:t>
            </a:r>
            <a:endParaRPr lang="bs-Latn-BA" dirty="0" smtClean="0"/>
          </a:p>
          <a:p>
            <a:r>
              <a:rPr lang="bs-Latn-BA" dirty="0" smtClean="0"/>
              <a:t>(</a:t>
            </a:r>
            <a:r>
              <a:rPr lang="bs-Latn-BA" dirty="0"/>
              <a:t>Rješenje Vrhovnog suda </a:t>
            </a:r>
            <a:r>
              <a:rPr lang="bs-Latn-BA" dirty="0" err="1"/>
              <a:t>FBiH</a:t>
            </a:r>
            <a:r>
              <a:rPr lang="bs-Latn-BA" dirty="0"/>
              <a:t> broj 09 0 K 025093 17 </a:t>
            </a:r>
            <a:r>
              <a:rPr lang="bs-Latn-BA" dirty="0" err="1"/>
              <a:t>Kž</a:t>
            </a:r>
            <a:r>
              <a:rPr lang="bs-Latn-BA" dirty="0"/>
              <a:t> 20 od 23.11.2017. godine)</a:t>
            </a:r>
          </a:p>
          <a:p>
            <a:endParaRPr lang="bs-Latn-BA" dirty="0"/>
          </a:p>
        </p:txBody>
      </p:sp>
      <p:sp>
        <p:nvSpPr>
          <p:cNvPr id="4" name="Slide Number Placeholder 3"/>
          <p:cNvSpPr>
            <a:spLocks noGrp="1"/>
          </p:cNvSpPr>
          <p:nvPr>
            <p:ph type="sldNum" sz="quarter" idx="12"/>
          </p:nvPr>
        </p:nvSpPr>
        <p:spPr/>
        <p:txBody>
          <a:bodyPr/>
          <a:lstStyle/>
          <a:p>
            <a:fld id="{293DC014-E9B1-426E-9953-3C5196098BA3}" type="slidenum">
              <a:rPr lang="en-US" smtClean="0"/>
              <a:t>8</a:t>
            </a:fld>
            <a:endParaRPr lang="en-US"/>
          </a:p>
        </p:txBody>
      </p:sp>
    </p:spTree>
    <p:extLst>
      <p:ext uri="{BB962C8B-B14F-4D97-AF65-F5344CB8AC3E}">
        <p14:creationId xmlns:p14="http://schemas.microsoft.com/office/powerpoint/2010/main" val="1426623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B9F15-5AD2-4409-8A9F-338C7A21DC42}"/>
              </a:ext>
            </a:extLst>
          </p:cNvPr>
          <p:cNvSpPr>
            <a:spLocks noGrp="1"/>
          </p:cNvSpPr>
          <p:nvPr>
            <p:ph type="title"/>
          </p:nvPr>
        </p:nvSpPr>
        <p:spPr>
          <a:xfrm>
            <a:off x="677334" y="609600"/>
            <a:ext cx="8596668" cy="687355"/>
          </a:xfrm>
        </p:spPr>
        <p:txBody>
          <a:bodyPr>
            <a:normAutofit fontScale="90000"/>
          </a:bodyPr>
          <a:lstStyle/>
          <a:p>
            <a:r>
              <a:rPr lang="bs-Latn-BA" sz="3200" dirty="0"/>
              <a:t>Član 146. stav 1. tačka d) ZKP </a:t>
            </a:r>
            <a:r>
              <a:rPr lang="bs-Latn-BA" sz="3200" dirty="0" err="1"/>
              <a:t>FBiH</a:t>
            </a:r>
            <a:r>
              <a:rPr lang="bs-Latn-BA" sz="3200" dirty="0"/>
              <a:t> - stvarna prijetnja </a:t>
            </a:r>
            <a:r>
              <a:rPr lang="bs-Latn-BA" sz="3200" dirty="0" err="1"/>
              <a:t>narušavanja</a:t>
            </a:r>
            <a:r>
              <a:rPr lang="bs-Latn-BA" sz="3200" dirty="0"/>
              <a:t> javnog </a:t>
            </a:r>
            <a:r>
              <a:rPr lang="bs-Latn-BA" sz="3200" dirty="0" smtClean="0"/>
              <a:t>reda II</a:t>
            </a:r>
            <a:endParaRPr lang="en-US" sz="3200" dirty="0"/>
          </a:p>
        </p:txBody>
      </p:sp>
      <p:sp>
        <p:nvSpPr>
          <p:cNvPr id="3" name="Content Placeholder 2">
            <a:extLst>
              <a:ext uri="{FF2B5EF4-FFF2-40B4-BE49-F238E27FC236}">
                <a16:creationId xmlns:a16="http://schemas.microsoft.com/office/drawing/2014/main" id="{90FC8AD8-4E51-4414-9A04-C68B93D93280}"/>
              </a:ext>
            </a:extLst>
          </p:cNvPr>
          <p:cNvSpPr>
            <a:spLocks noGrp="1"/>
          </p:cNvSpPr>
          <p:nvPr>
            <p:ph idx="1"/>
          </p:nvPr>
        </p:nvSpPr>
        <p:spPr>
          <a:xfrm>
            <a:off x="677334" y="1577788"/>
            <a:ext cx="8596668" cy="4463574"/>
          </a:xfrm>
        </p:spPr>
        <p:txBody>
          <a:bodyPr/>
          <a:lstStyle/>
          <a:p>
            <a:r>
              <a:rPr lang="bs-Latn-BA" dirty="0">
                <a:latin typeface="Arial" panose="020B0604020202020204" pitchFamily="34" charset="0"/>
                <a:cs typeface="Arial" panose="020B0604020202020204" pitchFamily="34" charset="0"/>
              </a:rPr>
              <a:t>Naime, da bi i ovaj uvjet iz odredbe člana 146. stav 1. tačka d) ZKP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bio ispunjen, potrebno je </a:t>
            </a:r>
            <a:r>
              <a:rPr lang="bs-Latn-BA" b="1" dirty="0">
                <a:latin typeface="Arial" panose="020B0604020202020204" pitchFamily="34" charset="0"/>
                <a:cs typeface="Arial" panose="020B0604020202020204" pitchFamily="34" charset="0"/>
              </a:rPr>
              <a:t>navesti konkretne razloge </a:t>
            </a:r>
            <a:r>
              <a:rPr lang="bs-Latn-BA" dirty="0">
                <a:latin typeface="Arial" panose="020B0604020202020204" pitchFamily="34" charset="0"/>
                <a:cs typeface="Arial" panose="020B0604020202020204" pitchFamily="34" charset="0"/>
              </a:rPr>
              <a:t>za zaključak da bi puštanjem na slobodu osumnjičenih, došlo do </a:t>
            </a:r>
            <a:r>
              <a:rPr lang="bs-Latn-BA" b="1" dirty="0">
                <a:latin typeface="Arial" panose="020B0604020202020204" pitchFamily="34" charset="0"/>
                <a:cs typeface="Arial" panose="020B0604020202020204" pitchFamily="34" charset="0"/>
              </a:rPr>
              <a:t>stvarne prijetnje </a:t>
            </a:r>
            <a:r>
              <a:rPr lang="bs-Latn-BA" b="1" dirty="0" err="1">
                <a:latin typeface="Arial" panose="020B0604020202020204" pitchFamily="34" charset="0"/>
                <a:cs typeface="Arial" panose="020B0604020202020204" pitchFamily="34" charset="0"/>
              </a:rPr>
              <a:t>narušavanja</a:t>
            </a:r>
            <a:r>
              <a:rPr lang="bs-Latn-BA" b="1" dirty="0">
                <a:latin typeface="Arial" panose="020B0604020202020204" pitchFamily="34" charset="0"/>
                <a:cs typeface="Arial" panose="020B0604020202020204" pitchFamily="34" charset="0"/>
              </a:rPr>
              <a:t> javnog reda</a:t>
            </a:r>
            <a:r>
              <a:rPr lang="bs-Latn-BA" dirty="0">
                <a:latin typeface="Arial" panose="020B0604020202020204" pitchFamily="34" charset="0"/>
                <a:cs typeface="Arial" panose="020B0604020202020204" pitchFamily="34" charset="0"/>
              </a:rPr>
              <a:t>. Postojanje takvih okolnosti cijeni se od slučaja do slučaja, ali je uvijek vezano za činjenice koje proističu iz dokaza u spisu, ili se eventualno radi o općepoznatim činjenicama. Stoga navodi prvostepenog suda koji se odnose na to da su samim </a:t>
            </a:r>
            <a:r>
              <a:rPr lang="bs-Latn-BA" dirty="0" err="1">
                <a:latin typeface="Arial" panose="020B0604020202020204" pitchFamily="34" charset="0"/>
                <a:cs typeface="Arial" panose="020B0604020202020204" pitchFamily="34" charset="0"/>
              </a:rPr>
              <a:t>učinjenjem</a:t>
            </a:r>
            <a:r>
              <a:rPr lang="bs-Latn-BA" dirty="0">
                <a:latin typeface="Arial" panose="020B0604020202020204" pitchFamily="34" charset="0"/>
                <a:cs typeface="Arial" panose="020B0604020202020204" pitchFamily="34" charset="0"/>
              </a:rPr>
              <a:t> krivičnog djela za koje su osumnjičeni osnovano sumnjivi, </a:t>
            </a:r>
            <a:r>
              <a:rPr lang="bs-Latn-BA" b="1" dirty="0">
                <a:latin typeface="Arial" panose="020B0604020202020204" pitchFamily="34" charset="0"/>
                <a:cs typeface="Arial" panose="020B0604020202020204" pitchFamily="34" charset="0"/>
              </a:rPr>
              <a:t>bili ugroženi životi i lična bezbjednost uposlenika i klijenata u objektima</a:t>
            </a:r>
            <a:r>
              <a:rPr lang="bs-Latn-BA" dirty="0">
                <a:latin typeface="Arial" panose="020B0604020202020204" pitchFamily="34" charset="0"/>
                <a:cs typeface="Arial" panose="020B0604020202020204" pitchFamily="34" charset="0"/>
              </a:rPr>
              <a:t> u kojima je krivično djelo učinjeno, i da bi zbog toga </a:t>
            </a:r>
            <a:r>
              <a:rPr lang="bs-Latn-BA" b="1" dirty="0">
                <a:latin typeface="Arial" panose="020B0604020202020204" pitchFamily="34" charset="0"/>
                <a:cs typeface="Arial" panose="020B0604020202020204" pitchFamily="34" charset="0"/>
              </a:rPr>
              <a:t>javnost bila uznemirena</a:t>
            </a:r>
            <a:r>
              <a:rPr lang="bs-Latn-BA" dirty="0">
                <a:latin typeface="Arial" panose="020B0604020202020204" pitchFamily="34" charset="0"/>
                <a:cs typeface="Arial" panose="020B0604020202020204" pitchFamily="34" charset="0"/>
              </a:rPr>
              <a:t> u toj mjeri koja bi mogla dovesti do stvarne prijetnje </a:t>
            </a:r>
            <a:r>
              <a:rPr lang="bs-Latn-BA" dirty="0" err="1">
                <a:latin typeface="Arial" panose="020B0604020202020204" pitchFamily="34" charset="0"/>
                <a:cs typeface="Arial" panose="020B0604020202020204" pitchFamily="34" charset="0"/>
              </a:rPr>
              <a:t>narušavanja</a:t>
            </a:r>
            <a:r>
              <a:rPr lang="bs-Latn-BA" dirty="0">
                <a:latin typeface="Arial" panose="020B0604020202020204" pitchFamily="34" charset="0"/>
                <a:cs typeface="Arial" panose="020B0604020202020204" pitchFamily="34" charset="0"/>
              </a:rPr>
              <a:t> javnog reda, ni po ocjeni ovog suda nisu dovoljni za </a:t>
            </a:r>
            <a:r>
              <a:rPr lang="bs-Latn-BA" dirty="0" err="1">
                <a:latin typeface="Arial" panose="020B0604020202020204" pitchFamily="34" charset="0"/>
                <a:cs typeface="Arial" panose="020B0604020202020204" pitchFamily="34" charset="0"/>
              </a:rPr>
              <a:t>izvođenje</a:t>
            </a:r>
            <a:r>
              <a:rPr lang="bs-Latn-BA" dirty="0">
                <a:latin typeface="Arial" panose="020B0604020202020204" pitchFamily="34" charset="0"/>
                <a:cs typeface="Arial" panose="020B0604020202020204" pitchFamily="34" charset="0"/>
              </a:rPr>
              <a:t> zaključka o ispunjenju ovog uvjeta iz odredbe člana 146. stav 1. tačka d) ZKP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kako se to osnovano ukazuje u žalbama branitelja osumnjičenih</a:t>
            </a:r>
            <a:r>
              <a:rPr lang="bs-Latn-BA" dirty="0" smtClean="0">
                <a:latin typeface="Arial" panose="020B0604020202020204" pitchFamily="34" charset="0"/>
                <a:cs typeface="Arial" panose="020B0604020202020204" pitchFamily="34" charset="0"/>
              </a:rPr>
              <a:t>.</a:t>
            </a:r>
          </a:p>
          <a:p>
            <a:r>
              <a:rPr lang="bs-Latn-BA" dirty="0" smtClean="0">
                <a:latin typeface="Arial" panose="020B0604020202020204" pitchFamily="34" charset="0"/>
                <a:cs typeface="Arial" panose="020B0604020202020204" pitchFamily="34" charset="0"/>
              </a:rPr>
              <a:t>(</a:t>
            </a:r>
            <a:r>
              <a:rPr lang="bs-Latn-BA" dirty="0">
                <a:latin typeface="Arial" panose="020B0604020202020204" pitchFamily="34" charset="0"/>
                <a:cs typeface="Arial" panose="020B0604020202020204" pitchFamily="34" charset="0"/>
              </a:rPr>
              <a:t>Rješenje Vrhovnog suda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broj 09 0 K 025827 16 </a:t>
            </a:r>
            <a:r>
              <a:rPr lang="bs-Latn-BA" dirty="0" err="1">
                <a:latin typeface="Arial" panose="020B0604020202020204" pitchFamily="34" charset="0"/>
                <a:cs typeface="Arial" panose="020B0604020202020204" pitchFamily="34" charset="0"/>
              </a:rPr>
              <a:t>Kž</a:t>
            </a:r>
            <a:r>
              <a:rPr lang="bs-Latn-BA" dirty="0">
                <a:latin typeface="Arial" panose="020B0604020202020204" pitchFamily="34" charset="0"/>
                <a:cs typeface="Arial" panose="020B0604020202020204" pitchFamily="34" charset="0"/>
              </a:rPr>
              <a:t> od 16.03.2016. godine)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93DC014-E9B1-426E-9953-3C5196098BA3}" type="slidenum">
              <a:rPr lang="en-US" smtClean="0"/>
              <a:t>9</a:t>
            </a:fld>
            <a:endParaRPr lang="en-US"/>
          </a:p>
        </p:txBody>
      </p:sp>
    </p:spTree>
    <p:extLst>
      <p:ext uri="{BB962C8B-B14F-4D97-AF65-F5344CB8AC3E}">
        <p14:creationId xmlns:p14="http://schemas.microsoft.com/office/powerpoint/2010/main" val="25560921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122</TotalTime>
  <Words>2740</Words>
  <Application>Microsoft Office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Times New Roman</vt:lpstr>
      <vt:lpstr>Trebuchet MS</vt:lpstr>
      <vt:lpstr>Wingdings 3</vt:lpstr>
      <vt:lpstr>Facet</vt:lpstr>
      <vt:lpstr>Obrazloženje odluke o pritvoru</vt:lpstr>
      <vt:lpstr>Nužni sastavni elementi obrazloženja odluke o pritvoru</vt:lpstr>
      <vt:lpstr>Obrazloženje postojanja osnovane sumnje – izostanak stvarne ocjene dokaza</vt:lpstr>
      <vt:lpstr>Član 146. stav 1. tačka a) ZKP FBiH - opasnost od bjekstva</vt:lpstr>
      <vt:lpstr>Član 146. stav 1. tačka b) ZKP FBiH – koluzijska opasnost</vt:lpstr>
      <vt:lpstr>Član 146. stav 1. tačka c) ZKP FBiH – iteracijska opasnost</vt:lpstr>
      <vt:lpstr>Član 146. stav 1. tačka d) ZKP FBiH  - vanredne okolnosti</vt:lpstr>
      <vt:lpstr>Član 146. stav 1. tačka d) ZKP FBiH - stvarna prijetnja narušavanja javnog reda I</vt:lpstr>
      <vt:lpstr>Član 146. stav 1. tačka d) ZKP FBiH - stvarna prijetnja narušavanja javnog reda II</vt:lpstr>
      <vt:lpstr>Nemogućnost postizanja iste svrhe blažim mjerama</vt:lpstr>
      <vt:lpstr>Poštivanje pretpostavke nevinosti osumnjičenog/optuženog</vt:lpstr>
      <vt:lpstr>Obaveza suda se kreće u granicama prijedloga za određivanje/produženje pritvora</vt:lpstr>
      <vt:lpstr>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Obrazloženje odluke o pritvoru i njeno individualiziranje u svakom konkretnom slučaju</dc:title>
  <dc:creator>Emir N</dc:creator>
  <cp:lastModifiedBy>Emir Neradin</cp:lastModifiedBy>
  <cp:revision>12</cp:revision>
  <dcterms:created xsi:type="dcterms:W3CDTF">2021-03-14T16:12:53Z</dcterms:created>
  <dcterms:modified xsi:type="dcterms:W3CDTF">2022-04-04T15:03:37Z</dcterms:modified>
</cp:coreProperties>
</file>