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9" r:id="rId2"/>
    <p:sldId id="261" r:id="rId3"/>
    <p:sldId id="288" r:id="rId4"/>
    <p:sldId id="326" r:id="rId5"/>
    <p:sldId id="327" r:id="rId6"/>
    <p:sldId id="328" r:id="rId7"/>
    <p:sldId id="281" r:id="rId8"/>
    <p:sldId id="292" r:id="rId9"/>
    <p:sldId id="293" r:id="rId10"/>
    <p:sldId id="313" r:id="rId11"/>
    <p:sldId id="319" r:id="rId12"/>
    <p:sldId id="314" r:id="rId13"/>
    <p:sldId id="332" r:id="rId14"/>
    <p:sldId id="295" r:id="rId15"/>
    <p:sldId id="294" r:id="rId16"/>
    <p:sldId id="311" r:id="rId17"/>
    <p:sldId id="335" r:id="rId18"/>
    <p:sldId id="315" r:id="rId19"/>
    <p:sldId id="323" r:id="rId20"/>
    <p:sldId id="316" r:id="rId21"/>
    <p:sldId id="334" r:id="rId22"/>
    <p:sldId id="298" r:id="rId23"/>
    <p:sldId id="324" r:id="rId24"/>
    <p:sldId id="301" r:id="rId25"/>
    <p:sldId id="329" r:id="rId26"/>
    <p:sldId id="330" r:id="rId27"/>
    <p:sldId id="331" r:id="rId28"/>
    <p:sldId id="317" r:id="rId29"/>
    <p:sldId id="302" r:id="rId30"/>
    <p:sldId id="300" r:id="rId31"/>
    <p:sldId id="306" r:id="rId32"/>
    <p:sldId id="312" r:id="rId33"/>
    <p:sldId id="307" r:id="rId34"/>
    <p:sldId id="299" r:id="rId35"/>
    <p:sldId id="304" r:id="rId36"/>
    <p:sldId id="325" r:id="rId37"/>
    <p:sldId id="305" r:id="rId38"/>
    <p:sldId id="333" r:id="rId39"/>
    <p:sldId id="303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8"/>
            <p14:sldId id="326"/>
            <p14:sldId id="327"/>
            <p14:sldId id="328"/>
            <p14:sldId id="281"/>
            <p14:sldId id="292"/>
            <p14:sldId id="293"/>
            <p14:sldId id="313"/>
            <p14:sldId id="319"/>
            <p14:sldId id="314"/>
            <p14:sldId id="332"/>
            <p14:sldId id="295"/>
            <p14:sldId id="294"/>
            <p14:sldId id="311"/>
            <p14:sldId id="335"/>
            <p14:sldId id="315"/>
            <p14:sldId id="323"/>
            <p14:sldId id="316"/>
            <p14:sldId id="334"/>
            <p14:sldId id="298"/>
            <p14:sldId id="324"/>
            <p14:sldId id="301"/>
            <p14:sldId id="329"/>
            <p14:sldId id="330"/>
            <p14:sldId id="331"/>
            <p14:sldId id="317"/>
            <p14:sldId id="302"/>
            <p14:sldId id="300"/>
            <p14:sldId id="306"/>
            <p14:sldId id="312"/>
            <p14:sldId id="307"/>
            <p14:sldId id="299"/>
            <p14:sldId id="304"/>
            <p14:sldId id="325"/>
            <p14:sldId id="305"/>
            <p14:sldId id="333"/>
            <p14:sldId id="303"/>
            <p14:sldId id="297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 varScale="1">
        <p:scale>
          <a:sx n="96" d="100"/>
          <a:sy n="96" d="100"/>
        </p:scale>
        <p:origin x="21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13188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78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7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template can be used as a starter file for presenting training materials in a group setting.</a:t>
            </a:r>
          </a:p>
          <a:p>
            <a:endParaRPr lang="en-US" dirty="0"/>
          </a:p>
          <a:p>
            <a:pPr lvl="0"/>
            <a:r>
              <a:rPr lang="en-US" sz="1200" b="1" dirty="0"/>
              <a:t>Sections</a:t>
            </a:r>
            <a:endParaRPr lang="en-US" sz="1200" b="0" dirty="0"/>
          </a:p>
          <a:p>
            <a:pPr lvl="0"/>
            <a:r>
              <a:rPr lang="en-US" sz="1200" b="0" dirty="0"/>
              <a:t>Right-click on a slide to add sections.</a:t>
            </a:r>
            <a:r>
              <a:rPr lang="en-US" sz="1200" b="0" baseline="0" dirty="0"/>
              <a:t> Sections can help to organize your slides or facilitate collaboration between multiple authors.</a:t>
            </a:r>
            <a:endParaRPr lang="en-US" sz="1200" b="0" dirty="0"/>
          </a:p>
          <a:p>
            <a:pPr lvl="0"/>
            <a:endParaRPr lang="en-US" sz="1200" b="1" dirty="0"/>
          </a:p>
          <a:p>
            <a:pPr lvl="0"/>
            <a:r>
              <a:rPr lang="en-US" sz="1200" b="1" dirty="0"/>
              <a:t>Notes</a:t>
            </a:r>
          </a:p>
          <a:p>
            <a:pPr lvl="0"/>
            <a:r>
              <a:rPr lang="en-US" sz="1200" dirty="0"/>
              <a:t>Use the Notes section for delivery notes or to provide additional details for the audience.</a:t>
            </a:r>
            <a:r>
              <a:rPr lang="en-US" sz="1200" baseline="0" dirty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/>
              <a:t>Keep in mind the font size (important for accessibility, visibility, videotaping, and online production)</a:t>
            </a:r>
          </a:p>
          <a:p>
            <a:pPr lvl="0"/>
            <a:endParaRPr lang="en-US" sz="1200" dirty="0"/>
          </a:p>
          <a:p>
            <a:pPr lvl="0">
              <a:buFontTx/>
              <a:buNone/>
            </a:pPr>
            <a:r>
              <a:rPr lang="en-US" sz="1200" b="1" dirty="0"/>
              <a:t>Coordinated colors </a:t>
            </a:r>
          </a:p>
          <a:p>
            <a:pPr lvl="0">
              <a:buFontTx/>
              <a:buNone/>
            </a:pPr>
            <a:r>
              <a:rPr lang="en-US" sz="1200" dirty="0"/>
              <a:t>Pay particular attention to the graphs, charts, and text boxes.</a:t>
            </a:r>
            <a:r>
              <a:rPr lang="en-US" sz="1200" baseline="0" dirty="0"/>
              <a:t> </a:t>
            </a:r>
            <a:endParaRPr lang="en-US" sz="1200" dirty="0"/>
          </a:p>
          <a:p>
            <a:pPr lvl="0"/>
            <a:r>
              <a:rPr lang="en-US" sz="1200" dirty="0"/>
              <a:t>Consider that attendees will print in black and white or </a:t>
            </a:r>
            <a:r>
              <a:rPr lang="en-US" sz="1200" dirty="0" err="1"/>
              <a:t>grayscale</a:t>
            </a:r>
            <a:r>
              <a:rPr lang="en-US" sz="1200" dirty="0"/>
              <a:t>. Run a test print to make sure your colors work when printed in pure black and white and </a:t>
            </a:r>
            <a:r>
              <a:rPr lang="en-US" sz="1200" dirty="0" err="1"/>
              <a:t>grayscale</a:t>
            </a:r>
            <a:r>
              <a:rPr lang="en-US" sz="1200" dirty="0"/>
              <a:t>.</a:t>
            </a:r>
          </a:p>
          <a:p>
            <a:pPr lvl="0">
              <a:buFontTx/>
              <a:buNone/>
            </a:pPr>
            <a:endParaRPr lang="en-US" sz="1200" dirty="0"/>
          </a:p>
          <a:p>
            <a:pPr lvl="0">
              <a:buFontTx/>
              <a:buNone/>
            </a:pPr>
            <a:r>
              <a:rPr lang="en-US" sz="1200" b="1" dirty="0"/>
              <a:t>Graphics, tables, and graphs</a:t>
            </a:r>
          </a:p>
          <a:p>
            <a:pPr lvl="0"/>
            <a:r>
              <a:rPr lang="en-US" sz="1200" dirty="0"/>
              <a:t>Keep it simple: If possible, use consistent, non-distracting styles and colors.</a:t>
            </a:r>
          </a:p>
          <a:p>
            <a:pPr lvl="0"/>
            <a:r>
              <a:rPr lang="en-US" sz="1200" dirty="0"/>
              <a:t>Label all graphs and tables.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5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6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This is another option</a:t>
            </a:r>
            <a:r>
              <a:rPr lang="en-US" sz="1200" baseline="0" dirty="0"/>
              <a:t> for an Overview slides using transitions.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31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This is another option</a:t>
            </a:r>
            <a:r>
              <a:rPr lang="en-US" sz="1200" baseline="0" dirty="0"/>
              <a:t> for an Overview slides using transitions.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83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5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5B66-AF8C-45F4-B38A-693A8A87054C}" type="datetime1">
              <a:rPr lang="en-US" smtClean="0"/>
              <a:pPr/>
              <a:t>4/4/2022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Stress management workshop - Mujanovic Erol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C5B7-C798-439F-B06C-B7D4F9D31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9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ed.com/talks/simon_sinek_why_good_leaders_make_you_feel_safe/transcript?language=sr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D9DzCx9EcY&amp;list=RDZmcE0y3d5SM&amp;index=20" TargetMode="External"/><Relationship Id="rId2" Type="http://schemas.openxmlformats.org/officeDocument/2006/relationships/hyperlink" Target="https://www.youtube.com/watch?v=lGQi8Rr-W_8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XqTItdUlJPk&amp;index=30&amp;list=RDZmcE0y3d5SM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erol.mujanovic@sarajevomarathon.ba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bs-Latn-BA" dirty="0"/>
              <a:t>Karakteristike dobrog i lošeg menadžera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Šta znači danas VODITI TIM i šta to nosi sa sobom?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10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787252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503157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 </a:t>
            </a:r>
            <a:r>
              <a:rPr lang="en-US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sudovima</a:t>
            </a:r>
            <a:r>
              <a:rPr lang="en-US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nema</a:t>
            </a:r>
            <a:r>
              <a:rPr lang="en-US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vise </a:t>
            </a:r>
            <a:r>
              <a:rPr lang="en-US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neva</a:t>
            </a:r>
            <a:r>
              <a:rPr lang="hr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Ž</a:t>
            </a:r>
            <a:r>
              <a:rPr lang="en-US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nih</a:t>
            </a:r>
            <a:r>
              <a:rPr lang="en-US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uloga</a:t>
            </a:r>
            <a:r>
              <a:rPr lang="en-US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Da li je </a:t>
            </a:r>
            <a:r>
              <a:rPr lang="en-US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tvrdnja</a:t>
            </a:r>
            <a:r>
              <a:rPr lang="en-US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ta</a:t>
            </a:r>
            <a:r>
              <a:rPr lang="hr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Č</a:t>
            </a:r>
            <a:r>
              <a:rPr lang="en-US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na</a:t>
            </a: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 </a:t>
            </a:r>
            <a:b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b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Sv</a:t>
            </a:r>
            <a:r>
              <a:rPr lang="hr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</a:t>
            </a:r>
            <a:r>
              <a:rPr lang="en-US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imaju</a:t>
            </a:r>
            <a:r>
              <a:rPr lang="en-US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dozu</a:t>
            </a:r>
            <a:r>
              <a:rPr lang="en-US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odgovornosti</a:t>
            </a:r>
            <a:r>
              <a:rPr lang="en-US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za </a:t>
            </a:r>
            <a:r>
              <a:rPr lang="en-US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kvalitet</a:t>
            </a:r>
            <a:r>
              <a:rPr lang="en-US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me</a:t>
            </a:r>
            <a:r>
              <a:rPr lang="hr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Đ</a:t>
            </a:r>
            <a:r>
              <a:rPr lang="en-US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uljudskih</a:t>
            </a:r>
            <a:r>
              <a:rPr lang="en-US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odnosa</a:t>
            </a:r>
            <a:r>
              <a:rPr lang="en-US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u </a:t>
            </a:r>
            <a:r>
              <a:rPr lang="en-US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organizaciji</a:t>
            </a:r>
            <a:r>
              <a:rPr lang="en-US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b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75365956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/>
              <a:t>New Work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300" y="0"/>
            <a:ext cx="7765662" cy="16476125"/>
          </a:xfrm>
          <a:prstGeom prst="rect">
            <a:avLst/>
          </a:prstGeom>
        </p:spPr>
      </p:pic>
      <p:pic>
        <p:nvPicPr>
          <p:cNvPr id="3074" name="Picture 2" descr="http://www.link-elearning.com/linkdl/coursefiles/251/1_5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059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4288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491865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RAZLIKA IZMEĐU DOBROG I LOŠEG MENADŽERA: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/>
              <a:t>Radi se u sup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13</a:t>
            </a:fld>
            <a:endParaRPr lang="bs-Latn-BA"/>
          </a:p>
        </p:txBody>
      </p:sp>
      <p:pic>
        <p:nvPicPr>
          <p:cNvPr id="3074" name="Picture 2" descr="http://www.radanpro.com/literatura/imgs2/s30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801713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RAZLIKA IZMEĐU DOBROG I LOŠEG MENADŽERA: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1499" y="1463552"/>
            <a:ext cx="8532440" cy="4625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s-Latn-BA" dirty="0"/>
              <a:t>Otežavajuća okolnost za vas: </a:t>
            </a:r>
          </a:p>
          <a:p>
            <a:pPr marL="0" indent="0">
              <a:buNone/>
            </a:pPr>
            <a:r>
              <a:rPr lang="bs-Latn-BA" dirty="0"/>
              <a:t>Traži se da budete  po potrebi lideri a po potrebi menadžeri, i to više puta u toku svakog dana. Što  je vrlo teško spojivo.</a:t>
            </a:r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dirty="0"/>
              <a:t>Razlog: Poslovno okruženje i potrebe korisnika (u najširem smislu) prebrzo evoluiraju i pisana pravila i procedure ih ne stižu pratiti. </a:t>
            </a:r>
          </a:p>
          <a:p>
            <a:pPr marL="0" indent="0">
              <a:buNone/>
            </a:pPr>
            <a:r>
              <a:rPr lang="bs-Latn-BA" dirty="0"/>
              <a:t>Drugim riječima za sve više situacija morate se sami snalaziti.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50589594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491865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RAZLIKA IZMEĐU DOBROG I LOŠEG MENADŽERA: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/>
              <a:t>Radi se u sup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15</a:t>
            </a:fld>
            <a:endParaRPr lang="bs-Latn-B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12C8A5-D35E-4A44-A44A-369DD6F83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519" y="44624"/>
            <a:ext cx="9211944" cy="803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56239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PITANJE ZA UČESNIKE: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sz="2800" dirty="0"/>
              <a:t>RAZMISLITE PAR MINUTA I NAPIŠITE NA LIST PAPIRA JEDNU STVAR/STAVKU  KOD VAS KOJA BI VAS UČINILA JOŠ BOLJIM MENADŽEROM.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16</a:t>
            </a:fld>
            <a:endParaRPr lang="bs-Latn-B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FBBAA-F704-45D3-AAC0-9DFAF86F1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90170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PITANJE ZA UČESNIKE: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sz="2800" dirty="0"/>
              <a:t>RAZMISLITE PAR MINUTA I NAPIŠITE NA LIST PAPIRA JEDNU STVAR/STAVKU  KOD VAS KOJA BI VAS UČINILA JOŠ BOLJIM MENADŽEROM.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200427925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</a:t>
            </a:r>
            <a:r>
              <a:rPr lang="en-US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AR/LOŠ MENADŽER: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484785"/>
            <a:ext cx="8532440" cy="49751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sz="2800" dirty="0"/>
              <a:t>DOBAR STE ILI LOŠ MENADŽER ONOLIKO KOLIKO STE SPOSOBNI DA STVORITE ČVRST, SOLIDARAN I VRIJEDAN TIM JER SAMI NE MOŽE</a:t>
            </a:r>
            <a:r>
              <a:rPr lang="en-US" sz="2800" dirty="0"/>
              <a:t>MO</a:t>
            </a:r>
            <a:r>
              <a:rPr lang="bs-Latn-BA" sz="2800" dirty="0"/>
              <a:t> NIŠTA.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VAŠ KAPACITET ZA STVARANJE TIMA ZAVISI OD VAŠE SPOSOBNOSTI DA MOTIVIŠETE UPOSLENIKE.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VAŠA SPOSOBNOST DA MOTIVIŠETE UPOSLENIKE ZAVISI OD TOGA KOLIKO IH MOŽETE RAZUMJETI (EMPATIJA, EMOTIVNA INTELIGENCIJA, AKTIVNO SLUŠANJE).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64718028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ZADATAK - PREPIšITE FAKTORE MOTIVACIJE :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484785"/>
            <a:ext cx="8532440" cy="49751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sz="2800" dirty="0"/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Prepoznavanje urađenog posla i pohvale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Radni uslovi i ambijent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Atmosfera u timu i na poslu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Visina plate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Mogućnost napredovanja i sticanja novih znanja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Zanimljivost posla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Podrška nadređenog u teškim situacijama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Mogućnost odlučivanja u poslu</a:t>
            </a:r>
          </a:p>
          <a:p>
            <a:pPr>
              <a:buFontTx/>
              <a:buChar char="-"/>
            </a:pPr>
            <a:endParaRPr lang="bs-Latn-BA" sz="2800" dirty="0"/>
          </a:p>
          <a:p>
            <a:pPr>
              <a:buFontTx/>
              <a:buChar char="-"/>
            </a:pPr>
            <a:endParaRPr lang="bs-Latn-BA" sz="2800" dirty="0"/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30079944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bs-Latn-BA" dirty="0"/>
              <a:t>Plan prezentacije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s-Latn-BA" dirty="0"/>
              <a:t>Upoznavanje: o treneru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bs-Latn-BA" dirty="0"/>
              <a:t>Definisanje očekivanja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bs-Latn-BA" dirty="0"/>
              <a:t>Uvod: Zašto uopšte govorimo o poboljšanju menadžerskih praksi?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dirty="0"/>
              <a:t>Karakteristike dobrog i lošeg menadžera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dirty="0"/>
              <a:t>Korisni alati za vašu svakodnevnicu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56708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532440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2800" b="1" dirty="0">
                <a:solidFill>
                  <a:srgbClr val="FF0000"/>
                </a:solidFill>
              </a:rPr>
              <a:t>Rangirajte po važnosti za vaše uposlenike faktore motivacije ispod</a:t>
            </a:r>
            <a:endParaRPr lang="bs-Latn-BA" sz="2800" dirty="0"/>
          </a:p>
          <a:p>
            <a:pPr marL="0" indent="0">
              <a:buNone/>
            </a:pPr>
            <a:endParaRPr lang="bs-Latn-BA" sz="2800" dirty="0"/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Prepoznavanje urađenog posla i pohvale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Radni uslovi i ambijent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Atmosfera u timu i na poslu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Visina plate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Mogućnost napredovanja i sticanja novih znanja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Zanimljivost posla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Podrška nadređenog u teškim situacijama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Mogućnost odlučivanja u poslu</a:t>
            </a:r>
          </a:p>
          <a:p>
            <a:pPr>
              <a:buFontTx/>
              <a:buChar char="-"/>
            </a:pPr>
            <a:endParaRPr lang="bs-Latn-BA" sz="2800" dirty="0"/>
          </a:p>
          <a:p>
            <a:pPr>
              <a:buFontTx/>
              <a:buChar char="-"/>
            </a:pPr>
            <a:endParaRPr lang="bs-Latn-BA" sz="2800" dirty="0"/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20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40128188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56708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532440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Video od </a:t>
            </a:r>
            <a:r>
              <a:rPr lang="en-US" sz="2800" b="1" dirty="0" err="1">
                <a:solidFill>
                  <a:srgbClr val="FF0000"/>
                </a:solidFill>
              </a:rPr>
              <a:t>vodeceg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autora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iz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oblasti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liderstva</a:t>
            </a:r>
            <a:r>
              <a:rPr lang="en-US" sz="2800" b="1" dirty="0">
                <a:solidFill>
                  <a:srgbClr val="FF0000"/>
                </a:solidFill>
              </a:rPr>
              <a:t> (Simon Sinek) koji se </a:t>
            </a:r>
            <a:r>
              <a:rPr lang="en-US" sz="2800" b="1" dirty="0" err="1">
                <a:solidFill>
                  <a:srgbClr val="FF0000"/>
                </a:solidFill>
              </a:rPr>
              <a:t>zove“Lideri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jedu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posljednji</a:t>
            </a:r>
            <a:r>
              <a:rPr lang="en-US" sz="2800" b="1" dirty="0">
                <a:solidFill>
                  <a:srgbClr val="FF0000"/>
                </a:solidFill>
              </a:rPr>
              <a:t>”</a:t>
            </a:r>
            <a:endParaRPr lang="bs-Latn-BA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>
                <a:hlinkClick r:id="rId2"/>
              </a:rPr>
              <a:t>https://www.ted.com/talks/simon_sinek_why_good_leaders_make_you_feel_safe/transcript?language=sr</a:t>
            </a:r>
            <a:endParaRPr lang="en-US" sz="2800" dirty="0"/>
          </a:p>
          <a:p>
            <a:pPr marL="0" indent="0">
              <a:buNone/>
            </a:pPr>
            <a:endParaRPr lang="bs-Latn-BA" sz="2800" dirty="0"/>
          </a:p>
          <a:p>
            <a:pPr>
              <a:buFontTx/>
              <a:buChar char="-"/>
            </a:pPr>
            <a:endParaRPr lang="bs-Latn-BA" sz="2800" dirty="0"/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55176466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Par alata i ideja koji će vam pomoći u menadžerskoj svakodnevnici: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bs-Latn-BA" dirty="0"/>
          </a:p>
          <a:p>
            <a:pPr marL="514350" indent="-514350">
              <a:buAutoNum type="arabicPeriod"/>
            </a:pPr>
            <a:r>
              <a:rPr lang="bs-Latn-BA" dirty="0"/>
              <a:t>Efikasno upravljanje vremenom</a:t>
            </a:r>
          </a:p>
          <a:p>
            <a:pPr marL="514350" indent="-514350">
              <a:buAutoNum type="arabicPeriod"/>
            </a:pPr>
            <a:endParaRPr lang="bs-Latn-BA" dirty="0"/>
          </a:p>
          <a:p>
            <a:pPr marL="514350" indent="-514350">
              <a:buAutoNum type="arabicPeriod"/>
            </a:pPr>
            <a:r>
              <a:rPr lang="bs-Latn-BA" dirty="0"/>
              <a:t>Najvažnije: Upravljanje stresom</a:t>
            </a:r>
            <a:endParaRPr lang="en-US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15281152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Par alata i ideja koji će vam pomoći u menadžerskoj svakodnevnici: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bs-Latn-BA" dirty="0"/>
          </a:p>
          <a:p>
            <a:pPr marL="514350" indent="-514350">
              <a:buAutoNum type="arabicPeriod"/>
            </a:pPr>
            <a:r>
              <a:rPr lang="bs-Latn-BA" dirty="0"/>
              <a:t>Efikasno upravljanje vremenom</a:t>
            </a:r>
          </a:p>
          <a:p>
            <a:pPr marL="514350" indent="-514350">
              <a:buAutoNum type="arabicPeriod"/>
            </a:pPr>
            <a:endParaRPr lang="bs-Latn-BA" dirty="0"/>
          </a:p>
          <a:p>
            <a:pPr marL="514350" indent="-514350">
              <a:buAutoNum type="arabicPeriod"/>
            </a:pPr>
            <a:r>
              <a:rPr lang="bs-Latn-BA" sz="2800" dirty="0"/>
              <a:t>Najvažnije: Upravljanje vlastitim stresom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23</a:t>
            </a:fld>
            <a:endParaRPr lang="bs-Latn-BA"/>
          </a:p>
        </p:txBody>
      </p:sp>
      <p:sp>
        <p:nvSpPr>
          <p:cNvPr id="4" name="AutoShape 2" descr="Rezultat slika za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zultat slika za TIME MANAGE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643" y="0"/>
            <a:ext cx="89091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144956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EFIKASNO UPRAVLJANJE VREMENOM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Kod najuspješnijih ljudi upravljanje vremenom je jedna od najrigoroznije i najbolje isplaniranih oblasti.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Pitanje za učesnike: </a:t>
            </a:r>
            <a:endParaRPr lang="en-US" sz="2800" dirty="0"/>
          </a:p>
          <a:p>
            <a:pPr marL="0" indent="0">
              <a:buNone/>
            </a:pPr>
            <a:r>
              <a:rPr lang="bs-Latn-BA" sz="2800" dirty="0"/>
              <a:t>Kako upravljate vremenom i koje alate koristite u svakodnevnici?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68443562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INDIKATORI LOŠEG UPRAVLJANJA VREMENOM: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sz="2800" dirty="0"/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bs-Latn-BA" sz="2800" dirty="0"/>
              <a:t>Konstantna jurnjava i žurba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bs-Latn-BA" sz="2800" dirty="0"/>
              <a:t>Kašnjenje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bs-Latn-BA" sz="2800" dirty="0"/>
              <a:t>Niska produktivnost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bs-Latn-BA" sz="2800" dirty="0"/>
              <a:t>Nestrpljenje i impulsivnost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bs-Latn-BA" sz="2800" dirty="0"/>
              <a:t>Teškoće u postavljanju i ostvarivanju ciljeva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bs-Latn-BA" sz="2800" dirty="0"/>
              <a:t>Prokrastinacija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25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729984334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Uzroci lošeg upravljanja vremenom: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2800" dirty="0"/>
              <a:t>Karakteristike osobe i nedostatak vještina</a:t>
            </a:r>
          </a:p>
          <a:p>
            <a:pPr marL="0" indent="0">
              <a:buNone/>
            </a:pPr>
            <a:r>
              <a:rPr lang="bs-Latn-BA" sz="2800" dirty="0"/>
              <a:t>	U karakteristike same osobe spada:</a:t>
            </a:r>
          </a:p>
          <a:p>
            <a:pPr>
              <a:buFont typeface="+mj-lt"/>
              <a:buAutoNum type="arabicPeriod"/>
            </a:pPr>
            <a:r>
              <a:rPr lang="bs-Latn-BA" sz="2800" dirty="0"/>
              <a:t>Perfekcionizam</a:t>
            </a:r>
          </a:p>
          <a:p>
            <a:pPr>
              <a:buFont typeface="+mj-lt"/>
              <a:buAutoNum type="arabicPeriod"/>
            </a:pPr>
            <a:r>
              <a:rPr lang="bs-Latn-BA" sz="2800" dirty="0"/>
              <a:t>Neasertivnost</a:t>
            </a:r>
          </a:p>
          <a:p>
            <a:pPr>
              <a:buFont typeface="+mj-lt"/>
              <a:buAutoNum type="arabicPeriod"/>
            </a:pPr>
            <a:r>
              <a:rPr lang="bs-Latn-BA" sz="2800" dirty="0"/>
              <a:t>Lijenost</a:t>
            </a:r>
          </a:p>
          <a:p>
            <a:pPr>
              <a:buFont typeface="+mj-lt"/>
              <a:buAutoNum type="arabicPeriod"/>
            </a:pPr>
            <a:r>
              <a:rPr lang="bs-Latn-BA" sz="2800" dirty="0"/>
              <a:t>Umor</a:t>
            </a:r>
          </a:p>
          <a:p>
            <a:pPr>
              <a:buFont typeface="+mj-lt"/>
              <a:buAutoNum type="arabicPeriod"/>
            </a:pPr>
            <a:r>
              <a:rPr lang="bs-Latn-BA" sz="2800" dirty="0"/>
              <a:t>Nemotivisanost</a:t>
            </a:r>
          </a:p>
          <a:p>
            <a:pPr marL="0" indent="0">
              <a:buNone/>
            </a:pPr>
            <a:r>
              <a:rPr lang="bs-Latn-BA" sz="2800" dirty="0"/>
              <a:t>	U nedostatak vještina spada:</a:t>
            </a:r>
          </a:p>
          <a:p>
            <a:pPr>
              <a:buFont typeface="+mj-lt"/>
              <a:buAutoNum type="arabicPeriod"/>
            </a:pPr>
            <a:r>
              <a:rPr lang="bs-Latn-BA" sz="2800" dirty="0"/>
              <a:t>Neorganizovanost</a:t>
            </a:r>
          </a:p>
          <a:p>
            <a:pPr>
              <a:buFont typeface="+mj-lt"/>
              <a:buAutoNum type="arabicPeriod"/>
            </a:pPr>
            <a:r>
              <a:rPr lang="bs-Latn-BA" sz="2800" dirty="0"/>
              <a:t>Curenje vremena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26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1294287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SAVJETI: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UVIJEK PLANIRAJTE</a:t>
            </a:r>
          </a:p>
          <a:p>
            <a:pPr marL="514350" indent="-514350">
              <a:buFont typeface="+mj-lt"/>
              <a:buAutoNum type="arabicPeriod"/>
            </a:pPr>
            <a:endParaRPr lang="bs-Latn-BA" sz="2800" dirty="0"/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VRŠITE MONITORING TROŠENJA VREMENA</a:t>
            </a:r>
          </a:p>
          <a:p>
            <a:pPr marL="514350" indent="-514350">
              <a:buFont typeface="+mj-lt"/>
              <a:buAutoNum type="arabicPeriod"/>
            </a:pPr>
            <a:endParaRPr lang="bs-Latn-BA" sz="2800" dirty="0"/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ODREDITE PRIORITETE</a:t>
            </a:r>
          </a:p>
          <a:p>
            <a:pPr marL="514350" indent="-514350">
              <a:buFont typeface="+mj-lt"/>
              <a:buAutoNum type="arabicPeriod"/>
            </a:pPr>
            <a:endParaRPr lang="bs-Latn-BA" sz="2800" dirty="0"/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USAVRŠITE INTERPERSONALNE VJEŠTINE</a:t>
            </a:r>
          </a:p>
          <a:p>
            <a:pPr marL="514350" indent="-514350">
              <a:buFont typeface="+mj-lt"/>
              <a:buAutoNum type="arabicPeriod"/>
            </a:pPr>
            <a:endParaRPr lang="bs-Latn-BA" sz="2800" dirty="0"/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UPRAVLJANJE EMOCIJAMA ZA BOLJE UPRAVLJANJE VREMENOM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63986642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EFIKASNO UPRAVLJANJE VREMENOM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Savjet: uspostavite sistem u kojem ćete provjeravati emailove 2 puta dnevno, npr u 09h i u 13h.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Savjet: vaš Inbox ne bi smio imati više od 10-20 emailova.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Savjet: Start with big wins. Počnite radni dan radeći najvažnije ili najteže aktivnosti/predmete.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55562084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EFIKASNO UPRAVLJANJE VREMENOM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2800" dirty="0"/>
              <a:t>Popunite ovu matricu sa primjerima iz vaše prakse: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29</a:t>
            </a:fld>
            <a:endParaRPr lang="bs-Latn-BA"/>
          </a:p>
        </p:txBody>
      </p:sp>
      <p:pic>
        <p:nvPicPr>
          <p:cNvPr id="8194" name="Picture 2" descr="http://www.istokpavlovic.com/blog/wp-content/uploads/2011/03/organizacija-vreme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63869"/>
            <a:ext cx="846043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051557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 TRENERU: Mujanović Erol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3568" y="1833979"/>
            <a:ext cx="8370676" cy="4625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s-Latn-BA" dirty="0"/>
              <a:t>Par korisnih informacija za današnju radionicu: </a:t>
            </a:r>
          </a:p>
          <a:p>
            <a:pPr>
              <a:buFont typeface="+mj-lt"/>
              <a:buAutoNum type="arabicPeriod"/>
            </a:pPr>
            <a:endParaRPr lang="bs-Latn-BA" sz="800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20 </a:t>
            </a:r>
            <a:r>
              <a:rPr lang="bs-Latn-BA" sz="2800" dirty="0"/>
              <a:t>godina iskustva  u oblasti menadžmenta</a:t>
            </a:r>
            <a:endParaRPr lang="en-US" sz="2800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dirty="0"/>
              <a:t> </a:t>
            </a:r>
            <a:r>
              <a:rPr lang="bs-Latn-BA" sz="2800" dirty="0"/>
              <a:t>Doktorat i Magisterij iz menadžmenta + posebni edukativni programi (Poslovna škola na Bledu, Washington DC, London, Pariz).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err="1"/>
              <a:t>Ekspertski</a:t>
            </a:r>
            <a:r>
              <a:rPr lang="en-US" sz="2800" dirty="0"/>
              <a:t> </a:t>
            </a:r>
            <a:r>
              <a:rPr lang="en-US" sz="2800" dirty="0" err="1"/>
              <a:t>angazmani</a:t>
            </a:r>
            <a:r>
              <a:rPr lang="en-US" sz="2800" dirty="0"/>
              <a:t> za </a:t>
            </a:r>
            <a:r>
              <a:rPr lang="en-US" sz="2800" dirty="0" err="1"/>
              <a:t>mnoge</a:t>
            </a:r>
            <a:r>
              <a:rPr lang="en-US" sz="2800" dirty="0"/>
              <a:t> </a:t>
            </a:r>
            <a:r>
              <a:rPr lang="bs-Latn-BA" sz="2800" dirty="0"/>
              <a:t>strane organizacije u BiH (WB, EBRD, UN, Ambasade, DEL EU, itd).</a:t>
            </a: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s-Latn-BA" sz="2800" dirty="0"/>
              <a:t>Certificirani i iskusni trener iz oblasti menadžmenta sa preko 1</a:t>
            </a:r>
            <a:r>
              <a:rPr lang="en-US" sz="2800" dirty="0"/>
              <a:t>5</a:t>
            </a:r>
            <a:r>
              <a:rPr lang="bs-Latn-BA" sz="2800" dirty="0"/>
              <a:t>00h predavanja/radionica.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36936678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Par alata i ideja koji će vam pomoći u menadžerskoj svakodnevnici: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30</a:t>
            </a:fld>
            <a:endParaRPr lang="bs-Latn-BA"/>
          </a:p>
        </p:txBody>
      </p:sp>
      <p:pic>
        <p:nvPicPr>
          <p:cNvPr id="4098" name="Picture 2" descr="https://duanmarketing.files.wordpress.com/2014/01/upravljanje_vremenom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7543"/>
            <a:ext cx="9252520" cy="670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889411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UPRAVLJANJE VREMENOM JE USKO VEZANO ZA UPRAVLJANJE STRESOM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Stres je danas najveći uzročnik odsustva na poslu/bolovanja.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Stres košta ekonomiju svake zemlje od nekoliko stotina miliona eura godišnje pa do nekoliko stotina milijardi eura godišnje.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31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4507567"/>
      </p:ext>
    </p:extLst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UPRAVLJANJE STRESOM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Bez obzira na to kako savršene tehnike liderstva  i menadžmenta možete poznavati, ako ste podložni stresu, i štetama koje iz toga proizilaze, ne možete biti dobri ni sebi ni drugima.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Dakle bez odličnog upravljanja stresom nema dobrog lidera niti menadžera.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32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02883368"/>
      </p:ext>
    </p:extLst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UPRAVLJANJE VREMENOM JE USKO VEZANO ZA UPRAVLJANJE STRESOM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Stres na poslu je posebno važan jer utiče na sve sfere vašeg života kao i na produktivnost, međuljudske odnose itd.</a:t>
            </a:r>
          </a:p>
          <a:p>
            <a:pPr marL="0" indent="0">
              <a:buNone/>
            </a:pPr>
            <a:r>
              <a:rPr lang="bs-Latn-BA" sz="2800" dirty="0"/>
              <a:t>Primjer:</a:t>
            </a:r>
          </a:p>
          <a:p>
            <a:pPr marL="0" indent="0">
              <a:buNone/>
            </a:pPr>
            <a:r>
              <a:rPr lang="en-US" sz="2800" u="sng" dirty="0">
                <a:hlinkClick r:id="rId2"/>
              </a:rPr>
              <a:t>https://www.youtube.com/watch?v=lGQi8Rr-W_8</a:t>
            </a:r>
            <a:endParaRPr lang="bs-Latn-BA" sz="2800" u="sng" dirty="0"/>
          </a:p>
          <a:p>
            <a:endParaRPr lang="bs-Latn-BA" sz="2800" u="sng" dirty="0"/>
          </a:p>
          <a:p>
            <a:pPr marL="0" indent="0">
              <a:buNone/>
            </a:pPr>
            <a:r>
              <a:rPr lang="en-US" sz="2800" u="sng" dirty="0">
                <a:hlinkClick r:id="rId3"/>
              </a:rPr>
              <a:t>https://www.youtube.com/watch?v=3D9DzCx9EcY&amp;list=RDZmcE0y3d5SM&amp;index=20</a:t>
            </a:r>
            <a:r>
              <a:rPr lang="bs-Latn-BA" sz="2800" u="sng" dirty="0"/>
              <a:t> </a:t>
            </a:r>
            <a:endParaRPr lang="en-US" sz="2800" u="sng" dirty="0"/>
          </a:p>
          <a:p>
            <a:pPr marL="0" indent="0">
              <a:buNone/>
            </a:pPr>
            <a:endParaRPr lang="bs-Latn-BA" sz="2800" u="sng" dirty="0"/>
          </a:p>
          <a:p>
            <a:pPr marL="0" indent="0">
              <a:buNone/>
            </a:pPr>
            <a:r>
              <a:rPr lang="bs-Latn-BA" sz="2800" u="sng" dirty="0">
                <a:hlinkClick r:id="rId4"/>
              </a:rPr>
              <a:t>https://www.youtube.com/watch?v=XqTItdUlJPk&amp;index=30&amp;list=RDZmcE0y3d5SM</a:t>
            </a:r>
            <a:r>
              <a:rPr lang="bs-Latn-BA" sz="2800" u="sng" dirty="0"/>
              <a:t>  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33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78355886"/>
      </p:ext>
    </p:extLst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8305800" cy="685800"/>
          </a:xfrm>
        </p:spPr>
        <p:txBody>
          <a:bodyPr>
            <a:normAutofit fontScale="90000"/>
          </a:bodyPr>
          <a:lstStyle/>
          <a:p>
            <a:pPr algn="ctr"/>
            <a:br>
              <a:rPr lang="bs-Latn-BA" dirty="0">
                <a:solidFill>
                  <a:srgbClr val="FF00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534400" cy="5105400"/>
          </a:xfrm>
        </p:spPr>
        <p:txBody>
          <a:bodyPr>
            <a:normAutofit/>
          </a:bodyPr>
          <a:lstStyle/>
          <a:p>
            <a:pPr algn="l"/>
            <a:endParaRPr lang="en-US" sz="24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C5B7-C798-439F-B06C-B7D4F9D3154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Stress management workshop - Mujanovic Erol</a:t>
            </a:r>
          </a:p>
        </p:txBody>
      </p:sp>
      <p:pic>
        <p:nvPicPr>
          <p:cNvPr id="25602" name="Picture 2" descr="http://www.eng.morgan.edu/~mahmud/learning/stress_files/stress_cur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3616"/>
            <a:ext cx="9144000" cy="6931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757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926" y="609600"/>
            <a:ext cx="8305800" cy="685800"/>
          </a:xfrm>
        </p:spPr>
        <p:txBody>
          <a:bodyPr>
            <a:normAutofit fontScale="90000"/>
          </a:bodyPr>
          <a:lstStyle/>
          <a:p>
            <a:pPr algn="ctr"/>
            <a:br>
              <a:rPr lang="bs-Latn-BA" dirty="0">
                <a:solidFill>
                  <a:srgbClr val="FF00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534400" cy="5105400"/>
          </a:xfrm>
        </p:spPr>
        <p:txBody>
          <a:bodyPr/>
          <a:lstStyle/>
          <a:p>
            <a:pPr algn="l"/>
            <a:endParaRPr lang="bs-Latn-BA" sz="2400" b="1" dirty="0">
              <a:latin typeface="+mj-lt"/>
            </a:endParaRPr>
          </a:p>
          <a:p>
            <a:pPr algn="l"/>
            <a:r>
              <a:rPr lang="bs-Latn-BA" sz="2400" b="1" dirty="0">
                <a:latin typeface="+mj-lt"/>
              </a:rPr>
              <a:t>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C5B7-C798-439F-B06C-B7D4F9D3154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Stress management workshop - Mujanovic Erol</a:t>
            </a:r>
          </a:p>
        </p:txBody>
      </p:sp>
      <p:pic>
        <p:nvPicPr>
          <p:cNvPr id="3074" name="Picture 2" descr="Stress le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3820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605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926" y="609600"/>
            <a:ext cx="8305800" cy="685800"/>
          </a:xfrm>
        </p:spPr>
        <p:txBody>
          <a:bodyPr>
            <a:normAutofit fontScale="90000"/>
          </a:bodyPr>
          <a:lstStyle/>
          <a:p>
            <a:pPr algn="ctr"/>
            <a:br>
              <a:rPr lang="bs-Latn-BA" dirty="0">
                <a:solidFill>
                  <a:srgbClr val="FF00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534400" cy="5105400"/>
          </a:xfrm>
        </p:spPr>
        <p:txBody>
          <a:bodyPr/>
          <a:lstStyle/>
          <a:p>
            <a:pPr algn="l"/>
            <a:endParaRPr lang="bs-Latn-BA" sz="2400" b="1" dirty="0">
              <a:latin typeface="+mj-lt"/>
            </a:endParaRPr>
          </a:p>
          <a:p>
            <a:pPr algn="l"/>
            <a:r>
              <a:rPr lang="bs-Latn-BA" sz="2400" b="1" dirty="0">
                <a:latin typeface="+mj-lt"/>
              </a:rPr>
              <a:t>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C5B7-C798-439F-B06C-B7D4F9D3154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Stress management workshop - Mujanovic Erol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71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471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8305800" cy="685800"/>
          </a:xfrm>
        </p:spPr>
        <p:txBody>
          <a:bodyPr>
            <a:normAutofit fontScale="90000"/>
          </a:bodyPr>
          <a:lstStyle/>
          <a:p>
            <a:pPr algn="ctr"/>
            <a:br>
              <a:rPr lang="bs-Latn-BA" dirty="0">
                <a:solidFill>
                  <a:srgbClr val="FF00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534400" cy="5105400"/>
          </a:xfrm>
        </p:spPr>
        <p:txBody>
          <a:bodyPr/>
          <a:lstStyle/>
          <a:p>
            <a:pPr algn="l"/>
            <a:endParaRPr lang="bs-Latn-BA" sz="2400" b="1" dirty="0">
              <a:latin typeface="+mj-lt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C5B7-C798-439F-B06C-B7D4F9D3154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Stress management workshop - Mujanovic Erol</a:t>
            </a:r>
          </a:p>
        </p:txBody>
      </p:sp>
      <p:pic>
        <p:nvPicPr>
          <p:cNvPr id="19460" name="Picture 4" descr="http://www.managehealth.co.uk/Resources/healthaudi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47799"/>
            <a:ext cx="4525879" cy="4194717"/>
          </a:xfrm>
          <a:prstGeom prst="rect">
            <a:avLst/>
          </a:prstGeom>
          <a:noFill/>
        </p:spPr>
      </p:pic>
      <p:pic>
        <p:nvPicPr>
          <p:cNvPr id="19462" name="Picture 6" descr="http://www.aim4life.co.uk/wp-content/uploads/2012/09/stres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5879" y="1447800"/>
            <a:ext cx="4618121" cy="4194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36118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8305800" cy="685800"/>
          </a:xfrm>
        </p:spPr>
        <p:txBody>
          <a:bodyPr>
            <a:normAutofit fontScale="90000"/>
          </a:bodyPr>
          <a:lstStyle/>
          <a:p>
            <a:pPr algn="ctr"/>
            <a:br>
              <a:rPr lang="bs-Latn-BA" dirty="0">
                <a:solidFill>
                  <a:srgbClr val="FF00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534400" cy="5105400"/>
          </a:xfrm>
        </p:spPr>
        <p:txBody>
          <a:bodyPr/>
          <a:lstStyle/>
          <a:p>
            <a:pPr algn="l"/>
            <a:endParaRPr lang="bs-Latn-BA" sz="2400" b="1" dirty="0">
              <a:latin typeface="+mj-lt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C5B7-C798-439F-B06C-B7D4F9D3154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Stress management workshop - Mujanovic Erol</a:t>
            </a:r>
          </a:p>
        </p:txBody>
      </p:sp>
      <p:pic>
        <p:nvPicPr>
          <p:cNvPr id="19460" name="Picture 4" descr="http://www.managehealth.co.uk/Resources/healthaudi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47799"/>
            <a:ext cx="4525879" cy="4194717"/>
          </a:xfrm>
          <a:prstGeom prst="rect">
            <a:avLst/>
          </a:prstGeom>
          <a:noFill/>
        </p:spPr>
      </p:pic>
      <p:pic>
        <p:nvPicPr>
          <p:cNvPr id="19462" name="Picture 6" descr="http://www.aim4life.co.uk/wp-content/uploads/2012/09/stres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5879" y="1447800"/>
            <a:ext cx="4618121" cy="4194716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EBAAC4-9DAC-408E-BBCF-EDF0B9648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97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851648" cy="685800"/>
          </a:xfrm>
        </p:spPr>
        <p:txBody>
          <a:bodyPr>
            <a:normAutofit fontScale="90000"/>
          </a:bodyPr>
          <a:lstStyle/>
          <a:p>
            <a:pPr algn="ctr"/>
            <a:br>
              <a:rPr lang="bs-Latn-BA" dirty="0">
                <a:solidFill>
                  <a:srgbClr val="FF0000"/>
                </a:solidFill>
              </a:rPr>
            </a:br>
            <a:r>
              <a:rPr lang="bs-Latn-BA" dirty="0">
                <a:solidFill>
                  <a:srgbClr val="FFFF00"/>
                </a:solidFill>
              </a:rPr>
              <a:t>About the trainer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534400" cy="5105400"/>
          </a:xfrm>
        </p:spPr>
        <p:txBody>
          <a:bodyPr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C5B7-C798-439F-B06C-B7D4F9D3154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Stress management workshop - Mujanovic Erol</a:t>
            </a:r>
          </a:p>
        </p:txBody>
      </p:sp>
      <p:pic>
        <p:nvPicPr>
          <p:cNvPr id="28674" name="Picture 2" descr="http://howmanyarethere.net/wp-content/uploads/2012/10/stress-management-mind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70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5719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PITANJE ZA POLAZNIKE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3568" y="1833979"/>
            <a:ext cx="8370676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/>
              <a:t>KOJA JE I KADA JE BILA POSLJEDNJA OBUKA ILI KURS KOJI STE POHAĐALI A DA NIJE DIREKTNO VEZAN</a:t>
            </a:r>
            <a:r>
              <a:rPr lang="en-US" dirty="0"/>
              <a:t>A</a:t>
            </a:r>
            <a:r>
              <a:rPr lang="bs-Latn-BA" dirty="0"/>
              <a:t> ZA VAŠU STRUKU?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07264682"/>
      </p:ext>
    </p:extLst>
  </p:cSld>
  <p:clrMapOvr>
    <a:masterClrMapping/>
  </p:clrMapOvr>
  <p:transition spd="slow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</a:t>
            </a:r>
            <a:r>
              <a:rPr lang="bs-Latn-BA" sz="36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	HVALA NA PAŽNJI </a:t>
            </a:r>
            <a:r>
              <a:rPr lang="bs-Latn-BA" sz="36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sym typeface="Wingdings" panose="05000000000000000000" pitchFamily="2" charset="2"/>
              </a:rPr>
              <a:t> </a:t>
            </a:r>
            <a:r>
              <a:rPr lang="bs-Latn-BA" sz="36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doc. dr. sci. </a:t>
            </a:r>
            <a:r>
              <a:rPr lang="bs-Latn-BA" dirty="0"/>
              <a:t>Erol Mujanović</a:t>
            </a:r>
          </a:p>
          <a:p>
            <a:pPr marL="0" indent="0">
              <a:buNone/>
            </a:pPr>
            <a:r>
              <a:rPr lang="bs-Latn-BA" sz="2800" dirty="0"/>
              <a:t>+ 387 61 356 061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Linkedin</a:t>
            </a:r>
            <a:r>
              <a:rPr lang="en-US" sz="2800" dirty="0"/>
              <a:t>/FB/IG</a:t>
            </a:r>
            <a:endParaRPr lang="bs-Latn-BA" sz="2800" dirty="0"/>
          </a:p>
          <a:p>
            <a:pPr marL="0" indent="0">
              <a:buNone/>
            </a:pPr>
            <a:r>
              <a:rPr lang="bs-Latn-BA" sz="2800" dirty="0">
                <a:hlinkClick r:id="rId2"/>
              </a:rPr>
              <a:t>erol.mujanovic@sarajevomarathon.ba</a:t>
            </a:r>
            <a:endParaRPr lang="bs-Latn-BA" sz="2800" dirty="0"/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  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40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89631919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PITANJE ZA POLAZNIKE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3568" y="1833979"/>
            <a:ext cx="8370676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/>
              <a:t>KOJA JE I KADA JE BILA POSLJEDNJA OBUKA ILI KURS KOJI STE POHAĐALI A DA NIJE DIREKTNO VEZAN ZA VAŠU STRUKU?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5</a:t>
            </a:fld>
            <a:endParaRPr lang="bs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275" y="-2"/>
            <a:ext cx="909971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37672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PITANJE ZA POLAZNIKE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3568" y="1833979"/>
            <a:ext cx="8370676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/>
              <a:t>KOJA JE I KADA JE BILA POSLJEDNJA OBUKA ILI KURS KOJI STE POHAĐALI A DA NIJE DIREKTNO VEZAN ZA VAŠU STRUKU?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6</a:t>
            </a:fld>
            <a:endParaRPr lang="bs-Latn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593" y="188640"/>
            <a:ext cx="9238593" cy="666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81913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/>
              <a:t>New Work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300" y="0"/>
            <a:ext cx="7765662" cy="16476125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"/>
            <a:ext cx="9144000" cy="68762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Stalni rast CONSULTING industrije od 4-5% godišnje: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/>
              <a:t>	Zašto sve više organizacija traži pomoć?</a:t>
            </a:r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8</a:t>
            </a:fld>
            <a:endParaRPr lang="bs-Latn-BA"/>
          </a:p>
        </p:txBody>
      </p:sp>
      <p:pic>
        <p:nvPicPr>
          <p:cNvPr id="2050" name="Picture 2" descr="http://www.muslimmastery.com/wp-content/uploads/2014/01/revenue-growt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47" y="2793324"/>
            <a:ext cx="5177306" cy="406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14073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Stalni rast industrije od 4-5% godišnje: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s-Latn-BA" dirty="0"/>
              <a:t>Industrija </a:t>
            </a:r>
            <a:r>
              <a:rPr lang="en-US" dirty="0" err="1"/>
              <a:t>konsaltinga</a:t>
            </a:r>
            <a:r>
              <a:rPr lang="en-US" dirty="0"/>
              <a:t> </a:t>
            </a:r>
            <a:r>
              <a:rPr lang="bs-Latn-BA" dirty="0"/>
              <a:t>raste jer uprkos cijeni i dalje je veći broj problema  čijem rješenju doprinosi. </a:t>
            </a:r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dirty="0"/>
              <a:t>Sve je veći pritisak na menadžere/rukovodioce danas, sve je više stresa/pritiska na uposlenicima. </a:t>
            </a:r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dirty="0"/>
              <a:t>Shodno tome potrebni su novi alati za efikasno obavljanje posla i za odgovor na svakodnevne poslovne izazove.</a:t>
            </a:r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90049370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1364</Words>
  <Application>Microsoft Office PowerPoint</Application>
  <PresentationFormat>On-screen Show (4:3)</PresentationFormat>
  <Paragraphs>243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Georgia</vt:lpstr>
      <vt:lpstr>Training</vt:lpstr>
      <vt:lpstr>Karakteristike dobrog i lošeg menadžera</vt:lpstr>
      <vt:lpstr>Plan prezentacije</vt:lpstr>
      <vt:lpstr>O TRENERU: Mujanović Erol</vt:lpstr>
      <vt:lpstr>PITANJE ZA POLAZNIKE</vt:lpstr>
      <vt:lpstr>PITANJE ZA POLAZNIKE</vt:lpstr>
      <vt:lpstr>PITANJE ZA POLAZNIKE</vt:lpstr>
      <vt:lpstr>PowerPoint Presentation</vt:lpstr>
      <vt:lpstr>Stalni rast CONSULTING industrije od 4-5% godišnje: </vt:lpstr>
      <vt:lpstr>Stalni rast industrije od 4-5% godišnje: </vt:lpstr>
      <vt:lpstr> Šta znači danas VODITI TIM i šta to nosi sa sobom? </vt:lpstr>
      <vt:lpstr>U sudovima nema vise nevaŽnih uloga. Da li je tvrdnja taČna?   SvI imaju dozu odgovornosti za kvalitet meĐuljudskih odnosa u organizaciji. </vt:lpstr>
      <vt:lpstr>PowerPoint Presentation</vt:lpstr>
      <vt:lpstr>RAZLIKA IZMEĐU DOBROG I LOŠEG MENADŽERA: </vt:lpstr>
      <vt:lpstr>RAZLIKA IZMEĐU DOBROG I LOŠEG MENADŽERA: </vt:lpstr>
      <vt:lpstr>RAZLIKA IZMEĐU DOBROG I LOŠEG MENADŽERA: </vt:lpstr>
      <vt:lpstr>PITANJE ZA UČESNIKE: </vt:lpstr>
      <vt:lpstr>PITANJE ZA UČESNIKE: </vt:lpstr>
      <vt:lpstr>DOBAR/LOŠ MENADŽER: </vt:lpstr>
      <vt:lpstr>ZADATAK - PREPIšITE FAKTORE MOTIVACIJE :</vt:lpstr>
      <vt:lpstr>PowerPoint Presentation</vt:lpstr>
      <vt:lpstr>PowerPoint Presentation</vt:lpstr>
      <vt:lpstr>Par alata i ideja koji će vam pomoći u menadžerskoj svakodnevnici: </vt:lpstr>
      <vt:lpstr>Par alata i ideja koji će vam pomoći u menadžerskoj svakodnevnici: </vt:lpstr>
      <vt:lpstr>EFIKASNO UPRAVLJANJE VREMENOM</vt:lpstr>
      <vt:lpstr>INDIKATORI LOŠEG UPRAVLJANJA VREMENOM:</vt:lpstr>
      <vt:lpstr>Uzroci lošeg upravljanja vremenom:</vt:lpstr>
      <vt:lpstr>SAVJETI:</vt:lpstr>
      <vt:lpstr>EFIKASNO UPRAVLJANJE VREMENOM</vt:lpstr>
      <vt:lpstr>EFIKASNO UPRAVLJANJE VREMENOM</vt:lpstr>
      <vt:lpstr>Par alata i ideja koji će vam pomoći u menadžerskoj svakodnevnici: </vt:lpstr>
      <vt:lpstr>UPRAVLJANJE VREMENOM JE USKO VEZANO ZA UPRAVLJANJE STRESOM</vt:lpstr>
      <vt:lpstr>UPRAVLJANJE STRESOM</vt:lpstr>
      <vt:lpstr>UPRAVLJANJE VREMENOM JE USKO VEZANO ZA UPRAVLJANJE STRESOM</vt:lpstr>
      <vt:lpstr> </vt:lpstr>
      <vt:lpstr> </vt:lpstr>
      <vt:lpstr> </vt:lpstr>
      <vt:lpstr> </vt:lpstr>
      <vt:lpstr> </vt:lpstr>
      <vt:lpstr> About the trainer</vt:lpstr>
      <vt:lpstr>  HVALA NA PAŽNJI 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2015-06-22T14:02:51Z</dcterms:created>
  <dcterms:modified xsi:type="dcterms:W3CDTF">2022-04-04T11:03:04Z</dcterms:modified>
</cp:coreProperties>
</file>