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6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5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115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1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3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60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1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3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0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8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5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0DDC-EFF3-49FF-86C6-1513B3A33D7C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FEC5-CA6B-4DB9-B220-F9A21FA85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4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DF21-0930-4496-99CB-B90BED8282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BA" sz="3600" dirty="0"/>
              <a:t>UGOVOR O KREDITU SA POSEBNIM OSVRTOM NA KREDITE U KOJIMA JE NAD BANKOM OTVOREN STEČAJNI POSTUPAK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7F1BB-7437-4B75-AC63-1B118B1F9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BA" dirty="0"/>
          </a:p>
          <a:p>
            <a:endParaRPr lang="sr-Latn-BA" dirty="0"/>
          </a:p>
          <a:p>
            <a:r>
              <a:rPr lang="sr-Latn-BA" dirty="0"/>
              <a:t>Staša Tomić</a:t>
            </a:r>
          </a:p>
          <a:p>
            <a:r>
              <a:rPr lang="sr-Latn-BA" dirty="0"/>
              <a:t>Sudija Okružnog privrednog suda u Banjaluci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5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475B-A29E-4CCC-93D8-6D11689F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Prestanak ugovora o kreditu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9DDC2-8847-42E0-ACAE-9D60EA83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-otkaz ugovora o kreditu od strane banke</a:t>
            </a:r>
          </a:p>
          <a:p>
            <a:r>
              <a:rPr lang="sr-Latn-BA" dirty="0"/>
              <a:t>-odustanak od ugovora od strane korisnika kredita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6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20A2-76D5-42CA-90A1-C0A8FE1FD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OTVARANJE STE</a:t>
            </a:r>
            <a:r>
              <a:rPr lang="sr-Latn-BA" dirty="0"/>
              <a:t>ČAJNOG POSTUPKA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06FF-70D2-4E0D-9CF1-3A0135520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-pravne posljedice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9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728A-F203-4EA3-ADF1-196E967D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SUDSKA PRAKSA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5C790-E472-4CCE-A3F9-2A6536B7D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BA" dirty="0"/>
          </a:p>
          <a:p>
            <a:r>
              <a:rPr lang="sr-Latn-BA" dirty="0"/>
              <a:t>-nadležnost suda</a:t>
            </a:r>
          </a:p>
          <a:p>
            <a:r>
              <a:rPr lang="sr-Latn-BA" dirty="0"/>
              <a:t>-ugovor o jemstvu kao sredstvo obezbjeđenja  kredita</a:t>
            </a:r>
          </a:p>
          <a:p>
            <a:r>
              <a:rPr lang="sr-Latn-BA" dirty="0"/>
              <a:t>-mjenica kao sredstvo obezbjeđenja kredita</a:t>
            </a:r>
          </a:p>
          <a:p>
            <a:r>
              <a:rPr lang="sr-Latn-BA" dirty="0"/>
              <a:t>-zastarjelost</a:t>
            </a:r>
          </a:p>
          <a:p>
            <a:r>
              <a:rPr lang="sr-Latn-BA" dirty="0"/>
              <a:t>-praksa Ustavnog suda BiH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4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5DAFA-7B84-4A40-B788-C87D8F3C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A6337-6AED-4DCD-88C7-A39D26DD8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pPr algn="ctr"/>
            <a:r>
              <a:rPr lang="sr-Latn-BA" dirty="0"/>
              <a:t>HVALA NA PAŽNJI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4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B1AC9-176C-425D-A866-41C5D38EE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Ugovor o kreditu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21DD-5992-4D1E-B617-E32206F4B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1.1. Ugovor o kreditu</a:t>
            </a:r>
          </a:p>
          <a:p>
            <a:r>
              <a:rPr lang="sr-Latn-BA" dirty="0"/>
              <a:t>-zakonodavna regulativa i teorijski pristup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7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61FF-21EB-4E66-8B8B-915F5CA0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67727-124B-46AF-8DBB-E0BEA197B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Član 1065 Zakona o obligacionim odnosima</a:t>
            </a:r>
          </a:p>
          <a:p>
            <a:endParaRPr lang="sr-Latn-BA" dirty="0"/>
          </a:p>
          <a:p>
            <a:r>
              <a:rPr lang="sr-Latn-BA" dirty="0"/>
              <a:t>Ugovorom o kreditu banka se obavezuje da korisniku kredita stavi na raspolaganje određeni iznos novčanih sredstava, na određeno ili neodređeno vrijeme, za neku namjenu ili bez utvrđene namjene, a korisnik se obavezuje da banci plaća ugovorenu kamatu i dobijeni iznos novca vrati u vrijeme i na način kako je utvrđeno ugovorom.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7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EC4B-F669-4BF4-A9C9-5CE1CD8D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kreditu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793E1-DB2A-47B4-A3D9-6C8433C8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- Iznos kredita</a:t>
            </a:r>
          </a:p>
          <a:p>
            <a:r>
              <a:rPr lang="sr-Latn-BA" dirty="0"/>
              <a:t>- uslovi davanja kredita</a:t>
            </a:r>
          </a:p>
          <a:p>
            <a:r>
              <a:rPr lang="sr-Latn-BA" dirty="0"/>
              <a:t>-uslovi korišćenja kredita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CF4EF-2BF7-4372-8057-80964B820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Karakteristike ugovora o kreditu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2D2B-CCF3-4CC7-BEED-5C6DA6DC2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/>
              <a:t>-davalac kredita je banka</a:t>
            </a:r>
          </a:p>
          <a:p>
            <a:r>
              <a:rPr lang="sr-Latn-BA" dirty="0"/>
              <a:t>-predmet kredita je novac</a:t>
            </a:r>
          </a:p>
          <a:p>
            <a:r>
              <a:rPr lang="sr-Latn-BA" dirty="0"/>
              <a:t>-vrijeme kredita se može ugovoriti kao određeno ili neodređeno</a:t>
            </a:r>
          </a:p>
          <a:p>
            <a:r>
              <a:rPr lang="sr-Latn-BA" dirty="0"/>
              <a:t>-kredit može biti ugovoren za neku namjenu ili bez namjene</a:t>
            </a:r>
          </a:p>
          <a:p>
            <a:r>
              <a:rPr lang="sr-Latn-BA" dirty="0"/>
              <a:t>-kredit se uvijek daje uz kamatu</a:t>
            </a:r>
          </a:p>
          <a:p>
            <a:r>
              <a:rPr lang="sr-Latn-BA" dirty="0"/>
              <a:t>-ugovor o kreditu je dvostranoobavezujući i teretni ugovor</a:t>
            </a:r>
          </a:p>
          <a:p>
            <a:pPr>
              <a:buFontTx/>
              <a:buChar char="-"/>
            </a:pPr>
            <a:r>
              <a:rPr lang="sr-Latn-BA" dirty="0"/>
              <a:t>ugovor o kreditu je formalni ugovor</a:t>
            </a:r>
          </a:p>
          <a:p>
            <a:pPr>
              <a:buFontTx/>
              <a:buChar char="-"/>
            </a:pPr>
            <a:r>
              <a:rPr lang="sr-Latn-BA" dirty="0"/>
              <a:t>po tehnici zaključenja ugovor o kreditu spada u adhezione ugovore</a:t>
            </a:r>
          </a:p>
          <a:p>
            <a:pPr>
              <a:buFontTx/>
              <a:buChar char="-"/>
            </a:pPr>
            <a:r>
              <a:rPr lang="sr-Latn-BA" dirty="0"/>
              <a:t>ugovor o kreditu spada u intuitu personae ugovore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4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3146-8EA4-4061-A126-DB05A42C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32000-900C-4802-A760-91D0D53FD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1.4. Istorijski razvoj banaka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544E-FCD1-42BB-9366-DAA7D7B3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Obaveze banke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0F46-A630-4B7E-883C-34EFE5342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- da korisniku kredita na način i pod uslovima stavi na raspolaganje ugovorom određeni novčani iznos</a:t>
            </a:r>
          </a:p>
          <a:p>
            <a:r>
              <a:rPr lang="sr-Latn-BA" dirty="0"/>
              <a:t>- mikrokreditna društva i fondacije kao davaoci mikrokredita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5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7CB3-3B18-40CE-8A8C-69EAD533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Obaveze korisnika kredita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5FD56-9BF7-485A-82A6-EF8F3E604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- da odobrena sredstva koristi u ugovorene namjene</a:t>
            </a:r>
          </a:p>
          <a:p>
            <a:r>
              <a:rPr lang="sr-Latn-BA" dirty="0"/>
              <a:t>-da plaća kamatu, kao cijenu korišćenja novca</a:t>
            </a:r>
          </a:p>
          <a:p>
            <a:r>
              <a:rPr lang="sr-Latn-BA" dirty="0"/>
              <a:t>-da na način i pod ugovorenim uslovima vrati iznos novca koji je predmet ugovora o kreditu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3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E459-99EC-4A1E-967D-EF1846E2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Vrste ugovora o kreditu - kriteriji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D20B-8A26-4B4E-AEFB-5D6A183B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BA" dirty="0"/>
              <a:t>- prema domicilu kreditora</a:t>
            </a:r>
          </a:p>
          <a:p>
            <a:r>
              <a:rPr lang="sr-Latn-BA" dirty="0"/>
              <a:t>-prema statusu kreditora</a:t>
            </a:r>
          </a:p>
          <a:p>
            <a:r>
              <a:rPr lang="sr-Latn-BA" dirty="0"/>
              <a:t>-prema predmetu kredita</a:t>
            </a:r>
          </a:p>
          <a:p>
            <a:r>
              <a:rPr lang="sr-Latn-BA" dirty="0"/>
              <a:t>-prema roku otplate</a:t>
            </a:r>
          </a:p>
          <a:p>
            <a:r>
              <a:rPr lang="sr-Latn-BA" dirty="0"/>
              <a:t>-prema namjeni</a:t>
            </a:r>
          </a:p>
          <a:p>
            <a:r>
              <a:rPr lang="sr-Latn-BA" dirty="0"/>
              <a:t>-prema svrsi</a:t>
            </a:r>
          </a:p>
          <a:p>
            <a:r>
              <a:rPr lang="sr-Latn-BA" dirty="0"/>
              <a:t>-prema načinu obezbjeđenja</a:t>
            </a:r>
          </a:p>
          <a:p>
            <a:r>
              <a:rPr lang="sr-Latn-BA" dirty="0"/>
              <a:t>-prema načinu puštanja u opticaj</a:t>
            </a:r>
          </a:p>
          <a:p>
            <a:r>
              <a:rPr lang="sr-Latn-BA" dirty="0"/>
              <a:t>-prema načinu vraćanja</a:t>
            </a:r>
          </a:p>
          <a:p>
            <a:r>
              <a:rPr lang="sr-Latn-BA" dirty="0"/>
              <a:t>-specijalni krediti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9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569</TotalTime>
  <Words>359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UGOVOR O KREDITU SA POSEBNIM OSVRTOM NA KREDITE U KOJIMA JE NAD BANKOM OTVOREN STEČAJNI POSTUPAK</vt:lpstr>
      <vt:lpstr>Ugovor o kreditu</vt:lpstr>
      <vt:lpstr>PowerPoint Presentation</vt:lpstr>
      <vt:lpstr>Bitni elementi ugovora o kreditu</vt:lpstr>
      <vt:lpstr>Karakteristike ugovora o kreditu</vt:lpstr>
      <vt:lpstr>PowerPoint Presentation</vt:lpstr>
      <vt:lpstr>Obaveze banke</vt:lpstr>
      <vt:lpstr>Obaveze korisnika kredita</vt:lpstr>
      <vt:lpstr>Vrste ugovora o kreditu - kriteriji</vt:lpstr>
      <vt:lpstr>Prestanak ugovora o kreditu</vt:lpstr>
      <vt:lpstr>OTVARANJE STEČAJNOG POSTUPKA</vt:lpstr>
      <vt:lpstr>SUDSKA PRAKSA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KREDITU SA POSEBNIM OSVRTOM NA KREDITE U KOJIMA JE NAD BANKOM OTVOREN STEČAJNI POSTUPAK</dc:title>
  <dc:creator>Lenovo</dc:creator>
  <cp:lastModifiedBy>Nikola MItrović</cp:lastModifiedBy>
  <cp:revision>13</cp:revision>
  <dcterms:created xsi:type="dcterms:W3CDTF">2022-03-31T11:53:29Z</dcterms:created>
  <dcterms:modified xsi:type="dcterms:W3CDTF">2022-04-01T12:14:58Z</dcterms:modified>
</cp:coreProperties>
</file>