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264" r:id="rId2"/>
    <p:sldId id="272" r:id="rId3"/>
    <p:sldId id="326" r:id="rId4"/>
    <p:sldId id="368" r:id="rId5"/>
    <p:sldId id="275" r:id="rId6"/>
    <p:sldId id="274" r:id="rId7"/>
    <p:sldId id="277" r:id="rId8"/>
    <p:sldId id="370" r:id="rId9"/>
    <p:sldId id="282" r:id="rId10"/>
    <p:sldId id="278" r:id="rId11"/>
    <p:sldId id="283" r:id="rId12"/>
    <p:sldId id="284" r:id="rId13"/>
    <p:sldId id="335" r:id="rId14"/>
    <p:sldId id="358" r:id="rId15"/>
    <p:sldId id="359" r:id="rId16"/>
    <p:sldId id="372" r:id="rId17"/>
    <p:sldId id="360" r:id="rId18"/>
    <p:sldId id="287" r:id="rId19"/>
    <p:sldId id="288" r:id="rId20"/>
    <p:sldId id="373" r:id="rId21"/>
    <p:sldId id="374" r:id="rId22"/>
    <p:sldId id="375" r:id="rId23"/>
    <p:sldId id="353" r:id="rId24"/>
    <p:sldId id="327" r:id="rId25"/>
    <p:sldId id="341" r:id="rId26"/>
    <p:sldId id="328" r:id="rId27"/>
    <p:sldId id="336" r:id="rId28"/>
    <p:sldId id="329" r:id="rId29"/>
    <p:sldId id="339" r:id="rId30"/>
    <p:sldId id="295" r:id="rId31"/>
    <p:sldId id="330" r:id="rId32"/>
    <p:sldId id="369" r:id="rId33"/>
    <p:sldId id="299" r:id="rId34"/>
    <p:sldId id="302" r:id="rId35"/>
    <p:sldId id="323" r:id="rId36"/>
    <p:sldId id="314" r:id="rId37"/>
    <p:sldId id="332" r:id="rId38"/>
    <p:sldId id="354" r:id="rId39"/>
    <p:sldId id="355" r:id="rId40"/>
    <p:sldId id="356" r:id="rId41"/>
    <p:sldId id="357" r:id="rId42"/>
    <p:sldId id="315" r:id="rId43"/>
    <p:sldId id="333" r:id="rId44"/>
    <p:sldId id="317" r:id="rId45"/>
    <p:sldId id="318" r:id="rId46"/>
    <p:sldId id="366" r:id="rId47"/>
    <p:sldId id="367" r:id="rId48"/>
    <p:sldId id="376" r:id="rId49"/>
    <p:sldId id="362" r:id="rId50"/>
  </p:sldIdLst>
  <p:sldSz cx="9144000" cy="6858000" type="screen4x3"/>
  <p:notesSz cx="6797675" cy="9928225"/>
  <p:defaultTextStyle>
    <a:defPPr>
      <a:defRPr lang="sr-Latn-R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B8565C-90F2-4C30-8A5A-D27F9BAD656A}">
          <p14:sldIdLst>
            <p14:sldId id="264"/>
            <p14:sldId id="272"/>
            <p14:sldId id="326"/>
            <p14:sldId id="368"/>
            <p14:sldId id="275"/>
            <p14:sldId id="274"/>
            <p14:sldId id="277"/>
            <p14:sldId id="370"/>
            <p14:sldId id="282"/>
            <p14:sldId id="278"/>
            <p14:sldId id="283"/>
            <p14:sldId id="284"/>
            <p14:sldId id="335"/>
            <p14:sldId id="358"/>
            <p14:sldId id="359"/>
            <p14:sldId id="372"/>
            <p14:sldId id="360"/>
            <p14:sldId id="287"/>
            <p14:sldId id="288"/>
            <p14:sldId id="373"/>
            <p14:sldId id="374"/>
            <p14:sldId id="375"/>
            <p14:sldId id="353"/>
            <p14:sldId id="327"/>
            <p14:sldId id="341"/>
            <p14:sldId id="328"/>
            <p14:sldId id="336"/>
          </p14:sldIdLst>
        </p14:section>
        <p14:section name="Untitled Section" id="{58A59AB9-794E-4A1B-97C7-76E29AB79696}">
          <p14:sldIdLst>
            <p14:sldId id="329"/>
            <p14:sldId id="339"/>
            <p14:sldId id="295"/>
            <p14:sldId id="330"/>
            <p14:sldId id="369"/>
            <p14:sldId id="299"/>
            <p14:sldId id="302"/>
            <p14:sldId id="323"/>
            <p14:sldId id="314"/>
            <p14:sldId id="332"/>
            <p14:sldId id="354"/>
            <p14:sldId id="355"/>
            <p14:sldId id="356"/>
            <p14:sldId id="357"/>
            <p14:sldId id="315"/>
            <p14:sldId id="333"/>
            <p14:sldId id="317"/>
            <p14:sldId id="318"/>
            <p14:sldId id="366"/>
            <p14:sldId id="367"/>
            <p14:sldId id="376"/>
            <p14:sldId id="3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4504">
          <p15:clr>
            <a:srgbClr val="A4A3A4"/>
          </p15:clr>
        </p15:guide>
        <p15:guide id="2" pos="3117">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2773" autoAdjust="0"/>
  </p:normalViewPr>
  <p:slideViewPr>
    <p:cSldViewPr>
      <p:cViewPr varScale="1">
        <p:scale>
          <a:sx n="68" d="100"/>
          <a:sy n="68" d="100"/>
        </p:scale>
        <p:origin x="1446" y="60"/>
      </p:cViewPr>
      <p:guideLst>
        <p:guide orient="horz" pos="2160"/>
        <p:guide pos="2880"/>
      </p:guideLst>
    </p:cSldViewPr>
  </p:slideViewPr>
  <p:outlineViewPr>
    <p:cViewPr>
      <p:scale>
        <a:sx n="33" d="100"/>
        <a:sy n="33" d="100"/>
      </p:scale>
      <p:origin x="0" y="2689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39" d="100"/>
          <a:sy n="39" d="100"/>
        </p:scale>
        <p:origin x="-3005" y="-64"/>
      </p:cViewPr>
      <p:guideLst>
        <p:guide orient="horz" pos="4504"/>
        <p:guide pos="3117"/>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223" cy="495915"/>
          </a:xfrm>
          <a:prstGeom prst="rect">
            <a:avLst/>
          </a:prstGeom>
        </p:spPr>
        <p:txBody>
          <a:bodyPr vert="horz" lIns="63203" tIns="31602" rIns="63203" bIns="31602" rtlCol="0"/>
          <a:lstStyle>
            <a:lvl1pPr algn="l">
              <a:defRPr sz="800"/>
            </a:lvl1pPr>
          </a:lstStyle>
          <a:p>
            <a:endParaRPr lang="en-US"/>
          </a:p>
        </p:txBody>
      </p:sp>
      <p:sp>
        <p:nvSpPr>
          <p:cNvPr id="3" name="Date Placeholder 2"/>
          <p:cNvSpPr>
            <a:spLocks noGrp="1"/>
          </p:cNvSpPr>
          <p:nvPr>
            <p:ph type="dt" sz="quarter" idx="1"/>
          </p:nvPr>
        </p:nvSpPr>
        <p:spPr>
          <a:xfrm>
            <a:off x="3850272" y="1"/>
            <a:ext cx="2946313" cy="495915"/>
          </a:xfrm>
          <a:prstGeom prst="rect">
            <a:avLst/>
          </a:prstGeom>
        </p:spPr>
        <p:txBody>
          <a:bodyPr vert="horz" lIns="63203" tIns="31602" rIns="63203" bIns="31602" rtlCol="0"/>
          <a:lstStyle>
            <a:lvl1pPr algn="r">
              <a:defRPr sz="800"/>
            </a:lvl1pPr>
          </a:lstStyle>
          <a:p>
            <a:fld id="{81F6425B-468F-45FD-ACD8-F59403B4C1D7}" type="datetimeFigureOut">
              <a:rPr lang="en-US" smtClean="0"/>
              <a:t>2/24/2022</a:t>
            </a:fld>
            <a:endParaRPr lang="en-US"/>
          </a:p>
        </p:txBody>
      </p:sp>
      <p:sp>
        <p:nvSpPr>
          <p:cNvPr id="4" name="Footer Placeholder 3"/>
          <p:cNvSpPr>
            <a:spLocks noGrp="1"/>
          </p:cNvSpPr>
          <p:nvPr>
            <p:ph type="ftr" sz="quarter" idx="2"/>
          </p:nvPr>
        </p:nvSpPr>
        <p:spPr>
          <a:xfrm>
            <a:off x="1" y="9430107"/>
            <a:ext cx="2945223" cy="495915"/>
          </a:xfrm>
          <a:prstGeom prst="rect">
            <a:avLst/>
          </a:prstGeom>
        </p:spPr>
        <p:txBody>
          <a:bodyPr vert="horz" lIns="63203" tIns="31602" rIns="63203" bIns="31602" rtlCol="0" anchor="b"/>
          <a:lstStyle>
            <a:lvl1pPr algn="l">
              <a:defRPr sz="800"/>
            </a:lvl1pPr>
          </a:lstStyle>
          <a:p>
            <a:endParaRPr lang="en-US"/>
          </a:p>
        </p:txBody>
      </p:sp>
      <p:sp>
        <p:nvSpPr>
          <p:cNvPr id="5" name="Slide Number Placeholder 4"/>
          <p:cNvSpPr>
            <a:spLocks noGrp="1"/>
          </p:cNvSpPr>
          <p:nvPr>
            <p:ph type="sldNum" sz="quarter" idx="3"/>
          </p:nvPr>
        </p:nvSpPr>
        <p:spPr>
          <a:xfrm>
            <a:off x="3850272" y="9430107"/>
            <a:ext cx="2946313" cy="495915"/>
          </a:xfrm>
          <a:prstGeom prst="rect">
            <a:avLst/>
          </a:prstGeom>
        </p:spPr>
        <p:txBody>
          <a:bodyPr vert="horz" lIns="63203" tIns="31602" rIns="63203" bIns="31602" rtlCol="0" anchor="b"/>
          <a:lstStyle>
            <a:lvl1pPr algn="r">
              <a:defRPr sz="800"/>
            </a:lvl1pPr>
          </a:lstStyle>
          <a:p>
            <a:fld id="{E7EF037B-C7DE-4C4D-B40F-1C012DFAB3B4}" type="slidenum">
              <a:rPr lang="en-US" smtClean="0"/>
              <a:t>‹#›</a:t>
            </a:fld>
            <a:endParaRPr lang="en-US"/>
          </a:p>
        </p:txBody>
      </p:sp>
    </p:spTree>
    <p:extLst>
      <p:ext uri="{BB962C8B-B14F-4D97-AF65-F5344CB8AC3E}">
        <p14:creationId xmlns:p14="http://schemas.microsoft.com/office/powerpoint/2010/main" val="2513472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60" cy="496412"/>
          </a:xfrm>
          <a:prstGeom prst="rect">
            <a:avLst/>
          </a:prstGeom>
        </p:spPr>
        <p:txBody>
          <a:bodyPr vert="horz" lIns="91727" tIns="45863" rIns="91727" bIns="45863" rtlCol="0"/>
          <a:lstStyle>
            <a:lvl1pPr algn="l">
              <a:defRPr sz="1200"/>
            </a:lvl1pPr>
          </a:lstStyle>
          <a:p>
            <a:endParaRPr lang="hr-HR"/>
          </a:p>
        </p:txBody>
      </p:sp>
      <p:sp>
        <p:nvSpPr>
          <p:cNvPr id="3" name="Date Placeholder 2"/>
          <p:cNvSpPr>
            <a:spLocks noGrp="1"/>
          </p:cNvSpPr>
          <p:nvPr>
            <p:ph type="dt" idx="1"/>
          </p:nvPr>
        </p:nvSpPr>
        <p:spPr>
          <a:xfrm>
            <a:off x="3850445" y="1"/>
            <a:ext cx="2945660" cy="496412"/>
          </a:xfrm>
          <a:prstGeom prst="rect">
            <a:avLst/>
          </a:prstGeom>
        </p:spPr>
        <p:txBody>
          <a:bodyPr vert="horz" lIns="91727" tIns="45863" rIns="91727" bIns="45863" rtlCol="0"/>
          <a:lstStyle>
            <a:lvl1pPr algn="r">
              <a:defRPr sz="1200"/>
            </a:lvl1pPr>
          </a:lstStyle>
          <a:p>
            <a:fld id="{5FC16599-CC71-4B49-B9AE-A084B30FC6EF}" type="datetimeFigureOut">
              <a:rPr lang="hr-HR" smtClean="0"/>
              <a:pPr/>
              <a:t>24.2.2022.</a:t>
            </a:fld>
            <a:endParaRPr lang="hr-HR"/>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727" tIns="45863" rIns="91727" bIns="45863" rtlCol="0" anchor="ctr"/>
          <a:lstStyle/>
          <a:p>
            <a:endParaRPr lang="hr-HR"/>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727" tIns="45863" rIns="91727" bIns="4586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2" y="9430091"/>
            <a:ext cx="2945660" cy="496412"/>
          </a:xfrm>
          <a:prstGeom prst="rect">
            <a:avLst/>
          </a:prstGeom>
        </p:spPr>
        <p:txBody>
          <a:bodyPr vert="horz" lIns="91727" tIns="45863" rIns="91727" bIns="45863" rtlCol="0" anchor="b"/>
          <a:lstStyle>
            <a:lvl1pPr algn="l">
              <a:defRPr sz="1200"/>
            </a:lvl1pPr>
          </a:lstStyle>
          <a:p>
            <a:endParaRPr lang="hr-HR"/>
          </a:p>
        </p:txBody>
      </p:sp>
      <p:sp>
        <p:nvSpPr>
          <p:cNvPr id="7" name="Slide Number Placeholder 6"/>
          <p:cNvSpPr>
            <a:spLocks noGrp="1"/>
          </p:cNvSpPr>
          <p:nvPr>
            <p:ph type="sldNum" sz="quarter" idx="5"/>
          </p:nvPr>
        </p:nvSpPr>
        <p:spPr>
          <a:xfrm>
            <a:off x="3850445" y="9430091"/>
            <a:ext cx="2945660" cy="496412"/>
          </a:xfrm>
          <a:prstGeom prst="rect">
            <a:avLst/>
          </a:prstGeom>
        </p:spPr>
        <p:txBody>
          <a:bodyPr vert="horz" lIns="91727" tIns="45863" rIns="91727" bIns="45863" rtlCol="0" anchor="b"/>
          <a:lstStyle>
            <a:lvl1pPr algn="r">
              <a:defRPr sz="1200"/>
            </a:lvl1pPr>
          </a:lstStyle>
          <a:p>
            <a:fld id="{D8C221C0-DD95-4D5E-B593-BF90420D0112}" type="slidenum">
              <a:rPr lang="hr-HR" smtClean="0"/>
              <a:pPr/>
              <a:t>‹#›</a:t>
            </a:fld>
            <a:endParaRPr lang="hr-HR"/>
          </a:p>
        </p:txBody>
      </p:sp>
    </p:spTree>
    <p:extLst>
      <p:ext uri="{BB962C8B-B14F-4D97-AF65-F5344CB8AC3E}">
        <p14:creationId xmlns:p14="http://schemas.microsoft.com/office/powerpoint/2010/main" val="2819357593"/>
      </p:ext>
    </p:extLst>
  </p:cSld>
  <p:clrMap bg1="lt1" tx1="dk1" bg2="lt2" tx2="dk2" accent1="accent1" accent2="accent2" accent3="accent3" accent4="accent4" accent5="accent5" accent6="accent6" hlink="hlink" folHlink="folHlink"/>
  <p:notesStyle>
    <a:lvl1pPr marL="0" algn="l" defTabSz="914290" rtl="0" eaLnBrk="1" latinLnBrk="0" hangingPunct="1">
      <a:defRPr sz="1200" kern="1200">
        <a:solidFill>
          <a:schemeClr val="tx1"/>
        </a:solidFill>
        <a:latin typeface="+mn-lt"/>
        <a:ea typeface="+mn-ea"/>
        <a:cs typeface="+mn-cs"/>
      </a:defRPr>
    </a:lvl1pPr>
    <a:lvl2pPr marL="457145" algn="l" defTabSz="914290" rtl="0" eaLnBrk="1" latinLnBrk="0" hangingPunct="1">
      <a:defRPr sz="1200" kern="1200">
        <a:solidFill>
          <a:schemeClr val="tx1"/>
        </a:solidFill>
        <a:latin typeface="+mn-lt"/>
        <a:ea typeface="+mn-ea"/>
        <a:cs typeface="+mn-cs"/>
      </a:defRPr>
    </a:lvl2pPr>
    <a:lvl3pPr marL="914290" algn="l" defTabSz="914290" rtl="0" eaLnBrk="1" latinLnBrk="0" hangingPunct="1">
      <a:defRPr sz="1200" kern="1200">
        <a:solidFill>
          <a:schemeClr val="tx1"/>
        </a:solidFill>
        <a:latin typeface="+mn-lt"/>
        <a:ea typeface="+mn-ea"/>
        <a:cs typeface="+mn-cs"/>
      </a:defRPr>
    </a:lvl3pPr>
    <a:lvl4pPr marL="1371435" algn="l" defTabSz="914290" rtl="0" eaLnBrk="1" latinLnBrk="0" hangingPunct="1">
      <a:defRPr sz="1200" kern="1200">
        <a:solidFill>
          <a:schemeClr val="tx1"/>
        </a:solidFill>
        <a:latin typeface="+mn-lt"/>
        <a:ea typeface="+mn-ea"/>
        <a:cs typeface="+mn-cs"/>
      </a:defRPr>
    </a:lvl4pPr>
    <a:lvl5pPr marL="1828581" algn="l" defTabSz="914290" rtl="0" eaLnBrk="1" latinLnBrk="0" hangingPunct="1">
      <a:defRPr sz="1200" kern="1200">
        <a:solidFill>
          <a:schemeClr val="tx1"/>
        </a:solidFill>
        <a:latin typeface="+mn-lt"/>
        <a:ea typeface="+mn-ea"/>
        <a:cs typeface="+mn-cs"/>
      </a:defRPr>
    </a:lvl5pPr>
    <a:lvl6pPr marL="2285726" algn="l" defTabSz="914290" rtl="0" eaLnBrk="1" latinLnBrk="0" hangingPunct="1">
      <a:defRPr sz="1200" kern="1200">
        <a:solidFill>
          <a:schemeClr val="tx1"/>
        </a:solidFill>
        <a:latin typeface="+mn-lt"/>
        <a:ea typeface="+mn-ea"/>
        <a:cs typeface="+mn-cs"/>
      </a:defRPr>
    </a:lvl6pPr>
    <a:lvl7pPr marL="2742871" algn="l" defTabSz="914290" rtl="0" eaLnBrk="1" latinLnBrk="0" hangingPunct="1">
      <a:defRPr sz="1200" kern="1200">
        <a:solidFill>
          <a:schemeClr val="tx1"/>
        </a:solidFill>
        <a:latin typeface="+mn-lt"/>
        <a:ea typeface="+mn-ea"/>
        <a:cs typeface="+mn-cs"/>
      </a:defRPr>
    </a:lvl7pPr>
    <a:lvl8pPr marL="3200016" algn="l" defTabSz="914290" rtl="0" eaLnBrk="1" latinLnBrk="0" hangingPunct="1">
      <a:defRPr sz="1200" kern="1200">
        <a:solidFill>
          <a:schemeClr val="tx1"/>
        </a:solidFill>
        <a:latin typeface="+mn-lt"/>
        <a:ea typeface="+mn-ea"/>
        <a:cs typeface="+mn-cs"/>
      </a:defRPr>
    </a:lvl8pPr>
    <a:lvl9pPr marL="3657161" algn="l" defTabSz="91429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C221C0-DD95-4D5E-B593-BF90420D0112}" type="slidenum">
              <a:rPr lang="hr-HR" smtClean="0"/>
              <a:pPr/>
              <a:t>1</a:t>
            </a:fld>
            <a:endParaRPr lang="hr-HR"/>
          </a:p>
        </p:txBody>
      </p:sp>
    </p:spTree>
    <p:extLst>
      <p:ext uri="{BB962C8B-B14F-4D97-AF65-F5344CB8AC3E}">
        <p14:creationId xmlns:p14="http://schemas.microsoft.com/office/powerpoint/2010/main" val="1691573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10</a:t>
            </a:fld>
            <a:endParaRPr lang="hr-HR"/>
          </a:p>
        </p:txBody>
      </p:sp>
    </p:spTree>
    <p:extLst>
      <p:ext uri="{BB962C8B-B14F-4D97-AF65-F5344CB8AC3E}">
        <p14:creationId xmlns:p14="http://schemas.microsoft.com/office/powerpoint/2010/main" val="3403324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11</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12</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13</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14</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15</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16</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17</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18</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19</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b="1" dirty="0"/>
          </a:p>
        </p:txBody>
      </p:sp>
      <p:sp>
        <p:nvSpPr>
          <p:cNvPr id="4" name="Slide Number Placeholder 3"/>
          <p:cNvSpPr>
            <a:spLocks noGrp="1"/>
          </p:cNvSpPr>
          <p:nvPr>
            <p:ph type="sldNum" sz="quarter" idx="10"/>
          </p:nvPr>
        </p:nvSpPr>
        <p:spPr/>
        <p:txBody>
          <a:bodyPr/>
          <a:lstStyle/>
          <a:p>
            <a:fld id="{D8C221C0-DD95-4D5E-B593-BF90420D0112}" type="slidenum">
              <a:rPr lang="hr-HR" smtClean="0"/>
              <a:pPr/>
              <a:t>2</a:t>
            </a:fld>
            <a:endParaRPr lang="hr-HR"/>
          </a:p>
        </p:txBody>
      </p:sp>
    </p:spTree>
    <p:extLst>
      <p:ext uri="{BB962C8B-B14F-4D97-AF65-F5344CB8AC3E}">
        <p14:creationId xmlns:p14="http://schemas.microsoft.com/office/powerpoint/2010/main" val="21828170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20</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21</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22</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23</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24</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25</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26</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27</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28</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dirty="0" smtClean="0"/>
              <a:t>У контексту прописа у Босни и Херцеговини који се односе на методологију вршења процјене, потребно је нагласити да у области процјенитељске дјелатности итекако каскамо за другим земљама и да се наши процјењивачи при сачињавању извјештаја и мишљења, када су у питању смјернице, принципи или методе, углавном ослањају на међународне стандарде у овој области као и на стечену праксу у оквиру ове дјелатности.</a:t>
            </a:r>
          </a:p>
          <a:p>
            <a:r>
              <a:rPr lang="ru-RU" b="1" dirty="0" smtClean="0"/>
              <a:t>Професионална регулатива, коју чине принципи, правила и смјернице, помаже процјењивачима да унифицирају начин процјењивања да би резултат процјене сродних предузећа био упоредив, а њихова вриједност правилно исказана. Поједине земље у свијету, сходно постојећим условима пословања и важећим законским прописима, својевремено су увеле своје стандарде приликом процјењивања. Међутим, како се пословне трансакције не завршавају у границама једне државе, јавила се потреба да се ускладе прописи који се односе на процјену вриједности на глобалном нивоу и тако су настали Међународни стандарди вредновања, који се примјењују широм свијета.</a:t>
            </a:r>
          </a:p>
          <a:p>
            <a:r>
              <a:rPr lang="ru-RU" b="1" dirty="0" smtClean="0"/>
              <a:t> У Федерацији БиХ на снази је Уредба о процјењивању економске вриједности правних особа, имовине, обавеза и капитала , док је у Републици Српској усвојен Закон о вјештацима , а у Брчко дистрикту БиХ Правилник о сталним судским вјештацима у Брчко дистрикту БиХ . </a:t>
            </a:r>
          </a:p>
          <a:p>
            <a:r>
              <a:rPr lang="sr-Cyrl-BA" b="1" dirty="0" smtClean="0"/>
              <a:t>Значај професионалног приступа у вредновању имовине нагласили су потребу оснивања професионалних асоцијација ради развоја струке овлашћених процјењивача – како на међународном нивоу, тако и појединачно по земљама.</a:t>
            </a:r>
          </a:p>
          <a:p>
            <a:r>
              <a:rPr lang="sr-Cyrl-BA" b="1" dirty="0" smtClean="0"/>
              <a:t>Најзначајнији институти процјењивачке професије на међународном нивоу су Комитет за међународне стандарде вредновања-</a:t>
            </a:r>
            <a:r>
              <a:rPr lang="bs-Latn-BA" b="1" dirty="0" smtClean="0"/>
              <a:t>IVSC </a:t>
            </a:r>
            <a:r>
              <a:rPr lang="sr-Cyrl-BA" b="1" dirty="0" smtClean="0"/>
              <a:t>и Европско удружење процјењивача-</a:t>
            </a:r>
            <a:r>
              <a:rPr lang="bs-Latn-BA" b="1" dirty="0" smtClean="0"/>
              <a:t>T</a:t>
            </a:r>
            <a:r>
              <a:rPr lang="sr-Cyrl-BA" b="1" dirty="0" smtClean="0"/>
              <a:t>Е</a:t>
            </a:r>
            <a:r>
              <a:rPr lang="bs-Latn-BA" b="1" dirty="0" smtClean="0"/>
              <a:t>GoVA, </a:t>
            </a:r>
            <a:r>
              <a:rPr lang="sr-Cyrl-BA" b="1" dirty="0" smtClean="0"/>
              <a:t>док су националне асоцијације процјењивача у земљама региона њихове чланице, што је битна претпоставка за развој ове области.</a:t>
            </a:r>
          </a:p>
          <a:p>
            <a:r>
              <a:rPr lang="sr-Cyrl-BA" b="1" dirty="0" smtClean="0"/>
              <a:t>У Босни и Херцеговини, од 2010. године егзистира Удружење овлашћених процјењивача у Босни и Херцеговини, чије сједиште је у Бањој Луци. Ово Удружење је једино професионално удружење процјењивача из разних области у БиХ и оно је пуноправни члан Комитет за међународне стандарде вредновања-</a:t>
            </a:r>
            <a:r>
              <a:rPr lang="bs-Latn-BA" b="1" dirty="0" smtClean="0"/>
              <a:t>IVSC </a:t>
            </a:r>
            <a:r>
              <a:rPr lang="sr-Cyrl-BA" b="1" dirty="0" smtClean="0"/>
              <a:t>и придружени члан Европског удружење процјењивача-</a:t>
            </a:r>
            <a:r>
              <a:rPr lang="bs-Latn-BA" b="1" dirty="0" smtClean="0"/>
              <a:t>T</a:t>
            </a:r>
            <a:r>
              <a:rPr lang="sr-Cyrl-BA" b="1" dirty="0" smtClean="0"/>
              <a:t>Е</a:t>
            </a:r>
            <a:r>
              <a:rPr lang="bs-Latn-BA" b="1" dirty="0" smtClean="0"/>
              <a:t>GoVA. </a:t>
            </a:r>
            <a:r>
              <a:rPr lang="sr-Cyrl-BA" b="1" dirty="0" smtClean="0"/>
              <a:t>Поред Удружења, Савез рачуновођа, ревизора и финансијских дјелатника Федерације БиХ, организује едукације и врши сертификовање процјењивача.</a:t>
            </a:r>
          </a:p>
          <a:p>
            <a:r>
              <a:rPr lang="sr-Cyrl-BA" b="1" dirty="0" smtClean="0"/>
              <a:t>Основни задаци поменутих асоцијација јесу активности које промовишу:</a:t>
            </a:r>
          </a:p>
          <a:p>
            <a:r>
              <a:rPr lang="sr-Cyrl-BA" b="1" dirty="0" smtClean="0"/>
              <a:t>-професионални развој и сертификовање процјењивача,</a:t>
            </a:r>
          </a:p>
          <a:p>
            <a:r>
              <a:rPr lang="sr-Cyrl-BA" b="1" dirty="0" smtClean="0"/>
              <a:t>- истраживање, ширење и промовисање знања и информација у области процјењивања,</a:t>
            </a:r>
          </a:p>
          <a:p>
            <a:r>
              <a:rPr lang="sr-Cyrl-BA" b="1" dirty="0" smtClean="0"/>
              <a:t>- организовање едукација за овлашћене процјењиваче,</a:t>
            </a:r>
          </a:p>
          <a:p>
            <a:r>
              <a:rPr lang="sr-Cyrl-BA" b="1" dirty="0" smtClean="0"/>
              <a:t>- подизање стручног нивоа и угледа овлашћених процјењивача како би се повећао допринос и утицај струке у привредном и друштвеном развоју земље и друге подупирујуће активности развоја процјењивачке професије.</a:t>
            </a:r>
          </a:p>
          <a:p>
            <a:endParaRPr lang="bs-Latn-BA" b="1" dirty="0"/>
          </a:p>
        </p:txBody>
      </p:sp>
      <p:sp>
        <p:nvSpPr>
          <p:cNvPr id="4" name="Slide Number Placeholder 3"/>
          <p:cNvSpPr>
            <a:spLocks noGrp="1"/>
          </p:cNvSpPr>
          <p:nvPr>
            <p:ph type="sldNum" sz="quarter" idx="10"/>
          </p:nvPr>
        </p:nvSpPr>
        <p:spPr/>
        <p:txBody>
          <a:bodyPr/>
          <a:lstStyle/>
          <a:p>
            <a:fld id="{D8C221C0-DD95-4D5E-B593-BF90420D0112}" type="slidenum">
              <a:rPr lang="hr-HR" smtClean="0"/>
              <a:pPr/>
              <a:t>29</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C221C0-DD95-4D5E-B593-BF90420D0112}" type="slidenum">
              <a:rPr lang="hr-HR" smtClean="0"/>
              <a:pPr/>
              <a:t>3</a:t>
            </a:fld>
            <a:endParaRPr lang="hr-HR"/>
          </a:p>
        </p:txBody>
      </p:sp>
    </p:spTree>
    <p:extLst>
      <p:ext uri="{BB962C8B-B14F-4D97-AF65-F5344CB8AC3E}">
        <p14:creationId xmlns:p14="http://schemas.microsoft.com/office/powerpoint/2010/main" val="21828170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b="1" dirty="0"/>
          </a:p>
        </p:txBody>
      </p:sp>
      <p:sp>
        <p:nvSpPr>
          <p:cNvPr id="4" name="Slide Number Placeholder 3"/>
          <p:cNvSpPr>
            <a:spLocks noGrp="1"/>
          </p:cNvSpPr>
          <p:nvPr>
            <p:ph type="sldNum" sz="quarter" idx="10"/>
          </p:nvPr>
        </p:nvSpPr>
        <p:spPr/>
        <p:txBody>
          <a:bodyPr/>
          <a:lstStyle/>
          <a:p>
            <a:fld id="{D8C221C0-DD95-4D5E-B593-BF90420D0112}" type="slidenum">
              <a:rPr lang="hr-HR" smtClean="0"/>
              <a:pPr/>
              <a:t>30</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31</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32</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33</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34</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35</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36</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37</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38</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39</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b="1" dirty="0"/>
          </a:p>
        </p:txBody>
      </p:sp>
      <p:sp>
        <p:nvSpPr>
          <p:cNvPr id="4" name="Slide Number Placeholder 3"/>
          <p:cNvSpPr>
            <a:spLocks noGrp="1"/>
          </p:cNvSpPr>
          <p:nvPr>
            <p:ph type="sldNum" sz="quarter" idx="10"/>
          </p:nvPr>
        </p:nvSpPr>
        <p:spPr/>
        <p:txBody>
          <a:bodyPr/>
          <a:lstStyle/>
          <a:p>
            <a:fld id="{D8C221C0-DD95-4D5E-B593-BF90420D0112}" type="slidenum">
              <a:rPr lang="hr-HR" smtClean="0"/>
              <a:pPr/>
              <a:t>4</a:t>
            </a:fld>
            <a:endParaRPr lang="hr-HR"/>
          </a:p>
        </p:txBody>
      </p:sp>
    </p:spTree>
    <p:extLst>
      <p:ext uri="{BB962C8B-B14F-4D97-AF65-F5344CB8AC3E}">
        <p14:creationId xmlns:p14="http://schemas.microsoft.com/office/powerpoint/2010/main" val="21828170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40</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41</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42</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43</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44</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45</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solidFill>
                  <a:prstClr val="black"/>
                </a:solidFill>
              </a:rPr>
              <a:pPr/>
              <a:t>46</a:t>
            </a:fld>
            <a:endParaRPr lang="hr-HR">
              <a:solidFill>
                <a:prstClr val="black"/>
              </a:solidFill>
            </a:endParaRPr>
          </a:p>
        </p:txBody>
      </p:sp>
    </p:spTree>
    <p:extLst>
      <p:ext uri="{BB962C8B-B14F-4D97-AF65-F5344CB8AC3E}">
        <p14:creationId xmlns:p14="http://schemas.microsoft.com/office/powerpoint/2010/main" val="391876932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47</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48</a:t>
            </a:fld>
            <a:endParaRPr lang="hr-HR"/>
          </a:p>
        </p:txBody>
      </p:sp>
    </p:spTree>
    <p:extLst>
      <p:ext uri="{BB962C8B-B14F-4D97-AF65-F5344CB8AC3E}">
        <p14:creationId xmlns:p14="http://schemas.microsoft.com/office/powerpoint/2010/main" val="3918769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C221C0-DD95-4D5E-B593-BF90420D0112}" type="slidenum">
              <a:rPr lang="hr-HR" smtClean="0"/>
              <a:pPr/>
              <a:t>5</a:t>
            </a:fld>
            <a:endParaRPr lang="hr-HR"/>
          </a:p>
        </p:txBody>
      </p:sp>
    </p:spTree>
    <p:extLst>
      <p:ext uri="{BB962C8B-B14F-4D97-AF65-F5344CB8AC3E}">
        <p14:creationId xmlns:p14="http://schemas.microsoft.com/office/powerpoint/2010/main" val="2182817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C221C0-DD95-4D5E-B593-BF90420D0112}" type="slidenum">
              <a:rPr lang="hr-HR" smtClean="0"/>
              <a:pPr/>
              <a:t>6</a:t>
            </a:fld>
            <a:endParaRPr lang="hr-HR"/>
          </a:p>
        </p:txBody>
      </p:sp>
    </p:spTree>
    <p:extLst>
      <p:ext uri="{BB962C8B-B14F-4D97-AF65-F5344CB8AC3E}">
        <p14:creationId xmlns:p14="http://schemas.microsoft.com/office/powerpoint/2010/main" val="2182817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b="1" dirty="0"/>
          </a:p>
        </p:txBody>
      </p:sp>
      <p:sp>
        <p:nvSpPr>
          <p:cNvPr id="4" name="Slide Number Placeholder 3"/>
          <p:cNvSpPr>
            <a:spLocks noGrp="1"/>
          </p:cNvSpPr>
          <p:nvPr>
            <p:ph type="sldNum" sz="quarter" idx="10"/>
          </p:nvPr>
        </p:nvSpPr>
        <p:spPr/>
        <p:txBody>
          <a:bodyPr/>
          <a:lstStyle/>
          <a:p>
            <a:fld id="{D8C221C0-DD95-4D5E-B593-BF90420D0112}" type="slidenum">
              <a:rPr lang="hr-HR" smtClean="0"/>
              <a:pPr/>
              <a:t>7</a:t>
            </a:fld>
            <a:endParaRPr lang="hr-HR"/>
          </a:p>
        </p:txBody>
      </p:sp>
    </p:spTree>
    <p:extLst>
      <p:ext uri="{BB962C8B-B14F-4D97-AF65-F5344CB8AC3E}">
        <p14:creationId xmlns:p14="http://schemas.microsoft.com/office/powerpoint/2010/main" val="3687860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b="1" dirty="0"/>
          </a:p>
        </p:txBody>
      </p:sp>
      <p:sp>
        <p:nvSpPr>
          <p:cNvPr id="4" name="Slide Number Placeholder 3"/>
          <p:cNvSpPr>
            <a:spLocks noGrp="1"/>
          </p:cNvSpPr>
          <p:nvPr>
            <p:ph type="sldNum" sz="quarter" idx="10"/>
          </p:nvPr>
        </p:nvSpPr>
        <p:spPr/>
        <p:txBody>
          <a:bodyPr/>
          <a:lstStyle/>
          <a:p>
            <a:fld id="{D8C221C0-DD95-4D5E-B593-BF90420D0112}" type="slidenum">
              <a:rPr lang="hr-HR" smtClean="0"/>
              <a:pPr/>
              <a:t>8</a:t>
            </a:fld>
            <a:endParaRPr lang="hr-HR"/>
          </a:p>
        </p:txBody>
      </p:sp>
    </p:spTree>
    <p:extLst>
      <p:ext uri="{BB962C8B-B14F-4D97-AF65-F5344CB8AC3E}">
        <p14:creationId xmlns:p14="http://schemas.microsoft.com/office/powerpoint/2010/main" val="3687860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b="1" dirty="0"/>
              <a:t>Niska stopa osuđujućih presuda signalizira da tužilaštva ne poduzimaju krivično gonjenje u predmetima u kojima je ishod nesiguran bez obzira na njihovu društvenu važnost ili složenost. S druge strane, stopa osuđujućih presuda koja je konstantno ispod 75 procenata može ukazivati na manjkavosti u krivičnom gonjenju i trebala bi biti razlogom daljeg preispitivanja. Na osnovu podataka predstavljenih ovdje, jasno je da oni koji se terete za djela teške korupcije u BiH imaju puno bolje šanse da prođu nekažnjeno nego oni koji se terete za sitnu korupciju.</a:t>
            </a:r>
          </a:p>
          <a:p>
            <a:endParaRPr lang="bs-Latn-BA" b="1" dirty="0"/>
          </a:p>
          <a:p>
            <a:r>
              <a:rPr lang="bs-Latn-BA" b="1" dirty="0"/>
              <a:t>Iako zakonodavni i sudski sistem u BiH općenito pate od nedostatka pravne </a:t>
            </a:r>
            <a:r>
              <a:rPr lang="bs-Latn-BA" b="1" dirty="0" err="1"/>
              <a:t>sigurnosti,posljedice</a:t>
            </a:r>
            <a:r>
              <a:rPr lang="bs-Latn-BA" b="1" dirty="0"/>
              <a:t> nejasne i nepredvidljive primjene zakona posebno su akutne u procesuiranju predmeta visoke i korupcije srednjeg nivoa. Ovo je zbog toga što se, u nedostatku jasnih pravnih standarda, otvara veći prostor za tumačenje zakona u skladu sa željama </a:t>
            </a:r>
            <a:r>
              <a:rPr lang="bs-Latn-BA" b="1" dirty="0" err="1"/>
              <a:t>moćnika</a:t>
            </a:r>
            <a:r>
              <a:rPr lang="bs-Latn-BA" b="1" dirty="0"/>
              <a:t> umjesto primjene metoda pravnog tumačenja predviđenih u demokratskim društvima. </a:t>
            </a:r>
          </a:p>
        </p:txBody>
      </p:sp>
      <p:sp>
        <p:nvSpPr>
          <p:cNvPr id="4" name="Slide Number Placeholder 3"/>
          <p:cNvSpPr>
            <a:spLocks noGrp="1"/>
          </p:cNvSpPr>
          <p:nvPr>
            <p:ph type="sldNum" sz="quarter" idx="10"/>
          </p:nvPr>
        </p:nvSpPr>
        <p:spPr/>
        <p:txBody>
          <a:bodyPr/>
          <a:lstStyle/>
          <a:p>
            <a:fld id="{D8C221C0-DD95-4D5E-B593-BF90420D0112}" type="slidenum">
              <a:rPr lang="hr-HR" smtClean="0"/>
              <a:pPr/>
              <a:t>9</a:t>
            </a:fld>
            <a:endParaRPr lang="hr-HR"/>
          </a:p>
        </p:txBody>
      </p:sp>
    </p:spTree>
    <p:extLst>
      <p:ext uri="{BB962C8B-B14F-4D97-AF65-F5344CB8AC3E}">
        <p14:creationId xmlns:p14="http://schemas.microsoft.com/office/powerpoint/2010/main" val="3918769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endParaRPr lang="bs-Latn-B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5" indent="0" algn="ctr">
              <a:buNone/>
              <a:defRPr>
                <a:solidFill>
                  <a:schemeClr val="tx1">
                    <a:tint val="75000"/>
                  </a:schemeClr>
                </a:solidFill>
              </a:defRPr>
            </a:lvl2pPr>
            <a:lvl3pPr marL="914290" indent="0" algn="ctr">
              <a:buNone/>
              <a:defRPr>
                <a:solidFill>
                  <a:schemeClr val="tx1">
                    <a:tint val="75000"/>
                  </a:schemeClr>
                </a:solidFill>
              </a:defRPr>
            </a:lvl3pPr>
            <a:lvl4pPr marL="1371435" indent="0" algn="ctr">
              <a:buNone/>
              <a:defRPr>
                <a:solidFill>
                  <a:schemeClr val="tx1">
                    <a:tint val="75000"/>
                  </a:schemeClr>
                </a:solidFill>
              </a:defRPr>
            </a:lvl4pPr>
            <a:lvl5pPr marL="1828581" indent="0" algn="ctr">
              <a:buNone/>
              <a:defRPr>
                <a:solidFill>
                  <a:schemeClr val="tx1">
                    <a:tint val="75000"/>
                  </a:schemeClr>
                </a:solidFill>
              </a:defRPr>
            </a:lvl5pPr>
            <a:lvl6pPr marL="2285726" indent="0" algn="ctr">
              <a:buNone/>
              <a:defRPr>
                <a:solidFill>
                  <a:schemeClr val="tx1">
                    <a:tint val="75000"/>
                  </a:schemeClr>
                </a:solidFill>
              </a:defRPr>
            </a:lvl6pPr>
            <a:lvl7pPr marL="2742871" indent="0" algn="ctr">
              <a:buNone/>
              <a:defRPr>
                <a:solidFill>
                  <a:schemeClr val="tx1">
                    <a:tint val="75000"/>
                  </a:schemeClr>
                </a:solidFill>
              </a:defRPr>
            </a:lvl7pPr>
            <a:lvl8pPr marL="3200016" indent="0" algn="ctr">
              <a:buNone/>
              <a:defRPr>
                <a:solidFill>
                  <a:schemeClr val="tx1">
                    <a:tint val="75000"/>
                  </a:schemeClr>
                </a:solidFill>
              </a:defRPr>
            </a:lvl8pPr>
            <a:lvl9pPr marL="3657161" indent="0" algn="ctr">
              <a:buNone/>
              <a:defRPr>
                <a:solidFill>
                  <a:schemeClr val="tx1">
                    <a:tint val="75000"/>
                  </a:schemeClr>
                </a:solidFill>
              </a:defRPr>
            </a:lvl9pPr>
          </a:lstStyle>
          <a:p>
            <a:r>
              <a:rPr lang="en-US"/>
              <a:t>Click to edit Master subtitle style</a:t>
            </a:r>
            <a:endParaRPr lang="bs-Latn-BA"/>
          </a:p>
        </p:txBody>
      </p:sp>
      <p:sp>
        <p:nvSpPr>
          <p:cNvPr id="4" name="Date Placeholder 3"/>
          <p:cNvSpPr>
            <a:spLocks noGrp="1"/>
          </p:cNvSpPr>
          <p:nvPr>
            <p:ph type="dt" sz="half" idx="10"/>
          </p:nvPr>
        </p:nvSpPr>
        <p:spPr/>
        <p:txBody>
          <a:bodyPr/>
          <a:lstStyle/>
          <a:p>
            <a:fld id="{DE93C8D1-35C3-44E2-AF25-D82DDBED1A7B}" type="datetimeFigureOut">
              <a:rPr lang="bs-Latn-BA" smtClean="0"/>
              <a:pPr/>
              <a:t>24.2.2022</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6322BE7-46E2-46CF-BB2C-2B3E6E5FB8DE}" type="slidenum">
              <a:rPr lang="bs-Latn-BA" smtClean="0"/>
              <a:pPr/>
              <a:t>‹#›</a:t>
            </a:fld>
            <a:endParaRPr lang="bs-Latn-BA"/>
          </a:p>
        </p:txBody>
      </p:sp>
    </p:spTree>
    <p:extLst>
      <p:ext uri="{BB962C8B-B14F-4D97-AF65-F5344CB8AC3E}">
        <p14:creationId xmlns:p14="http://schemas.microsoft.com/office/powerpoint/2010/main" val="366617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10"/>
          </p:nvPr>
        </p:nvSpPr>
        <p:spPr/>
        <p:txBody>
          <a:bodyPr/>
          <a:lstStyle/>
          <a:p>
            <a:fld id="{DE93C8D1-35C3-44E2-AF25-D82DDBED1A7B}" type="datetimeFigureOut">
              <a:rPr lang="bs-Latn-BA" smtClean="0"/>
              <a:pPr/>
              <a:t>24.2.2022</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6322BE7-46E2-46CF-BB2C-2B3E6E5FB8DE}" type="slidenum">
              <a:rPr lang="bs-Latn-BA" smtClean="0"/>
              <a:pPr/>
              <a:t>‹#›</a:t>
            </a:fld>
            <a:endParaRPr lang="bs-Latn-BA"/>
          </a:p>
        </p:txBody>
      </p:sp>
    </p:spTree>
    <p:extLst>
      <p:ext uri="{BB962C8B-B14F-4D97-AF65-F5344CB8AC3E}">
        <p14:creationId xmlns:p14="http://schemas.microsoft.com/office/powerpoint/2010/main" val="1328882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endParaRPr lang="bs-Latn-B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10"/>
          </p:nvPr>
        </p:nvSpPr>
        <p:spPr/>
        <p:txBody>
          <a:bodyPr/>
          <a:lstStyle/>
          <a:p>
            <a:fld id="{DE93C8D1-35C3-44E2-AF25-D82DDBED1A7B}" type="datetimeFigureOut">
              <a:rPr lang="bs-Latn-BA" smtClean="0"/>
              <a:pPr/>
              <a:t>24.2.2022</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6322BE7-46E2-46CF-BB2C-2B3E6E5FB8DE}" type="slidenum">
              <a:rPr lang="bs-Latn-BA" smtClean="0"/>
              <a:pPr/>
              <a:t>‹#›</a:t>
            </a:fld>
            <a:endParaRPr lang="bs-Latn-BA"/>
          </a:p>
        </p:txBody>
      </p:sp>
    </p:spTree>
    <p:extLst>
      <p:ext uri="{BB962C8B-B14F-4D97-AF65-F5344CB8AC3E}">
        <p14:creationId xmlns:p14="http://schemas.microsoft.com/office/powerpoint/2010/main" val="3688843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10"/>
          </p:nvPr>
        </p:nvSpPr>
        <p:spPr/>
        <p:txBody>
          <a:bodyPr/>
          <a:lstStyle/>
          <a:p>
            <a:fld id="{DE93C8D1-35C3-44E2-AF25-D82DDBED1A7B}" type="datetimeFigureOut">
              <a:rPr lang="bs-Latn-BA" smtClean="0"/>
              <a:pPr/>
              <a:t>24.2.2022</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6322BE7-46E2-46CF-BB2C-2B3E6E5FB8DE}" type="slidenum">
              <a:rPr lang="bs-Latn-BA" smtClean="0"/>
              <a:pPr/>
              <a:t>‹#›</a:t>
            </a:fld>
            <a:endParaRPr lang="bs-Latn-BA"/>
          </a:p>
        </p:txBody>
      </p:sp>
    </p:spTree>
    <p:extLst>
      <p:ext uri="{BB962C8B-B14F-4D97-AF65-F5344CB8AC3E}">
        <p14:creationId xmlns:p14="http://schemas.microsoft.com/office/powerpoint/2010/main" val="4237762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endParaRPr lang="bs-Latn-BA"/>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45" indent="0">
              <a:buNone/>
              <a:defRPr sz="1800">
                <a:solidFill>
                  <a:schemeClr val="tx1">
                    <a:tint val="75000"/>
                  </a:schemeClr>
                </a:solidFill>
              </a:defRPr>
            </a:lvl2pPr>
            <a:lvl3pPr marL="914290" indent="0">
              <a:buNone/>
              <a:defRPr sz="1600">
                <a:solidFill>
                  <a:schemeClr val="tx1">
                    <a:tint val="75000"/>
                  </a:schemeClr>
                </a:solidFill>
              </a:defRPr>
            </a:lvl3pPr>
            <a:lvl4pPr marL="1371435" indent="0">
              <a:buNone/>
              <a:defRPr sz="1400">
                <a:solidFill>
                  <a:schemeClr val="tx1">
                    <a:tint val="75000"/>
                  </a:schemeClr>
                </a:solidFill>
              </a:defRPr>
            </a:lvl4pPr>
            <a:lvl5pPr marL="1828581" indent="0">
              <a:buNone/>
              <a:defRPr sz="1400">
                <a:solidFill>
                  <a:schemeClr val="tx1">
                    <a:tint val="75000"/>
                  </a:schemeClr>
                </a:solidFill>
              </a:defRPr>
            </a:lvl5pPr>
            <a:lvl6pPr marL="2285726" indent="0">
              <a:buNone/>
              <a:defRPr sz="1400">
                <a:solidFill>
                  <a:schemeClr val="tx1">
                    <a:tint val="75000"/>
                  </a:schemeClr>
                </a:solidFill>
              </a:defRPr>
            </a:lvl6pPr>
            <a:lvl7pPr marL="2742871" indent="0">
              <a:buNone/>
              <a:defRPr sz="1400">
                <a:solidFill>
                  <a:schemeClr val="tx1">
                    <a:tint val="75000"/>
                  </a:schemeClr>
                </a:solidFill>
              </a:defRPr>
            </a:lvl7pPr>
            <a:lvl8pPr marL="3200016" indent="0">
              <a:buNone/>
              <a:defRPr sz="1400">
                <a:solidFill>
                  <a:schemeClr val="tx1">
                    <a:tint val="75000"/>
                  </a:schemeClr>
                </a:solidFill>
              </a:defRPr>
            </a:lvl8pPr>
            <a:lvl9pPr marL="3657161"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93C8D1-35C3-44E2-AF25-D82DDBED1A7B}" type="datetimeFigureOut">
              <a:rPr lang="bs-Latn-BA" smtClean="0"/>
              <a:pPr/>
              <a:t>24.2.2022</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6322BE7-46E2-46CF-BB2C-2B3E6E5FB8DE}" type="slidenum">
              <a:rPr lang="bs-Latn-BA" smtClean="0"/>
              <a:pPr/>
              <a:t>‹#›</a:t>
            </a:fld>
            <a:endParaRPr lang="bs-Latn-BA"/>
          </a:p>
        </p:txBody>
      </p:sp>
    </p:spTree>
    <p:extLst>
      <p:ext uri="{BB962C8B-B14F-4D97-AF65-F5344CB8AC3E}">
        <p14:creationId xmlns:p14="http://schemas.microsoft.com/office/powerpoint/2010/main" val="526549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Date Placeholder 4"/>
          <p:cNvSpPr>
            <a:spLocks noGrp="1"/>
          </p:cNvSpPr>
          <p:nvPr>
            <p:ph type="dt" sz="half" idx="10"/>
          </p:nvPr>
        </p:nvSpPr>
        <p:spPr/>
        <p:txBody>
          <a:bodyPr/>
          <a:lstStyle/>
          <a:p>
            <a:fld id="{DE93C8D1-35C3-44E2-AF25-D82DDBED1A7B}" type="datetimeFigureOut">
              <a:rPr lang="bs-Latn-BA" smtClean="0"/>
              <a:pPr/>
              <a:t>24.2.2022</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D6322BE7-46E2-46CF-BB2C-2B3E6E5FB8DE}" type="slidenum">
              <a:rPr lang="bs-Latn-BA" smtClean="0"/>
              <a:pPr/>
              <a:t>‹#›</a:t>
            </a:fld>
            <a:endParaRPr lang="bs-Latn-BA"/>
          </a:p>
        </p:txBody>
      </p:sp>
    </p:spTree>
    <p:extLst>
      <p:ext uri="{BB962C8B-B14F-4D97-AF65-F5344CB8AC3E}">
        <p14:creationId xmlns:p14="http://schemas.microsoft.com/office/powerpoint/2010/main" val="1183649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bs-Latn-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7" name="Date Placeholder 6"/>
          <p:cNvSpPr>
            <a:spLocks noGrp="1"/>
          </p:cNvSpPr>
          <p:nvPr>
            <p:ph type="dt" sz="half" idx="10"/>
          </p:nvPr>
        </p:nvSpPr>
        <p:spPr/>
        <p:txBody>
          <a:bodyPr/>
          <a:lstStyle/>
          <a:p>
            <a:fld id="{DE93C8D1-35C3-44E2-AF25-D82DDBED1A7B}" type="datetimeFigureOut">
              <a:rPr lang="bs-Latn-BA" smtClean="0"/>
              <a:pPr/>
              <a:t>24.2.2022</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D6322BE7-46E2-46CF-BB2C-2B3E6E5FB8DE}" type="slidenum">
              <a:rPr lang="bs-Latn-BA" smtClean="0"/>
              <a:pPr/>
              <a:t>‹#›</a:t>
            </a:fld>
            <a:endParaRPr lang="bs-Latn-BA"/>
          </a:p>
        </p:txBody>
      </p:sp>
    </p:spTree>
    <p:extLst>
      <p:ext uri="{BB962C8B-B14F-4D97-AF65-F5344CB8AC3E}">
        <p14:creationId xmlns:p14="http://schemas.microsoft.com/office/powerpoint/2010/main" val="2509951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Date Placeholder 2"/>
          <p:cNvSpPr>
            <a:spLocks noGrp="1"/>
          </p:cNvSpPr>
          <p:nvPr>
            <p:ph type="dt" sz="half" idx="10"/>
          </p:nvPr>
        </p:nvSpPr>
        <p:spPr/>
        <p:txBody>
          <a:bodyPr/>
          <a:lstStyle/>
          <a:p>
            <a:fld id="{DE93C8D1-35C3-44E2-AF25-D82DDBED1A7B}" type="datetimeFigureOut">
              <a:rPr lang="bs-Latn-BA" smtClean="0"/>
              <a:pPr/>
              <a:t>24.2.2022</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D6322BE7-46E2-46CF-BB2C-2B3E6E5FB8DE}" type="slidenum">
              <a:rPr lang="bs-Latn-BA" smtClean="0"/>
              <a:pPr/>
              <a:t>‹#›</a:t>
            </a:fld>
            <a:endParaRPr lang="bs-Latn-BA"/>
          </a:p>
        </p:txBody>
      </p:sp>
    </p:spTree>
    <p:extLst>
      <p:ext uri="{BB962C8B-B14F-4D97-AF65-F5344CB8AC3E}">
        <p14:creationId xmlns:p14="http://schemas.microsoft.com/office/powerpoint/2010/main" val="1199671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93C8D1-35C3-44E2-AF25-D82DDBED1A7B}" type="datetimeFigureOut">
              <a:rPr lang="bs-Latn-BA" smtClean="0"/>
              <a:pPr/>
              <a:t>24.2.2022</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D6322BE7-46E2-46CF-BB2C-2B3E6E5FB8DE}" type="slidenum">
              <a:rPr lang="bs-Latn-BA" smtClean="0"/>
              <a:pPr/>
              <a:t>‹#›</a:t>
            </a:fld>
            <a:endParaRPr lang="bs-Latn-BA"/>
          </a:p>
        </p:txBody>
      </p:sp>
    </p:spTree>
    <p:extLst>
      <p:ext uri="{BB962C8B-B14F-4D97-AF65-F5344CB8AC3E}">
        <p14:creationId xmlns:p14="http://schemas.microsoft.com/office/powerpoint/2010/main" val="1292672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bs-Latn-BA"/>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93C8D1-35C3-44E2-AF25-D82DDBED1A7B}" type="datetimeFigureOut">
              <a:rPr lang="bs-Latn-BA" smtClean="0"/>
              <a:pPr/>
              <a:t>24.2.2022</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D6322BE7-46E2-46CF-BB2C-2B3E6E5FB8DE}" type="slidenum">
              <a:rPr lang="bs-Latn-BA" smtClean="0"/>
              <a:pPr/>
              <a:t>‹#›</a:t>
            </a:fld>
            <a:endParaRPr lang="bs-Latn-BA"/>
          </a:p>
        </p:txBody>
      </p:sp>
    </p:spTree>
    <p:extLst>
      <p:ext uri="{BB962C8B-B14F-4D97-AF65-F5344CB8AC3E}">
        <p14:creationId xmlns:p14="http://schemas.microsoft.com/office/powerpoint/2010/main" val="1825197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bs-Latn-B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45" indent="0">
              <a:buNone/>
              <a:defRPr sz="2800"/>
            </a:lvl2pPr>
            <a:lvl3pPr marL="914290" indent="0">
              <a:buNone/>
              <a:defRPr sz="2400"/>
            </a:lvl3pPr>
            <a:lvl4pPr marL="1371435" indent="0">
              <a:buNone/>
              <a:defRPr sz="2000"/>
            </a:lvl4pPr>
            <a:lvl5pPr marL="1828581" indent="0">
              <a:buNone/>
              <a:defRPr sz="2000"/>
            </a:lvl5pPr>
            <a:lvl6pPr marL="2285726" indent="0">
              <a:buNone/>
              <a:defRPr sz="2000"/>
            </a:lvl6pPr>
            <a:lvl7pPr marL="2742871" indent="0">
              <a:buNone/>
              <a:defRPr sz="2000"/>
            </a:lvl7pPr>
            <a:lvl8pPr marL="3200016" indent="0">
              <a:buNone/>
              <a:defRPr sz="2000"/>
            </a:lvl8pPr>
            <a:lvl9pPr marL="3657161" indent="0">
              <a:buNone/>
              <a:defRPr sz="2000"/>
            </a:lvl9pPr>
          </a:lstStyle>
          <a:p>
            <a:endParaRPr lang="bs-Latn-B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93C8D1-35C3-44E2-AF25-D82DDBED1A7B}" type="datetimeFigureOut">
              <a:rPr lang="bs-Latn-BA" smtClean="0"/>
              <a:pPr/>
              <a:t>24.2.2022</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D6322BE7-46E2-46CF-BB2C-2B3E6E5FB8DE}" type="slidenum">
              <a:rPr lang="bs-Latn-BA" smtClean="0"/>
              <a:pPr/>
              <a:t>‹#›</a:t>
            </a:fld>
            <a:endParaRPr lang="bs-Latn-BA"/>
          </a:p>
        </p:txBody>
      </p:sp>
    </p:spTree>
    <p:extLst>
      <p:ext uri="{BB962C8B-B14F-4D97-AF65-F5344CB8AC3E}">
        <p14:creationId xmlns:p14="http://schemas.microsoft.com/office/powerpoint/2010/main" val="828781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9" tIns="45715" rIns="91429" bIns="45715" rtlCol="0" anchor="ctr">
            <a:normAutofit/>
          </a:bodyPr>
          <a:lstStyle/>
          <a:p>
            <a:r>
              <a:rPr lang="en-US"/>
              <a:t>Click to edit Master title style</a:t>
            </a:r>
            <a:endParaRPr lang="bs-Latn-BA"/>
          </a:p>
        </p:txBody>
      </p:sp>
      <p:sp>
        <p:nvSpPr>
          <p:cNvPr id="3" name="Text Placeholder 2"/>
          <p:cNvSpPr>
            <a:spLocks noGrp="1"/>
          </p:cNvSpPr>
          <p:nvPr>
            <p:ph type="body" idx="1"/>
          </p:nvPr>
        </p:nvSpPr>
        <p:spPr>
          <a:xfrm>
            <a:off x="457200" y="1600201"/>
            <a:ext cx="8229600" cy="4525963"/>
          </a:xfrm>
          <a:prstGeom prst="rect">
            <a:avLst/>
          </a:prstGeom>
        </p:spPr>
        <p:txBody>
          <a:bodyPr vert="horz" lIns="91429" tIns="45715" rIns="91429" bIns="457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2"/>
          </p:nvPr>
        </p:nvSpPr>
        <p:spPr>
          <a:xfrm>
            <a:off x="457200" y="6356351"/>
            <a:ext cx="2133600" cy="365125"/>
          </a:xfrm>
          <a:prstGeom prst="rect">
            <a:avLst/>
          </a:prstGeom>
        </p:spPr>
        <p:txBody>
          <a:bodyPr vert="horz" lIns="91429" tIns="45715" rIns="91429" bIns="45715" rtlCol="0" anchor="ctr"/>
          <a:lstStyle>
            <a:lvl1pPr algn="l">
              <a:defRPr sz="1200">
                <a:solidFill>
                  <a:schemeClr val="tx1">
                    <a:tint val="75000"/>
                  </a:schemeClr>
                </a:solidFill>
              </a:defRPr>
            </a:lvl1pPr>
          </a:lstStyle>
          <a:p>
            <a:fld id="{DE93C8D1-35C3-44E2-AF25-D82DDBED1A7B}" type="datetimeFigureOut">
              <a:rPr lang="bs-Latn-BA" smtClean="0"/>
              <a:pPr/>
              <a:t>24.2.2022</a:t>
            </a:fld>
            <a:endParaRPr lang="bs-Latn-BA"/>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29" tIns="45715" rIns="91429" bIns="45715"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29" tIns="45715" rIns="91429" bIns="45715" rtlCol="0" anchor="ctr"/>
          <a:lstStyle>
            <a:lvl1pPr algn="r">
              <a:defRPr sz="1200">
                <a:solidFill>
                  <a:schemeClr val="tx1">
                    <a:tint val="75000"/>
                  </a:schemeClr>
                </a:solidFill>
              </a:defRPr>
            </a:lvl1pPr>
          </a:lstStyle>
          <a:p>
            <a:fld id="{D6322BE7-46E2-46CF-BB2C-2B3E6E5FB8DE}" type="slidenum">
              <a:rPr lang="bs-Latn-BA" smtClean="0"/>
              <a:pPr/>
              <a:t>‹#›</a:t>
            </a:fld>
            <a:endParaRPr lang="bs-Latn-BA"/>
          </a:p>
        </p:txBody>
      </p:sp>
      <p:sp>
        <p:nvSpPr>
          <p:cNvPr id="7" name="fc" descr=" "/>
          <p:cNvSpPr txBox="1"/>
          <p:nvPr userDrawn="1"/>
        </p:nvSpPr>
        <p:spPr>
          <a:xfrm>
            <a:off x="0" y="6520180"/>
            <a:ext cx="9144000" cy="369332"/>
          </a:xfrm>
          <a:prstGeom prst="rect">
            <a:avLst/>
          </a:prstGeom>
          <a:noFill/>
        </p:spPr>
        <p:txBody>
          <a:bodyPr vert="horz" rtlCol="0">
            <a:spAutoFit/>
          </a:bodyPr>
          <a:lstStyle/>
          <a:p>
            <a:pPr algn="ctr"/>
            <a:r>
              <a:rPr lang="hr-HR">
                <a:solidFill>
                  <a:schemeClr val="tx1"/>
                </a:solidFill>
              </a:rPr>
              <a:t> </a:t>
            </a:r>
          </a:p>
        </p:txBody>
      </p:sp>
    </p:spTree>
    <p:extLst>
      <p:ext uri="{BB962C8B-B14F-4D97-AF65-F5344CB8AC3E}">
        <p14:creationId xmlns:p14="http://schemas.microsoft.com/office/powerpoint/2010/main" val="4262978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90" rtl="0" eaLnBrk="1" latinLnBrk="0" hangingPunct="1">
        <a:spcBef>
          <a:spcPct val="0"/>
        </a:spcBef>
        <a:buNone/>
        <a:defRPr sz="4400" kern="1200">
          <a:solidFill>
            <a:schemeClr val="tx1"/>
          </a:solidFill>
          <a:latin typeface="+mj-lt"/>
          <a:ea typeface="+mj-ea"/>
          <a:cs typeface="+mj-cs"/>
        </a:defRPr>
      </a:lvl1pPr>
    </p:titleStyle>
    <p:bodyStyle>
      <a:lvl1pPr marL="342859" indent="-342859" algn="l" defTabSz="91429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61" indent="-285716" algn="l" defTabSz="91429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863" indent="-228573" algn="l" defTabSz="9142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08"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153"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298"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443"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589"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734"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poreskaupravars.org/SiteCir/TrzisneVrijednostiNepokretnosti.aspx"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hyperlink" Target="https://rcn.rgurs.org/rcn"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85800" y="1447800"/>
            <a:ext cx="7772400" cy="1838325"/>
          </a:xfrm>
        </p:spPr>
        <p:txBody>
          <a:bodyPr>
            <a:normAutofit/>
          </a:bodyPr>
          <a:lstStyle/>
          <a:p>
            <a:r>
              <a:rPr lang="en-US" altLang="en-US" b="1" dirty="0" err="1">
                <a:latin typeface="Arial" panose="020B0604020202020204" pitchFamily="34" charset="0"/>
                <a:cs typeface="Arial" panose="020B0604020202020204" pitchFamily="34" charset="0"/>
              </a:rPr>
              <a:t>Centar</a:t>
            </a:r>
            <a:r>
              <a:rPr lang="en-US" altLang="en-US" b="1" dirty="0">
                <a:latin typeface="Arial" panose="020B0604020202020204" pitchFamily="34" charset="0"/>
                <a:cs typeface="Arial" panose="020B0604020202020204" pitchFamily="34" charset="0"/>
              </a:rPr>
              <a:t> za </a:t>
            </a:r>
            <a:r>
              <a:rPr lang="en-US" altLang="en-US" b="1" dirty="0" err="1">
                <a:latin typeface="Arial" panose="020B0604020202020204" pitchFamily="34" charset="0"/>
                <a:cs typeface="Arial" panose="020B0604020202020204" pitchFamily="34" charset="0"/>
              </a:rPr>
              <a:t>edukaciju</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sudija</a:t>
            </a:r>
            <a:r>
              <a:rPr lang="en-US" altLang="en-US" b="1" dirty="0">
                <a:latin typeface="Arial" panose="020B0604020202020204" pitchFamily="34" charset="0"/>
                <a:cs typeface="Arial" panose="020B0604020202020204" pitchFamily="34" charset="0"/>
              </a:rPr>
              <a:t> i </a:t>
            </a:r>
            <a:r>
              <a:rPr lang="en-US" altLang="en-US" b="1" dirty="0" err="1">
                <a:latin typeface="Arial" panose="020B0604020202020204" pitchFamily="34" charset="0"/>
                <a:cs typeface="Arial" panose="020B0604020202020204" pitchFamily="34" charset="0"/>
              </a:rPr>
              <a:t>tužilaca</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Republike</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Srpske</a:t>
            </a:r>
            <a:endParaRPr lang="en-US" alt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475656" y="3925095"/>
            <a:ext cx="6400800" cy="2566194"/>
          </a:xfrm>
        </p:spPr>
        <p:txBody>
          <a:bodyPr rtlCol="0">
            <a:normAutofit/>
          </a:bodyPr>
          <a:lstStyle/>
          <a:p>
            <a:pPr>
              <a:defRPr/>
            </a:pPr>
            <a:r>
              <a:rPr lang="en-US" sz="3400" b="1" dirty="0" err="1"/>
              <a:t>Ekonomski</a:t>
            </a:r>
            <a:r>
              <a:rPr lang="en-US" sz="3400" b="1" dirty="0"/>
              <a:t> </a:t>
            </a:r>
            <a:r>
              <a:rPr lang="en-US" sz="3400" b="1" dirty="0" err="1"/>
              <a:t>aspekti</a:t>
            </a:r>
            <a:r>
              <a:rPr lang="en-US" sz="3400" b="1" dirty="0"/>
              <a:t> </a:t>
            </a:r>
            <a:r>
              <a:rPr lang="en-US" sz="3400" b="1" dirty="0" err="1"/>
              <a:t>stečajnog</a:t>
            </a:r>
            <a:r>
              <a:rPr lang="en-US" sz="3400" b="1" dirty="0"/>
              <a:t/>
            </a:r>
            <a:br>
              <a:rPr lang="en-US" sz="3400" b="1" dirty="0"/>
            </a:br>
            <a:r>
              <a:rPr lang="en-US" sz="3400" b="1" dirty="0" err="1"/>
              <a:t>postupka</a:t>
            </a:r>
            <a:endParaRPr lang="bs-Latn-BA" sz="3400" b="1" dirty="0" smtClean="0"/>
          </a:p>
          <a:p>
            <a:pPr>
              <a:defRPr/>
            </a:pPr>
            <a:endParaRPr lang="bs-Latn-BA" dirty="0"/>
          </a:p>
          <a:p>
            <a:pPr>
              <a:defRPr/>
            </a:pPr>
            <a:r>
              <a:rPr lang="en-US" sz="2500" dirty="0" smtClean="0"/>
              <a:t>Banja Luka</a:t>
            </a:r>
            <a:r>
              <a:rPr lang="bs-Latn-BA" sz="2500" dirty="0" smtClean="0"/>
              <a:t>, 2</a:t>
            </a:r>
            <a:r>
              <a:rPr lang="en-US" sz="2500" dirty="0" smtClean="0"/>
              <a:t>4</a:t>
            </a:r>
            <a:r>
              <a:rPr lang="bs-Latn-BA" sz="2500" dirty="0" smtClean="0"/>
              <a:t>-</a:t>
            </a:r>
            <a:r>
              <a:rPr lang="sr-Latn-RS" sz="2500" dirty="0" smtClean="0"/>
              <a:t>2</a:t>
            </a:r>
            <a:r>
              <a:rPr lang="en-US" sz="2500" dirty="0" smtClean="0"/>
              <a:t>5</a:t>
            </a:r>
            <a:r>
              <a:rPr lang="sr-Latn-RS" sz="2500" dirty="0" smtClean="0"/>
              <a:t>.</a:t>
            </a:r>
            <a:r>
              <a:rPr lang="bs-Latn-BA" sz="2500" dirty="0" smtClean="0"/>
              <a:t> </a:t>
            </a:r>
            <a:r>
              <a:rPr lang="en-US" sz="2500" dirty="0" err="1" smtClean="0"/>
              <a:t>februar</a:t>
            </a:r>
            <a:r>
              <a:rPr lang="sr-Latn-RS" sz="2500" dirty="0" smtClean="0"/>
              <a:t> </a:t>
            </a:r>
            <a:r>
              <a:rPr lang="bs-Latn-BA" sz="2500" dirty="0" smtClean="0"/>
              <a:t>202</a:t>
            </a:r>
            <a:r>
              <a:rPr lang="en-US" sz="2500" dirty="0" smtClean="0"/>
              <a:t>2</a:t>
            </a:r>
            <a:r>
              <a:rPr lang="bs-Latn-BA" sz="2500" dirty="0" smtClean="0"/>
              <a:t>.</a:t>
            </a:r>
            <a:endParaRPr lang="bs-Latn-BA" sz="2500" dirty="0"/>
          </a:p>
          <a:p>
            <a:pPr fontAlgn="auto">
              <a:spcAft>
                <a:spcPts val="0"/>
              </a:spcAft>
              <a:defRPr/>
            </a:pPr>
            <a:endParaRPr lang="bs-Latn-BA" dirty="0"/>
          </a:p>
        </p:txBody>
      </p:sp>
      <p:sp>
        <p:nvSpPr>
          <p:cNvPr id="4" name="Rectangle 3"/>
          <p:cNvSpPr/>
          <p:nvPr/>
        </p:nvSpPr>
        <p:spPr>
          <a:xfrm>
            <a:off x="0" y="0"/>
            <a:ext cx="357188" cy="1857375"/>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p>
        </p:txBody>
      </p:sp>
      <p:sp>
        <p:nvSpPr>
          <p:cNvPr id="5" name="Rectangle 4"/>
          <p:cNvSpPr/>
          <p:nvPr/>
        </p:nvSpPr>
        <p:spPr>
          <a:xfrm>
            <a:off x="0" y="4071938"/>
            <a:ext cx="357188" cy="2786062"/>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p>
        </p:txBody>
      </p:sp>
      <p:sp>
        <p:nvSpPr>
          <p:cNvPr id="7" name="Rectangle 6"/>
          <p:cNvSpPr/>
          <p:nvPr/>
        </p:nvSpPr>
        <p:spPr>
          <a:xfrm>
            <a:off x="8786813" y="0"/>
            <a:ext cx="357187" cy="1857375"/>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p>
        </p:txBody>
      </p:sp>
      <p:sp>
        <p:nvSpPr>
          <p:cNvPr id="8" name="Rectangle 7"/>
          <p:cNvSpPr/>
          <p:nvPr/>
        </p:nvSpPr>
        <p:spPr>
          <a:xfrm>
            <a:off x="8786813" y="4071938"/>
            <a:ext cx="357187" cy="2786062"/>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p>
        </p:txBody>
      </p:sp>
      <p:cxnSp>
        <p:nvCxnSpPr>
          <p:cNvPr id="12" name="Straight Connector 11"/>
          <p:cNvCxnSpPr/>
          <p:nvPr/>
        </p:nvCxnSpPr>
        <p:spPr>
          <a:xfrm>
            <a:off x="1066800" y="762000"/>
            <a:ext cx="6858000"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
        <p:nvSpPr>
          <p:cNvPr id="10" name="Subtitle 2"/>
          <p:cNvSpPr>
            <a:spLocks/>
          </p:cNvSpPr>
          <p:nvPr/>
        </p:nvSpPr>
        <p:spPr bwMode="auto">
          <a:xfrm>
            <a:off x="3995738" y="5334001"/>
            <a:ext cx="4529137"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spcBef>
                <a:spcPct val="20000"/>
              </a:spcBef>
              <a:buFont typeface="Arial" panose="020B0604020202020204" pitchFamily="34" charset="0"/>
              <a:defRPr sz="3200">
                <a:solidFill>
                  <a:schemeClr val="tx1"/>
                </a:solidFill>
                <a:latin typeface="Calibri" panose="020F0502020204030204" pitchFamily="34" charset="0"/>
              </a:defRPr>
            </a:lvl1pPr>
            <a:lvl2pPr marL="742950" indent="-285750" algn="ctr">
              <a:spcBef>
                <a:spcPct val="20000"/>
              </a:spcBef>
              <a:buFont typeface="Arial" panose="020B0604020202020204" pitchFamily="34" charset="0"/>
              <a:defRPr sz="2800">
                <a:solidFill>
                  <a:schemeClr val="tx1"/>
                </a:solidFill>
                <a:latin typeface="Calibri" panose="020F0502020204030204" pitchFamily="34" charset="0"/>
              </a:defRPr>
            </a:lvl2pPr>
            <a:lvl3pPr marL="1143000" indent="-228600" algn="ctr">
              <a:spcBef>
                <a:spcPct val="20000"/>
              </a:spcBef>
              <a:buFont typeface="Arial" panose="020B0604020202020204" pitchFamily="34" charset="0"/>
              <a:defRPr sz="2400">
                <a:solidFill>
                  <a:schemeClr val="tx1"/>
                </a:solidFill>
                <a:latin typeface="Calibri" panose="020F0502020204030204" pitchFamily="34" charset="0"/>
              </a:defRPr>
            </a:lvl3pPr>
            <a:lvl4pPr marL="1600200" indent="-228600" algn="ctr">
              <a:spcBef>
                <a:spcPct val="20000"/>
              </a:spcBef>
              <a:buFont typeface="Arial" panose="020B0604020202020204" pitchFamily="34" charset="0"/>
              <a:defRPr sz="2000">
                <a:solidFill>
                  <a:schemeClr val="tx1"/>
                </a:solidFill>
                <a:latin typeface="Calibri" panose="020F0502020204030204" pitchFamily="34" charset="0"/>
              </a:defRPr>
            </a:lvl4pPr>
            <a:lvl5pPr marL="2057400" indent="-228600" algn="ctr">
              <a:spcBef>
                <a:spcPct val="20000"/>
              </a:spcBef>
              <a:buFont typeface="Arial" panose="020B0604020202020204" pitchFamily="34" charset="0"/>
              <a:defRPr sz="2000">
                <a:solidFill>
                  <a:schemeClr val="tx1"/>
                </a:solidFill>
                <a:latin typeface="Calibri" panose="020F0502020204030204" pitchFamily="34" charset="0"/>
              </a:defRPr>
            </a:lvl5pPr>
            <a:lvl6pPr marL="2514600" indent="-228600" algn="ctr" fontAlgn="base">
              <a:spcBef>
                <a:spcPct val="20000"/>
              </a:spcBef>
              <a:spcAft>
                <a:spcPct val="0"/>
              </a:spcAft>
              <a:buFont typeface="Arial" panose="020B0604020202020204" pitchFamily="34" charset="0"/>
              <a:defRPr sz="2000">
                <a:solidFill>
                  <a:schemeClr val="tx1"/>
                </a:solidFill>
                <a:latin typeface="Calibri" panose="020F0502020204030204" pitchFamily="34" charset="0"/>
              </a:defRPr>
            </a:lvl6pPr>
            <a:lvl7pPr marL="2971800" indent="-228600" algn="ctr" fontAlgn="base">
              <a:spcBef>
                <a:spcPct val="20000"/>
              </a:spcBef>
              <a:spcAft>
                <a:spcPct val="0"/>
              </a:spcAft>
              <a:buFont typeface="Arial" panose="020B0604020202020204" pitchFamily="34" charset="0"/>
              <a:defRPr sz="2000">
                <a:solidFill>
                  <a:schemeClr val="tx1"/>
                </a:solidFill>
                <a:latin typeface="Calibri" panose="020F0502020204030204" pitchFamily="34" charset="0"/>
              </a:defRPr>
            </a:lvl7pPr>
            <a:lvl8pPr marL="3429000" indent="-228600" algn="ctr" fontAlgn="base">
              <a:spcBef>
                <a:spcPct val="20000"/>
              </a:spcBef>
              <a:spcAft>
                <a:spcPct val="0"/>
              </a:spcAft>
              <a:buFont typeface="Arial" panose="020B0604020202020204" pitchFamily="34" charset="0"/>
              <a:defRPr sz="2000">
                <a:solidFill>
                  <a:schemeClr val="tx1"/>
                </a:solidFill>
                <a:latin typeface="Calibri" panose="020F0502020204030204" pitchFamily="34" charset="0"/>
              </a:defRPr>
            </a:lvl8pPr>
            <a:lvl9pPr marL="3886200" indent="-228600" algn="ctr" fontAlgn="base">
              <a:spcBef>
                <a:spcPct val="20000"/>
              </a:spcBef>
              <a:spcAft>
                <a:spcPct val="0"/>
              </a:spcAft>
              <a:buFont typeface="Arial" panose="020B0604020202020204" pitchFamily="34" charset="0"/>
              <a:defRPr sz="2000">
                <a:solidFill>
                  <a:schemeClr val="tx1"/>
                </a:solidFill>
                <a:latin typeface="Calibri" panose="020F0502020204030204" pitchFamily="34" charset="0"/>
              </a:defRPr>
            </a:lvl9pPr>
          </a:lstStyle>
          <a:p>
            <a:endParaRPr lang="sr-Latn-BA" sz="2000" b="1" dirty="0"/>
          </a:p>
        </p:txBody>
      </p:sp>
    </p:spTree>
    <p:extLst>
      <p:ext uri="{BB962C8B-B14F-4D97-AF65-F5344CB8AC3E}">
        <p14:creationId xmlns:p14="http://schemas.microsoft.com/office/powerpoint/2010/main" val="3263986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871538"/>
          </a:xfrm>
        </p:spPr>
        <p:txBody>
          <a:bodyPr>
            <a:normAutofit/>
          </a:bodyPr>
          <a:lstStyle/>
          <a:p>
            <a:r>
              <a:rPr lang="sr-Latn-BA" b="1" dirty="0" smtClean="0"/>
              <a:t>VRSTE POPISA prema predmetu</a:t>
            </a:r>
            <a:endParaRPr lang="bs-Latn-BA" b="1" dirty="0"/>
          </a:p>
        </p:txBody>
      </p:sp>
      <p:sp>
        <p:nvSpPr>
          <p:cNvPr id="9" name="Content Placeholder 2"/>
          <p:cNvSpPr>
            <a:spLocks noGrp="1"/>
          </p:cNvSpPr>
          <p:nvPr>
            <p:ph idx="1"/>
          </p:nvPr>
        </p:nvSpPr>
        <p:spPr>
          <a:xfrm>
            <a:off x="609600" y="1556791"/>
            <a:ext cx="8077200" cy="5016153"/>
          </a:xfrm>
        </p:spPr>
        <p:txBody>
          <a:bodyPr>
            <a:normAutofit/>
          </a:bodyPr>
          <a:lstStyle/>
          <a:p>
            <a:pPr marL="0" indent="0">
              <a:buNone/>
            </a:pPr>
            <a:endParaRPr lang="sr-Latn-BA" b="1" dirty="0"/>
          </a:p>
          <a:p>
            <a:pPr marL="0" indent="0">
              <a:buNone/>
            </a:pPr>
            <a:endParaRPr lang="sr-Latn-BA" b="1" dirty="0" smtClean="0"/>
          </a:p>
          <a:p>
            <a:pPr marL="0" indent="0">
              <a:buNone/>
            </a:pPr>
            <a:endParaRPr lang="sr-Latn-BA" b="1" dirty="0"/>
          </a:p>
          <a:p>
            <a:endParaRPr lang="sr-Latn-BA" dirty="0"/>
          </a:p>
          <a:p>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58770DFA-DDDF-774E-A11D-448572793760}"/>
              </a:ext>
            </a:extLst>
          </p:cNvPr>
          <p:cNvSpPr/>
          <p:nvPr/>
        </p:nvSpPr>
        <p:spPr>
          <a:xfrm>
            <a:off x="785813" y="1556791"/>
            <a:ext cx="8077200" cy="4308872"/>
          </a:xfrm>
          <a:prstGeom prst="rect">
            <a:avLst/>
          </a:prstGeom>
        </p:spPr>
        <p:txBody>
          <a:bodyPr wrap="square">
            <a:spAutoFit/>
          </a:bodyPr>
          <a:lstStyle/>
          <a:p>
            <a:r>
              <a:rPr lang="bs-Latn-BA" sz="2000" dirty="0" smtClean="0"/>
              <a:t>Vrste popisa </a:t>
            </a:r>
            <a:r>
              <a:rPr lang="bs-Latn-BA" sz="2000" b="1" dirty="0" smtClean="0"/>
              <a:t>prema predmetu</a:t>
            </a:r>
            <a:r>
              <a:rPr lang="bs-Latn-BA" sz="2000" dirty="0" smtClean="0"/>
              <a:t>:</a:t>
            </a:r>
          </a:p>
          <a:p>
            <a:r>
              <a:rPr lang="bs-Latn-BA" sz="2000" dirty="0"/>
              <a:t>	</a:t>
            </a:r>
            <a:r>
              <a:rPr lang="bs-Latn-BA" sz="2000" dirty="0" smtClean="0"/>
              <a:t>- </a:t>
            </a:r>
            <a:r>
              <a:rPr lang="bs-Latn-BA" sz="2000" b="1" dirty="0" smtClean="0"/>
              <a:t>Popis dugotrajne materijalne imovine </a:t>
            </a:r>
            <a:r>
              <a:rPr lang="bs-Latn-BA" sz="2000" dirty="0" smtClean="0"/>
              <a:t>(zemljište, građevinski objekti, postrojenja i oprema, alat, vozila i sl.)</a:t>
            </a:r>
            <a:r>
              <a:rPr lang="en-US" sz="2000" dirty="0" smtClean="0"/>
              <a:t>.</a:t>
            </a:r>
            <a:endParaRPr lang="sr-Latn-BA" sz="2000" dirty="0" smtClean="0"/>
          </a:p>
          <a:p>
            <a:r>
              <a:rPr lang="en-US" sz="2000" dirty="0" smtClean="0"/>
              <a:t> </a:t>
            </a:r>
            <a:r>
              <a:rPr lang="bs-Latn-BA" sz="2000" dirty="0"/>
              <a:t>	</a:t>
            </a:r>
            <a:r>
              <a:rPr lang="bs-Latn-BA" sz="2000" dirty="0" smtClean="0"/>
              <a:t>- </a:t>
            </a:r>
            <a:r>
              <a:rPr lang="bs-Latn-BA" sz="2000" b="1" dirty="0" smtClean="0"/>
              <a:t>Popis dugotrajne nematerijalne imovine </a:t>
            </a:r>
            <a:r>
              <a:rPr lang="bs-Latn-BA" sz="2000" dirty="0" smtClean="0"/>
              <a:t>(izdaci za istraživanja i razvoj, goodwill, patenti, licence i sl.). </a:t>
            </a:r>
            <a:r>
              <a:rPr lang="bs-Latn-BA" sz="2000" dirty="0"/>
              <a:t>	</a:t>
            </a:r>
            <a:endParaRPr lang="bs-Latn-BA" sz="2000" dirty="0" smtClean="0"/>
          </a:p>
          <a:p>
            <a:r>
              <a:rPr lang="bs-Latn-BA" sz="2000" dirty="0"/>
              <a:t>	</a:t>
            </a:r>
            <a:r>
              <a:rPr lang="bs-Latn-BA" sz="2000" dirty="0" smtClean="0"/>
              <a:t>- </a:t>
            </a:r>
            <a:r>
              <a:rPr lang="bs-Latn-BA" sz="2000" b="1" dirty="0" smtClean="0"/>
              <a:t>Popis dugotrajne i kratkotrajne finansijske imovine </a:t>
            </a:r>
            <a:r>
              <a:rPr lang="bs-Latn-BA" sz="2000" dirty="0" smtClean="0"/>
              <a:t>(udjeli u drugim ekonomskim subjektima, zajmovi, hartije od vrijednosti, krediti, depoziti i kaucije, vlastite dionice sl.)</a:t>
            </a:r>
          </a:p>
          <a:p>
            <a:r>
              <a:rPr lang="bs-Latn-BA" sz="2000" dirty="0">
                <a:effectLst/>
                <a:latin typeface="Arial" panose="020B0604020202020204" pitchFamily="34" charset="0"/>
              </a:rPr>
              <a:t>	</a:t>
            </a:r>
            <a:r>
              <a:rPr lang="bs-Latn-BA" sz="2000" dirty="0" smtClean="0">
                <a:effectLst/>
                <a:latin typeface="Arial" panose="020B0604020202020204" pitchFamily="34" charset="0"/>
              </a:rPr>
              <a:t>- </a:t>
            </a:r>
            <a:r>
              <a:rPr lang="bs-Latn-BA" sz="2000" b="1" dirty="0"/>
              <a:t>Popis </a:t>
            </a:r>
            <a:r>
              <a:rPr lang="bs-Latn-BA" sz="2000" b="1" dirty="0" smtClean="0"/>
              <a:t>dugo</a:t>
            </a:r>
            <a:r>
              <a:rPr lang="en-US" sz="2000" b="1" dirty="0" smtClean="0"/>
              <a:t>r</a:t>
            </a:r>
            <a:r>
              <a:rPr lang="sr-Latn-BA" sz="2000" b="1" dirty="0" smtClean="0"/>
              <a:t>očnih</a:t>
            </a:r>
            <a:r>
              <a:rPr lang="bs-Latn-BA" sz="2000" b="1" dirty="0" smtClean="0"/>
              <a:t> </a:t>
            </a:r>
            <a:r>
              <a:rPr lang="bs-Latn-BA" sz="2000" b="1" dirty="0"/>
              <a:t>i </a:t>
            </a:r>
            <a:r>
              <a:rPr lang="bs-Latn-BA" sz="2000" b="1" dirty="0" smtClean="0"/>
              <a:t>kratkoročnih </a:t>
            </a:r>
            <a:r>
              <a:rPr lang="bs-Latn-BA" sz="2000" b="1" dirty="0"/>
              <a:t>potraživanja </a:t>
            </a:r>
            <a:r>
              <a:rPr lang="bs-Latn-BA" dirty="0"/>
              <a:t>(potraživanja od: povezanih pravnih lica, kupaca, zaposlenih, države i sl.) </a:t>
            </a:r>
            <a:endParaRPr lang="bs-Latn-BA" dirty="0" smtClean="0"/>
          </a:p>
          <a:p>
            <a:r>
              <a:rPr lang="bs-Latn-BA" dirty="0">
                <a:effectLst/>
                <a:latin typeface="Arial" panose="020B0604020202020204" pitchFamily="34" charset="0"/>
              </a:rPr>
              <a:t>	</a:t>
            </a:r>
            <a:r>
              <a:rPr lang="bs-Latn-BA" dirty="0" smtClean="0">
                <a:effectLst/>
                <a:latin typeface="Arial" panose="020B0604020202020204" pitchFamily="34" charset="0"/>
              </a:rPr>
              <a:t>- </a:t>
            </a:r>
            <a:r>
              <a:rPr lang="bs-Latn-BA" sz="2000" b="1" dirty="0"/>
              <a:t>Popis dugoročnih i kratkoročnih obaveza </a:t>
            </a:r>
            <a:r>
              <a:rPr lang="bs-Latn-BA" dirty="0"/>
              <a:t>(obaveze za kredite, obaveze prema dobavljačima, obaveze prema zaposlenicima i sl</a:t>
            </a:r>
            <a:r>
              <a:rPr lang="bs-Latn-BA" dirty="0" smtClean="0"/>
              <a:t>.)</a:t>
            </a:r>
          </a:p>
          <a:p>
            <a:r>
              <a:rPr lang="bs-Latn-BA" dirty="0">
                <a:effectLst/>
                <a:latin typeface="Arial" panose="020B0604020202020204" pitchFamily="34" charset="0"/>
              </a:rPr>
              <a:t>	</a:t>
            </a:r>
            <a:r>
              <a:rPr lang="bs-Latn-BA" dirty="0" smtClean="0">
                <a:effectLst/>
                <a:latin typeface="Arial" panose="020B0604020202020204" pitchFamily="34" charset="0"/>
              </a:rPr>
              <a:t>- </a:t>
            </a:r>
            <a:r>
              <a:rPr lang="bs-Latn-BA" sz="2000" b="1" dirty="0" smtClean="0"/>
              <a:t>Popis </a:t>
            </a:r>
            <a:r>
              <a:rPr lang="bs-Latn-BA" sz="2000" b="1" dirty="0"/>
              <a:t>zaliha robe, inventara, materijala, poluproizvoda i gotovih proizvoda </a:t>
            </a:r>
            <a:r>
              <a:rPr lang="bs-Latn-BA" sz="2000" dirty="0"/>
              <a:t>(popis sirovina i materijala, rezervnih dijelova, gotovih proizvoda). </a:t>
            </a:r>
            <a:endParaRPr lang="en-US" sz="2000" dirty="0">
              <a:effectLst/>
              <a:latin typeface="Arial" panose="020B0604020202020204" pitchFamily="34" charset="0"/>
            </a:endParaRPr>
          </a:p>
        </p:txBody>
      </p:sp>
    </p:spTree>
    <p:extLst>
      <p:ext uri="{BB962C8B-B14F-4D97-AF65-F5344CB8AC3E}">
        <p14:creationId xmlns:p14="http://schemas.microsoft.com/office/powerpoint/2010/main" val="55164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2"/>
            <a:ext cx="8229600" cy="1056729"/>
          </a:xfrm>
        </p:spPr>
        <p:txBody>
          <a:bodyPr>
            <a:normAutofit/>
          </a:bodyPr>
          <a:lstStyle/>
          <a:p>
            <a:r>
              <a:rPr lang="sr-Latn-BA" b="1" dirty="0" smtClean="0"/>
              <a:t>PRINCIPI/NAČELA POPISA</a:t>
            </a:r>
            <a:endParaRPr lang="bs-Latn-BA" b="1" dirty="0"/>
          </a:p>
        </p:txBody>
      </p:sp>
      <p:sp>
        <p:nvSpPr>
          <p:cNvPr id="9" name="Content Placeholder 2"/>
          <p:cNvSpPr>
            <a:spLocks noGrp="1"/>
          </p:cNvSpPr>
          <p:nvPr>
            <p:ph idx="1"/>
          </p:nvPr>
        </p:nvSpPr>
        <p:spPr>
          <a:xfrm>
            <a:off x="609600" y="1556791"/>
            <a:ext cx="8077200" cy="5016153"/>
          </a:xfrm>
        </p:spPr>
        <p:txBody>
          <a:bodyPr>
            <a:normAutofit/>
          </a:bodyPr>
          <a:lstStyle/>
          <a:p>
            <a:pPr marL="0" indent="0">
              <a:buNone/>
            </a:pPr>
            <a:endParaRPr lang="sr-Latn-BA" b="1" dirty="0"/>
          </a:p>
          <a:p>
            <a:endParaRPr lang="sr-Latn-BA" dirty="0"/>
          </a:p>
          <a:p>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914400" y="1447800"/>
            <a:ext cx="7772400" cy="5180905"/>
          </a:xfrm>
          <a:prstGeom prst="rect">
            <a:avLst/>
          </a:prstGeom>
        </p:spPr>
        <p:txBody>
          <a:bodyPr wrap="square">
            <a:spAutoFit/>
          </a:bodyPr>
          <a:lstStyle/>
          <a:p>
            <a:pPr marL="45720" algn="just">
              <a:spcBef>
                <a:spcPts val="600"/>
              </a:spcBef>
              <a:spcAft>
                <a:spcPts val="800"/>
              </a:spcAft>
            </a:pPr>
            <a:r>
              <a:rPr lang="sr-Latn-BA" sz="2000" dirty="0" smtClean="0">
                <a:latin typeface="+mj-lt"/>
              </a:rPr>
              <a:t>Popis imovine i obaveza vrši se u skladu sa načelima urednog inventarisanja, a posebno sa načelima:</a:t>
            </a:r>
          </a:p>
          <a:p>
            <a:pPr marL="45720" algn="just">
              <a:spcBef>
                <a:spcPts val="600"/>
              </a:spcBef>
              <a:spcAft>
                <a:spcPts val="800"/>
              </a:spcAft>
            </a:pPr>
            <a:r>
              <a:rPr lang="sr-Latn-BA" sz="2000" dirty="0">
                <a:latin typeface="+mj-lt"/>
              </a:rPr>
              <a:t>	</a:t>
            </a:r>
            <a:r>
              <a:rPr lang="sr-Latn-BA" sz="2000" b="1" dirty="0" smtClean="0">
                <a:latin typeface="+mj-lt"/>
              </a:rPr>
              <a:t>- pojedinačnog obuhvatanje;</a:t>
            </a:r>
          </a:p>
          <a:p>
            <a:pPr marL="45720" algn="just">
              <a:spcBef>
                <a:spcPts val="600"/>
              </a:spcBef>
              <a:spcAft>
                <a:spcPts val="800"/>
              </a:spcAft>
            </a:pPr>
            <a:r>
              <a:rPr lang="sr-Latn-BA" sz="2000" b="1" dirty="0">
                <a:latin typeface="+mj-lt"/>
              </a:rPr>
              <a:t>	</a:t>
            </a:r>
            <a:r>
              <a:rPr lang="sr-Latn-BA" sz="2000" b="1" dirty="0" smtClean="0">
                <a:latin typeface="+mj-lt"/>
              </a:rPr>
              <a:t>- potpunosti;</a:t>
            </a:r>
          </a:p>
          <a:p>
            <a:pPr marL="45720" algn="just">
              <a:spcBef>
                <a:spcPts val="600"/>
              </a:spcBef>
              <a:spcAft>
                <a:spcPts val="800"/>
              </a:spcAft>
            </a:pPr>
            <a:r>
              <a:rPr lang="sr-Latn-BA" sz="2000" b="1" dirty="0">
                <a:latin typeface="+mj-lt"/>
              </a:rPr>
              <a:t>	</a:t>
            </a:r>
            <a:r>
              <a:rPr lang="sr-Latn-BA" sz="2000" b="1" dirty="0" smtClean="0">
                <a:latin typeface="+mj-lt"/>
              </a:rPr>
              <a:t>- instinitosti;</a:t>
            </a:r>
          </a:p>
          <a:p>
            <a:pPr marL="45720" algn="just">
              <a:spcBef>
                <a:spcPts val="600"/>
              </a:spcBef>
              <a:spcAft>
                <a:spcPts val="800"/>
              </a:spcAft>
            </a:pPr>
            <a:r>
              <a:rPr lang="sr-Latn-BA" sz="2000" b="1" dirty="0">
                <a:latin typeface="+mj-lt"/>
              </a:rPr>
              <a:t>	</a:t>
            </a:r>
            <a:r>
              <a:rPr lang="sr-Latn-BA" sz="2000" b="1" dirty="0" smtClean="0">
                <a:latin typeface="+mj-lt"/>
              </a:rPr>
              <a:t>- uzimanja u obzir ekonomske svojine</a:t>
            </a:r>
            <a:r>
              <a:rPr lang="sr-Latn-BA" sz="2000" dirty="0" smtClean="0">
                <a:latin typeface="+mj-lt"/>
              </a:rPr>
              <a:t> (u popis treba da se unesu sva imovinska sredstva kojima subjekt prisvaja korist od njihove upotrebe i snosi sve rizike i troškove koje to sredstvo izaziva);</a:t>
            </a:r>
          </a:p>
          <a:p>
            <a:pPr marL="45720" algn="just">
              <a:spcBef>
                <a:spcPts val="600"/>
              </a:spcBef>
              <a:spcAft>
                <a:spcPts val="800"/>
              </a:spcAft>
            </a:pPr>
            <a:r>
              <a:rPr lang="sr-Latn-BA" sz="2000" dirty="0">
                <a:latin typeface="+mj-lt"/>
              </a:rPr>
              <a:t>	</a:t>
            </a:r>
            <a:r>
              <a:rPr lang="sr-Latn-BA" sz="2000" b="1" dirty="0" smtClean="0">
                <a:latin typeface="+mj-lt"/>
              </a:rPr>
              <a:t>- tačnosti označavanja;</a:t>
            </a:r>
          </a:p>
          <a:p>
            <a:pPr marL="45720">
              <a:spcBef>
                <a:spcPts val="600"/>
              </a:spcBef>
              <a:spcAft>
                <a:spcPts val="800"/>
              </a:spcAft>
            </a:pPr>
            <a:r>
              <a:rPr lang="sr-Latn-BA" sz="2000" b="1" dirty="0">
                <a:latin typeface="+mj-lt"/>
              </a:rPr>
              <a:t>	</a:t>
            </a:r>
            <a:r>
              <a:rPr lang="sr-Latn-BA" sz="2000" b="1" dirty="0" smtClean="0">
                <a:latin typeface="+mj-lt"/>
              </a:rPr>
              <a:t>- mogućnosti provjere, odnosno kontrole</a:t>
            </a:r>
            <a:r>
              <a:rPr lang="sr-Latn-BA" sz="2000" dirty="0" smtClean="0">
                <a:latin typeface="+mj-lt"/>
              </a:rPr>
              <a:t> (sva popisna dokumentacija treba da se sačuva, radi naknadne kontrole).</a:t>
            </a:r>
          </a:p>
          <a:p>
            <a:pPr marL="45720" algn="just">
              <a:spcBef>
                <a:spcPts val="600"/>
              </a:spcBef>
              <a:spcAft>
                <a:spcPts val="800"/>
              </a:spcAft>
            </a:pPr>
            <a:endParaRPr lang="sr-Latn-BA" sz="2800" dirty="0">
              <a:latin typeface="+mj-lt"/>
            </a:endParaRPr>
          </a:p>
        </p:txBody>
      </p:sp>
    </p:spTree>
    <p:extLst>
      <p:ext uri="{BB962C8B-B14F-4D97-AF65-F5344CB8AC3E}">
        <p14:creationId xmlns:p14="http://schemas.microsoft.com/office/powerpoint/2010/main" val="2656236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414337"/>
          </a:xfrm>
        </p:spPr>
        <p:txBody>
          <a:bodyPr>
            <a:normAutofit fontScale="90000"/>
          </a:bodyPr>
          <a:lstStyle/>
          <a:p>
            <a:r>
              <a:rPr lang="sr-Latn-BA" b="1" dirty="0" smtClean="0"/>
              <a:t>METODE POPISA </a:t>
            </a:r>
            <a:endParaRPr lang="bs-Latn-BA" b="1" dirty="0"/>
          </a:p>
        </p:txBody>
      </p:sp>
      <p:sp>
        <p:nvSpPr>
          <p:cNvPr id="9" name="Content Placeholder 2"/>
          <p:cNvSpPr>
            <a:spLocks noGrp="1"/>
          </p:cNvSpPr>
          <p:nvPr>
            <p:ph idx="1"/>
          </p:nvPr>
        </p:nvSpPr>
        <p:spPr>
          <a:xfrm>
            <a:off x="609600" y="1556791"/>
            <a:ext cx="8077200" cy="5016153"/>
          </a:xfrm>
        </p:spPr>
        <p:txBody>
          <a:bodyPr>
            <a:normAutofit fontScale="85000" lnSpcReduction="20000"/>
          </a:bodyPr>
          <a:lstStyle/>
          <a:p>
            <a:pPr marL="0" indent="0">
              <a:buNone/>
            </a:pPr>
            <a:r>
              <a:rPr lang="sr-Latn-BA" b="1" dirty="0" smtClean="0"/>
              <a:t>Metode popisa </a:t>
            </a:r>
            <a:r>
              <a:rPr lang="sr-Latn-BA" dirty="0" smtClean="0"/>
              <a:t>mogu biti:</a:t>
            </a:r>
          </a:p>
          <a:p>
            <a:pPr marL="0" indent="0">
              <a:buNone/>
            </a:pPr>
            <a:r>
              <a:rPr lang="sr-Latn-BA" dirty="0"/>
              <a:t>	</a:t>
            </a:r>
            <a:r>
              <a:rPr lang="sr-Latn-BA" dirty="0" smtClean="0"/>
              <a:t>1) </a:t>
            </a:r>
            <a:r>
              <a:rPr lang="sr-Latn-BA" b="1" dirty="0" smtClean="0"/>
              <a:t>metoda popisa na određeni dan;</a:t>
            </a:r>
          </a:p>
          <a:p>
            <a:pPr marL="0" indent="0">
              <a:buNone/>
            </a:pPr>
            <a:r>
              <a:rPr lang="sr-Latn-BA" dirty="0" smtClean="0"/>
              <a:t>Popisom na određeni dan smatra se popis započet i okončan na dan popisa, kao i popis koji započinje najranije deset radnih dana prije dana popisa, odnosno koji se završava deset radnih dana nakon toga dana. </a:t>
            </a:r>
          </a:p>
          <a:p>
            <a:pPr marL="0" indent="0">
              <a:buNone/>
            </a:pPr>
            <a:r>
              <a:rPr lang="sr-Latn-BA" dirty="0"/>
              <a:t>	</a:t>
            </a:r>
            <a:r>
              <a:rPr lang="sr-Latn-BA" dirty="0" smtClean="0"/>
              <a:t>2) </a:t>
            </a:r>
            <a:r>
              <a:rPr lang="sr-Latn-BA" b="1" dirty="0" smtClean="0"/>
              <a:t>metoda permanentnog popisivanja;</a:t>
            </a:r>
          </a:p>
          <a:p>
            <a:pPr marL="0" indent="0">
              <a:buNone/>
            </a:pPr>
            <a:r>
              <a:rPr lang="sr-Latn-BA" dirty="0" smtClean="0"/>
              <a:t>Metoda permanentnog popisivanja podrazumijeva kontinuirano praćenje promjena na imovini ili obavezama tokom obračunskog perioda u pomoćnim knjigovodstvenim evidencijama obveznika popisa, koje stanje se na dan popisa usklađuje sa stvarnim stanjem.</a:t>
            </a:r>
          </a:p>
          <a:p>
            <a:pPr marL="0" indent="0">
              <a:buNone/>
            </a:pPr>
            <a:r>
              <a:rPr lang="sr-Latn-BA" dirty="0"/>
              <a:t>	</a:t>
            </a:r>
            <a:endParaRPr lang="sr-Latn-BA" sz="2400"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8077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414337"/>
          </a:xfrm>
        </p:spPr>
        <p:txBody>
          <a:bodyPr>
            <a:normAutofit fontScale="90000"/>
          </a:bodyPr>
          <a:lstStyle/>
          <a:p>
            <a:r>
              <a:rPr lang="sr-Latn-BA" b="1" dirty="0" smtClean="0"/>
              <a:t>METODE POPISA  </a:t>
            </a:r>
            <a:r>
              <a:rPr lang="sr-Latn-BA" sz="3100" b="1" i="1" dirty="0" smtClean="0"/>
              <a:t>nastavak</a:t>
            </a:r>
            <a:endParaRPr lang="bs-Latn-BA" sz="3100" b="1" i="1" dirty="0"/>
          </a:p>
        </p:txBody>
      </p:sp>
      <p:sp>
        <p:nvSpPr>
          <p:cNvPr id="9" name="Content Placeholder 2"/>
          <p:cNvSpPr>
            <a:spLocks noGrp="1"/>
          </p:cNvSpPr>
          <p:nvPr>
            <p:ph idx="1"/>
          </p:nvPr>
        </p:nvSpPr>
        <p:spPr>
          <a:xfrm>
            <a:off x="609600" y="1123256"/>
            <a:ext cx="8077200" cy="5506144"/>
          </a:xfrm>
        </p:spPr>
        <p:txBody>
          <a:bodyPr>
            <a:noAutofit/>
          </a:bodyPr>
          <a:lstStyle/>
          <a:p>
            <a:pPr marL="0" indent="0">
              <a:buNone/>
            </a:pPr>
            <a:r>
              <a:rPr lang="sr-Latn-BA" sz="2000" dirty="0"/>
              <a:t>	</a:t>
            </a:r>
            <a:r>
              <a:rPr lang="sr-Latn-BA" sz="2000" dirty="0" smtClean="0"/>
              <a:t>3) </a:t>
            </a:r>
            <a:r>
              <a:rPr lang="sr-Latn-BA" sz="2000" b="1" dirty="0" smtClean="0"/>
              <a:t>metoda popisa dodavanjem i oduzimanjem;</a:t>
            </a:r>
          </a:p>
          <a:p>
            <a:pPr marL="0" indent="0">
              <a:buNone/>
            </a:pPr>
            <a:r>
              <a:rPr lang="sr-Latn-BA" sz="2000" dirty="0" smtClean="0"/>
              <a:t>Popis ovom metodom podrazumijeva prethodno utvrđivanje stvarnog stanja imovine i obaveza na određeni dan, a zatim prilagođavanje tog stanja sa povećanjima i smanjenjima imovine i obaveza u periodu koji ne može biti duži od jednog kalendarskog mjeseca. Njena primjena je dozvoljena samo u slučaju kada se ne mogu primjeniti druge metode popisa.</a:t>
            </a:r>
          </a:p>
          <a:p>
            <a:pPr marL="0" indent="0">
              <a:buNone/>
            </a:pPr>
            <a:r>
              <a:rPr lang="sr-Latn-BA" sz="2000" dirty="0"/>
              <a:t>	</a:t>
            </a:r>
            <a:r>
              <a:rPr lang="sr-Latn-BA" sz="2000" dirty="0" smtClean="0"/>
              <a:t>4) </a:t>
            </a:r>
            <a:r>
              <a:rPr lang="sr-Latn-BA" sz="2000" b="1" dirty="0" smtClean="0"/>
              <a:t>metoda popisa na osnovu uzorka;</a:t>
            </a:r>
          </a:p>
          <a:p>
            <a:pPr marL="0" indent="0">
              <a:buNone/>
            </a:pPr>
            <a:r>
              <a:rPr lang="sr-Latn-BA" sz="2000" dirty="0" smtClean="0"/>
              <a:t>Metoda popisa na osnovu uzorka podrazumijeva procjenu vrijednosti predmeta popisa kao cjeline, na osnovu procjene vrijednosti reprezentativnog uzorka uzetog sa predmeta popisa. Dozvoljena je u izuzetnim slučajevima.</a:t>
            </a:r>
          </a:p>
          <a:p>
            <a:pPr marL="0" indent="0">
              <a:buNone/>
            </a:pPr>
            <a:r>
              <a:rPr lang="sr-Latn-BA" sz="2000" dirty="0" smtClean="0"/>
              <a:t>Sprovodi se kroz 4 faze:</a:t>
            </a:r>
          </a:p>
          <a:p>
            <a:pPr marL="0" indent="0">
              <a:buNone/>
            </a:pPr>
            <a:r>
              <a:rPr lang="sr-Latn-BA" sz="2000" dirty="0"/>
              <a:t>	</a:t>
            </a:r>
            <a:r>
              <a:rPr lang="sr-Latn-BA" sz="1500" dirty="0" smtClean="0"/>
              <a:t>   -procjena obima predmeta popisa kao cjeline;</a:t>
            </a:r>
          </a:p>
          <a:p>
            <a:pPr marL="0" indent="0">
              <a:buNone/>
            </a:pPr>
            <a:r>
              <a:rPr lang="sr-Latn-BA" sz="1500" dirty="0"/>
              <a:t>	</a:t>
            </a:r>
            <a:r>
              <a:rPr lang="sr-Latn-BA" sz="1500" dirty="0" smtClean="0"/>
              <a:t>    -izbor veličine uzorka koji se smatra reprezentativan;</a:t>
            </a:r>
          </a:p>
          <a:p>
            <a:pPr marL="0" indent="0">
              <a:buNone/>
            </a:pPr>
            <a:r>
              <a:rPr lang="sr-Latn-BA" sz="1500" dirty="0"/>
              <a:t>	 </a:t>
            </a:r>
            <a:r>
              <a:rPr lang="sr-Latn-BA" sz="1500" dirty="0" smtClean="0"/>
              <a:t>   -procjenu vrijednosti odabranog reperezentativnog uzorka;</a:t>
            </a:r>
          </a:p>
          <a:p>
            <a:pPr marL="0" indent="0">
              <a:buNone/>
            </a:pPr>
            <a:r>
              <a:rPr lang="sr-Latn-BA" sz="1500" dirty="0"/>
              <a:t>	</a:t>
            </a:r>
            <a:r>
              <a:rPr lang="sr-Latn-BA" sz="1500" dirty="0" smtClean="0"/>
              <a:t>    -procjenu vrijednosti predmeta popisa kao cjeline na osnovu procjene vrijednosti odabranog repezentativnog uzorka.</a:t>
            </a:r>
            <a:endParaRPr lang="sr-Latn-BA" sz="1500"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9351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414337"/>
          </a:xfrm>
        </p:spPr>
        <p:txBody>
          <a:bodyPr>
            <a:normAutofit fontScale="90000"/>
          </a:bodyPr>
          <a:lstStyle/>
          <a:p>
            <a:r>
              <a:rPr lang="sr-Latn-BA" b="1" dirty="0" smtClean="0"/>
              <a:t>TEHNIKE POPISA  </a:t>
            </a:r>
            <a:endParaRPr lang="bs-Latn-BA" sz="3100" b="1" i="1" dirty="0"/>
          </a:p>
        </p:txBody>
      </p:sp>
      <p:sp>
        <p:nvSpPr>
          <p:cNvPr id="9" name="Content Placeholder 2"/>
          <p:cNvSpPr>
            <a:spLocks noGrp="1"/>
          </p:cNvSpPr>
          <p:nvPr>
            <p:ph idx="1"/>
          </p:nvPr>
        </p:nvSpPr>
        <p:spPr>
          <a:xfrm>
            <a:off x="609600" y="1123256"/>
            <a:ext cx="8077200" cy="5506144"/>
          </a:xfrm>
        </p:spPr>
        <p:txBody>
          <a:bodyPr>
            <a:noAutofit/>
          </a:bodyPr>
          <a:lstStyle/>
          <a:p>
            <a:pPr marL="0" indent="0">
              <a:buNone/>
            </a:pPr>
            <a:r>
              <a:rPr lang="sr-Latn-BA" sz="2000" dirty="0"/>
              <a:t>	</a:t>
            </a:r>
            <a:r>
              <a:rPr lang="sr-Latn-BA" sz="2200" dirty="0"/>
              <a:t>N</a:t>
            </a:r>
            <a:r>
              <a:rPr lang="sr-Latn-BA" sz="2200" dirty="0" smtClean="0"/>
              <a:t>ajčešće tehnike popisa su:</a:t>
            </a:r>
          </a:p>
          <a:p>
            <a:pPr marL="0" indent="0">
              <a:buNone/>
            </a:pPr>
            <a:endParaRPr lang="sr-Latn-BA" sz="2200" dirty="0"/>
          </a:p>
          <a:p>
            <a:r>
              <a:rPr lang="sr-Latn-BA" sz="2200" dirty="0" smtClean="0"/>
              <a:t>Mjerenje, vaganje, brojanje i drugi slični postupci pogodni za utvrđivanje stvarnog fizičkog stanja imovine izražene u osnovnim mjernim jedinicama (komad, kilogram, litar, metar dužni i sl.);</a:t>
            </a:r>
          </a:p>
          <a:p>
            <a:r>
              <a:rPr lang="sr-Latn-BA" sz="2200" dirty="0" smtClean="0"/>
              <a:t>Prenos podataka o stanju imovine i obaveza sa dokumentacije  koja odražava eksternu potvrdu (konfirmaciju) njihovog stvarnog stanja (izvodi poslovnih banaka o stanju i promjenama na bankovnim računima, konfirmacije salda potraživanja i obaveza dostavljenih od kupaca i dobavljača, izvodi iz zemljišnih i katastarskih evidencija, izvodi iz registra hartija od vrijednosti i dr);</a:t>
            </a:r>
          </a:p>
          <a:p>
            <a:r>
              <a:rPr lang="sr-Latn-BA" sz="2200" dirty="0" smtClean="0"/>
              <a:t>Popis imovine u orginalnom pakovanju na osnovu deklarisanih oznaka i isprava (fakture, dostavnice, prijemnice i sl);</a:t>
            </a:r>
          </a:p>
          <a:p>
            <a:pPr marL="0" indent="0">
              <a:buNone/>
            </a:pPr>
            <a:endParaRPr lang="sr-Latn-BA" sz="1500"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2065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414337"/>
          </a:xfrm>
        </p:spPr>
        <p:txBody>
          <a:bodyPr>
            <a:normAutofit fontScale="90000"/>
          </a:bodyPr>
          <a:lstStyle/>
          <a:p>
            <a:r>
              <a:rPr lang="sr-Latn-BA" b="1" dirty="0" smtClean="0"/>
              <a:t>TEHNIKE POPISA </a:t>
            </a:r>
            <a:r>
              <a:rPr lang="sr-Latn-BA" b="1" i="1" dirty="0" smtClean="0"/>
              <a:t>nastavak</a:t>
            </a:r>
            <a:r>
              <a:rPr lang="sr-Latn-BA" b="1" dirty="0" smtClean="0"/>
              <a:t>  </a:t>
            </a:r>
            <a:endParaRPr lang="bs-Latn-BA" sz="3100" b="1" i="1" dirty="0"/>
          </a:p>
        </p:txBody>
      </p:sp>
      <p:sp>
        <p:nvSpPr>
          <p:cNvPr id="9" name="Content Placeholder 2"/>
          <p:cNvSpPr>
            <a:spLocks noGrp="1"/>
          </p:cNvSpPr>
          <p:nvPr>
            <p:ph idx="1"/>
          </p:nvPr>
        </p:nvSpPr>
        <p:spPr>
          <a:xfrm>
            <a:off x="609600" y="1123256"/>
            <a:ext cx="8077200" cy="5506144"/>
          </a:xfrm>
        </p:spPr>
        <p:txBody>
          <a:bodyPr>
            <a:noAutofit/>
          </a:bodyPr>
          <a:lstStyle/>
          <a:p>
            <a:pPr marL="0" indent="0">
              <a:buNone/>
            </a:pPr>
            <a:r>
              <a:rPr lang="sr-Latn-BA" sz="2000" dirty="0"/>
              <a:t>	</a:t>
            </a:r>
          </a:p>
          <a:p>
            <a:r>
              <a:rPr lang="sr-Latn-BA" sz="2500" dirty="0" smtClean="0"/>
              <a:t>Procjena fizičkog stanja imovine koja objektivno ne može biti popisana brojanjem, vaganjem i sl. (procjena količine kamena, pijeska, šljunka, drveća u šumi, ribe u ribnjaku, rude);</a:t>
            </a:r>
          </a:p>
          <a:p>
            <a:r>
              <a:rPr lang="sr-Latn-BA" sz="2500" dirty="0" smtClean="0"/>
              <a:t>Procjena stvarne proizvodne cijene koštanja zaliha učinaka;</a:t>
            </a:r>
          </a:p>
          <a:p>
            <a:r>
              <a:rPr lang="sr-Latn-BA" sz="2500" dirty="0" smtClean="0"/>
              <a:t>Procjena vrijednosti imovine i obaveza koje se za potrebe prezentacije u finansijskom izvještaju obveznika popisa ne vrednuju metodom istorijskog troška;</a:t>
            </a:r>
          </a:p>
          <a:p>
            <a:r>
              <a:rPr lang="sr-Latn-BA" sz="2500" dirty="0" smtClean="0"/>
              <a:t>Procjena sume izdataka za izmirenje obaveza koje na dan popisa pripadaju obvezniku popisa (rezervisanja, obaveze za porez na dobit i dr.)</a:t>
            </a:r>
          </a:p>
          <a:p>
            <a:pPr marL="0" indent="0">
              <a:buNone/>
            </a:pPr>
            <a:endParaRPr lang="sr-Latn-BA" sz="2500"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77900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2"/>
            <a:ext cx="8229600" cy="1056729"/>
          </a:xfrm>
        </p:spPr>
        <p:txBody>
          <a:bodyPr>
            <a:normAutofit/>
          </a:bodyPr>
          <a:lstStyle/>
          <a:p>
            <a:r>
              <a:rPr lang="en-US" b="1" dirty="0" smtClean="0"/>
              <a:t>O</a:t>
            </a:r>
            <a:r>
              <a:rPr lang="sr-Latn-BA" b="1" dirty="0" smtClean="0"/>
              <a:t>dgovornost za popis  </a:t>
            </a:r>
            <a:endParaRPr lang="bs-Latn-BA" b="1" dirty="0"/>
          </a:p>
        </p:txBody>
      </p:sp>
      <p:sp>
        <p:nvSpPr>
          <p:cNvPr id="9" name="Content Placeholder 2"/>
          <p:cNvSpPr>
            <a:spLocks noGrp="1"/>
          </p:cNvSpPr>
          <p:nvPr>
            <p:ph idx="1"/>
          </p:nvPr>
        </p:nvSpPr>
        <p:spPr>
          <a:xfrm>
            <a:off x="609600" y="1556791"/>
            <a:ext cx="8077200" cy="5016153"/>
          </a:xfrm>
        </p:spPr>
        <p:txBody>
          <a:bodyPr>
            <a:normAutofit/>
          </a:bodyPr>
          <a:lstStyle/>
          <a:p>
            <a:endParaRPr lang="sr-Latn-BA" b="1" dirty="0"/>
          </a:p>
          <a:p>
            <a:endParaRPr lang="sr-Latn-BA" dirty="0"/>
          </a:p>
          <a:p>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85800" y="1447800"/>
            <a:ext cx="8153400" cy="5663089"/>
          </a:xfrm>
          <a:prstGeom prst="rect">
            <a:avLst/>
          </a:prstGeom>
        </p:spPr>
        <p:txBody>
          <a:bodyPr wrap="square">
            <a:spAutoFit/>
          </a:bodyPr>
          <a:lstStyle/>
          <a:p>
            <a:pPr marL="388620" indent="-342900" algn="just">
              <a:spcBef>
                <a:spcPts val="600"/>
              </a:spcBef>
              <a:spcAft>
                <a:spcPts val="600"/>
              </a:spcAft>
              <a:buFont typeface="Arial" panose="020B0604020202020204" pitchFamily="34" charset="0"/>
              <a:buChar char="•"/>
            </a:pPr>
            <a:r>
              <a:rPr lang="sr-Latn-BA" sz="2000" dirty="0" smtClean="0"/>
              <a:t>Za organizaciju i pravilnost popisa imovine i obaveza odgovoran je </a:t>
            </a:r>
            <a:r>
              <a:rPr lang="sr-Latn-BA" sz="2000" b="1" dirty="0" smtClean="0"/>
              <a:t>zastupnik</a:t>
            </a:r>
            <a:r>
              <a:rPr lang="sr-Latn-BA" sz="2000" dirty="0" smtClean="0"/>
              <a:t> </a:t>
            </a:r>
            <a:r>
              <a:rPr lang="sr-Latn-BA" sz="2000" b="1" dirty="0" smtClean="0"/>
              <a:t>obveznika popisa, </a:t>
            </a:r>
            <a:r>
              <a:rPr lang="sr-Latn-BA" sz="2000" dirty="0" smtClean="0"/>
              <a:t>koji ga zastupa u pravnom prometu. </a:t>
            </a:r>
          </a:p>
          <a:p>
            <a:pPr marL="388620" indent="-342900" algn="just">
              <a:spcBef>
                <a:spcPts val="600"/>
              </a:spcBef>
              <a:spcAft>
                <a:spcPts val="600"/>
              </a:spcAft>
              <a:buFont typeface="Arial" panose="020B0604020202020204" pitchFamily="34" charset="0"/>
              <a:buChar char="•"/>
            </a:pPr>
            <a:r>
              <a:rPr lang="sr-Latn-BA" sz="2000" dirty="0" smtClean="0"/>
              <a:t>Za </a:t>
            </a:r>
            <a:r>
              <a:rPr lang="sr-Latn-BA" sz="2000" dirty="0"/>
              <a:t>tačnost i istinitost popisa i izvještaja o popisu odgovorni su članovi komisije za popis</a:t>
            </a:r>
            <a:r>
              <a:rPr lang="sr-Latn-BA" sz="2000" dirty="0" smtClean="0"/>
              <a:t>.</a:t>
            </a:r>
          </a:p>
          <a:p>
            <a:pPr marL="388620" indent="-342900" algn="just">
              <a:spcBef>
                <a:spcPts val="600"/>
              </a:spcBef>
              <a:spcAft>
                <a:spcPts val="600"/>
              </a:spcAft>
              <a:buFont typeface="Arial" panose="020B0604020202020204" pitchFamily="34" charset="0"/>
              <a:buChar char="•"/>
            </a:pPr>
            <a:r>
              <a:rPr lang="sr-Latn-BA" sz="2000" dirty="0" smtClean="0"/>
              <a:t>Svaki pravni subjekt treba da donese svoj akt o vršenju popisa u kojem će odrediti postupke, radnje i metodologiju sprovođenja, kako pripremnih radnji, tako i samog popisa imovine i obaveza, uključujući i način formiranja i broj članova komisije za popis.</a:t>
            </a:r>
          </a:p>
          <a:p>
            <a:pPr marL="388620" indent="-342900" algn="just">
              <a:spcBef>
                <a:spcPts val="600"/>
              </a:spcBef>
              <a:spcAft>
                <a:spcPts val="600"/>
              </a:spcAft>
              <a:buFont typeface="Arial" panose="020B0604020202020204" pitchFamily="34" charset="0"/>
              <a:buChar char="•"/>
            </a:pPr>
            <a:r>
              <a:rPr lang="sr-Latn-BA" sz="2000" dirty="0" smtClean="0"/>
              <a:t>U komisiji za popis ne mogu biti imenovana lica koja rukuju imovinom ili su zadužena tom imovinom.</a:t>
            </a:r>
          </a:p>
          <a:p>
            <a:pPr marL="388620" indent="-342900" algn="just">
              <a:spcBef>
                <a:spcPts val="600"/>
              </a:spcBef>
              <a:spcAft>
                <a:spcPts val="600"/>
              </a:spcAft>
              <a:buFont typeface="Arial" panose="020B0604020202020204" pitchFamily="34" charset="0"/>
              <a:buChar char="•"/>
            </a:pPr>
            <a:r>
              <a:rPr lang="sr-Latn-BA" sz="2000" dirty="0"/>
              <a:t>U</a:t>
            </a:r>
            <a:r>
              <a:rPr lang="sr-Latn-BA" sz="2000" dirty="0" smtClean="0"/>
              <a:t> mikro ili malom pravnom licu popis može da izvrši jedno lice.</a:t>
            </a:r>
            <a:endParaRPr lang="sr-Cyrl-BA" sz="2000" dirty="0" smtClean="0"/>
          </a:p>
          <a:p>
            <a:pPr marL="388620" indent="-342900" algn="just">
              <a:spcBef>
                <a:spcPts val="600"/>
              </a:spcBef>
              <a:spcAft>
                <a:spcPts val="600"/>
              </a:spcAft>
              <a:buFont typeface="Arial" panose="020B0604020202020204" pitchFamily="34" charset="0"/>
              <a:buChar char="•"/>
            </a:pPr>
            <a:r>
              <a:rPr lang="sr-Cyrl-BA" sz="2000" dirty="0"/>
              <a:t>За потребе спровођења пописа, лица која рукују имовином и њихови непосредни руководиоци дужни су </a:t>
            </a:r>
            <a:r>
              <a:rPr lang="sr-Cyrl-BA" sz="2000" dirty="0" smtClean="0"/>
              <a:t>да</a:t>
            </a:r>
            <a:r>
              <a:rPr lang="sr-Cyrl-BA" sz="2000" dirty="0"/>
              <a:t> изврше неопходне припремне радње ради што лакшег, бржег и правилнијег пописа имовине</a:t>
            </a:r>
            <a:endParaRPr lang="sr-Latn-BA" sz="2000" dirty="0" smtClean="0"/>
          </a:p>
          <a:p>
            <a:pPr marL="45720" algn="just">
              <a:spcBef>
                <a:spcPts val="600"/>
              </a:spcBef>
              <a:spcAft>
                <a:spcPts val="800"/>
              </a:spcAft>
            </a:pPr>
            <a:endParaRPr lang="sr-Latn-BA" sz="2200" dirty="0"/>
          </a:p>
        </p:txBody>
      </p:sp>
    </p:spTree>
    <p:extLst>
      <p:ext uri="{BB962C8B-B14F-4D97-AF65-F5344CB8AC3E}">
        <p14:creationId xmlns:p14="http://schemas.microsoft.com/office/powerpoint/2010/main" val="31938880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2"/>
            <a:ext cx="8229600" cy="1056729"/>
          </a:xfrm>
        </p:spPr>
        <p:txBody>
          <a:bodyPr>
            <a:normAutofit/>
          </a:bodyPr>
          <a:lstStyle/>
          <a:p>
            <a:r>
              <a:rPr lang="en-US" b="1" dirty="0"/>
              <a:t>K</a:t>
            </a:r>
            <a:r>
              <a:rPr lang="sr-Latn-BA" b="1" dirty="0" smtClean="0"/>
              <a:t>omisij</a:t>
            </a:r>
            <a:r>
              <a:rPr lang="en-US" b="1" dirty="0" smtClean="0"/>
              <a:t>a</a:t>
            </a:r>
            <a:r>
              <a:rPr lang="sr-Latn-BA" b="1" dirty="0" smtClean="0"/>
              <a:t> za popis</a:t>
            </a:r>
            <a:endParaRPr lang="bs-Latn-BA" b="1" dirty="0"/>
          </a:p>
        </p:txBody>
      </p:sp>
      <p:sp>
        <p:nvSpPr>
          <p:cNvPr id="9" name="Content Placeholder 2"/>
          <p:cNvSpPr>
            <a:spLocks noGrp="1"/>
          </p:cNvSpPr>
          <p:nvPr>
            <p:ph idx="1"/>
          </p:nvPr>
        </p:nvSpPr>
        <p:spPr>
          <a:xfrm>
            <a:off x="609600" y="1556791"/>
            <a:ext cx="8077200" cy="5016153"/>
          </a:xfrm>
        </p:spPr>
        <p:txBody>
          <a:bodyPr>
            <a:normAutofit/>
          </a:bodyPr>
          <a:lstStyle/>
          <a:p>
            <a:endParaRPr lang="sr-Latn-BA" b="1" dirty="0"/>
          </a:p>
          <a:p>
            <a:endParaRPr lang="sr-Latn-BA" dirty="0"/>
          </a:p>
          <a:p>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85800" y="1447800"/>
            <a:ext cx="8153400" cy="5886227"/>
          </a:xfrm>
          <a:prstGeom prst="rect">
            <a:avLst/>
          </a:prstGeom>
        </p:spPr>
        <p:txBody>
          <a:bodyPr wrap="square">
            <a:spAutoFit/>
          </a:bodyPr>
          <a:lstStyle/>
          <a:p>
            <a:pPr marL="388620" indent="-342900" algn="just">
              <a:spcBef>
                <a:spcPts val="300"/>
              </a:spcBef>
              <a:spcAft>
                <a:spcPts val="300"/>
              </a:spcAft>
              <a:buFont typeface="Arial" panose="020B0604020202020204" pitchFamily="34" charset="0"/>
              <a:buChar char="•"/>
            </a:pPr>
            <a:r>
              <a:rPr lang="sr-Latn-BA" sz="2000" dirty="0" smtClean="0"/>
              <a:t>Komisija za popis dužna je da prije početka popisa sačini plan rada.</a:t>
            </a:r>
          </a:p>
          <a:p>
            <a:pPr marL="388620" indent="-342900" algn="just">
              <a:spcBef>
                <a:spcPts val="300"/>
              </a:spcBef>
              <a:spcAft>
                <a:spcPts val="300"/>
              </a:spcAft>
              <a:buFont typeface="Arial" panose="020B0604020202020204" pitchFamily="34" charset="0"/>
              <a:buChar char="•"/>
            </a:pPr>
            <a:r>
              <a:rPr lang="sr-Latn-BA" sz="2000" dirty="0" smtClean="0"/>
              <a:t>Komisiji se mogu dati podaci o nomenklaturnim brojevima, nazivima, vrstama i jedinicama mjere za imovinu koja je predmet popisa, podaci o nazivima njegovih kupaca i dobavljača, kao i drugi podaci koji mogu olakšati rad na popisu.</a:t>
            </a:r>
          </a:p>
          <a:p>
            <a:pPr marL="388620" indent="-342900" algn="just">
              <a:spcBef>
                <a:spcPts val="300"/>
              </a:spcBef>
              <a:spcAft>
                <a:spcPts val="300"/>
              </a:spcAft>
              <a:buFont typeface="Arial" panose="020B0604020202020204" pitchFamily="34" charset="0"/>
              <a:buChar char="•"/>
            </a:pPr>
            <a:r>
              <a:rPr lang="sr-Latn-BA" sz="2000" dirty="0" smtClean="0"/>
              <a:t>Komisiji nije dozvoljen pristup knjigovodstvenim podacima o količinama i vrijednostima imovine i obaveza, koje su predmet popisa, prije sačinjavanja popisnih listi;</a:t>
            </a:r>
          </a:p>
          <a:p>
            <a:pPr marL="388620" indent="-342900" algn="just">
              <a:spcBef>
                <a:spcPts val="300"/>
              </a:spcBef>
              <a:spcAft>
                <a:spcPts val="300"/>
              </a:spcAft>
              <a:buFont typeface="Arial" panose="020B0604020202020204" pitchFamily="34" charset="0"/>
              <a:buChar char="•"/>
            </a:pPr>
            <a:r>
              <a:rPr lang="sr-Latn-BA" sz="2000" dirty="0" smtClean="0"/>
              <a:t>Za svaku kategoriju imovine i obaveza koja je predmet popisa, a u zavisnosti od korišćenih metoda i tehnika popisa, sačinjavaju se odvojene popisne liste u najmanje dva primjerka; </a:t>
            </a:r>
          </a:p>
          <a:p>
            <a:pPr marL="388620" indent="-342900" algn="just">
              <a:spcBef>
                <a:spcPts val="300"/>
              </a:spcBef>
              <a:spcAft>
                <a:spcPts val="300"/>
              </a:spcAft>
              <a:buFont typeface="Arial" panose="020B0604020202020204" pitchFamily="34" charset="0"/>
              <a:buChar char="•"/>
            </a:pPr>
            <a:r>
              <a:rPr lang="sr-Latn-BA" sz="2000" dirty="0" smtClean="0"/>
              <a:t>Na posebne popisne liste upisuju se podaci o imovini i obavezama čije stvarno stanje nije moguće utvrditi na dan popisa;</a:t>
            </a:r>
          </a:p>
          <a:p>
            <a:pPr marL="388620" indent="-342900" algn="just">
              <a:spcBef>
                <a:spcPts val="300"/>
              </a:spcBef>
              <a:spcAft>
                <a:spcPts val="300"/>
              </a:spcAft>
              <a:buFont typeface="Arial" panose="020B0604020202020204" pitchFamily="34" charset="0"/>
              <a:buChar char="•"/>
            </a:pPr>
            <a:r>
              <a:rPr lang="sr-Latn-BA" sz="2000" dirty="0" smtClean="0"/>
              <a:t>Obveznik popisa dužan je da u napomenama uz finanasijski izvještaj prezentuje neusaglašenosti salda imovine i obaveza na dan popisa i razloge za te neusaglešenosti.</a:t>
            </a:r>
          </a:p>
          <a:p>
            <a:pPr marL="45720" algn="just">
              <a:spcBef>
                <a:spcPts val="600"/>
              </a:spcBef>
              <a:spcAft>
                <a:spcPts val="800"/>
              </a:spcAft>
            </a:pPr>
            <a:endParaRPr lang="sr-Latn-BA" sz="2200" dirty="0"/>
          </a:p>
        </p:txBody>
      </p:sp>
    </p:spTree>
    <p:extLst>
      <p:ext uri="{BB962C8B-B14F-4D97-AF65-F5344CB8AC3E}">
        <p14:creationId xmlns:p14="http://schemas.microsoft.com/office/powerpoint/2010/main" val="11774026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2"/>
            <a:ext cx="8229600" cy="1056729"/>
          </a:xfrm>
        </p:spPr>
        <p:txBody>
          <a:bodyPr>
            <a:normAutofit/>
          </a:bodyPr>
          <a:lstStyle/>
          <a:p>
            <a:r>
              <a:rPr lang="sr-Latn-BA" b="1" dirty="0" smtClean="0"/>
              <a:t>IZVJEŠTAJ O POPISU</a:t>
            </a:r>
            <a:endParaRPr lang="bs-Latn-BA" b="1" dirty="0"/>
          </a:p>
        </p:txBody>
      </p:sp>
      <p:sp>
        <p:nvSpPr>
          <p:cNvPr id="9" name="Content Placeholder 2"/>
          <p:cNvSpPr>
            <a:spLocks noGrp="1"/>
          </p:cNvSpPr>
          <p:nvPr>
            <p:ph idx="1"/>
          </p:nvPr>
        </p:nvSpPr>
        <p:spPr>
          <a:xfrm>
            <a:off x="609600" y="1556791"/>
            <a:ext cx="8077200" cy="5016153"/>
          </a:xfrm>
        </p:spPr>
        <p:txBody>
          <a:bodyPr>
            <a:normAutofit fontScale="77500" lnSpcReduction="20000"/>
          </a:bodyPr>
          <a:lstStyle/>
          <a:p>
            <a:r>
              <a:rPr lang="sr-Latn-BA" dirty="0" smtClean="0"/>
              <a:t>Izvještaj o izvršenom popisu minimalno treba da sadrži:</a:t>
            </a:r>
          </a:p>
          <a:p>
            <a:pPr lvl="1"/>
            <a:r>
              <a:rPr lang="sr-Latn-BA" dirty="0"/>
              <a:t>p</a:t>
            </a:r>
            <a:r>
              <a:rPr lang="sr-Latn-BA" dirty="0" smtClean="0"/>
              <a:t>odatke o početku i završetku popisa;</a:t>
            </a:r>
          </a:p>
          <a:p>
            <a:pPr lvl="1"/>
            <a:r>
              <a:rPr lang="sr-Latn-BA" dirty="0"/>
              <a:t>p</a:t>
            </a:r>
            <a:r>
              <a:rPr lang="sr-Latn-BA" dirty="0" smtClean="0"/>
              <a:t>odatke o stručnoj i profesionalnoj klasifikaciji lica angažovanih na popisu;</a:t>
            </a:r>
          </a:p>
          <a:p>
            <a:pPr lvl="1"/>
            <a:r>
              <a:rPr lang="sr-Latn-BA" dirty="0"/>
              <a:t>u</a:t>
            </a:r>
            <a:r>
              <a:rPr lang="sr-Latn-BA" dirty="0" smtClean="0"/>
              <a:t>poredni pregled stvarnog i knjigovodstvenog stanja popisane imovine i obaveza;</a:t>
            </a:r>
          </a:p>
          <a:p>
            <a:pPr lvl="1"/>
            <a:r>
              <a:rPr lang="sr-Latn-BA" dirty="0"/>
              <a:t>p</a:t>
            </a:r>
            <a:r>
              <a:rPr lang="sr-Latn-BA" dirty="0" smtClean="0"/>
              <a:t>regled količinskih i vrijedonosnih razlika između stvarnog i knjigovodstvenog stanja;</a:t>
            </a:r>
          </a:p>
          <a:p>
            <a:pPr lvl="1"/>
            <a:r>
              <a:rPr lang="sr-Latn-BA" dirty="0"/>
              <a:t>p</a:t>
            </a:r>
            <a:r>
              <a:rPr lang="sr-Latn-BA" dirty="0" smtClean="0"/>
              <a:t>regled knjigovodstvenih vrijednosti imovine i obaveza čija stvarna stanja na dan popisa nisu utvrđena, sa odgovarajućim obrazloženjem;</a:t>
            </a:r>
          </a:p>
          <a:p>
            <a:pPr lvl="1"/>
            <a:r>
              <a:rPr lang="sr-Latn-BA" dirty="0"/>
              <a:t>p</a:t>
            </a:r>
            <a:r>
              <a:rPr lang="sr-Latn-BA" dirty="0" smtClean="0"/>
              <a:t>rimjedbe i objašnjenja </a:t>
            </a:r>
            <a:r>
              <a:rPr lang="sr-Latn-BA" dirty="0"/>
              <a:t>lica koja upravljaju imovinom o </a:t>
            </a:r>
            <a:r>
              <a:rPr lang="sr-Latn-BA" dirty="0" smtClean="0"/>
              <a:t>utvrđenim razlikama;</a:t>
            </a:r>
          </a:p>
          <a:p>
            <a:pPr lvl="1"/>
            <a:r>
              <a:rPr lang="sr-Latn-BA" dirty="0"/>
              <a:t>p</a:t>
            </a:r>
            <a:r>
              <a:rPr lang="sr-Latn-BA" dirty="0" smtClean="0"/>
              <a:t>rimjedbe i prijedloge komisije za popis;</a:t>
            </a:r>
          </a:p>
          <a:p>
            <a:pPr marL="457145" lvl="1" indent="0">
              <a:buNone/>
            </a:pPr>
            <a:endParaRPr lang="sr-Latn-BA" dirty="0" smtClean="0"/>
          </a:p>
          <a:p>
            <a:pPr lvl="1"/>
            <a:endParaRPr lang="sr-Latn-BA" dirty="0" smtClean="0"/>
          </a:p>
          <a:p>
            <a:pPr lvl="1"/>
            <a:endParaRPr lang="sr-Latn-BA" dirty="0"/>
          </a:p>
          <a:p>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7093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2"/>
            <a:ext cx="8229600" cy="1056729"/>
          </a:xfrm>
        </p:spPr>
        <p:txBody>
          <a:bodyPr>
            <a:normAutofit/>
          </a:bodyPr>
          <a:lstStyle/>
          <a:p>
            <a:r>
              <a:rPr lang="sr-Latn-BA" b="1" dirty="0" smtClean="0"/>
              <a:t>POPIS IMOVINE </a:t>
            </a:r>
            <a:endParaRPr lang="bs-Latn-BA" b="1" dirty="0"/>
          </a:p>
        </p:txBody>
      </p:sp>
      <p:sp>
        <p:nvSpPr>
          <p:cNvPr id="9" name="Content Placeholder 2"/>
          <p:cNvSpPr>
            <a:spLocks noGrp="1"/>
          </p:cNvSpPr>
          <p:nvPr>
            <p:ph idx="1"/>
          </p:nvPr>
        </p:nvSpPr>
        <p:spPr>
          <a:xfrm>
            <a:off x="609600" y="1556791"/>
            <a:ext cx="8077200" cy="5016153"/>
          </a:xfrm>
        </p:spPr>
        <p:txBody>
          <a:bodyPr>
            <a:normAutofit/>
          </a:bodyPr>
          <a:lstStyle/>
          <a:p>
            <a:pPr marL="0" indent="0">
              <a:buNone/>
            </a:pPr>
            <a:endParaRPr lang="sr-Latn-BA" b="1" dirty="0" smtClean="0"/>
          </a:p>
          <a:p>
            <a:endParaRPr lang="sr-Latn-BA" b="1" dirty="0" smtClean="0"/>
          </a:p>
          <a:p>
            <a:pPr marL="0" indent="0">
              <a:buNone/>
            </a:pPr>
            <a:endParaRPr lang="sr-Latn-BA" b="1" dirty="0"/>
          </a:p>
          <a:p>
            <a:endParaRPr lang="sr-Latn-BA" dirty="0"/>
          </a:p>
          <a:p>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09600" y="1447799"/>
            <a:ext cx="8458200" cy="5109091"/>
          </a:xfrm>
          <a:prstGeom prst="rect">
            <a:avLst/>
          </a:prstGeom>
        </p:spPr>
        <p:txBody>
          <a:bodyPr wrap="square">
            <a:spAutoFit/>
          </a:bodyPr>
          <a:lstStyle/>
          <a:p>
            <a:pPr marL="285750" indent="-285750">
              <a:buFont typeface="Arial" panose="020B0604020202020204" pitchFamily="34" charset="0"/>
              <a:buChar char="•"/>
            </a:pPr>
            <a:r>
              <a:rPr lang="sr-Cyrl-BA" dirty="0"/>
              <a:t>Popis </a:t>
            </a:r>
            <a:r>
              <a:rPr lang="sr-Cyrl-BA" b="1" dirty="0"/>
              <a:t>ZEMLjIŠTA</a:t>
            </a:r>
            <a:r>
              <a:rPr lang="sr-Cyrl-BA" dirty="0"/>
              <a:t> se vrši u odvojene (posebne) popisne liste, a na osnovu dokumentacije o vlasništvu i veličini zemljišta.</a:t>
            </a:r>
            <a:endParaRPr lang="en-US" dirty="0"/>
          </a:p>
          <a:p>
            <a:pPr marL="285750" indent="-285750">
              <a:buFont typeface="Arial" panose="020B0604020202020204" pitchFamily="34" charset="0"/>
              <a:buChar char="•"/>
            </a:pPr>
            <a:r>
              <a:rPr lang="sr-Cyrl-BA" b="1" dirty="0"/>
              <a:t>GRAĐEVINSKI OBJEKTI </a:t>
            </a:r>
            <a:r>
              <a:rPr lang="sr-Cyrl-BA" dirty="0"/>
              <a:t>popisuju se po lokaciji, nazivima i po namjenama objekta.</a:t>
            </a:r>
            <a:endParaRPr lang="en-US" dirty="0"/>
          </a:p>
          <a:p>
            <a:pPr marL="285750" indent="-285750">
              <a:buFont typeface="Arial" panose="020B0604020202020204" pitchFamily="34" charset="0"/>
              <a:buChar char="•"/>
            </a:pPr>
            <a:r>
              <a:rPr lang="sr-Cyrl-BA" dirty="0"/>
              <a:t>Kod popisa </a:t>
            </a:r>
            <a:r>
              <a:rPr lang="sr-Cyrl-BA" b="1" dirty="0"/>
              <a:t>POSTROJENjA I OPREME, ALATA I INVENTARA</a:t>
            </a:r>
            <a:r>
              <a:rPr lang="sr-Cyrl-BA" dirty="0"/>
              <a:t>, popisna komisija je dužna da izvrši uvid u fizičko postojanje svake pojedine stavke, gdje se utvrđuje fizičko stanje, mogućnost korišćenja tog sredstva i da li se oprema namjenski koristi.</a:t>
            </a:r>
            <a:endParaRPr lang="en-US" dirty="0"/>
          </a:p>
          <a:p>
            <a:pPr marL="285750" indent="-285750">
              <a:buFont typeface="Arial" panose="020B0604020202020204" pitchFamily="34" charset="0"/>
              <a:buChar char="•"/>
            </a:pPr>
            <a:r>
              <a:rPr lang="sr-Cyrl-BA" b="1" dirty="0"/>
              <a:t>INVESTICIONE NEKRETNINE </a:t>
            </a:r>
            <a:r>
              <a:rPr lang="sr-Cyrl-BA" dirty="0"/>
              <a:t>popisuju se po lokaciji, nazivima i po namjeni. Prilikom popisa vrši se provjera stanja investicionih nekretnina, utvrđuju eventualne promjene koje utiču na njihovu veličinu i namjenu.</a:t>
            </a:r>
            <a:endParaRPr lang="en-US" dirty="0"/>
          </a:p>
          <a:p>
            <a:pPr marL="285750" indent="-285750">
              <a:buFont typeface="Arial" panose="020B0604020202020204" pitchFamily="34" charset="0"/>
              <a:buChar char="•"/>
            </a:pPr>
            <a:r>
              <a:rPr lang="sr-Cyrl-BA" dirty="0"/>
              <a:t>Popis </a:t>
            </a:r>
            <a:r>
              <a:rPr lang="sr-Cyrl-BA" b="1" dirty="0"/>
              <a:t>ŠUMA</a:t>
            </a:r>
            <a:r>
              <a:rPr lang="sr-Cyrl-BA" dirty="0"/>
              <a:t> vrši se po posebnom postupku.</a:t>
            </a:r>
            <a:endParaRPr lang="en-US" dirty="0"/>
          </a:p>
          <a:p>
            <a:pPr marL="285750" indent="-285750">
              <a:buFont typeface="Arial" panose="020B0604020202020204" pitchFamily="34" charset="0"/>
              <a:buChar char="•"/>
            </a:pPr>
            <a:r>
              <a:rPr lang="sr-Cyrl-BA" b="1" dirty="0"/>
              <a:t>VIŠEGODIŠNjI ZASADI </a:t>
            </a:r>
            <a:r>
              <a:rPr lang="sr-Cyrl-BA" dirty="0"/>
              <a:t>popisuje se na terenu gdje se zasad nalazi, uz obavezu da se pregleda dokumentacija o svakom zasadu i utvrdi stanje sadnica u odnosu na početak godine.</a:t>
            </a:r>
            <a:endParaRPr lang="en-US" dirty="0"/>
          </a:p>
          <a:p>
            <a:pPr marL="285750" indent="-285750">
              <a:buFont typeface="Arial" panose="020B0604020202020204" pitchFamily="34" charset="0"/>
              <a:buChar char="•"/>
            </a:pPr>
            <a:r>
              <a:rPr lang="sr-Cyrl-BA" b="1" dirty="0"/>
              <a:t>OSNOVNO STADO </a:t>
            </a:r>
            <a:r>
              <a:rPr lang="sr-Cyrl-BA" dirty="0"/>
              <a:t>popisuje mjerenjem svake vrste osnovnog stada i brojanjem prema evidencionim brojevima za stoku koja je označena na takav način (npr. evidencioni broj grla krupne/sitne stoke) ili po drugom broju (broj košnica, komada peradi u osnovnom jatu itd.).</a:t>
            </a:r>
            <a:endParaRPr lang="en-US" dirty="0"/>
          </a:p>
          <a:p>
            <a:pPr marL="342900" indent="-342900">
              <a:buFont typeface="Arial" panose="020B0604020202020204" pitchFamily="34" charset="0"/>
              <a:buChar char="•"/>
            </a:pPr>
            <a:endParaRPr lang="sr-Latn-BA" sz="2000" dirty="0" smtClean="0"/>
          </a:p>
        </p:txBody>
      </p:sp>
    </p:spTree>
    <p:extLst>
      <p:ext uri="{BB962C8B-B14F-4D97-AF65-F5344CB8AC3E}">
        <p14:creationId xmlns:p14="http://schemas.microsoft.com/office/powerpoint/2010/main" val="3805987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1447800"/>
          </a:xfrm>
        </p:spPr>
        <p:txBody>
          <a:bodyPr>
            <a:normAutofit fontScale="90000"/>
          </a:bodyPr>
          <a:lstStyle/>
          <a:p>
            <a:r>
              <a:rPr lang="sr-Latn-BA" sz="4800" b="1" dirty="0"/>
              <a:t>II </a:t>
            </a:r>
            <a:r>
              <a:rPr lang="en-US" sz="4800" b="1" dirty="0"/>
              <a:t>PODMODUL</a:t>
            </a:r>
            <a:r>
              <a:rPr lang="sr-Latn-BA" sz="4800" b="1" dirty="0"/>
              <a:t> </a:t>
            </a:r>
            <a:r>
              <a:rPr lang="en-US" sz="4800" dirty="0"/>
              <a:t/>
            </a:r>
            <a:br>
              <a:rPr lang="en-US" sz="4800" dirty="0"/>
            </a:br>
            <a:r>
              <a:rPr lang="sr-Latn-BA" dirty="0"/>
              <a:t> Popis i procjena imovine i obaveza</a:t>
            </a:r>
          </a:p>
        </p:txBody>
      </p:sp>
      <p:sp>
        <p:nvSpPr>
          <p:cNvPr id="4" name="Subtitle 3"/>
          <p:cNvSpPr>
            <a:spLocks noGrp="1"/>
          </p:cNvSpPr>
          <p:nvPr>
            <p:ph type="subTitle" idx="1"/>
          </p:nvPr>
        </p:nvSpPr>
        <p:spPr>
          <a:xfrm>
            <a:off x="1371600" y="3200400"/>
            <a:ext cx="6400800" cy="3124200"/>
          </a:xfrm>
        </p:spPr>
        <p:txBody>
          <a:bodyPr/>
          <a:lstStyle/>
          <a:p>
            <a:r>
              <a:rPr lang="sr-Latn-RS" sz="3500" b="1" dirty="0" smtClean="0"/>
              <a:t>TANJA TELIĆ</a:t>
            </a:r>
          </a:p>
          <a:p>
            <a:r>
              <a:rPr lang="sr-Latn-RS" b="1" i="1" dirty="0"/>
              <a:t>v</a:t>
            </a:r>
            <a:r>
              <a:rPr lang="sr-Latn-RS" b="1" i="1" dirty="0" smtClean="0"/>
              <a:t>ještak za ekonomsku oblast</a:t>
            </a:r>
          </a:p>
          <a:p>
            <a:endParaRPr lang="sr-Latn-RS" b="1" i="1" dirty="0"/>
          </a:p>
          <a:p>
            <a:endParaRPr lang="sr-Latn-RS" i="1" dirty="0" smtClean="0"/>
          </a:p>
          <a:p>
            <a:r>
              <a:rPr lang="en-US" b="1" dirty="0" smtClean="0"/>
              <a:t>Banja Luka</a:t>
            </a:r>
            <a:r>
              <a:rPr lang="bs-Latn-BA" b="1" dirty="0" smtClean="0"/>
              <a:t>, 2</a:t>
            </a:r>
            <a:r>
              <a:rPr lang="en-US" b="1" dirty="0" smtClean="0"/>
              <a:t>4</a:t>
            </a:r>
            <a:r>
              <a:rPr lang="bs-Latn-BA" b="1" dirty="0" smtClean="0"/>
              <a:t>-</a:t>
            </a:r>
            <a:r>
              <a:rPr lang="sr-Latn-RS" b="1" dirty="0" smtClean="0"/>
              <a:t>2</a:t>
            </a:r>
            <a:r>
              <a:rPr lang="en-US" b="1" dirty="0" smtClean="0"/>
              <a:t>5</a:t>
            </a:r>
            <a:r>
              <a:rPr lang="sr-Latn-RS" b="1" dirty="0" smtClean="0"/>
              <a:t>.</a:t>
            </a:r>
            <a:r>
              <a:rPr lang="bs-Latn-BA" b="1" dirty="0" smtClean="0"/>
              <a:t> </a:t>
            </a:r>
            <a:r>
              <a:rPr lang="en-US" b="1" dirty="0" err="1" smtClean="0"/>
              <a:t>februar</a:t>
            </a:r>
            <a:r>
              <a:rPr lang="sr-Latn-RS" b="1" dirty="0" smtClean="0"/>
              <a:t> </a:t>
            </a:r>
            <a:r>
              <a:rPr lang="bs-Latn-BA" b="1" dirty="0" smtClean="0"/>
              <a:t>202</a:t>
            </a:r>
            <a:r>
              <a:rPr lang="en-US" b="1" dirty="0" smtClean="0"/>
              <a:t>2</a:t>
            </a:r>
            <a:r>
              <a:rPr lang="bs-Latn-BA" b="1" dirty="0" smtClean="0"/>
              <a:t>.</a:t>
            </a:r>
            <a:endParaRPr lang="bs-Latn-BA" b="1" dirty="0"/>
          </a:p>
          <a:p>
            <a:endParaRPr lang="en-US" i="1"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08691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2"/>
            <a:ext cx="8229600" cy="1056729"/>
          </a:xfrm>
        </p:spPr>
        <p:txBody>
          <a:bodyPr>
            <a:normAutofit/>
          </a:bodyPr>
          <a:lstStyle/>
          <a:p>
            <a:r>
              <a:rPr lang="sr-Latn-BA" b="1" dirty="0" smtClean="0"/>
              <a:t>POPIS IMOVINE </a:t>
            </a:r>
            <a:endParaRPr lang="bs-Latn-BA" b="1" dirty="0"/>
          </a:p>
        </p:txBody>
      </p:sp>
      <p:sp>
        <p:nvSpPr>
          <p:cNvPr id="9" name="Content Placeholder 2"/>
          <p:cNvSpPr>
            <a:spLocks noGrp="1"/>
          </p:cNvSpPr>
          <p:nvPr>
            <p:ph idx="1"/>
          </p:nvPr>
        </p:nvSpPr>
        <p:spPr>
          <a:xfrm>
            <a:off x="609600" y="1556791"/>
            <a:ext cx="8077200" cy="5016153"/>
          </a:xfrm>
        </p:spPr>
        <p:txBody>
          <a:bodyPr>
            <a:normAutofit/>
          </a:bodyPr>
          <a:lstStyle/>
          <a:p>
            <a:pPr marL="0" indent="0">
              <a:buNone/>
            </a:pPr>
            <a:endParaRPr lang="sr-Latn-BA" b="1" dirty="0" smtClean="0"/>
          </a:p>
          <a:p>
            <a:endParaRPr lang="sr-Latn-BA" b="1" dirty="0" smtClean="0"/>
          </a:p>
          <a:p>
            <a:pPr marL="0" indent="0">
              <a:buNone/>
            </a:pPr>
            <a:endParaRPr lang="sr-Latn-BA" b="1" dirty="0"/>
          </a:p>
          <a:p>
            <a:endParaRPr lang="sr-Latn-BA" dirty="0"/>
          </a:p>
          <a:p>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09600" y="1447799"/>
            <a:ext cx="8458200" cy="4524315"/>
          </a:xfrm>
          <a:prstGeom prst="rect">
            <a:avLst/>
          </a:prstGeom>
        </p:spPr>
        <p:txBody>
          <a:bodyPr wrap="square">
            <a:spAutoFit/>
          </a:bodyPr>
          <a:lstStyle/>
          <a:p>
            <a:pPr marL="285750" indent="-285750">
              <a:buFont typeface="Arial" panose="020B0604020202020204" pitchFamily="34" charset="0"/>
              <a:buChar char="•"/>
            </a:pPr>
            <a:r>
              <a:rPr lang="sr-Cyrl-BA" b="1" dirty="0"/>
              <a:t>NEKRETNINE, POSTROJENjA I OPREMA </a:t>
            </a:r>
            <a:r>
              <a:rPr lang="sr-Cyrl-BA" dirty="0"/>
              <a:t>u pripremi popisuju se uvidom na licu mjesta i pregledom odgovarajuće dokumentacije o nabavci i prispjeću postrojenja i opreme koja imaju takav status na osnovu koje su vršena knjiženja. </a:t>
            </a:r>
            <a:endParaRPr lang="en-US" dirty="0"/>
          </a:p>
          <a:p>
            <a:pPr marL="285750" indent="-285750">
              <a:buFont typeface="Arial" panose="020B0604020202020204" pitchFamily="34" charset="0"/>
              <a:buChar char="•"/>
            </a:pPr>
            <a:r>
              <a:rPr lang="sr-Cyrl-BA" dirty="0"/>
              <a:t>Popis </a:t>
            </a:r>
            <a:r>
              <a:rPr lang="sr-Cyrl-BA" b="1" dirty="0"/>
              <a:t>DUGOTRAJNE NEMATERIJALNE IMOVINE </a:t>
            </a:r>
            <a:r>
              <a:rPr lang="sr-Cyrl-BA" dirty="0"/>
              <a:t>se vrši na osnovu podataka dobijenih iz knjigovodstva i neposrednog uvida u dokumentaciju na osnovu koje su evidentirana nematerijalna ulaganja i prje svega se odnosi na provjeru vrijedonosnog iskaza postojanja i daljeg priznavanja te vrste imovine u glavnoj knjizi.</a:t>
            </a:r>
            <a:endParaRPr lang="en-US" dirty="0"/>
          </a:p>
          <a:p>
            <a:pPr marL="285750" indent="-285750">
              <a:buFont typeface="Arial" panose="020B0604020202020204" pitchFamily="34" charset="0"/>
              <a:buChar char="•"/>
            </a:pPr>
            <a:r>
              <a:rPr lang="sr-Cyrl-BA" dirty="0"/>
              <a:t>Popis </a:t>
            </a:r>
            <a:r>
              <a:rPr lang="sr-Cyrl-BA" b="1" dirty="0"/>
              <a:t>DUGOROČNIH FINANSIJSKIH PLASMANA </a:t>
            </a:r>
            <a:r>
              <a:rPr lang="sr-Cyrl-BA" dirty="0"/>
              <a:t>vrši se na osnovu stanja u poslovnim knjigama, pod uslovom da su iste ažurirane sa datumom popisa.</a:t>
            </a:r>
            <a:endParaRPr lang="en-US" dirty="0"/>
          </a:p>
          <a:p>
            <a:pPr marL="285750" indent="-285750">
              <a:buFont typeface="Arial" panose="020B0604020202020204" pitchFamily="34" charset="0"/>
              <a:buChar char="•"/>
            </a:pPr>
            <a:r>
              <a:rPr lang="sr-Cyrl-BA" b="1" dirty="0"/>
              <a:t>GOTOVINA</a:t>
            </a:r>
            <a:r>
              <a:rPr lang="sr-Cyrl-BA" dirty="0"/>
              <a:t> u konvertibilnim markama u blagajni, novac u stranoj valuti u blagajni, kao i bonovi, hartije od vrijednosti (čekovi, vaučeri, kreditna pisma i druge unovčive hartije od vrijednosti) popisuju se brojanjem, s tim da se posebne liste sastavljaju za svaku vrstu </a:t>
            </a:r>
            <a:r>
              <a:rPr lang="sr-Cyrl-BA" dirty="0" smtClean="0"/>
              <a:t>valute</a:t>
            </a:r>
            <a:r>
              <a:rPr lang="en-US" dirty="0" smtClean="0"/>
              <a:t>.</a:t>
            </a:r>
          </a:p>
          <a:p>
            <a:pPr marL="285750" indent="-285750">
              <a:buFont typeface="Arial" panose="020B0604020202020204" pitchFamily="34" charset="0"/>
              <a:buChar char="•"/>
            </a:pPr>
            <a:r>
              <a:rPr lang="sr-Cyrl-BA" b="1" dirty="0" smtClean="0"/>
              <a:t>NOVČANA </a:t>
            </a:r>
            <a:r>
              <a:rPr lang="sr-Cyrl-BA" b="1" dirty="0"/>
              <a:t>SREDSTVA </a:t>
            </a:r>
            <a:r>
              <a:rPr lang="sr-Cyrl-BA" dirty="0"/>
              <a:t>koja se nalaze na transakcionim računima kod banaka popisuje se na osnovu zadnjeg izvoda, koji je ujedno i konačno stanje novčanih depozita na dan popisa.</a:t>
            </a:r>
            <a:endParaRPr lang="en-US" dirty="0"/>
          </a:p>
        </p:txBody>
      </p:sp>
    </p:spTree>
    <p:extLst>
      <p:ext uri="{BB962C8B-B14F-4D97-AF65-F5344CB8AC3E}">
        <p14:creationId xmlns:p14="http://schemas.microsoft.com/office/powerpoint/2010/main" val="3793790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2"/>
            <a:ext cx="8229600" cy="1056729"/>
          </a:xfrm>
        </p:spPr>
        <p:txBody>
          <a:bodyPr>
            <a:normAutofit/>
          </a:bodyPr>
          <a:lstStyle/>
          <a:p>
            <a:r>
              <a:rPr lang="sr-Latn-BA" b="1" dirty="0" smtClean="0"/>
              <a:t>POPIS IMOVINE </a:t>
            </a:r>
            <a:endParaRPr lang="bs-Latn-BA" b="1" dirty="0"/>
          </a:p>
        </p:txBody>
      </p:sp>
      <p:sp>
        <p:nvSpPr>
          <p:cNvPr id="9" name="Content Placeholder 2"/>
          <p:cNvSpPr>
            <a:spLocks noGrp="1"/>
          </p:cNvSpPr>
          <p:nvPr>
            <p:ph idx="1"/>
          </p:nvPr>
        </p:nvSpPr>
        <p:spPr>
          <a:xfrm>
            <a:off x="609600" y="1556791"/>
            <a:ext cx="8077200" cy="5016153"/>
          </a:xfrm>
        </p:spPr>
        <p:txBody>
          <a:bodyPr>
            <a:normAutofit/>
          </a:bodyPr>
          <a:lstStyle/>
          <a:p>
            <a:pPr marL="0" indent="0">
              <a:buNone/>
            </a:pPr>
            <a:endParaRPr lang="sr-Cyrl-BA" b="1" dirty="0" smtClean="0"/>
          </a:p>
          <a:p>
            <a:pPr marL="0" indent="0">
              <a:buNone/>
            </a:pPr>
            <a:endParaRPr lang="sr-Latn-BA" b="1" dirty="0" smtClean="0"/>
          </a:p>
          <a:p>
            <a:endParaRPr lang="sr-Latn-BA" b="1" dirty="0" smtClean="0"/>
          </a:p>
          <a:p>
            <a:pPr marL="0" indent="0">
              <a:buNone/>
            </a:pPr>
            <a:endParaRPr lang="sr-Latn-BA" b="1" dirty="0"/>
          </a:p>
          <a:p>
            <a:endParaRPr lang="sr-Latn-BA" dirty="0"/>
          </a:p>
          <a:p>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09600" y="1447799"/>
            <a:ext cx="8458200" cy="4801314"/>
          </a:xfrm>
          <a:prstGeom prst="rect">
            <a:avLst/>
          </a:prstGeom>
        </p:spPr>
        <p:txBody>
          <a:bodyPr wrap="square">
            <a:spAutoFit/>
          </a:bodyPr>
          <a:lstStyle/>
          <a:p>
            <a:pPr marL="285750" indent="-285750">
              <a:buFont typeface="Arial" panose="020B0604020202020204" pitchFamily="34" charset="0"/>
              <a:buChar char="•"/>
            </a:pPr>
            <a:r>
              <a:rPr lang="sr-Cyrl-BA" b="1" dirty="0"/>
              <a:t>AKTIVNA VREMENSKA OGRANIČENjA </a:t>
            </a:r>
            <a:r>
              <a:rPr lang="sr-Cyrl-BA" dirty="0"/>
              <a:t>popisuju se na osnovu knjigovodstvenog stanja koje je potvrđeno uvidom u dokumentaciju o nabavci i planu troškova (unaprijed plaćeni troškovi), polisu osiguranja, ugovor o zakupu, rješenja i odluke nadležnih institucija i drugu odgovarajuću dokumentaciju. </a:t>
            </a:r>
            <a:endParaRPr lang="en-US" dirty="0"/>
          </a:p>
          <a:p>
            <a:pPr marL="285750" indent="-285750">
              <a:buFont typeface="Arial" panose="020B0604020202020204" pitchFamily="34" charset="0"/>
              <a:buChar char="•"/>
            </a:pPr>
            <a:r>
              <a:rPr lang="sr-Cyrl-BA" dirty="0"/>
              <a:t>Popis </a:t>
            </a:r>
            <a:r>
              <a:rPr lang="sr-Cyrl-BA" b="1" dirty="0"/>
              <a:t>POTRAŽIVANjA OD KUPACA </a:t>
            </a:r>
            <a:r>
              <a:rPr lang="sr-Cyrl-BA" dirty="0"/>
              <a:t>obavlja se na osnovu potvrda o usaglašenim međusobnim potraživanjima i obavezama sa kupcem.</a:t>
            </a:r>
            <a:endParaRPr lang="en-US" dirty="0"/>
          </a:p>
          <a:p>
            <a:pPr marL="285750" indent="-285750">
              <a:buFont typeface="Arial" panose="020B0604020202020204" pitchFamily="34" charset="0"/>
              <a:buChar char="•"/>
            </a:pPr>
            <a:r>
              <a:rPr lang="sr-Cyrl-BA" dirty="0"/>
              <a:t>DRUGA </a:t>
            </a:r>
            <a:r>
              <a:rPr lang="sr-Cyrl-BA" b="1" dirty="0"/>
              <a:t>KRATKOROČNA POTRAŽIVANjA </a:t>
            </a:r>
            <a:r>
              <a:rPr lang="sr-Cyrl-BA" dirty="0"/>
              <a:t>popisuju se po vrstama i po pojedinim analitičkim računima.</a:t>
            </a:r>
            <a:endParaRPr lang="en-US" dirty="0"/>
          </a:p>
          <a:p>
            <a:pPr marL="285750" indent="-285750">
              <a:buFont typeface="Arial" panose="020B0604020202020204" pitchFamily="34" charset="0"/>
              <a:buChar char="•"/>
            </a:pPr>
            <a:r>
              <a:rPr lang="sr-Cyrl-BA" dirty="0"/>
              <a:t>Popis </a:t>
            </a:r>
            <a:r>
              <a:rPr lang="sr-Cyrl-BA" b="1" dirty="0"/>
              <a:t>EVIDENTIRANIH DUGOROČNIH REZERVISANjA </a:t>
            </a:r>
            <a:r>
              <a:rPr lang="sr-Cyrl-BA" dirty="0"/>
              <a:t>za troškove i rizik vrši se na osnovu plana budućih izdataka za koje se prema usvojenim računovodstvenim politikama  može izvršiti rezervisanje.</a:t>
            </a:r>
            <a:endParaRPr lang="en-US" dirty="0"/>
          </a:p>
          <a:p>
            <a:pPr marL="285750" indent="-285750">
              <a:buFont typeface="Arial" panose="020B0604020202020204" pitchFamily="34" charset="0"/>
              <a:buChar char="•"/>
            </a:pPr>
            <a:r>
              <a:rPr lang="sr-Cyrl-BA" dirty="0" smtClean="0"/>
              <a:t>Popis </a:t>
            </a:r>
            <a:r>
              <a:rPr lang="sr-Cyrl-BA" b="1" dirty="0"/>
              <a:t>zaliha robe, inventara, materijala, poluproizvoda i gotovih proizvoda </a:t>
            </a:r>
            <a:r>
              <a:rPr lang="sr-Cyrl-BA" dirty="0"/>
              <a:t>vrši se odvojeno po magacinima i računopolagačima, a u popisne liste se unosi naziv pojedine stavke materijala prema nazivu koji je dodijeljen u knjigovodstvu, po šiframa, bar kodu ili drugim specifičnim oznakama. Popis se vrši mjerenjem, brojanjem, odnosno na osnovu stanja iskazanog na mjernom instrumentu (materijal koji se nalazi u rinfuzi, silosima, hladnjačama, tankovima, hrpama i sl. ) .</a:t>
            </a:r>
            <a:endParaRPr lang="en-US" dirty="0"/>
          </a:p>
        </p:txBody>
      </p:sp>
    </p:spTree>
    <p:extLst>
      <p:ext uri="{BB962C8B-B14F-4D97-AF65-F5344CB8AC3E}">
        <p14:creationId xmlns:p14="http://schemas.microsoft.com/office/powerpoint/2010/main" val="15439210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2"/>
            <a:ext cx="8229600" cy="1056729"/>
          </a:xfrm>
        </p:spPr>
        <p:txBody>
          <a:bodyPr>
            <a:normAutofit/>
          </a:bodyPr>
          <a:lstStyle/>
          <a:p>
            <a:r>
              <a:rPr lang="sr-Latn-BA" b="1" dirty="0" smtClean="0"/>
              <a:t>POPIS </a:t>
            </a:r>
            <a:r>
              <a:rPr lang="sr-Latn-RS" b="1" dirty="0" smtClean="0"/>
              <a:t>OBAVEZA</a:t>
            </a:r>
            <a:r>
              <a:rPr lang="sr-Latn-BA" b="1" dirty="0" smtClean="0"/>
              <a:t> </a:t>
            </a:r>
            <a:endParaRPr lang="bs-Latn-BA" b="1" dirty="0"/>
          </a:p>
        </p:txBody>
      </p:sp>
      <p:sp>
        <p:nvSpPr>
          <p:cNvPr id="9" name="Content Placeholder 2"/>
          <p:cNvSpPr>
            <a:spLocks noGrp="1"/>
          </p:cNvSpPr>
          <p:nvPr>
            <p:ph idx="1"/>
          </p:nvPr>
        </p:nvSpPr>
        <p:spPr>
          <a:xfrm>
            <a:off x="609600" y="1556791"/>
            <a:ext cx="8077200" cy="5016153"/>
          </a:xfrm>
        </p:spPr>
        <p:txBody>
          <a:bodyPr>
            <a:normAutofit/>
          </a:bodyPr>
          <a:lstStyle/>
          <a:p>
            <a:pPr marL="0" indent="0">
              <a:buNone/>
            </a:pPr>
            <a:endParaRPr lang="sr-Latn-BA" b="1" dirty="0" smtClean="0"/>
          </a:p>
          <a:p>
            <a:endParaRPr lang="sr-Latn-BA" b="1" dirty="0" smtClean="0"/>
          </a:p>
          <a:p>
            <a:pPr marL="0" indent="0">
              <a:buNone/>
            </a:pPr>
            <a:endParaRPr lang="sr-Latn-BA" b="1" dirty="0"/>
          </a:p>
          <a:p>
            <a:endParaRPr lang="sr-Latn-BA" dirty="0"/>
          </a:p>
          <a:p>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09600" y="1447799"/>
            <a:ext cx="8458200" cy="4524315"/>
          </a:xfrm>
          <a:prstGeom prst="rect">
            <a:avLst/>
          </a:prstGeom>
        </p:spPr>
        <p:txBody>
          <a:bodyPr wrap="square">
            <a:spAutoFit/>
          </a:bodyPr>
          <a:lstStyle/>
          <a:p>
            <a:pPr marL="285750" indent="-285750">
              <a:buFont typeface="Arial" panose="020B0604020202020204" pitchFamily="34" charset="0"/>
              <a:buChar char="•"/>
            </a:pPr>
            <a:r>
              <a:rPr lang="sr-Cyrl-BA" dirty="0"/>
              <a:t>Popis </a:t>
            </a:r>
            <a:r>
              <a:rPr lang="sr-Cyrl-BA" b="1" dirty="0"/>
              <a:t>DUGOROČNIH I KRATKOROČNIH OBAVEZA </a:t>
            </a:r>
            <a:r>
              <a:rPr lang="sr-Cyrl-BA" dirty="0"/>
              <a:t>se obavlja uvidom u račune (konta) obaveza u poslovnim knjigama, računima i ugovorima na osnovu kojih su obaveze nastale.  Obaveze se takođe usklađuju putem IOS-a s dobavljačima.</a:t>
            </a:r>
            <a:endParaRPr lang="en-US" dirty="0"/>
          </a:p>
          <a:p>
            <a:pPr marL="285750" indent="-285750">
              <a:buFont typeface="Arial" panose="020B0604020202020204" pitchFamily="34" charset="0"/>
              <a:buChar char="•"/>
            </a:pPr>
            <a:r>
              <a:rPr lang="sr-Cyrl-BA" dirty="0"/>
              <a:t>Popis obaveza po osnovu neisplaćenih zarada i naknada zarada zaposlenima vrši se na osnovu obračuna zarada za period ili mjesec za koji isplata nije izvršena zaključno sa danom na koji se vrši popis.</a:t>
            </a:r>
            <a:endParaRPr lang="en-US" dirty="0"/>
          </a:p>
          <a:p>
            <a:pPr marL="285750" indent="-285750">
              <a:buFont typeface="Arial" panose="020B0604020202020204" pitchFamily="34" charset="0"/>
              <a:buChar char="•"/>
            </a:pPr>
            <a:r>
              <a:rPr lang="sr-Cyrl-BA" dirty="0"/>
              <a:t>Popis obaveze po osnovu poreza i doprinosa vrši se na osnovu obračuna poreza i doprinosa za period ili mjesec za koji obaveza nije izmirena zaključno sa danom na koji se vrši popis. </a:t>
            </a:r>
            <a:endParaRPr lang="en-US" dirty="0"/>
          </a:p>
          <a:p>
            <a:pPr marL="285750" indent="-285750">
              <a:buFont typeface="Arial" panose="020B0604020202020204" pitchFamily="34" charset="0"/>
              <a:buChar char="•"/>
            </a:pPr>
            <a:r>
              <a:rPr lang="sr-Cyrl-BA" dirty="0"/>
              <a:t>Popis </a:t>
            </a:r>
            <a:r>
              <a:rPr lang="sr-Cyrl-BA" b="1" dirty="0"/>
              <a:t>DRUGIH KRATKOROČNIH OBAVEZA </a:t>
            </a:r>
            <a:r>
              <a:rPr lang="sr-Cyrl-BA" dirty="0"/>
              <a:t>vrši se na osnovu podataka iz odgovarajuće analitičke evidencije koja je ažurirana sa danom na koji se popis vrši, uz provjeru odgovarajućih dokumenata o obračunu kamata, isplati dividende i dr., a u slučaju osporavanja visine duga od strane povjerioca i informacija da postoje sporne stavke. </a:t>
            </a:r>
            <a:endParaRPr lang="en-US" dirty="0"/>
          </a:p>
          <a:p>
            <a:pPr marL="285750" indent="-285750">
              <a:buFont typeface="Arial" panose="020B0604020202020204" pitchFamily="34" charset="0"/>
              <a:buChar char="•"/>
            </a:pPr>
            <a:r>
              <a:rPr lang="sr-Cyrl-BA" dirty="0"/>
              <a:t>Popis </a:t>
            </a:r>
            <a:r>
              <a:rPr lang="sr-Cyrl-BA" b="1" dirty="0"/>
              <a:t>PASIVNIH VREMENSKIH RAZGRANIČENjA </a:t>
            </a:r>
            <a:r>
              <a:rPr lang="sr-Cyrl-BA" dirty="0"/>
              <a:t>vrši se na osnovu ažuriranih podataka iz analitičke evidencije po vrstama računa PVRa i dokumenata koji potvrđuju priznate iznose razganičenja, a to su kalkulacije, obračuni, ugovori i sl.</a:t>
            </a:r>
            <a:endParaRPr lang="en-US" dirty="0"/>
          </a:p>
        </p:txBody>
      </p:sp>
    </p:spTree>
    <p:extLst>
      <p:ext uri="{BB962C8B-B14F-4D97-AF65-F5344CB8AC3E}">
        <p14:creationId xmlns:p14="http://schemas.microsoft.com/office/powerpoint/2010/main" val="42393610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2"/>
            <a:ext cx="8229600" cy="1056729"/>
          </a:xfrm>
        </p:spPr>
        <p:txBody>
          <a:bodyPr>
            <a:normAutofit/>
          </a:bodyPr>
          <a:lstStyle/>
          <a:p>
            <a:r>
              <a:rPr lang="sr-Latn-BA" b="1" dirty="0" smtClean="0"/>
              <a:t>POPIS U STEČAJNOM POSTUPKU</a:t>
            </a:r>
            <a:endParaRPr lang="bs-Latn-BA" b="1" dirty="0"/>
          </a:p>
        </p:txBody>
      </p:sp>
      <p:sp>
        <p:nvSpPr>
          <p:cNvPr id="9" name="Content Placeholder 2"/>
          <p:cNvSpPr>
            <a:spLocks noGrp="1"/>
          </p:cNvSpPr>
          <p:nvPr>
            <p:ph idx="1"/>
          </p:nvPr>
        </p:nvSpPr>
        <p:spPr>
          <a:xfrm>
            <a:off x="609600" y="1556791"/>
            <a:ext cx="8077200" cy="5016153"/>
          </a:xfrm>
        </p:spPr>
        <p:txBody>
          <a:bodyPr>
            <a:normAutofit/>
          </a:bodyPr>
          <a:lstStyle/>
          <a:p>
            <a:pPr marL="0" indent="0">
              <a:buNone/>
            </a:pPr>
            <a:endParaRPr lang="sr-Latn-BA" b="1" dirty="0" smtClean="0"/>
          </a:p>
          <a:p>
            <a:pPr marL="0" indent="0">
              <a:buNone/>
            </a:pPr>
            <a:endParaRPr lang="sr-Latn-BA" b="1" dirty="0" smtClean="0"/>
          </a:p>
          <a:p>
            <a:pPr marL="0" indent="0">
              <a:buNone/>
            </a:pPr>
            <a:endParaRPr lang="sr-Latn-BA" b="1" dirty="0"/>
          </a:p>
          <a:p>
            <a:endParaRPr lang="sr-Latn-BA" dirty="0"/>
          </a:p>
          <a:p>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09600" y="1447799"/>
            <a:ext cx="8458200" cy="4991110"/>
          </a:xfrm>
          <a:prstGeom prst="rect">
            <a:avLst/>
          </a:prstGeom>
        </p:spPr>
        <p:txBody>
          <a:bodyPr wrap="square">
            <a:spAutoFit/>
          </a:bodyPr>
          <a:lstStyle/>
          <a:p>
            <a:pPr marL="342900" indent="-342900">
              <a:spcBef>
                <a:spcPts val="600"/>
              </a:spcBef>
              <a:spcAft>
                <a:spcPts val="800"/>
              </a:spcAft>
              <a:buFont typeface="Arial" panose="020B0604020202020204" pitchFamily="34" charset="0"/>
              <a:buChar char="•"/>
            </a:pPr>
            <a:r>
              <a:rPr lang="sr-Latn-BA" sz="2000" dirty="0" smtClean="0"/>
              <a:t>Prema </a:t>
            </a:r>
            <a:r>
              <a:rPr lang="sr-Latn-BA" sz="2000" b="1" dirty="0" smtClean="0"/>
              <a:t>standardu II </a:t>
            </a:r>
            <a:r>
              <a:rPr lang="sr-Latn-BA" sz="2000" dirty="0" smtClean="0"/>
              <a:t>Pravilnika o utvrđivanju standarda za upravljanje stečajnom masom, popisuje se:</a:t>
            </a:r>
          </a:p>
          <a:p>
            <a:pPr>
              <a:spcBef>
                <a:spcPts val="300"/>
              </a:spcBef>
              <a:spcAft>
                <a:spcPts val="300"/>
              </a:spcAft>
            </a:pPr>
            <a:r>
              <a:rPr lang="sr-Latn-BA" sz="2000" dirty="0"/>
              <a:t>	</a:t>
            </a:r>
            <a:r>
              <a:rPr lang="sr-Latn-BA" sz="2000" dirty="0" smtClean="0"/>
              <a:t>- svaki pojedinačni dio imovine koji zatekne na lokacijama stečajnog dužnika, bez obzira na vlasnički status imovine;</a:t>
            </a:r>
          </a:p>
          <a:p>
            <a:pPr>
              <a:spcBef>
                <a:spcPts val="300"/>
              </a:spcBef>
              <a:spcAft>
                <a:spcPts val="300"/>
              </a:spcAft>
            </a:pPr>
            <a:r>
              <a:rPr lang="sr-Latn-BA" sz="2000" dirty="0"/>
              <a:t>	</a:t>
            </a:r>
            <a:r>
              <a:rPr lang="sr-Latn-BA" sz="2000" dirty="0" smtClean="0"/>
              <a:t>- dijelove imovine koja jeste u vlasništvu stečajnog dužnika ali trenutno nije u njegovom posjedu;</a:t>
            </a:r>
          </a:p>
          <a:p>
            <a:pPr>
              <a:spcBef>
                <a:spcPts val="300"/>
              </a:spcBef>
              <a:spcAft>
                <a:spcPts val="300"/>
              </a:spcAft>
            </a:pPr>
            <a:r>
              <a:rPr lang="sr-Latn-BA" sz="2000" dirty="0"/>
              <a:t>	</a:t>
            </a:r>
            <a:r>
              <a:rPr lang="sr-Latn-BA" sz="2000" dirty="0" smtClean="0"/>
              <a:t>- potraživanja stečajnog dužnika;</a:t>
            </a:r>
          </a:p>
          <a:p>
            <a:pPr>
              <a:spcBef>
                <a:spcPts val="300"/>
              </a:spcBef>
              <a:spcAft>
                <a:spcPts val="300"/>
              </a:spcAft>
            </a:pPr>
            <a:r>
              <a:rPr lang="sr-Latn-BA" sz="2000" dirty="0"/>
              <a:t>	</a:t>
            </a:r>
            <a:r>
              <a:rPr lang="sr-Latn-BA" sz="2000" dirty="0" smtClean="0"/>
              <a:t>- udjele ili dionice kod drugih pravnih lica,</a:t>
            </a:r>
          </a:p>
          <a:p>
            <a:pPr>
              <a:spcBef>
                <a:spcPts val="300"/>
              </a:spcBef>
              <a:spcAft>
                <a:spcPts val="300"/>
              </a:spcAft>
            </a:pPr>
            <a:r>
              <a:rPr lang="sr-Latn-BA" sz="2000" dirty="0"/>
              <a:t>	</a:t>
            </a:r>
            <a:r>
              <a:rPr lang="sr-Latn-BA" sz="2000" dirty="0" smtClean="0"/>
              <a:t>- gotovinu i ekvivalente gotovine,</a:t>
            </a:r>
          </a:p>
          <a:p>
            <a:pPr>
              <a:spcBef>
                <a:spcPts val="300"/>
              </a:spcBef>
              <a:spcAft>
                <a:spcPts val="300"/>
              </a:spcAft>
            </a:pPr>
            <a:r>
              <a:rPr lang="sr-Latn-BA" sz="2000" dirty="0"/>
              <a:t>	</a:t>
            </a:r>
            <a:r>
              <a:rPr lang="sr-Latn-BA" sz="2000" dirty="0" smtClean="0"/>
              <a:t>- licence, patente i drugu nematerijalnu imovinu i</a:t>
            </a:r>
          </a:p>
          <a:p>
            <a:pPr>
              <a:spcBef>
                <a:spcPts val="300"/>
              </a:spcBef>
              <a:spcAft>
                <a:spcPts val="300"/>
              </a:spcAft>
            </a:pPr>
            <a:r>
              <a:rPr lang="sr-Latn-BA" sz="2000" dirty="0"/>
              <a:t>	</a:t>
            </a:r>
            <a:r>
              <a:rPr lang="sr-Latn-BA" sz="2000" dirty="0" smtClean="0"/>
              <a:t>- obaveze stečajnog dužnika. </a:t>
            </a:r>
          </a:p>
          <a:p>
            <a:pPr>
              <a:spcBef>
                <a:spcPts val="600"/>
              </a:spcBef>
              <a:spcAft>
                <a:spcPts val="800"/>
              </a:spcAft>
            </a:pPr>
            <a:endParaRPr lang="sr-Latn-BA" sz="2000" dirty="0" smtClean="0"/>
          </a:p>
          <a:p>
            <a:pPr marL="342900" indent="-342900">
              <a:spcBef>
                <a:spcPts val="600"/>
              </a:spcBef>
              <a:spcAft>
                <a:spcPts val="800"/>
              </a:spcAft>
              <a:buFont typeface="Arial" panose="020B0604020202020204" pitchFamily="34" charset="0"/>
              <a:buChar char="•"/>
            </a:pPr>
            <a:endParaRPr lang="sr-Latn-BA" sz="2000" dirty="0" smtClean="0">
              <a:solidFill>
                <a:srgbClr val="FF0000"/>
              </a:solidFill>
            </a:endParaRPr>
          </a:p>
        </p:txBody>
      </p:sp>
    </p:spTree>
    <p:extLst>
      <p:ext uri="{BB962C8B-B14F-4D97-AF65-F5344CB8AC3E}">
        <p14:creationId xmlns:p14="http://schemas.microsoft.com/office/powerpoint/2010/main" val="12636417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2"/>
            <a:ext cx="8229600" cy="1056729"/>
          </a:xfrm>
        </p:spPr>
        <p:txBody>
          <a:bodyPr>
            <a:normAutofit/>
          </a:bodyPr>
          <a:lstStyle/>
          <a:p>
            <a:r>
              <a:rPr lang="sr-Latn-BA" b="1" dirty="0"/>
              <a:t>O</a:t>
            </a:r>
            <a:r>
              <a:rPr lang="sr-Latn-BA" b="1" dirty="0" smtClean="0"/>
              <a:t>baveze stečajnog upravnika </a:t>
            </a:r>
            <a:endParaRPr lang="bs-Latn-BA" b="1" dirty="0"/>
          </a:p>
        </p:txBody>
      </p:sp>
      <p:sp>
        <p:nvSpPr>
          <p:cNvPr id="9" name="Content Placeholder 2"/>
          <p:cNvSpPr>
            <a:spLocks noGrp="1"/>
          </p:cNvSpPr>
          <p:nvPr>
            <p:ph idx="1"/>
          </p:nvPr>
        </p:nvSpPr>
        <p:spPr>
          <a:xfrm>
            <a:off x="609600" y="1556791"/>
            <a:ext cx="8077200" cy="5016153"/>
          </a:xfrm>
        </p:spPr>
        <p:txBody>
          <a:bodyPr>
            <a:normAutofit/>
          </a:bodyPr>
          <a:lstStyle/>
          <a:p>
            <a:pPr marL="0" indent="0">
              <a:buNone/>
            </a:pPr>
            <a:endParaRPr lang="sr-Latn-BA" b="1" dirty="0" smtClean="0"/>
          </a:p>
          <a:p>
            <a:pPr marL="0" indent="0">
              <a:buNone/>
            </a:pPr>
            <a:endParaRPr lang="sr-Latn-BA" b="1" dirty="0" smtClean="0"/>
          </a:p>
          <a:p>
            <a:pPr marL="0" indent="0">
              <a:buNone/>
            </a:pPr>
            <a:endParaRPr lang="sr-Latn-BA" b="1" dirty="0"/>
          </a:p>
          <a:p>
            <a:endParaRPr lang="sr-Latn-BA" dirty="0"/>
          </a:p>
          <a:p>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09600" y="1447799"/>
            <a:ext cx="8458200" cy="4632037"/>
          </a:xfrm>
          <a:prstGeom prst="rect">
            <a:avLst/>
          </a:prstGeom>
        </p:spPr>
        <p:txBody>
          <a:bodyPr wrap="square">
            <a:spAutoFit/>
          </a:bodyPr>
          <a:lstStyle/>
          <a:p>
            <a:pPr marL="342900" lvl="0" indent="-342900">
              <a:spcBef>
                <a:spcPts val="600"/>
              </a:spcBef>
              <a:spcAft>
                <a:spcPts val="800"/>
              </a:spcAft>
              <a:buFont typeface="Arial" panose="020B0604020202020204" pitchFamily="34" charset="0"/>
              <a:buChar char="•"/>
            </a:pPr>
            <a:r>
              <a:rPr lang="sr-Latn-BA" sz="2000" dirty="0" smtClean="0"/>
              <a:t>Prema zakonu kojim se uređuje stečaj, stečajni upravnik je dužan da u roku od 45 dana od dana imenovanja napravi pregled stečajne mase i obaveza stečajnog dužnika. </a:t>
            </a:r>
          </a:p>
          <a:p>
            <a:pPr marL="342900" lvl="0" indent="-342900">
              <a:spcBef>
                <a:spcPts val="600"/>
              </a:spcBef>
              <a:spcAft>
                <a:spcPts val="800"/>
              </a:spcAft>
              <a:buFont typeface="Arial" panose="020B0604020202020204" pitchFamily="34" charset="0"/>
              <a:buChar char="•"/>
            </a:pPr>
            <a:r>
              <a:rPr lang="sr-Latn-BA" sz="2000" dirty="0" smtClean="0"/>
              <a:t>Najkasnije 8 dana prije izvještajnog ročišta, dužan je da u službenim prostorijama suda, izloži popis predmeta stečajne mase, popis povjerilaca, tabelu prijavljenih potraživanja, pregled imovine i izvještaj o materijalno- finansijskom stanju stečajnog dužnika i uzrocima tog stanja. </a:t>
            </a:r>
          </a:p>
          <a:p>
            <a:pPr marL="342900" lvl="0" indent="-342900">
              <a:spcBef>
                <a:spcPts val="600"/>
              </a:spcBef>
              <a:spcAft>
                <a:spcPts val="800"/>
              </a:spcAft>
              <a:buFont typeface="Arial" panose="020B0604020202020204" pitchFamily="34" charset="0"/>
              <a:buChar char="•"/>
            </a:pPr>
            <a:r>
              <a:rPr lang="sr-Latn-BA" sz="2000" dirty="0"/>
              <a:t>Stečajni upravnik </a:t>
            </a:r>
            <a:r>
              <a:rPr lang="sr-Latn-BA" sz="2000" dirty="0" smtClean="0"/>
              <a:t>da </a:t>
            </a:r>
            <a:r>
              <a:rPr lang="sr-Latn-BA" sz="2000" dirty="0"/>
              <a:t>bi ispunio svoje obaveze, treba </a:t>
            </a:r>
            <a:r>
              <a:rPr lang="sr-Latn-BA" sz="2000" dirty="0" smtClean="0"/>
              <a:t>da:</a:t>
            </a:r>
          </a:p>
          <a:p>
            <a:pPr marL="342900" lvl="0" indent="-342900">
              <a:buFontTx/>
              <a:buChar char="-"/>
            </a:pPr>
            <a:r>
              <a:rPr lang="sr-Latn-BA" sz="2000" dirty="0" smtClean="0"/>
              <a:t>pribavi </a:t>
            </a:r>
            <a:r>
              <a:rPr lang="sr-Latn-BA" sz="2000" dirty="0"/>
              <a:t>poslovne knjige i raspoloživu dokumentacije poslovnog subjekta. Na osnovu te dokumentacije stečajni upravnik može uporediti podatke sa svojim nalazom. Utvrđena odstupanja (veliki manjkovi, nedostatak sredstava i sl.) mogu biti signal namjernog otuđenja </a:t>
            </a:r>
            <a:r>
              <a:rPr lang="sr-Latn-BA" sz="2000" dirty="0" smtClean="0"/>
              <a:t>imovine.</a:t>
            </a:r>
          </a:p>
          <a:p>
            <a:pPr lvl="0">
              <a:spcBef>
                <a:spcPts val="600"/>
              </a:spcBef>
              <a:spcAft>
                <a:spcPts val="800"/>
              </a:spcAft>
            </a:pPr>
            <a:r>
              <a:rPr lang="sr-Latn-BA" sz="2000" dirty="0"/>
              <a:t>	</a:t>
            </a:r>
          </a:p>
        </p:txBody>
      </p:sp>
    </p:spTree>
    <p:extLst>
      <p:ext uri="{BB962C8B-B14F-4D97-AF65-F5344CB8AC3E}">
        <p14:creationId xmlns:p14="http://schemas.microsoft.com/office/powerpoint/2010/main" val="293300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2"/>
            <a:ext cx="8229600" cy="1056729"/>
          </a:xfrm>
        </p:spPr>
        <p:txBody>
          <a:bodyPr>
            <a:normAutofit fontScale="90000"/>
          </a:bodyPr>
          <a:lstStyle/>
          <a:p>
            <a:r>
              <a:rPr lang="sr-Latn-BA" b="1" dirty="0"/>
              <a:t>O</a:t>
            </a:r>
            <a:r>
              <a:rPr lang="sr-Latn-BA" b="1" dirty="0" smtClean="0"/>
              <a:t>baveze stečajnog upravnika </a:t>
            </a:r>
            <a:r>
              <a:rPr lang="sr-Latn-BA" b="1" i="1" dirty="0" smtClean="0"/>
              <a:t>nastavak</a:t>
            </a:r>
            <a:endParaRPr lang="bs-Latn-BA" b="1" i="1" dirty="0"/>
          </a:p>
        </p:txBody>
      </p:sp>
      <p:sp>
        <p:nvSpPr>
          <p:cNvPr id="9" name="Content Placeholder 2"/>
          <p:cNvSpPr>
            <a:spLocks noGrp="1"/>
          </p:cNvSpPr>
          <p:nvPr>
            <p:ph idx="1"/>
          </p:nvPr>
        </p:nvSpPr>
        <p:spPr>
          <a:xfrm>
            <a:off x="609600" y="1556791"/>
            <a:ext cx="8077200" cy="5016153"/>
          </a:xfrm>
        </p:spPr>
        <p:txBody>
          <a:bodyPr>
            <a:normAutofit/>
          </a:bodyPr>
          <a:lstStyle/>
          <a:p>
            <a:pPr marL="0" indent="0">
              <a:buNone/>
            </a:pPr>
            <a:endParaRPr lang="sr-Latn-BA" b="1" dirty="0" smtClean="0"/>
          </a:p>
          <a:p>
            <a:pPr marL="0" indent="0">
              <a:buNone/>
            </a:pPr>
            <a:endParaRPr lang="sr-Latn-BA" b="1" dirty="0" smtClean="0"/>
          </a:p>
          <a:p>
            <a:pPr marL="0" indent="0">
              <a:buNone/>
            </a:pPr>
            <a:r>
              <a:rPr lang="sr-Latn-BA" b="1" dirty="0" smtClean="0"/>
              <a:t>		</a:t>
            </a:r>
            <a:endParaRPr lang="sr-Latn-BA" b="1" dirty="0"/>
          </a:p>
          <a:p>
            <a:endParaRPr lang="sr-Latn-BA" dirty="0"/>
          </a:p>
          <a:p>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09600" y="1447799"/>
            <a:ext cx="8458200" cy="6401753"/>
          </a:xfrm>
          <a:prstGeom prst="rect">
            <a:avLst/>
          </a:prstGeom>
        </p:spPr>
        <p:txBody>
          <a:bodyPr wrap="square">
            <a:spAutoFit/>
          </a:bodyPr>
          <a:lstStyle/>
          <a:p>
            <a:pPr marL="342900" indent="-342900">
              <a:spcBef>
                <a:spcPts val="600"/>
              </a:spcBef>
              <a:spcAft>
                <a:spcPts val="800"/>
              </a:spcAft>
              <a:buFontTx/>
              <a:buChar char="-"/>
            </a:pPr>
            <a:r>
              <a:rPr lang="sr-Latn-BA" sz="2000" dirty="0" smtClean="0"/>
              <a:t>pribavi </a:t>
            </a:r>
            <a:r>
              <a:rPr lang="sr-Latn-BA" sz="2000" dirty="0"/>
              <a:t>dokaze da imovina pripada stečajnom dužniku (isprave koje dokazuju vlasništvo i druga stvarna prava – ugovori, izvodi iz zemljišnih i drugih javnih knjiga, izvoda iz Centralnog registra). Na osnovu tih izvoda stečajni upravnik će biti u mogućnosti </a:t>
            </a:r>
            <a:r>
              <a:rPr lang="sr-Latn-BA" sz="2000" dirty="0" smtClean="0"/>
              <a:t>da utvrdi da </a:t>
            </a:r>
            <a:r>
              <a:rPr lang="sr-Latn-BA" sz="2000" dirty="0"/>
              <a:t>li je stečajni dužnik vlasnik, da li je imovina opterećena pravima trećih lica ili založnim pravom i </a:t>
            </a:r>
            <a:r>
              <a:rPr lang="sr-Latn-BA" sz="2000" dirty="0" smtClean="0"/>
              <a:t>sl.</a:t>
            </a:r>
          </a:p>
          <a:p>
            <a:pPr marL="342900" indent="-342900">
              <a:spcBef>
                <a:spcPts val="600"/>
              </a:spcBef>
              <a:spcAft>
                <a:spcPts val="800"/>
              </a:spcAft>
              <a:buFontTx/>
              <a:buChar char="-"/>
            </a:pPr>
            <a:r>
              <a:rPr lang="sr-Latn-BA" sz="2000" dirty="0" smtClean="0"/>
              <a:t>pribavi </a:t>
            </a:r>
            <a:r>
              <a:rPr lang="sr-Latn-BA" sz="2000" dirty="0"/>
              <a:t>isprave koje se tiču prava industrijskog vlasništva, stanja tih prava i njihovog trajanja, mogućnosti njihovog prava i njihovog </a:t>
            </a:r>
            <a:r>
              <a:rPr lang="sr-Latn-BA" sz="2000" dirty="0" smtClean="0"/>
              <a:t>unovčavanja;</a:t>
            </a:r>
            <a:endParaRPr lang="sr-Latn-BA" sz="2000" dirty="0"/>
          </a:p>
          <a:p>
            <a:pPr marL="342900" indent="-342900">
              <a:spcBef>
                <a:spcPts val="600"/>
              </a:spcBef>
              <a:spcAft>
                <a:spcPts val="800"/>
              </a:spcAft>
              <a:buFontTx/>
              <a:buChar char="-"/>
            </a:pPr>
            <a:r>
              <a:rPr lang="sr-Latn-BA" sz="2000" dirty="0" smtClean="0"/>
              <a:t>provjeri i pribavi dokaze o posjedovanju odobrenja i saglasnosti nadležnih organa o obavljanju djelatnosti, posebno ako postoji mogućnost prodaje preduzeća kao cjeline ili mogućnost za reorganizaciju stečajnog dužnika;</a:t>
            </a:r>
          </a:p>
          <a:p>
            <a:pPr marL="342900" indent="-342900">
              <a:spcBef>
                <a:spcPts val="600"/>
              </a:spcBef>
              <a:spcAft>
                <a:spcPts val="800"/>
              </a:spcAft>
              <a:buFontTx/>
              <a:buChar char="-"/>
            </a:pPr>
            <a:r>
              <a:rPr lang="sr-Latn-BA" sz="2000" dirty="0" smtClean="0"/>
              <a:t>pribavi potrebne isprave koje dokazuju vlasništvo trećih lica nad stvarima koje se nalaze u posjedu stečajnog dužnika;</a:t>
            </a:r>
          </a:p>
          <a:p>
            <a:pPr marL="342900" indent="-342900">
              <a:spcBef>
                <a:spcPts val="600"/>
              </a:spcBef>
              <a:spcAft>
                <a:spcPts val="800"/>
              </a:spcAft>
              <a:buFontTx/>
              <a:buChar char="-"/>
            </a:pPr>
            <a:r>
              <a:rPr lang="sr-Latn-BA" sz="2000" dirty="0" smtClean="0"/>
              <a:t>utvrdi potraživanja i pribavi dokumentaciju na osnovu koje će utvrditi stanje tih potraživanja. U praksi, stečajni upravnik najčešće šalje izvod otvorenih stavki, tj IOS, povjeriocima stečajnog dužnika.</a:t>
            </a:r>
          </a:p>
          <a:p>
            <a:pPr>
              <a:spcBef>
                <a:spcPts val="600"/>
              </a:spcBef>
              <a:spcAft>
                <a:spcPts val="800"/>
              </a:spcAft>
            </a:pPr>
            <a:endParaRPr lang="sr-Latn-BA" sz="2000" dirty="0" smtClean="0"/>
          </a:p>
          <a:p>
            <a:pPr marL="342900" indent="-342900">
              <a:spcBef>
                <a:spcPts val="600"/>
              </a:spcBef>
              <a:spcAft>
                <a:spcPts val="800"/>
              </a:spcAft>
              <a:buFont typeface="Arial" panose="020B0604020202020204" pitchFamily="34" charset="0"/>
              <a:buChar char="•"/>
            </a:pPr>
            <a:endParaRPr lang="sr-Latn-BA" sz="2000" dirty="0" smtClean="0">
              <a:solidFill>
                <a:srgbClr val="FF0000"/>
              </a:solidFill>
            </a:endParaRPr>
          </a:p>
        </p:txBody>
      </p:sp>
    </p:spTree>
    <p:extLst>
      <p:ext uri="{BB962C8B-B14F-4D97-AF65-F5344CB8AC3E}">
        <p14:creationId xmlns:p14="http://schemas.microsoft.com/office/powerpoint/2010/main" val="14591004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2"/>
            <a:ext cx="8229600" cy="1056729"/>
          </a:xfrm>
        </p:spPr>
        <p:txBody>
          <a:bodyPr>
            <a:normAutofit/>
          </a:bodyPr>
          <a:lstStyle/>
          <a:p>
            <a:r>
              <a:rPr lang="sr-Latn-BA" b="1" dirty="0" smtClean="0"/>
              <a:t>Uloga stečajnog sudije </a:t>
            </a:r>
            <a:endParaRPr lang="bs-Latn-BA" b="1" dirty="0"/>
          </a:p>
        </p:txBody>
      </p:sp>
      <p:sp>
        <p:nvSpPr>
          <p:cNvPr id="9" name="Content Placeholder 2"/>
          <p:cNvSpPr>
            <a:spLocks noGrp="1"/>
          </p:cNvSpPr>
          <p:nvPr>
            <p:ph idx="1"/>
          </p:nvPr>
        </p:nvSpPr>
        <p:spPr>
          <a:xfrm>
            <a:off x="609600" y="1556791"/>
            <a:ext cx="8077200" cy="5016153"/>
          </a:xfrm>
        </p:spPr>
        <p:txBody>
          <a:bodyPr>
            <a:normAutofit/>
          </a:bodyPr>
          <a:lstStyle/>
          <a:p>
            <a:pPr marL="0" indent="0">
              <a:buNone/>
            </a:pPr>
            <a:endParaRPr lang="sr-Latn-BA" b="1" dirty="0" smtClean="0"/>
          </a:p>
          <a:p>
            <a:pPr marL="0" indent="0">
              <a:buNone/>
            </a:pPr>
            <a:endParaRPr lang="sr-Latn-BA" b="1" dirty="0" smtClean="0"/>
          </a:p>
          <a:p>
            <a:pPr marL="0" indent="0">
              <a:buNone/>
            </a:pPr>
            <a:endParaRPr lang="sr-Latn-BA" b="1" dirty="0"/>
          </a:p>
          <a:p>
            <a:endParaRPr lang="sr-Latn-BA" dirty="0"/>
          </a:p>
          <a:p>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09600" y="1447799"/>
            <a:ext cx="8458200" cy="4555093"/>
          </a:xfrm>
          <a:prstGeom prst="rect">
            <a:avLst/>
          </a:prstGeom>
        </p:spPr>
        <p:txBody>
          <a:bodyPr wrap="square">
            <a:spAutoFit/>
          </a:bodyPr>
          <a:lstStyle/>
          <a:p>
            <a:pPr marL="342900" indent="-342900">
              <a:spcBef>
                <a:spcPts val="600"/>
              </a:spcBef>
              <a:spcAft>
                <a:spcPts val="800"/>
              </a:spcAft>
              <a:buFont typeface="Arial" panose="020B0604020202020204" pitchFamily="34" charset="0"/>
              <a:buChar char="•"/>
            </a:pPr>
            <a:endParaRPr lang="sr-Latn-BA" sz="2000" b="1" dirty="0" smtClean="0"/>
          </a:p>
          <a:p>
            <a:pPr marL="342900" indent="-342900">
              <a:spcBef>
                <a:spcPts val="600"/>
              </a:spcBef>
              <a:spcAft>
                <a:spcPts val="800"/>
              </a:spcAft>
              <a:buFont typeface="Arial" panose="020B0604020202020204" pitchFamily="34" charset="0"/>
              <a:buChar char="•"/>
            </a:pPr>
            <a:r>
              <a:rPr lang="sr-Latn-BA" sz="2000" b="1" dirty="0" smtClean="0"/>
              <a:t>Stečajni sudija nadzire rad stečajnog upravnika i može </a:t>
            </a:r>
            <a:r>
              <a:rPr lang="sr-Latn-BA" sz="2000" dirty="0" smtClean="0"/>
              <a:t>da traži dodatna pojašnjenja u vezi sa:</a:t>
            </a:r>
          </a:p>
          <a:p>
            <a:pPr>
              <a:spcBef>
                <a:spcPts val="600"/>
              </a:spcBef>
              <a:spcAft>
                <a:spcPts val="800"/>
              </a:spcAft>
            </a:pPr>
            <a:r>
              <a:rPr lang="sr-Latn-BA" sz="2000" dirty="0" smtClean="0"/>
              <a:t>	- popisnim razlikama između stvarnog i knjigovodstvenog stanja;</a:t>
            </a:r>
          </a:p>
          <a:p>
            <a:pPr>
              <a:spcBef>
                <a:spcPts val="600"/>
              </a:spcBef>
              <a:spcAft>
                <a:spcPts val="800"/>
              </a:spcAft>
            </a:pPr>
            <a:r>
              <a:rPr lang="sr-Latn-BA" sz="2000" dirty="0"/>
              <a:t>	</a:t>
            </a:r>
            <a:r>
              <a:rPr lang="sr-Latn-BA" sz="2000" dirty="0" smtClean="0"/>
              <a:t>- spoznajama o promjenama u pogledu imovine dužnika koja nije knjigovodstveno objašnjena ili za koje ne postoji validna dokumentacija koja ih opravdava; </a:t>
            </a:r>
            <a:endParaRPr lang="sr-Latn-BA" sz="2000" dirty="0"/>
          </a:p>
          <a:p>
            <a:pPr>
              <a:spcBef>
                <a:spcPts val="600"/>
              </a:spcBef>
              <a:spcAft>
                <a:spcPts val="800"/>
              </a:spcAft>
            </a:pPr>
            <a:r>
              <a:rPr lang="sr-Latn-BA" sz="2000" dirty="0" smtClean="0"/>
              <a:t>	- spoznajama o vremenu kada je izvršen prenos određene imovine;</a:t>
            </a:r>
          </a:p>
          <a:p>
            <a:pPr>
              <a:spcBef>
                <a:spcPts val="600"/>
              </a:spcBef>
              <a:spcAft>
                <a:spcPts val="800"/>
              </a:spcAft>
            </a:pPr>
            <a:r>
              <a:rPr lang="sr-Latn-BA" sz="2000" dirty="0"/>
              <a:t>	</a:t>
            </a:r>
            <a:r>
              <a:rPr lang="sr-Latn-BA" sz="2000" dirty="0" smtClean="0"/>
              <a:t>- pravnim radnjama za raspolaganje imovinom koje ispunjavaju uslove za pobijanje u skladu sa stečajnim zakonodavstvom.</a:t>
            </a:r>
          </a:p>
          <a:p>
            <a:pPr>
              <a:spcBef>
                <a:spcPts val="600"/>
              </a:spcBef>
              <a:spcAft>
                <a:spcPts val="800"/>
              </a:spcAft>
            </a:pPr>
            <a:endParaRPr lang="sr-Latn-BA" sz="2000" dirty="0" smtClean="0"/>
          </a:p>
        </p:txBody>
      </p:sp>
    </p:spTree>
    <p:extLst>
      <p:ext uri="{BB962C8B-B14F-4D97-AF65-F5344CB8AC3E}">
        <p14:creationId xmlns:p14="http://schemas.microsoft.com/office/powerpoint/2010/main" val="29123491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414338"/>
          </a:xfrm>
        </p:spPr>
        <p:txBody>
          <a:bodyPr>
            <a:normAutofit/>
          </a:bodyPr>
          <a:lstStyle/>
          <a:p>
            <a:r>
              <a:rPr lang="bs-Latn-BA" sz="2000" b="1" dirty="0"/>
              <a:t>OBRAZAC: POPIS IMOVINE I OBAVEZA STEČAJNOG DUŽNIKA</a:t>
            </a:r>
          </a:p>
        </p:txBody>
      </p:sp>
      <p:sp>
        <p:nvSpPr>
          <p:cNvPr id="9" name="Content Placeholder 2"/>
          <p:cNvSpPr>
            <a:spLocks noGrp="1"/>
          </p:cNvSpPr>
          <p:nvPr>
            <p:ph idx="1"/>
          </p:nvPr>
        </p:nvSpPr>
        <p:spPr>
          <a:xfrm>
            <a:off x="609600" y="1556791"/>
            <a:ext cx="8077200" cy="5016153"/>
          </a:xfrm>
        </p:spPr>
        <p:txBody>
          <a:bodyPr>
            <a:normAutofit/>
          </a:bodyPr>
          <a:lstStyle/>
          <a:p>
            <a:pPr marL="0" indent="0">
              <a:buNone/>
            </a:pPr>
            <a:endParaRPr lang="sr-Latn-BA" b="1" dirty="0" smtClean="0"/>
          </a:p>
          <a:p>
            <a:pPr marL="0" indent="0">
              <a:buNone/>
            </a:pPr>
            <a:endParaRPr lang="sr-Latn-BA" b="1" dirty="0" smtClean="0"/>
          </a:p>
          <a:p>
            <a:pPr marL="0" indent="0">
              <a:buNone/>
            </a:pPr>
            <a:endParaRPr lang="sr-Latn-BA" b="1" dirty="0"/>
          </a:p>
          <a:p>
            <a:endParaRPr lang="sr-Latn-BA" dirty="0"/>
          </a:p>
          <a:p>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09600" y="1447799"/>
            <a:ext cx="8458200" cy="4914166"/>
          </a:xfrm>
          <a:prstGeom prst="rect">
            <a:avLst/>
          </a:prstGeom>
        </p:spPr>
        <p:txBody>
          <a:bodyPr wrap="square">
            <a:spAutoFit/>
          </a:bodyPr>
          <a:lstStyle/>
          <a:p>
            <a:pPr algn="ctr">
              <a:spcBef>
                <a:spcPts val="600"/>
              </a:spcBef>
              <a:spcAft>
                <a:spcPts val="800"/>
              </a:spcAft>
            </a:pPr>
            <a:r>
              <a:rPr lang="sr-Latn-BA" sz="2000" dirty="0" smtClean="0"/>
              <a:t>POPIS IMOVINE I OBAVEZA STEČAJNOG DUŽNIKA</a:t>
            </a:r>
          </a:p>
          <a:p>
            <a:pPr>
              <a:spcBef>
                <a:spcPts val="600"/>
              </a:spcBef>
              <a:spcAft>
                <a:spcPts val="800"/>
              </a:spcAft>
            </a:pPr>
            <a:r>
              <a:rPr lang="sr-Latn-BA" sz="2000" dirty="0" smtClean="0"/>
              <a:t>Stečajni dužnik                                                                                          Broj predmeta:</a:t>
            </a:r>
          </a:p>
          <a:p>
            <a:pPr>
              <a:spcBef>
                <a:spcPts val="600"/>
              </a:spcBef>
              <a:spcAft>
                <a:spcPts val="800"/>
              </a:spcAft>
            </a:pPr>
            <a:r>
              <a:rPr lang="sr-Latn-BA" sz="2000" dirty="0" smtClean="0"/>
              <a:t>                                                                                                      </a:t>
            </a:r>
          </a:p>
          <a:p>
            <a:pPr>
              <a:spcBef>
                <a:spcPts val="600"/>
              </a:spcBef>
              <a:spcAft>
                <a:spcPts val="800"/>
              </a:spcAft>
            </a:pPr>
            <a:endParaRPr lang="sr-Latn-BA" sz="2000" dirty="0"/>
          </a:p>
          <a:p>
            <a:pPr>
              <a:spcBef>
                <a:spcPts val="600"/>
              </a:spcBef>
              <a:spcAft>
                <a:spcPts val="800"/>
              </a:spcAft>
            </a:pPr>
            <a:r>
              <a:rPr lang="sr-Latn-BA" sz="2000" dirty="0" smtClean="0"/>
              <a:t>       </a:t>
            </a:r>
          </a:p>
          <a:p>
            <a:pPr>
              <a:spcBef>
                <a:spcPts val="600"/>
              </a:spcBef>
              <a:spcAft>
                <a:spcPts val="800"/>
              </a:spcAft>
            </a:pPr>
            <a:r>
              <a:rPr lang="sr-Latn-BA" sz="2000" dirty="0"/>
              <a:t> </a:t>
            </a:r>
            <a:r>
              <a:rPr lang="sr-Latn-BA" sz="2000" dirty="0" smtClean="0"/>
              <a:t>                                                                                                                </a:t>
            </a:r>
          </a:p>
          <a:p>
            <a:pPr>
              <a:spcBef>
                <a:spcPts val="600"/>
              </a:spcBef>
              <a:spcAft>
                <a:spcPts val="800"/>
              </a:spcAft>
            </a:pPr>
            <a:r>
              <a:rPr lang="sr-Latn-BA" sz="2000" dirty="0" smtClean="0"/>
              <a:t>                                                                                                              </a:t>
            </a:r>
          </a:p>
          <a:p>
            <a:r>
              <a:rPr lang="sr-Latn-BA" sz="2000" dirty="0" smtClean="0"/>
              <a:t>                                                                                                                strana_________</a:t>
            </a:r>
          </a:p>
          <a:p>
            <a:r>
              <a:rPr lang="sr-Latn-BA" sz="2000" dirty="0" smtClean="0"/>
              <a:t>Članovi popisne komisije</a:t>
            </a:r>
            <a:endParaRPr lang="sr-Latn-BA" sz="2000" dirty="0"/>
          </a:p>
          <a:p>
            <a:pPr algn="r">
              <a:spcBef>
                <a:spcPts val="600"/>
              </a:spcBef>
              <a:spcAft>
                <a:spcPts val="800"/>
              </a:spcAft>
            </a:pPr>
            <a:r>
              <a:rPr lang="sr-Latn-BA" sz="2000" dirty="0" smtClean="0"/>
              <a:t>Stečajni upravnik:</a:t>
            </a:r>
          </a:p>
          <a:p>
            <a:pPr algn="r">
              <a:spcBef>
                <a:spcPts val="600"/>
              </a:spcBef>
              <a:spcAft>
                <a:spcPts val="800"/>
              </a:spcAft>
            </a:pPr>
            <a:endParaRPr lang="sr-Latn-BA" sz="2000" dirty="0" smtClean="0"/>
          </a:p>
        </p:txBody>
      </p:sp>
      <p:graphicFrame>
        <p:nvGraphicFramePr>
          <p:cNvPr id="4" name="Table 3"/>
          <p:cNvGraphicFramePr>
            <a:graphicFrameLocks noGrp="1"/>
          </p:cNvGraphicFramePr>
          <p:nvPr>
            <p:extLst>
              <p:ext uri="{D42A27DB-BD31-4B8C-83A1-F6EECF244321}">
                <p14:modId xmlns:p14="http://schemas.microsoft.com/office/powerpoint/2010/main" val="2493360494"/>
              </p:ext>
            </p:extLst>
          </p:nvPr>
        </p:nvGraphicFramePr>
        <p:xfrm>
          <a:off x="685800" y="2362201"/>
          <a:ext cx="8229599" cy="2332232"/>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724256">
                  <a:extLst>
                    <a:ext uri="{9D8B030D-6E8A-4147-A177-3AD203B41FA5}">
                      <a16:colId xmlns:a16="http://schemas.microsoft.com/office/drawing/2014/main" val="20002"/>
                    </a:ext>
                  </a:extLst>
                </a:gridCol>
                <a:gridCol w="1768979">
                  <a:extLst>
                    <a:ext uri="{9D8B030D-6E8A-4147-A177-3AD203B41FA5}">
                      <a16:colId xmlns:a16="http://schemas.microsoft.com/office/drawing/2014/main" val="20003"/>
                    </a:ext>
                  </a:extLst>
                </a:gridCol>
                <a:gridCol w="2307364">
                  <a:extLst>
                    <a:ext uri="{9D8B030D-6E8A-4147-A177-3AD203B41FA5}">
                      <a16:colId xmlns:a16="http://schemas.microsoft.com/office/drawing/2014/main" val="20004"/>
                    </a:ext>
                  </a:extLst>
                </a:gridCol>
              </a:tblGrid>
              <a:tr h="595512">
                <a:tc>
                  <a:txBody>
                    <a:bodyPr/>
                    <a:lstStyle/>
                    <a:p>
                      <a:r>
                        <a:rPr lang="sr-Latn-BA" dirty="0" smtClean="0"/>
                        <a:t>Red. br.</a:t>
                      </a:r>
                      <a:endParaRPr lang="en-US" dirty="0"/>
                    </a:p>
                  </a:txBody>
                  <a:tcPr/>
                </a:tc>
                <a:tc>
                  <a:txBody>
                    <a:bodyPr/>
                    <a:lstStyle/>
                    <a:p>
                      <a:r>
                        <a:rPr lang="sr-Latn-BA" dirty="0" smtClean="0"/>
                        <a:t>Opis</a:t>
                      </a:r>
                      <a:endParaRPr lang="en-US" dirty="0"/>
                    </a:p>
                  </a:txBody>
                  <a:tcPr/>
                </a:tc>
                <a:tc>
                  <a:txBody>
                    <a:bodyPr/>
                    <a:lstStyle/>
                    <a:p>
                      <a:r>
                        <a:rPr lang="sr-Latn-BA" dirty="0" smtClean="0"/>
                        <a:t>Količina</a:t>
                      </a:r>
                      <a:endParaRPr lang="en-US" dirty="0"/>
                    </a:p>
                  </a:txBody>
                  <a:tcPr/>
                </a:tc>
                <a:tc>
                  <a:txBody>
                    <a:bodyPr/>
                    <a:lstStyle/>
                    <a:p>
                      <a:r>
                        <a:rPr lang="sr-Latn-BA" dirty="0" smtClean="0"/>
                        <a:t>Likvidaciona vrijednost (KM)</a:t>
                      </a:r>
                      <a:endParaRPr lang="en-US" dirty="0"/>
                    </a:p>
                  </a:txBody>
                  <a:tcPr/>
                </a:tc>
                <a:tc>
                  <a:txBody>
                    <a:bodyPr/>
                    <a:lstStyle/>
                    <a:p>
                      <a:r>
                        <a:rPr lang="sr-Latn-BA" dirty="0" smtClean="0"/>
                        <a:t>Osnov potencijalnog razlučnog ili izlučnog prava</a:t>
                      </a:r>
                      <a:endParaRPr lang="en-US" dirty="0"/>
                    </a:p>
                  </a:txBody>
                  <a:tcPr/>
                </a:tc>
                <a:extLst>
                  <a:ext uri="{0D108BD9-81ED-4DB2-BD59-A6C34878D82A}">
                    <a16:rowId xmlns:a16="http://schemas.microsoft.com/office/drawing/2014/main" val="10000"/>
                  </a:ext>
                </a:extLst>
              </a:tr>
              <a:tr h="1052072">
                <a:tc>
                  <a:txBody>
                    <a:bodyPr/>
                    <a:lstStyle/>
                    <a:p>
                      <a:r>
                        <a:rPr lang="sr-Latn-BA" dirty="0" smtClean="0"/>
                        <a:t>1.</a:t>
                      </a:r>
                      <a:endParaRPr lang="en-US" dirty="0"/>
                    </a:p>
                  </a:txBody>
                  <a:tcPr/>
                </a:tc>
                <a:tc>
                  <a:txBody>
                    <a:bodyPr/>
                    <a:lstStyle/>
                    <a:p>
                      <a:r>
                        <a:rPr lang="sr-Latn-BA" sz="1000" dirty="0" smtClean="0"/>
                        <a:t>Građevinski</a:t>
                      </a:r>
                      <a:r>
                        <a:rPr lang="sr-Latn-BA" sz="1000" baseline="0" dirty="0" smtClean="0"/>
                        <a:t> objekat:  Zemljišnoknjižni izvad nar i rz broj:XXXXXX, YYYi, br.zk.uloška XXX, Republička uprava za geodetske i imovinsko pravne poslove Banja Luka, Područna jedinica Banja Luka od 31.01.2021. godine</a:t>
                      </a:r>
                      <a:endParaRPr lang="en-US" sz="1000" dirty="0"/>
                    </a:p>
                  </a:txBody>
                  <a:tcPr/>
                </a:tc>
                <a:tc>
                  <a:txBody>
                    <a:bodyPr/>
                    <a:lstStyle/>
                    <a:p>
                      <a:r>
                        <a:rPr lang="sr-Latn-BA" sz="1000" dirty="0" smtClean="0"/>
                        <a:t>1</a:t>
                      </a:r>
                      <a:endParaRPr lang="en-US" sz="1000" dirty="0"/>
                    </a:p>
                  </a:txBody>
                  <a:tcPr/>
                </a:tc>
                <a:tc>
                  <a:txBody>
                    <a:bodyPr/>
                    <a:lstStyle/>
                    <a:p>
                      <a:r>
                        <a:rPr lang="sr-Latn-BA" sz="1000" dirty="0" smtClean="0"/>
                        <a:t>445.000</a:t>
                      </a:r>
                      <a:endParaRPr lang="en-US" sz="1000" dirty="0"/>
                    </a:p>
                  </a:txBody>
                  <a:tcPr/>
                </a:tc>
                <a:tc>
                  <a:txBody>
                    <a:bodyPr/>
                    <a:lstStyle/>
                    <a:p>
                      <a:r>
                        <a:rPr lang="sr-Latn-BA" sz="1000" dirty="0" smtClean="0"/>
                        <a:t>hipoteka</a:t>
                      </a:r>
                      <a:endParaRPr lang="en-US" sz="1000" dirty="0"/>
                    </a:p>
                  </a:txBody>
                  <a:tcPr/>
                </a:tc>
                <a:extLst>
                  <a:ext uri="{0D108BD9-81ED-4DB2-BD59-A6C34878D82A}">
                    <a16:rowId xmlns:a16="http://schemas.microsoft.com/office/drawing/2014/main" val="10001"/>
                  </a:ext>
                </a:extLst>
              </a:tr>
              <a:tr h="238205">
                <a:tc>
                  <a:txBody>
                    <a:bodyPr/>
                    <a:lstStyle/>
                    <a:p>
                      <a:r>
                        <a:rPr lang="sr-Latn-BA" dirty="0" smtClean="0"/>
                        <a:t>2.</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147486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s-Latn-BA" sz="3200" b="1" dirty="0" smtClean="0"/>
              <a:t/>
            </a:r>
            <a:br>
              <a:rPr lang="bs-Latn-BA" sz="3200" b="1" dirty="0" smtClean="0"/>
            </a:br>
            <a:r>
              <a:rPr lang="bs-Latn-BA" sz="3200" b="1" dirty="0" smtClean="0"/>
              <a:t>2. PROCJENA IMOVINE I OBAVEZA</a:t>
            </a:r>
            <a:endParaRPr lang="bs-Latn-BA" sz="3200" b="1" dirty="0"/>
          </a:p>
        </p:txBody>
      </p:sp>
      <p:sp>
        <p:nvSpPr>
          <p:cNvPr id="3" name="Content Placeholder 2"/>
          <p:cNvSpPr>
            <a:spLocks noGrp="1"/>
          </p:cNvSpPr>
          <p:nvPr>
            <p:ph idx="1"/>
          </p:nvPr>
        </p:nvSpPr>
        <p:spPr>
          <a:xfrm>
            <a:off x="457200" y="2286000"/>
            <a:ext cx="8229600" cy="3840164"/>
          </a:xfrm>
        </p:spPr>
        <p:txBody>
          <a:bodyPr>
            <a:normAutofit/>
          </a:bodyPr>
          <a:lstStyle/>
          <a:p>
            <a:pPr marL="0" indent="0">
              <a:buNone/>
            </a:pPr>
            <a:r>
              <a:rPr lang="ru-RU" sz="2000" dirty="0"/>
              <a:t>1. REGULATORNI OKVIR</a:t>
            </a:r>
            <a:endParaRPr lang="en-US" sz="2000" dirty="0"/>
          </a:p>
          <a:p>
            <a:pPr marL="0" indent="0">
              <a:buNone/>
            </a:pPr>
            <a:r>
              <a:rPr lang="ru-RU" sz="2000" dirty="0"/>
              <a:t>2. POJAM I PREDMET</a:t>
            </a:r>
            <a:endParaRPr lang="en-US" sz="2000" dirty="0"/>
          </a:p>
          <a:p>
            <a:pPr marL="0" indent="0">
              <a:buNone/>
            </a:pPr>
            <a:r>
              <a:rPr lang="ru-RU" sz="2000" dirty="0"/>
              <a:t>3. VRIJEDNOST IMOVINE</a:t>
            </a:r>
            <a:endParaRPr lang="en-US" sz="2000" dirty="0"/>
          </a:p>
          <a:p>
            <a:pPr marL="0" indent="0">
              <a:buNone/>
            </a:pPr>
            <a:r>
              <a:rPr lang="sr-Latn-BA" sz="2000" dirty="0"/>
              <a:t>4</a:t>
            </a:r>
            <a:r>
              <a:rPr lang="ru-RU" sz="2000" dirty="0"/>
              <a:t>. FAZE PROCJENE </a:t>
            </a:r>
            <a:endParaRPr lang="en-US" sz="2000" dirty="0"/>
          </a:p>
          <a:p>
            <a:pPr marL="0" indent="0">
              <a:buNone/>
            </a:pPr>
            <a:r>
              <a:rPr lang="sr-Latn-BA" sz="2000" dirty="0"/>
              <a:t>5</a:t>
            </a:r>
            <a:r>
              <a:rPr lang="ru-RU" sz="2000" dirty="0"/>
              <a:t>. METODE PROCJENE </a:t>
            </a:r>
            <a:endParaRPr lang="en-US" sz="2000" dirty="0"/>
          </a:p>
          <a:p>
            <a:pPr marL="0" indent="0">
              <a:buNone/>
            </a:pPr>
            <a:r>
              <a:rPr lang="ru-RU" sz="2000" dirty="0"/>
              <a:t>6. IZVJEŠTAJ O PROCJENI</a:t>
            </a:r>
            <a:endParaRPr lang="en-US" sz="2000" dirty="0"/>
          </a:p>
          <a:p>
            <a:pPr marL="0" indent="0">
              <a:buNone/>
            </a:pPr>
            <a:r>
              <a:rPr lang="ru-RU" sz="2000" dirty="0"/>
              <a:t>7. ODGOVORNOST ZA PROCJENU IMOVINE I OBAVEZA</a:t>
            </a:r>
            <a:endParaRPr lang="en-US" sz="2000" dirty="0"/>
          </a:p>
          <a:p>
            <a:pPr marL="0" indent="0">
              <a:buNone/>
            </a:pPr>
            <a:r>
              <a:rPr lang="sr-Latn-BA" sz="2000" dirty="0"/>
              <a:t>8</a:t>
            </a:r>
            <a:r>
              <a:rPr lang="ru-RU" sz="2000" dirty="0"/>
              <a:t>. PROCJENA IMOVINE U STEČAJNOM POSTUPKU</a:t>
            </a:r>
            <a:endParaRPr lang="en-US" sz="2000" dirty="0"/>
          </a:p>
          <a:p>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07040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534400" cy="1328738"/>
          </a:xfrm>
        </p:spPr>
        <p:txBody>
          <a:bodyPr>
            <a:noAutofit/>
          </a:bodyPr>
          <a:lstStyle/>
          <a:p>
            <a:r>
              <a:rPr lang="bs-Latn-BA" sz="3200" b="1" dirty="0" smtClean="0"/>
              <a:t> PROCJENA IMOVINE I OBAVEZA</a:t>
            </a:r>
            <a:br>
              <a:rPr lang="bs-Latn-BA" sz="3200" b="1" dirty="0" smtClean="0"/>
            </a:br>
            <a:r>
              <a:rPr lang="bs-Latn-BA" sz="3200" b="1" dirty="0" smtClean="0"/>
              <a:t>regulatorni okvir</a:t>
            </a:r>
            <a:endParaRPr lang="bs-Latn-BA" sz="3200" b="1"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914400" y="1720840"/>
            <a:ext cx="7620000" cy="6524863"/>
          </a:xfrm>
          <a:prstGeom prst="rect">
            <a:avLst/>
          </a:prstGeom>
        </p:spPr>
        <p:txBody>
          <a:bodyPr wrap="square">
            <a:spAutoFit/>
          </a:bodyPr>
          <a:lstStyle/>
          <a:p>
            <a:pPr algn="just"/>
            <a:endParaRPr lang="en-US" sz="2000" i="1" dirty="0" smtClean="0"/>
          </a:p>
          <a:p>
            <a:pPr marL="342900" indent="-342900" algn="just">
              <a:buFont typeface="Arial" panose="020B0604020202020204" pitchFamily="34" charset="0"/>
              <a:buChar char="•"/>
            </a:pPr>
            <a:r>
              <a:rPr lang="sr-Latn-BA" sz="2000" b="1" dirty="0" smtClean="0"/>
              <a:t>Zakon o vještacima </a:t>
            </a:r>
            <a:r>
              <a:rPr lang="sr-Latn-BA" sz="2000" i="1" dirty="0">
                <a:latin typeface="Calibri" pitchFamily="34" charset="0"/>
                <a:cs typeface="Calibri" pitchFamily="34" charset="0"/>
              </a:rPr>
              <a:t>(“Sl. glasnik RS“, </a:t>
            </a:r>
            <a:r>
              <a:rPr lang="sr-Latn-BA" sz="2000" i="1" dirty="0" smtClean="0">
                <a:latin typeface="Calibri" pitchFamily="34" charset="0"/>
                <a:cs typeface="Calibri" pitchFamily="34" charset="0"/>
              </a:rPr>
              <a:t>broj 74/17)</a:t>
            </a:r>
            <a:endParaRPr lang="en-US" sz="2000" i="1" dirty="0" smtClean="0">
              <a:latin typeface="Calibri" pitchFamily="34" charset="0"/>
              <a:cs typeface="Calibri" pitchFamily="34" charset="0"/>
            </a:endParaRPr>
          </a:p>
          <a:p>
            <a:pPr marL="342900" indent="-342900" algn="just">
              <a:buFont typeface="Arial" panose="020B0604020202020204" pitchFamily="34" charset="0"/>
              <a:buChar char="•"/>
            </a:pPr>
            <a:r>
              <a:rPr lang="sr-Latn-BA" sz="2000" b="1" dirty="0"/>
              <a:t>Uredba o procjenjivanju ekonomske vrijednosti pravnih osoba, imovine, obaveza i kapitala </a:t>
            </a:r>
            <a:r>
              <a:rPr lang="sr-Latn-BA" sz="2000" i="1" dirty="0"/>
              <a:t>(“Službene novine FBiH“ broj </a:t>
            </a:r>
            <a:r>
              <a:rPr lang="sr-Latn-BA" sz="2000" i="1" dirty="0" smtClean="0"/>
              <a:t>70/13)</a:t>
            </a:r>
            <a:endParaRPr lang="en-US" sz="2000" i="1" dirty="0">
              <a:latin typeface="Calibri" pitchFamily="34" charset="0"/>
            </a:endParaRPr>
          </a:p>
          <a:p>
            <a:pPr marL="342900" indent="-342900" algn="just">
              <a:buFont typeface="Arial" panose="020B0604020202020204" pitchFamily="34" charset="0"/>
              <a:buChar char="•"/>
            </a:pPr>
            <a:r>
              <a:rPr lang="sr-Latn-BA" sz="2000" b="1" dirty="0" smtClean="0">
                <a:latin typeface="Calibri" pitchFamily="34" charset="0"/>
              </a:rPr>
              <a:t>Pravilnik o stalnim sudskim vještacima u Brčko Distriktu BiH      </a:t>
            </a:r>
            <a:r>
              <a:rPr lang="sr-Latn-BA" sz="2000" i="1" dirty="0" smtClean="0">
                <a:latin typeface="Calibri" pitchFamily="34" charset="0"/>
              </a:rPr>
              <a:t>(</a:t>
            </a:r>
            <a:r>
              <a:rPr lang="sv-SE" sz="2000" i="1" dirty="0">
                <a:latin typeface="Calibri" pitchFamily="34" charset="0"/>
              </a:rPr>
              <a:t>“Sl. glasnik Brčko distrikta BiH“, broj </a:t>
            </a:r>
            <a:r>
              <a:rPr lang="sr-Latn-BA" sz="2000" i="1" dirty="0" smtClean="0">
                <a:latin typeface="Calibri" pitchFamily="34" charset="0"/>
              </a:rPr>
              <a:t>15</a:t>
            </a:r>
            <a:r>
              <a:rPr lang="sv-SE" sz="2000" i="1" dirty="0" smtClean="0">
                <a:latin typeface="Calibri" pitchFamily="34" charset="0"/>
              </a:rPr>
              <a:t>/20 )</a:t>
            </a:r>
            <a:endParaRPr lang="en-US" sz="2000" i="1" dirty="0"/>
          </a:p>
          <a:p>
            <a:pPr marL="342900" indent="-342900" algn="just">
              <a:buFont typeface="Arial" panose="020B0604020202020204" pitchFamily="34" charset="0"/>
              <a:buChar char="•"/>
            </a:pPr>
            <a:r>
              <a:rPr lang="sr-Latn-BA" sz="2000" b="1" dirty="0" smtClean="0">
                <a:latin typeface="Calibri" pitchFamily="34" charset="0"/>
                <a:cs typeface="Calibri" pitchFamily="34" charset="0"/>
              </a:rPr>
              <a:t>Pravilnik </a:t>
            </a:r>
            <a:r>
              <a:rPr lang="sr-Latn-BA" sz="2000" b="1" dirty="0">
                <a:latin typeface="Calibri" pitchFamily="34" charset="0"/>
                <a:cs typeface="Calibri" pitchFamily="34" charset="0"/>
              </a:rPr>
              <a:t>o sticanju sertifikata ovlašćenog procjenjivača </a:t>
            </a:r>
            <a:r>
              <a:rPr lang="sr-Latn-BA" sz="2000" i="1" dirty="0">
                <a:latin typeface="Calibri" pitchFamily="34" charset="0"/>
                <a:cs typeface="Calibri" pitchFamily="34" charset="0"/>
              </a:rPr>
              <a:t>(UO Udruženje procjenjivača </a:t>
            </a:r>
            <a:r>
              <a:rPr lang="sr-Latn-BA" sz="2000" i="1" dirty="0" smtClean="0">
                <a:latin typeface="Calibri" pitchFamily="34" charset="0"/>
                <a:cs typeface="Calibri" pitchFamily="34" charset="0"/>
              </a:rPr>
              <a:t>BiH)</a:t>
            </a:r>
          </a:p>
          <a:p>
            <a:pPr marL="457200" indent="-457200" algn="just">
              <a:buFont typeface="Arial" panose="020B0604020202020204" pitchFamily="34" charset="0"/>
              <a:buChar char="•"/>
            </a:pPr>
            <a:r>
              <a:rPr lang="sr-Latn-BA" sz="2000" b="1" i="1" dirty="0" smtClean="0">
                <a:latin typeface="Calibri" pitchFamily="34" charset="0"/>
                <a:cs typeface="Calibri" pitchFamily="34" charset="0"/>
              </a:rPr>
              <a:t>međunarodni standardi vrednovanja </a:t>
            </a:r>
            <a:r>
              <a:rPr lang="sr-Latn-BA" sz="2000" i="1" dirty="0">
                <a:latin typeface="Calibri" pitchFamily="34" charset="0"/>
                <a:cs typeface="Calibri" pitchFamily="34" charset="0"/>
              </a:rPr>
              <a:t>– Savjet za međunarodne standarde za procjenu vrijednosti (IVSC) i Evropska grupa udruženja </a:t>
            </a:r>
            <a:r>
              <a:rPr lang="sr-Latn-BA" sz="2000" i="1" dirty="0" smtClean="0">
                <a:latin typeface="Calibri" pitchFamily="34" charset="0"/>
                <a:cs typeface="Calibri" pitchFamily="34" charset="0"/>
              </a:rPr>
              <a:t>procjenjivača </a:t>
            </a:r>
            <a:r>
              <a:rPr lang="sr-Latn-BA" sz="2000" i="1" dirty="0">
                <a:latin typeface="Calibri" pitchFamily="34" charset="0"/>
                <a:cs typeface="Calibri" pitchFamily="34" charset="0"/>
              </a:rPr>
              <a:t>(</a:t>
            </a:r>
            <a:r>
              <a:rPr lang="sr-Latn-BA" sz="2000" i="1" dirty="0" smtClean="0">
                <a:latin typeface="Calibri" pitchFamily="34" charset="0"/>
                <a:cs typeface="Calibri" pitchFamily="34" charset="0"/>
              </a:rPr>
              <a:t>TEGoVA)</a:t>
            </a:r>
          </a:p>
          <a:p>
            <a:pPr marL="457200" indent="-457200" algn="just">
              <a:buFont typeface="Arial" panose="020B0604020202020204" pitchFamily="34" charset="0"/>
              <a:buChar char="•"/>
            </a:pPr>
            <a:r>
              <a:rPr lang="sr-Latn-BA" sz="2000" b="1" i="1" dirty="0" smtClean="0">
                <a:latin typeface="Calibri" pitchFamily="34" charset="0"/>
                <a:cs typeface="Calibri" pitchFamily="34" charset="0"/>
              </a:rPr>
              <a:t>praksa </a:t>
            </a:r>
            <a:r>
              <a:rPr lang="sr-Latn-BA" sz="2000" b="1" i="1" dirty="0">
                <a:latin typeface="Calibri" pitchFamily="34" charset="0"/>
                <a:cs typeface="Calibri" pitchFamily="34" charset="0"/>
              </a:rPr>
              <a:t>i iskustvo</a:t>
            </a:r>
            <a:r>
              <a:rPr lang="sr-Latn-BA" sz="2000" i="1" dirty="0" smtClean="0">
                <a:latin typeface="Calibri" pitchFamily="34" charset="0"/>
                <a:cs typeface="Calibri" pitchFamily="34" charset="0"/>
              </a:rPr>
              <a:t>.</a:t>
            </a:r>
          </a:p>
          <a:p>
            <a:pPr lvl="0" algn="just"/>
            <a:r>
              <a:rPr lang="sr-Latn-BA" sz="2000" i="1" dirty="0" smtClean="0">
                <a:latin typeface="Calibri" pitchFamily="34" charset="0"/>
                <a:cs typeface="Calibri" pitchFamily="34" charset="0"/>
              </a:rPr>
              <a:t>U stečajnom postupku:</a:t>
            </a:r>
            <a:endParaRPr lang="en-US" sz="2000" i="1" dirty="0" smtClean="0">
              <a:latin typeface="Calibri" pitchFamily="34" charset="0"/>
              <a:cs typeface="Calibri" pitchFamily="34" charset="0"/>
            </a:endParaRPr>
          </a:p>
          <a:p>
            <a:pPr marL="457200" lvl="0" indent="-457200" algn="just">
              <a:buFont typeface="Arial" panose="020B0604020202020204" pitchFamily="34" charset="0"/>
              <a:buChar char="•"/>
            </a:pPr>
            <a:r>
              <a:rPr lang="sr-Latn-BA" sz="2000" i="1" dirty="0">
                <a:latin typeface="Calibri" pitchFamily="34" charset="0"/>
                <a:cs typeface="Calibri" pitchFamily="34" charset="0"/>
              </a:rPr>
              <a:t>z</a:t>
            </a:r>
            <a:r>
              <a:rPr lang="sr-Latn-BA" sz="2000" i="1" dirty="0" smtClean="0">
                <a:latin typeface="Calibri" pitchFamily="34" charset="0"/>
                <a:cs typeface="Calibri" pitchFamily="34" charset="0"/>
              </a:rPr>
              <a:t>akoni o stečaju u entitetima i Brčko Distriktu BiH;</a:t>
            </a:r>
          </a:p>
          <a:p>
            <a:pPr marL="457200" lvl="0" indent="-457200" algn="just">
              <a:buFont typeface="Arial" panose="020B0604020202020204" pitchFamily="34" charset="0"/>
              <a:buChar char="•"/>
            </a:pPr>
            <a:r>
              <a:rPr lang="sr-Latn-BA" sz="2000" dirty="0" smtClean="0">
                <a:latin typeface="Calibri" pitchFamily="34" charset="0"/>
                <a:cs typeface="Calibri" pitchFamily="34" charset="0"/>
              </a:rPr>
              <a:t>Pravilnik </a:t>
            </a:r>
            <a:r>
              <a:rPr lang="sr-Latn-BA" sz="2000" dirty="0">
                <a:latin typeface="Calibri" pitchFamily="34" charset="0"/>
                <a:cs typeface="Calibri" pitchFamily="34" charset="0"/>
              </a:rPr>
              <a:t>o utvrđivanju standarda za upravljanje stečajnom masom   </a:t>
            </a:r>
            <a:r>
              <a:rPr lang="sr-Latn-BA" sz="2000" i="1" dirty="0" smtClean="0">
                <a:latin typeface="Calibri" pitchFamily="34" charset="0"/>
                <a:cs typeface="Calibri" pitchFamily="34" charset="0"/>
              </a:rPr>
              <a:t>(“</a:t>
            </a:r>
            <a:r>
              <a:rPr lang="sr-Latn-BA" sz="2000" i="1" dirty="0">
                <a:latin typeface="Calibri" pitchFamily="34" charset="0"/>
                <a:cs typeface="Calibri" pitchFamily="34" charset="0"/>
              </a:rPr>
              <a:t>Sl. glasnik RS“, broj </a:t>
            </a:r>
            <a:r>
              <a:rPr lang="sr-Latn-BA" sz="2000" i="1" dirty="0" smtClean="0">
                <a:latin typeface="Calibri" pitchFamily="34" charset="0"/>
                <a:cs typeface="Calibri" pitchFamily="34" charset="0"/>
              </a:rPr>
              <a:t>54/17 i </a:t>
            </a:r>
            <a:r>
              <a:rPr lang="sv-SE" sz="2000" i="1" dirty="0" smtClean="0">
                <a:latin typeface="Calibri" pitchFamily="34" charset="0"/>
                <a:cs typeface="Calibri" pitchFamily="34" charset="0"/>
              </a:rPr>
              <a:t>“</a:t>
            </a:r>
            <a:r>
              <a:rPr lang="sv-SE" sz="2000" i="1" dirty="0">
                <a:latin typeface="Calibri" pitchFamily="34" charset="0"/>
                <a:cs typeface="Calibri" pitchFamily="34" charset="0"/>
              </a:rPr>
              <a:t>Sl. glasnik Brčko distrikta BiH“, broj 3/20</a:t>
            </a:r>
            <a:r>
              <a:rPr lang="sr-Latn-BA" sz="2000" i="1" dirty="0" smtClean="0">
                <a:latin typeface="Calibri" pitchFamily="34" charset="0"/>
                <a:cs typeface="Calibri" pitchFamily="34" charset="0"/>
              </a:rPr>
              <a:t> )</a:t>
            </a:r>
            <a:endParaRPr lang="sr-Latn-BA" sz="2000" dirty="0">
              <a:latin typeface="Calibri" pitchFamily="34" charset="0"/>
              <a:cs typeface="Calibri" pitchFamily="34" charset="0"/>
            </a:endParaRPr>
          </a:p>
          <a:p>
            <a:pPr marL="457200" indent="-457200" algn="just">
              <a:buFont typeface="Arial" panose="020B0604020202020204" pitchFamily="34" charset="0"/>
              <a:buChar char="•"/>
            </a:pPr>
            <a:endParaRPr lang="sr-Latn-BA" sz="2600" i="1" dirty="0" smtClean="0">
              <a:latin typeface="Calibri" pitchFamily="34" charset="0"/>
              <a:cs typeface="Calibri" pitchFamily="34" charset="0"/>
            </a:endParaRPr>
          </a:p>
          <a:p>
            <a:pPr marL="457200" indent="-457200" algn="just">
              <a:buFont typeface="Arial" panose="020B0604020202020204" pitchFamily="34" charset="0"/>
              <a:buChar char="•"/>
            </a:pPr>
            <a:endParaRPr lang="sr-Latn-BA" sz="2600" i="1" dirty="0" smtClean="0">
              <a:latin typeface="Calibri" pitchFamily="34" charset="0"/>
              <a:cs typeface="Calibri" pitchFamily="34" charset="0"/>
            </a:endParaRPr>
          </a:p>
          <a:p>
            <a:pPr marL="457200" indent="-457200" algn="just">
              <a:buFont typeface="Arial" panose="020B0604020202020204" pitchFamily="34" charset="0"/>
              <a:buChar char="•"/>
            </a:pPr>
            <a:endParaRPr lang="sr-Latn-BA" sz="2600" i="1" dirty="0">
              <a:latin typeface="Calibri" pitchFamily="34" charset="0"/>
              <a:cs typeface="Calibri" pitchFamily="34" charset="0"/>
            </a:endParaRPr>
          </a:p>
        </p:txBody>
      </p:sp>
    </p:spTree>
    <p:extLst>
      <p:ext uri="{BB962C8B-B14F-4D97-AF65-F5344CB8AC3E}">
        <p14:creationId xmlns:p14="http://schemas.microsoft.com/office/powerpoint/2010/main" val="1638706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2"/>
            <a:ext cx="8229600" cy="1056729"/>
          </a:xfrm>
        </p:spPr>
        <p:txBody>
          <a:bodyPr>
            <a:normAutofit/>
          </a:bodyPr>
          <a:lstStyle/>
          <a:p>
            <a:r>
              <a:rPr lang="en-US" b="1" dirty="0" smtClean="0"/>
              <a:t> </a:t>
            </a:r>
            <a:r>
              <a:rPr lang="sr-Latn-BA" b="1" dirty="0" smtClean="0"/>
              <a:t>UVOD</a:t>
            </a:r>
            <a:endParaRPr lang="bs-Latn-BA" b="1" dirty="0"/>
          </a:p>
        </p:txBody>
      </p:sp>
      <p:sp>
        <p:nvSpPr>
          <p:cNvPr id="9" name="Content Placeholder 2"/>
          <p:cNvSpPr>
            <a:spLocks noGrp="1"/>
          </p:cNvSpPr>
          <p:nvPr>
            <p:ph idx="1"/>
          </p:nvPr>
        </p:nvSpPr>
        <p:spPr>
          <a:xfrm>
            <a:off x="392906" y="1676400"/>
            <a:ext cx="8208912" cy="4896544"/>
          </a:xfrm>
        </p:spPr>
        <p:txBody>
          <a:bodyPr>
            <a:normAutofit fontScale="85000" lnSpcReduction="10000"/>
          </a:bodyPr>
          <a:lstStyle/>
          <a:p>
            <a:pPr algn="just">
              <a:spcBef>
                <a:spcPts val="600"/>
              </a:spcBef>
              <a:spcAft>
                <a:spcPts val="800"/>
              </a:spcAft>
            </a:pPr>
            <a:r>
              <a:rPr lang="sr-Latn-BA" b="1" dirty="0" smtClean="0"/>
              <a:t>Popis i procjena imovine </a:t>
            </a:r>
            <a:r>
              <a:rPr lang="sr-Latn-BA" dirty="0" smtClean="0"/>
              <a:t>predstavljaju osnov na kojem će privremeni stečajni upravnik zasn</a:t>
            </a:r>
            <a:r>
              <a:rPr lang="sr-Latn-RS" dirty="0" smtClean="0"/>
              <a:t>ivati</a:t>
            </a:r>
            <a:r>
              <a:rPr lang="sr-Latn-BA" dirty="0" smtClean="0"/>
              <a:t> svoj izvještaj o postojanju razloga za otvaranje stečajnog postupka, kao i svoje stručno mišljenje o </a:t>
            </a:r>
            <a:r>
              <a:rPr lang="sr-Latn-RS" dirty="0" smtClean="0"/>
              <a:t>dovoljnosti </a:t>
            </a:r>
            <a:r>
              <a:rPr lang="sr-Latn-BA" dirty="0" smtClean="0"/>
              <a:t>imovine stečajnog dužnika da pokrije troškove stečajnog postupka, a što bi trebalo stečajnom sudiji da </a:t>
            </a:r>
            <a:r>
              <a:rPr lang="sr-Latn-RS" dirty="0" smtClean="0"/>
              <a:t>bude osnov</a:t>
            </a:r>
            <a:r>
              <a:rPr lang="en-US" dirty="0" smtClean="0"/>
              <a:t> </a:t>
            </a:r>
            <a:r>
              <a:rPr lang="sr-Latn-BA" dirty="0" smtClean="0"/>
              <a:t>za</a:t>
            </a:r>
            <a:r>
              <a:rPr lang="sr-Latn-RS" dirty="0" smtClean="0"/>
              <a:t> </a:t>
            </a:r>
            <a:r>
              <a:rPr lang="sr-Latn-BA" dirty="0" smtClean="0"/>
              <a:t>donošenje odluke o otvaranju stečajnog postupka. </a:t>
            </a:r>
          </a:p>
          <a:p>
            <a:pPr algn="just">
              <a:spcBef>
                <a:spcPts val="600"/>
              </a:spcBef>
              <a:spcAft>
                <a:spcPts val="800"/>
              </a:spcAft>
            </a:pPr>
            <a:r>
              <a:rPr lang="sr-Latn-BA" dirty="0"/>
              <a:t>O</a:t>
            </a:r>
            <a:r>
              <a:rPr lang="sr-Latn-BA" dirty="0" smtClean="0"/>
              <a:t>d efikasnosti i stručnosti stečajnog upravnika u radnjama popisa i procjene imovine </a:t>
            </a:r>
            <a:r>
              <a:rPr lang="sr-Latn-BA" b="1" dirty="0" smtClean="0"/>
              <a:t>zavisiće tok cjelokupnog stečajnog postupka</a:t>
            </a:r>
            <a:r>
              <a:rPr lang="sr-Latn-BA" dirty="0" smtClean="0"/>
              <a:t>, kao i potreba za otvaranje istog.</a:t>
            </a:r>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649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1176337"/>
          </a:xfrm>
        </p:spPr>
        <p:txBody>
          <a:bodyPr>
            <a:normAutofit fontScale="90000"/>
          </a:bodyPr>
          <a:lstStyle/>
          <a:p>
            <a:r>
              <a:rPr lang="sr-Latn-BA" b="1" dirty="0" smtClean="0"/>
              <a:t>PROCJENA IMOVINE </a:t>
            </a:r>
            <a:r>
              <a:rPr lang="bs-Latn-BA" b="1" dirty="0"/>
              <a:t/>
            </a:r>
            <a:br>
              <a:rPr lang="bs-Latn-BA" b="1" dirty="0"/>
            </a:br>
            <a:r>
              <a:rPr lang="bs-Latn-BA" b="1" dirty="0" smtClean="0"/>
              <a:t>pojam i predmet</a:t>
            </a:r>
            <a:endParaRPr lang="bs-Latn-BA" b="1" dirty="0"/>
          </a:p>
        </p:txBody>
      </p:sp>
      <p:sp>
        <p:nvSpPr>
          <p:cNvPr id="3" name="Content Placeholder 2"/>
          <p:cNvSpPr>
            <a:spLocks noGrp="1"/>
          </p:cNvSpPr>
          <p:nvPr>
            <p:ph idx="1"/>
          </p:nvPr>
        </p:nvSpPr>
        <p:spPr>
          <a:xfrm>
            <a:off x="635794" y="1905000"/>
            <a:ext cx="8355806" cy="4068763"/>
          </a:xfrm>
        </p:spPr>
        <p:txBody>
          <a:bodyPr>
            <a:normAutofit fontScale="92500" lnSpcReduction="20000"/>
          </a:bodyPr>
          <a:lstStyle/>
          <a:p>
            <a:pPr algn="just"/>
            <a:r>
              <a:rPr lang="sr-Latn-BA" b="1" dirty="0" smtClean="0"/>
              <a:t>Procjena imovine </a:t>
            </a:r>
            <a:r>
              <a:rPr lang="sr-Latn-BA" dirty="0" smtClean="0"/>
              <a:t>je utvrđivanje vrijednosti imovine na osnovu njenih karakteristika, odnosno određivanje cijena koja će se najvjerovatnije postići između kupca i prodavca u odgovarajućem vremenskom trenutku razmjene te imovine.</a:t>
            </a:r>
          </a:p>
          <a:p>
            <a:r>
              <a:rPr lang="sr-Latn-BA" dirty="0" smtClean="0"/>
              <a:t>Procjena je </a:t>
            </a:r>
            <a:r>
              <a:rPr lang="sr-Latn-BA" b="1" dirty="0" smtClean="0"/>
              <a:t>kompleksan</a:t>
            </a:r>
            <a:r>
              <a:rPr lang="sr-Latn-BA" dirty="0" smtClean="0"/>
              <a:t> i </a:t>
            </a:r>
            <a:r>
              <a:rPr lang="sr-Latn-BA" b="1" dirty="0" smtClean="0"/>
              <a:t>odgovoran</a:t>
            </a:r>
            <a:r>
              <a:rPr lang="sr-Latn-BA" dirty="0" smtClean="0"/>
              <a:t> posao.</a:t>
            </a:r>
          </a:p>
          <a:p>
            <a:r>
              <a:rPr lang="sr-Latn-BA" dirty="0" smtClean="0"/>
              <a:t>Procjenjivati se može: privredno društvo u cjelini, kapital (sopstveni kapital, akcije), imovina, dijelovi imovine (zemljište, građevinski objekti, oprema, prava, i sl.)</a:t>
            </a:r>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63592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1176337"/>
          </a:xfrm>
        </p:spPr>
        <p:txBody>
          <a:bodyPr>
            <a:normAutofit/>
          </a:bodyPr>
          <a:lstStyle/>
          <a:p>
            <a:r>
              <a:rPr lang="sr-Latn-BA" b="1" dirty="0" smtClean="0"/>
              <a:t>VRIJEDNOST IMOVINE </a:t>
            </a:r>
            <a:endParaRPr lang="bs-Latn-BA" b="1" dirty="0"/>
          </a:p>
        </p:txBody>
      </p:sp>
      <p:sp>
        <p:nvSpPr>
          <p:cNvPr id="3" name="Content Placeholder 2"/>
          <p:cNvSpPr>
            <a:spLocks noGrp="1"/>
          </p:cNvSpPr>
          <p:nvPr>
            <p:ph idx="1"/>
          </p:nvPr>
        </p:nvSpPr>
        <p:spPr>
          <a:xfrm>
            <a:off x="635794" y="1524000"/>
            <a:ext cx="8355806" cy="5029200"/>
          </a:xfrm>
        </p:spPr>
        <p:txBody>
          <a:bodyPr>
            <a:noAutofit/>
          </a:bodyPr>
          <a:lstStyle/>
          <a:p>
            <a:pPr marL="0" indent="0" algn="just">
              <a:lnSpc>
                <a:spcPct val="120000"/>
              </a:lnSpc>
              <a:spcBef>
                <a:spcPts val="600"/>
              </a:spcBef>
              <a:spcAft>
                <a:spcPts val="600"/>
              </a:spcAft>
              <a:buNone/>
            </a:pPr>
            <a:r>
              <a:rPr lang="sr-Latn-BA" sz="2200" dirty="0" smtClean="0"/>
              <a:t>U zavisnosti od svrhe za koju se vrši procjena vrijednosti, definisaće se i vrijednost koja se traži.</a:t>
            </a:r>
          </a:p>
          <a:p>
            <a:pPr marL="0" indent="0" algn="just">
              <a:lnSpc>
                <a:spcPct val="120000"/>
              </a:lnSpc>
              <a:spcBef>
                <a:spcPts val="600"/>
              </a:spcBef>
              <a:spcAft>
                <a:spcPts val="600"/>
              </a:spcAft>
              <a:buNone/>
            </a:pPr>
            <a:r>
              <a:rPr lang="sr-Latn-BA" sz="1700" b="1" dirty="0" smtClean="0"/>
              <a:t>U ekonomskoj teoriji su uobičajni sljedeći koncepti vrijednosti:</a:t>
            </a:r>
          </a:p>
          <a:p>
            <a:pPr algn="just">
              <a:spcBef>
                <a:spcPts val="600"/>
              </a:spcBef>
              <a:spcAft>
                <a:spcPts val="600"/>
              </a:spcAft>
            </a:pPr>
            <a:r>
              <a:rPr lang="sr-Latn-BA" sz="1700" b="1" dirty="0" smtClean="0"/>
              <a:t>Knjigovodstvena vrijednost </a:t>
            </a:r>
            <a:r>
              <a:rPr lang="sr-Latn-BA" sz="1700" dirty="0" smtClean="0"/>
              <a:t>imovine predstavlja njen istorijski trošak, umanjen za amortizaciju.</a:t>
            </a:r>
          </a:p>
          <a:p>
            <a:pPr algn="just">
              <a:spcBef>
                <a:spcPts val="600"/>
              </a:spcBef>
              <a:spcAft>
                <a:spcPts val="600"/>
              </a:spcAft>
            </a:pPr>
            <a:r>
              <a:rPr lang="sr-Latn-BA" sz="1700" b="1" dirty="0" smtClean="0"/>
              <a:t>Tržišna (fer) vrijednost </a:t>
            </a:r>
            <a:r>
              <a:rPr lang="sr-Latn-BA" sz="1700" dirty="0" smtClean="0"/>
              <a:t>imovine predstavlja vrijednost koja se postiže u trenutku razmjene između dovoljno obaviještenog kupca i prodavca, pri čemu nijedna strana nije obavezna kupiti, odnosno prodati.</a:t>
            </a:r>
            <a:endParaRPr lang="sr-Latn-BA" sz="1700" b="1" dirty="0" smtClean="0"/>
          </a:p>
          <a:p>
            <a:pPr algn="just">
              <a:spcBef>
                <a:spcPts val="600"/>
              </a:spcBef>
              <a:spcAft>
                <a:spcPts val="600"/>
              </a:spcAft>
            </a:pPr>
            <a:r>
              <a:rPr lang="sr-Latn-BA" sz="1700" b="1" dirty="0" smtClean="0"/>
              <a:t>Investiciona vrijednost </a:t>
            </a:r>
            <a:r>
              <a:rPr lang="sr-Latn-BA" sz="1700" dirty="0" smtClean="0"/>
              <a:t>imovine je vrijednost za određenog investitora iz ličnih investicionih razloga.</a:t>
            </a:r>
            <a:endParaRPr lang="sr-Latn-BA" sz="1700" b="1" dirty="0" smtClean="0"/>
          </a:p>
          <a:p>
            <a:pPr algn="just">
              <a:spcBef>
                <a:spcPts val="600"/>
              </a:spcBef>
              <a:spcAft>
                <a:spcPts val="600"/>
              </a:spcAft>
            </a:pPr>
            <a:r>
              <a:rPr lang="sr-Latn-BA" sz="1700" b="1" dirty="0" smtClean="0"/>
              <a:t>Ekonomska vrijednost </a:t>
            </a:r>
            <a:r>
              <a:rPr lang="sr-Latn-BA" sz="1700" dirty="0" smtClean="0"/>
              <a:t>imovine je vrijednost zasnovana na sposobnosti imovine da u budućnosti obezbijedi sigurne i čiste novčane prilive.</a:t>
            </a:r>
            <a:endParaRPr lang="sr-Latn-BA" sz="1700" b="1" dirty="0" smtClean="0"/>
          </a:p>
          <a:p>
            <a:pPr algn="just">
              <a:spcBef>
                <a:spcPts val="600"/>
              </a:spcBef>
              <a:spcAft>
                <a:spcPts val="600"/>
              </a:spcAft>
            </a:pPr>
            <a:r>
              <a:rPr lang="sr-Latn-BA" sz="1700" b="1" dirty="0" smtClean="0"/>
              <a:t>Likvidaciona vrijednost </a:t>
            </a:r>
            <a:r>
              <a:rPr lang="sr-Latn-BA" sz="1700" dirty="0" smtClean="0"/>
              <a:t>imovine predstavlja vrijednost imovine u slučaju rasprodaje koja se može postići u najpovoljnijem scenariju prodaje, umanjena za troškove likvidacije.</a:t>
            </a:r>
            <a:endParaRPr lang="sr-Latn-BA" sz="1700" b="1" dirty="0" smtClean="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235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1176337"/>
          </a:xfrm>
        </p:spPr>
        <p:txBody>
          <a:bodyPr>
            <a:normAutofit/>
          </a:bodyPr>
          <a:lstStyle/>
          <a:p>
            <a:r>
              <a:rPr lang="sr-Latn-BA" b="1" dirty="0" smtClean="0"/>
              <a:t>POSTUPAK PROCJENE</a:t>
            </a:r>
            <a:endParaRPr lang="bs-Latn-BA" b="1" dirty="0"/>
          </a:p>
        </p:txBody>
      </p:sp>
      <p:sp>
        <p:nvSpPr>
          <p:cNvPr id="3" name="Content Placeholder 2"/>
          <p:cNvSpPr>
            <a:spLocks noGrp="1"/>
          </p:cNvSpPr>
          <p:nvPr>
            <p:ph idx="1"/>
          </p:nvPr>
        </p:nvSpPr>
        <p:spPr>
          <a:xfrm>
            <a:off x="635794" y="1524000"/>
            <a:ext cx="8355806" cy="5029200"/>
          </a:xfrm>
        </p:spPr>
        <p:txBody>
          <a:bodyPr>
            <a:noAutofit/>
          </a:bodyPr>
          <a:lstStyle/>
          <a:p>
            <a:pPr lvl="0"/>
            <a:r>
              <a:rPr lang="sr-Latn-BA" sz="3000" dirty="0" smtClean="0">
                <a:solidFill>
                  <a:prstClr val="black"/>
                </a:solidFill>
              </a:rPr>
              <a:t>Postupak procjene uključuje:</a:t>
            </a:r>
            <a:endParaRPr lang="sr-Latn-BA" sz="3000" dirty="0">
              <a:solidFill>
                <a:prstClr val="black"/>
              </a:solidFill>
            </a:endParaRPr>
          </a:p>
          <a:p>
            <a:pPr lvl="1"/>
            <a:r>
              <a:rPr lang="sr-Latn-BA" sz="2600" dirty="0">
                <a:solidFill>
                  <a:prstClr val="black"/>
                </a:solidFill>
              </a:rPr>
              <a:t>Identifikacija predmeta procjene;</a:t>
            </a:r>
          </a:p>
          <a:p>
            <a:pPr lvl="1"/>
            <a:r>
              <a:rPr lang="sr-Latn-BA" sz="2600" dirty="0">
                <a:solidFill>
                  <a:prstClr val="black"/>
                </a:solidFill>
              </a:rPr>
              <a:t>Određivanje svrhe za koju se vrši procjena;</a:t>
            </a:r>
          </a:p>
          <a:p>
            <a:pPr lvl="1"/>
            <a:r>
              <a:rPr lang="sr-Latn-BA" sz="2600" dirty="0">
                <a:solidFill>
                  <a:prstClr val="black"/>
                </a:solidFill>
              </a:rPr>
              <a:t>Prikupljanje potrebnih podataka i dokumentacije;</a:t>
            </a:r>
          </a:p>
          <a:p>
            <a:pPr lvl="1"/>
            <a:r>
              <a:rPr lang="sr-Latn-BA" sz="2600" dirty="0">
                <a:solidFill>
                  <a:prstClr val="black"/>
                </a:solidFill>
              </a:rPr>
              <a:t>Odabir odgovarajuće metode procjene;</a:t>
            </a:r>
          </a:p>
          <a:p>
            <a:pPr lvl="1"/>
            <a:r>
              <a:rPr lang="sr-Latn-BA" sz="2600" dirty="0">
                <a:solidFill>
                  <a:prstClr val="black"/>
                </a:solidFill>
              </a:rPr>
              <a:t>Vršenje procjena;</a:t>
            </a:r>
          </a:p>
          <a:p>
            <a:pPr lvl="1"/>
            <a:r>
              <a:rPr lang="sr-Latn-BA" sz="2600" dirty="0">
                <a:solidFill>
                  <a:prstClr val="black"/>
                </a:solidFill>
              </a:rPr>
              <a:t>Izrada izvještaja o procjeni.</a:t>
            </a:r>
          </a:p>
          <a:p>
            <a:pPr lvl="1"/>
            <a:endParaRPr lang="sr-Latn-BA" sz="2600" dirty="0">
              <a:solidFill>
                <a:prstClr val="black"/>
              </a:solidFill>
            </a:endParaRPr>
          </a:p>
          <a:p>
            <a:pPr marL="457145" lvl="1" indent="0">
              <a:buNone/>
            </a:pPr>
            <a:r>
              <a:rPr lang="sr-Latn-BA" sz="2600" dirty="0">
                <a:solidFill>
                  <a:prstClr val="black"/>
                </a:solidFill>
              </a:rPr>
              <a:t>Svrha za koju se traži procjena vrijednosti utiče na izbor metoda procjene. </a:t>
            </a:r>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48803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414337"/>
          </a:xfrm>
        </p:spPr>
        <p:txBody>
          <a:bodyPr>
            <a:normAutofit fontScale="90000"/>
          </a:bodyPr>
          <a:lstStyle/>
          <a:p>
            <a:r>
              <a:rPr lang="sr-Latn-BA" b="1" dirty="0" smtClean="0"/>
              <a:t>Metode procjene</a:t>
            </a:r>
            <a:endParaRPr lang="bs-Latn-BA" b="1" dirty="0"/>
          </a:p>
        </p:txBody>
      </p:sp>
      <p:sp>
        <p:nvSpPr>
          <p:cNvPr id="3" name="Content Placeholder 2"/>
          <p:cNvSpPr>
            <a:spLocks noGrp="1"/>
          </p:cNvSpPr>
          <p:nvPr>
            <p:ph idx="1"/>
          </p:nvPr>
        </p:nvSpPr>
        <p:spPr>
          <a:xfrm>
            <a:off x="635794" y="1447800"/>
            <a:ext cx="8355806" cy="4525963"/>
          </a:xfrm>
        </p:spPr>
        <p:txBody>
          <a:bodyPr>
            <a:normAutofit fontScale="92500"/>
          </a:bodyPr>
          <a:lstStyle/>
          <a:p>
            <a:pPr fontAlgn="base"/>
            <a:r>
              <a:rPr lang="sr-Latn-BA" dirty="0" smtClean="0">
                <a:latin typeface="Calibri" pitchFamily="34" charset="0"/>
                <a:cs typeface="Calibri" pitchFamily="34" charset="0"/>
              </a:rPr>
              <a:t>Metoda procjene vrijednosti je poseban postupak, zasnovan na jednom ili više pristupa procjeni vrijednosti koje koristi procjenitelj da bi došao do procijenjene vrijednosti.</a:t>
            </a:r>
          </a:p>
          <a:p>
            <a:pPr fontAlgn="base"/>
            <a:r>
              <a:rPr lang="sr-Latn-BA" dirty="0">
                <a:latin typeface="Calibri" pitchFamily="34" charset="0"/>
                <a:cs typeface="Calibri" pitchFamily="34" charset="0"/>
              </a:rPr>
              <a:t>Najčešće </a:t>
            </a:r>
            <a:r>
              <a:rPr lang="sr-Latn-BA" dirty="0" smtClean="0">
                <a:latin typeface="Calibri" pitchFamily="34" charset="0"/>
                <a:cs typeface="Calibri" pitchFamily="34" charset="0"/>
              </a:rPr>
              <a:t>korišćene metode procjene </a:t>
            </a:r>
            <a:r>
              <a:rPr lang="sr-Latn-BA" dirty="0">
                <a:latin typeface="Calibri" pitchFamily="34" charset="0"/>
                <a:cs typeface="Calibri" pitchFamily="34" charset="0"/>
              </a:rPr>
              <a:t>u zavisnosti od vrste podataka i pristupa koji se koristi </a:t>
            </a:r>
            <a:r>
              <a:rPr lang="sr-Latn-BA" dirty="0" smtClean="0">
                <a:latin typeface="Calibri" pitchFamily="34" charset="0"/>
                <a:cs typeface="Calibri" pitchFamily="34" charset="0"/>
              </a:rPr>
              <a:t>jeste:</a:t>
            </a:r>
          </a:p>
          <a:p>
            <a:pPr lvl="1" fontAlgn="base">
              <a:buFontTx/>
              <a:buChar char="-"/>
            </a:pPr>
            <a:r>
              <a:rPr lang="sr-Latn-BA" dirty="0" smtClean="0">
                <a:latin typeface="Calibri" pitchFamily="34" charset="0"/>
                <a:cs typeface="Calibri" pitchFamily="34" charset="0"/>
              </a:rPr>
              <a:t>Tržišni metod vrednovanja;</a:t>
            </a:r>
          </a:p>
          <a:p>
            <a:pPr lvl="1" fontAlgn="base">
              <a:buFontTx/>
              <a:buChar char="-"/>
            </a:pPr>
            <a:r>
              <a:rPr lang="sr-Latn-BA" dirty="0" smtClean="0">
                <a:latin typeface="Calibri" pitchFamily="34" charset="0"/>
                <a:cs typeface="Calibri" pitchFamily="34" charset="0"/>
              </a:rPr>
              <a:t>Prinosni metod vrednovanja;</a:t>
            </a:r>
          </a:p>
          <a:p>
            <a:pPr lvl="1" fontAlgn="base">
              <a:buFontTx/>
              <a:buChar char="-"/>
            </a:pPr>
            <a:r>
              <a:rPr lang="sr-Latn-BA" dirty="0" smtClean="0">
                <a:latin typeface="Calibri" pitchFamily="34" charset="0"/>
                <a:cs typeface="Calibri" pitchFamily="34" charset="0"/>
              </a:rPr>
              <a:t>Troškovni metod vrednovanja;</a:t>
            </a:r>
            <a:endParaRPr lang="vi-VN" dirty="0">
              <a:latin typeface="Calibri" pitchFamily="34" charset="0"/>
              <a:cs typeface="Calibri" pitchFamily="34" charset="0"/>
            </a:endParaRPr>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55997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414337"/>
          </a:xfrm>
        </p:spPr>
        <p:txBody>
          <a:bodyPr>
            <a:normAutofit fontScale="90000"/>
          </a:bodyPr>
          <a:lstStyle/>
          <a:p>
            <a:r>
              <a:rPr lang="sr-Latn-BA" b="1" dirty="0" smtClean="0"/>
              <a:t>Tržišna metoda vrednovanja</a:t>
            </a:r>
            <a:endParaRPr lang="bs-Latn-BA" b="1" dirty="0"/>
          </a:p>
        </p:txBody>
      </p:sp>
      <p:sp>
        <p:nvSpPr>
          <p:cNvPr id="3" name="Content Placeholder 2"/>
          <p:cNvSpPr>
            <a:spLocks noGrp="1"/>
          </p:cNvSpPr>
          <p:nvPr>
            <p:ph idx="1"/>
          </p:nvPr>
        </p:nvSpPr>
        <p:spPr>
          <a:xfrm>
            <a:off x="635794" y="1447800"/>
            <a:ext cx="8355806" cy="4525963"/>
          </a:xfrm>
        </p:spPr>
        <p:txBody>
          <a:bodyPr>
            <a:normAutofit lnSpcReduction="10000"/>
          </a:bodyPr>
          <a:lstStyle/>
          <a:p>
            <a:pPr fontAlgn="base"/>
            <a:r>
              <a:rPr lang="sr-Latn-BA" sz="2600" b="1" dirty="0" smtClean="0">
                <a:cs typeface="Calibri" pitchFamily="34" charset="0"/>
              </a:rPr>
              <a:t>Tržišna metoda vrednovanja </a:t>
            </a:r>
            <a:r>
              <a:rPr lang="sr-Latn-BA" sz="2600" dirty="0" smtClean="0">
                <a:cs typeface="Calibri" pitchFamily="34" charset="0"/>
              </a:rPr>
              <a:t>je pristup procjeni vrijednosti gdje se do procjene došlo poređenjem predmeta vrednovanja s istim ili sličnim predmetima koji na tržištu već imaju određenu vrijednost. </a:t>
            </a:r>
            <a:endParaRPr lang="sr-Latn-BA" sz="2600" dirty="0">
              <a:cs typeface="Calibri" pitchFamily="34" charset="0"/>
            </a:endParaRPr>
          </a:p>
          <a:p>
            <a:pPr fontAlgn="base"/>
            <a:r>
              <a:rPr lang="sr-Latn-BA" sz="2600" dirty="0" smtClean="0">
                <a:cs typeface="Calibri" pitchFamily="34" charset="0"/>
              </a:rPr>
              <a:t>Analiziraju se uporedivi podaci do kojih se došlo na osnovu tržišnih transakcija, koji ispunjavaju kriterijume da budu relevantan osnov procjene.</a:t>
            </a:r>
          </a:p>
          <a:p>
            <a:pPr fontAlgn="base"/>
            <a:endParaRPr lang="sr-Latn-BA" sz="2600" dirty="0" smtClean="0">
              <a:cs typeface="Calibri" pitchFamily="34" charset="0"/>
            </a:endParaRPr>
          </a:p>
          <a:p>
            <a:pPr marL="0" indent="0" fontAlgn="base">
              <a:buNone/>
            </a:pPr>
            <a:r>
              <a:rPr lang="sr-Latn-BA" sz="2600" b="1" dirty="0" smtClean="0">
                <a:effectLst>
                  <a:outerShdw sx="0" sy="0">
                    <a:srgbClr val="000000"/>
                  </a:outerShdw>
                </a:effectLst>
                <a:cs typeface="Calibri" pitchFamily="34" charset="0"/>
              </a:rPr>
              <a:t>Prednosti: </a:t>
            </a:r>
            <a:r>
              <a:rPr lang="sr-Latn-BA" sz="2600" dirty="0" smtClean="0">
                <a:effectLst>
                  <a:outerShdw sx="0" sy="0">
                    <a:srgbClr val="000000"/>
                  </a:outerShdw>
                </a:effectLst>
                <a:cs typeface="Calibri" pitchFamily="34" charset="0"/>
              </a:rPr>
              <a:t>jednostavna i češto korištena u praksi</a:t>
            </a:r>
            <a:endParaRPr lang="sr-Latn-RS" sz="2600" dirty="0">
              <a:effectLst>
                <a:outerShdw sx="0" sy="0">
                  <a:srgbClr val="000000"/>
                </a:outerShdw>
              </a:effectLst>
              <a:cs typeface="Calibri" pitchFamily="34" charset="0"/>
            </a:endParaRPr>
          </a:p>
          <a:p>
            <a:pPr marL="0" indent="0" fontAlgn="base">
              <a:buNone/>
            </a:pPr>
            <a:r>
              <a:rPr lang="sr-Latn-BA" sz="2600" b="1" dirty="0" smtClean="0">
                <a:latin typeface="Calibri" pitchFamily="34" charset="0"/>
                <a:cs typeface="Calibri" pitchFamily="34" charset="0"/>
              </a:rPr>
              <a:t>Nedostaci: </a:t>
            </a:r>
            <a:r>
              <a:rPr lang="sr-Latn-BA" sz="2600" dirty="0" smtClean="0">
                <a:latin typeface="Calibri" pitchFamily="34" charset="0"/>
                <a:cs typeface="Calibri" pitchFamily="34" charset="0"/>
              </a:rPr>
              <a:t>poteškoće u pronalasku uporedljivih predmeta i relevantnost cijena predmeta koji se porede.</a:t>
            </a:r>
            <a:endParaRPr lang="vi-VN" sz="2600" dirty="0">
              <a:latin typeface="Calibri" pitchFamily="34" charset="0"/>
              <a:cs typeface="Calibri" pitchFamily="34" charset="0"/>
            </a:endParaRPr>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4317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414337"/>
          </a:xfrm>
        </p:spPr>
        <p:txBody>
          <a:bodyPr>
            <a:normAutofit fontScale="90000"/>
          </a:bodyPr>
          <a:lstStyle/>
          <a:p>
            <a:r>
              <a:rPr lang="sr-Latn-BA" b="1" dirty="0" smtClean="0"/>
              <a:t>Prinosna metoda vrednovanja</a:t>
            </a:r>
            <a:endParaRPr lang="bs-Latn-BA" b="1" dirty="0"/>
          </a:p>
        </p:txBody>
      </p:sp>
      <p:sp>
        <p:nvSpPr>
          <p:cNvPr id="3" name="Content Placeholder 2"/>
          <p:cNvSpPr>
            <a:spLocks noGrp="1"/>
          </p:cNvSpPr>
          <p:nvPr>
            <p:ph idx="1"/>
          </p:nvPr>
        </p:nvSpPr>
        <p:spPr>
          <a:xfrm>
            <a:off x="635794" y="1447800"/>
            <a:ext cx="8355806" cy="4953000"/>
          </a:xfrm>
        </p:spPr>
        <p:txBody>
          <a:bodyPr>
            <a:normAutofit fontScale="85000" lnSpcReduction="20000"/>
          </a:bodyPr>
          <a:lstStyle/>
          <a:p>
            <a:pPr fontAlgn="base"/>
            <a:r>
              <a:rPr lang="sr-Latn-BA" sz="2800" b="1" dirty="0" smtClean="0">
                <a:latin typeface="Calibri" pitchFamily="34" charset="0"/>
                <a:ea typeface="Cambria" pitchFamily="18" charset="0"/>
                <a:cs typeface="Calibri" pitchFamily="34" charset="0"/>
              </a:rPr>
              <a:t>Prinosna metoda vrednovanja </a:t>
            </a:r>
            <a:r>
              <a:rPr lang="sr-Latn-BA" sz="2800" dirty="0" smtClean="0">
                <a:latin typeface="Calibri" pitchFamily="34" charset="0"/>
                <a:ea typeface="Cambria" pitchFamily="18" charset="0"/>
                <a:cs typeface="Calibri" pitchFamily="34" charset="0"/>
              </a:rPr>
              <a:t>je pristup procjeni vrijednosti gdje se do vrijednosti dolazi kapitalizacijom ili diskontovanjem procijenjenog budućeg prihoda koji će predmet procjene donijeti.</a:t>
            </a:r>
          </a:p>
          <a:p>
            <a:pPr fontAlgn="base"/>
            <a:r>
              <a:rPr lang="sr-Latn-BA" sz="2800" dirty="0" smtClean="0">
                <a:latin typeface="Calibri" pitchFamily="34" charset="0"/>
                <a:ea typeface="Cambria" pitchFamily="18" charset="0"/>
                <a:cs typeface="Calibri" pitchFamily="34" charset="0"/>
              </a:rPr>
              <a:t>Vrijednost predmeta procjene posmatra se kao funkcija očekivanih novčanih tokova od tog predmeta, odnosno imovine, a zatim se ti budući novčani tokovi diskontuju na sadašnju vrijednost.</a:t>
            </a:r>
          </a:p>
          <a:p>
            <a:pPr fontAlgn="base"/>
            <a:r>
              <a:rPr lang="sr-Latn-BA" sz="2800" dirty="0" smtClean="0">
                <a:latin typeface="Calibri" pitchFamily="34" charset="0"/>
                <a:ea typeface="Cambria" pitchFamily="18" charset="0"/>
                <a:cs typeface="Calibri" pitchFamily="34" charset="0"/>
              </a:rPr>
              <a:t>Diskontna stopa zavisi od rizičnosti i očekivanja, a odraz je preuzetog rizika i nagrade.</a:t>
            </a:r>
          </a:p>
          <a:p>
            <a:pPr marL="0" indent="0" fontAlgn="base">
              <a:buNone/>
            </a:pPr>
            <a:endParaRPr lang="sr-Latn-BA" sz="2800" dirty="0" smtClean="0">
              <a:latin typeface="Calibri" pitchFamily="34" charset="0"/>
              <a:ea typeface="Cambria" pitchFamily="18" charset="0"/>
              <a:cs typeface="Calibri" pitchFamily="34" charset="0"/>
            </a:endParaRPr>
          </a:p>
          <a:p>
            <a:pPr marL="0" indent="0" fontAlgn="base">
              <a:buNone/>
            </a:pPr>
            <a:r>
              <a:rPr lang="sr-Latn-BA" sz="2800" b="1" dirty="0" smtClean="0">
                <a:latin typeface="Calibri" pitchFamily="34" charset="0"/>
                <a:ea typeface="Cambria" pitchFamily="18" charset="0"/>
                <a:cs typeface="Calibri" pitchFamily="34" charset="0"/>
              </a:rPr>
              <a:t>Prednosti: </a:t>
            </a:r>
            <a:r>
              <a:rPr lang="sr-Latn-BA" sz="2800" dirty="0" smtClean="0">
                <a:latin typeface="Calibri" pitchFamily="34" charset="0"/>
                <a:ea typeface="Cambria" pitchFamily="18" charset="0"/>
                <a:cs typeface="Calibri" pitchFamily="34" charset="0"/>
              </a:rPr>
              <a:t>pruža najtačnije procjene vrijednosti (teoretski posmatrano)</a:t>
            </a:r>
          </a:p>
          <a:p>
            <a:pPr marL="0" indent="0" fontAlgn="base">
              <a:buNone/>
            </a:pPr>
            <a:r>
              <a:rPr lang="sr-Latn-BA" sz="2800" b="1" dirty="0" smtClean="0">
                <a:latin typeface="Calibri" pitchFamily="34" charset="0"/>
                <a:ea typeface="Cambria" pitchFamily="18" charset="0"/>
                <a:cs typeface="Calibri" pitchFamily="34" charset="0"/>
              </a:rPr>
              <a:t>Nedostaci: </a:t>
            </a:r>
            <a:r>
              <a:rPr lang="sr-Latn-BA" sz="2800" dirty="0" smtClean="0">
                <a:latin typeface="Calibri" pitchFamily="34" charset="0"/>
                <a:ea typeface="Cambria" pitchFamily="18" charset="0"/>
                <a:cs typeface="Calibri" pitchFamily="34" charset="0"/>
              </a:rPr>
              <a:t>zahtjeva puno više podataka i stručnih znanja u odnosu na druge metode, spekulativnog karaktera</a:t>
            </a:r>
            <a:endParaRPr lang="sr-Latn-BA" sz="2800" dirty="0">
              <a:latin typeface="Calibri" pitchFamily="34" charset="0"/>
              <a:ea typeface="Cambria" pitchFamily="18" charset="0"/>
              <a:cs typeface="Calibri" pitchFamily="34" charset="0"/>
            </a:endParaRPr>
          </a:p>
          <a:p>
            <a:pPr marL="0" indent="0" fontAlgn="base">
              <a:buNone/>
            </a:pPr>
            <a:endParaRPr lang="vi-VN" dirty="0">
              <a:latin typeface="Calibri" pitchFamily="34" charset="0"/>
              <a:cs typeface="Calibri" pitchFamily="34" charset="0"/>
            </a:endParaRPr>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82151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414337"/>
          </a:xfrm>
        </p:spPr>
        <p:txBody>
          <a:bodyPr>
            <a:normAutofit fontScale="90000"/>
          </a:bodyPr>
          <a:lstStyle/>
          <a:p>
            <a:r>
              <a:rPr lang="sr-Latn-BA" b="1" dirty="0" smtClean="0"/>
              <a:t>Troškovna metoda vrednovanja</a:t>
            </a:r>
            <a:endParaRPr lang="bs-Latn-BA" b="1" dirty="0"/>
          </a:p>
        </p:txBody>
      </p:sp>
      <p:sp>
        <p:nvSpPr>
          <p:cNvPr id="3" name="Content Placeholder 2"/>
          <p:cNvSpPr>
            <a:spLocks noGrp="1"/>
          </p:cNvSpPr>
          <p:nvPr>
            <p:ph idx="1"/>
          </p:nvPr>
        </p:nvSpPr>
        <p:spPr>
          <a:xfrm>
            <a:off x="635794" y="1447800"/>
            <a:ext cx="8355806" cy="4525963"/>
          </a:xfrm>
        </p:spPr>
        <p:txBody>
          <a:bodyPr>
            <a:normAutofit fontScale="77500" lnSpcReduction="20000"/>
          </a:bodyPr>
          <a:lstStyle/>
          <a:p>
            <a:pPr marL="502920" indent="-457200">
              <a:spcBef>
                <a:spcPts val="600"/>
              </a:spcBef>
              <a:spcAft>
                <a:spcPts val="800"/>
              </a:spcAft>
            </a:pPr>
            <a:r>
              <a:rPr lang="sr-Latn-BA" b="1" dirty="0" smtClean="0"/>
              <a:t>Troškovna metoda vrednovanja </a:t>
            </a:r>
            <a:r>
              <a:rPr lang="sr-Latn-BA" dirty="0" smtClean="0"/>
              <a:t>je pristup procjeni vrijednosti koji obezbjeđuje indikatore vrijednosti zasnovane na ekonomskom principu da kupac za vrijeme vrednovanja neće platiti više nego što bi to bio trošak nabavljanja nekog drugog predmeta slične namjene.</a:t>
            </a:r>
          </a:p>
          <a:p>
            <a:pPr marL="502920" indent="-457200">
              <a:spcBef>
                <a:spcPts val="600"/>
              </a:spcBef>
              <a:spcAft>
                <a:spcPts val="800"/>
              </a:spcAft>
            </a:pPr>
            <a:r>
              <a:rPr lang="sr-Latn-BA" dirty="0" smtClean="0"/>
              <a:t>Ova metoda mora da uzme u obzir sve troškove koji bi nastali za učesnika, a koji se razlikuju od vrste imovine koja se procjenjuje, s tim da uključuje i direktne i indirektne troškove potrebne za zamjenu.</a:t>
            </a:r>
          </a:p>
          <a:p>
            <a:pPr marL="502920" indent="-457200">
              <a:spcBef>
                <a:spcPts val="600"/>
              </a:spcBef>
              <a:spcAft>
                <a:spcPts val="800"/>
              </a:spcAft>
            </a:pPr>
            <a:r>
              <a:rPr lang="sr-Latn-BA" dirty="0" smtClean="0"/>
              <a:t>Izbor metode vrednovanja će uticati na rezultat i zbog toga je potrebno da se prilikom procjene vrijednosti koristi više metoda, kako bi se dobila tačna i što objektivnija procjena. </a:t>
            </a:r>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9743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414337"/>
          </a:xfrm>
        </p:spPr>
        <p:txBody>
          <a:bodyPr>
            <a:normAutofit fontScale="90000"/>
          </a:bodyPr>
          <a:lstStyle/>
          <a:p>
            <a:r>
              <a:rPr lang="sr-Latn-BA" b="1" dirty="0" smtClean="0"/>
              <a:t>Izvještaj o procjeni vrijednosti</a:t>
            </a:r>
            <a:endParaRPr lang="bs-Latn-BA" b="1" dirty="0"/>
          </a:p>
        </p:txBody>
      </p:sp>
      <p:sp>
        <p:nvSpPr>
          <p:cNvPr id="3" name="Content Placeholder 2"/>
          <p:cNvSpPr>
            <a:spLocks noGrp="1"/>
          </p:cNvSpPr>
          <p:nvPr>
            <p:ph idx="1"/>
          </p:nvPr>
        </p:nvSpPr>
        <p:spPr>
          <a:xfrm>
            <a:off x="635794" y="1447800"/>
            <a:ext cx="8355806" cy="4525963"/>
          </a:xfrm>
        </p:spPr>
        <p:txBody>
          <a:bodyPr>
            <a:noAutofit/>
          </a:bodyPr>
          <a:lstStyle/>
          <a:p>
            <a:pPr defTabSz="914400">
              <a:spcBef>
                <a:spcPts val="900"/>
              </a:spcBef>
              <a:buClr>
                <a:prstClr val="black">
                  <a:lumMod val="85000"/>
                  <a:lumOff val="15000"/>
                </a:prstClr>
              </a:buClr>
            </a:pPr>
            <a:r>
              <a:rPr lang="sr-Latn-BA" sz="1600" dirty="0">
                <a:solidFill>
                  <a:prstClr val="black"/>
                </a:solidFill>
              </a:rPr>
              <a:t>Standardizovana forma izvještaja nije definisana, ali postoje obavezni elementi izvještaja koji su propisani </a:t>
            </a:r>
            <a:r>
              <a:rPr lang="sr-Latn-BA" sz="1600" dirty="0" smtClean="0">
                <a:solidFill>
                  <a:prstClr val="black"/>
                </a:solidFill>
              </a:rPr>
              <a:t>međunarodnim standardima.</a:t>
            </a:r>
            <a:endParaRPr lang="sr-Latn-BA" sz="1600" dirty="0">
              <a:solidFill>
                <a:prstClr val="black"/>
              </a:solidFill>
            </a:endParaRPr>
          </a:p>
          <a:p>
            <a:pPr lvl="0" defTabSz="914400">
              <a:spcBef>
                <a:spcPts val="900"/>
              </a:spcBef>
              <a:buClr>
                <a:prstClr val="black">
                  <a:lumMod val="85000"/>
                  <a:lumOff val="15000"/>
                </a:prstClr>
              </a:buClr>
            </a:pPr>
            <a:r>
              <a:rPr lang="sr-Latn-BA" sz="1600" b="1" dirty="0" smtClean="0">
                <a:solidFill>
                  <a:prstClr val="black"/>
                </a:solidFill>
              </a:rPr>
              <a:t>Ključni elementi izvještaja o procjeni vrijednosti </a:t>
            </a:r>
            <a:r>
              <a:rPr lang="sr-Latn-BA" sz="1600" dirty="0" smtClean="0">
                <a:solidFill>
                  <a:prstClr val="black"/>
                </a:solidFill>
              </a:rPr>
              <a:t>imovine su:</a:t>
            </a:r>
          </a:p>
          <a:p>
            <a:pPr marL="0" lvl="0" indent="0" defTabSz="914400">
              <a:spcBef>
                <a:spcPts val="900"/>
              </a:spcBef>
              <a:buClr>
                <a:prstClr val="black">
                  <a:lumMod val="85000"/>
                  <a:lumOff val="15000"/>
                </a:prstClr>
              </a:buClr>
              <a:buNone/>
            </a:pPr>
            <a:r>
              <a:rPr lang="sr-Latn-BA" sz="1600" dirty="0" smtClean="0">
                <a:solidFill>
                  <a:prstClr val="black"/>
                </a:solidFill>
              </a:rPr>
              <a:t>	- datum na koji je rađena procjena;</a:t>
            </a:r>
          </a:p>
          <a:p>
            <a:pPr marL="0" lvl="0" indent="0" defTabSz="914400">
              <a:spcBef>
                <a:spcPts val="900"/>
              </a:spcBef>
              <a:buClr>
                <a:prstClr val="black">
                  <a:lumMod val="85000"/>
                  <a:lumOff val="15000"/>
                </a:prstClr>
              </a:buClr>
              <a:buNone/>
            </a:pPr>
            <a:r>
              <a:rPr lang="sr-Latn-BA" sz="1600" dirty="0">
                <a:solidFill>
                  <a:prstClr val="black"/>
                </a:solidFill>
              </a:rPr>
              <a:t>	</a:t>
            </a:r>
            <a:r>
              <a:rPr lang="sr-Latn-BA" sz="1600" dirty="0" smtClean="0">
                <a:solidFill>
                  <a:prstClr val="black"/>
                </a:solidFill>
              </a:rPr>
              <a:t>- predmet procjene;</a:t>
            </a:r>
          </a:p>
          <a:p>
            <a:pPr marL="0" lvl="0" indent="0" defTabSz="914400">
              <a:spcBef>
                <a:spcPts val="900"/>
              </a:spcBef>
              <a:buClr>
                <a:prstClr val="black">
                  <a:lumMod val="85000"/>
                  <a:lumOff val="15000"/>
                </a:prstClr>
              </a:buClr>
              <a:buNone/>
            </a:pPr>
            <a:r>
              <a:rPr lang="sr-Latn-BA" sz="1600" dirty="0">
                <a:solidFill>
                  <a:prstClr val="black"/>
                </a:solidFill>
              </a:rPr>
              <a:t>	</a:t>
            </a:r>
            <a:r>
              <a:rPr lang="sr-Latn-BA" sz="1600" dirty="0" smtClean="0">
                <a:solidFill>
                  <a:prstClr val="black"/>
                </a:solidFill>
              </a:rPr>
              <a:t>- korišćene metode i pristupi u procjeni;</a:t>
            </a:r>
          </a:p>
          <a:p>
            <a:pPr marL="0" lvl="0" indent="0" defTabSz="914400">
              <a:spcBef>
                <a:spcPts val="900"/>
              </a:spcBef>
              <a:buClr>
                <a:prstClr val="black">
                  <a:lumMod val="85000"/>
                  <a:lumOff val="15000"/>
                </a:prstClr>
              </a:buClr>
              <a:buNone/>
            </a:pPr>
            <a:r>
              <a:rPr lang="sr-Latn-BA" sz="1600" dirty="0">
                <a:solidFill>
                  <a:prstClr val="black"/>
                </a:solidFill>
              </a:rPr>
              <a:t>	</a:t>
            </a:r>
            <a:r>
              <a:rPr lang="sr-Latn-BA" sz="1600" dirty="0" smtClean="0">
                <a:solidFill>
                  <a:prstClr val="black"/>
                </a:solidFill>
              </a:rPr>
              <a:t>- informacije o privrednom društvu čija se imovina procjenjuje</a:t>
            </a:r>
          </a:p>
          <a:p>
            <a:pPr marL="0" lvl="0" indent="0" defTabSz="914400">
              <a:spcBef>
                <a:spcPts val="900"/>
              </a:spcBef>
              <a:buClr>
                <a:prstClr val="black">
                  <a:lumMod val="85000"/>
                  <a:lumOff val="15000"/>
                </a:prstClr>
              </a:buClr>
              <a:buNone/>
            </a:pPr>
            <a:r>
              <a:rPr lang="sr-Latn-BA" sz="1600" dirty="0">
                <a:solidFill>
                  <a:prstClr val="black"/>
                </a:solidFill>
              </a:rPr>
              <a:t>	</a:t>
            </a:r>
            <a:r>
              <a:rPr lang="sr-Latn-BA" sz="1600" dirty="0" smtClean="0">
                <a:solidFill>
                  <a:prstClr val="black"/>
                </a:solidFill>
              </a:rPr>
              <a:t>- izjava procjenjivača.</a:t>
            </a:r>
            <a:endParaRPr lang="sr-Latn-BA" sz="1600" dirty="0">
              <a:solidFill>
                <a:prstClr val="black"/>
              </a:solidFill>
            </a:endParaRPr>
          </a:p>
          <a:p>
            <a:pPr defTabSz="914400">
              <a:spcBef>
                <a:spcPts val="900"/>
              </a:spcBef>
              <a:buClr>
                <a:prstClr val="black">
                  <a:lumMod val="85000"/>
                  <a:lumOff val="15000"/>
                </a:prstClr>
              </a:buClr>
            </a:pPr>
            <a:r>
              <a:rPr lang="sr-Latn-BA" sz="1600" b="1" dirty="0"/>
              <a:t>Izjava procjenjivača </a:t>
            </a:r>
            <a:r>
              <a:rPr lang="sr-Latn-BA" sz="1600" dirty="0"/>
              <a:t>je veoma bitan dio izvještaja o procjeni jer se njome procjenjivač ograđuje od odgovornosti </a:t>
            </a:r>
            <a:r>
              <a:rPr lang="sr-Latn-BA" sz="1600" dirty="0" smtClean="0"/>
              <a:t>za </a:t>
            </a:r>
            <a:r>
              <a:rPr lang="sr-Latn-BA" sz="1600" dirty="0"/>
              <a:t>činjenice na koje nije mogao da utiče, postupajući u skladu s profesionalnom etikom</a:t>
            </a:r>
            <a:r>
              <a:rPr lang="sr-Latn-BA" sz="1600" dirty="0" smtClean="0"/>
              <a:t>.</a:t>
            </a:r>
          </a:p>
          <a:p>
            <a:pPr defTabSz="914400">
              <a:spcBef>
                <a:spcPts val="900"/>
              </a:spcBef>
              <a:buClr>
                <a:prstClr val="black">
                  <a:lumMod val="85000"/>
                  <a:lumOff val="15000"/>
                </a:prstClr>
              </a:buClr>
            </a:pPr>
            <a:r>
              <a:rPr lang="sr-Latn-BA" sz="1600" b="1" dirty="0" smtClean="0"/>
              <a:t>Ograničenja</a:t>
            </a:r>
            <a:r>
              <a:rPr lang="sr-Latn-BA" sz="1600" dirty="0" smtClean="0"/>
              <a:t> koja mogu da se jave kod procjene imovine najčešće se odnose na nemogućnost određivanja tržišnih cijena, poteškoće u određivanju diskontnih stopa zbog neaktivnosti tržišta i sl.</a:t>
            </a:r>
          </a:p>
          <a:p>
            <a:pPr defTabSz="914400">
              <a:spcBef>
                <a:spcPts val="900"/>
              </a:spcBef>
              <a:buClr>
                <a:prstClr val="black">
                  <a:lumMod val="85000"/>
                  <a:lumOff val="15000"/>
                </a:prstClr>
              </a:buClr>
            </a:pPr>
            <a:r>
              <a:rPr lang="sr-Latn-BA" sz="1600" dirty="0" smtClean="0"/>
              <a:t>Sva značajna ograničenja treba da se navedu u izvještaju o procjeni vrijednosti.</a:t>
            </a:r>
            <a:endParaRPr lang="sr-Latn-BA" sz="1600" dirty="0"/>
          </a:p>
          <a:p>
            <a:pPr defTabSz="914400">
              <a:spcBef>
                <a:spcPts val="900"/>
              </a:spcBef>
              <a:buClr>
                <a:prstClr val="black">
                  <a:lumMod val="85000"/>
                  <a:lumOff val="15000"/>
                </a:prstClr>
              </a:buClr>
            </a:pPr>
            <a:r>
              <a:rPr lang="sr-Latn-BA" sz="1600" dirty="0" smtClean="0">
                <a:solidFill>
                  <a:prstClr val="black"/>
                </a:solidFill>
              </a:rPr>
              <a:t>Dokumentacija koja je korišćena u procjeni, </a:t>
            </a:r>
            <a:r>
              <a:rPr lang="sr-Latn-BA" sz="1600" dirty="0">
                <a:solidFill>
                  <a:prstClr val="black"/>
                </a:solidFill>
              </a:rPr>
              <a:t>kao i sama procjena mora biti dokumentovana i sačuvana u arhivi </a:t>
            </a:r>
            <a:r>
              <a:rPr lang="sr-Latn-BA" sz="1600" dirty="0" smtClean="0">
                <a:solidFill>
                  <a:prstClr val="black"/>
                </a:solidFill>
              </a:rPr>
              <a:t>procjenjivača.</a:t>
            </a:r>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28816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906" y="500063"/>
            <a:ext cx="8229600" cy="947737"/>
          </a:xfrm>
        </p:spPr>
        <p:txBody>
          <a:bodyPr>
            <a:noAutofit/>
          </a:bodyPr>
          <a:lstStyle/>
          <a:p>
            <a:r>
              <a:rPr lang="sr-Latn-BA" sz="3000" b="1" dirty="0" smtClean="0"/>
              <a:t>Odgovornost za procjenu imovine i obaveza</a:t>
            </a:r>
            <a:endParaRPr lang="bs-Latn-BA" sz="2000" b="1" i="1" dirty="0"/>
          </a:p>
        </p:txBody>
      </p:sp>
      <p:sp>
        <p:nvSpPr>
          <p:cNvPr id="3" name="Content Placeholder 2"/>
          <p:cNvSpPr>
            <a:spLocks noGrp="1"/>
          </p:cNvSpPr>
          <p:nvPr>
            <p:ph idx="1"/>
          </p:nvPr>
        </p:nvSpPr>
        <p:spPr>
          <a:xfrm>
            <a:off x="635794" y="1447800"/>
            <a:ext cx="8355806" cy="4525963"/>
          </a:xfrm>
        </p:spPr>
        <p:txBody>
          <a:bodyPr>
            <a:normAutofit fontScale="92500" lnSpcReduction="10000"/>
          </a:bodyPr>
          <a:lstStyle/>
          <a:p>
            <a:pPr marL="0" lvl="0" indent="0">
              <a:lnSpc>
                <a:spcPct val="115000"/>
              </a:lnSpc>
              <a:spcBef>
                <a:spcPts val="1200"/>
              </a:spcBef>
              <a:spcAft>
                <a:spcPts val="0"/>
              </a:spcAft>
              <a:buNone/>
            </a:pPr>
            <a:r>
              <a:rPr lang="sr-Latn-BA" sz="2400" kern="1600" dirty="0">
                <a:ea typeface="Times New Roman"/>
                <a:cs typeface="Arial"/>
              </a:rPr>
              <a:t>1. </a:t>
            </a:r>
            <a:r>
              <a:rPr lang="sr-Latn-BA" sz="2400" b="1" u="sng" kern="1600" dirty="0">
                <a:ea typeface="Times New Roman"/>
                <a:cs typeface="Arial"/>
              </a:rPr>
              <a:t>Odgovornost </a:t>
            </a:r>
            <a:r>
              <a:rPr lang="sr-Latn-BA" sz="2400" b="1" u="sng" kern="1600" dirty="0" smtClean="0">
                <a:ea typeface="Times New Roman"/>
                <a:cs typeface="Arial"/>
              </a:rPr>
              <a:t>procjenjivača:</a:t>
            </a:r>
            <a:endParaRPr lang="sr-Latn-BA" sz="2400" b="1" u="sng" kern="1600" dirty="0">
              <a:ea typeface="Times New Roman"/>
              <a:cs typeface="Arial"/>
            </a:endParaRPr>
          </a:p>
          <a:p>
            <a:pPr>
              <a:lnSpc>
                <a:spcPct val="115000"/>
              </a:lnSpc>
              <a:spcBef>
                <a:spcPts val="1200"/>
              </a:spcBef>
            </a:pPr>
            <a:r>
              <a:rPr lang="sr-Latn-BA" sz="2400" kern="1600" dirty="0">
                <a:ea typeface="Times New Roman"/>
                <a:cs typeface="Arial"/>
              </a:rPr>
              <a:t>Procjenu imovine i obaveza mogu da vrše: ovlašćeni </a:t>
            </a:r>
            <a:r>
              <a:rPr lang="sr-Latn-BA" sz="2400" kern="1600" dirty="0" smtClean="0">
                <a:ea typeface="Times New Roman"/>
                <a:cs typeface="Arial"/>
              </a:rPr>
              <a:t>procjenjivač i </a:t>
            </a:r>
            <a:r>
              <a:rPr lang="sr-Latn-BA" sz="2400" kern="1600" dirty="0">
                <a:ea typeface="Times New Roman"/>
                <a:cs typeface="Arial"/>
              </a:rPr>
              <a:t>ovlašćeni sudski </a:t>
            </a:r>
            <a:r>
              <a:rPr lang="sr-Latn-BA" sz="2400" kern="1600" dirty="0" smtClean="0">
                <a:ea typeface="Times New Roman"/>
                <a:cs typeface="Arial"/>
              </a:rPr>
              <a:t>vještak. </a:t>
            </a:r>
            <a:endParaRPr lang="sr-Latn-BA" sz="2400" kern="1600" dirty="0">
              <a:ea typeface="Times New Roman"/>
              <a:cs typeface="Arial"/>
            </a:endParaRPr>
          </a:p>
          <a:p>
            <a:pPr>
              <a:lnSpc>
                <a:spcPct val="115000"/>
              </a:lnSpc>
              <a:spcBef>
                <a:spcPts val="1200"/>
              </a:spcBef>
            </a:pPr>
            <a:r>
              <a:rPr lang="sr-Latn-BA" sz="2400" kern="1600" dirty="0">
                <a:ea typeface="Times New Roman"/>
                <a:cs typeface="Arial"/>
              </a:rPr>
              <a:t>Lica koja vrše procjenu snose odgovornost za procjenu i potpisuju Izjavu o odgovornosti.</a:t>
            </a:r>
          </a:p>
          <a:p>
            <a:pPr>
              <a:lnSpc>
                <a:spcPct val="115000"/>
              </a:lnSpc>
              <a:spcBef>
                <a:spcPts val="1200"/>
              </a:spcBef>
            </a:pPr>
            <a:r>
              <a:rPr lang="sr-Latn-BA" sz="2400" kern="1600" dirty="0">
                <a:ea typeface="Times New Roman"/>
                <a:cs typeface="Arial"/>
              </a:rPr>
              <a:t>U svom radu moraju da se pridržavaju osnovnih principa Etičkog kodeksa ovlašćenih procjenitelja (integritet, objektivnost, kompetentnost, povjerljivost, profesionalno ponašanje</a:t>
            </a:r>
            <a:r>
              <a:rPr lang="sr-Latn-BA" sz="2400" kern="1600" dirty="0" smtClean="0">
                <a:ea typeface="Times New Roman"/>
                <a:cs typeface="Arial"/>
              </a:rPr>
              <a:t>). </a:t>
            </a:r>
            <a:endParaRPr lang="sr-Latn-BA" sz="2400" kern="1600" dirty="0">
              <a:ea typeface="Times New Roman"/>
              <a:cs typeface="Arial"/>
            </a:endParaRPr>
          </a:p>
          <a:p>
            <a:pPr>
              <a:lnSpc>
                <a:spcPct val="115000"/>
              </a:lnSpc>
              <a:spcBef>
                <a:spcPts val="1200"/>
              </a:spcBef>
            </a:pPr>
            <a:r>
              <a:rPr lang="sr-Latn-BA" sz="2400" kern="1600" dirty="0">
                <a:ea typeface="Times New Roman"/>
                <a:cs typeface="Arial"/>
              </a:rPr>
              <a:t>Objektivnost i nezavisnost procjenjivača </a:t>
            </a:r>
            <a:r>
              <a:rPr lang="sr-Latn-BA" sz="2400" kern="1600" dirty="0" smtClean="0">
                <a:ea typeface="Times New Roman"/>
                <a:cs typeface="Arial"/>
              </a:rPr>
              <a:t>u vršenju procjene ključna je za rezultate procjene.</a:t>
            </a:r>
            <a:endParaRPr lang="en-US" sz="2000" dirty="0">
              <a:ea typeface="Calibri"/>
              <a:cs typeface="Times New Roman"/>
            </a:endParaRPr>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01312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906" y="500063"/>
            <a:ext cx="8229600" cy="947737"/>
          </a:xfrm>
        </p:spPr>
        <p:txBody>
          <a:bodyPr>
            <a:noAutofit/>
          </a:bodyPr>
          <a:lstStyle/>
          <a:p>
            <a:r>
              <a:rPr lang="pl-PL" sz="2800" b="1" dirty="0"/>
              <a:t>Odgovornost za procjenu imovine i obaveza</a:t>
            </a:r>
            <a:endParaRPr lang="bs-Latn-BA" sz="2800" b="1" dirty="0"/>
          </a:p>
        </p:txBody>
      </p:sp>
      <p:sp>
        <p:nvSpPr>
          <p:cNvPr id="3" name="Content Placeholder 2"/>
          <p:cNvSpPr>
            <a:spLocks noGrp="1"/>
          </p:cNvSpPr>
          <p:nvPr>
            <p:ph idx="1"/>
          </p:nvPr>
        </p:nvSpPr>
        <p:spPr>
          <a:xfrm>
            <a:off x="635794" y="1447800"/>
            <a:ext cx="8355806" cy="4525963"/>
          </a:xfrm>
        </p:spPr>
        <p:txBody>
          <a:bodyPr>
            <a:normAutofit fontScale="92500"/>
          </a:bodyPr>
          <a:lstStyle/>
          <a:p>
            <a:pPr marL="0" lvl="0" indent="0">
              <a:lnSpc>
                <a:spcPct val="115000"/>
              </a:lnSpc>
              <a:spcBef>
                <a:spcPts val="1200"/>
              </a:spcBef>
              <a:spcAft>
                <a:spcPts val="0"/>
              </a:spcAft>
              <a:buNone/>
            </a:pPr>
            <a:r>
              <a:rPr lang="sr-Latn-BA" sz="2400" b="1" kern="1600" dirty="0">
                <a:ea typeface="Times New Roman"/>
                <a:cs typeface="Arial"/>
              </a:rPr>
              <a:t>Primjer Izjave </a:t>
            </a:r>
            <a:r>
              <a:rPr lang="sr-Latn-BA" sz="2400" b="1" kern="1600" dirty="0" smtClean="0">
                <a:ea typeface="Times New Roman"/>
                <a:cs typeface="Arial"/>
              </a:rPr>
              <a:t>procjenjivača </a:t>
            </a:r>
            <a:r>
              <a:rPr lang="sr-Latn-BA" sz="2400" b="1" kern="1600" dirty="0">
                <a:ea typeface="Times New Roman"/>
                <a:cs typeface="Arial"/>
              </a:rPr>
              <a:t>o povjerljivosti:</a:t>
            </a:r>
          </a:p>
          <a:p>
            <a:pPr marL="0" lvl="0" indent="0">
              <a:lnSpc>
                <a:spcPct val="115000"/>
              </a:lnSpc>
              <a:spcBef>
                <a:spcPts val="1200"/>
              </a:spcBef>
              <a:spcAft>
                <a:spcPts val="0"/>
              </a:spcAft>
              <a:buNone/>
            </a:pPr>
            <a:endParaRPr lang="sr-Latn-BA" sz="2400" b="1" kern="1600" dirty="0">
              <a:ea typeface="Times New Roman"/>
              <a:cs typeface="Arial"/>
            </a:endParaRPr>
          </a:p>
          <a:p>
            <a:pPr marL="0" lvl="0" indent="0">
              <a:lnSpc>
                <a:spcPct val="115000"/>
              </a:lnSpc>
              <a:spcBef>
                <a:spcPts val="1200"/>
              </a:spcBef>
              <a:spcAft>
                <a:spcPts val="0"/>
              </a:spcAft>
              <a:buNone/>
            </a:pPr>
            <a:r>
              <a:rPr lang="sr-Latn-BA" sz="2400" b="1" kern="1600" dirty="0">
                <a:ea typeface="Times New Roman"/>
                <a:cs typeface="Arial"/>
              </a:rPr>
              <a:t>Ovlašćeni procjenjivač ______ struke, izjavljuje, pod moralnom i materijalnom odgovornošću, da je u skladu sa svojim ekonomsko-finansijskim znanjem i znanjem stalnog vještaka _______struke, izvršio uvid u dokumentaciju o poslovanju _______PRIVREDNOG DRUŠTVA, a koja mu je stavljena na raspolaganje od strane tog društva i koja je evidentirana kod tog društva, i na osnovu uvida u dokumentaciju sačinio  izvještaj o procjeni vrijednosti imovine namijenjene prodaji, mart 2021. godine.</a:t>
            </a:r>
          </a:p>
          <a:p>
            <a:pPr marL="0" indent="0" algn="just">
              <a:lnSpc>
                <a:spcPct val="115000"/>
              </a:lnSpc>
              <a:spcAft>
                <a:spcPts val="0"/>
              </a:spcAft>
              <a:buNone/>
            </a:pPr>
            <a:endParaRPr lang="en-US" sz="2000" dirty="0">
              <a:ea typeface="Calibri"/>
              <a:cs typeface="Times New Roman"/>
            </a:endParaRPr>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9113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2"/>
            <a:ext cx="8229600" cy="1056729"/>
          </a:xfrm>
        </p:spPr>
        <p:txBody>
          <a:bodyPr>
            <a:normAutofit/>
          </a:bodyPr>
          <a:lstStyle/>
          <a:p>
            <a:r>
              <a:rPr lang="en-US" b="1" dirty="0" smtClean="0"/>
              <a:t>POPIS  </a:t>
            </a:r>
            <a:endParaRPr lang="bs-Latn-BA" b="1" dirty="0"/>
          </a:p>
        </p:txBody>
      </p:sp>
      <p:sp>
        <p:nvSpPr>
          <p:cNvPr id="9" name="Content Placeholder 2"/>
          <p:cNvSpPr>
            <a:spLocks noGrp="1"/>
          </p:cNvSpPr>
          <p:nvPr>
            <p:ph idx="1"/>
          </p:nvPr>
        </p:nvSpPr>
        <p:spPr>
          <a:xfrm>
            <a:off x="762000" y="1371600"/>
            <a:ext cx="7839818" cy="5201344"/>
          </a:xfrm>
        </p:spPr>
        <p:txBody>
          <a:bodyPr>
            <a:normAutofit fontScale="40000" lnSpcReduction="20000"/>
          </a:bodyPr>
          <a:lstStyle/>
          <a:p>
            <a:pPr algn="just">
              <a:spcBef>
                <a:spcPts val="600"/>
              </a:spcBef>
              <a:spcAft>
                <a:spcPts val="800"/>
              </a:spcAft>
            </a:pPr>
            <a:endParaRPr lang="ru-RU" sz="3800" b="1" dirty="0"/>
          </a:p>
          <a:p>
            <a:pPr marL="0" indent="0" algn="just">
              <a:spcBef>
                <a:spcPts val="600"/>
              </a:spcBef>
              <a:spcAft>
                <a:spcPts val="800"/>
              </a:spcAft>
              <a:buNone/>
            </a:pPr>
            <a:r>
              <a:rPr lang="en-US" sz="3800" b="1" dirty="0"/>
              <a:t>1. REGULATORNI OKVIR</a:t>
            </a:r>
          </a:p>
          <a:p>
            <a:pPr marL="0" indent="0" algn="just">
              <a:spcBef>
                <a:spcPts val="600"/>
              </a:spcBef>
              <a:spcAft>
                <a:spcPts val="800"/>
              </a:spcAft>
              <a:buNone/>
            </a:pPr>
            <a:r>
              <a:rPr lang="en-US" sz="3800" b="1" dirty="0"/>
              <a:t>2. POJAM I PREDMET POPISA</a:t>
            </a:r>
          </a:p>
          <a:p>
            <a:pPr marL="0" indent="0" algn="just">
              <a:spcBef>
                <a:spcPts val="600"/>
              </a:spcBef>
              <a:spcAft>
                <a:spcPts val="800"/>
              </a:spcAft>
              <a:buNone/>
            </a:pPr>
            <a:r>
              <a:rPr lang="en-US" sz="3800" b="1" dirty="0"/>
              <a:t>3. </a:t>
            </a:r>
            <a:r>
              <a:rPr lang="en-US" sz="3800" b="1" dirty="0" smtClean="0"/>
              <a:t>CILJ I </a:t>
            </a:r>
            <a:r>
              <a:rPr lang="en-US" sz="3800" b="1" dirty="0"/>
              <a:t>ULOGA POPISA</a:t>
            </a:r>
          </a:p>
          <a:p>
            <a:pPr marL="0" indent="0" algn="just">
              <a:spcBef>
                <a:spcPts val="600"/>
              </a:spcBef>
              <a:spcAft>
                <a:spcPts val="800"/>
              </a:spcAft>
              <a:buNone/>
            </a:pPr>
            <a:r>
              <a:rPr lang="en-US" sz="3800" b="1" dirty="0"/>
              <a:t>4. VRSTE POPISA</a:t>
            </a:r>
          </a:p>
          <a:p>
            <a:pPr marL="0" indent="0" algn="just">
              <a:spcBef>
                <a:spcPts val="600"/>
              </a:spcBef>
              <a:spcAft>
                <a:spcPts val="800"/>
              </a:spcAft>
              <a:buNone/>
            </a:pPr>
            <a:r>
              <a:rPr lang="en-US" sz="3800" b="1" dirty="0"/>
              <a:t>5. PRINCIPI/NAČELA POPISA</a:t>
            </a:r>
          </a:p>
          <a:p>
            <a:pPr marL="0" indent="0" algn="just">
              <a:spcBef>
                <a:spcPts val="600"/>
              </a:spcBef>
              <a:spcAft>
                <a:spcPts val="800"/>
              </a:spcAft>
              <a:buNone/>
            </a:pPr>
            <a:r>
              <a:rPr lang="en-US" sz="3800" b="1" dirty="0"/>
              <a:t>6. METODE POPISA</a:t>
            </a:r>
          </a:p>
          <a:p>
            <a:pPr marL="0" indent="0" algn="just">
              <a:spcBef>
                <a:spcPts val="600"/>
              </a:spcBef>
              <a:spcAft>
                <a:spcPts val="800"/>
              </a:spcAft>
              <a:buNone/>
            </a:pPr>
            <a:r>
              <a:rPr lang="en-US" sz="3800" b="1" dirty="0"/>
              <a:t>7. TEHNIKE POPISA</a:t>
            </a:r>
          </a:p>
          <a:p>
            <a:pPr marL="0" indent="0" algn="just">
              <a:spcBef>
                <a:spcPts val="600"/>
              </a:spcBef>
              <a:spcAft>
                <a:spcPts val="800"/>
              </a:spcAft>
              <a:buNone/>
            </a:pPr>
            <a:r>
              <a:rPr lang="en-US" sz="3800" b="1" dirty="0"/>
              <a:t>8. 0DGOVORNOST ZA POPIS I POPISNA KOMISIJA</a:t>
            </a:r>
          </a:p>
          <a:p>
            <a:pPr marL="0" indent="0" algn="just">
              <a:spcBef>
                <a:spcPts val="600"/>
              </a:spcBef>
              <a:spcAft>
                <a:spcPts val="800"/>
              </a:spcAft>
              <a:buNone/>
            </a:pPr>
            <a:r>
              <a:rPr lang="en-US" sz="3800" b="1" dirty="0"/>
              <a:t>9. DUŽNOSI KOMISIJE ZA POPIS</a:t>
            </a:r>
          </a:p>
          <a:p>
            <a:pPr marL="0" indent="0" algn="just">
              <a:spcBef>
                <a:spcPts val="600"/>
              </a:spcBef>
              <a:spcAft>
                <a:spcPts val="800"/>
              </a:spcAft>
              <a:buNone/>
            </a:pPr>
            <a:r>
              <a:rPr lang="en-US" sz="3800" b="1" dirty="0"/>
              <a:t>10. IZVJEŠTAJ O POPISU</a:t>
            </a:r>
          </a:p>
          <a:p>
            <a:pPr marL="0" indent="0" algn="just">
              <a:spcBef>
                <a:spcPts val="600"/>
              </a:spcBef>
              <a:spcAft>
                <a:spcPts val="800"/>
              </a:spcAft>
              <a:buNone/>
            </a:pPr>
            <a:r>
              <a:rPr lang="en-US" sz="3800" b="1" dirty="0"/>
              <a:t>11. POPIS PREMA VRSTI IMOVINE</a:t>
            </a:r>
          </a:p>
          <a:p>
            <a:pPr marL="0" indent="0" algn="just">
              <a:spcBef>
                <a:spcPts val="600"/>
              </a:spcBef>
              <a:spcAft>
                <a:spcPts val="800"/>
              </a:spcAft>
              <a:buNone/>
            </a:pPr>
            <a:r>
              <a:rPr lang="en-US" sz="3800" b="1" dirty="0"/>
              <a:t>12. POPIS U STEČAJNOM POSTUPKU</a:t>
            </a:r>
          </a:p>
          <a:p>
            <a:pPr marL="0" indent="0" algn="just">
              <a:spcBef>
                <a:spcPts val="600"/>
              </a:spcBef>
              <a:spcAft>
                <a:spcPts val="800"/>
              </a:spcAft>
              <a:buNone/>
            </a:pPr>
            <a:r>
              <a:rPr lang="en-US" sz="3800" b="1" dirty="0"/>
              <a:t>13. OBAVEZE STEČAJNOG UPRAVNIKA</a:t>
            </a:r>
          </a:p>
          <a:p>
            <a:pPr algn="just">
              <a:spcBef>
                <a:spcPts val="600"/>
              </a:spcBef>
              <a:spcAft>
                <a:spcPts val="800"/>
              </a:spcAft>
            </a:pPr>
            <a:endParaRPr lang="en-US" b="1"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53546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906" y="500063"/>
            <a:ext cx="8229600" cy="947737"/>
          </a:xfrm>
        </p:spPr>
        <p:txBody>
          <a:bodyPr>
            <a:noAutofit/>
          </a:bodyPr>
          <a:lstStyle/>
          <a:p>
            <a:r>
              <a:rPr lang="pl-PL" sz="3000" b="1" dirty="0"/>
              <a:t>Odgovornost za procjenu imovine i </a:t>
            </a:r>
            <a:r>
              <a:rPr lang="pl-PL" sz="3000" b="1" dirty="0" smtClean="0"/>
              <a:t>obaveza u stečaju</a:t>
            </a:r>
            <a:endParaRPr lang="bs-Latn-BA" sz="2000" b="1" i="1" dirty="0"/>
          </a:p>
        </p:txBody>
      </p:sp>
      <p:sp>
        <p:nvSpPr>
          <p:cNvPr id="3" name="Content Placeholder 2"/>
          <p:cNvSpPr>
            <a:spLocks noGrp="1"/>
          </p:cNvSpPr>
          <p:nvPr>
            <p:ph idx="1"/>
          </p:nvPr>
        </p:nvSpPr>
        <p:spPr>
          <a:xfrm>
            <a:off x="635794" y="1447800"/>
            <a:ext cx="8355806" cy="4525963"/>
          </a:xfrm>
        </p:spPr>
        <p:txBody>
          <a:bodyPr>
            <a:normAutofit/>
          </a:bodyPr>
          <a:lstStyle/>
          <a:p>
            <a:pPr marL="0" lvl="0" indent="0">
              <a:lnSpc>
                <a:spcPct val="115000"/>
              </a:lnSpc>
              <a:spcBef>
                <a:spcPts val="1200"/>
              </a:spcBef>
              <a:spcAft>
                <a:spcPts val="0"/>
              </a:spcAft>
              <a:buNone/>
            </a:pPr>
            <a:endParaRPr lang="sr-Latn-BA" sz="2400" b="1" kern="1600" dirty="0" smtClean="0">
              <a:ea typeface="Times New Roman"/>
              <a:cs typeface="Arial"/>
            </a:endParaRPr>
          </a:p>
          <a:p>
            <a:pPr marL="0" lvl="0" indent="0">
              <a:lnSpc>
                <a:spcPct val="115000"/>
              </a:lnSpc>
              <a:spcBef>
                <a:spcPts val="1200"/>
              </a:spcBef>
              <a:spcAft>
                <a:spcPts val="0"/>
              </a:spcAft>
              <a:buNone/>
            </a:pPr>
            <a:r>
              <a:rPr lang="sr-Latn-BA" sz="2700" u="sng" kern="1600" dirty="0">
                <a:ea typeface="Times New Roman"/>
                <a:cs typeface="Arial"/>
              </a:rPr>
              <a:t>2. Odgovornost stečajnog upravnika:</a:t>
            </a:r>
          </a:p>
          <a:p>
            <a:pPr>
              <a:lnSpc>
                <a:spcPct val="115000"/>
              </a:lnSpc>
              <a:spcBef>
                <a:spcPts val="1200"/>
              </a:spcBef>
            </a:pPr>
            <a:r>
              <a:rPr lang="sr-Latn-BA" sz="2700" kern="1600" dirty="0">
                <a:ea typeface="Times New Roman"/>
                <a:cs typeface="Arial"/>
              </a:rPr>
              <a:t>U stečajnom postupku procjenu imovine vrši stečajni upravnik, koji može, uz saglasnost stečajnog sudije da angažuje ovlašćenog vještaka ili </a:t>
            </a:r>
            <a:r>
              <a:rPr lang="sr-Latn-BA" sz="2700" kern="1600" dirty="0" smtClean="0">
                <a:ea typeface="Times New Roman"/>
                <a:cs typeface="Arial"/>
              </a:rPr>
              <a:t>procjenjivača.</a:t>
            </a:r>
            <a:endParaRPr lang="sr-Latn-BA" sz="2700" kern="1600" dirty="0">
              <a:ea typeface="Times New Roman"/>
              <a:cs typeface="Arial"/>
            </a:endParaRPr>
          </a:p>
          <a:p>
            <a:pPr>
              <a:lnSpc>
                <a:spcPct val="115000"/>
              </a:lnSpc>
              <a:spcBef>
                <a:spcPts val="1200"/>
              </a:spcBef>
            </a:pPr>
            <a:r>
              <a:rPr lang="sr-Latn-BA" sz="2700" kern="1600" dirty="0">
                <a:ea typeface="Times New Roman"/>
                <a:cs typeface="Arial"/>
              </a:rPr>
              <a:t>Stečajni upravnik potpisuje Izjavu o vjerodostojnosti podataka za procjenu imovine.</a:t>
            </a:r>
          </a:p>
          <a:p>
            <a:pPr marL="0" indent="0" algn="just">
              <a:lnSpc>
                <a:spcPct val="115000"/>
              </a:lnSpc>
              <a:spcAft>
                <a:spcPts val="0"/>
              </a:spcAft>
              <a:buNone/>
            </a:pPr>
            <a:endParaRPr lang="en-US" sz="2000" dirty="0">
              <a:ea typeface="Calibri"/>
              <a:cs typeface="Times New Roman"/>
            </a:endParaRPr>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86167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906" y="500063"/>
            <a:ext cx="8229600" cy="947737"/>
          </a:xfrm>
        </p:spPr>
        <p:txBody>
          <a:bodyPr>
            <a:noAutofit/>
          </a:bodyPr>
          <a:lstStyle/>
          <a:p>
            <a:r>
              <a:rPr lang="pl-PL" sz="3000" b="1" dirty="0"/>
              <a:t>Izjava o vjerodostojnosti podataka za svrhu procjene imovine</a:t>
            </a:r>
            <a:endParaRPr lang="bs-Latn-BA" sz="2000" b="1" i="1" dirty="0"/>
          </a:p>
        </p:txBody>
      </p:sp>
      <p:sp>
        <p:nvSpPr>
          <p:cNvPr id="3" name="Content Placeholder 2"/>
          <p:cNvSpPr>
            <a:spLocks noGrp="1"/>
          </p:cNvSpPr>
          <p:nvPr>
            <p:ph idx="1"/>
          </p:nvPr>
        </p:nvSpPr>
        <p:spPr>
          <a:xfrm>
            <a:off x="635794" y="1447800"/>
            <a:ext cx="8355806" cy="4525963"/>
          </a:xfrm>
        </p:spPr>
        <p:txBody>
          <a:bodyPr>
            <a:normAutofit fontScale="62500" lnSpcReduction="20000"/>
          </a:bodyPr>
          <a:lstStyle/>
          <a:p>
            <a:pPr marL="0" lvl="0" indent="0">
              <a:lnSpc>
                <a:spcPct val="115000"/>
              </a:lnSpc>
              <a:spcBef>
                <a:spcPts val="1200"/>
              </a:spcBef>
              <a:spcAft>
                <a:spcPts val="0"/>
              </a:spcAft>
              <a:buNone/>
            </a:pPr>
            <a:endParaRPr lang="sr-Latn-BA" sz="2400" b="1" kern="1600" dirty="0" smtClean="0">
              <a:ea typeface="Times New Roman"/>
              <a:cs typeface="Arial"/>
            </a:endParaRPr>
          </a:p>
          <a:p>
            <a:pPr marL="0" lvl="0" indent="0">
              <a:lnSpc>
                <a:spcPct val="115000"/>
              </a:lnSpc>
              <a:spcBef>
                <a:spcPts val="1200"/>
              </a:spcBef>
              <a:spcAft>
                <a:spcPts val="0"/>
              </a:spcAft>
              <a:buNone/>
            </a:pPr>
            <a:r>
              <a:rPr lang="vi-VN" sz="2700" b="1" i="1" kern="1600" dirty="0">
                <a:ea typeface="Times New Roman"/>
                <a:cs typeface="Arial"/>
              </a:rPr>
              <a:t>Izjava o vjerodostojnosti podataka za svrhu procjene imovine: </a:t>
            </a:r>
          </a:p>
          <a:p>
            <a:pPr marL="0" lvl="0" indent="0">
              <a:lnSpc>
                <a:spcPct val="115000"/>
              </a:lnSpc>
              <a:spcBef>
                <a:spcPts val="1200"/>
              </a:spcBef>
              <a:spcAft>
                <a:spcPts val="0"/>
              </a:spcAft>
              <a:buNone/>
            </a:pPr>
            <a:endParaRPr lang="vi-VN" sz="2700" b="1" i="1" kern="1600" dirty="0">
              <a:ea typeface="Times New Roman"/>
              <a:cs typeface="Arial"/>
            </a:endParaRPr>
          </a:p>
          <a:p>
            <a:pPr marL="0" lvl="0" indent="0">
              <a:lnSpc>
                <a:spcPct val="115000"/>
              </a:lnSpc>
              <a:spcBef>
                <a:spcPts val="1200"/>
              </a:spcBef>
              <a:spcAft>
                <a:spcPts val="0"/>
              </a:spcAft>
              <a:buNone/>
            </a:pPr>
            <a:r>
              <a:rPr lang="vi-VN" sz="2700" b="1" i="1" kern="1600" dirty="0">
                <a:ea typeface="Times New Roman"/>
                <a:cs typeface="Arial"/>
              </a:rPr>
              <a:t>Prema našem shvatanju angažovani </a:t>
            </a:r>
            <a:r>
              <a:rPr lang="vi-VN" sz="2700" b="1" i="1" kern="1600" dirty="0" smtClean="0">
                <a:ea typeface="Times New Roman"/>
                <a:cs typeface="Arial"/>
              </a:rPr>
              <a:t>procjen</a:t>
            </a:r>
            <a:r>
              <a:rPr lang="sr-Latn-BA" sz="2700" b="1" i="1" kern="1600" dirty="0" smtClean="0">
                <a:ea typeface="Times New Roman"/>
                <a:cs typeface="Arial"/>
              </a:rPr>
              <a:t>jivač</a:t>
            </a:r>
            <a:r>
              <a:rPr lang="vi-VN" sz="2700" b="1" i="1" kern="1600" dirty="0" smtClean="0">
                <a:ea typeface="Times New Roman"/>
                <a:cs typeface="Arial"/>
              </a:rPr>
              <a:t> </a:t>
            </a:r>
            <a:r>
              <a:rPr lang="vi-VN" sz="2700" b="1" i="1" kern="1600" dirty="0">
                <a:ea typeface="Times New Roman"/>
                <a:cs typeface="Arial"/>
              </a:rPr>
              <a:t>i stalni sudski vještak, se oslonio na pružene informacije, podatke i obavljene procjene stečajnog dužnika “XXXX XXXX“ d.o.o. YYYY čija je imovina predmet prodaje, u toku angažovanja. Takođe, razumijemo da </a:t>
            </a:r>
            <a:r>
              <a:rPr lang="vi-VN" sz="2700" b="1" i="1" kern="1600" dirty="0" smtClean="0">
                <a:ea typeface="Times New Roman"/>
                <a:cs typeface="Arial"/>
              </a:rPr>
              <a:t>procjen</a:t>
            </a:r>
            <a:r>
              <a:rPr lang="sr-Latn-BA" sz="2700" b="1" i="1" kern="1600" dirty="0" smtClean="0">
                <a:ea typeface="Times New Roman"/>
                <a:cs typeface="Arial"/>
              </a:rPr>
              <a:t>itelj</a:t>
            </a:r>
            <a:r>
              <a:rPr lang="vi-VN" sz="2700" b="1" i="1" kern="1600" dirty="0" smtClean="0">
                <a:ea typeface="Times New Roman"/>
                <a:cs typeface="Arial"/>
              </a:rPr>
              <a:t> </a:t>
            </a:r>
            <a:r>
              <a:rPr lang="vi-VN" sz="2700" b="1" i="1" kern="1600" dirty="0">
                <a:ea typeface="Times New Roman"/>
                <a:cs typeface="Arial"/>
              </a:rPr>
              <a:t>ne izražava mišljenje o objektivnosti pruženih informacija, kao i da bi bilo kakve promjene i modifikacije pruženih informacija mogle značajno uticati na nalaze </a:t>
            </a:r>
            <a:r>
              <a:rPr lang="vi-VN" sz="2700" b="1" i="1" kern="1600" dirty="0" smtClean="0">
                <a:ea typeface="Times New Roman"/>
                <a:cs typeface="Arial"/>
              </a:rPr>
              <a:t>procjen</a:t>
            </a:r>
            <a:r>
              <a:rPr lang="sr-Latn-BA" sz="2700" b="1" i="1" kern="1600" dirty="0" smtClean="0">
                <a:ea typeface="Times New Roman"/>
                <a:cs typeface="Arial"/>
              </a:rPr>
              <a:t>itelja</a:t>
            </a:r>
            <a:r>
              <a:rPr lang="vi-VN" sz="2700" b="1" i="1" kern="1600" dirty="0" smtClean="0">
                <a:ea typeface="Times New Roman"/>
                <a:cs typeface="Arial"/>
              </a:rPr>
              <a:t>. Procjen</a:t>
            </a:r>
            <a:r>
              <a:rPr lang="sr-Latn-BA" sz="2700" b="1" i="1" kern="1600" dirty="0" smtClean="0">
                <a:ea typeface="Times New Roman"/>
                <a:cs typeface="Arial"/>
              </a:rPr>
              <a:t>jivač</a:t>
            </a:r>
            <a:r>
              <a:rPr lang="vi-VN" sz="2700" b="1" i="1" kern="1600" dirty="0" smtClean="0">
                <a:ea typeface="Times New Roman"/>
                <a:cs typeface="Arial"/>
              </a:rPr>
              <a:t> </a:t>
            </a:r>
            <a:r>
              <a:rPr lang="vi-VN" sz="2700" b="1" i="1" kern="1600" dirty="0">
                <a:ea typeface="Times New Roman"/>
                <a:cs typeface="Arial"/>
              </a:rPr>
              <a:t>je radio na bazi dokumentacije i podataka koje je prezentovao stečajni upravnik stečajnog dužnika. </a:t>
            </a:r>
          </a:p>
          <a:p>
            <a:pPr marL="0" lvl="0" indent="0">
              <a:lnSpc>
                <a:spcPct val="115000"/>
              </a:lnSpc>
              <a:spcBef>
                <a:spcPts val="1200"/>
              </a:spcBef>
              <a:spcAft>
                <a:spcPts val="0"/>
              </a:spcAft>
              <a:buNone/>
            </a:pPr>
            <a:r>
              <a:rPr lang="vi-VN" sz="2700" b="1" i="1" kern="1600" dirty="0">
                <a:ea typeface="Times New Roman"/>
                <a:cs typeface="Arial"/>
              </a:rPr>
              <a:t>                                                                                         Stečajni upravnik  </a:t>
            </a:r>
          </a:p>
          <a:p>
            <a:pPr marL="0" lvl="0" indent="0">
              <a:lnSpc>
                <a:spcPct val="115000"/>
              </a:lnSpc>
              <a:spcBef>
                <a:spcPts val="1200"/>
              </a:spcBef>
              <a:spcAft>
                <a:spcPts val="0"/>
              </a:spcAft>
              <a:buNone/>
            </a:pPr>
            <a:r>
              <a:rPr lang="vi-VN" sz="2700" b="1" i="1" kern="1600" dirty="0">
                <a:ea typeface="Times New Roman"/>
                <a:cs typeface="Arial"/>
              </a:rPr>
              <a:t>                                           </a:t>
            </a:r>
          </a:p>
          <a:p>
            <a:pPr marL="0" lvl="0" indent="0">
              <a:lnSpc>
                <a:spcPct val="115000"/>
              </a:lnSpc>
              <a:spcBef>
                <a:spcPts val="1200"/>
              </a:spcBef>
              <a:spcAft>
                <a:spcPts val="0"/>
              </a:spcAft>
              <a:buNone/>
            </a:pPr>
            <a:r>
              <a:rPr lang="vi-VN" sz="2700" b="1" i="1" kern="1600" dirty="0">
                <a:ea typeface="Times New Roman"/>
                <a:cs typeface="Arial"/>
              </a:rPr>
              <a:t>                                                                                  “XXXX XXXX“ d.o.o. YYYY</a:t>
            </a:r>
          </a:p>
          <a:p>
            <a:pPr marL="0" indent="0" algn="just">
              <a:lnSpc>
                <a:spcPct val="115000"/>
              </a:lnSpc>
              <a:spcAft>
                <a:spcPts val="0"/>
              </a:spcAft>
              <a:buNone/>
            </a:pPr>
            <a:endParaRPr lang="en-US" sz="2000" dirty="0">
              <a:ea typeface="Calibri"/>
              <a:cs typeface="Times New Roman"/>
            </a:endParaRPr>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94063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1100137"/>
          </a:xfrm>
        </p:spPr>
        <p:txBody>
          <a:bodyPr>
            <a:normAutofit fontScale="90000"/>
          </a:bodyPr>
          <a:lstStyle/>
          <a:p>
            <a:r>
              <a:rPr lang="sr-Latn-BA" b="1" dirty="0" smtClean="0"/>
              <a:t>Procjena imovine u stečajnom postupku</a:t>
            </a:r>
            <a:endParaRPr lang="bs-Latn-BA" b="1" dirty="0"/>
          </a:p>
        </p:txBody>
      </p:sp>
      <p:sp>
        <p:nvSpPr>
          <p:cNvPr id="3" name="Content Placeholder 2"/>
          <p:cNvSpPr>
            <a:spLocks noGrp="1"/>
          </p:cNvSpPr>
          <p:nvPr>
            <p:ph idx="1"/>
          </p:nvPr>
        </p:nvSpPr>
        <p:spPr>
          <a:xfrm>
            <a:off x="635794" y="1676400"/>
            <a:ext cx="8355806" cy="5029200"/>
          </a:xfrm>
        </p:spPr>
        <p:txBody>
          <a:bodyPr>
            <a:normAutofit fontScale="25000" lnSpcReduction="20000"/>
          </a:bodyPr>
          <a:lstStyle/>
          <a:p>
            <a:pPr>
              <a:spcBef>
                <a:spcPts val="600"/>
              </a:spcBef>
              <a:spcAft>
                <a:spcPts val="800"/>
              </a:spcAft>
            </a:pPr>
            <a:r>
              <a:rPr lang="sr-Latn-BA" sz="6400" dirty="0" smtClean="0"/>
              <a:t>Standardom II Pravilnika o utvrđivanju standarda za upravljanje stečajnom masom propisano  je da:</a:t>
            </a:r>
          </a:p>
          <a:p>
            <a:pPr marL="0" indent="0">
              <a:lnSpc>
                <a:spcPct val="120000"/>
              </a:lnSpc>
              <a:spcBef>
                <a:spcPts val="300"/>
              </a:spcBef>
              <a:spcAft>
                <a:spcPts val="300"/>
              </a:spcAft>
              <a:buNone/>
            </a:pPr>
            <a:r>
              <a:rPr lang="sr-Latn-BA" sz="6400" dirty="0" smtClean="0"/>
              <a:t>	- stečajni upravnik nakon popisa imovine i obaveza stečajnog dužnika </a:t>
            </a:r>
            <a:r>
              <a:rPr lang="sr-Latn-BA" sz="6400" b="1" dirty="0" smtClean="0"/>
              <a:t>vrši procjenu likvidacione vrijednosti </a:t>
            </a:r>
            <a:r>
              <a:rPr lang="sr-Latn-BA" sz="6400" dirty="0" smtClean="0"/>
              <a:t>svakog pojedinačnog dijela imovine;</a:t>
            </a:r>
          </a:p>
          <a:p>
            <a:pPr marL="0" indent="0">
              <a:lnSpc>
                <a:spcPct val="120000"/>
              </a:lnSpc>
              <a:spcBef>
                <a:spcPts val="300"/>
              </a:spcBef>
              <a:spcAft>
                <a:spcPts val="300"/>
              </a:spcAft>
              <a:buNone/>
            </a:pPr>
            <a:r>
              <a:rPr lang="sr-Latn-BA" sz="6400" dirty="0" smtClean="0"/>
              <a:t>	- </a:t>
            </a:r>
            <a:r>
              <a:rPr lang="sr-Latn-BA" sz="6400" b="1" dirty="0" smtClean="0"/>
              <a:t>likvidaciona vrijednost imovine se procjenjuje kao cjelina </a:t>
            </a:r>
            <a:r>
              <a:rPr lang="sr-Latn-BA" sz="6400" dirty="0" smtClean="0"/>
              <a:t>kada je priroda imovine takva da se ne može unovčiti pojedinačno, već samo zajedno sa drugom imovinom stečajnog dužnika</a:t>
            </a:r>
            <a:r>
              <a:rPr lang="sr-Latn-BA" sz="6400" dirty="0"/>
              <a:t>;</a:t>
            </a:r>
            <a:r>
              <a:rPr lang="sr-Latn-BA" sz="6400" dirty="0" smtClean="0"/>
              <a:t>	</a:t>
            </a:r>
          </a:p>
          <a:p>
            <a:pPr marL="0" indent="0">
              <a:lnSpc>
                <a:spcPct val="120000"/>
              </a:lnSpc>
              <a:spcBef>
                <a:spcPts val="300"/>
              </a:spcBef>
              <a:spcAft>
                <a:spcPts val="300"/>
              </a:spcAft>
              <a:buNone/>
            </a:pPr>
            <a:r>
              <a:rPr lang="sr-Latn-BA" sz="6400" dirty="0" smtClean="0"/>
              <a:t>	- </a:t>
            </a:r>
            <a:r>
              <a:rPr lang="sr-Latn-BA" sz="6400" b="1" dirty="0" smtClean="0"/>
              <a:t>likvidaciona vrijednost imovine </a:t>
            </a:r>
            <a:r>
              <a:rPr lang="sr-Latn-BA" sz="6400" dirty="0" smtClean="0"/>
              <a:t>stečajnog dužnika predstavlja novčani iznos koji bi se ostvario prodajom imovine na datom tržištu u razumnom roku;</a:t>
            </a:r>
          </a:p>
          <a:p>
            <a:pPr marL="0" indent="0">
              <a:lnSpc>
                <a:spcPct val="120000"/>
              </a:lnSpc>
              <a:spcBef>
                <a:spcPts val="300"/>
              </a:spcBef>
              <a:spcAft>
                <a:spcPts val="300"/>
              </a:spcAft>
              <a:buNone/>
            </a:pPr>
            <a:r>
              <a:rPr lang="sr-Latn-BA" sz="6400" dirty="0" smtClean="0"/>
              <a:t>	- </a:t>
            </a:r>
            <a:r>
              <a:rPr lang="sr-Latn-BA" sz="6400" b="1" dirty="0" smtClean="0"/>
              <a:t>knjigovodstvena vrijednost imovine </a:t>
            </a:r>
            <a:r>
              <a:rPr lang="sr-Latn-BA" sz="6400" dirty="0" smtClean="0"/>
              <a:t>stečajnog dužnika ne uzima se u obzir, osim u slučaju kada je ta vrijednost od značaja za utvrđivanje likvidacione vrijednosti;</a:t>
            </a:r>
          </a:p>
          <a:p>
            <a:pPr marL="0" indent="0">
              <a:lnSpc>
                <a:spcPct val="120000"/>
              </a:lnSpc>
              <a:spcBef>
                <a:spcPts val="300"/>
              </a:spcBef>
              <a:spcAft>
                <a:spcPts val="300"/>
              </a:spcAft>
              <a:buNone/>
            </a:pPr>
            <a:r>
              <a:rPr lang="sr-Latn-BA" sz="6400" dirty="0" smtClean="0"/>
              <a:t>	- procjena likvidacione vrijednosti treba da bude zasnovana na </a:t>
            </a:r>
            <a:r>
              <a:rPr lang="sr-Latn-BA" sz="6400" b="1" dirty="0" smtClean="0"/>
              <a:t>najpouzdanijim raspoloživim podacima </a:t>
            </a:r>
            <a:r>
              <a:rPr lang="sr-Latn-BA" sz="6400" dirty="0" smtClean="0"/>
              <a:t>u trenutku procjene;</a:t>
            </a:r>
          </a:p>
          <a:p>
            <a:pPr marL="0" indent="0">
              <a:lnSpc>
                <a:spcPct val="120000"/>
              </a:lnSpc>
              <a:spcBef>
                <a:spcPts val="300"/>
              </a:spcBef>
              <a:spcAft>
                <a:spcPts val="300"/>
              </a:spcAft>
              <a:buNone/>
            </a:pPr>
            <a:r>
              <a:rPr lang="sr-Latn-BA" sz="6400" dirty="0" smtClean="0"/>
              <a:t>	- imovini se </a:t>
            </a:r>
            <a:r>
              <a:rPr lang="sr-Latn-BA" sz="6400" b="1" dirty="0" smtClean="0"/>
              <a:t>može dodijeliti vrijednost nula </a:t>
            </a:r>
            <a:r>
              <a:rPr lang="sr-Latn-BA" sz="6400" dirty="0" smtClean="0"/>
              <a:t>u sljedećim slučajevima:</a:t>
            </a:r>
          </a:p>
          <a:p>
            <a:pPr marL="0" indent="0">
              <a:lnSpc>
                <a:spcPct val="120000"/>
              </a:lnSpc>
              <a:spcBef>
                <a:spcPts val="0"/>
              </a:spcBef>
              <a:buNone/>
            </a:pPr>
            <a:r>
              <a:rPr lang="sr-Latn-BA" sz="6400" dirty="0" smtClean="0"/>
              <a:t>		- imovinom se ne trguje na predmetnom tržištu;</a:t>
            </a:r>
          </a:p>
          <a:p>
            <a:pPr marL="0" indent="0">
              <a:lnSpc>
                <a:spcPct val="120000"/>
              </a:lnSpc>
              <a:spcBef>
                <a:spcPts val="0"/>
              </a:spcBef>
              <a:buNone/>
            </a:pPr>
            <a:r>
              <a:rPr lang="sr-Latn-BA" sz="6400" dirty="0" smtClean="0"/>
              <a:t>		- za imovinu se ne očekuje da se mogu naći zainteresovani kupci,</a:t>
            </a:r>
          </a:p>
          <a:p>
            <a:pPr marL="0" indent="0">
              <a:lnSpc>
                <a:spcPct val="120000"/>
              </a:lnSpc>
              <a:spcBef>
                <a:spcPts val="0"/>
              </a:spcBef>
              <a:buNone/>
            </a:pPr>
            <a:r>
              <a:rPr lang="sr-Latn-BA" sz="6400" dirty="0" smtClean="0"/>
              <a:t>		- imovina se ne može iskoristiti kao sekundarna sirovina.</a:t>
            </a:r>
          </a:p>
          <a:p>
            <a:pPr marL="0" indent="0">
              <a:spcBef>
                <a:spcPts val="600"/>
              </a:spcBef>
              <a:spcAft>
                <a:spcPts val="800"/>
              </a:spcAft>
              <a:buNone/>
            </a:pPr>
            <a:endParaRPr lang="sr-Latn-BA"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4078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1100137"/>
          </a:xfrm>
        </p:spPr>
        <p:txBody>
          <a:bodyPr>
            <a:normAutofit fontScale="90000"/>
          </a:bodyPr>
          <a:lstStyle/>
          <a:p>
            <a:r>
              <a:rPr lang="sr-Latn-BA" b="1" dirty="0" smtClean="0"/>
              <a:t>Procjena imovine u stečajnom postupku</a:t>
            </a:r>
            <a:endParaRPr lang="bs-Latn-BA" b="1" dirty="0"/>
          </a:p>
        </p:txBody>
      </p:sp>
      <p:sp>
        <p:nvSpPr>
          <p:cNvPr id="3" name="Content Placeholder 2"/>
          <p:cNvSpPr>
            <a:spLocks noGrp="1"/>
          </p:cNvSpPr>
          <p:nvPr>
            <p:ph idx="1"/>
          </p:nvPr>
        </p:nvSpPr>
        <p:spPr>
          <a:xfrm>
            <a:off x="635794" y="1828800"/>
            <a:ext cx="8355806" cy="4144963"/>
          </a:xfrm>
        </p:spPr>
        <p:txBody>
          <a:bodyPr>
            <a:normAutofit lnSpcReduction="10000"/>
          </a:bodyPr>
          <a:lstStyle/>
          <a:p>
            <a:pPr>
              <a:spcBef>
                <a:spcPts val="600"/>
              </a:spcBef>
              <a:spcAft>
                <a:spcPts val="800"/>
              </a:spcAft>
            </a:pPr>
            <a:r>
              <a:rPr lang="sr-Latn-BA" sz="3000" dirty="0" smtClean="0"/>
              <a:t>Procjena imovine se vrši kako bi se dobila njena tržišna vrijednost i </a:t>
            </a:r>
            <a:r>
              <a:rPr lang="sr-Latn-BA" sz="3000" b="1" dirty="0" smtClean="0"/>
              <a:t>očekivani iznos unovčenja</a:t>
            </a:r>
            <a:r>
              <a:rPr lang="sr-Latn-BA" sz="3000" dirty="0" smtClean="0"/>
              <a:t>.</a:t>
            </a:r>
          </a:p>
          <a:p>
            <a:pPr>
              <a:spcBef>
                <a:spcPts val="600"/>
              </a:spcBef>
              <a:spcAft>
                <a:spcPts val="800"/>
              </a:spcAft>
            </a:pPr>
            <a:r>
              <a:rPr lang="sr-Latn-BA" sz="3000" dirty="0" smtClean="0"/>
              <a:t>U zavisnosti od nastavka poslovanja stečajnog dužnika, stečajni upravnik je u obavezi prikazati i </a:t>
            </a:r>
            <a:r>
              <a:rPr lang="sr-Latn-BA" sz="3000" b="1" dirty="0" smtClean="0"/>
              <a:t>operativnu vrijednost imovine</a:t>
            </a:r>
            <a:r>
              <a:rPr lang="sr-Latn-BA" sz="3000" dirty="0" smtClean="0"/>
              <a:t>.</a:t>
            </a:r>
          </a:p>
          <a:p>
            <a:pPr>
              <a:spcBef>
                <a:spcPts val="600"/>
              </a:spcBef>
              <a:spcAft>
                <a:spcPts val="800"/>
              </a:spcAft>
            </a:pPr>
            <a:r>
              <a:rPr lang="sr-Latn-BA" sz="3000" dirty="0" smtClean="0"/>
              <a:t>Stečajni </a:t>
            </a:r>
            <a:r>
              <a:rPr lang="sr-Latn-BA" sz="3100" dirty="0" smtClean="0"/>
              <a:t>upravnik može angažovati vještaka, uz saglasnost stečajnog sudije, ako procjena zahtjeva specifična znanja</a:t>
            </a:r>
            <a:r>
              <a:rPr lang="sr-Latn-BA" sz="3100" dirty="0"/>
              <a:t>.</a:t>
            </a:r>
            <a:endParaRPr lang="sr-Latn-BA"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35942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414337"/>
          </a:xfrm>
        </p:spPr>
        <p:txBody>
          <a:bodyPr>
            <a:normAutofit fontScale="90000"/>
          </a:bodyPr>
          <a:lstStyle/>
          <a:p>
            <a:r>
              <a:rPr lang="bs-Latn-BA" b="1" dirty="0" smtClean="0"/>
              <a:t>Unovčiva vrijednost imovine</a:t>
            </a:r>
            <a:endParaRPr lang="bs-Latn-BA" b="1" dirty="0"/>
          </a:p>
        </p:txBody>
      </p:sp>
      <p:sp>
        <p:nvSpPr>
          <p:cNvPr id="3" name="Content Placeholder 2"/>
          <p:cNvSpPr>
            <a:spLocks noGrp="1"/>
          </p:cNvSpPr>
          <p:nvPr>
            <p:ph idx="1"/>
          </p:nvPr>
        </p:nvSpPr>
        <p:spPr>
          <a:xfrm>
            <a:off x="635794" y="1447800"/>
            <a:ext cx="8355806" cy="4525963"/>
          </a:xfrm>
        </p:spPr>
        <p:txBody>
          <a:bodyPr>
            <a:normAutofit fontScale="92500" lnSpcReduction="20000"/>
          </a:bodyPr>
          <a:lstStyle/>
          <a:p>
            <a:pPr marL="502920" indent="-457200">
              <a:spcBef>
                <a:spcPts val="600"/>
              </a:spcBef>
              <a:spcAft>
                <a:spcPts val="800"/>
              </a:spcAft>
            </a:pPr>
            <a:r>
              <a:rPr lang="sr-Latn-BA" b="1" dirty="0" smtClean="0"/>
              <a:t>Unovčiva vrijednost imovine ili tzv. </a:t>
            </a:r>
            <a:r>
              <a:rPr lang="sr-Latn-BA" b="1" dirty="0"/>
              <a:t>o</a:t>
            </a:r>
            <a:r>
              <a:rPr lang="sr-Latn-BA" b="1" dirty="0" smtClean="0"/>
              <a:t>čekivana vrijednost unovčanja </a:t>
            </a:r>
            <a:r>
              <a:rPr lang="sr-Latn-BA" dirty="0" smtClean="0"/>
              <a:t>je procjena maksimalne cijene, za koju je, uz najveću vjerovatnoću, moguće prodati imovinu stečajnog dužnika.</a:t>
            </a:r>
          </a:p>
          <a:p>
            <a:pPr marL="502920" indent="-457200">
              <a:spcBef>
                <a:spcPts val="600"/>
              </a:spcBef>
              <a:spcAft>
                <a:spcPts val="800"/>
              </a:spcAft>
            </a:pPr>
            <a:r>
              <a:rPr lang="sr-Latn-BA" dirty="0" smtClean="0"/>
              <a:t>U zavisnosti od daljeg raspolaganja imovinom, ova metoda može da se zasniva na konceptu:</a:t>
            </a:r>
          </a:p>
          <a:p>
            <a:pPr marL="902922" lvl="1" indent="-457200">
              <a:spcBef>
                <a:spcPts val="600"/>
              </a:spcBef>
              <a:spcAft>
                <a:spcPts val="800"/>
              </a:spcAft>
            </a:pPr>
            <a:r>
              <a:rPr lang="sr-Latn-BA" b="1" dirty="0" smtClean="0"/>
              <a:t>Likvidacione vrijednosti- </a:t>
            </a:r>
            <a:r>
              <a:rPr lang="sr-Latn-BA" dirty="0" smtClean="0"/>
              <a:t>pretpostavka da se imovina treba odmah prodati (minimalna vrijednost)</a:t>
            </a:r>
          </a:p>
          <a:p>
            <a:pPr marL="902922" lvl="1" indent="-457200">
              <a:spcBef>
                <a:spcPts val="600"/>
              </a:spcBef>
              <a:spcAft>
                <a:spcPts val="800"/>
              </a:spcAft>
            </a:pPr>
            <a:r>
              <a:rPr lang="sr-Latn-BA" b="1" dirty="0" smtClean="0"/>
              <a:t>Going-concern vrijednost</a:t>
            </a:r>
            <a:r>
              <a:rPr lang="sr-Latn-BA" dirty="0" smtClean="0"/>
              <a:t>- </a:t>
            </a:r>
            <a:r>
              <a:rPr lang="sr-Latn-BA" dirty="0"/>
              <a:t>pretpostavka </a:t>
            </a:r>
            <a:r>
              <a:rPr lang="sr-Latn-BA" dirty="0" smtClean="0"/>
              <a:t>kontinuirane upotrebe imovina.</a:t>
            </a:r>
          </a:p>
          <a:p>
            <a:pPr marL="45720" indent="0">
              <a:spcBef>
                <a:spcPts val="600"/>
              </a:spcBef>
              <a:spcAft>
                <a:spcPts val="800"/>
              </a:spcAft>
              <a:buNone/>
            </a:pPr>
            <a:endParaRPr lang="sr-Latn-BA" dirty="0" smtClean="0"/>
          </a:p>
          <a:p>
            <a:pPr marL="45720" indent="0">
              <a:spcBef>
                <a:spcPts val="600"/>
              </a:spcBef>
              <a:spcAft>
                <a:spcPts val="800"/>
              </a:spcAft>
              <a:buNone/>
            </a:pPr>
            <a:endParaRPr lang="sr-Latn-BA" b="1"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18996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1023937"/>
          </a:xfrm>
        </p:spPr>
        <p:txBody>
          <a:bodyPr>
            <a:normAutofit fontScale="90000"/>
          </a:bodyPr>
          <a:lstStyle/>
          <a:p>
            <a:r>
              <a:rPr lang="sr-Latn-BA" b="1" dirty="0" smtClean="0"/>
              <a:t>Metoda diskontovanja novčanih tokova</a:t>
            </a:r>
            <a:endParaRPr lang="bs-Latn-BA" b="1" dirty="0"/>
          </a:p>
        </p:txBody>
      </p:sp>
      <p:sp>
        <p:nvSpPr>
          <p:cNvPr id="3" name="Content Placeholder 2"/>
          <p:cNvSpPr>
            <a:spLocks noGrp="1"/>
          </p:cNvSpPr>
          <p:nvPr>
            <p:ph idx="1"/>
          </p:nvPr>
        </p:nvSpPr>
        <p:spPr>
          <a:xfrm>
            <a:off x="685800" y="2057400"/>
            <a:ext cx="8355806" cy="4648200"/>
          </a:xfrm>
        </p:spPr>
        <p:txBody>
          <a:bodyPr>
            <a:normAutofit/>
          </a:bodyPr>
          <a:lstStyle/>
          <a:p>
            <a:pPr>
              <a:spcBef>
                <a:spcPts val="600"/>
              </a:spcBef>
              <a:spcAft>
                <a:spcPts val="800"/>
              </a:spcAft>
            </a:pPr>
            <a:r>
              <a:rPr lang="sr-Latn-BA" sz="3000" b="1" dirty="0" smtClean="0">
                <a:solidFill>
                  <a:srgbClr val="000000"/>
                </a:solidFill>
              </a:rPr>
              <a:t>Metodom diskontovanja budućih novčanih tokova </a:t>
            </a:r>
            <a:r>
              <a:rPr lang="sr-Latn-BA" sz="3000" dirty="0" smtClean="0">
                <a:solidFill>
                  <a:srgbClr val="000000"/>
                </a:solidFill>
              </a:rPr>
              <a:t>diskontuju se iznosi novčanih tokova koji se očekuju u budućnosti na njihovu sadašnju vrijednost. </a:t>
            </a:r>
          </a:p>
          <a:p>
            <a:pPr>
              <a:spcBef>
                <a:spcPts val="600"/>
              </a:spcBef>
              <a:spcAft>
                <a:spcPts val="800"/>
              </a:spcAft>
            </a:pPr>
            <a:r>
              <a:rPr lang="sr-Latn-BA" sz="3000" dirty="0" smtClean="0">
                <a:solidFill>
                  <a:srgbClr val="000000"/>
                </a:solidFill>
              </a:rPr>
              <a:t>Ova metoda se rijetko primjenjuje u stečajnom postupku, s obzirom na neizvjesnost novčanih tokova privrednog subjekta u stečaju.</a:t>
            </a:r>
            <a:endParaRPr lang="sr-Latn-BA" sz="3000"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29459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947737"/>
          </a:xfrm>
        </p:spPr>
        <p:txBody>
          <a:bodyPr>
            <a:normAutofit fontScale="90000"/>
          </a:bodyPr>
          <a:lstStyle/>
          <a:p>
            <a:r>
              <a:rPr lang="sr-Latn-BA" b="1" dirty="0" smtClean="0"/>
              <a:t/>
            </a:r>
            <a:br>
              <a:rPr lang="sr-Latn-BA" b="1" dirty="0" smtClean="0"/>
            </a:br>
            <a:r>
              <a:rPr lang="sr-Latn-BA" sz="2800" b="1" dirty="0" smtClean="0"/>
              <a:t>Primjer: Izvještaj o procjeni građevinskog objekta namijenjenog prodaji</a:t>
            </a:r>
            <a:r>
              <a:rPr lang="en-US" b="1" dirty="0"/>
              <a:t/>
            </a:r>
            <a:br>
              <a:rPr lang="en-US" b="1" dirty="0"/>
            </a:br>
            <a:endParaRPr lang="bs-Latn-BA" b="1" i="1" dirty="0"/>
          </a:p>
        </p:txBody>
      </p:sp>
      <p:sp>
        <p:nvSpPr>
          <p:cNvPr id="3" name="Content Placeholder 2"/>
          <p:cNvSpPr>
            <a:spLocks noGrp="1"/>
          </p:cNvSpPr>
          <p:nvPr>
            <p:ph idx="1"/>
          </p:nvPr>
        </p:nvSpPr>
        <p:spPr>
          <a:xfrm>
            <a:off x="572691" y="1447800"/>
            <a:ext cx="8355806" cy="5105400"/>
          </a:xfrm>
        </p:spPr>
        <p:txBody>
          <a:bodyPr>
            <a:normAutofit fontScale="92500" lnSpcReduction="10000"/>
          </a:bodyPr>
          <a:lstStyle/>
          <a:p>
            <a:pPr marL="0" lvl="0" indent="0">
              <a:lnSpc>
                <a:spcPct val="115000"/>
              </a:lnSpc>
              <a:spcBef>
                <a:spcPts val="1200"/>
              </a:spcBef>
              <a:spcAft>
                <a:spcPts val="0"/>
              </a:spcAft>
              <a:buNone/>
            </a:pPr>
            <a:r>
              <a:rPr lang="sr-Latn-BA" sz="2400" b="1" kern="1600" dirty="0">
                <a:ea typeface="Times New Roman"/>
                <a:cs typeface="Arial"/>
              </a:rPr>
              <a:t>P</a:t>
            </a:r>
            <a:r>
              <a:rPr lang="sr-Latn-BA" sz="2400" b="1" kern="1600" dirty="0" smtClean="0">
                <a:ea typeface="Times New Roman"/>
                <a:cs typeface="Arial"/>
              </a:rPr>
              <a:t>rimjer zaključka Izvještaja o procjeni građevinskog objekta namijenjenog prodaji</a:t>
            </a:r>
          </a:p>
          <a:p>
            <a:pPr marL="0" lvl="0" indent="0">
              <a:lnSpc>
                <a:spcPct val="115000"/>
              </a:lnSpc>
              <a:spcBef>
                <a:spcPts val="1200"/>
              </a:spcBef>
              <a:spcAft>
                <a:spcPts val="0"/>
              </a:spcAft>
              <a:buNone/>
            </a:pPr>
            <a:r>
              <a:rPr lang="hr-HR" sz="1600" i="1" dirty="0" smtClean="0"/>
              <a:t>Primjer zaključka je zasnovan na sljedećim elementima procjene: </a:t>
            </a:r>
            <a:endParaRPr lang="en-US" sz="1600" i="1" dirty="0"/>
          </a:p>
          <a:p>
            <a:pPr marL="342900" indent="-342900">
              <a:buFont typeface="+mj-lt"/>
              <a:buAutoNum type="arabicPeriod"/>
            </a:pPr>
            <a:r>
              <a:rPr lang="hr-HR" sz="1600" b="1" i="1" dirty="0" smtClean="0"/>
              <a:t>Predmet </a:t>
            </a:r>
            <a:r>
              <a:rPr lang="hr-HR" sz="1600" b="1" i="1" dirty="0"/>
              <a:t>procjene:</a:t>
            </a:r>
            <a:r>
              <a:rPr lang="hr-HR" sz="1600" i="1" dirty="0"/>
              <a:t> </a:t>
            </a:r>
            <a:r>
              <a:rPr lang="hr-HR" sz="1600" i="1" dirty="0" smtClean="0"/>
              <a:t>Građevinski objekat, </a:t>
            </a:r>
            <a:r>
              <a:rPr lang="hr-HR" sz="1600" i="1" dirty="0"/>
              <a:t>Zemljišnoknjižni izvad nar i rz broj:XXXXXX, YYYi, br.zk.uloška XXX, koji </a:t>
            </a:r>
            <a:r>
              <a:rPr lang="hr-HR" sz="1600" i="1" dirty="0" smtClean="0"/>
              <a:t>je sa pozicije stalnih sredstava, zbog obustave obavljanja osnovne djelatnosti privrednog društva, reklasifikovan na stalna sredstva namijenjena prodaji (u okviru tekuće imovine).</a:t>
            </a:r>
          </a:p>
          <a:p>
            <a:pPr marL="342900" indent="-342900">
              <a:buFont typeface="+mj-lt"/>
              <a:buAutoNum type="arabicPeriod"/>
            </a:pPr>
            <a:r>
              <a:rPr lang="hr-HR" sz="1600" b="1" i="1" dirty="0" smtClean="0"/>
              <a:t>Svrha </a:t>
            </a:r>
            <a:r>
              <a:rPr lang="hr-HR" sz="1600" b="1" i="1" dirty="0"/>
              <a:t>procjene:</a:t>
            </a:r>
            <a:r>
              <a:rPr lang="hr-HR" sz="1600" i="1" dirty="0"/>
              <a:t> </a:t>
            </a:r>
            <a:r>
              <a:rPr lang="sr-Latn-BA" sz="1600" i="1" dirty="0" smtClean="0"/>
              <a:t>prodaja sredstava</a:t>
            </a:r>
            <a:endParaRPr lang="en-US" sz="1600" i="1" dirty="0"/>
          </a:p>
          <a:p>
            <a:pPr marL="342900" indent="-342900">
              <a:buFont typeface="+mj-lt"/>
              <a:buAutoNum type="arabicPeriod"/>
            </a:pPr>
            <a:r>
              <a:rPr lang="hr-HR" sz="1600" b="1" i="1" dirty="0" smtClean="0"/>
              <a:t>Datum </a:t>
            </a:r>
            <a:r>
              <a:rPr lang="hr-HR" sz="1600" b="1" i="1" dirty="0"/>
              <a:t>procjene:</a:t>
            </a:r>
            <a:r>
              <a:rPr lang="hr-HR" sz="1600" i="1" dirty="0"/>
              <a:t> </a:t>
            </a:r>
            <a:r>
              <a:rPr lang="hr-HR" sz="1600" i="1" dirty="0" smtClean="0"/>
              <a:t>31.03.2021. </a:t>
            </a:r>
            <a:r>
              <a:rPr lang="hr-HR" sz="1600" i="1" dirty="0"/>
              <a:t>godine.</a:t>
            </a:r>
            <a:endParaRPr lang="en-US" sz="1600" i="1" dirty="0"/>
          </a:p>
          <a:p>
            <a:pPr marL="342900" indent="-342900">
              <a:buFont typeface="+mj-lt"/>
              <a:buAutoNum type="arabicPeriod"/>
            </a:pPr>
            <a:r>
              <a:rPr lang="hr-HR" sz="1600" b="1" i="1" dirty="0" smtClean="0"/>
              <a:t>Primijenjeni </a:t>
            </a:r>
            <a:r>
              <a:rPr lang="hr-HR" sz="1600" b="1" i="1" dirty="0"/>
              <a:t>standardi:</a:t>
            </a:r>
            <a:r>
              <a:rPr lang="hr-HR" sz="1600" i="1" dirty="0"/>
              <a:t> Međunarodni standardi vrednovanja (MSV) </a:t>
            </a:r>
            <a:r>
              <a:rPr lang="hr-HR" sz="1600" i="1" dirty="0" smtClean="0"/>
              <a:t>, međunarodni </a:t>
            </a:r>
            <a:r>
              <a:rPr lang="hr-HR" sz="1600" i="1" dirty="0"/>
              <a:t>računovodstveni standardi (MRS</a:t>
            </a:r>
            <a:r>
              <a:rPr lang="hr-HR" sz="1600" i="1" dirty="0" smtClean="0"/>
              <a:t>) i međunarodni standardi finansijskog izvještavanja.</a:t>
            </a:r>
            <a:endParaRPr lang="en-US" sz="1600" i="1" dirty="0"/>
          </a:p>
          <a:p>
            <a:pPr marL="342900" indent="-342900">
              <a:buFont typeface="+mj-lt"/>
              <a:buAutoNum type="arabicPeriod"/>
            </a:pPr>
            <a:r>
              <a:rPr lang="hr-HR" sz="1600" b="1" i="1" dirty="0" smtClean="0"/>
              <a:t>Definisanje </a:t>
            </a:r>
            <a:r>
              <a:rPr lang="hr-HR" sz="1600" b="1" i="1" dirty="0"/>
              <a:t>vrijednosti:</a:t>
            </a:r>
            <a:r>
              <a:rPr lang="hr-HR" sz="1600" i="1" dirty="0"/>
              <a:t> kod obavljanja procjene primijenjene su odredbe Međunarodnih standarda i to: MRS 16 – Nekretnine, postrojenja i oprema, MRS 40 – Investicione nekretnine,  MSV 105 – Pristupi i metode vrednovanja, MSV 200 – Poslovanja i poslovni interesi, MSV 400 – Interesi u nepokretnoj imovini,  te ostali </a:t>
            </a:r>
            <a:r>
              <a:rPr lang="hr-HR" sz="1600" i="1" dirty="0" smtClean="0"/>
              <a:t>MRS i MSFI.</a:t>
            </a:r>
            <a:endParaRPr lang="en-US" sz="1600" i="1" dirty="0"/>
          </a:p>
          <a:p>
            <a:r>
              <a:rPr lang="en-US" sz="1500" dirty="0"/>
              <a:t> </a:t>
            </a:r>
            <a:r>
              <a:rPr lang="sr-Latn-BA" sz="1500" dirty="0"/>
              <a:t>Prema MSV 105 – </a:t>
            </a:r>
            <a:r>
              <a:rPr lang="sr-Latn-BA" sz="1500" i="1" dirty="0"/>
              <a:t>Pristupi i metode vrednovanja</a:t>
            </a:r>
            <a:r>
              <a:rPr lang="sr-Latn-BA" sz="1500" dirty="0"/>
              <a:t> </a:t>
            </a:r>
            <a:r>
              <a:rPr lang="sr-Latn-BA" sz="1500" i="1" dirty="0"/>
              <a:t>glavni pristupi vrednovanja su:</a:t>
            </a:r>
            <a:endParaRPr lang="en-US" sz="1500" b="1" i="1" dirty="0"/>
          </a:p>
          <a:p>
            <a:pPr marL="0" lvl="0" indent="0">
              <a:buNone/>
            </a:pPr>
            <a:r>
              <a:rPr lang="en-GB" sz="1500" dirty="0"/>
              <a:t>             </a:t>
            </a:r>
            <a:r>
              <a:rPr lang="sr-Latn-BA" sz="1500" dirty="0" smtClean="0"/>
              <a:t>tržišni pristup, prinosni pristup i troškovni pristup. </a:t>
            </a:r>
          </a:p>
          <a:p>
            <a:pPr marL="0" lvl="0" indent="0">
              <a:buNone/>
            </a:pPr>
            <a:endParaRPr lang="sr-Latn-BA" sz="1500" dirty="0" smtClean="0"/>
          </a:p>
          <a:p>
            <a:pPr marL="0" lvl="0" indent="0">
              <a:buNone/>
            </a:pPr>
            <a:r>
              <a:rPr lang="sr-Latn-BA" sz="1500" dirty="0" smtClean="0"/>
              <a:t>Informacije i podaci su javno preuzeti sa: </a:t>
            </a:r>
            <a:r>
              <a:rPr lang="sr-Latn-CS" sz="1500" dirty="0" smtClean="0">
                <a:hlinkClick r:id="rId3"/>
              </a:rPr>
              <a:t>http</a:t>
            </a:r>
            <a:r>
              <a:rPr lang="sr-Latn-CS" sz="1500" dirty="0">
                <a:hlinkClick r:id="rId3"/>
              </a:rPr>
              <a:t>://</a:t>
            </a:r>
            <a:r>
              <a:rPr lang="sr-Latn-CS" sz="1500" dirty="0" smtClean="0">
                <a:hlinkClick r:id="rId3"/>
              </a:rPr>
              <a:t>www.poreskaupravars.org/SiteCir/TrzisneVrijednostiNepokretnosti.aspx</a:t>
            </a:r>
            <a:r>
              <a:rPr lang="en-US" sz="1500" dirty="0" smtClean="0"/>
              <a:t>,</a:t>
            </a:r>
            <a:r>
              <a:rPr lang="sr-Latn-BA" sz="1500" dirty="0" smtClean="0"/>
              <a:t> </a:t>
            </a:r>
            <a:r>
              <a:rPr lang="sr-Latn-RS" sz="1500" dirty="0" smtClean="0">
                <a:hlinkClick r:id="rId4"/>
              </a:rPr>
              <a:t>https</a:t>
            </a:r>
            <a:r>
              <a:rPr lang="sr-Latn-RS" sz="1500" dirty="0">
                <a:hlinkClick r:id="rId4"/>
              </a:rPr>
              <a:t>://</a:t>
            </a:r>
            <a:r>
              <a:rPr lang="sr-Latn-RS" sz="1500" dirty="0" smtClean="0">
                <a:hlinkClick r:id="rId4"/>
              </a:rPr>
              <a:t>rcn.rgurs.org/rcn</a:t>
            </a:r>
            <a:r>
              <a:rPr lang="sr-Latn-RS" sz="1500" dirty="0" smtClean="0"/>
              <a:t> </a:t>
            </a:r>
            <a:endParaRPr lang="sr-Latn-BA" sz="1500" b="1" kern="1600" dirty="0" smtClean="0">
              <a:ea typeface="Times New Roman"/>
              <a:cs typeface="Arial"/>
            </a:endParaRPr>
          </a:p>
          <a:p>
            <a:pPr marL="0" indent="0" algn="just">
              <a:lnSpc>
                <a:spcPct val="115000"/>
              </a:lnSpc>
              <a:spcAft>
                <a:spcPts val="0"/>
              </a:spcAft>
              <a:buNone/>
            </a:pPr>
            <a:endParaRPr lang="en-US" sz="2000" dirty="0">
              <a:ea typeface="Calibri"/>
              <a:cs typeface="Times New Roman"/>
            </a:endParaRPr>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s-Latn-BA">
              <a:solidFill>
                <a:prstClr val="black"/>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s-Latn-BA">
              <a:solidFill>
                <a:prstClr val="black"/>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78889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906" y="500063"/>
            <a:ext cx="8229600" cy="947737"/>
          </a:xfrm>
        </p:spPr>
        <p:txBody>
          <a:bodyPr>
            <a:noAutofit/>
          </a:bodyPr>
          <a:lstStyle/>
          <a:p>
            <a:r>
              <a:rPr lang="sr-Latn-BA" sz="3000" b="1" dirty="0"/>
              <a:t>Primjer: Izvještaj o procjeni građevinskog objekta </a:t>
            </a:r>
            <a:r>
              <a:rPr lang="sr-Latn-BA" sz="3000" b="1" dirty="0" smtClean="0"/>
              <a:t>               </a:t>
            </a:r>
            <a:br>
              <a:rPr lang="sr-Latn-BA" sz="3000" b="1" dirty="0" smtClean="0"/>
            </a:br>
            <a:r>
              <a:rPr lang="sr-Latn-BA" sz="3000" b="1" dirty="0"/>
              <a:t> </a:t>
            </a:r>
            <a:r>
              <a:rPr lang="sr-Latn-BA" sz="3000" b="1" dirty="0" smtClean="0"/>
              <a:t>                        namijenjenog prodaji                </a:t>
            </a:r>
            <a:r>
              <a:rPr lang="sr-Latn-BA" sz="2000" b="1" i="1" dirty="0" smtClean="0"/>
              <a:t>nastavak</a:t>
            </a:r>
            <a:endParaRPr lang="bs-Latn-BA" sz="2000" b="1" i="1" dirty="0"/>
          </a:p>
        </p:txBody>
      </p:sp>
      <p:sp>
        <p:nvSpPr>
          <p:cNvPr id="3" name="Content Placeholder 2"/>
          <p:cNvSpPr>
            <a:spLocks noGrp="1"/>
          </p:cNvSpPr>
          <p:nvPr>
            <p:ph idx="1"/>
          </p:nvPr>
        </p:nvSpPr>
        <p:spPr>
          <a:xfrm>
            <a:off x="635794" y="1447800"/>
            <a:ext cx="8355806" cy="4525963"/>
          </a:xfrm>
        </p:spPr>
        <p:txBody>
          <a:bodyPr>
            <a:normAutofit fontScale="55000" lnSpcReduction="20000"/>
          </a:bodyPr>
          <a:lstStyle/>
          <a:p>
            <a:pPr marL="0" lvl="0" indent="0">
              <a:lnSpc>
                <a:spcPct val="115000"/>
              </a:lnSpc>
              <a:spcBef>
                <a:spcPts val="1200"/>
              </a:spcBef>
              <a:spcAft>
                <a:spcPts val="0"/>
              </a:spcAft>
              <a:buNone/>
            </a:pPr>
            <a:endParaRPr lang="sr-Latn-BA" sz="2400" b="1" kern="1600" dirty="0" smtClean="0">
              <a:ea typeface="Times New Roman"/>
              <a:cs typeface="Arial"/>
            </a:endParaRPr>
          </a:p>
          <a:p>
            <a:pPr marL="0" lvl="0" indent="0">
              <a:lnSpc>
                <a:spcPct val="115000"/>
              </a:lnSpc>
              <a:spcBef>
                <a:spcPts val="1200"/>
              </a:spcBef>
              <a:spcAft>
                <a:spcPts val="0"/>
              </a:spcAft>
              <a:buNone/>
            </a:pPr>
            <a:r>
              <a:rPr lang="sr-Latn-BA" sz="2700" b="1" i="1" kern="1600" dirty="0" smtClean="0">
                <a:ea typeface="Times New Roman"/>
                <a:cs typeface="Arial"/>
              </a:rPr>
              <a:t>Primjer </a:t>
            </a:r>
            <a:r>
              <a:rPr lang="x-none" sz="2700" b="1" i="1" kern="1600" smtClean="0">
                <a:ea typeface="Times New Roman"/>
                <a:cs typeface="Arial"/>
              </a:rPr>
              <a:t>ZAKLJUČ</a:t>
            </a:r>
            <a:r>
              <a:rPr lang="sr-Latn-BA" sz="2700" b="1" i="1" kern="1600" dirty="0" smtClean="0">
                <a:ea typeface="Times New Roman"/>
                <a:cs typeface="Arial"/>
              </a:rPr>
              <a:t>KA Izvještaja o procjeni- nastavak</a:t>
            </a:r>
            <a:r>
              <a:rPr lang="hr-HR" sz="2700" i="1" dirty="0">
                <a:ea typeface="Calibri"/>
                <a:cs typeface="Arial"/>
              </a:rPr>
              <a:t> </a:t>
            </a:r>
            <a:endParaRPr lang="hr-HR" sz="2700" i="1" dirty="0" smtClean="0">
              <a:ea typeface="Calibri"/>
              <a:cs typeface="Arial"/>
            </a:endParaRPr>
          </a:p>
          <a:p>
            <a:pPr marL="0" lvl="0" indent="0">
              <a:lnSpc>
                <a:spcPct val="115000"/>
              </a:lnSpc>
              <a:spcBef>
                <a:spcPts val="1200"/>
              </a:spcBef>
              <a:spcAft>
                <a:spcPts val="0"/>
              </a:spcAft>
              <a:buNone/>
            </a:pPr>
            <a:endParaRPr lang="en-US" sz="2700" i="1" dirty="0">
              <a:ea typeface="Calibri"/>
              <a:cs typeface="Times New Roman"/>
            </a:endParaRPr>
          </a:p>
          <a:p>
            <a:pPr algn="just">
              <a:lnSpc>
                <a:spcPct val="115000"/>
              </a:lnSpc>
              <a:spcAft>
                <a:spcPts val="0"/>
              </a:spcAft>
            </a:pPr>
            <a:r>
              <a:rPr lang="hr-HR" sz="2700" i="1" dirty="0">
                <a:ea typeface="Calibri"/>
                <a:cs typeface="Arial"/>
              </a:rPr>
              <a:t>Na osnovu uvida u raspoloživu dokumentaciju, procjeniteljskim znanjima, korištenim metodama procjene i primjenom profesionalnih standarda i zakonske regulative daju se vrijednosti </a:t>
            </a:r>
            <a:r>
              <a:rPr lang="hr-HR" sz="2700" i="1" dirty="0" smtClean="0">
                <a:ea typeface="Calibri"/>
                <a:cs typeface="Arial"/>
              </a:rPr>
              <a:t>građevinskog objekta:</a:t>
            </a:r>
            <a:endParaRPr lang="en-US" sz="2700" i="1" dirty="0">
              <a:ea typeface="Calibri"/>
              <a:cs typeface="Times New Roman"/>
            </a:endParaRPr>
          </a:p>
          <a:p>
            <a:pPr marL="0" indent="0" algn="just">
              <a:lnSpc>
                <a:spcPct val="115000"/>
              </a:lnSpc>
              <a:spcAft>
                <a:spcPts val="0"/>
              </a:spcAft>
              <a:buNone/>
            </a:pPr>
            <a:r>
              <a:rPr lang="hr-HR" sz="2700" i="1" dirty="0">
                <a:ea typeface="Calibri"/>
                <a:cs typeface="Arial"/>
              </a:rPr>
              <a:t> </a:t>
            </a:r>
            <a:endParaRPr lang="en-US" sz="2700" i="1" dirty="0">
              <a:ea typeface="Calibri"/>
              <a:cs typeface="Times New Roman"/>
            </a:endParaRPr>
          </a:p>
          <a:p>
            <a:pPr marL="0" lvl="0" indent="0" algn="just">
              <a:lnSpc>
                <a:spcPct val="115000"/>
              </a:lnSpc>
              <a:spcAft>
                <a:spcPts val="0"/>
              </a:spcAft>
              <a:buNone/>
            </a:pPr>
            <a:r>
              <a:rPr lang="hr-HR" sz="2700" i="1" dirty="0" smtClean="0">
                <a:ea typeface="Calibri"/>
                <a:cs typeface="Arial"/>
              </a:rPr>
              <a:t>	- Knjigovodstvena </a:t>
            </a:r>
            <a:r>
              <a:rPr lang="hr-HR" sz="2700" i="1" dirty="0">
                <a:ea typeface="Calibri"/>
                <a:cs typeface="Arial"/>
              </a:rPr>
              <a:t>vrijednost </a:t>
            </a:r>
            <a:r>
              <a:rPr lang="hr-HR" sz="2700" i="1" dirty="0" smtClean="0">
                <a:ea typeface="Calibri"/>
                <a:cs typeface="Arial"/>
              </a:rPr>
              <a:t>.....1.200.000 KM</a:t>
            </a:r>
            <a:endParaRPr lang="en-US" sz="2700" i="1" dirty="0">
              <a:ea typeface="Calibri"/>
              <a:cs typeface="Times New Roman"/>
            </a:endParaRPr>
          </a:p>
          <a:p>
            <a:pPr marL="0" lvl="0" indent="0" algn="just">
              <a:lnSpc>
                <a:spcPct val="115000"/>
              </a:lnSpc>
              <a:spcAft>
                <a:spcPts val="0"/>
              </a:spcAft>
              <a:buNone/>
            </a:pPr>
            <a:r>
              <a:rPr lang="hr-HR" sz="2700" i="1" dirty="0" smtClean="0">
                <a:ea typeface="Calibri"/>
                <a:cs typeface="Arial"/>
              </a:rPr>
              <a:t>	- Troškovna vrijednost ..................790.000 KM</a:t>
            </a:r>
          </a:p>
          <a:p>
            <a:pPr marL="0" lvl="0" indent="0" algn="just">
              <a:lnSpc>
                <a:spcPct val="115000"/>
              </a:lnSpc>
              <a:spcAft>
                <a:spcPts val="0"/>
              </a:spcAft>
              <a:buNone/>
            </a:pPr>
            <a:r>
              <a:rPr lang="hr-HR" sz="2700" i="1" dirty="0" smtClean="0">
                <a:ea typeface="Calibri"/>
                <a:cs typeface="Arial"/>
              </a:rPr>
              <a:t>	- Tržišna vrijednost........................850.000  KM</a:t>
            </a:r>
            <a:endParaRPr lang="sr-Latn-BA" sz="2700" i="1" dirty="0" smtClean="0">
              <a:ea typeface="Calibri"/>
              <a:cs typeface="Times New Roman"/>
            </a:endParaRPr>
          </a:p>
          <a:p>
            <a:pPr marL="0" lvl="0" indent="0" algn="just">
              <a:lnSpc>
                <a:spcPct val="115000"/>
              </a:lnSpc>
              <a:spcAft>
                <a:spcPts val="0"/>
              </a:spcAft>
              <a:buNone/>
            </a:pPr>
            <a:r>
              <a:rPr lang="sr-Latn-CS" sz="2700" i="1" dirty="0">
                <a:ea typeface="Calibri"/>
                <a:cs typeface="Arial"/>
              </a:rPr>
              <a:t> </a:t>
            </a:r>
            <a:endParaRPr lang="en-US" sz="2700" i="1" dirty="0">
              <a:ea typeface="Calibri"/>
              <a:cs typeface="Times New Roman"/>
            </a:endParaRPr>
          </a:p>
          <a:p>
            <a:pPr algn="just">
              <a:lnSpc>
                <a:spcPct val="115000"/>
              </a:lnSpc>
              <a:spcAft>
                <a:spcPts val="0"/>
              </a:spcAft>
            </a:pPr>
            <a:r>
              <a:rPr lang="vi-VN" sz="2700" i="1" dirty="0" smtClean="0">
                <a:latin typeface="Calibri" panose="020F0502020204030204" pitchFamily="34" charset="0"/>
                <a:ea typeface="Calibri"/>
                <a:cs typeface="Arial"/>
              </a:rPr>
              <a:t>Polazeći </a:t>
            </a:r>
            <a:r>
              <a:rPr lang="vi-VN" sz="2700" i="1" dirty="0">
                <a:latin typeface="Calibri" panose="020F0502020204030204" pitchFamily="34" charset="0"/>
                <a:ea typeface="Calibri"/>
                <a:cs typeface="Arial"/>
              </a:rPr>
              <a:t>od cilja /svrhe procjene fer vrijednosti </a:t>
            </a:r>
            <a:r>
              <a:rPr lang="vi-VN" sz="2700" i="1" dirty="0" smtClean="0">
                <a:latin typeface="Calibri" panose="020F0502020204030204" pitchFamily="34" charset="0"/>
                <a:ea typeface="Calibri"/>
                <a:cs typeface="Arial"/>
              </a:rPr>
              <a:t>kori</a:t>
            </a:r>
            <a:r>
              <a:rPr lang="sr-Latn-BA" sz="2700" i="1" dirty="0" smtClean="0">
                <a:latin typeface="Calibri" panose="020F0502020204030204" pitchFamily="34" charset="0"/>
                <a:ea typeface="Calibri"/>
                <a:cs typeface="Arial"/>
              </a:rPr>
              <a:t>š</a:t>
            </a:r>
            <a:r>
              <a:rPr lang="vi-VN" sz="2700" i="1" dirty="0" smtClean="0">
                <a:latin typeface="Calibri" panose="020F0502020204030204" pitchFamily="34" charset="0"/>
                <a:ea typeface="Calibri"/>
                <a:cs typeface="Arial"/>
              </a:rPr>
              <a:t>tena </a:t>
            </a:r>
            <a:r>
              <a:rPr lang="vi-VN" sz="2700" i="1" dirty="0">
                <a:latin typeface="Calibri" panose="020F0502020204030204" pitchFamily="34" charset="0"/>
                <a:ea typeface="Calibri"/>
                <a:cs typeface="Arial"/>
              </a:rPr>
              <a:t>je metoda Tržišnog pristupa .</a:t>
            </a:r>
          </a:p>
          <a:p>
            <a:pPr algn="just">
              <a:lnSpc>
                <a:spcPct val="115000"/>
              </a:lnSpc>
              <a:spcAft>
                <a:spcPts val="0"/>
              </a:spcAft>
            </a:pPr>
            <a:r>
              <a:rPr lang="vi-VN" sz="2700" i="1" dirty="0">
                <a:latin typeface="Calibri" panose="020F0502020204030204" pitchFamily="34" charset="0"/>
                <a:ea typeface="Calibri"/>
                <a:cs typeface="Arial"/>
              </a:rPr>
              <a:t>Odlučili smo se za primjenu navedene metode uzimajući u obzir zahtjeve MSFI 13 - Odmjeravanje fer vrijednosti paragraf 27 - Odmjeravanje fer vrijednosti nefinansijske imovine uzima u obzir mogućnost tržišnog učesnika da generiše ekonomske koristi najvećim i najboljim iskorišćenjem imovine ili njegovom prodajom drugom tržišnom učesniku koji bi najviše i najbolje iskoristio imovinu, a u skladu sa tim da je potrebno utvrditi najveću i najbolju iskorištenost </a:t>
            </a:r>
            <a:r>
              <a:rPr lang="vi-VN" sz="2700" i="1" dirty="0" smtClean="0">
                <a:latin typeface="Calibri" panose="020F0502020204030204" pitchFamily="34" charset="0"/>
                <a:ea typeface="Calibri"/>
                <a:cs typeface="Arial"/>
              </a:rPr>
              <a:t>imovine</a:t>
            </a:r>
            <a:r>
              <a:rPr lang="sr-Latn-BA" sz="2700" i="1" dirty="0" smtClean="0">
                <a:latin typeface="Calibri" panose="020F0502020204030204" pitchFamily="34" charset="0"/>
                <a:ea typeface="Calibri"/>
                <a:cs typeface="Arial"/>
              </a:rPr>
              <a:t>.</a:t>
            </a:r>
            <a:r>
              <a:rPr lang="vi-VN" sz="2700" i="1" dirty="0">
                <a:ea typeface="Calibri"/>
                <a:cs typeface="Arial"/>
              </a:rPr>
              <a:t> </a:t>
            </a:r>
            <a:endParaRPr lang="en-US" sz="2700" i="1" dirty="0">
              <a:ea typeface="Calibri"/>
              <a:cs typeface="Times New Roman"/>
            </a:endParaRPr>
          </a:p>
          <a:p>
            <a:pPr marL="0" indent="0" algn="just">
              <a:lnSpc>
                <a:spcPct val="115000"/>
              </a:lnSpc>
              <a:spcAft>
                <a:spcPts val="0"/>
              </a:spcAft>
              <a:buNone/>
            </a:pPr>
            <a:endParaRPr lang="en-US" sz="2000" dirty="0">
              <a:ea typeface="Calibri"/>
              <a:cs typeface="Times New Roman"/>
            </a:endParaRPr>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41609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906" y="500063"/>
            <a:ext cx="8229600" cy="947737"/>
          </a:xfrm>
        </p:spPr>
        <p:txBody>
          <a:bodyPr>
            <a:noAutofit/>
          </a:bodyPr>
          <a:lstStyle/>
          <a:p>
            <a:r>
              <a:rPr lang="sr-Latn-BA" sz="3500" b="1" dirty="0"/>
              <a:t>ZAKLJUČAK</a:t>
            </a:r>
            <a:endParaRPr lang="bs-Latn-BA" sz="3500" b="1" i="1" dirty="0"/>
          </a:p>
        </p:txBody>
      </p:sp>
      <p:sp>
        <p:nvSpPr>
          <p:cNvPr id="3" name="Content Placeholder 2"/>
          <p:cNvSpPr>
            <a:spLocks noGrp="1"/>
          </p:cNvSpPr>
          <p:nvPr>
            <p:ph idx="1"/>
          </p:nvPr>
        </p:nvSpPr>
        <p:spPr>
          <a:xfrm>
            <a:off x="635794" y="1447800"/>
            <a:ext cx="8355806" cy="4525963"/>
          </a:xfrm>
        </p:spPr>
        <p:txBody>
          <a:bodyPr>
            <a:normAutofit fontScale="70000" lnSpcReduction="20000"/>
          </a:bodyPr>
          <a:lstStyle/>
          <a:p>
            <a:pPr>
              <a:lnSpc>
                <a:spcPct val="115000"/>
              </a:lnSpc>
              <a:spcBef>
                <a:spcPts val="1200"/>
              </a:spcBef>
            </a:pPr>
            <a:endParaRPr lang="sr-Latn-BA" sz="2400" kern="1600" dirty="0" smtClean="0">
              <a:ea typeface="Times New Roman"/>
              <a:cs typeface="Arial"/>
            </a:endParaRPr>
          </a:p>
          <a:p>
            <a:pPr>
              <a:lnSpc>
                <a:spcPct val="115000"/>
              </a:lnSpc>
              <a:spcBef>
                <a:spcPts val="1200"/>
              </a:spcBef>
            </a:pPr>
            <a:r>
              <a:rPr lang="vi-VN" sz="2700" kern="1600" dirty="0">
                <a:ea typeface="Times New Roman"/>
                <a:cs typeface="Arial"/>
              </a:rPr>
              <a:t>Popis i procjena imovine su usko povezani (procjena se zasniva na popisu) i međusobno se isprepliću.</a:t>
            </a:r>
          </a:p>
          <a:p>
            <a:pPr>
              <a:lnSpc>
                <a:spcPct val="115000"/>
              </a:lnSpc>
              <a:spcBef>
                <a:spcPts val="1200"/>
              </a:spcBef>
            </a:pPr>
            <a:r>
              <a:rPr lang="vi-VN" sz="2700" kern="1600" dirty="0">
                <a:ea typeface="Times New Roman"/>
                <a:cs typeface="Arial"/>
              </a:rPr>
              <a:t>Utvrđivanje obima, kvaliteta, karakteristika i stanja imovine, kao i njene vrijednosti je osnov za donošenje odluka od strane stečajnog sudije i povjerilaca u toku stečajnog postupka.</a:t>
            </a:r>
          </a:p>
          <a:p>
            <a:pPr>
              <a:lnSpc>
                <a:spcPct val="115000"/>
              </a:lnSpc>
              <a:spcBef>
                <a:spcPts val="1200"/>
              </a:spcBef>
            </a:pPr>
            <a:r>
              <a:rPr lang="vi-VN" sz="2700" kern="1600" dirty="0">
                <a:ea typeface="Times New Roman"/>
                <a:cs typeface="Arial"/>
              </a:rPr>
              <a:t>Uspješnost realizacije popisa i procjene imovine u stečajnom postupku najčešće zavisi od stručnosti, odgovornosti i iskustva stečajnog upravnika.</a:t>
            </a:r>
          </a:p>
          <a:p>
            <a:pPr>
              <a:lnSpc>
                <a:spcPct val="115000"/>
              </a:lnSpc>
              <a:spcBef>
                <a:spcPts val="1200"/>
              </a:spcBef>
            </a:pPr>
            <a:r>
              <a:rPr lang="vi-VN" sz="2700" kern="1600" dirty="0">
                <a:ea typeface="Times New Roman"/>
                <a:cs typeface="Arial"/>
              </a:rPr>
              <a:t>Stečajni sudija, kroz sprovođenje stručnog nadzora nad radom stečajnog upravnika može tražiti dodatno mišljenje procjenjivača/vještaka u vezi sa imovinom koju je prethodno procjenio stečajni upravnik.</a:t>
            </a:r>
          </a:p>
          <a:p>
            <a:pPr marL="0" indent="0" algn="just">
              <a:lnSpc>
                <a:spcPct val="115000"/>
              </a:lnSpc>
              <a:spcAft>
                <a:spcPts val="0"/>
              </a:spcAft>
              <a:buNone/>
            </a:pPr>
            <a:endParaRPr lang="en-US" sz="2000" dirty="0">
              <a:ea typeface="Calibri"/>
              <a:cs typeface="Times New Roman"/>
            </a:endParaRPr>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35318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81000"/>
            <a:ext cx="8915400" cy="5745163"/>
          </a:xfrm>
        </p:spPr>
        <p:txBody>
          <a:bodyPr>
            <a:normAutofit lnSpcReduction="10000"/>
          </a:bodyPr>
          <a:lstStyle/>
          <a:p>
            <a:pPr marL="0" indent="0" algn="ctr">
              <a:buNone/>
            </a:pPr>
            <a:endParaRPr lang="en-US" sz="4000" b="1" i="1" dirty="0" smtClean="0"/>
          </a:p>
          <a:p>
            <a:pPr marL="0" indent="0" algn="ctr">
              <a:buNone/>
            </a:pPr>
            <a:endParaRPr lang="en-US" sz="4000" b="1" i="1" dirty="0"/>
          </a:p>
          <a:p>
            <a:pPr marL="0" indent="0" algn="ctr">
              <a:buNone/>
            </a:pPr>
            <a:endParaRPr lang="en-US" sz="4000" b="1" i="1" dirty="0" smtClean="0"/>
          </a:p>
          <a:p>
            <a:pPr marL="0" indent="0" algn="ctr">
              <a:buNone/>
            </a:pPr>
            <a:r>
              <a:rPr lang="sr-Latn-BA" sz="4000" b="1" i="1" dirty="0" smtClean="0"/>
              <a:t>HVALA NA PAŽNJI!</a:t>
            </a:r>
          </a:p>
          <a:p>
            <a:pPr marL="0" indent="0" algn="ctr">
              <a:buNone/>
            </a:pPr>
            <a:endParaRPr lang="sr-Latn-BA" sz="4000" b="1" i="1" dirty="0" smtClean="0"/>
          </a:p>
          <a:p>
            <a:pPr marL="0" indent="0" algn="ctr">
              <a:buNone/>
            </a:pPr>
            <a:endParaRPr lang="en-US" sz="3000" b="1" i="1" dirty="0" smtClean="0"/>
          </a:p>
          <a:p>
            <a:pPr marL="0" indent="0" algn="ctr">
              <a:buNone/>
            </a:pPr>
            <a:endParaRPr lang="en-US" sz="3000" b="1" i="1" dirty="0"/>
          </a:p>
          <a:p>
            <a:pPr marL="0" indent="0" algn="ctr">
              <a:buNone/>
            </a:pPr>
            <a:r>
              <a:rPr lang="sr-Latn-BA" sz="3000" b="1" i="1" dirty="0" smtClean="0"/>
              <a:t>Tanja Telić</a:t>
            </a:r>
          </a:p>
          <a:p>
            <a:pPr marL="0" indent="0" algn="ctr">
              <a:buNone/>
            </a:pPr>
            <a:r>
              <a:rPr lang="en-US" sz="3000" b="1" i="1" dirty="0"/>
              <a:t>t</a:t>
            </a:r>
            <a:r>
              <a:rPr lang="sr-Latn-BA" sz="3000" b="1" i="1" dirty="0" smtClean="0"/>
              <a:t>anjatelic83</a:t>
            </a:r>
            <a:r>
              <a:rPr lang="en-US" sz="3000" b="1" i="1" dirty="0" smtClean="0"/>
              <a:t>@gmail.com</a:t>
            </a:r>
            <a:endParaRPr lang="sr-Latn-BA" sz="3000" b="1" i="1" dirty="0" smtClean="0"/>
          </a:p>
          <a:p>
            <a:pPr marL="0" indent="0" algn="ctr">
              <a:buNone/>
            </a:pPr>
            <a:endParaRPr lang="en-US" sz="4000" b="1" i="1" dirty="0"/>
          </a:p>
        </p:txBody>
      </p:sp>
    </p:spTree>
    <p:extLst>
      <p:ext uri="{BB962C8B-B14F-4D97-AF65-F5344CB8AC3E}">
        <p14:creationId xmlns:p14="http://schemas.microsoft.com/office/powerpoint/2010/main" val="2468760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2"/>
            <a:ext cx="8229600" cy="1056729"/>
          </a:xfrm>
        </p:spPr>
        <p:txBody>
          <a:bodyPr>
            <a:normAutofit/>
          </a:bodyPr>
          <a:lstStyle/>
          <a:p>
            <a:pPr marL="102918">
              <a:spcBef>
                <a:spcPts val="600"/>
              </a:spcBef>
              <a:spcAft>
                <a:spcPts val="800"/>
              </a:spcAft>
            </a:pPr>
            <a:r>
              <a:rPr lang="sr-Latn-BA" dirty="0" smtClean="0"/>
              <a:t>Regulatorni okvir  </a:t>
            </a:r>
            <a:endParaRPr lang="sr-Latn-BA" dirty="0"/>
          </a:p>
        </p:txBody>
      </p:sp>
      <p:sp>
        <p:nvSpPr>
          <p:cNvPr id="9" name="Content Placeholder 2"/>
          <p:cNvSpPr>
            <a:spLocks noGrp="1"/>
          </p:cNvSpPr>
          <p:nvPr>
            <p:ph idx="1"/>
          </p:nvPr>
        </p:nvSpPr>
        <p:spPr>
          <a:xfrm>
            <a:off x="392906" y="1371600"/>
            <a:ext cx="8674894" cy="5201343"/>
          </a:xfrm>
        </p:spPr>
        <p:txBody>
          <a:bodyPr>
            <a:normAutofit fontScale="70000" lnSpcReduction="20000"/>
          </a:bodyPr>
          <a:lstStyle/>
          <a:p>
            <a:pPr marL="0" indent="0">
              <a:spcBef>
                <a:spcPts val="600"/>
              </a:spcBef>
              <a:spcAft>
                <a:spcPts val="800"/>
              </a:spcAft>
              <a:buNone/>
            </a:pPr>
            <a:r>
              <a:rPr lang="sr-Latn-BA" sz="2600" dirty="0" smtClean="0"/>
              <a:t>Regulatorni okvir za popis imovine i obaveza čine:</a:t>
            </a:r>
          </a:p>
          <a:p>
            <a:pPr>
              <a:spcBef>
                <a:spcPts val="600"/>
              </a:spcBef>
              <a:spcAft>
                <a:spcPts val="800"/>
              </a:spcAft>
            </a:pPr>
            <a:r>
              <a:rPr lang="en-US" sz="2600" b="1" dirty="0" err="1" smtClean="0"/>
              <a:t>Zakon</a:t>
            </a:r>
            <a:r>
              <a:rPr lang="en-US" sz="2600" b="1" dirty="0" smtClean="0"/>
              <a:t> </a:t>
            </a:r>
            <a:r>
              <a:rPr lang="en-US" sz="2600" b="1" dirty="0"/>
              <a:t>o </a:t>
            </a:r>
            <a:r>
              <a:rPr lang="en-US" sz="2600" b="1" dirty="0" err="1"/>
              <a:t>računovodstvu</a:t>
            </a:r>
            <a:r>
              <a:rPr lang="en-US" sz="2600" b="1" dirty="0"/>
              <a:t> </a:t>
            </a:r>
            <a:r>
              <a:rPr lang="en-US" sz="2600" b="1" dirty="0" err="1"/>
              <a:t>i</a:t>
            </a:r>
            <a:r>
              <a:rPr lang="en-US" sz="2600" b="1" dirty="0"/>
              <a:t> </a:t>
            </a:r>
            <a:r>
              <a:rPr lang="en-US" sz="2600" b="1" dirty="0" err="1"/>
              <a:t>reviziji</a:t>
            </a:r>
            <a:r>
              <a:rPr lang="en-US" sz="2600" b="1" dirty="0"/>
              <a:t> u </a:t>
            </a:r>
            <a:r>
              <a:rPr lang="en-US" sz="2600" b="1" dirty="0" err="1"/>
              <a:t>Federaciji</a:t>
            </a:r>
            <a:r>
              <a:rPr lang="en-US" sz="2600" b="1" dirty="0"/>
              <a:t> </a:t>
            </a:r>
            <a:r>
              <a:rPr lang="en-US" sz="2600" b="1" dirty="0" err="1"/>
              <a:t>Bosne</a:t>
            </a:r>
            <a:r>
              <a:rPr lang="en-US" sz="2600" b="1" dirty="0"/>
              <a:t> </a:t>
            </a:r>
            <a:r>
              <a:rPr lang="en-US" sz="2600" b="1" dirty="0" err="1"/>
              <a:t>i</a:t>
            </a:r>
            <a:r>
              <a:rPr lang="en-US" sz="2600" b="1" dirty="0"/>
              <a:t> </a:t>
            </a:r>
            <a:r>
              <a:rPr lang="en-US" sz="2600" b="1" dirty="0" err="1"/>
              <a:t>Hercegovine</a:t>
            </a:r>
            <a:r>
              <a:rPr lang="en-US" sz="2600" b="1" dirty="0"/>
              <a:t> </a:t>
            </a:r>
            <a:r>
              <a:rPr lang="en-US" sz="2600" i="1" dirty="0"/>
              <a:t>(“</a:t>
            </a:r>
            <a:r>
              <a:rPr lang="en-US" sz="2600" i="1" dirty="0" err="1" smtClean="0"/>
              <a:t>Sl</a:t>
            </a:r>
            <a:r>
              <a:rPr lang="sr-Latn-BA" sz="2600" i="1" dirty="0" smtClean="0"/>
              <a:t>.</a:t>
            </a:r>
            <a:r>
              <a:rPr lang="en-US" sz="2600" i="1" dirty="0" smtClean="0"/>
              <a:t> </a:t>
            </a:r>
            <a:r>
              <a:rPr lang="en-US" sz="2600" i="1" dirty="0" err="1"/>
              <a:t>novine</a:t>
            </a:r>
            <a:r>
              <a:rPr lang="en-US" sz="2600" i="1" dirty="0"/>
              <a:t> FBIH”, </a:t>
            </a:r>
            <a:r>
              <a:rPr lang="en-US" sz="2600" i="1" dirty="0" err="1"/>
              <a:t>broj</a:t>
            </a:r>
            <a:r>
              <a:rPr lang="en-US" sz="2600" i="1" dirty="0"/>
              <a:t> 15/21)</a:t>
            </a:r>
          </a:p>
          <a:p>
            <a:r>
              <a:rPr lang="en-US" sz="2600" b="1" dirty="0" err="1" smtClean="0"/>
              <a:t>Zakono</a:t>
            </a:r>
            <a:r>
              <a:rPr lang="en-US" sz="2600" b="1" dirty="0" smtClean="0"/>
              <a:t> </a:t>
            </a:r>
            <a:r>
              <a:rPr lang="en-US" sz="2600" b="1" dirty="0" err="1"/>
              <a:t>računovodstvu</a:t>
            </a:r>
            <a:r>
              <a:rPr lang="en-US" sz="2600" b="1" dirty="0"/>
              <a:t> </a:t>
            </a:r>
            <a:r>
              <a:rPr lang="en-US" sz="2600" b="1" dirty="0" err="1"/>
              <a:t>i</a:t>
            </a:r>
            <a:r>
              <a:rPr lang="en-US" sz="2600" b="1" dirty="0"/>
              <a:t> </a:t>
            </a:r>
            <a:r>
              <a:rPr lang="en-US" sz="2600" b="1" dirty="0" err="1"/>
              <a:t>reviziji</a:t>
            </a:r>
            <a:r>
              <a:rPr lang="en-US" sz="2600" b="1" dirty="0"/>
              <a:t> </a:t>
            </a:r>
            <a:r>
              <a:rPr lang="en-US" sz="2600" b="1" dirty="0" err="1"/>
              <a:t>Republike</a:t>
            </a:r>
            <a:r>
              <a:rPr lang="en-US" sz="2600" b="1" dirty="0"/>
              <a:t> Srpske </a:t>
            </a:r>
            <a:r>
              <a:rPr lang="en-US" sz="2600" i="1" dirty="0"/>
              <a:t>("</a:t>
            </a:r>
            <a:r>
              <a:rPr lang="en-US" sz="2600" i="1" dirty="0" err="1" smtClean="0"/>
              <a:t>Sl</a:t>
            </a:r>
            <a:r>
              <a:rPr lang="sr-Latn-BA" sz="2600" i="1" dirty="0"/>
              <a:t>.</a:t>
            </a:r>
            <a:r>
              <a:rPr lang="en-US" sz="2600" i="1" dirty="0" smtClean="0"/>
              <a:t> </a:t>
            </a:r>
            <a:r>
              <a:rPr lang="en-US" sz="2600" i="1" dirty="0" err="1"/>
              <a:t>glasnik</a:t>
            </a:r>
            <a:r>
              <a:rPr lang="en-US" sz="2600" i="1" dirty="0"/>
              <a:t> RS", br. 94/2015 </a:t>
            </a:r>
            <a:r>
              <a:rPr lang="en-US" sz="2600" i="1" dirty="0" err="1"/>
              <a:t>i</a:t>
            </a:r>
            <a:r>
              <a:rPr lang="en-US" sz="2600" i="1" dirty="0"/>
              <a:t> </a:t>
            </a:r>
            <a:r>
              <a:rPr lang="en-US" sz="2600" i="1" dirty="0" smtClean="0"/>
              <a:t>78/2020)</a:t>
            </a:r>
            <a:endParaRPr lang="en-US" sz="2600" i="1" dirty="0"/>
          </a:p>
          <a:p>
            <a:r>
              <a:rPr lang="sr-Latn-BA" sz="2600" b="1" dirty="0" smtClean="0"/>
              <a:t>Pravilnik o načinu i rokovima vršenja popisa i usklađivanja knjigovodstvenog stanja sa stvarnim stanjem imovine i obaveza</a:t>
            </a:r>
            <a:r>
              <a:rPr lang="en-US" sz="2600" b="1" i="1" dirty="0"/>
              <a:t> </a:t>
            </a:r>
            <a:r>
              <a:rPr lang="en-US" sz="2600" i="1" dirty="0"/>
              <a:t>("</a:t>
            </a:r>
            <a:r>
              <a:rPr lang="en-US" sz="2600" i="1" dirty="0" err="1"/>
              <a:t>Sl</a:t>
            </a:r>
            <a:r>
              <a:rPr lang="sr-Latn-BA" sz="2600" i="1" dirty="0"/>
              <a:t>.</a:t>
            </a:r>
            <a:r>
              <a:rPr lang="en-US" sz="2600" i="1" dirty="0"/>
              <a:t> </a:t>
            </a:r>
            <a:r>
              <a:rPr lang="en-US" sz="2600" i="1" dirty="0" err="1"/>
              <a:t>glasnik</a:t>
            </a:r>
            <a:r>
              <a:rPr lang="en-US" sz="2600" i="1" dirty="0"/>
              <a:t> RS", br. </a:t>
            </a:r>
            <a:r>
              <a:rPr lang="sr-Latn-BA" sz="2600" i="1" dirty="0" smtClean="0"/>
              <a:t>45/16</a:t>
            </a:r>
            <a:r>
              <a:rPr lang="en-US" sz="2600" i="1" dirty="0" smtClean="0"/>
              <a:t>)</a:t>
            </a:r>
            <a:endParaRPr lang="sr-Latn-BA" sz="2600" dirty="0" smtClean="0"/>
          </a:p>
          <a:p>
            <a:pPr marL="0" indent="0">
              <a:buNone/>
            </a:pPr>
            <a:r>
              <a:rPr lang="sr-Latn-BA" sz="2600" b="1" u="sng" dirty="0" smtClean="0"/>
              <a:t>U stečaju:</a:t>
            </a:r>
          </a:p>
          <a:p>
            <a:r>
              <a:rPr lang="vi-VN" sz="2600" b="1" dirty="0">
                <a:latin typeface="Calibri" panose="020F0502020204030204" pitchFamily="34" charset="0"/>
              </a:rPr>
              <a:t>Zakon o stečaju </a:t>
            </a:r>
            <a:r>
              <a:rPr lang="vi-VN" sz="2600" i="1" dirty="0">
                <a:latin typeface="Calibri" panose="020F0502020204030204" pitchFamily="34" charset="0"/>
              </a:rPr>
              <a:t>(“Sl. glasnik RS“, broj 16/16)</a:t>
            </a:r>
          </a:p>
          <a:p>
            <a:pPr marL="0" indent="0">
              <a:buNone/>
            </a:pPr>
            <a:r>
              <a:rPr lang="sr-Latn-BA" sz="2600" dirty="0" smtClean="0">
                <a:latin typeface="Calibri" panose="020F0502020204030204" pitchFamily="34" charset="0"/>
              </a:rPr>
              <a:t>	</a:t>
            </a:r>
            <a:r>
              <a:rPr lang="vi-VN" sz="2600" dirty="0" smtClean="0">
                <a:latin typeface="Calibri" panose="020F0502020204030204" pitchFamily="34" charset="0"/>
              </a:rPr>
              <a:t>- </a:t>
            </a:r>
            <a:r>
              <a:rPr lang="vi-VN" sz="2600" b="1" dirty="0">
                <a:latin typeface="Calibri" panose="020F0502020204030204" pitchFamily="34" charset="0"/>
              </a:rPr>
              <a:t>Pravilnik o utvrđivanju standarda za upravljanje stečajnom masom              </a:t>
            </a:r>
            <a:r>
              <a:rPr lang="vi-VN" sz="2600" dirty="0">
                <a:latin typeface="Calibri" panose="020F0502020204030204" pitchFamily="34" charset="0"/>
              </a:rPr>
              <a:t>	</a:t>
            </a:r>
            <a:r>
              <a:rPr lang="vi-VN" sz="2600" i="1" dirty="0">
                <a:latin typeface="Calibri" panose="020F0502020204030204" pitchFamily="34" charset="0"/>
              </a:rPr>
              <a:t>(“Sl. glasnik RS“, broj 54/17)</a:t>
            </a:r>
          </a:p>
          <a:p>
            <a:r>
              <a:rPr lang="vi-VN" sz="2600" b="1" dirty="0">
                <a:latin typeface="Calibri" panose="020F0502020204030204" pitchFamily="34" charset="0"/>
              </a:rPr>
              <a:t>Zakon o stečaju </a:t>
            </a:r>
            <a:r>
              <a:rPr lang="vi-VN" sz="2600" i="1" dirty="0">
                <a:latin typeface="Calibri" panose="020F0502020204030204" pitchFamily="34" charset="0"/>
              </a:rPr>
              <a:t>(“Sl. novine FBiH“, </a:t>
            </a:r>
            <a:r>
              <a:rPr lang="vi-VN" sz="2600" b="1" i="1" dirty="0" smtClean="0">
                <a:latin typeface="Calibri" panose="020F0502020204030204" pitchFamily="34" charset="0"/>
              </a:rPr>
              <a:t>broj</a:t>
            </a:r>
            <a:r>
              <a:rPr lang="en-US" sz="2600" b="1" i="1" dirty="0" smtClean="0">
                <a:latin typeface="Calibri" panose="020F0502020204030204" pitchFamily="34" charset="0"/>
              </a:rPr>
              <a:t> 53/21</a:t>
            </a:r>
            <a:r>
              <a:rPr lang="vi-VN" sz="2600" i="1" dirty="0" smtClean="0">
                <a:latin typeface="Calibri" panose="020F0502020204030204" pitchFamily="34" charset="0"/>
              </a:rPr>
              <a:t>)</a:t>
            </a:r>
            <a:endParaRPr lang="vi-VN" sz="2600" i="1" dirty="0">
              <a:latin typeface="Calibri" panose="020F0502020204030204" pitchFamily="34" charset="0"/>
            </a:endParaRPr>
          </a:p>
          <a:p>
            <a:r>
              <a:rPr lang="vi-VN" sz="2600" b="1" dirty="0">
                <a:latin typeface="Calibri" panose="020F0502020204030204" pitchFamily="34" charset="0"/>
              </a:rPr>
              <a:t>Zakon o stečaju </a:t>
            </a:r>
            <a:r>
              <a:rPr lang="vi-VN" sz="2600" i="1" dirty="0">
                <a:latin typeface="Calibri" panose="020F0502020204030204" pitchFamily="34" charset="0"/>
              </a:rPr>
              <a:t>(“Sl. glasnik Brčko distrikta BiH“, broj 16/19)</a:t>
            </a:r>
          </a:p>
          <a:p>
            <a:pPr marL="0" indent="0">
              <a:buNone/>
            </a:pPr>
            <a:r>
              <a:rPr lang="vi-VN" sz="2600" dirty="0">
                <a:latin typeface="Calibri" panose="020F0502020204030204" pitchFamily="34" charset="0"/>
              </a:rPr>
              <a:t>	- </a:t>
            </a:r>
            <a:r>
              <a:rPr lang="vi-VN" sz="2600" b="1" dirty="0">
                <a:latin typeface="Calibri" panose="020F0502020204030204" pitchFamily="34" charset="0"/>
              </a:rPr>
              <a:t>Pravilnik o utvrđivanju standarda za upravljanje stečajnom masom              </a:t>
            </a:r>
            <a:r>
              <a:rPr lang="vi-VN" sz="2600" dirty="0">
                <a:latin typeface="Calibri" panose="020F0502020204030204" pitchFamily="34" charset="0"/>
              </a:rPr>
              <a:t>	 </a:t>
            </a:r>
            <a:r>
              <a:rPr lang="sr-Latn-BA" sz="2600" dirty="0" smtClean="0">
                <a:latin typeface="Calibri" panose="020F0502020204030204" pitchFamily="34" charset="0"/>
              </a:rPr>
              <a:t>	</a:t>
            </a:r>
            <a:r>
              <a:rPr lang="vi-VN" sz="2600" i="1" dirty="0" smtClean="0">
                <a:latin typeface="Calibri" panose="020F0502020204030204" pitchFamily="34" charset="0"/>
              </a:rPr>
              <a:t>(“</a:t>
            </a:r>
            <a:r>
              <a:rPr lang="vi-VN" sz="2600" i="1" dirty="0">
                <a:latin typeface="Calibri" panose="020F0502020204030204" pitchFamily="34" charset="0"/>
              </a:rPr>
              <a:t>Sl. glasnik Brčko distrikta BiH“, broj 3/20</a:t>
            </a:r>
            <a:r>
              <a:rPr lang="vi-VN" sz="2600" i="1" dirty="0" smtClean="0">
                <a:latin typeface="Calibri" panose="020F0502020204030204" pitchFamily="34" charset="0"/>
              </a:rPr>
              <a:t>)</a:t>
            </a:r>
            <a:endParaRPr lang="sr-Latn-BA" sz="2600" i="1" dirty="0" smtClean="0">
              <a:latin typeface="Calibri" panose="020F0502020204030204" pitchFamily="34" charset="0"/>
            </a:endParaRPr>
          </a:p>
          <a:p>
            <a:pPr marL="0" indent="0">
              <a:buNone/>
            </a:pPr>
            <a:endParaRPr lang="vi-VN" sz="2600" dirty="0">
              <a:latin typeface="Calibri" panose="020F0502020204030204" pitchFamily="34" charset="0"/>
            </a:endParaRPr>
          </a:p>
          <a:p>
            <a:r>
              <a:rPr lang="vi-VN" sz="2600" dirty="0">
                <a:latin typeface="Calibri" panose="020F0502020204030204" pitchFamily="34" charset="0"/>
              </a:rPr>
              <a:t>Sprovođenje propisa u stečajnom postupku u najvećoj mjeri se obavlja prema propisima i pravilima ekonomske struke.</a:t>
            </a:r>
          </a:p>
          <a:p>
            <a:endParaRPr lang="sr-Latn-BA" sz="2600" dirty="0" smtClean="0"/>
          </a:p>
          <a:p>
            <a:endParaRPr lang="en-US" sz="2400" dirty="0"/>
          </a:p>
          <a:p>
            <a:endParaRPr lang="en-US" sz="2400" i="1" dirty="0"/>
          </a:p>
          <a:p>
            <a:endParaRPr lang="en-US" sz="2400" dirty="0"/>
          </a:p>
          <a:p>
            <a:pPr marL="45720">
              <a:spcBef>
                <a:spcPts val="600"/>
              </a:spcBef>
              <a:spcAft>
                <a:spcPts val="800"/>
              </a:spcAft>
            </a:pPr>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2104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2"/>
            <a:ext cx="8229600" cy="1176337"/>
          </a:xfrm>
        </p:spPr>
        <p:txBody>
          <a:bodyPr>
            <a:normAutofit fontScale="90000"/>
          </a:bodyPr>
          <a:lstStyle/>
          <a:p>
            <a:r>
              <a:rPr lang="sr-Latn-BA" b="1" dirty="0" smtClean="0"/>
              <a:t>POPIS </a:t>
            </a:r>
            <a:br>
              <a:rPr lang="sr-Latn-BA" b="1" dirty="0" smtClean="0"/>
            </a:br>
            <a:r>
              <a:rPr lang="sr-Latn-BA" b="1" dirty="0" smtClean="0"/>
              <a:t>pojam i predmet </a:t>
            </a:r>
            <a:endParaRPr lang="bs-Latn-BA" b="1" dirty="0"/>
          </a:p>
        </p:txBody>
      </p:sp>
      <p:sp>
        <p:nvSpPr>
          <p:cNvPr id="9" name="Content Placeholder 2"/>
          <p:cNvSpPr>
            <a:spLocks noGrp="1"/>
          </p:cNvSpPr>
          <p:nvPr>
            <p:ph idx="1"/>
          </p:nvPr>
        </p:nvSpPr>
        <p:spPr>
          <a:xfrm>
            <a:off x="412698" y="1524000"/>
            <a:ext cx="8731302" cy="4896544"/>
          </a:xfrm>
        </p:spPr>
        <p:txBody>
          <a:bodyPr>
            <a:normAutofit fontScale="40000" lnSpcReduction="20000"/>
          </a:bodyPr>
          <a:lstStyle/>
          <a:p>
            <a:pPr marL="0" lvl="0" indent="0">
              <a:buNone/>
            </a:pPr>
            <a:endParaRPr lang="en-US" dirty="0"/>
          </a:p>
          <a:p>
            <a:r>
              <a:rPr lang="bs-Latn-BA" sz="5000" b="1" dirty="0" smtClean="0"/>
              <a:t>Popis imovine i obaveza</a:t>
            </a:r>
            <a:r>
              <a:rPr lang="bs-Latn-BA" sz="5000" dirty="0" smtClean="0"/>
              <a:t> ili inventura je postupak utvrđivanja stvarnog stanja imovine i obaveza preduzeća, te upoređivanje s knjigovodstvenim stanjem. </a:t>
            </a:r>
          </a:p>
          <a:p>
            <a:r>
              <a:rPr lang="bs-Latn-BA" sz="5000" dirty="0" smtClean="0"/>
              <a:t>Pojam imovine podrazumijeva sve resurse kojima ekonomski subjekt raspolaže i koje koristi u obavljanju svoje djelatnosti, kako bi ostvario ekonomsku korist. </a:t>
            </a:r>
          </a:p>
          <a:p>
            <a:r>
              <a:rPr lang="bs-Latn-BA" sz="5000" dirty="0" smtClean="0"/>
              <a:t>Imovina se dijeli</a:t>
            </a:r>
            <a:r>
              <a:rPr lang="sr-Latn-BA" sz="5000" dirty="0"/>
              <a:t>:</a:t>
            </a:r>
            <a:r>
              <a:rPr lang="bs-Latn-BA" sz="5000" dirty="0" smtClean="0"/>
              <a:t> </a:t>
            </a:r>
          </a:p>
          <a:p>
            <a:pPr>
              <a:buFont typeface="Wingdings" panose="05000000000000000000" pitchFamily="2" charset="2"/>
              <a:buChar char="v"/>
            </a:pPr>
            <a:r>
              <a:rPr lang="bs-Latn-BA" sz="5000" b="1" dirty="0" smtClean="0"/>
              <a:t>prema funkciji i vremenu trajanja</a:t>
            </a:r>
            <a:r>
              <a:rPr lang="bs-Latn-BA" sz="5000" dirty="0" smtClean="0"/>
              <a:t>, na: </a:t>
            </a:r>
          </a:p>
          <a:p>
            <a:pPr marL="0" indent="0">
              <a:buNone/>
            </a:pPr>
            <a:r>
              <a:rPr lang="bs-Latn-BA" sz="5000" b="1" dirty="0"/>
              <a:t>	</a:t>
            </a:r>
            <a:r>
              <a:rPr lang="bs-Latn-BA" sz="5000" b="1" dirty="0" smtClean="0"/>
              <a:t>- dugotrajnu imovinu </a:t>
            </a:r>
            <a:r>
              <a:rPr lang="bs-Latn-BA" sz="5000" dirty="0" smtClean="0"/>
              <a:t>(materijalna imovina, nematerijalna imovina, finansijska imovina i potraživanja);</a:t>
            </a:r>
          </a:p>
          <a:p>
            <a:pPr marL="0" indent="0">
              <a:buNone/>
            </a:pPr>
            <a:r>
              <a:rPr lang="bs-Latn-BA" sz="5000" b="1" dirty="0"/>
              <a:t>	</a:t>
            </a:r>
            <a:r>
              <a:rPr lang="bs-Latn-BA" sz="5000" b="1" dirty="0" smtClean="0"/>
              <a:t>- kratkotrajnu imovina </a:t>
            </a:r>
            <a:r>
              <a:rPr lang="bs-Latn-BA" sz="5000" dirty="0" smtClean="0"/>
              <a:t>(zalihe, kratkotrajna potraživanja, finansijska imovina i novac na računima i u blagajni);</a:t>
            </a:r>
          </a:p>
          <a:p>
            <a:pPr>
              <a:buFont typeface="Wingdings" panose="05000000000000000000" pitchFamily="2" charset="2"/>
              <a:buChar char="v"/>
            </a:pPr>
            <a:r>
              <a:rPr lang="bs-Latn-BA" sz="5000" b="1" dirty="0"/>
              <a:t>p</a:t>
            </a:r>
            <a:r>
              <a:rPr lang="bs-Latn-BA" sz="5000" b="1" dirty="0" smtClean="0"/>
              <a:t>rema pojavnom obliku</a:t>
            </a:r>
            <a:r>
              <a:rPr lang="bs-Latn-BA" sz="5000" dirty="0" smtClean="0"/>
              <a:t>, na:</a:t>
            </a:r>
          </a:p>
          <a:p>
            <a:pPr lvl="2">
              <a:buFontTx/>
              <a:buChar char="-"/>
            </a:pPr>
            <a:r>
              <a:rPr lang="bs-Latn-BA" sz="5000" b="1" dirty="0"/>
              <a:t>s</a:t>
            </a:r>
            <a:r>
              <a:rPr lang="bs-Latn-BA" sz="5000" b="1" dirty="0" smtClean="0"/>
              <a:t>tvari</a:t>
            </a:r>
            <a:r>
              <a:rPr lang="bs-Latn-BA" sz="5000" dirty="0" smtClean="0"/>
              <a:t> (građevinski objekti, zemljište, oprema, biološka imovina, zalihe proizvoda, robe i sl.)</a:t>
            </a:r>
          </a:p>
          <a:p>
            <a:pPr lvl="2">
              <a:buFontTx/>
              <a:buChar char="-"/>
            </a:pPr>
            <a:r>
              <a:rPr lang="bs-Latn-BA" sz="5000" b="1" dirty="0"/>
              <a:t>p</a:t>
            </a:r>
            <a:r>
              <a:rPr lang="bs-Latn-BA" sz="5000" b="1" dirty="0" smtClean="0"/>
              <a:t>rava</a:t>
            </a:r>
            <a:r>
              <a:rPr lang="bs-Latn-BA" sz="5000" dirty="0" smtClean="0"/>
              <a:t> (ulaganja u kapital drugih pravnih lica, hartije od vrijednosti, potraživanja i sl.)</a:t>
            </a:r>
          </a:p>
          <a:p>
            <a:pPr lvl="2">
              <a:buFontTx/>
              <a:buChar char="-"/>
            </a:pPr>
            <a:r>
              <a:rPr lang="bs-Latn-BA" sz="5000" b="1" dirty="0"/>
              <a:t>n</a:t>
            </a:r>
            <a:r>
              <a:rPr lang="bs-Latn-BA" sz="5000" b="1" dirty="0" smtClean="0"/>
              <a:t>ovac </a:t>
            </a:r>
            <a:r>
              <a:rPr lang="bs-Latn-BA" sz="5000" dirty="0" smtClean="0"/>
              <a:t>(novčana sredstva na transakcionom računu, blagajna i sl.).</a:t>
            </a:r>
            <a:endParaRPr lang="en-US" sz="5000" dirty="0" smtClean="0"/>
          </a:p>
          <a:p>
            <a:pPr marL="0" indent="0">
              <a:buNone/>
            </a:pPr>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1899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2"/>
            <a:ext cx="8229600" cy="1056729"/>
          </a:xfrm>
        </p:spPr>
        <p:txBody>
          <a:bodyPr>
            <a:normAutofit/>
          </a:bodyPr>
          <a:lstStyle/>
          <a:p>
            <a:r>
              <a:rPr lang="sr-Latn-BA" b="1" dirty="0" smtClean="0"/>
              <a:t>CILJ I ULOGA POPISA</a:t>
            </a:r>
            <a:endParaRPr lang="bs-Latn-BA" b="1" dirty="0"/>
          </a:p>
        </p:txBody>
      </p:sp>
      <p:sp>
        <p:nvSpPr>
          <p:cNvPr id="9" name="Content Placeholder 2"/>
          <p:cNvSpPr>
            <a:spLocks noGrp="1"/>
          </p:cNvSpPr>
          <p:nvPr>
            <p:ph idx="1"/>
          </p:nvPr>
        </p:nvSpPr>
        <p:spPr>
          <a:xfrm>
            <a:off x="609600" y="1556791"/>
            <a:ext cx="8077200" cy="5016153"/>
          </a:xfrm>
        </p:spPr>
        <p:txBody>
          <a:bodyPr>
            <a:normAutofit/>
          </a:bodyPr>
          <a:lstStyle/>
          <a:p>
            <a:r>
              <a:rPr lang="sr-Latn-BA" sz="2400" b="1" dirty="0" smtClean="0"/>
              <a:t>Cilj sprovođenja popisa </a:t>
            </a:r>
            <a:r>
              <a:rPr lang="sr-Latn-BA" sz="2400" dirty="0" smtClean="0"/>
              <a:t>je:</a:t>
            </a:r>
          </a:p>
          <a:p>
            <a:pPr marL="0" indent="0">
              <a:buNone/>
            </a:pPr>
            <a:r>
              <a:rPr lang="sr-Latn-BA" sz="2400" dirty="0" smtClean="0"/>
              <a:t>	- utvrđivanje stvarnog stanja imovine i obaveza; </a:t>
            </a:r>
          </a:p>
          <a:p>
            <a:pPr marL="0" indent="0">
              <a:buNone/>
            </a:pPr>
            <a:r>
              <a:rPr lang="sr-Latn-BA" sz="2400" dirty="0"/>
              <a:t>	</a:t>
            </a:r>
            <a:r>
              <a:rPr lang="sr-Latn-BA" sz="2400" dirty="0" smtClean="0"/>
              <a:t>- utvrđivanje fizičkih i vrijednosnih odstupanja između knjigovodstvenog stanja i stvarnog stanja; </a:t>
            </a:r>
          </a:p>
          <a:p>
            <a:pPr marL="0" indent="0">
              <a:buNone/>
            </a:pPr>
            <a:r>
              <a:rPr lang="sr-Latn-BA" sz="2400" dirty="0"/>
              <a:t>	</a:t>
            </a:r>
            <a:r>
              <a:rPr lang="sr-Latn-BA" sz="2400" dirty="0" smtClean="0"/>
              <a:t>- sagledavanje kvaliteta imovine;</a:t>
            </a:r>
          </a:p>
          <a:p>
            <a:pPr marL="0" indent="0">
              <a:buNone/>
            </a:pPr>
            <a:r>
              <a:rPr lang="sr-Latn-BA" sz="2400" dirty="0"/>
              <a:t>	</a:t>
            </a:r>
            <a:r>
              <a:rPr lang="sr-Latn-BA" sz="2400" dirty="0" smtClean="0"/>
              <a:t>- sagledavanje načina raspolaganja i rukovanja imovinom od strane zaduženih lica, i dr. </a:t>
            </a:r>
            <a:r>
              <a:rPr lang="sr-Cyrl-BA" sz="2400" dirty="0"/>
              <a:t> </a:t>
            </a:r>
            <a:endParaRPr lang="en-US" sz="2400" dirty="0"/>
          </a:p>
          <a:p>
            <a:r>
              <a:rPr lang="sr-Latn-BA" sz="2400" dirty="0" smtClean="0"/>
              <a:t>Popis je istovremeno </a:t>
            </a:r>
            <a:r>
              <a:rPr lang="sr-Latn-BA" sz="2600" b="1" dirty="0" smtClean="0"/>
              <a:t>kontrolni</a:t>
            </a:r>
            <a:r>
              <a:rPr lang="sr-Latn-BA" sz="2400" dirty="0" smtClean="0"/>
              <a:t> i </a:t>
            </a:r>
            <a:r>
              <a:rPr lang="sr-Latn-BA" sz="2600" b="1" dirty="0" smtClean="0"/>
              <a:t>korektivni</a:t>
            </a:r>
            <a:r>
              <a:rPr lang="sr-Latn-BA" sz="2400" b="1" dirty="0" smtClean="0"/>
              <a:t> </a:t>
            </a:r>
            <a:r>
              <a:rPr lang="sr-Latn-BA" sz="2400" dirty="0" smtClean="0"/>
              <a:t>instrument.</a:t>
            </a:r>
            <a:r>
              <a:rPr lang="sr-Cyrl-BA" sz="2400" dirty="0"/>
              <a:t> </a:t>
            </a:r>
            <a:endParaRPr lang="en-US" sz="2400" dirty="0"/>
          </a:p>
          <a:p>
            <a:r>
              <a:rPr lang="sr-Latn-BA" sz="2400" dirty="0" smtClean="0"/>
              <a:t>Na osnovu popisa može da se izvrši analiza ukupnog poslovanja ekonomskog subjekta, te da se dobije informacija o kvalitetu rukovanja imovinom i ažurnosti dospjelih obaveza od strane uprave i ovlašćenih lica. </a:t>
            </a:r>
            <a:endParaRPr lang="sr-Latn-BA" b="1" dirty="0"/>
          </a:p>
          <a:p>
            <a:endParaRPr lang="sr-Latn-BA" dirty="0"/>
          </a:p>
          <a:p>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2303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2"/>
            <a:ext cx="8229600" cy="1056729"/>
          </a:xfrm>
        </p:spPr>
        <p:txBody>
          <a:bodyPr>
            <a:normAutofit/>
          </a:bodyPr>
          <a:lstStyle/>
          <a:p>
            <a:r>
              <a:rPr lang="sr-Latn-BA" b="1" dirty="0" smtClean="0"/>
              <a:t>OBVEZNICI POPISA</a:t>
            </a:r>
            <a:endParaRPr lang="bs-Latn-BA" b="1" dirty="0"/>
          </a:p>
        </p:txBody>
      </p:sp>
      <p:sp>
        <p:nvSpPr>
          <p:cNvPr id="9" name="Content Placeholder 2"/>
          <p:cNvSpPr>
            <a:spLocks noGrp="1"/>
          </p:cNvSpPr>
          <p:nvPr>
            <p:ph idx="1"/>
          </p:nvPr>
        </p:nvSpPr>
        <p:spPr>
          <a:xfrm>
            <a:off x="609600" y="1556791"/>
            <a:ext cx="8077200" cy="5016153"/>
          </a:xfrm>
        </p:spPr>
        <p:txBody>
          <a:bodyPr>
            <a:normAutofit/>
          </a:bodyPr>
          <a:lstStyle/>
          <a:p>
            <a:pPr marL="0" indent="0">
              <a:buNone/>
            </a:pPr>
            <a:r>
              <a:rPr lang="bs-Latn-BA" sz="2400" b="1" dirty="0"/>
              <a:t>Obveznici popisa:</a:t>
            </a:r>
            <a:r>
              <a:rPr lang="bs-Latn-BA" sz="2400" dirty="0"/>
              <a:t> </a:t>
            </a:r>
            <a:endParaRPr lang="bs-Latn-BA" sz="2400" dirty="0" smtClean="0"/>
          </a:p>
          <a:p>
            <a:r>
              <a:rPr lang="bs-Latn-BA" sz="2400" dirty="0" smtClean="0"/>
              <a:t>sva </a:t>
            </a:r>
            <a:r>
              <a:rPr lang="bs-Latn-BA" sz="2400" dirty="0"/>
              <a:t>privredna društva uključujući finansijske </a:t>
            </a:r>
            <a:r>
              <a:rPr lang="bs-Latn-BA" sz="2400" dirty="0" smtClean="0"/>
              <a:t>institucije,</a:t>
            </a:r>
          </a:p>
          <a:p>
            <a:r>
              <a:rPr lang="bs-Latn-BA" sz="2400" dirty="0" smtClean="0"/>
              <a:t>pravna </a:t>
            </a:r>
            <a:r>
              <a:rPr lang="bs-Latn-BA" sz="2400" dirty="0"/>
              <a:t>lica i drugi pravni oblici organizovanja koje je pravno lice sa sjedištem u RS/FBiH osnovalo u </a:t>
            </a:r>
            <a:r>
              <a:rPr lang="bs-Latn-BA" sz="2400" dirty="0" smtClean="0"/>
              <a:t>inostranstvu,</a:t>
            </a:r>
          </a:p>
          <a:p>
            <a:r>
              <a:rPr lang="bs-Latn-BA" sz="2400" dirty="0" smtClean="0"/>
              <a:t>organizacioni </a:t>
            </a:r>
            <a:r>
              <a:rPr lang="bs-Latn-BA" sz="2400" dirty="0"/>
              <a:t>dijelovi sa sjedištem izvan RS/FBiH, </a:t>
            </a:r>
            <a:endParaRPr lang="bs-Latn-BA" sz="2400" dirty="0" smtClean="0"/>
          </a:p>
          <a:p>
            <a:r>
              <a:rPr lang="bs-Latn-BA" sz="2400" dirty="0" smtClean="0"/>
              <a:t>budžetski </a:t>
            </a:r>
            <a:r>
              <a:rPr lang="bs-Latn-BA" sz="2400" dirty="0"/>
              <a:t>korisnici, </a:t>
            </a:r>
            <a:endParaRPr lang="bs-Latn-BA" sz="2400" dirty="0" smtClean="0"/>
          </a:p>
          <a:p>
            <a:r>
              <a:rPr lang="bs-Latn-BA" sz="2400" dirty="0" smtClean="0"/>
              <a:t>samostalni </a:t>
            </a:r>
            <a:r>
              <a:rPr lang="bs-Latn-BA" sz="2400" dirty="0"/>
              <a:t>preduzetnici.</a:t>
            </a:r>
          </a:p>
          <a:p>
            <a:endParaRPr lang="sr-Latn-BA" dirty="0"/>
          </a:p>
          <a:p>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6712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2"/>
            <a:ext cx="8229600" cy="1056729"/>
          </a:xfrm>
        </p:spPr>
        <p:txBody>
          <a:bodyPr>
            <a:normAutofit fontScale="90000"/>
          </a:bodyPr>
          <a:lstStyle/>
          <a:p>
            <a:r>
              <a:rPr lang="sr-Latn-BA" b="1" dirty="0" smtClean="0"/>
              <a:t>VRSTE POPISA prema vremenu izrade</a:t>
            </a:r>
            <a:endParaRPr lang="bs-Latn-BA" b="1" dirty="0"/>
          </a:p>
        </p:txBody>
      </p:sp>
      <p:sp>
        <p:nvSpPr>
          <p:cNvPr id="9" name="Content Placeholder 2"/>
          <p:cNvSpPr>
            <a:spLocks noGrp="1"/>
          </p:cNvSpPr>
          <p:nvPr>
            <p:ph idx="1"/>
          </p:nvPr>
        </p:nvSpPr>
        <p:spPr>
          <a:xfrm>
            <a:off x="609600" y="1556791"/>
            <a:ext cx="8077200" cy="5016153"/>
          </a:xfrm>
        </p:spPr>
        <p:txBody>
          <a:bodyPr>
            <a:normAutofit/>
          </a:bodyPr>
          <a:lstStyle/>
          <a:p>
            <a:pPr marL="0" indent="0">
              <a:buNone/>
            </a:pPr>
            <a:endParaRPr lang="sr-Latn-BA" b="1" dirty="0"/>
          </a:p>
          <a:p>
            <a:endParaRPr lang="sr-Latn-BA" dirty="0"/>
          </a:p>
          <a:p>
            <a:pPr marL="457145" lvl="1" indent="0">
              <a:buNone/>
            </a:pPr>
            <a:endParaRPr lang="en-US" dirty="0"/>
          </a:p>
        </p:txBody>
      </p:sp>
      <p:sp>
        <p:nvSpPr>
          <p:cNvPr id="5" name="Rectangle 4"/>
          <p:cNvSpPr/>
          <p:nvPr/>
        </p:nvSpPr>
        <p:spPr>
          <a:xfrm>
            <a:off x="0" y="0"/>
            <a:ext cx="357188" cy="6858000"/>
          </a:xfrm>
          <a:prstGeom prst="rect">
            <a:avLst/>
          </a:prstGeom>
          <a:solidFill>
            <a:srgbClr val="F7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sp>
        <p:nvSpPr>
          <p:cNvPr id="6" name="Rectangle 5"/>
          <p:cNvSpPr/>
          <p:nvPr/>
        </p:nvSpPr>
        <p:spPr>
          <a:xfrm>
            <a:off x="357188" y="0"/>
            <a:ext cx="71437" cy="6858000"/>
          </a:xfrm>
          <a:prstGeom prst="rect">
            <a:avLst/>
          </a:prstGeom>
          <a:solidFill>
            <a:srgbClr val="272F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solidFill>
                <a:schemeClr val="tx1"/>
              </a:solidFill>
            </a:endParaRPr>
          </a:p>
        </p:txBody>
      </p:sp>
      <p:cxnSp>
        <p:nvCxnSpPr>
          <p:cNvPr id="7" name="Straight Connector 6"/>
          <p:cNvCxnSpPr/>
          <p:nvPr/>
        </p:nvCxnSpPr>
        <p:spPr>
          <a:xfrm>
            <a:off x="357188" y="500063"/>
            <a:ext cx="8786812" cy="0"/>
          </a:xfrm>
          <a:prstGeom prst="line">
            <a:avLst/>
          </a:prstGeom>
          <a:ln>
            <a:solidFill>
              <a:srgbClr val="272F7D"/>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09600" y="1447800"/>
            <a:ext cx="7772400" cy="4739759"/>
          </a:xfrm>
          <a:prstGeom prst="rect">
            <a:avLst/>
          </a:prstGeom>
        </p:spPr>
        <p:txBody>
          <a:bodyPr wrap="square">
            <a:spAutoFit/>
          </a:bodyPr>
          <a:lstStyle/>
          <a:p>
            <a:r>
              <a:rPr lang="bs-Latn-BA" sz="2800" dirty="0" smtClean="0"/>
              <a:t>Vrste popisa </a:t>
            </a:r>
            <a:r>
              <a:rPr lang="bs-Latn-BA" sz="3000" b="1" dirty="0" smtClean="0"/>
              <a:t>prema vremenu </a:t>
            </a:r>
            <a:r>
              <a:rPr lang="bs-Latn-BA" sz="2800" b="1" dirty="0" smtClean="0"/>
              <a:t>izrade</a:t>
            </a:r>
            <a:r>
              <a:rPr lang="bs-Latn-BA" sz="2800" dirty="0" smtClean="0"/>
              <a:t>:</a:t>
            </a:r>
          </a:p>
          <a:p>
            <a:pPr marL="457200" lvl="0" indent="-457200">
              <a:buFont typeface="Arial" panose="020B0604020202020204" pitchFamily="34" charset="0"/>
              <a:buChar char="•"/>
            </a:pPr>
            <a:r>
              <a:rPr lang="bs-Latn-BA" sz="2800" b="1" dirty="0" smtClean="0"/>
              <a:t>Redovni godišnji popis-jedanput godišnje</a:t>
            </a:r>
            <a:endParaRPr lang="bs-Latn-BA" sz="2800" dirty="0" smtClean="0"/>
          </a:p>
          <a:p>
            <a:pPr lvl="0"/>
            <a:r>
              <a:rPr lang="bs-Latn-BA" sz="2400" dirty="0"/>
              <a:t>O</a:t>
            </a:r>
            <a:r>
              <a:rPr lang="bs-Latn-BA" sz="2400" dirty="0" smtClean="0"/>
              <a:t>bavlja se prema utvrđenim vremenskim rokovima, krajem svake kalendarske godine.</a:t>
            </a:r>
            <a:endParaRPr lang="bs-Latn-BA" sz="2400" dirty="0"/>
          </a:p>
          <a:p>
            <a:pPr marL="457200" lvl="0" indent="-457200">
              <a:buFont typeface="Arial" panose="020B0604020202020204" pitchFamily="34" charset="0"/>
              <a:buChar char="•"/>
            </a:pPr>
            <a:r>
              <a:rPr lang="bs-Latn-BA" sz="2800" b="1" dirty="0" smtClean="0"/>
              <a:t>Vanredni popis – po potrebi </a:t>
            </a:r>
          </a:p>
          <a:p>
            <a:r>
              <a:rPr lang="bs-Latn-BA" sz="2400" dirty="0" smtClean="0"/>
              <a:t>Obavlja se kada postoji potreba za istim zbog promjene cijena proizvoda i robe, statusnih promjena pravnog subjekta (spajanje, pripajanje i dijeljenje) ili otvaranja stečajnog ili likvidacionog postupka. </a:t>
            </a:r>
            <a:endParaRPr lang="en-US" sz="2400" dirty="0" smtClean="0"/>
          </a:p>
          <a:p>
            <a:endParaRPr lang="bs-Latn-BA" sz="2400" dirty="0" smtClean="0"/>
          </a:p>
          <a:p>
            <a:pPr lvl="0"/>
            <a:endParaRPr lang="bs-Latn-BA" sz="2400" dirty="0" smtClean="0"/>
          </a:p>
          <a:p>
            <a:pPr lvl="0"/>
            <a:endParaRPr lang="bs-Latn-BA" sz="2400" dirty="0"/>
          </a:p>
        </p:txBody>
      </p:sp>
    </p:spTree>
    <p:extLst>
      <p:ext uri="{BB962C8B-B14F-4D97-AF65-F5344CB8AC3E}">
        <p14:creationId xmlns:p14="http://schemas.microsoft.com/office/powerpoint/2010/main" val="2656236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7586</TotalTime>
  <Words>9933</Words>
  <Application>Microsoft Office PowerPoint</Application>
  <PresentationFormat>On-screen Show (4:3)</PresentationFormat>
  <Paragraphs>595</Paragraphs>
  <Slides>49</Slides>
  <Notes>48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Calibri</vt:lpstr>
      <vt:lpstr>Cambria</vt:lpstr>
      <vt:lpstr>Times New Roman</vt:lpstr>
      <vt:lpstr>Wingdings</vt:lpstr>
      <vt:lpstr>Office Theme</vt:lpstr>
      <vt:lpstr>Centar za edukaciju sudija i tužilaca Republike Srpske</vt:lpstr>
      <vt:lpstr>II PODMODUL   Popis i procjena imovine i obaveza</vt:lpstr>
      <vt:lpstr> UVOD</vt:lpstr>
      <vt:lpstr>POPIS  </vt:lpstr>
      <vt:lpstr>Regulatorni okvir  </vt:lpstr>
      <vt:lpstr>POPIS  pojam i predmet </vt:lpstr>
      <vt:lpstr>CILJ I ULOGA POPISA</vt:lpstr>
      <vt:lpstr>OBVEZNICI POPISA</vt:lpstr>
      <vt:lpstr>VRSTE POPISA prema vremenu izrade</vt:lpstr>
      <vt:lpstr>VRSTE POPISA prema predmetu</vt:lpstr>
      <vt:lpstr>PRINCIPI/NAČELA POPISA</vt:lpstr>
      <vt:lpstr>METODE POPISA </vt:lpstr>
      <vt:lpstr>METODE POPISA  nastavak</vt:lpstr>
      <vt:lpstr>TEHNIKE POPISA  </vt:lpstr>
      <vt:lpstr>TEHNIKE POPISA nastavak  </vt:lpstr>
      <vt:lpstr>Odgovornost za popis  </vt:lpstr>
      <vt:lpstr>Komisija za popis</vt:lpstr>
      <vt:lpstr>IZVJEŠTAJ O POPISU</vt:lpstr>
      <vt:lpstr>POPIS IMOVINE </vt:lpstr>
      <vt:lpstr>POPIS IMOVINE </vt:lpstr>
      <vt:lpstr>POPIS IMOVINE </vt:lpstr>
      <vt:lpstr>POPIS OBAVEZA </vt:lpstr>
      <vt:lpstr>POPIS U STEČAJNOM POSTUPKU</vt:lpstr>
      <vt:lpstr>Obaveze stečajnog upravnika </vt:lpstr>
      <vt:lpstr>Obaveze stečajnog upravnika nastavak</vt:lpstr>
      <vt:lpstr>Uloga stečajnog sudije </vt:lpstr>
      <vt:lpstr>OBRAZAC: POPIS IMOVINE I OBAVEZA STEČAJNOG DUŽNIKA</vt:lpstr>
      <vt:lpstr> 2. PROCJENA IMOVINE I OBAVEZA</vt:lpstr>
      <vt:lpstr> PROCJENA IMOVINE I OBAVEZA regulatorni okvir</vt:lpstr>
      <vt:lpstr>PROCJENA IMOVINE  pojam i predmet</vt:lpstr>
      <vt:lpstr>VRIJEDNOST IMOVINE </vt:lpstr>
      <vt:lpstr>POSTUPAK PROCJENE</vt:lpstr>
      <vt:lpstr>Metode procjene</vt:lpstr>
      <vt:lpstr>Tržišna metoda vrednovanja</vt:lpstr>
      <vt:lpstr>Prinosna metoda vrednovanja</vt:lpstr>
      <vt:lpstr>Troškovna metoda vrednovanja</vt:lpstr>
      <vt:lpstr>Izvještaj o procjeni vrijednosti</vt:lpstr>
      <vt:lpstr>Odgovornost za procjenu imovine i obaveza</vt:lpstr>
      <vt:lpstr>Odgovornost za procjenu imovine i obaveza</vt:lpstr>
      <vt:lpstr>Odgovornost za procjenu imovine i obaveza u stečaju</vt:lpstr>
      <vt:lpstr>Izjava o vjerodostojnosti podataka za svrhu procjene imovine</vt:lpstr>
      <vt:lpstr>Procjena imovine u stečajnom postupku</vt:lpstr>
      <vt:lpstr>Procjena imovine u stečajnom postupku</vt:lpstr>
      <vt:lpstr>Unovčiva vrijednost imovine</vt:lpstr>
      <vt:lpstr>Metoda diskontovanja novčanih tokova</vt:lpstr>
      <vt:lpstr> Primjer: Izvještaj o procjeni građevinskog objekta namijenjenog prodaji </vt:lpstr>
      <vt:lpstr>Primjer: Izvještaj o procjeni građevinskog objekta                                          namijenjenog prodaji                nastavak</vt:lpstr>
      <vt:lpstr>ZAKLJUČAK</vt:lpstr>
      <vt:lpstr>PowerPoint Presentation</vt:lpstr>
    </vt:vector>
  </TitlesOfParts>
  <Company>Visoko sudsko i tuzilacko vijece BiH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VSTV BiH</dc:title>
  <dc:creator>Pravosudje</dc:creator>
  <cp:lastModifiedBy>CEST RS</cp:lastModifiedBy>
  <cp:revision>307</cp:revision>
  <cp:lastPrinted>2021-06-16T14:03:45Z</cp:lastPrinted>
  <dcterms:created xsi:type="dcterms:W3CDTF">2014-03-26T15:05:20Z</dcterms:created>
  <dcterms:modified xsi:type="dcterms:W3CDTF">2022-02-24T08:32:41Z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d7d9a7a6-9b76-47f3-8afc-51043280b519</vt:lpwstr>
  </property>
  <property fmtid="{D5CDD505-2E9C-101B-9397-08002B2CF9AE}" pid="3" name="TITUSintf">
    <vt:lpwstr>&lt;p align="center"&gt;&amp;nbsp;&lt;/p&gt;;&lt;p align="center"&gt;&amp;nbsp;&lt;/p&gt;</vt:lpwstr>
  </property>
  <property fmtid="{D5CDD505-2E9C-101B-9397-08002B2CF9AE}" pid="4" name="Internal">
    <vt:lpwstr>TITUS_3</vt:lpwstr>
  </property>
</Properties>
</file>