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0"/>
  </p:notesMasterIdLst>
  <p:handoutMasterIdLst>
    <p:handoutMasterId r:id="rId81"/>
  </p:handoutMasterIdLst>
  <p:sldIdLst>
    <p:sldId id="257" r:id="rId2"/>
    <p:sldId id="258" r:id="rId3"/>
    <p:sldId id="260" r:id="rId4"/>
    <p:sldId id="259" r:id="rId5"/>
    <p:sldId id="262" r:id="rId6"/>
    <p:sldId id="293" r:id="rId7"/>
    <p:sldId id="266" r:id="rId8"/>
    <p:sldId id="268" r:id="rId9"/>
    <p:sldId id="270" r:id="rId10"/>
    <p:sldId id="272" r:id="rId11"/>
    <p:sldId id="337" r:id="rId12"/>
    <p:sldId id="276" r:id="rId13"/>
    <p:sldId id="288" r:id="rId14"/>
    <p:sldId id="277" r:id="rId15"/>
    <p:sldId id="279" r:id="rId16"/>
    <p:sldId id="280" r:id="rId17"/>
    <p:sldId id="281" r:id="rId18"/>
    <p:sldId id="283" r:id="rId19"/>
    <p:sldId id="289" r:id="rId20"/>
    <p:sldId id="294" r:id="rId21"/>
    <p:sldId id="291" r:id="rId22"/>
    <p:sldId id="297" r:id="rId23"/>
    <p:sldId id="298" r:id="rId24"/>
    <p:sldId id="299" r:id="rId25"/>
    <p:sldId id="302" r:id="rId26"/>
    <p:sldId id="303" r:id="rId27"/>
    <p:sldId id="304" r:id="rId28"/>
    <p:sldId id="306" r:id="rId29"/>
    <p:sldId id="308" r:id="rId30"/>
    <p:sldId id="310" r:id="rId31"/>
    <p:sldId id="311" r:id="rId32"/>
    <p:sldId id="312" r:id="rId33"/>
    <p:sldId id="374" r:id="rId34"/>
    <p:sldId id="313" r:id="rId35"/>
    <p:sldId id="314" r:id="rId36"/>
    <p:sldId id="316" r:id="rId37"/>
    <p:sldId id="317" r:id="rId38"/>
    <p:sldId id="318" r:id="rId39"/>
    <p:sldId id="339" r:id="rId40"/>
    <p:sldId id="319" r:id="rId41"/>
    <p:sldId id="320" r:id="rId42"/>
    <p:sldId id="376" r:id="rId43"/>
    <p:sldId id="321" r:id="rId44"/>
    <p:sldId id="322" r:id="rId45"/>
    <p:sldId id="323" r:id="rId46"/>
    <p:sldId id="325" r:id="rId47"/>
    <p:sldId id="326" r:id="rId48"/>
    <p:sldId id="328" r:id="rId49"/>
    <p:sldId id="375" r:id="rId50"/>
    <p:sldId id="336" r:id="rId51"/>
    <p:sldId id="329" r:id="rId52"/>
    <p:sldId id="330" r:id="rId53"/>
    <p:sldId id="332" r:id="rId54"/>
    <p:sldId id="333" r:id="rId55"/>
    <p:sldId id="334" r:id="rId56"/>
    <p:sldId id="343" r:id="rId57"/>
    <p:sldId id="345" r:id="rId58"/>
    <p:sldId id="346" r:id="rId59"/>
    <p:sldId id="347" r:id="rId60"/>
    <p:sldId id="349" r:id="rId61"/>
    <p:sldId id="353" r:id="rId62"/>
    <p:sldId id="355" r:id="rId63"/>
    <p:sldId id="357" r:id="rId64"/>
    <p:sldId id="358" r:id="rId65"/>
    <p:sldId id="373" r:id="rId66"/>
    <p:sldId id="359" r:id="rId67"/>
    <p:sldId id="360" r:id="rId68"/>
    <p:sldId id="362" r:id="rId69"/>
    <p:sldId id="363" r:id="rId70"/>
    <p:sldId id="364" r:id="rId71"/>
    <p:sldId id="365" r:id="rId72"/>
    <p:sldId id="366" r:id="rId73"/>
    <p:sldId id="367" r:id="rId74"/>
    <p:sldId id="368" r:id="rId75"/>
    <p:sldId id="369" r:id="rId76"/>
    <p:sldId id="371" r:id="rId77"/>
    <p:sldId id="372" r:id="rId78"/>
    <p:sldId id="377" r:id="rId79"/>
  </p:sldIdLst>
  <p:sldSz cx="12192000" cy="6858000"/>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605" autoAdjust="0"/>
  </p:normalViewPr>
  <p:slideViewPr>
    <p:cSldViewPr snapToGrid="0">
      <p:cViewPr varScale="1">
        <p:scale>
          <a:sx n="72" d="100"/>
          <a:sy n="72" d="100"/>
        </p:scale>
        <p:origin x="81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98056"/>
          </a:xfrm>
          <a:prstGeom prst="rect">
            <a:avLst/>
          </a:prstGeom>
        </p:spPr>
        <p:txBody>
          <a:bodyPr vert="horz" lIns="91440" tIns="45720" rIns="91440" bIns="45720" rtlCol="0"/>
          <a:lstStyle>
            <a:lvl1pPr algn="r">
              <a:defRPr sz="1200"/>
            </a:lvl1pPr>
          </a:lstStyle>
          <a:p>
            <a:fld id="{C2B17500-C695-4CF8-8EF0-E5FC60254FA0}" type="datetimeFigureOut">
              <a:rPr lang="en-US" smtClean="0"/>
              <a:t>12/16/2021</a:t>
            </a:fld>
            <a:endParaRPr lang="en-US"/>
          </a:p>
        </p:txBody>
      </p:sp>
      <p:sp>
        <p:nvSpPr>
          <p:cNvPr id="4" name="Footer Placeholder 3"/>
          <p:cNvSpPr>
            <a:spLocks noGrp="1"/>
          </p:cNvSpPr>
          <p:nvPr>
            <p:ph type="ftr" sz="quarter" idx="2"/>
          </p:nvPr>
        </p:nvSpPr>
        <p:spPr>
          <a:xfrm>
            <a:off x="0" y="9428584"/>
            <a:ext cx="2971800" cy="49805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9428584"/>
            <a:ext cx="2971800" cy="498055"/>
          </a:xfrm>
          <a:prstGeom prst="rect">
            <a:avLst/>
          </a:prstGeom>
        </p:spPr>
        <p:txBody>
          <a:bodyPr vert="horz" lIns="91440" tIns="45720" rIns="91440" bIns="45720" rtlCol="0" anchor="b"/>
          <a:lstStyle>
            <a:lvl1pPr algn="r">
              <a:defRPr sz="1200"/>
            </a:lvl1pPr>
          </a:lstStyle>
          <a:p>
            <a:fld id="{0815F9B0-3A45-4E93-938C-EEB013F52735}" type="slidenum">
              <a:rPr lang="en-US" smtClean="0"/>
              <a:t>‹#›</a:t>
            </a:fld>
            <a:endParaRPr lang="en-US"/>
          </a:p>
        </p:txBody>
      </p:sp>
    </p:spTree>
    <p:extLst>
      <p:ext uri="{BB962C8B-B14F-4D97-AF65-F5344CB8AC3E}">
        <p14:creationId xmlns:p14="http://schemas.microsoft.com/office/powerpoint/2010/main" val="8978436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9A02FC09-7CA2-4D91-88DB-BD5A67CED1EA}" type="datetimeFigureOut">
              <a:rPr lang="en-US" smtClean="0"/>
              <a:t>12/16/2021</a:t>
            </a:fld>
            <a:endParaRPr lang="en-US"/>
          </a:p>
        </p:txBody>
      </p:sp>
      <p:sp>
        <p:nvSpPr>
          <p:cNvPr id="4" name="Slide Image Placeholder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11BC015D-D254-4E67-A031-8DE70BE5D812}" type="slidenum">
              <a:rPr lang="en-US" smtClean="0"/>
              <a:t>‹#›</a:t>
            </a:fld>
            <a:endParaRPr lang="en-US"/>
          </a:p>
        </p:txBody>
      </p:sp>
    </p:spTree>
    <p:extLst>
      <p:ext uri="{BB962C8B-B14F-4D97-AF65-F5344CB8AC3E}">
        <p14:creationId xmlns:p14="http://schemas.microsoft.com/office/powerpoint/2010/main" val="3806556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1BC015D-D254-4E67-A031-8DE70BE5D812}" type="slidenum">
              <a:rPr lang="en-US" smtClean="0"/>
              <a:t>7</a:t>
            </a:fld>
            <a:endParaRPr lang="en-US"/>
          </a:p>
        </p:txBody>
      </p:sp>
    </p:spTree>
    <p:extLst>
      <p:ext uri="{BB962C8B-B14F-4D97-AF65-F5344CB8AC3E}">
        <p14:creationId xmlns:p14="http://schemas.microsoft.com/office/powerpoint/2010/main" val="2591108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87FF29-EBDA-4C6A-99FB-EC744BCE0300}" type="datetime1">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E8D65-985B-4A2D-B361-E83CE11D76B6}" type="slidenum">
              <a:rPr lang="en-US" smtClean="0"/>
              <a:t>‹#›</a:t>
            </a:fld>
            <a:endParaRPr lang="en-US"/>
          </a:p>
        </p:txBody>
      </p:sp>
    </p:spTree>
    <p:extLst>
      <p:ext uri="{BB962C8B-B14F-4D97-AF65-F5344CB8AC3E}">
        <p14:creationId xmlns:p14="http://schemas.microsoft.com/office/powerpoint/2010/main" val="41166895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0F846E-10F2-47EB-8501-0D63FE426F50}" type="datetime1">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E8D65-985B-4A2D-B361-E83CE11D76B6}" type="slidenum">
              <a:rPr lang="en-US" smtClean="0"/>
              <a:t>‹#›</a:t>
            </a:fld>
            <a:endParaRPr lang="en-US"/>
          </a:p>
        </p:txBody>
      </p:sp>
    </p:spTree>
    <p:extLst>
      <p:ext uri="{BB962C8B-B14F-4D97-AF65-F5344CB8AC3E}">
        <p14:creationId xmlns:p14="http://schemas.microsoft.com/office/powerpoint/2010/main" val="1656179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667680-EABB-4ADC-A26A-AF60E1FD200E}" type="datetime1">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E8D65-985B-4A2D-B361-E83CE11D76B6}" type="slidenum">
              <a:rPr lang="en-US" smtClean="0"/>
              <a:t>‹#›</a:t>
            </a:fld>
            <a:endParaRPr lang="en-US"/>
          </a:p>
        </p:txBody>
      </p:sp>
    </p:spTree>
    <p:extLst>
      <p:ext uri="{BB962C8B-B14F-4D97-AF65-F5344CB8AC3E}">
        <p14:creationId xmlns:p14="http://schemas.microsoft.com/office/powerpoint/2010/main" val="3989919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89B4C0-02AA-4FC7-9632-E9C8FDBD3A13}" type="datetime1">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E8D65-985B-4A2D-B361-E83CE11D76B6}" type="slidenum">
              <a:rPr lang="en-US" smtClean="0"/>
              <a:t>‹#›</a:t>
            </a:fld>
            <a:endParaRPr lang="en-US"/>
          </a:p>
        </p:txBody>
      </p:sp>
    </p:spTree>
    <p:extLst>
      <p:ext uri="{BB962C8B-B14F-4D97-AF65-F5344CB8AC3E}">
        <p14:creationId xmlns:p14="http://schemas.microsoft.com/office/powerpoint/2010/main" val="3577599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9316368-3510-471E-816F-849DBBDD2C76}" type="datetime1">
              <a:rPr lang="en-US" smtClean="0"/>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1E8D65-985B-4A2D-B361-E83CE11D76B6}" type="slidenum">
              <a:rPr lang="en-US" smtClean="0"/>
              <a:t>‹#›</a:t>
            </a:fld>
            <a:endParaRPr lang="en-US"/>
          </a:p>
        </p:txBody>
      </p:sp>
    </p:spTree>
    <p:extLst>
      <p:ext uri="{BB962C8B-B14F-4D97-AF65-F5344CB8AC3E}">
        <p14:creationId xmlns:p14="http://schemas.microsoft.com/office/powerpoint/2010/main" val="14979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86B6C0-82A8-4BD5-95CF-07C96A6FA218}" type="datetime1">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E8D65-985B-4A2D-B361-E83CE11D76B6}" type="slidenum">
              <a:rPr lang="en-US" smtClean="0"/>
              <a:t>‹#›</a:t>
            </a:fld>
            <a:endParaRPr lang="en-US"/>
          </a:p>
        </p:txBody>
      </p:sp>
    </p:spTree>
    <p:extLst>
      <p:ext uri="{BB962C8B-B14F-4D97-AF65-F5344CB8AC3E}">
        <p14:creationId xmlns:p14="http://schemas.microsoft.com/office/powerpoint/2010/main" val="640485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D64F7F9-764C-40ED-B5BF-7ABAF93735C3}" type="datetime1">
              <a:rPr lang="en-US" smtClean="0"/>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1E8D65-985B-4A2D-B361-E83CE11D76B6}" type="slidenum">
              <a:rPr lang="en-US" smtClean="0"/>
              <a:t>‹#›</a:t>
            </a:fld>
            <a:endParaRPr lang="en-US"/>
          </a:p>
        </p:txBody>
      </p:sp>
    </p:spTree>
    <p:extLst>
      <p:ext uri="{BB962C8B-B14F-4D97-AF65-F5344CB8AC3E}">
        <p14:creationId xmlns:p14="http://schemas.microsoft.com/office/powerpoint/2010/main" val="566199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8A310C-47F8-4CBA-977C-24F84CB6C5EA}" type="datetime1">
              <a:rPr lang="en-US" smtClean="0"/>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1E8D65-985B-4A2D-B361-E83CE11D76B6}" type="slidenum">
              <a:rPr lang="en-US" smtClean="0"/>
              <a:t>‹#›</a:t>
            </a:fld>
            <a:endParaRPr lang="en-US"/>
          </a:p>
        </p:txBody>
      </p:sp>
    </p:spTree>
    <p:extLst>
      <p:ext uri="{BB962C8B-B14F-4D97-AF65-F5344CB8AC3E}">
        <p14:creationId xmlns:p14="http://schemas.microsoft.com/office/powerpoint/2010/main" val="967315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41A9C9-2E7F-4F3B-A991-7C5F2EEB0948}" type="datetime1">
              <a:rPr lang="en-US" smtClean="0"/>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1E8D65-985B-4A2D-B361-E83CE11D76B6}" type="slidenum">
              <a:rPr lang="en-US" smtClean="0"/>
              <a:t>‹#›</a:t>
            </a:fld>
            <a:endParaRPr lang="en-US"/>
          </a:p>
        </p:txBody>
      </p:sp>
    </p:spTree>
    <p:extLst>
      <p:ext uri="{BB962C8B-B14F-4D97-AF65-F5344CB8AC3E}">
        <p14:creationId xmlns:p14="http://schemas.microsoft.com/office/powerpoint/2010/main" val="1502702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48356A9-AED0-4B93-B191-C2CBEF022E04}" type="datetime1">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E8D65-985B-4A2D-B361-E83CE11D76B6}" type="slidenum">
              <a:rPr lang="en-US" smtClean="0"/>
              <a:t>‹#›</a:t>
            </a:fld>
            <a:endParaRPr lang="en-US"/>
          </a:p>
        </p:txBody>
      </p:sp>
    </p:spTree>
    <p:extLst>
      <p:ext uri="{BB962C8B-B14F-4D97-AF65-F5344CB8AC3E}">
        <p14:creationId xmlns:p14="http://schemas.microsoft.com/office/powerpoint/2010/main" val="30543743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F5C408A-0FC4-4DDC-9620-F9A526AC4391}" type="datetime1">
              <a:rPr lang="en-US" smtClean="0"/>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1E8D65-985B-4A2D-B361-E83CE11D76B6}" type="slidenum">
              <a:rPr lang="en-US" smtClean="0"/>
              <a:t>‹#›</a:t>
            </a:fld>
            <a:endParaRPr lang="en-US"/>
          </a:p>
        </p:txBody>
      </p:sp>
    </p:spTree>
    <p:extLst>
      <p:ext uri="{BB962C8B-B14F-4D97-AF65-F5344CB8AC3E}">
        <p14:creationId xmlns:p14="http://schemas.microsoft.com/office/powerpoint/2010/main" val="4193447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447044-DCB6-49F0-9CFE-62245F99F709}" type="datetime1">
              <a:rPr lang="en-US" smtClean="0"/>
              <a:t>12/16/2021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1E8D65-985B-4A2D-B361-E83CE11D76B6}" type="slidenum">
              <a:rPr lang="en-US" smtClean="0"/>
              <a:t>‹#›</a:t>
            </a:fld>
            <a:endParaRPr lang="en-US"/>
          </a:p>
        </p:txBody>
      </p:sp>
    </p:spTree>
    <p:extLst>
      <p:ext uri="{BB962C8B-B14F-4D97-AF65-F5344CB8AC3E}">
        <p14:creationId xmlns:p14="http://schemas.microsoft.com/office/powerpoint/2010/main" val="27062856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44583"/>
            <a:ext cx="10515600" cy="5432380"/>
          </a:xfrm>
        </p:spPr>
        <p:txBody>
          <a:bodyPr/>
          <a:lstStyle/>
          <a:p>
            <a:pPr marL="0" indent="0">
              <a:buNone/>
            </a:pPr>
            <a:endParaRPr lang="sr-Latn-BA" dirty="0" smtClean="0"/>
          </a:p>
          <a:p>
            <a:pPr marL="0" indent="0">
              <a:buNone/>
            </a:pPr>
            <a:endParaRPr lang="sr-Latn-BA" dirty="0"/>
          </a:p>
          <a:p>
            <a:pPr marL="0" indent="0">
              <a:buNone/>
            </a:pPr>
            <a:endParaRPr lang="sr-Latn-BA" dirty="0" smtClean="0"/>
          </a:p>
          <a:p>
            <a:pPr marL="0" indent="0">
              <a:buNone/>
            </a:pPr>
            <a:endParaRPr lang="sr-Latn-BA" dirty="0"/>
          </a:p>
          <a:p>
            <a:pPr marL="0" indent="0" algn="ctr">
              <a:buNone/>
            </a:pPr>
            <a:r>
              <a:rPr lang="sr-Latn-BA" b="1" i="1" dirty="0" smtClean="0"/>
              <a:t>SUDSKA PRAKSA VRHOVNOG SUDA REPUBLIKE SRPSKE</a:t>
            </a:r>
          </a:p>
          <a:p>
            <a:pPr marL="0" indent="0" algn="ctr">
              <a:buNone/>
            </a:pPr>
            <a:r>
              <a:rPr lang="sr-Latn-BA" sz="2400" dirty="0" smtClean="0"/>
              <a:t>- KRIVIČNO MATERIJALNO PRAVO -</a:t>
            </a:r>
          </a:p>
          <a:p>
            <a:pPr marL="0" indent="0" algn="ctr">
              <a:buNone/>
            </a:pPr>
            <a:endParaRPr lang="sr-Latn-BA" sz="3200" dirty="0"/>
          </a:p>
          <a:p>
            <a:pPr marL="0" indent="0" algn="ctr">
              <a:buNone/>
            </a:pPr>
            <a:r>
              <a:rPr lang="sr-Latn-BA" dirty="0" smtClean="0"/>
              <a:t>				</a:t>
            </a:r>
            <a:r>
              <a:rPr lang="sr-Latn-BA" sz="2400" i="1" dirty="0" smtClean="0"/>
              <a:t>Predavač:</a:t>
            </a:r>
          </a:p>
          <a:p>
            <a:pPr marL="0" indent="0" algn="ctr">
              <a:buNone/>
            </a:pPr>
            <a:r>
              <a:rPr lang="sr-Latn-BA" sz="2400" i="1" dirty="0"/>
              <a:t> </a:t>
            </a:r>
            <a:r>
              <a:rPr lang="sr-Latn-BA" sz="2400" i="1" dirty="0" smtClean="0"/>
              <a:t>                		                     Vesna Antonić	</a:t>
            </a:r>
          </a:p>
          <a:p>
            <a:pPr marL="0" indent="0" algn="ctr">
              <a:buNone/>
            </a:pPr>
            <a:r>
              <a:rPr lang="sr-Latn-BA" sz="2400" i="1" dirty="0" smtClean="0"/>
              <a:t> 				Predsjednica Vrhovnog suda Republike Srpske </a:t>
            </a:r>
          </a:p>
          <a:p>
            <a:pPr marL="0" indent="0" algn="ctr">
              <a:buNone/>
            </a:pPr>
            <a:endParaRPr lang="en-US" sz="2400" i="1" dirty="0"/>
          </a:p>
        </p:txBody>
      </p:sp>
    </p:spTree>
    <p:extLst>
      <p:ext uri="{BB962C8B-B14F-4D97-AF65-F5344CB8AC3E}">
        <p14:creationId xmlns:p14="http://schemas.microsoft.com/office/powerpoint/2010/main" val="3599993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a:t>Nužna odbrana </a:t>
            </a:r>
            <a:endParaRPr lang="en-US" sz="2800" dirty="0"/>
          </a:p>
        </p:txBody>
      </p:sp>
      <p:sp>
        <p:nvSpPr>
          <p:cNvPr id="3" name="Content Placeholder 2"/>
          <p:cNvSpPr>
            <a:spLocks noGrp="1"/>
          </p:cNvSpPr>
          <p:nvPr>
            <p:ph idx="1"/>
          </p:nvPr>
        </p:nvSpPr>
        <p:spPr/>
        <p:txBody>
          <a:bodyPr>
            <a:normAutofit/>
          </a:bodyPr>
          <a:lstStyle/>
          <a:p>
            <a:pPr marL="0" indent="0" algn="just">
              <a:buNone/>
            </a:pPr>
            <a:r>
              <a:rPr lang="sr-Latn-BA" sz="2400" dirty="0" smtClean="0"/>
              <a:t>Cijeneći da je u kasne noćne sate </a:t>
            </a:r>
            <a:r>
              <a:rPr lang="sr-Latn-BA" sz="2400" b="1" dirty="0" smtClean="0"/>
              <a:t>oštećeni nasilno ušao u stan optuženog uz njihove ranije sukobe,</a:t>
            </a:r>
            <a:r>
              <a:rPr lang="sr-Latn-BA" sz="2400" dirty="0" smtClean="0"/>
              <a:t> sud je prihvatio tvrdnju optuženog da se branio od napada oštećenog. Naime, </a:t>
            </a:r>
            <a:r>
              <a:rPr lang="sr-Latn-BA" sz="2400" b="1" dirty="0" smtClean="0"/>
              <a:t>napad  oštećenog odvijačem se nije mogao odbiti drugim sredstvom i na drugi način osim nožem,</a:t>
            </a:r>
            <a:r>
              <a:rPr lang="sr-Latn-BA" sz="2400" dirty="0" smtClean="0"/>
              <a:t> zbog čega je </a:t>
            </a:r>
            <a:r>
              <a:rPr lang="sr-Latn-BA" sz="2400" b="1" dirty="0" smtClean="0"/>
              <a:t>odbrana bila neophodna, srazmjerna napadu i dozvoljena.</a:t>
            </a:r>
            <a:r>
              <a:rPr lang="sr-Latn-BA" sz="2400" dirty="0" smtClean="0"/>
              <a:t> </a:t>
            </a:r>
          </a:p>
          <a:p>
            <a:pPr marL="0" indent="0" algn="just">
              <a:buNone/>
            </a:pPr>
            <a:endParaRPr lang="sr-Latn-BA" sz="2400" dirty="0"/>
          </a:p>
          <a:p>
            <a:pPr marL="0" indent="0" algn="just">
              <a:buNone/>
            </a:pPr>
            <a:r>
              <a:rPr lang="sr-Latn-BA" sz="2400" i="1" dirty="0" smtClean="0"/>
              <a:t>(Presuda Vrhovnog suda Republike Srpske broj 118 0 </a:t>
            </a:r>
            <a:r>
              <a:rPr lang="sr-Latn-BA" sz="2400" i="1" dirty="0" err="1" smtClean="0"/>
              <a:t>Kž</a:t>
            </a:r>
            <a:r>
              <a:rPr lang="sr-Latn-BA" sz="2400" i="1" dirty="0" smtClean="0"/>
              <a:t> 06-000-105 od 18. marta 2008.)</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10</a:t>
            </a:fld>
            <a:endParaRPr lang="en-US"/>
          </a:p>
        </p:txBody>
      </p:sp>
    </p:spTree>
    <p:extLst>
      <p:ext uri="{BB962C8B-B14F-4D97-AF65-F5344CB8AC3E}">
        <p14:creationId xmlns:p14="http://schemas.microsoft.com/office/powerpoint/2010/main" val="2360333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dirty="0" smtClean="0"/>
              <a:t> Prekoračenje nužne odbrane</a:t>
            </a:r>
            <a:endParaRPr lang="en-U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6478135"/>
              </p:ext>
            </p:extLst>
          </p:nvPr>
        </p:nvGraphicFramePr>
        <p:xfrm>
          <a:off x="838200" y="1690688"/>
          <a:ext cx="10515600" cy="2560320"/>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381394694"/>
                    </a:ext>
                  </a:extLst>
                </a:gridCol>
              </a:tblGrid>
              <a:tr h="2485747">
                <a:tc>
                  <a:txBody>
                    <a:bodyPr/>
                    <a:lstStyle/>
                    <a:p>
                      <a:pPr algn="just"/>
                      <a:r>
                        <a:rPr lang="sr-Latn-CS" sz="2400" kern="1200" dirty="0" smtClean="0">
                          <a:solidFill>
                            <a:schemeClr val="dk1"/>
                          </a:solidFill>
                          <a:effectLst/>
                          <a:latin typeface="+mn-lt"/>
                          <a:ea typeface="+mn-ea"/>
                          <a:cs typeface="+mn-cs"/>
                        </a:rPr>
                        <a:t>Kada </a:t>
                      </a:r>
                      <a:r>
                        <a:rPr lang="sr-Latn-CS" sz="2400" b="1" kern="1200" dirty="0" smtClean="0">
                          <a:solidFill>
                            <a:schemeClr val="dk1"/>
                          </a:solidFill>
                          <a:effectLst/>
                          <a:latin typeface="+mn-lt"/>
                          <a:ea typeface="+mn-ea"/>
                          <a:cs typeface="+mn-cs"/>
                        </a:rPr>
                        <a:t>napadači udaraju optuženog golim rukama,</a:t>
                      </a:r>
                      <a:r>
                        <a:rPr lang="sr-Latn-CS" sz="2400" kern="1200" dirty="0" smtClean="0">
                          <a:solidFill>
                            <a:schemeClr val="dk1"/>
                          </a:solidFill>
                          <a:effectLst/>
                          <a:latin typeface="+mn-lt"/>
                          <a:ea typeface="+mn-ea"/>
                          <a:cs typeface="+mn-cs"/>
                        </a:rPr>
                        <a:t> a ovaj </a:t>
                      </a:r>
                      <a:r>
                        <a:rPr lang="sr-Latn-CS" sz="2400" b="1" kern="1200" dirty="0" smtClean="0">
                          <a:solidFill>
                            <a:schemeClr val="dk1"/>
                          </a:solidFill>
                          <a:effectLst/>
                          <a:latin typeface="+mn-lt"/>
                          <a:ea typeface="+mn-ea"/>
                          <a:cs typeface="+mn-cs"/>
                        </a:rPr>
                        <a:t>odbijajući napad </a:t>
                      </a:r>
                      <a:r>
                        <a:rPr lang="sr-Latn-CS" sz="2400" b="1" kern="1200" dirty="0" err="1" smtClean="0">
                          <a:solidFill>
                            <a:schemeClr val="dk1"/>
                          </a:solidFill>
                          <a:effectLst/>
                          <a:latin typeface="+mn-lt"/>
                          <a:ea typeface="+mn-ea"/>
                          <a:cs typeface="+mn-cs"/>
                        </a:rPr>
                        <a:t>upotrijebi</a:t>
                      </a:r>
                      <a:r>
                        <a:rPr lang="sr-Latn-CS" sz="2400" b="1" kern="1200" dirty="0" smtClean="0">
                          <a:solidFill>
                            <a:schemeClr val="dk1"/>
                          </a:solidFill>
                          <a:effectLst/>
                          <a:latin typeface="+mn-lt"/>
                          <a:ea typeface="+mn-ea"/>
                          <a:cs typeface="+mn-cs"/>
                        </a:rPr>
                        <a:t> nož, </a:t>
                      </a:r>
                      <a:r>
                        <a:rPr lang="sr-Latn-CS" sz="2400" kern="1200" dirty="0" smtClean="0">
                          <a:solidFill>
                            <a:schemeClr val="dk1"/>
                          </a:solidFill>
                          <a:effectLst/>
                          <a:latin typeface="+mn-lt"/>
                          <a:ea typeface="+mn-ea"/>
                          <a:cs typeface="+mn-cs"/>
                        </a:rPr>
                        <a:t>ubadajući jednog od napadača u stomak, čini krivično </a:t>
                      </a:r>
                      <a:r>
                        <a:rPr lang="sr-Latn-CS" sz="2400" kern="1200" dirty="0" err="1" smtClean="0">
                          <a:solidFill>
                            <a:schemeClr val="dk1"/>
                          </a:solidFill>
                          <a:effectLst/>
                          <a:latin typeface="+mn-lt"/>
                          <a:ea typeface="+mn-ea"/>
                          <a:cs typeface="+mn-cs"/>
                        </a:rPr>
                        <a:t>djelo</a:t>
                      </a:r>
                      <a:r>
                        <a:rPr lang="sr-Latn-CS" sz="2400" kern="1200" dirty="0" smtClean="0">
                          <a:solidFill>
                            <a:schemeClr val="dk1"/>
                          </a:solidFill>
                          <a:effectLst/>
                          <a:latin typeface="+mn-lt"/>
                          <a:ea typeface="+mn-ea"/>
                          <a:cs typeface="+mn-cs"/>
                        </a:rPr>
                        <a:t> u prekoračenju granice nužne odbrane, jer se radi o </a:t>
                      </a:r>
                      <a:r>
                        <a:rPr lang="sr-Latn-CS" sz="2400" b="1" kern="1200" dirty="0" smtClean="0">
                          <a:solidFill>
                            <a:schemeClr val="dk1"/>
                          </a:solidFill>
                          <a:effectLst/>
                          <a:latin typeface="+mn-lt"/>
                          <a:ea typeface="+mn-ea"/>
                          <a:cs typeface="+mn-cs"/>
                        </a:rPr>
                        <a:t>očiglednoj </a:t>
                      </a:r>
                      <a:r>
                        <a:rPr lang="sr-Latn-CS" sz="2400" b="1" kern="1200" dirty="0" err="1" smtClean="0">
                          <a:solidFill>
                            <a:schemeClr val="dk1"/>
                          </a:solidFill>
                          <a:effectLst/>
                          <a:latin typeface="+mn-lt"/>
                          <a:ea typeface="+mn-ea"/>
                          <a:cs typeface="+mn-cs"/>
                        </a:rPr>
                        <a:t>nesrazmjeri</a:t>
                      </a:r>
                      <a:r>
                        <a:rPr lang="sr-Latn-CS" sz="2400" b="1" kern="1200" dirty="0" smtClean="0">
                          <a:solidFill>
                            <a:schemeClr val="dk1"/>
                          </a:solidFill>
                          <a:effectLst/>
                          <a:latin typeface="+mn-lt"/>
                          <a:ea typeface="+mn-ea"/>
                          <a:cs typeface="+mn-cs"/>
                        </a:rPr>
                        <a:t> u </a:t>
                      </a:r>
                      <a:r>
                        <a:rPr lang="sr-Latn-CS" sz="2400" b="1" kern="1200" dirty="0" err="1" smtClean="0">
                          <a:solidFill>
                            <a:schemeClr val="dk1"/>
                          </a:solidFill>
                          <a:effectLst/>
                          <a:latin typeface="+mn-lt"/>
                          <a:ea typeface="+mn-ea"/>
                          <a:cs typeface="+mn-cs"/>
                        </a:rPr>
                        <a:t>intezitetu</a:t>
                      </a:r>
                      <a:r>
                        <a:rPr lang="sr-Latn-CS" sz="2400" b="1" kern="1200" dirty="0" smtClean="0">
                          <a:solidFill>
                            <a:schemeClr val="dk1"/>
                          </a:solidFill>
                          <a:effectLst/>
                          <a:latin typeface="+mn-lt"/>
                          <a:ea typeface="+mn-ea"/>
                          <a:cs typeface="+mn-cs"/>
                        </a:rPr>
                        <a:t> odbrane i napada i to u pogledu načina </a:t>
                      </a:r>
                      <a:r>
                        <a:rPr lang="sr-Latn-CS" sz="2400" b="1" kern="1200" dirty="0" err="1" smtClean="0">
                          <a:solidFill>
                            <a:schemeClr val="dk1"/>
                          </a:solidFill>
                          <a:effectLst/>
                          <a:latin typeface="+mn-lt"/>
                          <a:ea typeface="+mn-ea"/>
                          <a:cs typeface="+mn-cs"/>
                        </a:rPr>
                        <a:t>upotrijebljenog</a:t>
                      </a:r>
                      <a:r>
                        <a:rPr lang="sr-Latn-CS" sz="2400" b="1" kern="1200" dirty="0" smtClean="0">
                          <a:solidFill>
                            <a:schemeClr val="dk1"/>
                          </a:solidFill>
                          <a:effectLst/>
                          <a:latin typeface="+mn-lt"/>
                          <a:ea typeface="+mn-ea"/>
                          <a:cs typeface="+mn-cs"/>
                        </a:rPr>
                        <a:t> sredstva. </a:t>
                      </a:r>
                      <a:endParaRPr lang="en-US" sz="2400" b="1" kern="1200" dirty="0" smtClean="0">
                        <a:solidFill>
                          <a:schemeClr val="dk1"/>
                        </a:solidFill>
                        <a:effectLst/>
                        <a:latin typeface="+mn-lt"/>
                        <a:ea typeface="+mn-ea"/>
                        <a:cs typeface="+mn-cs"/>
                      </a:endParaRPr>
                    </a:p>
                    <a:p>
                      <a:r>
                        <a:rPr lang="sr-Latn-CS" sz="2400" kern="1200" dirty="0" smtClean="0">
                          <a:solidFill>
                            <a:schemeClr val="dk1"/>
                          </a:solidFill>
                          <a:effectLst/>
                          <a:latin typeface="+mn-lt"/>
                          <a:ea typeface="+mn-ea"/>
                          <a:cs typeface="+mn-cs"/>
                        </a:rPr>
                        <a:t> </a:t>
                      </a:r>
                      <a:endParaRPr lang="en-US" sz="2400" kern="1200" dirty="0" smtClean="0">
                        <a:solidFill>
                          <a:schemeClr val="dk1"/>
                        </a:solidFill>
                        <a:effectLst/>
                        <a:latin typeface="+mn-lt"/>
                        <a:ea typeface="+mn-ea"/>
                        <a:cs typeface="+mn-cs"/>
                      </a:endParaRPr>
                    </a:p>
                    <a:p>
                      <a:pPr algn="just">
                        <a:spcAft>
                          <a:spcPts val="0"/>
                        </a:spcAft>
                      </a:pPr>
                      <a:endParaRPr lang="sr-Latn-BA" sz="2400" dirty="0" smtClean="0">
                        <a:effectLst/>
                        <a:latin typeface="Times New Roman" panose="02020603050405020304" pitchFamily="18" charset="0"/>
                        <a:ea typeface="Times New Roman" panose="02020603050405020304" pitchFamily="18" charset="0"/>
                      </a:endParaRPr>
                    </a:p>
                    <a:p>
                      <a:pPr algn="just">
                        <a:spcAft>
                          <a:spcPts val="0"/>
                        </a:spcAft>
                      </a:pPr>
                      <a:r>
                        <a:rPr lang="sr-Latn-BA" sz="2400" i="1" dirty="0" smtClean="0">
                          <a:effectLst/>
                          <a:latin typeface="Calibri" panose="020F0502020204030204" pitchFamily="34" charset="0"/>
                          <a:ea typeface="Times New Roman" panose="02020603050405020304" pitchFamily="18" charset="0"/>
                          <a:cs typeface="Calibri" panose="020F0502020204030204" pitchFamily="34" charset="0"/>
                        </a:rPr>
                        <a:t>(Presuda</a:t>
                      </a:r>
                      <a:r>
                        <a:rPr lang="sr-Latn-BA" sz="2400" i="1" baseline="0" dirty="0" smtClean="0">
                          <a:effectLst/>
                          <a:latin typeface="Calibri" panose="020F0502020204030204" pitchFamily="34" charset="0"/>
                          <a:ea typeface="Times New Roman" panose="02020603050405020304" pitchFamily="18" charset="0"/>
                          <a:cs typeface="Calibri" panose="020F0502020204030204" pitchFamily="34" charset="0"/>
                        </a:rPr>
                        <a:t> Vrhovnog suda Republike Srpske 15 0 K 002152 17 </a:t>
                      </a:r>
                      <a:r>
                        <a:rPr lang="sr-Latn-BA" sz="2400" i="1" baseline="0" dirty="0" err="1" smtClean="0">
                          <a:effectLst/>
                          <a:latin typeface="Calibri" panose="020F0502020204030204" pitchFamily="34" charset="0"/>
                          <a:ea typeface="Times New Roman" panose="02020603050405020304" pitchFamily="18" charset="0"/>
                          <a:cs typeface="Calibri" panose="020F0502020204030204" pitchFamily="34" charset="0"/>
                        </a:rPr>
                        <a:t>Kž</a:t>
                      </a:r>
                      <a:r>
                        <a:rPr lang="sr-Latn-BA" sz="2400" i="1" baseline="0" dirty="0" smtClean="0">
                          <a:effectLst/>
                          <a:latin typeface="Calibri" panose="020F0502020204030204" pitchFamily="34" charset="0"/>
                          <a:ea typeface="Times New Roman" panose="02020603050405020304" pitchFamily="18" charset="0"/>
                          <a:cs typeface="Calibri" panose="020F0502020204030204" pitchFamily="34" charset="0"/>
                        </a:rPr>
                        <a:t> 2 od 19.04.2018.)</a:t>
                      </a:r>
                      <a:endParaRPr lang="en-US" sz="2400" i="1" dirty="0">
                        <a:effectLst/>
                        <a:latin typeface="Calibri" panose="020F0502020204030204" pitchFamily="34" charset="0"/>
                        <a:ea typeface="Times New Roman" panose="02020603050405020304" pitchFamily="18" charset="0"/>
                        <a:cs typeface="Calibri" panose="020F0502020204030204" pitchFamily="34" charset="0"/>
                      </a:endParaRPr>
                    </a:p>
                  </a:txBody>
                  <a:tcPr marL="114935" marR="114935" marT="0" marB="0">
                    <a:solidFill>
                      <a:schemeClr val="bg1"/>
                    </a:solidFill>
                  </a:tcPr>
                </a:tc>
                <a:extLst>
                  <a:ext uri="{0D108BD9-81ED-4DB2-BD59-A6C34878D82A}">
                    <a16:rowId xmlns:a16="http://schemas.microsoft.com/office/drawing/2014/main" val="1268490652"/>
                  </a:ext>
                </a:extLst>
              </a:tr>
            </a:tbl>
          </a:graphicData>
        </a:graphic>
      </p:graphicFrame>
      <p:sp>
        <p:nvSpPr>
          <p:cNvPr id="5" name="Slide Number Placeholder 4"/>
          <p:cNvSpPr>
            <a:spLocks noGrp="1"/>
          </p:cNvSpPr>
          <p:nvPr>
            <p:ph type="sldNum" sz="quarter" idx="12"/>
          </p:nvPr>
        </p:nvSpPr>
        <p:spPr/>
        <p:txBody>
          <a:bodyPr/>
          <a:lstStyle/>
          <a:p>
            <a:fld id="{FB1E8D65-985B-4A2D-B361-E83CE11D76B6}" type="slidenum">
              <a:rPr lang="en-US" smtClean="0"/>
              <a:t>11</a:t>
            </a:fld>
            <a:endParaRPr lang="en-US"/>
          </a:p>
        </p:txBody>
      </p:sp>
    </p:spTree>
    <p:extLst>
      <p:ext uri="{BB962C8B-B14F-4D97-AF65-F5344CB8AC3E}">
        <p14:creationId xmlns:p14="http://schemas.microsoft.com/office/powerpoint/2010/main" val="15971890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Krajnja nužda </a:t>
            </a:r>
            <a:endParaRPr lang="en-US" sz="2800" b="1" dirty="0"/>
          </a:p>
        </p:txBody>
      </p:sp>
      <p:sp>
        <p:nvSpPr>
          <p:cNvPr id="3" name="Content Placeholder 2"/>
          <p:cNvSpPr>
            <a:spLocks noGrp="1"/>
          </p:cNvSpPr>
          <p:nvPr>
            <p:ph idx="1"/>
          </p:nvPr>
        </p:nvSpPr>
        <p:spPr>
          <a:xfrm>
            <a:off x="838200" y="1690688"/>
            <a:ext cx="10515600" cy="4351338"/>
          </a:xfrm>
        </p:spPr>
        <p:txBody>
          <a:bodyPr>
            <a:normAutofit/>
          </a:bodyPr>
          <a:lstStyle/>
          <a:p>
            <a:pPr marL="0" indent="0" algn="just">
              <a:buNone/>
            </a:pPr>
            <a:r>
              <a:rPr lang="sr-Latn-BA" sz="2400" dirty="0" smtClean="0"/>
              <a:t>Nisu osnovani navodi žalbe da je optužena postupala u krajnjoj nuždi, tvrdnjom da je vožnja </a:t>
            </a:r>
            <a:r>
              <a:rPr lang="sr-Latn-BA" sz="2400" dirty="0" err="1" smtClean="0"/>
              <a:t>ostećenog</a:t>
            </a:r>
            <a:r>
              <a:rPr lang="sr-Latn-BA" sz="2400" dirty="0" smtClean="0"/>
              <a:t> za nju predstavljala opasnost i da je zbog toga sa svojim vozilom </a:t>
            </a:r>
            <a:r>
              <a:rPr lang="sr-Latn-BA" sz="2400" dirty="0" err="1" smtClean="0"/>
              <a:t>prešla</a:t>
            </a:r>
            <a:r>
              <a:rPr lang="sr-Latn-BA" sz="2400" dirty="0" smtClean="0"/>
              <a:t> središnju liniji. Naime, </a:t>
            </a:r>
            <a:r>
              <a:rPr lang="sr-Latn-BA" sz="2400" b="1" dirty="0" smtClean="0"/>
              <a:t>na krajnju nuždu se ne može pozivati lice koje je svojom radnjom izazvalo opasnost, jer je optužena izazvala saobraćajnu nezgodu bez obzira na veliki doprinos oštećenog.</a:t>
            </a:r>
            <a:r>
              <a:rPr lang="sr-Latn-BA" sz="2400" dirty="0" smtClean="0"/>
              <a:t> </a:t>
            </a:r>
          </a:p>
          <a:p>
            <a:pPr marL="0" indent="0" algn="just">
              <a:buNone/>
            </a:pPr>
            <a:endParaRPr lang="sr-Latn-BA" sz="2400" dirty="0"/>
          </a:p>
          <a:p>
            <a:pPr marL="0" indent="0" algn="just">
              <a:buNone/>
            </a:pPr>
            <a:r>
              <a:rPr lang="sr-Latn-BA" sz="2400" i="1" dirty="0" smtClean="0"/>
              <a:t>(Presuda Vrhovnog suda Republike Srpske broj 11 0 </a:t>
            </a:r>
            <a:r>
              <a:rPr lang="sr-Latn-BA" sz="2400" i="1" dirty="0" err="1" smtClean="0"/>
              <a:t>Kž</a:t>
            </a:r>
            <a:r>
              <a:rPr lang="sr-Latn-BA" sz="2400" i="1" dirty="0" smtClean="0"/>
              <a:t> 07 000001 od 25. aprila 2007.)</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12</a:t>
            </a:fld>
            <a:endParaRPr lang="en-US"/>
          </a:p>
        </p:txBody>
      </p:sp>
    </p:spTree>
    <p:extLst>
      <p:ext uri="{BB962C8B-B14F-4D97-AF65-F5344CB8AC3E}">
        <p14:creationId xmlns:p14="http://schemas.microsoft.com/office/powerpoint/2010/main" val="9633125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Umišljaj</a:t>
            </a:r>
            <a:endParaRPr lang="en-US" sz="2800" dirty="0"/>
          </a:p>
        </p:txBody>
      </p:sp>
      <p:sp>
        <p:nvSpPr>
          <p:cNvPr id="3" name="Content Placeholder 2"/>
          <p:cNvSpPr>
            <a:spLocks noGrp="1"/>
          </p:cNvSpPr>
          <p:nvPr>
            <p:ph idx="1"/>
          </p:nvPr>
        </p:nvSpPr>
        <p:spPr/>
        <p:txBody>
          <a:bodyPr>
            <a:normAutofit/>
          </a:bodyPr>
          <a:lstStyle/>
          <a:p>
            <a:pPr marL="0" indent="0" algn="just">
              <a:buNone/>
            </a:pPr>
            <a:r>
              <a:rPr lang="sr-Latn-CS" sz="2400" dirty="0"/>
              <a:t>Za postojanje </a:t>
            </a:r>
            <a:r>
              <a:rPr lang="sr-Latn-CS" sz="2400" b="1" dirty="0"/>
              <a:t>krivičnog </a:t>
            </a:r>
            <a:r>
              <a:rPr lang="sr-Latn-CS" sz="2400" b="1" dirty="0" err="1"/>
              <a:t>djela</a:t>
            </a:r>
            <a:r>
              <a:rPr lang="sr-Latn-CS" sz="2400" b="1" dirty="0"/>
              <a:t> oštećenje ili povlašćivanje </a:t>
            </a:r>
            <a:r>
              <a:rPr lang="sr-Latn-CS" sz="2400" b="1" dirty="0" err="1"/>
              <a:t>povjerilaca</a:t>
            </a:r>
            <a:r>
              <a:rPr lang="sr-Latn-CS" sz="2400" b="1" dirty="0"/>
              <a:t> iz člana 262. KZ RS potreban je umišljaj kao oblik vinosti</a:t>
            </a:r>
            <a:r>
              <a:rPr lang="sr-Latn-CS" sz="2400" dirty="0"/>
              <a:t>, koji </a:t>
            </a:r>
            <a:r>
              <a:rPr lang="sr-Latn-CS" sz="2400" b="1" dirty="0"/>
              <a:t>obuhvata </a:t>
            </a:r>
            <a:r>
              <a:rPr lang="sr-Latn-CS" sz="2400" b="1" dirty="0" err="1"/>
              <a:t>svijest</a:t>
            </a:r>
            <a:r>
              <a:rPr lang="sr-Latn-CS" sz="2400" b="1" dirty="0"/>
              <a:t> učinioca da je subjekt privrednog poslovanja (u kome ima svojstvo odgovornog lica) postao nesposoban za </a:t>
            </a:r>
            <a:r>
              <a:rPr lang="sr-Latn-CS" sz="2400" b="1" dirty="0" smtClean="0"/>
              <a:t>plaćanje.</a:t>
            </a:r>
          </a:p>
          <a:p>
            <a:pPr marL="0" indent="0" algn="just">
              <a:buNone/>
            </a:pPr>
            <a:r>
              <a:rPr lang="sr-Latn-CS" sz="2400" dirty="0" smtClean="0"/>
              <a:t> </a:t>
            </a:r>
            <a:r>
              <a:rPr lang="sr-Latn-CS" sz="2400" dirty="0"/>
              <a:t>Č</a:t>
            </a:r>
            <a:r>
              <a:rPr lang="sr-Latn-CS" sz="2400" dirty="0" smtClean="0"/>
              <a:t>injenični </a:t>
            </a:r>
            <a:r>
              <a:rPr lang="sr-Latn-CS" sz="2400" dirty="0"/>
              <a:t>opis </a:t>
            </a:r>
            <a:r>
              <a:rPr lang="sr-Latn-CS" sz="2400" dirty="0" err="1"/>
              <a:t>djela</a:t>
            </a:r>
            <a:r>
              <a:rPr lang="sr-Latn-CS" sz="2400" dirty="0"/>
              <a:t> u  dispozitivu optužnice</a:t>
            </a:r>
            <a:r>
              <a:rPr lang="sr-Latn-CS" sz="2400" dirty="0" smtClean="0"/>
              <a:t>, </a:t>
            </a:r>
            <a:r>
              <a:rPr lang="sr-Latn-CS" sz="2400" b="1" dirty="0"/>
              <a:t>ne </a:t>
            </a:r>
            <a:r>
              <a:rPr lang="sr-Latn-CS" sz="2400" b="1" dirty="0" smtClean="0"/>
              <a:t>sadrži </a:t>
            </a:r>
            <a:r>
              <a:rPr lang="sr-Latn-CS" sz="2400" b="1" dirty="0"/>
              <a:t>subjektivni element, iz kojeg proizlazi da je optuženi znao za insolventno stanje preduzeća u kome ima svojstvo odgovornog lica, </a:t>
            </a:r>
            <a:r>
              <a:rPr lang="sr-Latn-CS" sz="2400" dirty="0"/>
              <a:t>ne odražava sve elemente bića predmetnog krivičnog </a:t>
            </a:r>
            <a:r>
              <a:rPr lang="sr-Latn-CS" sz="2400" dirty="0" err="1"/>
              <a:t>djela</a:t>
            </a:r>
            <a:r>
              <a:rPr lang="sr-Latn-CS" sz="2400" dirty="0"/>
              <a:t>, što predstavlja osnov za oslobađajuću presudu </a:t>
            </a:r>
            <a:r>
              <a:rPr lang="sr-Latn-CS" sz="2400" dirty="0" err="1"/>
              <a:t>temeljem</a:t>
            </a:r>
            <a:r>
              <a:rPr lang="sr-Latn-CS" sz="2400" dirty="0"/>
              <a:t> odredbe člana 298. tačka a) ZKP RS</a:t>
            </a:r>
            <a:r>
              <a:rPr lang="sr-Latn-CS" sz="2400" dirty="0" smtClean="0"/>
              <a:t>.</a:t>
            </a:r>
            <a:endParaRPr lang="sr-Latn-BA" sz="2400" dirty="0">
              <a:latin typeface="Times New Roman" panose="02020603050405020304" pitchFamily="18" charset="0"/>
              <a:ea typeface="Times New Roman" panose="02020603050405020304" pitchFamily="18" charset="0"/>
            </a:endParaRPr>
          </a:p>
          <a:p>
            <a:pPr marL="0" indent="0" algn="just">
              <a:lnSpc>
                <a:spcPct val="106000"/>
              </a:lnSpc>
              <a:spcAft>
                <a:spcPts val="800"/>
              </a:spcAft>
              <a:buNone/>
            </a:pPr>
            <a:r>
              <a:rPr lang="sr-Latn-BA" sz="2400" i="1" dirty="0">
                <a:latin typeface="Times New Roman" panose="02020603050405020304" pitchFamily="18" charset="0"/>
                <a:ea typeface="Times New Roman" panose="02020603050405020304" pitchFamily="18" charset="0"/>
              </a:rPr>
              <a:t>(</a:t>
            </a:r>
            <a:r>
              <a:rPr lang="sr-Latn-BA" sz="2400" i="1" dirty="0">
                <a:ea typeface="Times New Roman" panose="02020603050405020304" pitchFamily="18" charset="0"/>
                <a:cs typeface="Calibri" panose="020F0502020204030204" pitchFamily="34" charset="0"/>
              </a:rPr>
              <a:t>Presuda Vrhovnog suda Republike Srpske broj 80 0 K 072890 17 </a:t>
            </a:r>
            <a:r>
              <a:rPr lang="sr-Latn-BA" sz="2400" i="1" dirty="0" err="1" smtClean="0">
                <a:ea typeface="Times New Roman" panose="02020603050405020304" pitchFamily="18" charset="0"/>
                <a:cs typeface="Calibri" panose="020F0502020204030204" pitchFamily="34" charset="0"/>
              </a:rPr>
              <a:t>Kžž</a:t>
            </a:r>
            <a:r>
              <a:rPr lang="sr-Latn-BA" sz="2400" i="1" dirty="0" smtClean="0">
                <a:ea typeface="Times New Roman" panose="02020603050405020304" pitchFamily="18" charset="0"/>
                <a:cs typeface="Calibri" panose="020F0502020204030204" pitchFamily="34" charset="0"/>
              </a:rPr>
              <a:t> od 16.03.2018.) </a:t>
            </a:r>
            <a:endParaRPr lang="en-US" sz="2400" i="1" dirty="0">
              <a:ea typeface="Times New Roman" panose="02020603050405020304" pitchFamily="18" charset="0"/>
              <a:cs typeface="Calibri" panose="020F0502020204030204" pitchFamily="34" charset="0"/>
            </a:endParaRPr>
          </a:p>
        </p:txBody>
      </p:sp>
      <p:sp>
        <p:nvSpPr>
          <p:cNvPr id="5" name="Slide Number Placeholder 4"/>
          <p:cNvSpPr>
            <a:spLocks noGrp="1"/>
          </p:cNvSpPr>
          <p:nvPr>
            <p:ph type="sldNum" sz="quarter" idx="12"/>
          </p:nvPr>
        </p:nvSpPr>
        <p:spPr/>
        <p:txBody>
          <a:bodyPr/>
          <a:lstStyle/>
          <a:p>
            <a:fld id="{FB1E8D65-985B-4A2D-B361-E83CE11D76B6}" type="slidenum">
              <a:rPr lang="en-US" smtClean="0"/>
              <a:t>13</a:t>
            </a:fld>
            <a:endParaRPr lang="en-US"/>
          </a:p>
        </p:txBody>
      </p:sp>
    </p:spTree>
    <p:extLst>
      <p:ext uri="{BB962C8B-B14F-4D97-AF65-F5344CB8AC3E}">
        <p14:creationId xmlns:p14="http://schemas.microsoft.com/office/powerpoint/2010/main" val="10418280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Umišljaj – direktni </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BA" sz="2400" b="1" dirty="0" smtClean="0"/>
              <a:t>Kad optuženi iz neposredne </a:t>
            </a:r>
            <a:r>
              <a:rPr lang="sr-Latn-BA" sz="2400" b="1" dirty="0" err="1" smtClean="0"/>
              <a:t>bilizne</a:t>
            </a:r>
            <a:r>
              <a:rPr lang="sr-Latn-BA" sz="2400" b="1" dirty="0" smtClean="0"/>
              <a:t> ispaljuje dva hica iz pištolja u stomak oštećenog </a:t>
            </a:r>
            <a:r>
              <a:rPr lang="sr-Latn-BA" sz="2400" dirty="0" smtClean="0"/>
              <a:t>i nanosi mu </a:t>
            </a:r>
            <a:r>
              <a:rPr lang="sr-Latn-BA" sz="2400" dirty="0" err="1" smtClean="0"/>
              <a:t>povrede</a:t>
            </a:r>
            <a:r>
              <a:rPr lang="sr-Latn-BA" sz="2400" dirty="0" smtClean="0"/>
              <a:t> u vidu oštećenja debelog </a:t>
            </a:r>
            <a:r>
              <a:rPr lang="sr-Latn-BA" sz="2400" dirty="0" err="1" smtClean="0"/>
              <a:t>cijeva</a:t>
            </a:r>
            <a:r>
              <a:rPr lang="sr-Latn-BA" sz="2400" dirty="0" smtClean="0"/>
              <a:t>, </a:t>
            </a:r>
            <a:r>
              <a:rPr lang="sr-Latn-BA" sz="2400" dirty="0" err="1" smtClean="0"/>
              <a:t>slezene</a:t>
            </a:r>
            <a:r>
              <a:rPr lang="sr-Latn-BA" sz="2400" dirty="0" smtClean="0"/>
              <a:t>, tankog crijeva, </a:t>
            </a:r>
            <a:r>
              <a:rPr lang="sr-Latn-BA" sz="2400" b="1" dirty="0" smtClean="0"/>
              <a:t>koje su u skupnosti prouzrokovale </a:t>
            </a:r>
            <a:r>
              <a:rPr lang="sr-Latn-BA" sz="2400" b="1" dirty="0" err="1" smtClean="0"/>
              <a:t>dufizno</a:t>
            </a:r>
            <a:r>
              <a:rPr lang="sr-Latn-BA" sz="2400" b="1" dirty="0" smtClean="0"/>
              <a:t> zapaljenje trbušnice i smrt oštećenog,</a:t>
            </a:r>
          </a:p>
          <a:p>
            <a:pPr marL="0" indent="0" algn="just">
              <a:buNone/>
            </a:pPr>
            <a:r>
              <a:rPr lang="sr-Latn-BA" sz="2400" dirty="0" smtClean="0"/>
              <a:t> optuženi je bio svjestan da je </a:t>
            </a:r>
            <a:r>
              <a:rPr lang="sr-Latn-BA" sz="2400" b="1" dirty="0" smtClean="0"/>
              <a:t>ispaljen hitaca iz vatrenog oružja u vitalni dio tijela oštećenog može nastupiti smrt i on tu posljedicu i hoće.</a:t>
            </a:r>
            <a:r>
              <a:rPr lang="sr-Latn-BA" sz="2400" dirty="0" smtClean="0"/>
              <a:t> Dakle, on postupa sa direktnim umišljajem kao oblikom vinosti.</a:t>
            </a:r>
          </a:p>
          <a:p>
            <a:pPr marL="0" indent="0" algn="just">
              <a:buNone/>
            </a:pPr>
            <a:endParaRPr lang="sr-Latn-BA" sz="2400" dirty="0"/>
          </a:p>
          <a:p>
            <a:pPr marL="0" indent="0" algn="just">
              <a:buNone/>
            </a:pPr>
            <a:r>
              <a:rPr lang="sr-Latn-BA" sz="2400" dirty="0" smtClean="0"/>
              <a:t>(Presuda Vrhovnog suda Republike Srpske 12 0 K 000163 09 </a:t>
            </a:r>
            <a:r>
              <a:rPr lang="sr-Latn-BA" sz="2400" dirty="0" err="1" smtClean="0"/>
              <a:t>Kž</a:t>
            </a:r>
            <a:r>
              <a:rPr lang="sr-Latn-BA" sz="2400" dirty="0" smtClean="0"/>
              <a:t> 2 od 16. juna 2009.)  </a:t>
            </a:r>
            <a:endParaRPr lang="en-US" sz="2400" dirty="0"/>
          </a:p>
        </p:txBody>
      </p:sp>
      <p:sp>
        <p:nvSpPr>
          <p:cNvPr id="5" name="Slide Number Placeholder 4"/>
          <p:cNvSpPr>
            <a:spLocks noGrp="1"/>
          </p:cNvSpPr>
          <p:nvPr>
            <p:ph type="sldNum" sz="quarter" idx="12"/>
          </p:nvPr>
        </p:nvSpPr>
        <p:spPr/>
        <p:txBody>
          <a:bodyPr/>
          <a:lstStyle/>
          <a:p>
            <a:fld id="{FB1E8D65-985B-4A2D-B361-E83CE11D76B6}" type="slidenum">
              <a:rPr lang="en-US" smtClean="0"/>
              <a:t>14</a:t>
            </a:fld>
            <a:endParaRPr lang="en-US"/>
          </a:p>
        </p:txBody>
      </p:sp>
    </p:spTree>
    <p:extLst>
      <p:ext uri="{BB962C8B-B14F-4D97-AF65-F5344CB8AC3E}">
        <p14:creationId xmlns:p14="http://schemas.microsoft.com/office/powerpoint/2010/main" val="26982825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Umišljaj - direktni</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BA" sz="2400" dirty="0" smtClean="0"/>
              <a:t>Način </a:t>
            </a:r>
            <a:r>
              <a:rPr lang="sr-Latn-BA" sz="2400" dirty="0" err="1" smtClean="0"/>
              <a:t>povređivanja</a:t>
            </a:r>
            <a:r>
              <a:rPr lang="sr-Latn-BA" sz="2400" dirty="0" smtClean="0"/>
              <a:t> oštećenog, </a:t>
            </a:r>
            <a:r>
              <a:rPr lang="sr-Latn-BA" sz="2400" b="1" dirty="0" smtClean="0"/>
              <a:t>s aspekta </a:t>
            </a:r>
            <a:r>
              <a:rPr lang="sr-Latn-BA" sz="2400" b="1" dirty="0" err="1" smtClean="0"/>
              <a:t>upotrebljenog</a:t>
            </a:r>
            <a:r>
              <a:rPr lang="sr-Latn-BA" sz="2400" b="1" dirty="0" smtClean="0"/>
              <a:t> sredstva </a:t>
            </a:r>
            <a:r>
              <a:rPr lang="sr-Latn-BA" sz="2400" dirty="0" smtClean="0"/>
              <a:t>(kuhinjski nož dužine oštrice 18 cm), </a:t>
            </a:r>
            <a:r>
              <a:rPr lang="sr-Latn-BA" sz="2400" b="1" dirty="0" smtClean="0"/>
              <a:t>brojnosti </a:t>
            </a:r>
            <a:r>
              <a:rPr lang="sr-Latn-BA" sz="2400" b="1" dirty="0" err="1" smtClean="0"/>
              <a:t>ubodnih</a:t>
            </a:r>
            <a:r>
              <a:rPr lang="sr-Latn-BA" sz="2400" b="1" dirty="0" smtClean="0"/>
              <a:t> rana</a:t>
            </a:r>
            <a:r>
              <a:rPr lang="sr-Latn-BA" sz="2400" dirty="0" smtClean="0"/>
              <a:t> (ukupno 11 od kojih 5 prodiru u trbušnu šupljinu), </a:t>
            </a:r>
            <a:r>
              <a:rPr lang="sr-Latn-BA" sz="2400" b="1" dirty="0" smtClean="0"/>
              <a:t>jačine zamaha nožem i lokacije djelovanja</a:t>
            </a:r>
            <a:r>
              <a:rPr lang="sr-Latn-BA" sz="2400" dirty="0" smtClean="0"/>
              <a:t>, te </a:t>
            </a:r>
            <a:r>
              <a:rPr lang="sr-Latn-BA" sz="2400" b="1" dirty="0" err="1" smtClean="0"/>
              <a:t>povređivanje</a:t>
            </a:r>
            <a:r>
              <a:rPr lang="sr-Latn-BA" sz="2400" b="1" dirty="0" smtClean="0"/>
              <a:t> vitalnih organa određuju svjesnu i voljnu komponentu </a:t>
            </a:r>
            <a:r>
              <a:rPr lang="sr-Latn-BA" sz="2400" b="1" dirty="0" err="1" smtClean="0"/>
              <a:t>umišljajnog</a:t>
            </a:r>
            <a:r>
              <a:rPr lang="sr-Latn-BA" sz="2400" b="1" dirty="0" smtClean="0"/>
              <a:t> postupanja – direktnog umišljaja. </a:t>
            </a:r>
          </a:p>
          <a:p>
            <a:pPr marL="0" indent="0" algn="just">
              <a:buNone/>
            </a:pPr>
            <a:endParaRPr lang="sr-Latn-BA" sz="2400" dirty="0"/>
          </a:p>
          <a:p>
            <a:pPr marL="0" indent="0" algn="just">
              <a:buNone/>
            </a:pPr>
            <a:r>
              <a:rPr lang="sr-Latn-BA" sz="2400" i="1" dirty="0" smtClean="0"/>
              <a:t>(Presuda Vrhovnog suda Republike Srpske broj 11 0 K 019771 17 </a:t>
            </a:r>
            <a:r>
              <a:rPr lang="sr-Latn-BA" sz="2400" i="1" dirty="0" err="1" smtClean="0"/>
              <a:t>Kž</a:t>
            </a:r>
            <a:r>
              <a:rPr lang="sr-Latn-BA" sz="2400" i="1" dirty="0" smtClean="0"/>
              <a:t> 5 od 12. oktobra 2017.)</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15</a:t>
            </a:fld>
            <a:endParaRPr lang="en-US"/>
          </a:p>
        </p:txBody>
      </p:sp>
    </p:spTree>
    <p:extLst>
      <p:ext uri="{BB962C8B-B14F-4D97-AF65-F5344CB8AC3E}">
        <p14:creationId xmlns:p14="http://schemas.microsoft.com/office/powerpoint/2010/main" val="13107150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Umišljaj - direktni</a:t>
            </a:r>
            <a:endParaRPr lang="en-US" sz="2800" b="1" dirty="0"/>
          </a:p>
        </p:txBody>
      </p:sp>
      <p:sp>
        <p:nvSpPr>
          <p:cNvPr id="3" name="Content Placeholder 2"/>
          <p:cNvSpPr>
            <a:spLocks noGrp="1"/>
          </p:cNvSpPr>
          <p:nvPr>
            <p:ph idx="1"/>
          </p:nvPr>
        </p:nvSpPr>
        <p:spPr>
          <a:xfrm>
            <a:off x="838200" y="1567543"/>
            <a:ext cx="10515600" cy="4740048"/>
          </a:xfrm>
        </p:spPr>
        <p:txBody>
          <a:bodyPr>
            <a:normAutofit/>
          </a:bodyPr>
          <a:lstStyle/>
          <a:p>
            <a:pPr marL="0" indent="0" algn="just">
              <a:buNone/>
            </a:pPr>
            <a:r>
              <a:rPr lang="sr-Latn-BA" sz="2400" dirty="0" smtClean="0"/>
              <a:t>Pobijana presuda je jasno definisala psihički odnos optužene prema djelu, pravilno ga određujući kao direktni umišljaj (</a:t>
            </a:r>
            <a:r>
              <a:rPr lang="sr-Latn-BA" sz="2400" b="1" dirty="0" smtClean="0"/>
              <a:t>jer je ista bila potpuno svjesna da svojim radnjama može izazvati smrt dvoje novorođene djece i da je to htjela)</a:t>
            </a:r>
            <a:r>
              <a:rPr lang="sr-Latn-BA" sz="2400" dirty="0" smtClean="0"/>
              <a:t> na način da je u </a:t>
            </a:r>
            <a:r>
              <a:rPr lang="sr-Latn-BA" sz="2400" b="1" dirty="0" smtClean="0"/>
              <a:t>septembru 2011.</a:t>
            </a:r>
            <a:r>
              <a:rPr lang="sr-Latn-BA" sz="2400" dirty="0" smtClean="0"/>
              <a:t> godine nakon što je njena kćerka (umjerene duševne zaostalosti) </a:t>
            </a:r>
            <a:r>
              <a:rPr lang="sr-Latn-BA" sz="2400" b="1" dirty="0" smtClean="0"/>
              <a:t>rodila živo dijete i isto lišila života, </a:t>
            </a:r>
          </a:p>
          <a:p>
            <a:pPr marL="0" indent="0" algn="just">
              <a:buNone/>
            </a:pPr>
            <a:r>
              <a:rPr lang="sr-Latn-BA" sz="2400" dirty="0" smtClean="0"/>
              <a:t>a zatim u </a:t>
            </a:r>
            <a:r>
              <a:rPr lang="sr-Latn-BA" sz="2400" b="1" dirty="0" smtClean="0"/>
              <a:t>junu mjesecu 2013.</a:t>
            </a:r>
            <a:r>
              <a:rPr lang="sr-Latn-BA" sz="2400" dirty="0" smtClean="0"/>
              <a:t> godine </a:t>
            </a:r>
            <a:r>
              <a:rPr lang="sr-Latn-BA" sz="2400" b="1" dirty="0" smtClean="0"/>
              <a:t>svojoj kćerki</a:t>
            </a:r>
            <a:r>
              <a:rPr lang="sr-Latn-BA" sz="2400" dirty="0" smtClean="0"/>
              <a:t> nakon što je rodila dijete </a:t>
            </a:r>
            <a:r>
              <a:rPr lang="sr-Latn-BA" sz="2400" b="1" dirty="0" smtClean="0"/>
              <a:t>naložila da novorođenče stavi u vreću od stočnog bračna koje je </a:t>
            </a:r>
            <a:r>
              <a:rPr lang="sr-Latn-BA" sz="2400" b="1" dirty="0" err="1" smtClean="0"/>
              <a:t>pripremila</a:t>
            </a:r>
            <a:r>
              <a:rPr lang="sr-Latn-BA" sz="2400" b="1" dirty="0" smtClean="0"/>
              <a:t>, što je ova i učinila, te nakon što je  dijete prestalo da daje znakove života isto odnijela iz kuće i bacila u rupu </a:t>
            </a:r>
            <a:r>
              <a:rPr lang="sr-Latn-BA" sz="2400" dirty="0" smtClean="0"/>
              <a:t>u blizini porodične kuće. </a:t>
            </a:r>
          </a:p>
          <a:p>
            <a:pPr marL="0" indent="0" algn="just">
              <a:buNone/>
            </a:pPr>
            <a:endParaRPr lang="sr-Latn-BA" sz="2400" dirty="0"/>
          </a:p>
          <a:p>
            <a:pPr marL="0" indent="0" algn="just">
              <a:buNone/>
            </a:pPr>
            <a:r>
              <a:rPr lang="sr-Latn-BA" sz="2400" i="1" dirty="0" smtClean="0"/>
              <a:t>(Presuda Vrhovnog suda Republike Srpske broj 13 0 K 003980 16 </a:t>
            </a:r>
            <a:r>
              <a:rPr lang="sr-Latn-BA" sz="2400" i="1" dirty="0" err="1" smtClean="0"/>
              <a:t>Kž</a:t>
            </a:r>
            <a:r>
              <a:rPr lang="sr-Latn-BA" sz="2400" i="1" dirty="0" smtClean="0"/>
              <a:t> 7 od 21. februara 2017.)</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16</a:t>
            </a:fld>
            <a:endParaRPr lang="en-US"/>
          </a:p>
        </p:txBody>
      </p:sp>
    </p:spTree>
    <p:extLst>
      <p:ext uri="{BB962C8B-B14F-4D97-AF65-F5344CB8AC3E}">
        <p14:creationId xmlns:p14="http://schemas.microsoft.com/office/powerpoint/2010/main" val="40541701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Eventualni umišljaj</a:t>
            </a:r>
            <a:endParaRPr lang="en-US" sz="2800" b="1" dirty="0"/>
          </a:p>
        </p:txBody>
      </p:sp>
      <p:sp>
        <p:nvSpPr>
          <p:cNvPr id="3" name="Content Placeholder 2"/>
          <p:cNvSpPr>
            <a:spLocks noGrp="1"/>
          </p:cNvSpPr>
          <p:nvPr>
            <p:ph idx="1"/>
          </p:nvPr>
        </p:nvSpPr>
        <p:spPr>
          <a:xfrm>
            <a:off x="733696" y="1533934"/>
            <a:ext cx="10515600" cy="4892991"/>
          </a:xfrm>
        </p:spPr>
        <p:txBody>
          <a:bodyPr>
            <a:normAutofit lnSpcReduction="10000"/>
          </a:bodyPr>
          <a:lstStyle/>
          <a:p>
            <a:pPr marL="0" indent="0" algn="just">
              <a:buNone/>
            </a:pPr>
            <a:r>
              <a:rPr lang="sr-Latn-BA" sz="2400" dirty="0"/>
              <a:t>P</a:t>
            </a:r>
            <a:r>
              <a:rPr lang="sr-Latn-BA" sz="2400" dirty="0" smtClean="0"/>
              <a:t>sihički odnos optuženog prema osnovnom djelu pravilno se određuje kao eventualni umišljaj,</a:t>
            </a:r>
          </a:p>
          <a:p>
            <a:pPr marL="0" indent="0" algn="just">
              <a:buNone/>
            </a:pPr>
            <a:r>
              <a:rPr lang="sr-Latn-BA" sz="2400" dirty="0" smtClean="0"/>
              <a:t>optuženi bio svjestan da upravljajući vozilom pod dejstvom alkohola u stanju teškog pijanstva, sa koncentracijom alkohola u krvi od 2,12 promila, </a:t>
            </a:r>
            <a:r>
              <a:rPr lang="sr-Latn-BA" sz="2400" b="1" dirty="0" smtClean="0"/>
              <a:t>zbog čega je bio očigledno nesposoban za bezbjednu vožnju, </a:t>
            </a:r>
            <a:r>
              <a:rPr lang="sr-Latn-BA" sz="2400" dirty="0" smtClean="0"/>
              <a:t>tako da je u jednom trenutku izgubio kontrolu nad vozilom i sletio u kanal, svjestan da je takvom vožnjom mogao ugroziti javni saobraćaj i dovesti u opasnost život </a:t>
            </a:r>
            <a:r>
              <a:rPr lang="sr-Latn-BA" sz="2400" dirty="0" err="1" smtClean="0"/>
              <a:t>ljudi</a:t>
            </a:r>
            <a:r>
              <a:rPr lang="sr-Latn-BA" sz="2400" dirty="0" smtClean="0"/>
              <a:t>, pa kada je pored toga preduzeo te radnje u saobraćaju, on je pristao na nastupanje takve posljedice. </a:t>
            </a:r>
          </a:p>
          <a:p>
            <a:pPr marL="0" indent="0" algn="just">
              <a:buNone/>
            </a:pPr>
            <a:endParaRPr lang="sr-Latn-BA" sz="2400" dirty="0"/>
          </a:p>
          <a:p>
            <a:pPr marL="0" indent="0" algn="just">
              <a:buNone/>
            </a:pPr>
            <a:r>
              <a:rPr lang="sr-Latn-BA" sz="2400" dirty="0" smtClean="0"/>
              <a:t>Teža posljedica konkretne saobraćajne nezgode je smrt jednog lica (suvozača), obuhvaćena njegovim nehatom (svjesni nehat), jer je olako držao da do takve teže posljedice neće doći. </a:t>
            </a:r>
          </a:p>
          <a:p>
            <a:pPr marL="0" indent="0" algn="just">
              <a:buNone/>
            </a:pPr>
            <a:r>
              <a:rPr lang="sr-Latn-BA" sz="2400" i="1" dirty="0" smtClean="0"/>
              <a:t>(Presuda Vrhovnog suda Republike Srpske broj 13 0 K 003851 16 </a:t>
            </a:r>
            <a:r>
              <a:rPr lang="sr-Latn-BA" sz="2400" i="1" dirty="0" err="1" smtClean="0"/>
              <a:t>Kž</a:t>
            </a:r>
            <a:r>
              <a:rPr lang="sr-Latn-BA" sz="2400" i="1" dirty="0" smtClean="0"/>
              <a:t> od 25. avgusta 2016.)</a:t>
            </a:r>
          </a:p>
          <a:p>
            <a:pPr marL="0" indent="0" algn="just">
              <a:buNone/>
            </a:pPr>
            <a:endParaRPr lang="sr-Latn-BA" dirty="0"/>
          </a:p>
          <a:p>
            <a:pPr marL="0" indent="0" algn="just">
              <a:buNone/>
            </a:pPr>
            <a:endParaRPr lang="sr-Latn-BA" dirty="0" smtClean="0"/>
          </a:p>
          <a:p>
            <a:pPr marL="0" indent="0" algn="just">
              <a:buNone/>
            </a:pPr>
            <a:endParaRPr lang="sr-Latn-BA" dirty="0"/>
          </a:p>
          <a:p>
            <a:pPr marL="0" indent="0" algn="just">
              <a:buNone/>
            </a:pPr>
            <a:endParaRPr lang="en-US" dirty="0"/>
          </a:p>
        </p:txBody>
      </p:sp>
      <p:sp>
        <p:nvSpPr>
          <p:cNvPr id="5" name="Slide Number Placeholder 4"/>
          <p:cNvSpPr>
            <a:spLocks noGrp="1"/>
          </p:cNvSpPr>
          <p:nvPr>
            <p:ph type="sldNum" sz="quarter" idx="12"/>
          </p:nvPr>
        </p:nvSpPr>
        <p:spPr/>
        <p:txBody>
          <a:bodyPr/>
          <a:lstStyle/>
          <a:p>
            <a:fld id="{FB1E8D65-985B-4A2D-B361-E83CE11D76B6}" type="slidenum">
              <a:rPr lang="en-US" smtClean="0"/>
              <a:t>17</a:t>
            </a:fld>
            <a:endParaRPr lang="en-US"/>
          </a:p>
        </p:txBody>
      </p:sp>
    </p:spTree>
    <p:extLst>
      <p:ext uri="{BB962C8B-B14F-4D97-AF65-F5344CB8AC3E}">
        <p14:creationId xmlns:p14="http://schemas.microsoft.com/office/powerpoint/2010/main" val="5191304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Nehat</a:t>
            </a:r>
            <a:endParaRPr lang="en-US" sz="2800" b="1" dirty="0"/>
          </a:p>
        </p:txBody>
      </p:sp>
      <p:sp>
        <p:nvSpPr>
          <p:cNvPr id="3" name="Content Placeholder 2"/>
          <p:cNvSpPr>
            <a:spLocks noGrp="1"/>
          </p:cNvSpPr>
          <p:nvPr>
            <p:ph idx="1"/>
          </p:nvPr>
        </p:nvSpPr>
        <p:spPr>
          <a:xfrm>
            <a:off x="838200" y="1867988"/>
            <a:ext cx="10515600" cy="3773397"/>
          </a:xfrm>
        </p:spPr>
        <p:txBody>
          <a:bodyPr>
            <a:normAutofit/>
          </a:bodyPr>
          <a:lstStyle/>
          <a:p>
            <a:pPr marL="0" indent="0" algn="just">
              <a:buNone/>
            </a:pPr>
            <a:r>
              <a:rPr lang="sr-Latn-BA" sz="2400" dirty="0" smtClean="0"/>
              <a:t>Nesporno je za sud da je optuženi olako i </a:t>
            </a:r>
            <a:r>
              <a:rPr lang="sr-Latn-BA" sz="2400" b="1" dirty="0" smtClean="0"/>
              <a:t>pogrešno zaključio da će se moći bezbjedno uključiti na put sa pravom </a:t>
            </a:r>
            <a:r>
              <a:rPr lang="sr-Latn-BA" sz="2400" b="1" dirty="0" err="1" smtClean="0"/>
              <a:t>prvenstva</a:t>
            </a:r>
            <a:r>
              <a:rPr lang="sr-Latn-BA" sz="2400" b="1" dirty="0" smtClean="0"/>
              <a:t> prolaza </a:t>
            </a:r>
            <a:r>
              <a:rPr lang="sr-Latn-BA" sz="2400" dirty="0" smtClean="0"/>
              <a:t>bez ugrožavanja bezbjednosti vozila koja se kreću tim putem </a:t>
            </a:r>
            <a:r>
              <a:rPr lang="sr-Latn-BA" sz="2400" b="1" dirty="0" smtClean="0"/>
              <a:t>i da je do saobraćajne nezgode neće doći, odnosno olako je držao da zabranjena posljedica neće  nastupiti.</a:t>
            </a:r>
            <a:r>
              <a:rPr lang="sr-Latn-BA" sz="2400" dirty="0" smtClean="0"/>
              <a:t> </a:t>
            </a:r>
          </a:p>
          <a:p>
            <a:pPr marL="0" indent="0" algn="just">
              <a:buNone/>
            </a:pPr>
            <a:endParaRPr lang="sr-Latn-BA" sz="2400" dirty="0"/>
          </a:p>
          <a:p>
            <a:pPr marL="0" indent="0" algn="just">
              <a:buNone/>
            </a:pPr>
            <a:r>
              <a:rPr lang="sr-Latn-BA" sz="2400" i="1" dirty="0" smtClean="0"/>
              <a:t>(Presuda Vrhovnog suda Republike Srpske broj 118-0-Kž-08-000 024 od 18. novembra 2008.)</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18</a:t>
            </a:fld>
            <a:endParaRPr lang="en-US"/>
          </a:p>
        </p:txBody>
      </p:sp>
    </p:spTree>
    <p:extLst>
      <p:ext uri="{BB962C8B-B14F-4D97-AF65-F5344CB8AC3E}">
        <p14:creationId xmlns:p14="http://schemas.microsoft.com/office/powerpoint/2010/main" val="22254160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err="1" smtClean="0"/>
              <a:t>Saizvršilaštvo</a:t>
            </a:r>
            <a:r>
              <a:rPr lang="sr-Latn-BA" sz="2800" b="1" dirty="0" smtClean="0"/>
              <a:t> </a:t>
            </a:r>
            <a:endParaRPr lang="en-US" sz="2800" b="1" dirty="0"/>
          </a:p>
        </p:txBody>
      </p:sp>
      <p:sp>
        <p:nvSpPr>
          <p:cNvPr id="3" name="Content Placeholder 2"/>
          <p:cNvSpPr>
            <a:spLocks noGrp="1"/>
          </p:cNvSpPr>
          <p:nvPr>
            <p:ph idx="1"/>
          </p:nvPr>
        </p:nvSpPr>
        <p:spPr/>
        <p:txBody>
          <a:bodyPr>
            <a:normAutofit fontScale="92500" lnSpcReduction="10000"/>
          </a:bodyPr>
          <a:lstStyle/>
          <a:p>
            <a:pPr marL="0" indent="0">
              <a:buNone/>
            </a:pPr>
            <a:endParaRPr lang="sr-Latn-BA" sz="2400" b="1" dirty="0" smtClean="0"/>
          </a:p>
          <a:p>
            <a:pPr marL="0" indent="0">
              <a:buNone/>
            </a:pPr>
            <a:r>
              <a:rPr lang="sr-Latn-BA" sz="2400" dirty="0" err="1"/>
              <a:t>Saizvršilaštvo</a:t>
            </a:r>
            <a:r>
              <a:rPr lang="sr-Latn-BA" sz="2400" dirty="0"/>
              <a:t> se u sudskoj praksi javlja: kad više lica zajednički učine krivično djelo, radnje svakog od tih lica da bi imala </a:t>
            </a:r>
            <a:r>
              <a:rPr lang="sr-Latn-BA" sz="2400" b="1" dirty="0"/>
              <a:t>karakter </a:t>
            </a:r>
            <a:r>
              <a:rPr lang="sr-Latn-BA" sz="2400" b="1" dirty="0" err="1"/>
              <a:t>saizvršilačke</a:t>
            </a:r>
            <a:r>
              <a:rPr lang="sr-Latn-BA" sz="2400" b="1" dirty="0"/>
              <a:t> radnje ne mora biti u neposrednoj uzročnoj vezi sa zabranjenom posljedicom. </a:t>
            </a:r>
          </a:p>
          <a:p>
            <a:pPr marL="0" indent="0">
              <a:buNone/>
            </a:pPr>
            <a:endParaRPr lang="sr-Latn-BA" sz="2400" b="1" dirty="0"/>
          </a:p>
          <a:p>
            <a:pPr marL="0" indent="0">
              <a:buNone/>
            </a:pPr>
            <a:r>
              <a:rPr lang="sr-Latn-BA" sz="2400" b="1" dirty="0" err="1" smtClean="0"/>
              <a:t>Saizvršilaštvo</a:t>
            </a:r>
            <a:r>
              <a:rPr lang="sr-Latn-BA" sz="2400" b="1" dirty="0" smtClean="0"/>
              <a:t> postoji ne samo kada svaki od saizvršilaca preduzme radnju </a:t>
            </a:r>
          </a:p>
          <a:p>
            <a:pPr marL="0" indent="0">
              <a:buNone/>
            </a:pPr>
            <a:r>
              <a:rPr lang="sr-Latn-BA" sz="2400" b="1" dirty="0" smtClean="0"/>
              <a:t>izvršenja </a:t>
            </a:r>
            <a:r>
              <a:rPr lang="sr-Latn-BA" sz="2400" dirty="0" smtClean="0"/>
              <a:t>krivičnog djela,</a:t>
            </a:r>
            <a:r>
              <a:rPr lang="sr-Latn-BA" sz="2400" b="1" dirty="0" smtClean="0"/>
              <a:t> već  i kad poduzme i druge radnje koje omogućavaju i doprinose izvršenju tog djela</a:t>
            </a:r>
            <a:r>
              <a:rPr lang="sr-Latn-BA" sz="2400" dirty="0" smtClean="0"/>
              <a:t>. Pri tome svi </a:t>
            </a:r>
            <a:r>
              <a:rPr lang="sr-Latn-BA" sz="2400" b="1" dirty="0" smtClean="0"/>
              <a:t>saizvršioci ne moraju postupati sa istim oblikom vinosti u pogledu sastavnih elemenata krivičnog djela</a:t>
            </a:r>
            <a:r>
              <a:rPr lang="sr-Latn-BA" sz="2400" b="1" dirty="0"/>
              <a:t> </a:t>
            </a:r>
            <a:r>
              <a:rPr lang="sr-Latn-BA" sz="2400" b="1" dirty="0" smtClean="0"/>
              <a:t>dovoljno je da se saglasio sa radnjama i djelovanjem saizvršilaca –nije od značaja postojanje prethodnog dogovora</a:t>
            </a:r>
          </a:p>
          <a:p>
            <a:pPr marL="0" indent="0">
              <a:buNone/>
            </a:pPr>
            <a:endParaRPr lang="sr-Latn-BA" sz="2400" dirty="0"/>
          </a:p>
          <a:p>
            <a:pPr marL="0" indent="0">
              <a:buNone/>
            </a:pPr>
            <a:r>
              <a:rPr lang="sr-Latn-BA" sz="2400" i="1" dirty="0" smtClean="0"/>
              <a:t>(Presuda Vrhovnog suda Republike Srpske broj Kž-105/2002 od 07. oktobra 2002.)</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19</a:t>
            </a:fld>
            <a:endParaRPr lang="en-US"/>
          </a:p>
        </p:txBody>
      </p:sp>
    </p:spTree>
    <p:extLst>
      <p:ext uri="{BB962C8B-B14F-4D97-AF65-F5344CB8AC3E}">
        <p14:creationId xmlns:p14="http://schemas.microsoft.com/office/powerpoint/2010/main" val="36817152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Vremensko važenje krivičnog zakonodavstva</a:t>
            </a:r>
            <a:endParaRPr lang="en-US" sz="2800" b="1" dirty="0"/>
          </a:p>
        </p:txBody>
      </p:sp>
      <p:sp>
        <p:nvSpPr>
          <p:cNvPr id="3" name="Content Placeholder 2"/>
          <p:cNvSpPr>
            <a:spLocks noGrp="1"/>
          </p:cNvSpPr>
          <p:nvPr>
            <p:ph idx="1"/>
          </p:nvPr>
        </p:nvSpPr>
        <p:spPr>
          <a:xfrm>
            <a:off x="838200" y="1864813"/>
            <a:ext cx="10515600" cy="4351338"/>
          </a:xfrm>
        </p:spPr>
        <p:txBody>
          <a:bodyPr>
            <a:normAutofit/>
          </a:bodyPr>
          <a:lstStyle/>
          <a:p>
            <a:pPr marL="0" indent="0" algn="just">
              <a:buNone/>
            </a:pPr>
            <a:r>
              <a:rPr lang="sr-Latn-CS" sz="2400" dirty="0"/>
              <a:t>Kada za </a:t>
            </a:r>
            <a:r>
              <a:rPr lang="sr-Latn-CS" sz="2400" dirty="0" err="1"/>
              <a:t>primjenu</a:t>
            </a:r>
            <a:r>
              <a:rPr lang="sr-Latn-CS" sz="2400" dirty="0"/>
              <a:t> na konkretan slučaj konkurišu dva zakona i to Krivični zakon Republike Srpske koji je bio na snazi u </a:t>
            </a:r>
            <a:r>
              <a:rPr lang="sr-Latn-CS" sz="2400" dirty="0" err="1"/>
              <a:t>vrijeme</a:t>
            </a:r>
            <a:r>
              <a:rPr lang="sr-Latn-CS" sz="2400" dirty="0"/>
              <a:t> izvršenja </a:t>
            </a:r>
            <a:r>
              <a:rPr lang="sr-Latn-CS" sz="2400" dirty="0" err="1"/>
              <a:t>djela</a:t>
            </a:r>
            <a:r>
              <a:rPr lang="sr-Latn-CS" sz="2400" dirty="0"/>
              <a:t> (raniji zakon) i Krivični zakonik Republike Srpske koji je stupio na snagu poslije izvršenja krivičnog </a:t>
            </a:r>
            <a:r>
              <a:rPr lang="sr-Latn-CS" sz="2400" dirty="0" err="1"/>
              <a:t>djela</a:t>
            </a:r>
            <a:r>
              <a:rPr lang="sr-Latn-CS" sz="2400" dirty="0"/>
              <a:t> (novi zakon), te</a:t>
            </a:r>
            <a:r>
              <a:rPr lang="sr-Latn-CS" sz="2400" b="1" dirty="0"/>
              <a:t> kada oba zakona radnje opisane u dispozitivu optužnice određuju kao isto krivično </a:t>
            </a:r>
            <a:r>
              <a:rPr lang="sr-Latn-CS" sz="2400" b="1" dirty="0" err="1"/>
              <a:t>djelo</a:t>
            </a:r>
            <a:r>
              <a:rPr lang="sr-Latn-CS" sz="2400" b="1" dirty="0"/>
              <a:t> i propisuju iste kazne za to </a:t>
            </a:r>
            <a:r>
              <a:rPr lang="sr-Latn-CS" sz="2400" b="1" dirty="0" err="1"/>
              <a:t>djelo</a:t>
            </a:r>
            <a:r>
              <a:rPr lang="sr-Latn-CS" sz="2400" b="1" dirty="0"/>
              <a:t>, blaži je novi zakon jer skraćuje rok </a:t>
            </a:r>
            <a:r>
              <a:rPr lang="sr-Latn-CS" sz="2400" b="1" dirty="0" err="1"/>
              <a:t>zastarjelosti</a:t>
            </a:r>
            <a:r>
              <a:rPr lang="sr-Latn-CS" sz="2400" b="1" dirty="0"/>
              <a:t> krivičnog gonjenja, a njegovom </a:t>
            </a:r>
            <a:r>
              <a:rPr lang="sr-Latn-CS" sz="2400" b="1" dirty="0" err="1"/>
              <a:t>primjenom</a:t>
            </a:r>
            <a:r>
              <a:rPr lang="sr-Latn-CS" sz="2400" b="1" dirty="0"/>
              <a:t> na konkretan slučaj ta </a:t>
            </a:r>
            <a:r>
              <a:rPr lang="sr-Latn-CS" sz="2400" b="1" dirty="0" err="1"/>
              <a:t>zastarjelost</a:t>
            </a:r>
            <a:r>
              <a:rPr lang="sr-Latn-CS" sz="2400" b="1" dirty="0"/>
              <a:t> je već nastupila.</a:t>
            </a:r>
            <a:endParaRPr lang="en-US" sz="2400" b="1" dirty="0"/>
          </a:p>
          <a:p>
            <a:pPr marL="0" indent="0" algn="just">
              <a:buNone/>
            </a:pPr>
            <a:endParaRPr lang="en-US" sz="2400" dirty="0"/>
          </a:p>
          <a:p>
            <a:pPr marL="0" indent="0" algn="just">
              <a:buNone/>
            </a:pPr>
            <a:r>
              <a:rPr lang="sr-Latn-CS" sz="2400" i="1" dirty="0"/>
              <a:t>(Vrhovni sud Republike Srpske, broj 71 0 K 151365 18 </a:t>
            </a:r>
            <a:r>
              <a:rPr lang="sr-Latn-CS" sz="2400" i="1" dirty="0" err="1"/>
              <a:t>Kžž</a:t>
            </a:r>
            <a:r>
              <a:rPr lang="sr-Latn-CS" sz="2400" i="1" dirty="0"/>
              <a:t> 2 od 03.04.2018. godine)</a:t>
            </a:r>
            <a:endParaRPr lang="en-US" sz="2400" dirty="0"/>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84D0E891-0E4B-4D9E-8359-1D731AB7CBF8}" type="slidenum">
              <a:rPr lang="en-US" smtClean="0"/>
              <a:t>2</a:t>
            </a:fld>
            <a:endParaRPr lang="en-US" dirty="0"/>
          </a:p>
        </p:txBody>
      </p:sp>
    </p:spTree>
    <p:extLst>
      <p:ext uri="{BB962C8B-B14F-4D97-AF65-F5344CB8AC3E}">
        <p14:creationId xmlns:p14="http://schemas.microsoft.com/office/powerpoint/2010/main" val="5062506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err="1"/>
              <a:t>Saizvršilaštvo</a:t>
            </a:r>
            <a:r>
              <a:rPr lang="sr-Latn-BA" sz="2800" b="1" dirty="0"/>
              <a:t> </a:t>
            </a:r>
            <a:endParaRPr lang="en-US" sz="2800" dirty="0"/>
          </a:p>
        </p:txBody>
      </p:sp>
      <p:sp>
        <p:nvSpPr>
          <p:cNvPr id="3" name="Content Placeholder 2"/>
          <p:cNvSpPr>
            <a:spLocks noGrp="1"/>
          </p:cNvSpPr>
          <p:nvPr>
            <p:ph idx="1"/>
          </p:nvPr>
        </p:nvSpPr>
        <p:spPr/>
        <p:txBody>
          <a:bodyPr>
            <a:normAutofit/>
          </a:bodyPr>
          <a:lstStyle/>
          <a:p>
            <a:pPr marL="0" indent="0" algn="just">
              <a:buNone/>
            </a:pPr>
            <a:r>
              <a:rPr lang="sr-Latn-BA" sz="2400" dirty="0" smtClean="0"/>
              <a:t>Optuženima se stavlja na teret izvršenje teškog ubistva koje su izvršili po </a:t>
            </a:r>
            <a:r>
              <a:rPr lang="sr-Latn-BA" sz="2400" b="1" dirty="0" smtClean="0"/>
              <a:t>prethodnom dogovoru tako što su postupali kao saizvršioci, </a:t>
            </a:r>
            <a:r>
              <a:rPr lang="sr-Latn-BA" sz="2400" dirty="0" smtClean="0"/>
              <a:t>s tim da je </a:t>
            </a:r>
            <a:r>
              <a:rPr lang="sr-Latn-BA" sz="2400" b="1" dirty="0" smtClean="0"/>
              <a:t>jedan optuženi neposredno preduzeo radnju lišavanja života drugog, a drugi optuženi je preduzeo neposredne radnje koje imaju odlučujući značaj i ulogu u izvršenju ovog krivičnog djela. (</a:t>
            </a:r>
            <a:r>
              <a:rPr lang="sr-Latn-BA" sz="2400" b="1" dirty="0" err="1" smtClean="0"/>
              <a:t>obezbjedio</a:t>
            </a:r>
            <a:r>
              <a:rPr lang="sr-Latn-BA" sz="2400" b="1" dirty="0" smtClean="0"/>
              <a:t> pištolj, dao informacije o kretanju oštećenog) </a:t>
            </a:r>
          </a:p>
          <a:p>
            <a:pPr marL="0" indent="0" algn="just">
              <a:buNone/>
            </a:pPr>
            <a:endParaRPr lang="sr-Latn-BA" sz="2400" b="1" dirty="0"/>
          </a:p>
          <a:p>
            <a:pPr marL="0" indent="0" algn="just">
              <a:buNone/>
            </a:pPr>
            <a:r>
              <a:rPr lang="sr-Latn-BA" sz="2400" i="1" dirty="0" smtClean="0"/>
              <a:t>(Presuda Vrhovnog suda Republike Srpske broj 118-0-Kž-09-000 009 od 18.02.2010.)</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20</a:t>
            </a:fld>
            <a:endParaRPr lang="en-US"/>
          </a:p>
        </p:txBody>
      </p:sp>
    </p:spTree>
    <p:extLst>
      <p:ext uri="{BB962C8B-B14F-4D97-AF65-F5344CB8AC3E}">
        <p14:creationId xmlns:p14="http://schemas.microsoft.com/office/powerpoint/2010/main" val="28517194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err="1" smtClean="0"/>
              <a:t>Saizvršilaštvo</a:t>
            </a:r>
            <a:r>
              <a:rPr lang="sr-Latn-BA" sz="2800" b="1" dirty="0" smtClean="0"/>
              <a:t> </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BA" sz="2400" b="1" dirty="0" smtClean="0"/>
              <a:t>Dvojica optuženih su zajednički djelovali u izvršenju krivičnog djela n</a:t>
            </a:r>
            <a:r>
              <a:rPr lang="sr-Latn-BA" sz="2400" dirty="0" smtClean="0"/>
              <a:t>eovlaštene proizvodnje i prometa opojnih droga u toku 2004. godine, pa kako </a:t>
            </a:r>
            <a:r>
              <a:rPr lang="sr-Latn-BA" sz="2400" b="1" dirty="0" smtClean="0"/>
              <a:t>više lica predstavljaju i najmanje dva lica, to je na ovaj način ostvarena kvalifikatorna okolnost koja se manifestuje u tome da je u izvršenju krivičnog djela učestvovalo više lica</a:t>
            </a:r>
            <a:r>
              <a:rPr lang="sr-Latn-BA" sz="2400" dirty="0" smtClean="0"/>
              <a:t>.</a:t>
            </a:r>
          </a:p>
          <a:p>
            <a:pPr marL="0" indent="0" algn="just">
              <a:buNone/>
            </a:pPr>
            <a:endParaRPr lang="sr-Latn-BA" sz="2400" dirty="0"/>
          </a:p>
          <a:p>
            <a:pPr marL="0" indent="0" algn="just">
              <a:buNone/>
            </a:pPr>
            <a:r>
              <a:rPr lang="sr-Latn-BA" sz="2400" dirty="0" smtClean="0"/>
              <a:t>(Presuda Vrhovnog suda Republike Srpske 118-0-Kvlz-09-009 007 od 24. novembra 2009.) </a:t>
            </a:r>
          </a:p>
        </p:txBody>
      </p:sp>
      <p:sp>
        <p:nvSpPr>
          <p:cNvPr id="5" name="Slide Number Placeholder 4"/>
          <p:cNvSpPr>
            <a:spLocks noGrp="1"/>
          </p:cNvSpPr>
          <p:nvPr>
            <p:ph type="sldNum" sz="quarter" idx="12"/>
          </p:nvPr>
        </p:nvSpPr>
        <p:spPr/>
        <p:txBody>
          <a:bodyPr/>
          <a:lstStyle/>
          <a:p>
            <a:fld id="{FB1E8D65-985B-4A2D-B361-E83CE11D76B6}" type="slidenum">
              <a:rPr lang="en-US" smtClean="0"/>
              <a:t>21</a:t>
            </a:fld>
            <a:endParaRPr lang="en-US"/>
          </a:p>
        </p:txBody>
      </p:sp>
    </p:spTree>
    <p:extLst>
      <p:ext uri="{BB962C8B-B14F-4D97-AF65-F5344CB8AC3E}">
        <p14:creationId xmlns:p14="http://schemas.microsoft.com/office/powerpoint/2010/main" val="22266100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Pomaganje </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90189268"/>
              </p:ext>
            </p:extLst>
          </p:nvPr>
        </p:nvGraphicFramePr>
        <p:xfrm>
          <a:off x="838200" y="1477108"/>
          <a:ext cx="10515600" cy="5067383"/>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3727014621"/>
                    </a:ext>
                  </a:extLst>
                </a:gridCol>
              </a:tblGrid>
              <a:tr h="5067383">
                <a:tc>
                  <a:txBody>
                    <a:bodyPr/>
                    <a:lstStyle/>
                    <a:p>
                      <a:pPr algn="just"/>
                      <a:r>
                        <a:rPr lang="sr-Latn-CS" sz="2400" kern="1200" dirty="0" smtClean="0">
                          <a:solidFill>
                            <a:schemeClr val="dk1"/>
                          </a:solidFill>
                          <a:effectLst/>
                          <a:latin typeface="+mn-lt"/>
                          <a:ea typeface="+mn-ea"/>
                          <a:cs typeface="+mn-cs"/>
                        </a:rPr>
                        <a:t>Kada je osuđeni oglašen krivim što je svojoj majci, kao izvršiocu predmetnog krivičnog </a:t>
                      </a:r>
                      <a:r>
                        <a:rPr lang="sr-Latn-CS" sz="2400" kern="1200" dirty="0" err="1" smtClean="0">
                          <a:solidFill>
                            <a:schemeClr val="dk1"/>
                          </a:solidFill>
                          <a:effectLst/>
                          <a:latin typeface="+mn-lt"/>
                          <a:ea typeface="+mn-ea"/>
                          <a:cs typeface="+mn-cs"/>
                        </a:rPr>
                        <a:t>djela</a:t>
                      </a:r>
                      <a:r>
                        <a:rPr lang="sr-Latn-CS" sz="2400" kern="1200" dirty="0" smtClean="0">
                          <a:solidFill>
                            <a:schemeClr val="dk1"/>
                          </a:solidFill>
                          <a:effectLst/>
                          <a:latin typeface="+mn-lt"/>
                          <a:ea typeface="+mn-ea"/>
                          <a:cs typeface="+mn-cs"/>
                        </a:rPr>
                        <a:t> ubistva iz člana 148. stav 1. KZ RS </a:t>
                      </a:r>
                      <a:r>
                        <a:rPr lang="sr-Latn-CS" sz="2400" b="1" kern="1200" dirty="0" err="1" smtClean="0">
                          <a:solidFill>
                            <a:schemeClr val="dk1"/>
                          </a:solidFill>
                          <a:effectLst/>
                          <a:latin typeface="+mn-lt"/>
                          <a:ea typeface="+mn-ea"/>
                          <a:cs typeface="+mn-cs"/>
                        </a:rPr>
                        <a:t>unaprijed</a:t>
                      </a:r>
                      <a:r>
                        <a:rPr lang="sr-Latn-CS" sz="2400" b="1" kern="1200" dirty="0" smtClean="0">
                          <a:solidFill>
                            <a:schemeClr val="dk1"/>
                          </a:solidFill>
                          <a:effectLst/>
                          <a:latin typeface="+mn-lt"/>
                          <a:ea typeface="+mn-ea"/>
                          <a:cs typeface="+mn-cs"/>
                        </a:rPr>
                        <a:t> obećao pomoć u prikrivanju krivičnog </a:t>
                      </a:r>
                      <a:r>
                        <a:rPr lang="sr-Latn-CS" sz="2400" b="1" kern="1200" dirty="0" err="1" smtClean="0">
                          <a:solidFill>
                            <a:schemeClr val="dk1"/>
                          </a:solidFill>
                          <a:effectLst/>
                          <a:latin typeface="+mn-lt"/>
                          <a:ea typeface="+mn-ea"/>
                          <a:cs typeface="+mn-cs"/>
                        </a:rPr>
                        <a:t>djela</a:t>
                      </a:r>
                      <a:r>
                        <a:rPr lang="sr-Latn-CS" sz="2400" b="1" kern="1200" dirty="0" smtClean="0">
                          <a:solidFill>
                            <a:schemeClr val="dk1"/>
                          </a:solidFill>
                          <a:effectLst/>
                          <a:latin typeface="+mn-lt"/>
                          <a:ea typeface="+mn-ea"/>
                          <a:cs typeface="+mn-cs"/>
                        </a:rPr>
                        <a:t> i tragova, pa  tu pomoć i pružio nakon izvršenja </a:t>
                      </a:r>
                      <a:r>
                        <a:rPr lang="sr-Latn-CS" sz="2400" b="1" kern="1200" dirty="0" err="1" smtClean="0">
                          <a:solidFill>
                            <a:schemeClr val="dk1"/>
                          </a:solidFill>
                          <a:effectLst/>
                          <a:latin typeface="+mn-lt"/>
                          <a:ea typeface="+mn-ea"/>
                          <a:cs typeface="+mn-cs"/>
                        </a:rPr>
                        <a:t>djela</a:t>
                      </a:r>
                      <a:r>
                        <a:rPr lang="sr-Latn-CS" sz="2400" b="1" kern="1200" dirty="0" smtClean="0">
                          <a:solidFill>
                            <a:schemeClr val="dk1"/>
                          </a:solidFill>
                          <a:effectLst/>
                          <a:latin typeface="+mn-lt"/>
                          <a:ea typeface="+mn-ea"/>
                          <a:cs typeface="+mn-cs"/>
                        </a:rPr>
                        <a:t> (na način opisan u izreci pravosnažne presude), onda njegove radnje manifestuju pomaganje kao oblik saučesništva u izvršenju krivičnog </a:t>
                      </a:r>
                      <a:r>
                        <a:rPr lang="sr-Latn-CS" sz="2400" b="1" kern="1200" dirty="0" err="1" smtClean="0">
                          <a:solidFill>
                            <a:schemeClr val="dk1"/>
                          </a:solidFill>
                          <a:effectLst/>
                          <a:latin typeface="+mn-lt"/>
                          <a:ea typeface="+mn-ea"/>
                          <a:cs typeface="+mn-cs"/>
                        </a:rPr>
                        <a:t>djela</a:t>
                      </a:r>
                      <a:r>
                        <a:rPr lang="sr-Latn-CS" sz="2400" b="1" kern="1200" dirty="0" smtClean="0">
                          <a:solidFill>
                            <a:schemeClr val="dk1"/>
                          </a:solidFill>
                          <a:effectLst/>
                          <a:latin typeface="+mn-lt"/>
                          <a:ea typeface="+mn-ea"/>
                          <a:cs typeface="+mn-cs"/>
                        </a:rPr>
                        <a:t> ubistva iz člana 148. </a:t>
                      </a:r>
                      <a:r>
                        <a:rPr lang="sr-Latn-CS" sz="2400" kern="1200" dirty="0" smtClean="0">
                          <a:solidFill>
                            <a:schemeClr val="dk1"/>
                          </a:solidFill>
                          <a:effectLst/>
                          <a:latin typeface="+mn-lt"/>
                          <a:ea typeface="+mn-ea"/>
                          <a:cs typeface="+mn-cs"/>
                        </a:rPr>
                        <a:t>stav 1. KZ RS u vezi sa članom 25. istog zakona, </a:t>
                      </a:r>
                      <a:r>
                        <a:rPr lang="sr-Latn-CS" sz="2400" b="1" kern="1200" dirty="0" smtClean="0">
                          <a:solidFill>
                            <a:schemeClr val="dk1"/>
                          </a:solidFill>
                          <a:effectLst/>
                          <a:latin typeface="+mn-lt"/>
                          <a:ea typeface="+mn-ea"/>
                          <a:cs typeface="+mn-cs"/>
                        </a:rPr>
                        <a:t>a ne samostalno krivično </a:t>
                      </a:r>
                      <a:r>
                        <a:rPr lang="sr-Latn-CS" sz="2400" b="1" kern="1200" dirty="0" err="1" smtClean="0">
                          <a:solidFill>
                            <a:schemeClr val="dk1"/>
                          </a:solidFill>
                          <a:effectLst/>
                          <a:latin typeface="+mn-lt"/>
                          <a:ea typeface="+mn-ea"/>
                          <a:cs typeface="+mn-cs"/>
                        </a:rPr>
                        <a:t>djelo</a:t>
                      </a:r>
                      <a:r>
                        <a:rPr lang="sr-Latn-CS" sz="2400" b="1" kern="1200" dirty="0" smtClean="0">
                          <a:solidFill>
                            <a:schemeClr val="dk1"/>
                          </a:solidFill>
                          <a:effectLst/>
                          <a:latin typeface="+mn-lt"/>
                          <a:ea typeface="+mn-ea"/>
                          <a:cs typeface="+mn-cs"/>
                        </a:rPr>
                        <a:t> pomoć učiniocu nakon izvršenog krivičnog </a:t>
                      </a:r>
                      <a:r>
                        <a:rPr lang="sr-Latn-CS" sz="2400" b="1" kern="1200" dirty="0" err="1" smtClean="0">
                          <a:solidFill>
                            <a:schemeClr val="dk1"/>
                          </a:solidFill>
                          <a:effectLst/>
                          <a:latin typeface="+mn-lt"/>
                          <a:ea typeface="+mn-ea"/>
                          <a:cs typeface="+mn-cs"/>
                        </a:rPr>
                        <a:t>djela</a:t>
                      </a:r>
                      <a:r>
                        <a:rPr lang="sr-Latn-CS" sz="2400" b="1" kern="1200" dirty="0" smtClean="0">
                          <a:solidFill>
                            <a:schemeClr val="dk1"/>
                          </a:solidFill>
                          <a:effectLst/>
                          <a:latin typeface="+mn-lt"/>
                          <a:ea typeface="+mn-ea"/>
                          <a:cs typeface="+mn-cs"/>
                        </a:rPr>
                        <a:t> iz člana  363. KZ RS</a:t>
                      </a:r>
                      <a:r>
                        <a:rPr lang="sr-Latn-CS" sz="2400" kern="1200" dirty="0" smtClean="0">
                          <a:solidFill>
                            <a:schemeClr val="dk1"/>
                          </a:solidFill>
                          <a:effectLst/>
                          <a:latin typeface="+mn-lt"/>
                          <a:ea typeface="+mn-ea"/>
                          <a:cs typeface="+mn-cs"/>
                        </a:rPr>
                        <a:t>, te radi toga nema </a:t>
                      </a:r>
                      <a:r>
                        <a:rPr lang="sr-Latn-CS" sz="2400" kern="1200" dirty="0" err="1" smtClean="0">
                          <a:solidFill>
                            <a:schemeClr val="dk1"/>
                          </a:solidFill>
                          <a:effectLst/>
                          <a:latin typeface="+mn-lt"/>
                          <a:ea typeface="+mn-ea"/>
                          <a:cs typeface="+mn-cs"/>
                        </a:rPr>
                        <a:t>mjesta</a:t>
                      </a:r>
                      <a:r>
                        <a:rPr lang="sr-Latn-CS" sz="2400" kern="1200" dirty="0" smtClean="0">
                          <a:solidFill>
                            <a:schemeClr val="dk1"/>
                          </a:solidFill>
                          <a:effectLst/>
                          <a:latin typeface="+mn-lt"/>
                          <a:ea typeface="+mn-ea"/>
                          <a:cs typeface="+mn-cs"/>
                        </a:rPr>
                        <a:t> </a:t>
                      </a:r>
                      <a:r>
                        <a:rPr lang="sr-Latn-CS" sz="2400" kern="1200" dirty="0" err="1" smtClean="0">
                          <a:solidFill>
                            <a:schemeClr val="dk1"/>
                          </a:solidFill>
                          <a:effectLst/>
                          <a:latin typeface="+mn-lt"/>
                          <a:ea typeface="+mn-ea"/>
                          <a:cs typeface="+mn-cs"/>
                        </a:rPr>
                        <a:t>primjeni</a:t>
                      </a:r>
                      <a:r>
                        <a:rPr lang="sr-Latn-CS" sz="2400" kern="1200" dirty="0" smtClean="0">
                          <a:solidFill>
                            <a:schemeClr val="dk1"/>
                          </a:solidFill>
                          <a:effectLst/>
                          <a:latin typeface="+mn-lt"/>
                          <a:ea typeface="+mn-ea"/>
                          <a:cs typeface="+mn-cs"/>
                        </a:rPr>
                        <a:t> odredbe stava 5. ovog člana koja isključuje postojanje krivičnog </a:t>
                      </a:r>
                      <a:r>
                        <a:rPr lang="sr-Latn-CS" sz="2400" kern="1200" dirty="0" err="1" smtClean="0">
                          <a:solidFill>
                            <a:schemeClr val="dk1"/>
                          </a:solidFill>
                          <a:effectLst/>
                          <a:latin typeface="+mn-lt"/>
                          <a:ea typeface="+mn-ea"/>
                          <a:cs typeface="+mn-cs"/>
                        </a:rPr>
                        <a:t>djela</a:t>
                      </a:r>
                      <a:r>
                        <a:rPr lang="sr-Latn-CS" sz="2400" kern="1200" dirty="0" smtClean="0">
                          <a:solidFill>
                            <a:schemeClr val="dk1"/>
                          </a:solidFill>
                          <a:effectLst/>
                          <a:latin typeface="+mn-lt"/>
                          <a:ea typeface="+mn-ea"/>
                          <a:cs typeface="+mn-cs"/>
                        </a:rPr>
                        <a:t> ako je pomoć pružilo lice kome je učinilac , između ostalog, srodnik po krvi u pravoj liniji.  </a:t>
                      </a:r>
                      <a:endParaRPr lang="en-US" sz="2400" kern="1200" dirty="0" smtClean="0">
                        <a:solidFill>
                          <a:schemeClr val="dk1"/>
                        </a:solidFill>
                        <a:effectLst/>
                        <a:latin typeface="+mn-lt"/>
                        <a:ea typeface="+mn-ea"/>
                        <a:cs typeface="+mn-cs"/>
                      </a:endParaRPr>
                    </a:p>
                    <a:p>
                      <a:r>
                        <a:rPr lang="sr-Latn-CS" sz="2400" kern="1200" dirty="0" smtClean="0">
                          <a:solidFill>
                            <a:schemeClr val="dk1"/>
                          </a:solidFill>
                          <a:effectLst/>
                          <a:latin typeface="+mn-lt"/>
                          <a:ea typeface="+mn-ea"/>
                          <a:cs typeface="+mn-cs"/>
                        </a:rPr>
                        <a:t> </a:t>
                      </a:r>
                      <a:endParaRPr lang="sr-Latn-BA" sz="2400" i="1" kern="1200" dirty="0" smtClean="0">
                        <a:solidFill>
                          <a:schemeClr val="dk1"/>
                        </a:solidFill>
                        <a:effectLst/>
                        <a:latin typeface="+mn-lt"/>
                        <a:ea typeface="+mn-ea"/>
                        <a:cs typeface="+mn-cs"/>
                      </a:endParaRPr>
                    </a:p>
                    <a:p>
                      <a:r>
                        <a:rPr lang="sr-Latn-BA" sz="2400" i="1" dirty="0" smtClean="0">
                          <a:effectLst/>
                        </a:rPr>
                        <a:t>(Presuda Vrhovnog suda</a:t>
                      </a:r>
                      <a:r>
                        <a:rPr lang="sr-Latn-BA" sz="2400" i="1" baseline="0" dirty="0" smtClean="0">
                          <a:effectLst/>
                        </a:rPr>
                        <a:t> Republike Srpske 12 0 K 004724 18 </a:t>
                      </a:r>
                      <a:r>
                        <a:rPr lang="sr-Latn-BA" sz="2400" i="1" baseline="0" dirty="0" err="1" smtClean="0">
                          <a:effectLst/>
                        </a:rPr>
                        <a:t>Kvlz</a:t>
                      </a:r>
                      <a:r>
                        <a:rPr lang="sr-Latn-BA" sz="2400" i="1" baseline="0" dirty="0" smtClean="0">
                          <a:effectLst/>
                        </a:rPr>
                        <a:t> od 20.08.2018.)</a:t>
                      </a:r>
                      <a:endParaRPr lang="en-US" sz="2400" i="1" dirty="0">
                        <a:effectLst/>
                      </a:endParaRPr>
                    </a:p>
                    <a:p>
                      <a:pPr indent="457200" algn="just">
                        <a:spcAft>
                          <a:spcPts val="0"/>
                        </a:spcAft>
                      </a:pPr>
                      <a:r>
                        <a:rPr lang="sr-Cyrl-RS" sz="2400" i="1" dirty="0">
                          <a:effectLst/>
                        </a:rPr>
                        <a:t> </a:t>
                      </a:r>
                      <a:endParaRPr lang="en-US" sz="2400" i="1" dirty="0">
                        <a:effectLst/>
                        <a:latin typeface="Times New Roman" panose="02020603050405020304" pitchFamily="18" charset="0"/>
                        <a:ea typeface="Times New Roman" panose="02020603050405020304" pitchFamily="18" charset="0"/>
                      </a:endParaRPr>
                    </a:p>
                  </a:txBody>
                  <a:tcPr marL="114935" marR="114935" marT="0" marB="0">
                    <a:solidFill>
                      <a:schemeClr val="bg1"/>
                    </a:solidFill>
                  </a:tcPr>
                </a:tc>
                <a:extLst>
                  <a:ext uri="{0D108BD9-81ED-4DB2-BD59-A6C34878D82A}">
                    <a16:rowId xmlns:a16="http://schemas.microsoft.com/office/drawing/2014/main" val="190431048"/>
                  </a:ext>
                </a:extLst>
              </a:tr>
            </a:tbl>
          </a:graphicData>
        </a:graphic>
      </p:graphicFrame>
      <p:sp>
        <p:nvSpPr>
          <p:cNvPr id="5" name="Slide Number Placeholder 4"/>
          <p:cNvSpPr>
            <a:spLocks noGrp="1"/>
          </p:cNvSpPr>
          <p:nvPr>
            <p:ph type="sldNum" sz="quarter" idx="12"/>
          </p:nvPr>
        </p:nvSpPr>
        <p:spPr/>
        <p:txBody>
          <a:bodyPr/>
          <a:lstStyle/>
          <a:p>
            <a:fld id="{FB1E8D65-985B-4A2D-B361-E83CE11D76B6}" type="slidenum">
              <a:rPr lang="en-US" smtClean="0"/>
              <a:t>22</a:t>
            </a:fld>
            <a:endParaRPr lang="en-US"/>
          </a:p>
        </p:txBody>
      </p:sp>
    </p:spTree>
    <p:extLst>
      <p:ext uri="{BB962C8B-B14F-4D97-AF65-F5344CB8AC3E}">
        <p14:creationId xmlns:p14="http://schemas.microsoft.com/office/powerpoint/2010/main" val="29445557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Pomaganje </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BA" sz="2400" dirty="0" smtClean="0"/>
              <a:t> Optužena D.M. pribavljanjem sredstava za izvršenje krivičnog djela (plavog kombinezona u kojem je izvršeno razbojništvo) i </a:t>
            </a:r>
            <a:r>
              <a:rPr lang="sr-Latn-BA" sz="2400" b="1" dirty="0" smtClean="0"/>
              <a:t>unaprijed obećanjem prikrivanja krivičnog djela, nalaženjem stana za izvršioca razbojništva, u vrijeme dok je protiv njega bila raspisana potjernica zbog izvršenja krivičnog djela teškog ubistva, pomogla mu u izvršenju konkretnog krivičnog djela. </a:t>
            </a:r>
          </a:p>
          <a:p>
            <a:pPr marL="0" indent="0">
              <a:buNone/>
            </a:pPr>
            <a:endParaRPr lang="sr-Latn-BA" sz="2400" dirty="0"/>
          </a:p>
          <a:p>
            <a:pPr marL="0" indent="0">
              <a:buNone/>
            </a:pPr>
            <a:r>
              <a:rPr lang="sr-Latn-BA" sz="2400" i="1" dirty="0" smtClean="0"/>
              <a:t>(Presuda Vrhovnog suda Republike Srpske 11 0 K 003778 12 </a:t>
            </a:r>
            <a:r>
              <a:rPr lang="sr-Latn-BA" sz="2400" i="1" dirty="0" err="1" smtClean="0"/>
              <a:t>Kvlz</a:t>
            </a:r>
            <a:r>
              <a:rPr lang="sr-Latn-BA" sz="2400" i="1" dirty="0" smtClean="0"/>
              <a:t> od 19.11.2012.) </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23</a:t>
            </a:fld>
            <a:endParaRPr lang="en-US"/>
          </a:p>
        </p:txBody>
      </p:sp>
    </p:spTree>
    <p:extLst>
      <p:ext uri="{BB962C8B-B14F-4D97-AF65-F5344CB8AC3E}">
        <p14:creationId xmlns:p14="http://schemas.microsoft.com/office/powerpoint/2010/main" val="8400589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Izuzetnost kratkotrajne kazne zatvora </a:t>
            </a:r>
            <a:endParaRPr lang="en-US" sz="2800" b="1" dirty="0"/>
          </a:p>
        </p:txBody>
      </p:sp>
      <p:sp>
        <p:nvSpPr>
          <p:cNvPr id="3" name="Content Placeholder 2"/>
          <p:cNvSpPr>
            <a:spLocks noGrp="1"/>
          </p:cNvSpPr>
          <p:nvPr>
            <p:ph idx="1"/>
          </p:nvPr>
        </p:nvSpPr>
        <p:spPr>
          <a:xfrm>
            <a:off x="838200" y="1690688"/>
            <a:ext cx="10515600" cy="4486275"/>
          </a:xfrm>
        </p:spPr>
        <p:txBody>
          <a:bodyPr>
            <a:normAutofit fontScale="92500"/>
          </a:bodyPr>
          <a:lstStyle/>
          <a:p>
            <a:pPr marL="0" indent="0" algn="just">
              <a:buNone/>
            </a:pPr>
            <a:r>
              <a:rPr lang="sr-Latn-CS" sz="2600" dirty="0"/>
              <a:t>Kaznu zatvora do šest </a:t>
            </a:r>
            <a:r>
              <a:rPr lang="sr-Latn-CS" sz="2600" dirty="0" err="1"/>
              <a:t>mjeseci</a:t>
            </a:r>
            <a:r>
              <a:rPr lang="sr-Latn-CS" sz="2600" dirty="0"/>
              <a:t> sud, u smislu </a:t>
            </a:r>
            <a:r>
              <a:rPr lang="sr-Latn-CS" sz="2600" dirty="0" err="1"/>
              <a:t>odrebi</a:t>
            </a:r>
            <a:r>
              <a:rPr lang="sr-Latn-CS" sz="2600" dirty="0"/>
              <a:t> člana 46. stav 3. Krivičnog zakonika Republike Srpske, može izreći samo ako </a:t>
            </a:r>
            <a:r>
              <a:rPr lang="sr-Latn-CS" sz="2600" b="1" dirty="0"/>
              <a:t>posebne okolnosti </a:t>
            </a:r>
            <a:r>
              <a:rPr lang="sr-Latn-CS" sz="2600" b="1" dirty="0" err="1"/>
              <a:t>djela</a:t>
            </a:r>
            <a:r>
              <a:rPr lang="sr-Latn-CS" sz="2600" b="1" dirty="0"/>
              <a:t> i učinioca ukazuju da se novčanom kaznom ne može postići svrha kažnjavanja ili da se novčana kazna neće moći izvršiti</a:t>
            </a:r>
            <a:r>
              <a:rPr lang="sr-Latn-CS" sz="2600" dirty="0"/>
              <a:t>, </a:t>
            </a:r>
            <a:endParaRPr lang="sr-Latn-CS" sz="2600" dirty="0" smtClean="0"/>
          </a:p>
          <a:p>
            <a:pPr marL="0" indent="0" algn="just">
              <a:buNone/>
            </a:pPr>
            <a:r>
              <a:rPr lang="sr-Latn-CS" sz="2600" dirty="0" smtClean="0"/>
              <a:t>a </a:t>
            </a:r>
            <a:r>
              <a:rPr lang="sr-Latn-CS" sz="2600" dirty="0"/>
              <a:t>pri tome </a:t>
            </a:r>
            <a:r>
              <a:rPr lang="sr-Latn-CS" sz="2600" b="1" dirty="0"/>
              <a:t>zakonodavac ne pravi razliku da li se do te kazne zatvora došlo ublažavanjem zakonom propisane kazne ili je ona u granicama zakonom propisane kazne za određeno krivično </a:t>
            </a:r>
            <a:r>
              <a:rPr lang="sr-Latn-CS" sz="2600" b="1" dirty="0" err="1"/>
              <a:t>djelo</a:t>
            </a:r>
            <a:r>
              <a:rPr lang="sr-Latn-CS" sz="2600" b="1" dirty="0" smtClean="0"/>
              <a:t>.</a:t>
            </a:r>
          </a:p>
          <a:p>
            <a:pPr marL="0" indent="0" algn="just">
              <a:buNone/>
            </a:pPr>
            <a:r>
              <a:rPr lang="sr-Latn-CS" sz="2600" dirty="0" smtClean="0"/>
              <a:t> </a:t>
            </a:r>
            <a:r>
              <a:rPr lang="sr-Latn-CS" sz="2600" dirty="0" err="1"/>
              <a:t>Slijedom</a:t>
            </a:r>
            <a:r>
              <a:rPr lang="sr-Latn-CS" sz="2600" dirty="0"/>
              <a:t> toga, od ove odredbe imperativnog karaktera se može odstupiti, pa izreći kazna zatvora do šest </a:t>
            </a:r>
            <a:r>
              <a:rPr lang="sr-Latn-CS" sz="2600" dirty="0" err="1"/>
              <a:t>mjeseci</a:t>
            </a:r>
            <a:r>
              <a:rPr lang="sr-Latn-CS" sz="2600" dirty="0"/>
              <a:t>, samo ako </a:t>
            </a:r>
            <a:r>
              <a:rPr lang="sr-Latn-CS" sz="2600" dirty="0" smtClean="0"/>
              <a:t>su </a:t>
            </a:r>
            <a:r>
              <a:rPr lang="sr-Latn-CS" sz="2600" b="1" dirty="0" smtClean="0"/>
              <a:t>ispunjene posebne, </a:t>
            </a:r>
            <a:r>
              <a:rPr lang="sr-Latn-CS" sz="2600" b="1" dirty="0"/>
              <a:t>dakle ne </a:t>
            </a:r>
            <a:r>
              <a:rPr lang="sr-Latn-CS" sz="2600" b="1" dirty="0" smtClean="0"/>
              <a:t>obične, </a:t>
            </a:r>
            <a:r>
              <a:rPr lang="sr-Latn-CS" sz="2600" b="1" dirty="0"/>
              <a:t>okolnosti </a:t>
            </a:r>
            <a:r>
              <a:rPr lang="sr-Latn-CS" sz="2600" b="1" dirty="0" err="1"/>
              <a:t>djela</a:t>
            </a:r>
            <a:r>
              <a:rPr lang="sr-Latn-CS" sz="2600" b="1" dirty="0"/>
              <a:t> i učinioca koje ukazuju da se novčanom kaznom ne može postići svrha kažnjavanja ili da se novčana kazna neće moći naplatiti.</a:t>
            </a:r>
            <a:endParaRPr lang="en-US" sz="2600" b="1" dirty="0"/>
          </a:p>
          <a:p>
            <a:pPr marL="0" indent="0">
              <a:buNone/>
            </a:pPr>
            <a:r>
              <a:rPr lang="sr-Latn-CS" sz="2600" i="1" dirty="0"/>
              <a:t>(Vrhovni sud Republike Srpske, broj 80 0 K 094472 18 </a:t>
            </a:r>
            <a:r>
              <a:rPr lang="sr-Latn-CS" sz="2600" i="1" dirty="0" err="1"/>
              <a:t>Kvlz</a:t>
            </a:r>
            <a:r>
              <a:rPr lang="sr-Latn-CS" sz="2600" i="1" dirty="0"/>
              <a:t> od 07.08.2019. godine)</a:t>
            </a:r>
            <a:endParaRPr lang="en-US" sz="2600" dirty="0"/>
          </a:p>
          <a:p>
            <a:endParaRPr lang="en-US" dirty="0"/>
          </a:p>
          <a:p>
            <a:pPr marL="0" indent="0" algn="just">
              <a:buNone/>
            </a:pPr>
            <a:endParaRPr lang="en-US" sz="2600" dirty="0"/>
          </a:p>
          <a:p>
            <a:pPr marL="0" indent="0">
              <a:buNone/>
            </a:pPr>
            <a:endParaRPr lang="en-US" dirty="0"/>
          </a:p>
        </p:txBody>
      </p:sp>
      <p:sp>
        <p:nvSpPr>
          <p:cNvPr id="5" name="Slide Number Placeholder 4"/>
          <p:cNvSpPr>
            <a:spLocks noGrp="1"/>
          </p:cNvSpPr>
          <p:nvPr>
            <p:ph type="sldNum" sz="quarter" idx="12"/>
          </p:nvPr>
        </p:nvSpPr>
        <p:spPr/>
        <p:txBody>
          <a:bodyPr/>
          <a:lstStyle/>
          <a:p>
            <a:fld id="{FB1E8D65-985B-4A2D-B361-E83CE11D76B6}" type="slidenum">
              <a:rPr lang="en-US" smtClean="0"/>
              <a:t>24</a:t>
            </a:fld>
            <a:endParaRPr lang="en-US"/>
          </a:p>
        </p:txBody>
      </p:sp>
    </p:spTree>
    <p:extLst>
      <p:ext uri="{BB962C8B-B14F-4D97-AF65-F5344CB8AC3E}">
        <p14:creationId xmlns:p14="http://schemas.microsoft.com/office/powerpoint/2010/main" val="34297636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Opšta pravila o odmjeravanju kazne </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BA" sz="2400" dirty="0" smtClean="0"/>
              <a:t>Kad prekoračenje brzine </a:t>
            </a:r>
            <a:r>
              <a:rPr lang="sr-Latn-BA" sz="2400" b="1" dirty="0" smtClean="0"/>
              <a:t>prelazi </a:t>
            </a:r>
            <a:r>
              <a:rPr lang="sr-Latn-BA" sz="2400" b="1" dirty="0" err="1" smtClean="0"/>
              <a:t>uobičajan</a:t>
            </a:r>
            <a:r>
              <a:rPr lang="sr-Latn-BA" sz="2400" b="1" dirty="0" smtClean="0"/>
              <a:t> propust učesnika u saobraćaju i poprima oblik bezobzirnog kršenja propisa,</a:t>
            </a:r>
          </a:p>
          <a:p>
            <a:pPr marL="0" indent="0" algn="just">
              <a:buNone/>
            </a:pPr>
            <a:r>
              <a:rPr lang="sr-Latn-BA" sz="2400" dirty="0" smtClean="0"/>
              <a:t> a</a:t>
            </a:r>
            <a:r>
              <a:rPr lang="sr-Latn-BA" sz="2400" b="1" dirty="0" smtClean="0"/>
              <a:t> </a:t>
            </a:r>
            <a:r>
              <a:rPr lang="sr-Latn-BA" sz="2400" b="1" dirty="0" err="1" smtClean="0"/>
              <a:t>akloholisanost</a:t>
            </a:r>
            <a:r>
              <a:rPr lang="sr-Latn-BA" sz="2400" b="1" dirty="0" smtClean="0"/>
              <a:t> je takvog intenziteta da u okviru </a:t>
            </a:r>
            <a:r>
              <a:rPr lang="sr-Latn-BA" sz="2400" b="1" dirty="0" err="1" smtClean="0"/>
              <a:t>umišljajnog</a:t>
            </a:r>
            <a:r>
              <a:rPr lang="sr-Latn-BA" sz="2400" b="1" dirty="0" smtClean="0"/>
              <a:t> postupanja uslovljava i očiglednu nesposobnost za bezbjednu vožnju,</a:t>
            </a:r>
          </a:p>
          <a:p>
            <a:pPr marL="0" indent="0" algn="just">
              <a:buNone/>
            </a:pPr>
            <a:r>
              <a:rPr lang="sr-Latn-BA" sz="2400" dirty="0" smtClean="0"/>
              <a:t> tada obje okolnosti se mogu </a:t>
            </a:r>
            <a:r>
              <a:rPr lang="sr-Latn-BA" sz="2400" b="1" dirty="0" smtClean="0"/>
              <a:t>cijeniti kao otežavajuće okolnosti u okviru okolnosti pod kojima je učinjeno krivično djelo.</a:t>
            </a:r>
            <a:r>
              <a:rPr lang="sr-Latn-BA" sz="2400" dirty="0" smtClean="0"/>
              <a:t> </a:t>
            </a:r>
          </a:p>
          <a:p>
            <a:pPr marL="0" indent="0" algn="just">
              <a:buNone/>
            </a:pPr>
            <a:endParaRPr lang="sr-Latn-BA" sz="2400" dirty="0"/>
          </a:p>
          <a:p>
            <a:pPr marL="0" indent="0" algn="just">
              <a:buNone/>
            </a:pPr>
            <a:r>
              <a:rPr lang="sr-Latn-BA" sz="2400" i="1" dirty="0" smtClean="0"/>
              <a:t>(Presuda Vrhovnog suda Republike Srpske 118-0-Kž-08-000 205 od 18.12.2008.)</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25</a:t>
            </a:fld>
            <a:endParaRPr lang="en-US"/>
          </a:p>
        </p:txBody>
      </p:sp>
    </p:spTree>
    <p:extLst>
      <p:ext uri="{BB962C8B-B14F-4D97-AF65-F5344CB8AC3E}">
        <p14:creationId xmlns:p14="http://schemas.microsoft.com/office/powerpoint/2010/main" val="27629700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Opšta pravila o odmjeravanju kazne</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BA" sz="2400" dirty="0" smtClean="0"/>
              <a:t>Da bi se prihvatile kao olakšavajuće okolnosti i ostvarile svoj uticaj na izrečenu kaznu </a:t>
            </a:r>
            <a:r>
              <a:rPr lang="sr-Latn-BA" sz="2400" b="1" dirty="0" smtClean="0"/>
              <a:t>kajanje za učinjeno djelo i spremnost da se obešteti oštećeni</a:t>
            </a:r>
            <a:r>
              <a:rPr lang="sr-Latn-BA" sz="2400" dirty="0" smtClean="0"/>
              <a:t> </a:t>
            </a:r>
            <a:r>
              <a:rPr lang="sr-Latn-BA" sz="2400" b="1" dirty="0" smtClean="0"/>
              <a:t>moraju imati realnu podlogu</a:t>
            </a:r>
            <a:r>
              <a:rPr lang="sr-Latn-BA" sz="2400" dirty="0" smtClean="0"/>
              <a:t> u ponašanju, radnjama i aktivnostima optuženog, koje je on preduzeo nakon izvršenja krivičnog djela. </a:t>
            </a:r>
          </a:p>
          <a:p>
            <a:pPr marL="0" indent="0" algn="just">
              <a:buNone/>
            </a:pPr>
            <a:endParaRPr lang="sr-Latn-BA" sz="2400" dirty="0"/>
          </a:p>
          <a:p>
            <a:pPr marL="0" indent="0" algn="just">
              <a:buNone/>
            </a:pPr>
            <a:r>
              <a:rPr lang="sr-Latn-BA" sz="2400" i="1" dirty="0" smtClean="0"/>
              <a:t>(Presuda Vrhovnog suda republike Srpske broj 118-0-Kž-08-000 117 od 09. septembra 2008.)</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26</a:t>
            </a:fld>
            <a:endParaRPr lang="en-US"/>
          </a:p>
        </p:txBody>
      </p:sp>
    </p:spTree>
    <p:extLst>
      <p:ext uri="{BB962C8B-B14F-4D97-AF65-F5344CB8AC3E}">
        <p14:creationId xmlns:p14="http://schemas.microsoft.com/office/powerpoint/2010/main" val="17996860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Opšta pravila o odmjeravanju kazne </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BA" sz="2400" b="1" dirty="0" err="1" smtClean="0"/>
              <a:t>Povređivanje</a:t>
            </a:r>
            <a:r>
              <a:rPr lang="sr-Latn-BA" sz="2400" b="1" dirty="0" smtClean="0"/>
              <a:t> i narušavanje zdravlja optuženog koje su nastupile kao posljedica njegovih radnj</a:t>
            </a:r>
            <a:r>
              <a:rPr lang="sr-Latn-BA" sz="2400" dirty="0" smtClean="0"/>
              <a:t>i kao učinioca krivičnog djela izvršenog sa umišljajem, se ne mogu cijeniti kao olakšavajuće okolnosti. </a:t>
            </a:r>
          </a:p>
          <a:p>
            <a:pPr marL="0" indent="0" algn="just">
              <a:buNone/>
            </a:pPr>
            <a:endParaRPr lang="sr-Latn-BA" sz="2400" dirty="0"/>
          </a:p>
          <a:p>
            <a:pPr marL="0" indent="0" algn="just">
              <a:buNone/>
            </a:pPr>
            <a:r>
              <a:rPr lang="sr-Latn-BA" sz="2400" i="1" dirty="0" smtClean="0"/>
              <a:t>(Presuda Vrhovnog suda Republike Srpske 118-0-Kž-08-000 176 od 04. novembar 2008.)</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27</a:t>
            </a:fld>
            <a:endParaRPr lang="en-US"/>
          </a:p>
        </p:txBody>
      </p:sp>
    </p:spTree>
    <p:extLst>
      <p:ext uri="{BB962C8B-B14F-4D97-AF65-F5344CB8AC3E}">
        <p14:creationId xmlns:p14="http://schemas.microsoft.com/office/powerpoint/2010/main" val="41245098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Opšta pravila o odmjeravanju kazne </a:t>
            </a:r>
            <a:endParaRPr lang="en-US" sz="2800" b="1" dirty="0"/>
          </a:p>
        </p:txBody>
      </p:sp>
      <p:sp>
        <p:nvSpPr>
          <p:cNvPr id="3" name="Content Placeholder 2"/>
          <p:cNvSpPr>
            <a:spLocks noGrp="1"/>
          </p:cNvSpPr>
          <p:nvPr>
            <p:ph idx="1"/>
          </p:nvPr>
        </p:nvSpPr>
        <p:spPr/>
        <p:txBody>
          <a:bodyPr>
            <a:normAutofit/>
          </a:bodyPr>
          <a:lstStyle/>
          <a:p>
            <a:pPr marL="0" indent="0">
              <a:buNone/>
            </a:pPr>
            <a:r>
              <a:rPr lang="sr-Latn-BA" sz="2400" dirty="0" smtClean="0"/>
              <a:t>Kada optuženi svojom vožnjom prekršio dva </a:t>
            </a:r>
            <a:r>
              <a:rPr lang="sr-Latn-BA" sz="2400" dirty="0" err="1" smtClean="0"/>
              <a:t>blanketna</a:t>
            </a:r>
            <a:r>
              <a:rPr lang="sr-Latn-BA" sz="2400" dirty="0" smtClean="0"/>
              <a:t> propisa to ukazuje na visok stepen njegove krivične odgovornosti i visok stepen ugrožavanja javnog saobraćaja (visok stepen ugrožavanja zaštićenog dobra), koje okolnosti se moraju cijeniti kao otežavajuće okolnosti pri odmjeravanju kazne u konkretnom slučaju.</a:t>
            </a:r>
          </a:p>
          <a:p>
            <a:pPr marL="0" indent="0">
              <a:buNone/>
            </a:pPr>
            <a:endParaRPr lang="sr-Latn-BA" sz="2400" dirty="0"/>
          </a:p>
          <a:p>
            <a:pPr marL="0" indent="0">
              <a:buNone/>
            </a:pPr>
            <a:r>
              <a:rPr lang="sr-Latn-BA" sz="2400" i="1" dirty="0" smtClean="0"/>
              <a:t>(Presuda Vrhovnog suda Republike Srpske 71 0 K 019578 11 </a:t>
            </a:r>
            <a:r>
              <a:rPr lang="sr-Latn-BA" sz="2400" i="1" dirty="0" err="1" smtClean="0"/>
              <a:t>Kvlz</a:t>
            </a:r>
            <a:r>
              <a:rPr lang="sr-Latn-BA" sz="2400" i="1" dirty="0" smtClean="0"/>
              <a:t> od 15. jula 2011.)</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28</a:t>
            </a:fld>
            <a:endParaRPr lang="en-US"/>
          </a:p>
        </p:txBody>
      </p:sp>
    </p:spTree>
    <p:extLst>
      <p:ext uri="{BB962C8B-B14F-4D97-AF65-F5344CB8AC3E}">
        <p14:creationId xmlns:p14="http://schemas.microsoft.com/office/powerpoint/2010/main" val="34565008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a:t>Opšta pravila o odmjeravanju kazne </a:t>
            </a:r>
            <a:endParaRPr lang="en-US" sz="2800" dirty="0"/>
          </a:p>
        </p:txBody>
      </p:sp>
      <p:sp>
        <p:nvSpPr>
          <p:cNvPr id="3" name="Content Placeholder 2"/>
          <p:cNvSpPr>
            <a:spLocks noGrp="1"/>
          </p:cNvSpPr>
          <p:nvPr>
            <p:ph idx="1"/>
          </p:nvPr>
        </p:nvSpPr>
        <p:spPr/>
        <p:txBody>
          <a:bodyPr>
            <a:normAutofit/>
          </a:bodyPr>
          <a:lstStyle/>
          <a:p>
            <a:pPr marL="0" indent="0" algn="just">
              <a:buNone/>
            </a:pPr>
            <a:r>
              <a:rPr lang="sr-Latn-BA" sz="2400" dirty="0" smtClean="0"/>
              <a:t>Pri odmjeravanju kazne optuženog kao otežavajuća okolnost cijenjena je činjenica da su pored </a:t>
            </a:r>
            <a:r>
              <a:rPr lang="sr-Latn-BA" sz="2400" b="1" dirty="0" smtClean="0"/>
              <a:t>smrtnog ishoda za jedno lice, još dva lica zadobila teške tjelesne </a:t>
            </a:r>
            <a:r>
              <a:rPr lang="sr-Latn-BA" sz="2400" b="1" dirty="0" err="1" smtClean="0"/>
              <a:t>povrede</a:t>
            </a:r>
            <a:r>
              <a:rPr lang="sr-Latn-BA" sz="2400" dirty="0" smtClean="0"/>
              <a:t>,</a:t>
            </a:r>
          </a:p>
          <a:p>
            <a:pPr marL="0" indent="0" algn="just">
              <a:buNone/>
            </a:pPr>
            <a:r>
              <a:rPr lang="sr-Latn-BA" sz="2400" b="1" dirty="0" smtClean="0"/>
              <a:t> kriminalna količina posljedice u ovom slučaju u znatnoj mjeri prevazilazi uslov za pravnu kvalifikaciju, a taj uslov je smrt jednog lica. </a:t>
            </a:r>
          </a:p>
          <a:p>
            <a:pPr marL="0" indent="0">
              <a:buNone/>
            </a:pPr>
            <a:endParaRPr lang="sr-Latn-BA" sz="2400" dirty="0"/>
          </a:p>
          <a:p>
            <a:pPr marL="0" indent="0">
              <a:buNone/>
            </a:pPr>
            <a:r>
              <a:rPr lang="sr-Latn-BA" sz="2400" dirty="0" smtClean="0"/>
              <a:t>(Presuda Vrhovnog suda Republike Srpske 11 0 K 020292 17 </a:t>
            </a:r>
            <a:r>
              <a:rPr lang="sr-Latn-BA" sz="2400" dirty="0" err="1" smtClean="0"/>
              <a:t>Kž</a:t>
            </a:r>
            <a:r>
              <a:rPr lang="sr-Latn-BA" sz="2400" dirty="0" smtClean="0"/>
              <a:t> od 22. avgusta 2017.)</a:t>
            </a:r>
            <a:endParaRPr lang="en-US" sz="2400" dirty="0"/>
          </a:p>
        </p:txBody>
      </p:sp>
      <p:sp>
        <p:nvSpPr>
          <p:cNvPr id="5" name="Slide Number Placeholder 4"/>
          <p:cNvSpPr>
            <a:spLocks noGrp="1"/>
          </p:cNvSpPr>
          <p:nvPr>
            <p:ph type="sldNum" sz="quarter" idx="12"/>
          </p:nvPr>
        </p:nvSpPr>
        <p:spPr/>
        <p:txBody>
          <a:bodyPr/>
          <a:lstStyle/>
          <a:p>
            <a:fld id="{FB1E8D65-985B-4A2D-B361-E83CE11D76B6}" type="slidenum">
              <a:rPr lang="en-US" smtClean="0"/>
              <a:t>29</a:t>
            </a:fld>
            <a:endParaRPr lang="en-US"/>
          </a:p>
        </p:txBody>
      </p:sp>
    </p:spTree>
    <p:extLst>
      <p:ext uri="{BB962C8B-B14F-4D97-AF65-F5344CB8AC3E}">
        <p14:creationId xmlns:p14="http://schemas.microsoft.com/office/powerpoint/2010/main" val="2864711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a:t>Vremensko važenje krivičnog zakonodavstva</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CS" sz="2400" b="1" dirty="0"/>
              <a:t>Zakon koji propisuje duži rok </a:t>
            </a:r>
            <a:r>
              <a:rPr lang="sr-Latn-CS" sz="2400" b="1" dirty="0" err="1"/>
              <a:t>zastarjelosti</a:t>
            </a:r>
            <a:r>
              <a:rPr lang="sr-Latn-CS" sz="2400" b="1" dirty="0"/>
              <a:t>, ne smatra se </a:t>
            </a:r>
            <a:r>
              <a:rPr lang="sr-Latn-CS" sz="2400" b="1" dirty="0" err="1"/>
              <a:t>strožijim</a:t>
            </a:r>
            <a:r>
              <a:rPr lang="sr-Latn-CS" sz="2400" b="1" dirty="0"/>
              <a:t> ako </a:t>
            </a:r>
            <a:r>
              <a:rPr lang="sr-Latn-CS" sz="2400" b="1" dirty="0" err="1"/>
              <a:t>zastarjelost</a:t>
            </a:r>
            <a:r>
              <a:rPr lang="sr-Latn-CS" sz="2400" b="1" dirty="0"/>
              <a:t> krivičnog gonjenja nije po novom zakonu, koji predviđa kraći rok </a:t>
            </a:r>
            <a:r>
              <a:rPr lang="sr-Latn-CS" sz="2400" b="1" dirty="0" err="1"/>
              <a:t>zastarjelosti</a:t>
            </a:r>
            <a:r>
              <a:rPr lang="sr-Latn-CS" sz="2400" b="1" dirty="0"/>
              <a:t>, već nastupila.</a:t>
            </a:r>
            <a:r>
              <a:rPr lang="sr-Latn-CS" sz="2400" dirty="0"/>
              <a:t> </a:t>
            </a:r>
            <a:endParaRPr lang="en-US" sz="2400" dirty="0"/>
          </a:p>
          <a:p>
            <a:pPr marL="0" indent="0" algn="just">
              <a:buNone/>
            </a:pPr>
            <a:r>
              <a:rPr lang="sr-Latn-CS" sz="2400" i="1" dirty="0"/>
              <a:t>(Vrhovni sud Republike Srpske, broj 85 0 K 052859 18 </a:t>
            </a:r>
            <a:r>
              <a:rPr lang="sr-Latn-CS" sz="2400" i="1" dirty="0" err="1"/>
              <a:t>Kvlz</a:t>
            </a:r>
            <a:r>
              <a:rPr lang="sr-Latn-CS" sz="2400" i="1" dirty="0"/>
              <a:t> od 20.02.2019. godine)</a:t>
            </a:r>
            <a:endParaRPr lang="en-US" sz="2400" dirty="0"/>
          </a:p>
          <a:p>
            <a:pPr algn="just"/>
            <a:endParaRPr lang="en-US" sz="2400" dirty="0"/>
          </a:p>
          <a:p>
            <a:pPr marL="0" indent="0">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FB1E8D65-985B-4A2D-B361-E83CE11D76B6}" type="slidenum">
              <a:rPr lang="en-US" smtClean="0"/>
              <a:t>3</a:t>
            </a:fld>
            <a:endParaRPr lang="en-US"/>
          </a:p>
        </p:txBody>
      </p:sp>
    </p:spTree>
    <p:extLst>
      <p:ext uri="{BB962C8B-B14F-4D97-AF65-F5344CB8AC3E}">
        <p14:creationId xmlns:p14="http://schemas.microsoft.com/office/powerpoint/2010/main" val="16116272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a:t>Opšta pravila o odmjeravanju kazne </a:t>
            </a:r>
            <a:endParaRPr lang="en-US" sz="2800" dirty="0"/>
          </a:p>
        </p:txBody>
      </p:sp>
      <p:sp>
        <p:nvSpPr>
          <p:cNvPr id="3" name="Content Placeholder 2"/>
          <p:cNvSpPr>
            <a:spLocks noGrp="1"/>
          </p:cNvSpPr>
          <p:nvPr>
            <p:ph idx="1"/>
          </p:nvPr>
        </p:nvSpPr>
        <p:spPr>
          <a:xfrm>
            <a:off x="849923" y="1690688"/>
            <a:ext cx="10515600" cy="4512652"/>
          </a:xfrm>
        </p:spPr>
        <p:txBody>
          <a:bodyPr>
            <a:noAutofit/>
          </a:bodyPr>
          <a:lstStyle/>
          <a:p>
            <a:pPr marL="0" indent="0" algn="just">
              <a:buNone/>
            </a:pPr>
            <a:r>
              <a:rPr lang="sr-Latn-BA" sz="2400" dirty="0" smtClean="0"/>
              <a:t>Optuženi </a:t>
            </a:r>
            <a:r>
              <a:rPr lang="sr-Latn-BA" sz="2400" b="1" dirty="0" smtClean="0"/>
              <a:t>nije dužan da prizna krivično djelo i negiranje krivičnog djela je njegovo pravo na odbranu</a:t>
            </a:r>
            <a:r>
              <a:rPr lang="sr-Latn-BA" sz="2400" dirty="0" smtClean="0"/>
              <a:t> koje se </a:t>
            </a:r>
            <a:r>
              <a:rPr lang="sr-Latn-BA" sz="2400" b="1" dirty="0" smtClean="0"/>
              <a:t>ne može cijeniti kao otežavajuća okolnost,</a:t>
            </a:r>
            <a:r>
              <a:rPr lang="sr-Latn-BA" sz="2400" dirty="0" smtClean="0"/>
              <a:t> nasuprot </a:t>
            </a:r>
            <a:r>
              <a:rPr lang="sr-Latn-BA" sz="2400" b="1" dirty="0" smtClean="0"/>
              <a:t>priznanje radnje izvršenja ili samog krivičnog djela se može cijeniti kao olakšavajuća okolnost.</a:t>
            </a:r>
          </a:p>
          <a:p>
            <a:pPr marL="0" indent="0" algn="just">
              <a:buNone/>
            </a:pPr>
            <a:r>
              <a:rPr lang="sr-Latn-BA" sz="2400" dirty="0" smtClean="0"/>
              <a:t> Isto tako, </a:t>
            </a:r>
            <a:r>
              <a:rPr lang="sr-Latn-BA" sz="2400" b="1" dirty="0" smtClean="0"/>
              <a:t>uobičajene posljedice krivičnog djela koje su element njegovog bića ne mogu se cijeniti kao otežavajuće okolnosti</a:t>
            </a:r>
            <a:r>
              <a:rPr lang="sr-Latn-BA" sz="2400" dirty="0" smtClean="0"/>
              <a:t>, </a:t>
            </a:r>
          </a:p>
          <a:p>
            <a:pPr marL="0" indent="0" algn="just">
              <a:buNone/>
            </a:pPr>
            <a:r>
              <a:rPr lang="sr-Latn-BA" sz="2400" dirty="0" smtClean="0"/>
              <a:t>već samo ako u znatnoj mjeri prevazilaze težinu koju zakon propisuje za to djelo kroz grupni ili posebni zaštitni oblik. </a:t>
            </a:r>
          </a:p>
          <a:p>
            <a:pPr marL="0" indent="0" algn="just">
              <a:buNone/>
            </a:pPr>
            <a:endParaRPr lang="sr-Latn-BA" sz="2400" dirty="0"/>
          </a:p>
          <a:p>
            <a:pPr marL="0" indent="0" algn="just">
              <a:buNone/>
            </a:pPr>
            <a:r>
              <a:rPr lang="sr-Latn-BA" sz="2400" i="1" dirty="0" smtClean="0"/>
              <a:t>(Presuda Vrhovnog suda Republike Srpske broj 16 0 K 000033 18 </a:t>
            </a:r>
            <a:r>
              <a:rPr lang="sr-Latn-BA" sz="2400" i="1" dirty="0" err="1" smtClean="0"/>
              <a:t>Kž</a:t>
            </a:r>
            <a:r>
              <a:rPr lang="sr-Latn-BA" sz="2400" i="1" dirty="0" smtClean="0"/>
              <a:t> od 02.novembra 2018.)</a:t>
            </a:r>
          </a:p>
        </p:txBody>
      </p:sp>
      <p:sp>
        <p:nvSpPr>
          <p:cNvPr id="5" name="Slide Number Placeholder 4"/>
          <p:cNvSpPr>
            <a:spLocks noGrp="1"/>
          </p:cNvSpPr>
          <p:nvPr>
            <p:ph type="sldNum" sz="quarter" idx="12"/>
          </p:nvPr>
        </p:nvSpPr>
        <p:spPr/>
        <p:txBody>
          <a:bodyPr/>
          <a:lstStyle/>
          <a:p>
            <a:fld id="{FB1E8D65-985B-4A2D-B361-E83CE11D76B6}" type="slidenum">
              <a:rPr lang="en-US" smtClean="0"/>
              <a:t>30</a:t>
            </a:fld>
            <a:endParaRPr lang="en-US"/>
          </a:p>
        </p:txBody>
      </p:sp>
    </p:spTree>
    <p:extLst>
      <p:ext uri="{BB962C8B-B14F-4D97-AF65-F5344CB8AC3E}">
        <p14:creationId xmlns:p14="http://schemas.microsoft.com/office/powerpoint/2010/main" val="6570212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a:t>Opšta pravila o odmjeravanju kazne </a:t>
            </a:r>
            <a:endParaRPr lang="en-US" sz="2800" dirty="0"/>
          </a:p>
        </p:txBody>
      </p:sp>
      <p:sp>
        <p:nvSpPr>
          <p:cNvPr id="3" name="Content Placeholder 2"/>
          <p:cNvSpPr>
            <a:spLocks noGrp="1"/>
          </p:cNvSpPr>
          <p:nvPr>
            <p:ph idx="1"/>
          </p:nvPr>
        </p:nvSpPr>
        <p:spPr/>
        <p:txBody>
          <a:bodyPr>
            <a:normAutofit/>
          </a:bodyPr>
          <a:lstStyle/>
          <a:p>
            <a:pPr marL="0" indent="0" algn="just">
              <a:buNone/>
            </a:pPr>
            <a:r>
              <a:rPr lang="sr-Latn-BA" sz="2400" dirty="0" smtClean="0"/>
              <a:t>Kao </a:t>
            </a:r>
            <a:r>
              <a:rPr lang="sr-Latn-BA" sz="2400" b="1" dirty="0" smtClean="0"/>
              <a:t>otežavajuće okolnosti </a:t>
            </a:r>
            <a:r>
              <a:rPr lang="sr-Latn-BA" sz="2400" dirty="0" smtClean="0"/>
              <a:t>u pobijanoj presudi pravilno je zaključeno da se radi o </a:t>
            </a:r>
            <a:r>
              <a:rPr lang="sr-Latn-BA" sz="2400" b="1" dirty="0" smtClean="0"/>
              <a:t>produženom krivičnom djelu, sa više različitih oblika polnih radnji obljube,</a:t>
            </a:r>
            <a:r>
              <a:rPr lang="sr-Latn-BA" sz="2400" dirty="0" smtClean="0"/>
              <a:t> </a:t>
            </a:r>
            <a:r>
              <a:rPr lang="sr-Latn-BA" sz="2400" b="1" dirty="0" smtClean="0"/>
              <a:t>izvršenih u kontinuitetu i dužem vremenskom periodu </a:t>
            </a:r>
            <a:r>
              <a:rPr lang="sr-Latn-BA" sz="2400" dirty="0" smtClean="0"/>
              <a:t>(8 godina)u kojima je optuženi </a:t>
            </a:r>
            <a:r>
              <a:rPr lang="sr-Latn-BA" sz="2400" b="1" dirty="0" smtClean="0"/>
              <a:t>iskazao upornost, ali i bezobzirnost,</a:t>
            </a:r>
            <a:r>
              <a:rPr lang="sr-Latn-BA" sz="2400" dirty="0" smtClean="0"/>
              <a:t> jer je kao srodnik oštećene </a:t>
            </a:r>
            <a:r>
              <a:rPr lang="sr-Latn-BA" sz="2400" dirty="0" err="1" smtClean="0"/>
              <a:t>zloupotrebio</a:t>
            </a:r>
            <a:r>
              <a:rPr lang="sr-Latn-BA" sz="2400" dirty="0" smtClean="0"/>
              <a:t> to svojstvo i bliskost sa njom, te imajući u vidu vrlo </a:t>
            </a:r>
            <a:r>
              <a:rPr lang="sr-Latn-BA" sz="2400" b="1" dirty="0" smtClean="0"/>
              <a:t>nisku starosnu dob oštećene u vrijeme početka preduzimanja tih radnji protiv polnog integriteta,</a:t>
            </a:r>
            <a:r>
              <a:rPr lang="sr-Latn-BA" sz="2400" dirty="0" smtClean="0"/>
              <a:t> koja sa tog apsekta</a:t>
            </a:r>
            <a:r>
              <a:rPr lang="sr-Latn-BA" sz="2400" b="1" dirty="0" smtClean="0"/>
              <a:t> prevazilaze bitne elemente predmetnog krivičnog djela.</a:t>
            </a:r>
            <a:r>
              <a:rPr lang="sr-Latn-BA" sz="2400" dirty="0" smtClean="0"/>
              <a:t> </a:t>
            </a:r>
          </a:p>
          <a:p>
            <a:pPr marL="0" indent="0" algn="just">
              <a:buNone/>
            </a:pPr>
            <a:endParaRPr lang="sr-Latn-BA" sz="2400" dirty="0"/>
          </a:p>
          <a:p>
            <a:pPr marL="0" indent="0" algn="just">
              <a:buNone/>
            </a:pPr>
            <a:r>
              <a:rPr lang="sr-Latn-BA" sz="2400" i="1" dirty="0" smtClean="0"/>
              <a:t>(Presuda Vrhovnog suda Republike Srpske 15 0 K 003317 18 </a:t>
            </a:r>
            <a:r>
              <a:rPr lang="sr-Latn-BA" sz="2400" i="1" dirty="0" err="1" smtClean="0"/>
              <a:t>Kž</a:t>
            </a:r>
            <a:r>
              <a:rPr lang="sr-Latn-BA" sz="2400" i="1" dirty="0" smtClean="0"/>
              <a:t> 04. mart 2019.)</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31</a:t>
            </a:fld>
            <a:endParaRPr lang="en-US"/>
          </a:p>
        </p:txBody>
      </p:sp>
    </p:spTree>
    <p:extLst>
      <p:ext uri="{BB962C8B-B14F-4D97-AF65-F5344CB8AC3E}">
        <p14:creationId xmlns:p14="http://schemas.microsoft.com/office/powerpoint/2010/main" val="23740034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a:t>Opšta pravila o odmjeravanju kazne </a:t>
            </a:r>
            <a:endParaRPr lang="en-US" sz="2800" dirty="0"/>
          </a:p>
        </p:txBody>
      </p:sp>
      <p:sp>
        <p:nvSpPr>
          <p:cNvPr id="3" name="Content Placeholder 2"/>
          <p:cNvSpPr>
            <a:spLocks noGrp="1"/>
          </p:cNvSpPr>
          <p:nvPr>
            <p:ph idx="1"/>
          </p:nvPr>
        </p:nvSpPr>
        <p:spPr/>
        <p:txBody>
          <a:bodyPr>
            <a:normAutofit/>
          </a:bodyPr>
          <a:lstStyle/>
          <a:p>
            <a:pPr marL="0" indent="0" algn="just">
              <a:buNone/>
            </a:pPr>
            <a:r>
              <a:rPr lang="sr-Latn-BA" sz="2400" b="1" dirty="0" smtClean="0"/>
              <a:t>Okolnost da se protiv optuženog vode dva krivična postupka ne može se zbog pretpostavke nevinosti cijeniti kao otežavajuća okolnost.</a:t>
            </a:r>
            <a:endParaRPr lang="sr-Latn-BA" sz="2400" dirty="0" smtClean="0"/>
          </a:p>
          <a:p>
            <a:pPr marL="0" indent="0" algn="just">
              <a:buNone/>
            </a:pPr>
            <a:r>
              <a:rPr lang="sr-Latn-BA" sz="2400" dirty="0" smtClean="0"/>
              <a:t>Isto tako i</a:t>
            </a:r>
            <a:r>
              <a:rPr lang="sr-Latn-BA" sz="2400" b="1" dirty="0" smtClean="0"/>
              <a:t>zrada oružja kao sredstva izvršenja krivičnog djela, nakon što mu je po tvrdnji tužioca oduzeto oružje koje je ranije imao,</a:t>
            </a:r>
          </a:p>
          <a:p>
            <a:pPr marL="0" indent="0" algn="just">
              <a:buNone/>
            </a:pPr>
            <a:r>
              <a:rPr lang="sr-Latn-BA" sz="2400" dirty="0" smtClean="0"/>
              <a:t> ne može se cijeniti kao pokazana upornost u njegovom izvršenju koja je od uticaja na odmjeravanje kazne jer to </a:t>
            </a:r>
            <a:r>
              <a:rPr lang="sr-Latn-BA" sz="2400" b="1" dirty="0" smtClean="0"/>
              <a:t>ne prelazi prag potrebne kriminalne djelatnosti za samo izvršenje djela. </a:t>
            </a:r>
          </a:p>
          <a:p>
            <a:pPr marL="0" indent="0" algn="just">
              <a:buNone/>
            </a:pPr>
            <a:endParaRPr lang="sr-Latn-BA" sz="2400" dirty="0"/>
          </a:p>
          <a:p>
            <a:pPr marL="0" indent="0" algn="just">
              <a:buNone/>
            </a:pPr>
            <a:r>
              <a:rPr lang="sr-Latn-BA" sz="2400" i="1" dirty="0" smtClean="0"/>
              <a:t>(Presuda Vrhovnog suda Republike Srpske 13 0 K 004544 17 </a:t>
            </a:r>
            <a:r>
              <a:rPr lang="sr-Latn-BA" sz="2400" i="1" dirty="0" err="1" smtClean="0"/>
              <a:t>Kž</a:t>
            </a:r>
            <a:r>
              <a:rPr lang="sr-Latn-BA" sz="2400" i="1" dirty="0" smtClean="0"/>
              <a:t> 5 od 23. januara 2018.) </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32</a:t>
            </a:fld>
            <a:endParaRPr lang="en-US"/>
          </a:p>
        </p:txBody>
      </p:sp>
    </p:spTree>
    <p:extLst>
      <p:ext uri="{BB962C8B-B14F-4D97-AF65-F5344CB8AC3E}">
        <p14:creationId xmlns:p14="http://schemas.microsoft.com/office/powerpoint/2010/main" val="230014356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Opšta pravila </a:t>
            </a:r>
            <a:r>
              <a:rPr lang="sr-Latn-BA" sz="2800" b="1" smtClean="0"/>
              <a:t>o odmjeravanj </a:t>
            </a:r>
            <a:r>
              <a:rPr lang="sr-Latn-BA" sz="2800" b="1" dirty="0" smtClean="0"/>
              <a:t>kazne </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BA" sz="2400" dirty="0" smtClean="0"/>
              <a:t>Društvena opasnost djela posmatrana kroz </a:t>
            </a:r>
            <a:r>
              <a:rPr lang="sr-Latn-BA" sz="2400" b="1" dirty="0" err="1" smtClean="0"/>
              <a:t>zaprijećenu</a:t>
            </a:r>
            <a:r>
              <a:rPr lang="sr-Latn-BA" sz="2400" b="1" dirty="0" smtClean="0"/>
              <a:t> kaznu nema karakter otežavajuće okolnosti,</a:t>
            </a:r>
            <a:r>
              <a:rPr lang="sr-Latn-BA" sz="2400" dirty="0" smtClean="0"/>
              <a:t> </a:t>
            </a:r>
            <a:endParaRPr lang="sr-Latn-BA" sz="2400" dirty="0"/>
          </a:p>
          <a:p>
            <a:pPr marL="0" indent="0" algn="just">
              <a:buNone/>
            </a:pPr>
            <a:r>
              <a:rPr lang="sr-Latn-BA" sz="2400" b="1" dirty="0" err="1" smtClean="0"/>
              <a:t>zaprijećena</a:t>
            </a:r>
            <a:r>
              <a:rPr lang="sr-Latn-BA" sz="2400" b="1" dirty="0" smtClean="0"/>
              <a:t> kazna kao determinanta društvene opasnosti djela predstavlja zakonski okvir u kome sud, u pravilu, odmjerava kaznu uzimajući u obzir sve olakšavajuće i otežavajuće okolnosti </a:t>
            </a:r>
            <a:r>
              <a:rPr lang="sr-Latn-BA" sz="2400" dirty="0" smtClean="0"/>
              <a:t>koje karakterišu ličnost izvršioca djela i okolnosti pod kojima je djelo počinjeno, rukovodeći se pri tome svrhom kažnjavanja. </a:t>
            </a:r>
          </a:p>
          <a:p>
            <a:pPr marL="0" indent="0" algn="just">
              <a:buNone/>
            </a:pPr>
            <a:endParaRPr lang="sr-Latn-BA" sz="2400" dirty="0"/>
          </a:p>
          <a:p>
            <a:pPr marL="0" indent="0" algn="just">
              <a:buNone/>
            </a:pPr>
            <a:r>
              <a:rPr lang="sr-Latn-BA" sz="2400" dirty="0" smtClean="0"/>
              <a:t>(</a:t>
            </a:r>
            <a:r>
              <a:rPr lang="sr-Latn-BA" sz="2400" i="1" dirty="0" smtClean="0"/>
              <a:t>Presuda Vrhovnog suda Republike Srpske Kž-62/05 od 14.06.2005. godine)</a:t>
            </a:r>
          </a:p>
        </p:txBody>
      </p:sp>
      <p:sp>
        <p:nvSpPr>
          <p:cNvPr id="5" name="Slide Number Placeholder 4"/>
          <p:cNvSpPr>
            <a:spLocks noGrp="1"/>
          </p:cNvSpPr>
          <p:nvPr>
            <p:ph type="sldNum" sz="quarter" idx="12"/>
          </p:nvPr>
        </p:nvSpPr>
        <p:spPr/>
        <p:txBody>
          <a:bodyPr/>
          <a:lstStyle/>
          <a:p>
            <a:fld id="{FB1E8D65-985B-4A2D-B361-E83CE11D76B6}" type="slidenum">
              <a:rPr lang="en-US" smtClean="0"/>
              <a:t>33</a:t>
            </a:fld>
            <a:endParaRPr lang="en-US"/>
          </a:p>
        </p:txBody>
      </p:sp>
    </p:spTree>
    <p:extLst>
      <p:ext uri="{BB962C8B-B14F-4D97-AF65-F5344CB8AC3E}">
        <p14:creationId xmlns:p14="http://schemas.microsoft.com/office/powerpoint/2010/main" val="112924194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Sticaj </a:t>
            </a:r>
            <a:endParaRPr lang="en-US" sz="2800" b="1" dirty="0"/>
          </a:p>
        </p:txBody>
      </p:sp>
      <p:sp>
        <p:nvSpPr>
          <p:cNvPr id="3" name="Content Placeholder 2"/>
          <p:cNvSpPr>
            <a:spLocks noGrp="1"/>
          </p:cNvSpPr>
          <p:nvPr>
            <p:ph idx="1"/>
          </p:nvPr>
        </p:nvSpPr>
        <p:spPr/>
        <p:txBody>
          <a:bodyPr>
            <a:normAutofit fontScale="85000" lnSpcReduction="10000"/>
          </a:bodyPr>
          <a:lstStyle/>
          <a:p>
            <a:pPr marL="0" indent="0" algn="just">
              <a:buNone/>
            </a:pPr>
            <a:r>
              <a:rPr lang="sr-Latn-CS" dirty="0"/>
              <a:t>Kada je osuđeni nakon izvršenja krivičnog </a:t>
            </a:r>
            <a:r>
              <a:rPr lang="sr-Latn-CS" dirty="0" err="1"/>
              <a:t>djela</a:t>
            </a:r>
            <a:r>
              <a:rPr lang="sr-Latn-CS" dirty="0"/>
              <a:t> </a:t>
            </a:r>
            <a:r>
              <a:rPr lang="sr-Latn-CS" dirty="0" smtClean="0"/>
              <a:t>razbojništva, </a:t>
            </a:r>
            <a:r>
              <a:rPr lang="sr-Latn-CS" dirty="0"/>
              <a:t>preduzeo radnju pucanja iz pištolja u pravcu policijskog službenika, koji ga je </a:t>
            </a:r>
            <a:r>
              <a:rPr lang="sr-Latn-CS" dirty="0" smtClean="0"/>
              <a:t>zaustavljao prilikom napuštanja </a:t>
            </a:r>
            <a:r>
              <a:rPr lang="sr-Latn-CS" dirty="0"/>
              <a:t>zgrade banke (noseći oduzeti novac), onda njegova radnja kojom puca iz pištolja prema policijskom službeniku u navedenim okolnostima manifestuje krivično </a:t>
            </a:r>
            <a:r>
              <a:rPr lang="sr-Latn-CS" dirty="0" err="1"/>
              <a:t>djelo</a:t>
            </a:r>
            <a:r>
              <a:rPr lang="sr-Latn-CS" dirty="0"/>
              <a:t> sprečavanja službenog lica u vršenju službene radnje u kvalifikatornom obliku iz člana 387. stav 3. u vezi sa stavom 1. KZ RS. </a:t>
            </a:r>
            <a:r>
              <a:rPr lang="sr-Latn-CS" dirty="0" err="1"/>
              <a:t>Slijedom</a:t>
            </a:r>
            <a:r>
              <a:rPr lang="sr-Latn-CS" dirty="0"/>
              <a:t> toga, radnje optuženog koje je poduzeo kritičnog događaja </a:t>
            </a:r>
            <a:r>
              <a:rPr lang="sr-Latn-CS" dirty="0" smtClean="0"/>
              <a:t>predstavljaju </a:t>
            </a:r>
            <a:r>
              <a:rPr lang="sr-Latn-CS" b="1" dirty="0"/>
              <a:t>sticaj krivičnih </a:t>
            </a:r>
            <a:r>
              <a:rPr lang="sr-Latn-CS" b="1" dirty="0" err="1"/>
              <a:t>djela</a:t>
            </a:r>
            <a:r>
              <a:rPr lang="sr-Latn-CS" b="1" dirty="0"/>
              <a:t> razbojništva </a:t>
            </a:r>
            <a:r>
              <a:rPr lang="sr-Latn-CS" dirty="0"/>
              <a:t>iz člana 233. stav 2. u vezi sa stavom 1. i u vezi sa članom 23. KZ RS </a:t>
            </a:r>
            <a:r>
              <a:rPr lang="sr-Latn-CS" b="1" dirty="0"/>
              <a:t>i krivičnog </a:t>
            </a:r>
            <a:r>
              <a:rPr lang="sr-Latn-CS" b="1" dirty="0" err="1"/>
              <a:t>djela</a:t>
            </a:r>
            <a:r>
              <a:rPr lang="sr-Latn-CS" b="1" dirty="0"/>
              <a:t> sprečavanja službenog lica u vršenju službene radnje i</a:t>
            </a:r>
            <a:r>
              <a:rPr lang="sr-Latn-CS" dirty="0"/>
              <a:t>z člana 387. stav 3. u vezi sa stavom 1. istog zakona. </a:t>
            </a:r>
            <a:endParaRPr lang="sr-Latn-CS" dirty="0" smtClean="0"/>
          </a:p>
          <a:p>
            <a:pPr marL="0" indent="0" algn="just">
              <a:buNone/>
            </a:pPr>
            <a:endParaRPr lang="en-US" dirty="0"/>
          </a:p>
          <a:p>
            <a:pPr marL="0" indent="0">
              <a:buNone/>
            </a:pPr>
            <a:r>
              <a:rPr lang="sr-Latn-CS" i="1" dirty="0"/>
              <a:t>(Vrhovni sud Republike Srpske, broj 13 0 K 002673 18 </a:t>
            </a:r>
            <a:r>
              <a:rPr lang="sr-Latn-CS" i="1" dirty="0" err="1"/>
              <a:t>Kvlz</a:t>
            </a:r>
            <a:r>
              <a:rPr lang="sr-Latn-CS" i="1" dirty="0"/>
              <a:t> od 09.02.2018. godine)</a:t>
            </a:r>
            <a:endParaRPr lang="en-US" dirty="0"/>
          </a:p>
          <a:p>
            <a:pPr marL="0" indent="0">
              <a:buNone/>
            </a:pPr>
            <a:r>
              <a:rPr lang="sr-Latn-CS" dirty="0"/>
              <a:t> </a:t>
            </a:r>
            <a:endParaRPr lang="en-US" dirty="0"/>
          </a:p>
          <a:p>
            <a:pPr marL="0" indent="0">
              <a:buNone/>
            </a:pPr>
            <a:endParaRPr lang="en-US" sz="2400" dirty="0"/>
          </a:p>
        </p:txBody>
      </p:sp>
      <p:sp>
        <p:nvSpPr>
          <p:cNvPr id="5" name="Slide Number Placeholder 4"/>
          <p:cNvSpPr>
            <a:spLocks noGrp="1"/>
          </p:cNvSpPr>
          <p:nvPr>
            <p:ph type="sldNum" sz="quarter" idx="12"/>
          </p:nvPr>
        </p:nvSpPr>
        <p:spPr/>
        <p:txBody>
          <a:bodyPr/>
          <a:lstStyle/>
          <a:p>
            <a:fld id="{FB1E8D65-985B-4A2D-B361-E83CE11D76B6}" type="slidenum">
              <a:rPr lang="en-US" smtClean="0"/>
              <a:t>34</a:t>
            </a:fld>
            <a:endParaRPr lang="en-US"/>
          </a:p>
        </p:txBody>
      </p:sp>
    </p:spTree>
    <p:extLst>
      <p:ext uri="{BB962C8B-B14F-4D97-AF65-F5344CB8AC3E}">
        <p14:creationId xmlns:p14="http://schemas.microsoft.com/office/powerpoint/2010/main" val="17506982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a:t>Sticaj </a:t>
            </a:r>
            <a:endParaRPr lang="en-US" sz="2800" dirty="0"/>
          </a:p>
        </p:txBody>
      </p:sp>
      <p:sp>
        <p:nvSpPr>
          <p:cNvPr id="3" name="Content Placeholder 2"/>
          <p:cNvSpPr>
            <a:spLocks noGrp="1"/>
          </p:cNvSpPr>
          <p:nvPr>
            <p:ph idx="1"/>
          </p:nvPr>
        </p:nvSpPr>
        <p:spPr>
          <a:xfrm>
            <a:off x="491971" y="1408374"/>
            <a:ext cx="10515600" cy="4351338"/>
          </a:xfrm>
        </p:spPr>
        <p:txBody>
          <a:bodyPr>
            <a:normAutofit fontScale="85000" lnSpcReduction="10000"/>
          </a:bodyPr>
          <a:lstStyle/>
          <a:p>
            <a:pPr marL="0" indent="0" algn="just">
              <a:buNone/>
            </a:pPr>
            <a:r>
              <a:rPr lang="sr-Latn-CS" b="1" dirty="0" err="1"/>
              <a:t>O</a:t>
            </a:r>
            <a:r>
              <a:rPr lang="sr-Latn-CS" b="1" dirty="0" err="1" smtClean="0"/>
              <a:t>dmjeravanjem</a:t>
            </a:r>
            <a:r>
              <a:rPr lang="sr-Latn-CS" b="1" dirty="0" smtClean="0"/>
              <a:t> </a:t>
            </a:r>
            <a:r>
              <a:rPr lang="sr-Latn-CS" b="1" dirty="0"/>
              <a:t>jedinstvene kazne zatvora </a:t>
            </a:r>
            <a:r>
              <a:rPr lang="sr-Latn-CS" b="1" dirty="0" err="1"/>
              <a:t>primjenom</a:t>
            </a:r>
            <a:r>
              <a:rPr lang="sr-Latn-CS" b="1" dirty="0"/>
              <a:t> odredbi o sticaju krivičnih </a:t>
            </a:r>
            <a:r>
              <a:rPr lang="sr-Latn-CS" b="1" dirty="0" err="1"/>
              <a:t>djela</a:t>
            </a:r>
            <a:r>
              <a:rPr lang="sr-Latn-CS" b="1" dirty="0"/>
              <a:t> </a:t>
            </a:r>
            <a:r>
              <a:rPr lang="sr-Latn-CS" dirty="0"/>
              <a:t>iz člana 56. stav 2. tačke 3. Krivičnog zakonika RS,</a:t>
            </a:r>
            <a:r>
              <a:rPr lang="sr-Latn-CS" b="1" dirty="0"/>
              <a:t> nije moguće u situaciji kada je osuđenom po jednoj presudi izrečena kazna zatvora od 4 godine i 4 </a:t>
            </a:r>
            <a:r>
              <a:rPr lang="sr-Latn-CS" b="1" dirty="0" err="1"/>
              <a:t>mjeseca</a:t>
            </a:r>
            <a:r>
              <a:rPr lang="sr-Latn-CS" b="1" dirty="0"/>
              <a:t>, a po drugoj presudi izrečena kazna zatvora od 30 dana,</a:t>
            </a:r>
            <a:r>
              <a:rPr lang="sr-Latn-CS" dirty="0"/>
              <a:t> s obzirom na ograničenja sadržana u odredbi člana 46. stav 2. Krivičnog zakonika RS po kojem je mogućnost izricanja kazne zatvora na pune dane propisana za kazne zatvora do 6 </a:t>
            </a:r>
            <a:r>
              <a:rPr lang="sr-Latn-CS" dirty="0" err="1" smtClean="0"/>
              <a:t>mjeseci</a:t>
            </a:r>
            <a:r>
              <a:rPr lang="sr-Latn-CS" dirty="0" smtClean="0"/>
              <a:t>.</a:t>
            </a:r>
          </a:p>
          <a:p>
            <a:pPr marL="0" indent="0" algn="just">
              <a:buNone/>
            </a:pPr>
            <a:endParaRPr lang="en-US" dirty="0"/>
          </a:p>
          <a:p>
            <a:pPr marL="0" indent="0">
              <a:buNone/>
            </a:pPr>
            <a:r>
              <a:rPr lang="sr-Latn-CS" i="1" dirty="0"/>
              <a:t>(Vrhovni sud Republike Srpske, broj 11 0 K 016945 18 </a:t>
            </a:r>
            <a:r>
              <a:rPr lang="sr-Latn-CS" i="1" dirty="0" err="1"/>
              <a:t>Kž</a:t>
            </a:r>
            <a:r>
              <a:rPr lang="sr-Latn-CS" i="1" dirty="0"/>
              <a:t> od14.02.2018.)</a:t>
            </a:r>
            <a:endParaRPr lang="en-US" dirty="0"/>
          </a:p>
          <a:p>
            <a:pPr marL="0" indent="0">
              <a:buNone/>
            </a:pPr>
            <a:endParaRPr lang="en-US" dirty="0"/>
          </a:p>
          <a:p>
            <a:pPr marL="0" indent="0">
              <a:buNone/>
            </a:pPr>
            <a:endParaRPr lang="en-US" dirty="0"/>
          </a:p>
          <a:p>
            <a:pPr marL="0" indent="0" algn="just">
              <a:buNone/>
            </a:pPr>
            <a:endParaRPr lang="en-US" sz="2400" dirty="0"/>
          </a:p>
          <a:p>
            <a:pPr marL="0" indent="0">
              <a:buNone/>
            </a:pPr>
            <a:r>
              <a:rPr lang="sr-Latn-BA" b="1" dirty="0" smtClean="0"/>
              <a:t> </a:t>
            </a:r>
            <a:endParaRPr lang="en-US" dirty="0"/>
          </a:p>
        </p:txBody>
      </p:sp>
      <p:sp>
        <p:nvSpPr>
          <p:cNvPr id="5" name="Slide Number Placeholder 4"/>
          <p:cNvSpPr>
            <a:spLocks noGrp="1"/>
          </p:cNvSpPr>
          <p:nvPr>
            <p:ph type="sldNum" sz="quarter" idx="12"/>
          </p:nvPr>
        </p:nvSpPr>
        <p:spPr/>
        <p:txBody>
          <a:bodyPr/>
          <a:lstStyle/>
          <a:p>
            <a:fld id="{FB1E8D65-985B-4A2D-B361-E83CE11D76B6}" type="slidenum">
              <a:rPr lang="en-US" smtClean="0"/>
              <a:t>35</a:t>
            </a:fld>
            <a:endParaRPr lang="en-US"/>
          </a:p>
        </p:txBody>
      </p:sp>
    </p:spTree>
    <p:extLst>
      <p:ext uri="{BB962C8B-B14F-4D97-AF65-F5344CB8AC3E}">
        <p14:creationId xmlns:p14="http://schemas.microsoft.com/office/powerpoint/2010/main" val="414427872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Sticaj </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BA" sz="2400" dirty="0" smtClean="0"/>
              <a:t>Optužena nije u realnom sticaju izvršila dva istovrsna krivična djela, već jedno produženo krivično djelo, jer su istovrsna krivična djela izvršena u određenom vremenskom kontinuitetu </a:t>
            </a:r>
            <a:r>
              <a:rPr lang="sr-Latn-BA" sz="2400" b="1" dirty="0" smtClean="0"/>
              <a:t>iskorištavanjem iste prilike i obuhvaćena su zajedničkim umišljajem.</a:t>
            </a:r>
            <a:r>
              <a:rPr lang="sr-Latn-BA" sz="2400" dirty="0" smtClean="0"/>
              <a:t> Suprotno tome, kada bi se dvije radnje primanja mita iz izreke presude ocijenile kao dva posebna krivična djela primanja mita, radilo bi se o realnom sticaju krivičnih djela što bi za osuđenu bilo nepovoljnije jer bi stvorilo mogućnost njenog </a:t>
            </a:r>
            <a:r>
              <a:rPr lang="sr-Latn-BA" sz="2400" dirty="0" err="1" smtClean="0"/>
              <a:t>strožijeg</a:t>
            </a:r>
            <a:r>
              <a:rPr lang="sr-Latn-BA" sz="2400" dirty="0" smtClean="0"/>
              <a:t> kažnjavanja. </a:t>
            </a:r>
          </a:p>
          <a:p>
            <a:pPr marL="0" indent="0" algn="just">
              <a:buNone/>
            </a:pPr>
            <a:endParaRPr lang="sr-Latn-BA" sz="2400" dirty="0"/>
          </a:p>
          <a:p>
            <a:pPr marL="0" indent="0" algn="just">
              <a:buNone/>
            </a:pPr>
            <a:r>
              <a:rPr lang="sr-Latn-BA" sz="2400" i="1" dirty="0" smtClean="0"/>
              <a:t>(Presuda Vrhovnog suda Republike Srpske broj 85 0 K 032733 17 </a:t>
            </a:r>
            <a:r>
              <a:rPr lang="sr-Latn-BA" sz="2400" i="1" dirty="0" err="1" smtClean="0"/>
              <a:t>Kvlz</a:t>
            </a:r>
            <a:r>
              <a:rPr lang="sr-Latn-BA" sz="2400" i="1" dirty="0" smtClean="0"/>
              <a:t> od 07. septembra 2017.)</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36</a:t>
            </a:fld>
            <a:endParaRPr lang="en-US"/>
          </a:p>
        </p:txBody>
      </p:sp>
    </p:spTree>
    <p:extLst>
      <p:ext uri="{BB962C8B-B14F-4D97-AF65-F5344CB8AC3E}">
        <p14:creationId xmlns:p14="http://schemas.microsoft.com/office/powerpoint/2010/main" val="400816830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Sticaj </a:t>
            </a:r>
            <a:endParaRPr lang="en-US" sz="2800" b="1" dirty="0"/>
          </a:p>
        </p:txBody>
      </p:sp>
      <p:sp>
        <p:nvSpPr>
          <p:cNvPr id="3" name="Content Placeholder 2"/>
          <p:cNvSpPr>
            <a:spLocks noGrp="1"/>
          </p:cNvSpPr>
          <p:nvPr>
            <p:ph idx="1"/>
          </p:nvPr>
        </p:nvSpPr>
        <p:spPr/>
        <p:txBody>
          <a:bodyPr>
            <a:normAutofit/>
          </a:bodyPr>
          <a:lstStyle/>
          <a:p>
            <a:pPr marL="0" indent="0">
              <a:buNone/>
            </a:pPr>
            <a:r>
              <a:rPr lang="sr-Latn-BA" sz="2400" dirty="0" smtClean="0"/>
              <a:t>Kada je osuđeni </a:t>
            </a:r>
            <a:r>
              <a:rPr lang="sr-Latn-BA" sz="2400" b="1" dirty="0" smtClean="0"/>
              <a:t>počinio novo krivično djelo, nakon što je izdržao kaznu zatvora po ranijoj pravosnažnoj presudi</a:t>
            </a:r>
            <a:r>
              <a:rPr lang="sr-Latn-BA" sz="2400" dirty="0" smtClean="0"/>
              <a:t>, to </a:t>
            </a:r>
            <a:r>
              <a:rPr lang="sr-Latn-BA" sz="2400" b="1" dirty="0" smtClean="0"/>
              <a:t>nije bilo zakonskih uslova za izricanje jedinstvene kazne zatvora</a:t>
            </a:r>
            <a:r>
              <a:rPr lang="sr-Latn-BA" sz="2400" dirty="0" smtClean="0"/>
              <a:t> za krivična djela izvršena u sticaju. </a:t>
            </a:r>
          </a:p>
          <a:p>
            <a:pPr marL="0" indent="0">
              <a:buNone/>
            </a:pPr>
            <a:endParaRPr lang="sr-Latn-BA" sz="2400" dirty="0"/>
          </a:p>
          <a:p>
            <a:pPr marL="0" indent="0">
              <a:buNone/>
            </a:pPr>
            <a:r>
              <a:rPr lang="sr-Latn-BA" sz="2400" i="1" dirty="0" smtClean="0"/>
              <a:t>(Presuda Vrhovnog suda Republike Srpske 12 0 K 004804 14 </a:t>
            </a:r>
            <a:r>
              <a:rPr lang="sr-Latn-BA" sz="2400" i="1" dirty="0" err="1" smtClean="0"/>
              <a:t>Kž</a:t>
            </a:r>
            <a:r>
              <a:rPr lang="sr-Latn-BA" sz="2400" i="1" dirty="0" smtClean="0"/>
              <a:t> od 25. </a:t>
            </a:r>
            <a:r>
              <a:rPr lang="sr-Latn-BA" sz="2400" i="1" dirty="0" err="1" smtClean="0"/>
              <a:t>decmebra</a:t>
            </a:r>
            <a:r>
              <a:rPr lang="sr-Latn-BA" sz="2400" i="1" dirty="0" smtClean="0"/>
              <a:t> 2014.)</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37</a:t>
            </a:fld>
            <a:endParaRPr lang="en-US"/>
          </a:p>
        </p:txBody>
      </p:sp>
    </p:spTree>
    <p:extLst>
      <p:ext uri="{BB962C8B-B14F-4D97-AF65-F5344CB8AC3E}">
        <p14:creationId xmlns:p14="http://schemas.microsoft.com/office/powerpoint/2010/main" val="153982817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Mjera bezbjednosti obaveznog liječenja od zavisnosti</a:t>
            </a:r>
            <a:endParaRPr lang="en-US" sz="2800" b="1" dirty="0"/>
          </a:p>
        </p:txBody>
      </p:sp>
      <p:sp>
        <p:nvSpPr>
          <p:cNvPr id="3" name="Content Placeholder 2"/>
          <p:cNvSpPr>
            <a:spLocks noGrp="1"/>
          </p:cNvSpPr>
          <p:nvPr>
            <p:ph idx="1"/>
          </p:nvPr>
        </p:nvSpPr>
        <p:spPr>
          <a:xfrm>
            <a:off x="838200" y="1825625"/>
            <a:ext cx="10515600" cy="4351338"/>
          </a:xfrm>
        </p:spPr>
        <p:txBody>
          <a:bodyPr/>
          <a:lstStyle/>
          <a:p>
            <a:pPr marL="0" indent="0" algn="just">
              <a:buNone/>
            </a:pPr>
            <a:r>
              <a:rPr lang="sr-Latn-CS" sz="2400" dirty="0"/>
              <a:t>Kada sud shodno odredbi člana 72. stav 1. tačke 3. izrekne </a:t>
            </a:r>
            <a:r>
              <a:rPr lang="sr-Latn-CS" sz="2400" dirty="0" err="1"/>
              <a:t>mjeru</a:t>
            </a:r>
            <a:r>
              <a:rPr lang="sr-Latn-CS" sz="2400" dirty="0"/>
              <a:t> </a:t>
            </a:r>
            <a:r>
              <a:rPr lang="sr-Latn-CS" sz="2400" dirty="0" err="1"/>
              <a:t>bezbjednosti</a:t>
            </a:r>
            <a:r>
              <a:rPr lang="sr-Latn-CS" sz="2400" dirty="0"/>
              <a:t> obaveznog </a:t>
            </a:r>
            <a:r>
              <a:rPr lang="sr-Latn-CS" sz="2400" dirty="0" err="1"/>
              <a:t>liječenja</a:t>
            </a:r>
            <a:r>
              <a:rPr lang="sr-Latn-CS" sz="2400" dirty="0"/>
              <a:t> od zavisnosti od opojnih droga, u obavezi je da odredi da će se </a:t>
            </a:r>
            <a:r>
              <a:rPr lang="sr-Latn-CS" sz="2400" b="1" dirty="0"/>
              <a:t>ta </a:t>
            </a:r>
            <a:r>
              <a:rPr lang="sr-Latn-CS" sz="2400" b="1" dirty="0" err="1"/>
              <a:t>mjera</a:t>
            </a:r>
            <a:r>
              <a:rPr lang="sr-Latn-CS" sz="2400" b="1" dirty="0"/>
              <a:t> izvršiti u specijalizovanoj zdravstvenoj ustanovi – Zavod za </a:t>
            </a:r>
            <a:r>
              <a:rPr lang="sr-Latn-CS" sz="2400" b="1" dirty="0" err="1"/>
              <a:t>forenzičku</a:t>
            </a:r>
            <a:r>
              <a:rPr lang="sr-Latn-CS" sz="2400" b="1" dirty="0"/>
              <a:t> psihijatriju Sokolac, </a:t>
            </a:r>
            <a:r>
              <a:rPr lang="sr-Latn-CS" sz="2400" dirty="0"/>
              <a:t>kako je to propisano odredbom člana 226. stav 1. Zakona o izvršenju krivičnih i prekršajnih sankcija Republike Srpske</a:t>
            </a:r>
            <a:r>
              <a:rPr lang="sr-Latn-CS" sz="2400" dirty="0" smtClean="0"/>
              <a:t>.</a:t>
            </a:r>
          </a:p>
          <a:p>
            <a:pPr marL="0" indent="0" algn="just">
              <a:buNone/>
            </a:pPr>
            <a:endParaRPr lang="en-US" sz="2400" dirty="0"/>
          </a:p>
          <a:p>
            <a:pPr marL="0" indent="0" algn="just">
              <a:buNone/>
            </a:pPr>
            <a:r>
              <a:rPr lang="sr-Latn-CS" sz="2400" i="1" dirty="0"/>
              <a:t>(Vrhovni sud Republike Srpske, broj 11 0 K 020568 19 </a:t>
            </a:r>
            <a:r>
              <a:rPr lang="sr-Latn-CS" sz="2400" i="1" dirty="0" err="1"/>
              <a:t>Kž</a:t>
            </a:r>
            <a:r>
              <a:rPr lang="sr-Latn-CS" sz="2400" i="1" dirty="0"/>
              <a:t> 12 od 12.06.2020. godine)</a:t>
            </a:r>
            <a:endParaRPr lang="en-US" sz="2400" dirty="0"/>
          </a:p>
          <a:p>
            <a:pPr marL="0" indent="0" algn="just">
              <a:buNone/>
            </a:pPr>
            <a:endParaRPr lang="en-US" sz="2400" dirty="0"/>
          </a:p>
          <a:p>
            <a:pPr marL="0" indent="0">
              <a:buNone/>
            </a:pPr>
            <a:endParaRPr lang="en-US" dirty="0"/>
          </a:p>
        </p:txBody>
      </p:sp>
      <p:sp>
        <p:nvSpPr>
          <p:cNvPr id="5" name="Slide Number Placeholder 4"/>
          <p:cNvSpPr>
            <a:spLocks noGrp="1"/>
          </p:cNvSpPr>
          <p:nvPr>
            <p:ph type="sldNum" sz="quarter" idx="12"/>
          </p:nvPr>
        </p:nvSpPr>
        <p:spPr/>
        <p:txBody>
          <a:bodyPr/>
          <a:lstStyle/>
          <a:p>
            <a:fld id="{FB1E8D65-985B-4A2D-B361-E83CE11D76B6}" type="slidenum">
              <a:rPr lang="en-US" smtClean="0"/>
              <a:t>38</a:t>
            </a:fld>
            <a:endParaRPr lang="en-US"/>
          </a:p>
        </p:txBody>
      </p:sp>
    </p:spTree>
    <p:extLst>
      <p:ext uri="{BB962C8B-B14F-4D97-AF65-F5344CB8AC3E}">
        <p14:creationId xmlns:p14="http://schemas.microsoft.com/office/powerpoint/2010/main" val="185138680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Oduzimanje imovinske koristi</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65610539"/>
              </p:ext>
            </p:extLst>
          </p:nvPr>
        </p:nvGraphicFramePr>
        <p:xfrm>
          <a:off x="838200" y="1793289"/>
          <a:ext cx="10515600" cy="4768325"/>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1482717699"/>
                    </a:ext>
                  </a:extLst>
                </a:gridCol>
              </a:tblGrid>
              <a:tr h="4768325">
                <a:tc>
                  <a:txBody>
                    <a:bodyPr/>
                    <a:lstStyle/>
                    <a:p>
                      <a:pPr algn="just"/>
                      <a:r>
                        <a:rPr lang="sr-Latn-CS" sz="2400" kern="1200" dirty="0" smtClean="0">
                          <a:solidFill>
                            <a:schemeClr val="dk1"/>
                          </a:solidFill>
                          <a:effectLst/>
                          <a:latin typeface="+mn-lt"/>
                          <a:ea typeface="+mn-ea"/>
                          <a:cs typeface="+mn-cs"/>
                        </a:rPr>
                        <a:t>U odluci o oduzimanju imovinske koristi u smislu odredbi člana 8. i člana 83. Krivičnog zakonika Republike Srpske, sud će </a:t>
                      </a:r>
                      <a:r>
                        <a:rPr lang="sr-Latn-CS" sz="2400" b="1" kern="1200" dirty="0" smtClean="0">
                          <a:solidFill>
                            <a:schemeClr val="dk1"/>
                          </a:solidFill>
                          <a:effectLst/>
                          <a:latin typeface="+mn-lt"/>
                          <a:ea typeface="+mn-ea"/>
                          <a:cs typeface="+mn-cs"/>
                        </a:rPr>
                        <a:t>za svakog saizvršioca ili drugog saučesnika utvrditi koji iznos koristi je dužan vratiti, odnosno isplati  novčani iznos srazmjerno pribavljenoj imovinskoj koristi </a:t>
                      </a:r>
                      <a:r>
                        <a:rPr lang="sr-Latn-CS" sz="2400" kern="1200" dirty="0" smtClean="0">
                          <a:solidFill>
                            <a:schemeClr val="dk1"/>
                          </a:solidFill>
                          <a:effectLst/>
                          <a:latin typeface="+mn-lt"/>
                          <a:ea typeface="+mn-ea"/>
                          <a:cs typeface="+mn-cs"/>
                        </a:rPr>
                        <a:t>(ako vraćanje nije moguće),</a:t>
                      </a:r>
                    </a:p>
                    <a:p>
                      <a:pPr algn="just"/>
                      <a:endParaRPr lang="sr-Latn-CS" sz="2400" kern="1200" dirty="0" smtClean="0">
                        <a:solidFill>
                          <a:schemeClr val="dk1"/>
                        </a:solidFill>
                        <a:effectLst/>
                        <a:latin typeface="+mn-lt"/>
                        <a:ea typeface="+mn-ea"/>
                        <a:cs typeface="+mn-cs"/>
                      </a:endParaRPr>
                    </a:p>
                    <a:p>
                      <a:pPr algn="just"/>
                      <a:r>
                        <a:rPr lang="sr-Latn-CS" sz="2400" kern="1200" dirty="0" smtClean="0">
                          <a:solidFill>
                            <a:schemeClr val="dk1"/>
                          </a:solidFill>
                          <a:effectLst/>
                          <a:latin typeface="+mn-lt"/>
                          <a:ea typeface="+mn-ea"/>
                          <a:cs typeface="+mn-cs"/>
                        </a:rPr>
                        <a:t> pa se </a:t>
                      </a:r>
                      <a:r>
                        <a:rPr lang="sr-Latn-CS" sz="2400" kern="1200" dirty="0" err="1" smtClean="0">
                          <a:solidFill>
                            <a:schemeClr val="dk1"/>
                          </a:solidFill>
                          <a:effectLst/>
                          <a:latin typeface="+mn-lt"/>
                          <a:ea typeface="+mn-ea"/>
                          <a:cs typeface="+mn-cs"/>
                        </a:rPr>
                        <a:t>slijedom</a:t>
                      </a:r>
                      <a:r>
                        <a:rPr lang="sr-Latn-CS" sz="2400" kern="1200" dirty="0" smtClean="0">
                          <a:solidFill>
                            <a:schemeClr val="dk1"/>
                          </a:solidFill>
                          <a:effectLst/>
                          <a:latin typeface="+mn-lt"/>
                          <a:ea typeface="+mn-ea"/>
                          <a:cs typeface="+mn-cs"/>
                        </a:rPr>
                        <a:t> toga oni </a:t>
                      </a:r>
                      <a:r>
                        <a:rPr lang="sr-Latn-CS" sz="2400" b="1" kern="1200" dirty="0" smtClean="0">
                          <a:solidFill>
                            <a:schemeClr val="dk1"/>
                          </a:solidFill>
                          <a:effectLst/>
                          <a:latin typeface="+mn-lt"/>
                          <a:ea typeface="+mn-ea"/>
                          <a:cs typeface="+mn-cs"/>
                        </a:rPr>
                        <a:t>ne mogu obavezati na solidarno vraćanje imovinske koristi ili solidarnu isplatu određenog  novčanog iznosa,  niti se na to može obavezati samo jedan od njih ako on nije pribavio </a:t>
                      </a:r>
                      <a:r>
                        <a:rPr lang="sr-Latn-CS" sz="2400" b="1" kern="1200" dirty="0" err="1" smtClean="0">
                          <a:solidFill>
                            <a:schemeClr val="dk1"/>
                          </a:solidFill>
                          <a:effectLst/>
                          <a:latin typeface="+mn-lt"/>
                          <a:ea typeface="+mn-ea"/>
                          <a:cs typeface="+mn-cs"/>
                        </a:rPr>
                        <a:t>cjelokupnu</a:t>
                      </a:r>
                      <a:r>
                        <a:rPr lang="sr-Latn-CS" sz="2400" b="1" kern="1200" dirty="0" smtClean="0">
                          <a:solidFill>
                            <a:schemeClr val="dk1"/>
                          </a:solidFill>
                          <a:effectLst/>
                          <a:latin typeface="+mn-lt"/>
                          <a:ea typeface="+mn-ea"/>
                          <a:cs typeface="+mn-cs"/>
                        </a:rPr>
                        <a:t> imovinsku korist za sebe.</a:t>
                      </a:r>
                      <a:endParaRPr lang="en-US" sz="2400" b="1" kern="1200" dirty="0" smtClean="0">
                        <a:solidFill>
                          <a:schemeClr val="dk1"/>
                        </a:solidFill>
                        <a:effectLst/>
                        <a:latin typeface="+mn-lt"/>
                        <a:ea typeface="+mn-ea"/>
                        <a:cs typeface="+mn-cs"/>
                      </a:endParaRPr>
                    </a:p>
                    <a:p>
                      <a:r>
                        <a:rPr lang="sr-Latn-CS" sz="1800" kern="1200" dirty="0" smtClean="0">
                          <a:solidFill>
                            <a:schemeClr val="dk1"/>
                          </a:solidFill>
                          <a:effectLst/>
                          <a:latin typeface="+mn-lt"/>
                          <a:ea typeface="+mn-ea"/>
                          <a:cs typeface="+mn-cs"/>
                        </a:rPr>
                        <a:t> </a:t>
                      </a:r>
                      <a:endParaRPr lang="en-US" sz="1800" kern="1200" dirty="0" smtClean="0">
                        <a:solidFill>
                          <a:schemeClr val="dk1"/>
                        </a:solidFill>
                        <a:effectLst/>
                        <a:latin typeface="+mn-lt"/>
                        <a:ea typeface="+mn-ea"/>
                        <a:cs typeface="+mn-cs"/>
                      </a:endParaRPr>
                    </a:p>
                    <a:p>
                      <a:pPr algn="just">
                        <a:spcAft>
                          <a:spcPts val="0"/>
                        </a:spcAft>
                      </a:pPr>
                      <a:endParaRPr lang="sr-Latn-BA" sz="2400" dirty="0" smtClean="0">
                        <a:effectLst/>
                        <a:latin typeface="Times New Roman" panose="02020603050405020304" pitchFamily="18" charset="0"/>
                        <a:ea typeface="Times New Roman" panose="02020603050405020304" pitchFamily="18" charset="0"/>
                      </a:endParaRPr>
                    </a:p>
                    <a:p>
                      <a:pPr algn="just">
                        <a:spcAft>
                          <a:spcPts val="0"/>
                        </a:spcAft>
                      </a:pPr>
                      <a:r>
                        <a:rPr lang="sr-Latn-BA" sz="2400" i="1" dirty="0" smtClean="0">
                          <a:effectLst/>
                          <a:latin typeface="Calibri" panose="020F0502020204030204" pitchFamily="34" charset="0"/>
                          <a:ea typeface="Times New Roman" panose="02020603050405020304" pitchFamily="18" charset="0"/>
                          <a:cs typeface="Calibri" panose="020F0502020204030204" pitchFamily="34" charset="0"/>
                        </a:rPr>
                        <a:t>(Presuda Vrhovnog suda Republike Srpske</a:t>
                      </a:r>
                      <a:r>
                        <a:rPr lang="sr-Latn-BA" sz="2400" i="1" baseline="0" dirty="0" smtClean="0">
                          <a:effectLst/>
                          <a:latin typeface="Calibri" panose="020F0502020204030204" pitchFamily="34" charset="0"/>
                          <a:ea typeface="Times New Roman" panose="02020603050405020304" pitchFamily="18" charset="0"/>
                          <a:cs typeface="Calibri" panose="020F0502020204030204" pitchFamily="34" charset="0"/>
                        </a:rPr>
                        <a:t> 12 0 K 007027 18 </a:t>
                      </a:r>
                      <a:r>
                        <a:rPr lang="sr-Latn-BA" sz="2400" i="1" baseline="0" dirty="0" err="1" smtClean="0">
                          <a:effectLst/>
                          <a:latin typeface="Calibri" panose="020F0502020204030204" pitchFamily="34" charset="0"/>
                          <a:ea typeface="Times New Roman" panose="02020603050405020304" pitchFamily="18" charset="0"/>
                          <a:cs typeface="Calibri" panose="020F0502020204030204" pitchFamily="34" charset="0"/>
                        </a:rPr>
                        <a:t>Kž</a:t>
                      </a:r>
                      <a:r>
                        <a:rPr lang="sr-Latn-BA" sz="2400" i="1" baseline="0" dirty="0" smtClean="0">
                          <a:effectLst/>
                          <a:latin typeface="Calibri" panose="020F0502020204030204" pitchFamily="34" charset="0"/>
                          <a:ea typeface="Times New Roman" panose="02020603050405020304" pitchFamily="18" charset="0"/>
                          <a:cs typeface="Calibri" panose="020F0502020204030204" pitchFamily="34" charset="0"/>
                        </a:rPr>
                        <a:t> od 25.02.2019.)</a:t>
                      </a:r>
                      <a:endParaRPr lang="en-US" sz="2400" i="1" dirty="0">
                        <a:effectLst/>
                        <a:latin typeface="Calibri" panose="020F0502020204030204" pitchFamily="34" charset="0"/>
                        <a:ea typeface="Times New Roman" panose="02020603050405020304" pitchFamily="18" charset="0"/>
                        <a:cs typeface="Calibri" panose="020F0502020204030204" pitchFamily="34" charset="0"/>
                      </a:endParaRPr>
                    </a:p>
                  </a:txBody>
                  <a:tcPr marL="114935" marR="114935" marT="0" marB="0">
                    <a:solidFill>
                      <a:schemeClr val="bg1"/>
                    </a:solidFill>
                  </a:tcPr>
                </a:tc>
                <a:extLst>
                  <a:ext uri="{0D108BD9-81ED-4DB2-BD59-A6C34878D82A}">
                    <a16:rowId xmlns:a16="http://schemas.microsoft.com/office/drawing/2014/main" val="310743429"/>
                  </a:ext>
                </a:extLst>
              </a:tr>
            </a:tbl>
          </a:graphicData>
        </a:graphic>
      </p:graphicFrame>
      <p:sp>
        <p:nvSpPr>
          <p:cNvPr id="5" name="Slide Number Placeholder 4"/>
          <p:cNvSpPr>
            <a:spLocks noGrp="1"/>
          </p:cNvSpPr>
          <p:nvPr>
            <p:ph type="sldNum" sz="quarter" idx="12"/>
          </p:nvPr>
        </p:nvSpPr>
        <p:spPr/>
        <p:txBody>
          <a:bodyPr/>
          <a:lstStyle/>
          <a:p>
            <a:fld id="{FB1E8D65-985B-4A2D-B361-E83CE11D76B6}" type="slidenum">
              <a:rPr lang="en-US" smtClean="0"/>
              <a:t>39</a:t>
            </a:fld>
            <a:endParaRPr lang="en-US"/>
          </a:p>
        </p:txBody>
      </p:sp>
    </p:spTree>
    <p:extLst>
      <p:ext uri="{BB962C8B-B14F-4D97-AF65-F5344CB8AC3E}">
        <p14:creationId xmlns:p14="http://schemas.microsoft.com/office/powerpoint/2010/main" val="25128723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a:t>Vremensko važenje krivičnog zakonodavstva</a:t>
            </a:r>
            <a:endParaRPr lang="en-US" sz="2800" dirty="0"/>
          </a:p>
        </p:txBody>
      </p:sp>
      <p:sp>
        <p:nvSpPr>
          <p:cNvPr id="3" name="Content Placeholder 2"/>
          <p:cNvSpPr>
            <a:spLocks noGrp="1"/>
          </p:cNvSpPr>
          <p:nvPr>
            <p:ph idx="1"/>
          </p:nvPr>
        </p:nvSpPr>
        <p:spPr/>
        <p:txBody>
          <a:bodyPr/>
          <a:lstStyle/>
          <a:p>
            <a:pPr marL="0" indent="0" algn="just">
              <a:buNone/>
            </a:pPr>
            <a:r>
              <a:rPr lang="sr-Latn-CS" sz="2400" dirty="0"/>
              <a:t>Kada sud utvrdi da je novi Krivični zakon blaži za učinioca </a:t>
            </a:r>
            <a:r>
              <a:rPr lang="sr-Latn-CS" sz="2400" dirty="0" err="1"/>
              <a:t>djela</a:t>
            </a:r>
            <a:r>
              <a:rPr lang="sr-Latn-CS" sz="2400" dirty="0"/>
              <a:t>, obavezan je da taj zakon </a:t>
            </a:r>
            <a:r>
              <a:rPr lang="sr-Latn-CS" sz="2400" dirty="0" err="1"/>
              <a:t>primjeni</a:t>
            </a:r>
            <a:r>
              <a:rPr lang="sr-Latn-CS" sz="2400" dirty="0"/>
              <a:t> u </a:t>
            </a:r>
            <a:r>
              <a:rPr lang="sr-Latn-CS" sz="2400" dirty="0" err="1"/>
              <a:t>cjelini</a:t>
            </a:r>
            <a:r>
              <a:rPr lang="sr-Latn-CS" sz="2400" dirty="0"/>
              <a:t>, pa se na konkretan slučaj </a:t>
            </a:r>
            <a:r>
              <a:rPr lang="sr-Latn-CS" sz="2400" b="1" dirty="0"/>
              <a:t>ne može </a:t>
            </a:r>
            <a:r>
              <a:rPr lang="sr-Latn-CS" sz="2400" b="1" dirty="0" err="1"/>
              <a:t>primjeniti</a:t>
            </a:r>
            <a:r>
              <a:rPr lang="sr-Latn-CS" sz="2400" b="1" dirty="0"/>
              <a:t> </a:t>
            </a:r>
            <a:r>
              <a:rPr lang="sr-Latn-CS" sz="2400" b="1" dirty="0" err="1"/>
              <a:t>djelimično</a:t>
            </a:r>
            <a:r>
              <a:rPr lang="sr-Latn-CS" sz="2400" b="1" dirty="0"/>
              <a:t> raniji zakon (koji je bio na snazi u </a:t>
            </a:r>
            <a:r>
              <a:rPr lang="sr-Latn-CS" sz="2400" b="1" dirty="0" err="1"/>
              <a:t>vrijeme</a:t>
            </a:r>
            <a:r>
              <a:rPr lang="sr-Latn-CS" sz="2400" b="1" dirty="0"/>
              <a:t> izvršenja </a:t>
            </a:r>
            <a:r>
              <a:rPr lang="sr-Latn-CS" sz="2400" b="1" dirty="0" err="1"/>
              <a:t>djela</a:t>
            </a:r>
            <a:r>
              <a:rPr lang="sr-Latn-CS" sz="2400" b="1" dirty="0"/>
              <a:t>), a </a:t>
            </a:r>
            <a:r>
              <a:rPr lang="sr-Latn-CS" sz="2400" b="1" dirty="0" err="1"/>
              <a:t>djelimično</a:t>
            </a:r>
            <a:r>
              <a:rPr lang="sr-Latn-CS" sz="2400" b="1" dirty="0"/>
              <a:t> novi zakon koji je stupio na snagu nakon izvršenja </a:t>
            </a:r>
            <a:r>
              <a:rPr lang="sr-Latn-CS" sz="2400" b="1" dirty="0" err="1"/>
              <a:t>djela</a:t>
            </a:r>
            <a:r>
              <a:rPr lang="sr-Latn-CS" sz="2400" b="1" dirty="0"/>
              <a:t>, a prije donošenja pravosnažne presude.</a:t>
            </a:r>
            <a:endParaRPr lang="en-US" sz="2400" b="1" dirty="0"/>
          </a:p>
          <a:p>
            <a:endParaRPr lang="en-US" b="1" dirty="0"/>
          </a:p>
          <a:p>
            <a:pPr marL="0" indent="0">
              <a:buNone/>
            </a:pPr>
            <a:r>
              <a:rPr lang="sr-Latn-CS" sz="2400" i="1" dirty="0"/>
              <a:t>(Vrhovni sud Republike Srpske, broj </a:t>
            </a:r>
            <a:r>
              <a:rPr lang="sr-Cyrl-BA" sz="2400" i="1" dirty="0" smtClean="0"/>
              <a:t>78</a:t>
            </a:r>
            <a:r>
              <a:rPr lang="sr-Latn-CS" sz="2400" i="1" dirty="0" smtClean="0"/>
              <a:t> </a:t>
            </a:r>
            <a:r>
              <a:rPr lang="sr-Latn-CS" sz="2400" i="1" dirty="0"/>
              <a:t>0 K </a:t>
            </a:r>
            <a:r>
              <a:rPr lang="sr-Latn-CS" sz="2400" i="1" dirty="0" smtClean="0"/>
              <a:t>0</a:t>
            </a:r>
            <a:r>
              <a:rPr lang="sr-Cyrl-BA" sz="2400" i="1" dirty="0" smtClean="0"/>
              <a:t>30600</a:t>
            </a:r>
            <a:r>
              <a:rPr lang="sr-Latn-CS" sz="2400" i="1" dirty="0" smtClean="0"/>
              <a:t> </a:t>
            </a:r>
            <a:r>
              <a:rPr lang="sr-Cyrl-BA" sz="2400" i="1" dirty="0" smtClean="0"/>
              <a:t>20</a:t>
            </a:r>
            <a:r>
              <a:rPr lang="sr-Latn-CS" sz="2400" i="1" dirty="0" smtClean="0"/>
              <a:t> </a:t>
            </a:r>
            <a:r>
              <a:rPr lang="sr-Latn-CS" sz="2400" i="1" dirty="0" err="1"/>
              <a:t>Kvlz</a:t>
            </a:r>
            <a:r>
              <a:rPr lang="sr-Latn-CS" sz="2400" i="1" dirty="0"/>
              <a:t> od </a:t>
            </a:r>
            <a:r>
              <a:rPr lang="sr-Latn-CS" sz="2400" i="1" dirty="0" smtClean="0"/>
              <a:t>1</a:t>
            </a:r>
            <a:r>
              <a:rPr lang="sr-Cyrl-BA" sz="2400" i="1" dirty="0" smtClean="0"/>
              <a:t>5</a:t>
            </a:r>
            <a:r>
              <a:rPr lang="sr-Latn-CS" sz="2400" i="1" dirty="0" smtClean="0"/>
              <a:t>.</a:t>
            </a:r>
            <a:r>
              <a:rPr lang="sr-Cyrl-BA" sz="2400" i="1" dirty="0" smtClean="0"/>
              <a:t>10</a:t>
            </a:r>
            <a:r>
              <a:rPr lang="sr-Latn-CS" sz="2400" i="1" dirty="0" smtClean="0"/>
              <a:t>.20</a:t>
            </a:r>
            <a:r>
              <a:rPr lang="sr-Cyrl-BA" sz="2400" i="1" smtClean="0"/>
              <a:t>20</a:t>
            </a:r>
            <a:r>
              <a:rPr lang="sr-Latn-CS" sz="2400" i="1" smtClean="0"/>
              <a:t>. </a:t>
            </a:r>
            <a:r>
              <a:rPr lang="sr-Latn-CS" sz="2400" i="1" dirty="0"/>
              <a:t>godine)</a:t>
            </a:r>
            <a:endParaRPr lang="en-US" sz="2400" dirty="0"/>
          </a:p>
          <a:p>
            <a:pPr marL="0" indent="0">
              <a:buNone/>
            </a:pPr>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FB1E8D65-985B-4A2D-B361-E83CE11D76B6}" type="slidenum">
              <a:rPr lang="en-US" smtClean="0"/>
              <a:t>4</a:t>
            </a:fld>
            <a:endParaRPr lang="en-US"/>
          </a:p>
        </p:txBody>
      </p:sp>
    </p:spTree>
    <p:extLst>
      <p:ext uri="{BB962C8B-B14F-4D97-AF65-F5344CB8AC3E}">
        <p14:creationId xmlns:p14="http://schemas.microsoft.com/office/powerpoint/2010/main" val="28912493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1131" y="458665"/>
            <a:ext cx="10515600" cy="1325563"/>
          </a:xfrm>
        </p:spPr>
        <p:txBody>
          <a:bodyPr>
            <a:normAutofit/>
          </a:bodyPr>
          <a:lstStyle/>
          <a:p>
            <a:pPr algn="ctr"/>
            <a:r>
              <a:rPr lang="sr-Latn-BA" sz="2800" b="1" dirty="0" smtClean="0"/>
              <a:t>Krivično djelo ubistvo</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BA" sz="2400" dirty="0" smtClean="0"/>
              <a:t>Kod osnovnog oblika krivičnog djela ubistva nije </a:t>
            </a:r>
            <a:r>
              <a:rPr lang="sr-Latn-BA" sz="2400" b="1" dirty="0" smtClean="0"/>
              <a:t>potrebno utvrđivati motiv,</a:t>
            </a:r>
            <a:r>
              <a:rPr lang="sr-Latn-BA" sz="2400" dirty="0" smtClean="0"/>
              <a:t> jer to nije nužno iz razloga što </a:t>
            </a:r>
            <a:r>
              <a:rPr lang="sr-Latn-BA" sz="2400" b="1" dirty="0" smtClean="0"/>
              <a:t>ta okolnost ne čini obilježja ovog krivičnog djela,</a:t>
            </a:r>
            <a:r>
              <a:rPr lang="sr-Latn-BA" sz="2400" dirty="0" smtClean="0"/>
              <a:t> već ima značaj samo kod odmjeravanja kazni. </a:t>
            </a:r>
          </a:p>
          <a:p>
            <a:pPr marL="0" indent="0" algn="just">
              <a:buNone/>
            </a:pPr>
            <a:endParaRPr lang="sr-Latn-BA" sz="2400" dirty="0"/>
          </a:p>
          <a:p>
            <a:pPr marL="0" indent="0" algn="just">
              <a:buNone/>
            </a:pPr>
            <a:r>
              <a:rPr lang="sr-Latn-BA" sz="2400" b="1" i="1" dirty="0" smtClean="0"/>
              <a:t>(Presuda Vrhovnog suda Republike Srpske Kž-237/2001 od 21. februara 2002.)</a:t>
            </a:r>
            <a:endParaRPr lang="en-US" sz="2400" b="1" i="1" dirty="0"/>
          </a:p>
        </p:txBody>
      </p:sp>
      <p:sp>
        <p:nvSpPr>
          <p:cNvPr id="5" name="Slide Number Placeholder 4"/>
          <p:cNvSpPr>
            <a:spLocks noGrp="1"/>
          </p:cNvSpPr>
          <p:nvPr>
            <p:ph type="sldNum" sz="quarter" idx="12"/>
          </p:nvPr>
        </p:nvSpPr>
        <p:spPr/>
        <p:txBody>
          <a:bodyPr/>
          <a:lstStyle/>
          <a:p>
            <a:fld id="{FB1E8D65-985B-4A2D-B361-E83CE11D76B6}" type="slidenum">
              <a:rPr lang="en-US" smtClean="0"/>
              <a:t>40</a:t>
            </a:fld>
            <a:endParaRPr lang="en-US"/>
          </a:p>
        </p:txBody>
      </p:sp>
    </p:spTree>
    <p:extLst>
      <p:ext uri="{BB962C8B-B14F-4D97-AF65-F5344CB8AC3E}">
        <p14:creationId xmlns:p14="http://schemas.microsoft.com/office/powerpoint/2010/main" val="292350543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a:t>Krivično djelo ubistvo</a:t>
            </a:r>
            <a:endParaRPr lang="en-US" sz="2800" dirty="0"/>
          </a:p>
        </p:txBody>
      </p:sp>
      <p:sp>
        <p:nvSpPr>
          <p:cNvPr id="3" name="Content Placeholder 2"/>
          <p:cNvSpPr>
            <a:spLocks noGrp="1"/>
          </p:cNvSpPr>
          <p:nvPr>
            <p:ph idx="1"/>
          </p:nvPr>
        </p:nvSpPr>
        <p:spPr/>
        <p:txBody>
          <a:bodyPr>
            <a:normAutofit/>
          </a:bodyPr>
          <a:lstStyle/>
          <a:p>
            <a:pPr marL="0" indent="0" algn="just">
              <a:buNone/>
            </a:pPr>
            <a:r>
              <a:rPr lang="sr-Latn-BA" sz="2400" dirty="0" smtClean="0"/>
              <a:t>Uzročna veza između radnje izvršenja i nastale posljedice (smrti oštećene) nije prekinuta time što oštećenoj poslije zadobivanja smrtonosne </a:t>
            </a:r>
            <a:r>
              <a:rPr lang="sr-Latn-BA" sz="2400" dirty="0" err="1" smtClean="0"/>
              <a:t>povrede</a:t>
            </a:r>
            <a:r>
              <a:rPr lang="sr-Latn-BA" sz="2400" dirty="0" smtClean="0"/>
              <a:t> nije pružena adekvatna ljekarska pomoć. </a:t>
            </a:r>
          </a:p>
          <a:p>
            <a:pPr marL="0" indent="0" algn="just">
              <a:buNone/>
            </a:pPr>
            <a:endParaRPr lang="sr-Latn-BA" sz="2400" dirty="0"/>
          </a:p>
          <a:p>
            <a:pPr marL="0" indent="0" algn="just">
              <a:buNone/>
            </a:pPr>
            <a:r>
              <a:rPr lang="sr-Latn-BA" sz="2400" b="1" i="1" dirty="0" smtClean="0"/>
              <a:t>(Presuda Vrhovnog suda Republike Srpske Kž-97/2002 od 22. jula 2002.)</a:t>
            </a:r>
            <a:endParaRPr lang="en-US" sz="2400" b="1" i="1" dirty="0"/>
          </a:p>
        </p:txBody>
      </p:sp>
      <p:sp>
        <p:nvSpPr>
          <p:cNvPr id="5" name="Slide Number Placeholder 4"/>
          <p:cNvSpPr>
            <a:spLocks noGrp="1"/>
          </p:cNvSpPr>
          <p:nvPr>
            <p:ph type="sldNum" sz="quarter" idx="12"/>
          </p:nvPr>
        </p:nvSpPr>
        <p:spPr/>
        <p:txBody>
          <a:bodyPr/>
          <a:lstStyle/>
          <a:p>
            <a:fld id="{FB1E8D65-985B-4A2D-B361-E83CE11D76B6}" type="slidenum">
              <a:rPr lang="en-US" smtClean="0"/>
              <a:t>41</a:t>
            </a:fld>
            <a:endParaRPr lang="en-US"/>
          </a:p>
        </p:txBody>
      </p:sp>
    </p:spTree>
    <p:extLst>
      <p:ext uri="{BB962C8B-B14F-4D97-AF65-F5344CB8AC3E}">
        <p14:creationId xmlns:p14="http://schemas.microsoft.com/office/powerpoint/2010/main" val="1671561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Krivično djelo ubistvo</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BA" sz="2400" b="1" dirty="0" smtClean="0"/>
              <a:t>Namjera ne predstavlja bitan element osnovnog oblika krivičnog djela ubistva,</a:t>
            </a:r>
            <a:r>
              <a:rPr lang="sr-Latn-BA" sz="2400" dirty="0" smtClean="0"/>
              <a:t> pa time ni pokušaja tog djela.</a:t>
            </a:r>
          </a:p>
          <a:p>
            <a:pPr marL="0" indent="0" algn="just">
              <a:buNone/>
            </a:pPr>
            <a:r>
              <a:rPr lang="sr-Latn-BA" sz="2400" dirty="0" smtClean="0"/>
              <a:t> Međutim, iz </a:t>
            </a:r>
            <a:r>
              <a:rPr lang="sr-Latn-BA" sz="2400" b="1" dirty="0" smtClean="0"/>
              <a:t>konteksta u kome je ovaj pojam ugrađen u činjenični opis djela u izreci, proizlazi da se radi o upotrebi neadekvatnog termina koji presuda koristi iskazujući htijenje posljedice djela kao voljnu komponentu direktnog umišljaja</a:t>
            </a:r>
            <a:r>
              <a:rPr lang="sr-Latn-BA" sz="2400" dirty="0" smtClean="0"/>
              <a:t> optuženog pri izvršenju djela. </a:t>
            </a:r>
          </a:p>
          <a:p>
            <a:pPr marL="0" indent="0" algn="just">
              <a:buNone/>
            </a:pPr>
            <a:endParaRPr lang="sr-Latn-BA" sz="2400" dirty="0"/>
          </a:p>
          <a:p>
            <a:pPr marL="0" indent="0" algn="just">
              <a:buNone/>
            </a:pPr>
            <a:r>
              <a:rPr lang="sr-Latn-BA" sz="2400" i="1" dirty="0" smtClean="0"/>
              <a:t>(Presuda Vrhovnog suda Republike Srpske Kž-87/04 od 21.12.2004. godine)</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42</a:t>
            </a:fld>
            <a:endParaRPr lang="en-US"/>
          </a:p>
        </p:txBody>
      </p:sp>
    </p:spTree>
    <p:extLst>
      <p:ext uri="{BB962C8B-B14F-4D97-AF65-F5344CB8AC3E}">
        <p14:creationId xmlns:p14="http://schemas.microsoft.com/office/powerpoint/2010/main" val="288503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a:t>Krivično </a:t>
            </a:r>
            <a:r>
              <a:rPr lang="sr-Latn-BA" sz="2800" b="1" dirty="0" smtClean="0"/>
              <a:t>djelo teško </a:t>
            </a:r>
            <a:r>
              <a:rPr lang="sr-Latn-BA" sz="2800" b="1" dirty="0"/>
              <a:t>ubistvo</a:t>
            </a:r>
            <a:endParaRPr lang="en-US" sz="2800" dirty="0"/>
          </a:p>
        </p:txBody>
      </p:sp>
      <p:sp>
        <p:nvSpPr>
          <p:cNvPr id="3" name="Content Placeholder 2"/>
          <p:cNvSpPr>
            <a:spLocks noGrp="1"/>
          </p:cNvSpPr>
          <p:nvPr>
            <p:ph idx="1"/>
          </p:nvPr>
        </p:nvSpPr>
        <p:spPr/>
        <p:txBody>
          <a:bodyPr>
            <a:normAutofit/>
          </a:bodyPr>
          <a:lstStyle/>
          <a:p>
            <a:pPr marL="0" indent="0" algn="just">
              <a:buNone/>
            </a:pPr>
            <a:r>
              <a:rPr lang="sr-Latn-BA" sz="2400" dirty="0" smtClean="0"/>
              <a:t>Da bi se moglo tvrditi da je ubistvo izvršeno na krajnje podmukao način, </a:t>
            </a:r>
            <a:r>
              <a:rPr lang="sr-Latn-BA" sz="2400" b="1" dirty="0" smtClean="0"/>
              <a:t>moraju postojati kumulativno objektivni i subjektivni elementi koji ga određuju i karakterišu kao takvog i distanciraju od običnog ubistva.</a:t>
            </a:r>
            <a:r>
              <a:rPr lang="sr-Latn-BA" sz="2400" dirty="0" smtClean="0"/>
              <a:t> </a:t>
            </a:r>
          </a:p>
          <a:p>
            <a:pPr marL="0" indent="0" algn="just">
              <a:buNone/>
            </a:pPr>
            <a:r>
              <a:rPr lang="sr-Latn-BA" sz="2400" dirty="0" smtClean="0"/>
              <a:t>Kako odnos optuženog i ubijenog  se ne možemo odrediti kao odnos povjerenja, </a:t>
            </a:r>
            <a:r>
              <a:rPr lang="sr-Latn-BA" sz="2400" b="1" dirty="0" smtClean="0"/>
              <a:t>već kao odnos sukoba, svađa i fizičkih nasrtaja između njih kao braće,</a:t>
            </a:r>
          </a:p>
          <a:p>
            <a:pPr marL="0" indent="0" algn="just">
              <a:buNone/>
            </a:pPr>
            <a:r>
              <a:rPr lang="sr-Latn-BA" sz="2400" dirty="0" smtClean="0"/>
              <a:t> to se </a:t>
            </a:r>
            <a:r>
              <a:rPr lang="sr-Latn-BA" sz="2400" b="1" dirty="0" smtClean="0"/>
              <a:t>djelovanjem optuženog može posmatrati kao način uobičajenog otklanjanja </a:t>
            </a:r>
            <a:r>
              <a:rPr lang="sr-Latn-BA" sz="2400" b="1" dirty="0" err="1" smtClean="0"/>
              <a:t>prepreka</a:t>
            </a:r>
            <a:r>
              <a:rPr lang="sr-Latn-BA" sz="2400" b="1" dirty="0" smtClean="0"/>
              <a:t> i mjere opreza da može da izvrši namjeravano krivično djelo.</a:t>
            </a:r>
          </a:p>
          <a:p>
            <a:pPr marL="0" indent="0" algn="just">
              <a:buNone/>
            </a:pPr>
            <a:endParaRPr lang="sr-Latn-BA" sz="2400" b="1" dirty="0" smtClean="0"/>
          </a:p>
          <a:p>
            <a:pPr marL="0" indent="0" algn="just">
              <a:buNone/>
            </a:pPr>
            <a:r>
              <a:rPr lang="sr-Latn-BA" sz="2400" i="1" dirty="0" smtClean="0"/>
              <a:t>(Presuda Vrhovnog suda Republike Srpske Kž-67/2003 od 01. jula 2003.)</a:t>
            </a:r>
            <a:endParaRPr lang="sr-Latn-BA"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43</a:t>
            </a:fld>
            <a:endParaRPr lang="en-US"/>
          </a:p>
        </p:txBody>
      </p:sp>
    </p:spTree>
    <p:extLst>
      <p:ext uri="{BB962C8B-B14F-4D97-AF65-F5344CB8AC3E}">
        <p14:creationId xmlns:p14="http://schemas.microsoft.com/office/powerpoint/2010/main" val="373806695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a:t>Krivično </a:t>
            </a:r>
            <a:r>
              <a:rPr lang="sr-Latn-BA" sz="2800" b="1" dirty="0" smtClean="0"/>
              <a:t>djelo teško ubistvo </a:t>
            </a:r>
            <a:endParaRPr lang="en-US" sz="2800" dirty="0"/>
          </a:p>
        </p:txBody>
      </p:sp>
      <p:sp>
        <p:nvSpPr>
          <p:cNvPr id="3" name="Content Placeholder 2"/>
          <p:cNvSpPr>
            <a:spLocks noGrp="1"/>
          </p:cNvSpPr>
          <p:nvPr>
            <p:ph idx="1"/>
          </p:nvPr>
        </p:nvSpPr>
        <p:spPr>
          <a:xfrm>
            <a:off x="838200" y="1600200"/>
            <a:ext cx="10515600" cy="4019365"/>
          </a:xfrm>
        </p:spPr>
        <p:txBody>
          <a:bodyPr>
            <a:normAutofit/>
          </a:bodyPr>
          <a:lstStyle/>
          <a:p>
            <a:pPr marL="0" indent="0" algn="just">
              <a:buNone/>
            </a:pPr>
            <a:r>
              <a:rPr lang="sr-Latn-CS" sz="2400" dirty="0" smtClean="0"/>
              <a:t> </a:t>
            </a:r>
            <a:r>
              <a:rPr lang="sr-Latn-CS" sz="2400" dirty="0"/>
              <a:t>P</a:t>
            </a:r>
            <a:r>
              <a:rPr lang="sr-Latn-CS" sz="2400" dirty="0" smtClean="0"/>
              <a:t>rema </a:t>
            </a:r>
            <a:r>
              <a:rPr lang="sr-Latn-CS" sz="2400" dirty="0"/>
              <a:t>konkretnoj </a:t>
            </a:r>
            <a:r>
              <a:rPr lang="sr-Latn-CS" sz="2400" dirty="0" smtClean="0"/>
              <a:t>situaciji </a:t>
            </a:r>
            <a:r>
              <a:rPr lang="sr-Latn-CS" sz="2400" b="1" dirty="0" smtClean="0"/>
              <a:t>ne </a:t>
            </a:r>
            <a:r>
              <a:rPr lang="sr-Latn-CS" sz="2400" b="1" dirty="0"/>
              <a:t>može prihvatiti da je optuženi kroz </a:t>
            </a:r>
            <a:r>
              <a:rPr lang="sr-Latn-CS" sz="2400" b="1" dirty="0" err="1"/>
              <a:t>primjenu</a:t>
            </a:r>
            <a:r>
              <a:rPr lang="sr-Latn-CS" sz="2400" b="1" dirty="0"/>
              <a:t> oblika nasilja išao za tim da pokaže potpunu afirmaciju svoje moći i snage i to na bezobziran </a:t>
            </a:r>
            <a:r>
              <a:rPr lang="sr-Latn-CS" sz="2400" b="1" dirty="0" smtClean="0"/>
              <a:t>način,</a:t>
            </a:r>
          </a:p>
          <a:p>
            <a:pPr marL="0" indent="0" algn="just">
              <a:buNone/>
            </a:pPr>
            <a:r>
              <a:rPr lang="sr-Latn-CS" sz="2400" dirty="0" smtClean="0"/>
              <a:t> jer </a:t>
            </a:r>
            <a:r>
              <a:rPr lang="sr-Latn-CS" sz="2400" dirty="0"/>
              <a:t>nije iskazao bezobzirno nasilničko ponašanje pa se u radnjama optuženog ne stiču bitni elementi krivičnog </a:t>
            </a:r>
            <a:r>
              <a:rPr lang="sr-Latn-CS" sz="2400" dirty="0" err="1"/>
              <a:t>djela</a:t>
            </a:r>
            <a:r>
              <a:rPr lang="sr-Latn-CS" sz="2400" dirty="0"/>
              <a:t> teškog ubistva iz člana 149. stav 1. tačka 3. KZ RS, već krivičnog </a:t>
            </a:r>
            <a:r>
              <a:rPr lang="sr-Latn-CS" sz="2400" dirty="0" err="1"/>
              <a:t>djela</a:t>
            </a:r>
            <a:r>
              <a:rPr lang="sr-Latn-CS" sz="2400" dirty="0"/>
              <a:t> ubistva iz člana 148. stav 1. KZ RS.</a:t>
            </a:r>
            <a:endParaRPr lang="en-US" sz="2400" dirty="0"/>
          </a:p>
          <a:p>
            <a:pPr marL="0" indent="0" algn="just">
              <a:buNone/>
            </a:pPr>
            <a:r>
              <a:rPr lang="sr-Latn-CS" sz="2400" i="1" dirty="0" smtClean="0"/>
              <a:t>(</a:t>
            </a:r>
            <a:r>
              <a:rPr lang="sr-Latn-CS" sz="2400" i="1" dirty="0"/>
              <a:t>Vrhovni sud Republike Srpske, broj 12 0 K 005029 18 </a:t>
            </a:r>
            <a:r>
              <a:rPr lang="sr-Latn-CS" sz="2400" i="1" dirty="0" err="1"/>
              <a:t>Kžk</a:t>
            </a:r>
            <a:r>
              <a:rPr lang="sr-Latn-CS" sz="2400" i="1" dirty="0"/>
              <a:t> od 12.06.2018.)</a:t>
            </a:r>
            <a:endParaRPr lang="en-US" sz="2400" dirty="0"/>
          </a:p>
          <a:p>
            <a:pPr marL="0" indent="0" algn="just">
              <a:buNone/>
            </a:pPr>
            <a:endParaRPr lang="en-US" sz="2400" dirty="0"/>
          </a:p>
          <a:p>
            <a:endParaRPr lang="en-US" sz="2400" dirty="0"/>
          </a:p>
        </p:txBody>
      </p:sp>
      <p:sp>
        <p:nvSpPr>
          <p:cNvPr id="5" name="Slide Number Placeholder 4"/>
          <p:cNvSpPr>
            <a:spLocks noGrp="1"/>
          </p:cNvSpPr>
          <p:nvPr>
            <p:ph type="sldNum" sz="quarter" idx="12"/>
          </p:nvPr>
        </p:nvSpPr>
        <p:spPr/>
        <p:txBody>
          <a:bodyPr/>
          <a:lstStyle/>
          <a:p>
            <a:fld id="{FB1E8D65-985B-4A2D-B361-E83CE11D76B6}" type="slidenum">
              <a:rPr lang="en-US" smtClean="0"/>
              <a:t>44</a:t>
            </a:fld>
            <a:endParaRPr lang="en-US"/>
          </a:p>
        </p:txBody>
      </p:sp>
    </p:spTree>
    <p:extLst>
      <p:ext uri="{BB962C8B-B14F-4D97-AF65-F5344CB8AC3E}">
        <p14:creationId xmlns:p14="http://schemas.microsoft.com/office/powerpoint/2010/main" val="32176912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Krivično djelo teško ubistvo</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BA" sz="2400" dirty="0" smtClean="0"/>
              <a:t>Da bi postojalo </a:t>
            </a:r>
            <a:r>
              <a:rPr lang="sr-Latn-BA" sz="2400" b="1" dirty="0" smtClean="0"/>
              <a:t>ubistvo na podmukao način nije dovoljno da je postupanje izvršioca objektivno prikriveno,</a:t>
            </a:r>
            <a:r>
              <a:rPr lang="sr-Latn-BA" sz="2400" dirty="0" smtClean="0"/>
              <a:t> već je</a:t>
            </a:r>
          </a:p>
          <a:p>
            <a:pPr marL="0" indent="0" algn="just">
              <a:buNone/>
            </a:pPr>
            <a:r>
              <a:rPr lang="sr-Latn-BA" sz="2400" dirty="0" smtClean="0"/>
              <a:t> potrebno da su </a:t>
            </a:r>
            <a:r>
              <a:rPr lang="sr-Latn-BA" sz="2400" b="1" dirty="0" smtClean="0"/>
              <a:t>ostvareni subjektivni uslovi – </a:t>
            </a:r>
            <a:r>
              <a:rPr lang="sr-Latn-BA" sz="2400" b="1" dirty="0" err="1" smtClean="0"/>
              <a:t>prevarno</a:t>
            </a:r>
            <a:r>
              <a:rPr lang="sr-Latn-BA" sz="2400" b="1" dirty="0" smtClean="0"/>
              <a:t>, namjerno i zlonamjerno postupanje izvršioca uz iskorištavanje bespomoćnosti bezizlaznosti ili posebno povjerenje žrtve. </a:t>
            </a:r>
          </a:p>
          <a:p>
            <a:pPr marL="0" indent="0" algn="just">
              <a:buNone/>
            </a:pPr>
            <a:endParaRPr lang="sr-Latn-BA" sz="2400" dirty="0"/>
          </a:p>
          <a:p>
            <a:pPr marL="0" indent="0" algn="just">
              <a:buNone/>
            </a:pPr>
            <a:r>
              <a:rPr lang="sr-Latn-BA" sz="2400" b="1" i="1" dirty="0" smtClean="0"/>
              <a:t>(Presuda Vrhovnog suda Republike Srpske Kž-136/98 od 10. marta 1999.)</a:t>
            </a:r>
            <a:endParaRPr lang="en-US" sz="2400" b="1" i="1" dirty="0"/>
          </a:p>
        </p:txBody>
      </p:sp>
      <p:sp>
        <p:nvSpPr>
          <p:cNvPr id="5" name="Slide Number Placeholder 4"/>
          <p:cNvSpPr>
            <a:spLocks noGrp="1"/>
          </p:cNvSpPr>
          <p:nvPr>
            <p:ph type="sldNum" sz="quarter" idx="12"/>
          </p:nvPr>
        </p:nvSpPr>
        <p:spPr/>
        <p:txBody>
          <a:bodyPr/>
          <a:lstStyle/>
          <a:p>
            <a:fld id="{FB1E8D65-985B-4A2D-B361-E83CE11D76B6}" type="slidenum">
              <a:rPr lang="en-US" smtClean="0"/>
              <a:t>45</a:t>
            </a:fld>
            <a:endParaRPr lang="en-US"/>
          </a:p>
        </p:txBody>
      </p:sp>
    </p:spTree>
    <p:extLst>
      <p:ext uri="{BB962C8B-B14F-4D97-AF65-F5344CB8AC3E}">
        <p14:creationId xmlns:p14="http://schemas.microsoft.com/office/powerpoint/2010/main" val="28984814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Krivično djelo  teško ubistvo</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BA" sz="2400" dirty="0" smtClean="0"/>
              <a:t>postojanju bezobzirnog nasilničkog ponašanja, kojem je prethodilo lišenje života oštećenog, </a:t>
            </a:r>
            <a:r>
              <a:rPr lang="sr-Latn-BA" sz="2400" b="1" dirty="0" smtClean="0"/>
              <a:t>sud nalazi u prethodno ispoljenom nasilničkom ponašanju obojice optuženih prema oštećenom u vidu nemotivisanog teškog vrijeđanja, grubog zlostavljanja i fizičkog nasilja nad oštećenim,</a:t>
            </a:r>
            <a:r>
              <a:rPr lang="sr-Latn-BA" sz="2400" dirty="0" smtClean="0"/>
              <a:t> </a:t>
            </a:r>
          </a:p>
          <a:p>
            <a:pPr marL="0" indent="0" algn="just">
              <a:buNone/>
            </a:pPr>
            <a:r>
              <a:rPr lang="sr-Latn-BA" sz="2400" dirty="0" smtClean="0"/>
              <a:t>gdje se </a:t>
            </a:r>
            <a:r>
              <a:rPr lang="sr-Latn-BA" sz="2400" b="1" dirty="0" smtClean="0"/>
              <a:t>nasilje vrši iz objesti, pri čemu optuženi nisu motivisani nekom drugom pobudom, osim željom za demonstracijom sile kroz grubo i bahato ponašanje koje prevazilazi uobičajenu mjeru nasilja.</a:t>
            </a:r>
          </a:p>
          <a:p>
            <a:pPr marL="0" indent="0" algn="just">
              <a:buNone/>
            </a:pPr>
            <a:endParaRPr lang="sr-Latn-BA" sz="2400" dirty="0"/>
          </a:p>
          <a:p>
            <a:pPr marL="0" indent="0" algn="just">
              <a:buNone/>
            </a:pPr>
            <a:r>
              <a:rPr lang="sr-Latn-BA" sz="2400" i="1" dirty="0" smtClean="0"/>
              <a:t>(Presuda Vrhovnog suda Republike Srpske 12 0 K 000489 09 </a:t>
            </a:r>
            <a:r>
              <a:rPr lang="sr-Latn-BA" sz="2400" i="1" dirty="0" err="1" smtClean="0"/>
              <a:t>Kž</a:t>
            </a:r>
            <a:r>
              <a:rPr lang="sr-Latn-BA" sz="2400" i="1" dirty="0" smtClean="0"/>
              <a:t> 2 od 25. juna 2009.)</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46</a:t>
            </a:fld>
            <a:endParaRPr lang="en-US"/>
          </a:p>
        </p:txBody>
      </p:sp>
    </p:spTree>
    <p:extLst>
      <p:ext uri="{BB962C8B-B14F-4D97-AF65-F5344CB8AC3E}">
        <p14:creationId xmlns:p14="http://schemas.microsoft.com/office/powerpoint/2010/main" val="5840130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Krivično djelo teško ubistvo</a:t>
            </a:r>
            <a:endParaRPr lang="en-US" sz="2800" b="1" u="sng" dirty="0"/>
          </a:p>
        </p:txBody>
      </p:sp>
      <p:sp>
        <p:nvSpPr>
          <p:cNvPr id="3" name="Content Placeholder 2"/>
          <p:cNvSpPr>
            <a:spLocks noGrp="1"/>
          </p:cNvSpPr>
          <p:nvPr>
            <p:ph idx="1"/>
          </p:nvPr>
        </p:nvSpPr>
        <p:spPr/>
        <p:txBody>
          <a:bodyPr>
            <a:normAutofit/>
          </a:bodyPr>
          <a:lstStyle/>
          <a:p>
            <a:pPr marL="0" indent="0" algn="just">
              <a:buNone/>
            </a:pPr>
            <a:r>
              <a:rPr lang="sr-Latn-BA" sz="2400" dirty="0" smtClean="0"/>
              <a:t>Nakon što su se optuženi dogovorili o načinu izvršenja krivičnog djela i na oštećenog bacili betonski blok kojim su ga pogodili u glavu, a potom ga i dva puta udarili metalnom šipkom u predjelu glave i tako dok je oštećeni ležao na zemlji istog pretresli i tom prilikom oduzeli novčanik  sa novcem (240 KM) i ručni sat koji su skinuli sa ruke, pribavivši na taj način imovinsku korist. 8ispunjeni uslovi da se radi o krivičnom djelu iz koristoljublja</a:t>
            </a:r>
          </a:p>
          <a:p>
            <a:pPr marL="0" indent="0" algn="just">
              <a:buNone/>
            </a:pPr>
            <a:endParaRPr lang="sr-Latn-BA" sz="2400" dirty="0"/>
          </a:p>
          <a:p>
            <a:pPr marL="0" indent="0" algn="just">
              <a:buNone/>
            </a:pPr>
            <a:r>
              <a:rPr lang="sr-Latn-BA" sz="2400" i="1" dirty="0" smtClean="0"/>
              <a:t>(Presuda Vrhovnog suda Republike Srpske 118-0-Kž-08-000 199 od 29. januara 2009.)</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47</a:t>
            </a:fld>
            <a:endParaRPr lang="en-US"/>
          </a:p>
        </p:txBody>
      </p:sp>
    </p:spTree>
    <p:extLst>
      <p:ext uri="{BB962C8B-B14F-4D97-AF65-F5344CB8AC3E}">
        <p14:creationId xmlns:p14="http://schemas.microsoft.com/office/powerpoint/2010/main" val="260629115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Krivično djelo </a:t>
            </a:r>
            <a:r>
              <a:rPr lang="sr-Latn-BA" sz="2800" b="1" dirty="0" err="1" smtClean="0"/>
              <a:t>ubistvoa</a:t>
            </a:r>
            <a:r>
              <a:rPr lang="sr-Latn-BA" sz="2800" b="1" dirty="0" smtClean="0"/>
              <a:t> na mah</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BA" sz="2400" b="1" dirty="0" smtClean="0"/>
              <a:t>Između intenziteta afektivnog stanja </a:t>
            </a:r>
            <a:r>
              <a:rPr lang="sr-Latn-BA" sz="2400" b="1" dirty="0" err="1" smtClean="0"/>
              <a:t>supstanciranog</a:t>
            </a:r>
            <a:r>
              <a:rPr lang="sr-Latn-BA" sz="2400" b="1" dirty="0" smtClean="0"/>
              <a:t> u jakoj razdraženosti </a:t>
            </a:r>
            <a:r>
              <a:rPr lang="sr-Latn-BA" sz="2400" dirty="0" smtClean="0"/>
              <a:t>kao bitnom elementu krivičnog djela ubistva na mah i povoda za ovakav efekta (teško vrijeđanje ili napad ubijenog), </a:t>
            </a:r>
            <a:r>
              <a:rPr lang="sr-Latn-BA" sz="2400" b="1" dirty="0" smtClean="0"/>
              <a:t>mora postojati srazmjera koja se cijeni objektivno prema standardu „psihički prosječnog čovjeka“,</a:t>
            </a:r>
            <a:r>
              <a:rPr lang="sr-Latn-BA" sz="2400" dirty="0" smtClean="0"/>
              <a:t> pri čemu  nisu relevantni </a:t>
            </a:r>
            <a:r>
              <a:rPr lang="sr-Latn-BA" sz="2400" dirty="0" err="1" smtClean="0"/>
              <a:t>debalansi</a:t>
            </a:r>
            <a:r>
              <a:rPr lang="sr-Latn-BA" sz="2400" dirty="0" smtClean="0"/>
              <a:t> izazvani mogućom patološkom genezom afekta. </a:t>
            </a:r>
          </a:p>
          <a:p>
            <a:pPr marL="0" indent="0" algn="just">
              <a:buNone/>
            </a:pPr>
            <a:endParaRPr lang="sr-Latn-BA" sz="2400" dirty="0"/>
          </a:p>
          <a:p>
            <a:pPr marL="0" indent="0" algn="just">
              <a:buNone/>
            </a:pPr>
            <a:r>
              <a:rPr lang="sr-Latn-BA" sz="2400" b="1" i="1" dirty="0" smtClean="0"/>
              <a:t>(Presuda Vrhovnog suda Republike Srpske Kž-30/2000 od 20. novembra 2000.)</a:t>
            </a:r>
            <a:endParaRPr lang="en-US" sz="2400" b="1" i="1" dirty="0"/>
          </a:p>
        </p:txBody>
      </p:sp>
      <p:sp>
        <p:nvSpPr>
          <p:cNvPr id="5" name="Slide Number Placeholder 4"/>
          <p:cNvSpPr>
            <a:spLocks noGrp="1"/>
          </p:cNvSpPr>
          <p:nvPr>
            <p:ph type="sldNum" sz="quarter" idx="12"/>
          </p:nvPr>
        </p:nvSpPr>
        <p:spPr/>
        <p:txBody>
          <a:bodyPr/>
          <a:lstStyle/>
          <a:p>
            <a:fld id="{FB1E8D65-985B-4A2D-B361-E83CE11D76B6}" type="slidenum">
              <a:rPr lang="en-US" smtClean="0"/>
              <a:t>48</a:t>
            </a:fld>
            <a:endParaRPr lang="en-US"/>
          </a:p>
        </p:txBody>
      </p:sp>
    </p:spTree>
    <p:extLst>
      <p:ext uri="{BB962C8B-B14F-4D97-AF65-F5344CB8AC3E}">
        <p14:creationId xmlns:p14="http://schemas.microsoft.com/office/powerpoint/2010/main" val="293431230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Krivično djelo ubistvo na mah</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BA" sz="2400" dirty="0" smtClean="0"/>
              <a:t>Izvršenje </a:t>
            </a:r>
            <a:r>
              <a:rPr lang="sr-Latn-BA" sz="2400" b="1" dirty="0" smtClean="0"/>
              <a:t>ubistva u neuračunljivom stanju</a:t>
            </a:r>
            <a:r>
              <a:rPr lang="sr-Latn-BA" sz="2400" dirty="0" smtClean="0"/>
              <a:t>, uzrokovano trajnim duševnim oboljenjem, </a:t>
            </a:r>
            <a:r>
              <a:rPr lang="sr-Latn-BA" sz="2400" b="1" dirty="0" smtClean="0"/>
              <a:t>isključuje mogućnost da se takvo djelo kvalifikuje u privilegovanom obliku kao ubistvo na mah iz razloga što taj oblik ubistva podrazumijeva očuvanost psihičkih funkcija (svijest i volju) izvršioca djela.</a:t>
            </a:r>
          </a:p>
          <a:p>
            <a:pPr marL="0" indent="0" algn="just">
              <a:buNone/>
            </a:pPr>
            <a:r>
              <a:rPr lang="sr-Latn-BA" sz="2400" dirty="0" smtClean="0"/>
              <a:t> Kada je riječ o neuračunljivom licu, licu koje </a:t>
            </a:r>
            <a:r>
              <a:rPr lang="sr-Latn-BA" sz="2400" b="1" dirty="0" smtClean="0"/>
              <a:t>ne može da shvati značaj svog djela niti da upravlja postupcima,</a:t>
            </a:r>
            <a:r>
              <a:rPr lang="sr-Latn-BA" sz="2400" dirty="0" smtClean="0"/>
              <a:t> ne može se govoriti o ubistvu na mah čak </a:t>
            </a:r>
            <a:r>
              <a:rPr lang="sr-Latn-BA" sz="2400" b="1" dirty="0" smtClean="0"/>
              <a:t>ni pod pretpostavkom postojanja prethodnog napada teškog vrijeđanja ili zlostavljanja od strane oštećenog, </a:t>
            </a:r>
          </a:p>
          <a:p>
            <a:pPr marL="0" indent="0" algn="just">
              <a:buNone/>
            </a:pPr>
            <a:r>
              <a:rPr lang="sr-Latn-BA" sz="2400" dirty="0" smtClean="0"/>
              <a:t>jer </a:t>
            </a:r>
            <a:r>
              <a:rPr lang="sr-Latn-BA" sz="2400" b="1" dirty="0" smtClean="0"/>
              <a:t>nije moguće utvrđivati uzročno posljedičnu vezi sa stanjem jake razdraženosti</a:t>
            </a:r>
            <a:r>
              <a:rPr lang="sr-Latn-BA" sz="2400" dirty="0" smtClean="0"/>
              <a:t>, obzirom da je </a:t>
            </a:r>
            <a:r>
              <a:rPr lang="sr-Latn-BA" sz="2400" b="1" dirty="0" smtClean="0"/>
              <a:t>volja izvršioca već u defektu zbog trajne duševne bolesti.  </a:t>
            </a:r>
          </a:p>
          <a:p>
            <a:pPr marL="0" indent="0" algn="just">
              <a:buNone/>
            </a:pPr>
            <a:r>
              <a:rPr lang="sr-Latn-BA" sz="2400" i="1" dirty="0" smtClean="0"/>
              <a:t>(Presuda Vrhovnog suda Republike Srpske Kž-40/05 od 25.03.2005. godine)</a:t>
            </a:r>
          </a:p>
        </p:txBody>
      </p:sp>
      <p:sp>
        <p:nvSpPr>
          <p:cNvPr id="5" name="Slide Number Placeholder 4"/>
          <p:cNvSpPr>
            <a:spLocks noGrp="1"/>
          </p:cNvSpPr>
          <p:nvPr>
            <p:ph type="sldNum" sz="quarter" idx="12"/>
          </p:nvPr>
        </p:nvSpPr>
        <p:spPr/>
        <p:txBody>
          <a:bodyPr/>
          <a:lstStyle/>
          <a:p>
            <a:fld id="{FB1E8D65-985B-4A2D-B361-E83CE11D76B6}" type="slidenum">
              <a:rPr lang="en-US" smtClean="0"/>
              <a:t>49</a:t>
            </a:fld>
            <a:endParaRPr lang="en-US"/>
          </a:p>
        </p:txBody>
      </p:sp>
    </p:spTree>
    <p:extLst>
      <p:ext uri="{BB962C8B-B14F-4D97-AF65-F5344CB8AC3E}">
        <p14:creationId xmlns:p14="http://schemas.microsoft.com/office/powerpoint/2010/main" val="30466334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a:t>Vremensko važenje krivičnog zakonodavstva</a:t>
            </a:r>
            <a:endParaRPr lang="en-US" sz="2800" dirty="0"/>
          </a:p>
        </p:txBody>
      </p:sp>
      <p:sp>
        <p:nvSpPr>
          <p:cNvPr id="3" name="Content Placeholder 2"/>
          <p:cNvSpPr>
            <a:spLocks noGrp="1"/>
          </p:cNvSpPr>
          <p:nvPr>
            <p:ph idx="1"/>
          </p:nvPr>
        </p:nvSpPr>
        <p:spPr/>
        <p:txBody>
          <a:bodyPr>
            <a:normAutofit/>
          </a:bodyPr>
          <a:lstStyle/>
          <a:p>
            <a:pPr marL="0" indent="0" algn="just">
              <a:buNone/>
            </a:pPr>
            <a:r>
              <a:rPr lang="sr-Latn-CS" sz="2400" dirty="0"/>
              <a:t>Kada oba zakona koja konkurišu za </a:t>
            </a:r>
            <a:r>
              <a:rPr lang="sr-Latn-CS" sz="2400" dirty="0" err="1"/>
              <a:t>primjenu</a:t>
            </a:r>
            <a:r>
              <a:rPr lang="sr-Latn-CS" sz="2400" dirty="0"/>
              <a:t> u konkretnom slučaju (KZ RS koji je bio na snazi u </a:t>
            </a:r>
            <a:r>
              <a:rPr lang="sr-Latn-CS" sz="2400" dirty="0" err="1"/>
              <a:t>vrijeme</a:t>
            </a:r>
            <a:r>
              <a:rPr lang="sr-Latn-CS" sz="2400" dirty="0"/>
              <a:t> izvršenja </a:t>
            </a:r>
            <a:r>
              <a:rPr lang="sr-Latn-CS" sz="2400" dirty="0" err="1"/>
              <a:t>djela</a:t>
            </a:r>
            <a:r>
              <a:rPr lang="sr-Latn-CS" sz="2400" dirty="0"/>
              <a:t> i Krivični zakonik Republike Srpske koji je stupio na snagu poslije izvršenja krivičnog </a:t>
            </a:r>
            <a:r>
              <a:rPr lang="sr-Latn-CS" sz="2400" dirty="0" err="1"/>
              <a:t>djela</a:t>
            </a:r>
            <a:r>
              <a:rPr lang="sr-Latn-CS" sz="2400" dirty="0"/>
              <a:t>) </a:t>
            </a:r>
            <a:r>
              <a:rPr lang="sr-Latn-CS" sz="2400" b="1" dirty="0"/>
              <a:t>radnje činjenično opisane u dispozitivu optužnice i izreci pobijane presude određuju kao krivično </a:t>
            </a:r>
            <a:r>
              <a:rPr lang="sr-Latn-CS" sz="2400" b="1" dirty="0" err="1"/>
              <a:t>djelo</a:t>
            </a:r>
            <a:r>
              <a:rPr lang="sr-Latn-CS" sz="2400" b="1" dirty="0"/>
              <a:t> neovlaštena proizvodnja i promet opojnih droga u osnovnom obliku, te kada oba zakona propisuju isti </a:t>
            </a:r>
            <a:r>
              <a:rPr lang="sr-Latn-CS" sz="2400" b="1" dirty="0" smtClean="0"/>
              <a:t> posebni maksimum </a:t>
            </a:r>
            <a:r>
              <a:rPr lang="sr-Latn-CS" sz="2400" b="1" dirty="0"/>
              <a:t>kazne za ovo krivično </a:t>
            </a:r>
            <a:r>
              <a:rPr lang="sr-Latn-CS" sz="2400" b="1" dirty="0" err="1"/>
              <a:t>djelo</a:t>
            </a:r>
            <a:r>
              <a:rPr lang="sr-Latn-CS" sz="2400" b="1" dirty="0"/>
              <a:t> od 10 godina zatvora, blaži je krivični zakonik RS jer predviđa povoljnije uslove za izricanje kazne optuženom, zbog toga što propisuje manji posebni minimum kazne za to </a:t>
            </a:r>
            <a:r>
              <a:rPr lang="sr-Latn-CS" sz="2400" b="1" dirty="0" err="1"/>
              <a:t>djelo</a:t>
            </a:r>
            <a:r>
              <a:rPr lang="sr-Latn-CS" sz="2400" b="1" dirty="0"/>
              <a:t> i pruža šire mogućnosti za ublažavanje kazne</a:t>
            </a:r>
            <a:r>
              <a:rPr lang="sr-Latn-CS" sz="2400" i="1" dirty="0" smtClean="0"/>
              <a:t>.</a:t>
            </a:r>
          </a:p>
          <a:p>
            <a:pPr marL="0" indent="0" algn="just">
              <a:buNone/>
            </a:pPr>
            <a:endParaRPr lang="en-US" sz="2400" dirty="0"/>
          </a:p>
          <a:p>
            <a:pPr marL="0" indent="0" algn="just">
              <a:buNone/>
            </a:pPr>
            <a:r>
              <a:rPr lang="sr-Latn-CS" sz="2400" i="1" dirty="0"/>
              <a:t>(Vrhovni sud Republike Srpske, broj 71 0 K 172029 18 </a:t>
            </a:r>
            <a:r>
              <a:rPr lang="sr-Latn-CS" sz="2400" i="1" dirty="0" err="1"/>
              <a:t>Kžž</a:t>
            </a:r>
            <a:r>
              <a:rPr lang="sr-Latn-CS" sz="2400" i="1" dirty="0"/>
              <a:t> od 26.12.2018. godine)</a:t>
            </a:r>
            <a:endParaRPr lang="en-US" sz="2400" dirty="0"/>
          </a:p>
          <a:p>
            <a:endParaRPr lang="en-US" dirty="0"/>
          </a:p>
          <a:p>
            <a:endParaRPr lang="en-US" dirty="0"/>
          </a:p>
        </p:txBody>
      </p:sp>
      <p:sp>
        <p:nvSpPr>
          <p:cNvPr id="5" name="Slide Number Placeholder 4"/>
          <p:cNvSpPr>
            <a:spLocks noGrp="1"/>
          </p:cNvSpPr>
          <p:nvPr>
            <p:ph type="sldNum" sz="quarter" idx="12"/>
          </p:nvPr>
        </p:nvSpPr>
        <p:spPr/>
        <p:txBody>
          <a:bodyPr/>
          <a:lstStyle/>
          <a:p>
            <a:fld id="{FB1E8D65-985B-4A2D-B361-E83CE11D76B6}" type="slidenum">
              <a:rPr lang="en-US" smtClean="0"/>
              <a:t>5</a:t>
            </a:fld>
            <a:endParaRPr lang="en-US"/>
          </a:p>
        </p:txBody>
      </p:sp>
    </p:spTree>
    <p:extLst>
      <p:ext uri="{BB962C8B-B14F-4D97-AF65-F5344CB8AC3E}">
        <p14:creationId xmlns:p14="http://schemas.microsoft.com/office/powerpoint/2010/main" val="263033900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Tjelesna </a:t>
            </a:r>
            <a:r>
              <a:rPr lang="sr-Latn-BA" sz="2800" b="1" dirty="0" err="1" smtClean="0"/>
              <a:t>povreda</a:t>
            </a:r>
            <a:r>
              <a:rPr lang="sr-Latn-BA" sz="2800" b="1" dirty="0" smtClean="0"/>
              <a:t> </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99549484"/>
              </p:ext>
            </p:extLst>
          </p:nvPr>
        </p:nvGraphicFramePr>
        <p:xfrm>
          <a:off x="705035" y="1597981"/>
          <a:ext cx="10515600" cy="4694891"/>
        </p:xfrm>
        <a:graphic>
          <a:graphicData uri="http://schemas.openxmlformats.org/drawingml/2006/table">
            <a:tbl>
              <a:tblPr>
                <a:tableStyleId>{5C22544A-7EE6-4342-B048-85BDC9FD1C3A}</a:tableStyleId>
              </a:tblPr>
              <a:tblGrid>
                <a:gridCol w="10515600">
                  <a:extLst>
                    <a:ext uri="{9D8B030D-6E8A-4147-A177-3AD203B41FA5}">
                      <a16:colId xmlns:a16="http://schemas.microsoft.com/office/drawing/2014/main" val="3280022611"/>
                    </a:ext>
                  </a:extLst>
                </a:gridCol>
              </a:tblGrid>
              <a:tr h="4694891">
                <a:tc>
                  <a:txBody>
                    <a:bodyPr/>
                    <a:lstStyle/>
                    <a:p>
                      <a:pPr algn="just"/>
                      <a:r>
                        <a:rPr lang="sr-Latn-CS" sz="2400" kern="1200" dirty="0" smtClean="0">
                          <a:solidFill>
                            <a:schemeClr val="dk1"/>
                          </a:solidFill>
                          <a:effectLst/>
                          <a:latin typeface="+mn-lt"/>
                          <a:ea typeface="+mn-ea"/>
                          <a:cs typeface="+mn-cs"/>
                        </a:rPr>
                        <a:t>Kada je optuženi oglašen krivim za kvalifikovani oblik   krivičnog </a:t>
                      </a:r>
                      <a:r>
                        <a:rPr lang="sr-Latn-CS" sz="2400" kern="1200" dirty="0" err="1" smtClean="0">
                          <a:solidFill>
                            <a:schemeClr val="dk1"/>
                          </a:solidFill>
                          <a:effectLst/>
                          <a:latin typeface="+mn-lt"/>
                          <a:ea typeface="+mn-ea"/>
                          <a:cs typeface="+mn-cs"/>
                        </a:rPr>
                        <a:t>djela</a:t>
                      </a:r>
                      <a:r>
                        <a:rPr lang="sr-Latn-CS" sz="2400" kern="1200" dirty="0" smtClean="0">
                          <a:solidFill>
                            <a:schemeClr val="dk1"/>
                          </a:solidFill>
                          <a:effectLst/>
                          <a:latin typeface="+mn-lt"/>
                          <a:ea typeface="+mn-ea"/>
                          <a:cs typeface="+mn-cs"/>
                        </a:rPr>
                        <a:t> lake </a:t>
                      </a:r>
                      <a:r>
                        <a:rPr lang="sr-Latn-CS" sz="2400" kern="1200" dirty="0" err="1" smtClean="0">
                          <a:solidFill>
                            <a:schemeClr val="dk1"/>
                          </a:solidFill>
                          <a:effectLst/>
                          <a:latin typeface="+mn-lt"/>
                          <a:ea typeface="+mn-ea"/>
                          <a:cs typeface="+mn-cs"/>
                        </a:rPr>
                        <a:t>tjelesne</a:t>
                      </a:r>
                      <a:r>
                        <a:rPr lang="sr-Latn-CS" sz="2400" kern="1200" dirty="0" smtClean="0">
                          <a:solidFill>
                            <a:schemeClr val="dk1"/>
                          </a:solidFill>
                          <a:effectLst/>
                          <a:latin typeface="+mn-lt"/>
                          <a:ea typeface="+mn-ea"/>
                          <a:cs typeface="+mn-cs"/>
                        </a:rPr>
                        <a:t> povrede iz člana 155. stav 2. u vezi sa stavom 1. KZ RS, onda sa aspekta  poduzimanja krivičnog gonjenja, </a:t>
                      </a:r>
                      <a:r>
                        <a:rPr lang="sr-Latn-CS" sz="2400" b="1" kern="1200" dirty="0" err="1" smtClean="0">
                          <a:solidFill>
                            <a:schemeClr val="dk1"/>
                          </a:solidFill>
                          <a:effectLst/>
                          <a:latin typeface="+mn-lt"/>
                          <a:ea typeface="+mn-ea"/>
                          <a:cs typeface="+mn-cs"/>
                        </a:rPr>
                        <a:t>prijedlog</a:t>
                      </a:r>
                      <a:r>
                        <a:rPr lang="sr-Latn-CS" sz="2400" b="1" kern="1200" dirty="0" smtClean="0">
                          <a:solidFill>
                            <a:schemeClr val="dk1"/>
                          </a:solidFill>
                          <a:effectLst/>
                          <a:latin typeface="+mn-lt"/>
                          <a:ea typeface="+mn-ea"/>
                          <a:cs typeface="+mn-cs"/>
                        </a:rPr>
                        <a:t> oštećenog nije od uticaja i značajan je samo za poduzimanje krivičnog gonjenja za osnovni oblik krivičnog  </a:t>
                      </a:r>
                      <a:r>
                        <a:rPr lang="sr-Latn-CS" sz="2400" b="1" kern="1200" dirty="0" err="1" smtClean="0">
                          <a:solidFill>
                            <a:schemeClr val="dk1"/>
                          </a:solidFill>
                          <a:effectLst/>
                          <a:latin typeface="+mn-lt"/>
                          <a:ea typeface="+mn-ea"/>
                          <a:cs typeface="+mn-cs"/>
                        </a:rPr>
                        <a:t>djela</a:t>
                      </a:r>
                      <a:r>
                        <a:rPr lang="sr-Latn-CS" sz="2400" b="1" kern="1200" dirty="0" smtClean="0">
                          <a:solidFill>
                            <a:schemeClr val="dk1"/>
                          </a:solidFill>
                          <a:effectLst/>
                          <a:latin typeface="+mn-lt"/>
                          <a:ea typeface="+mn-ea"/>
                          <a:cs typeface="+mn-cs"/>
                        </a:rPr>
                        <a:t> lake </a:t>
                      </a:r>
                      <a:r>
                        <a:rPr lang="sr-Latn-CS" sz="2400" b="1" kern="1200" dirty="0" err="1" smtClean="0">
                          <a:solidFill>
                            <a:schemeClr val="dk1"/>
                          </a:solidFill>
                          <a:effectLst/>
                          <a:latin typeface="+mn-lt"/>
                          <a:ea typeface="+mn-ea"/>
                          <a:cs typeface="+mn-cs"/>
                        </a:rPr>
                        <a:t>tjelesne</a:t>
                      </a:r>
                      <a:r>
                        <a:rPr lang="sr-Latn-CS" sz="2400" b="1" kern="1200" dirty="0" smtClean="0">
                          <a:solidFill>
                            <a:schemeClr val="dk1"/>
                          </a:solidFill>
                          <a:effectLst/>
                          <a:latin typeface="+mn-lt"/>
                          <a:ea typeface="+mn-ea"/>
                          <a:cs typeface="+mn-cs"/>
                        </a:rPr>
                        <a:t> povrede.</a:t>
                      </a:r>
                      <a:endParaRPr lang="en-US" sz="2400" b="1" kern="1200" dirty="0" smtClean="0">
                        <a:solidFill>
                          <a:schemeClr val="dk1"/>
                        </a:solidFill>
                        <a:effectLst/>
                        <a:latin typeface="+mn-lt"/>
                        <a:ea typeface="+mn-ea"/>
                        <a:cs typeface="+mn-cs"/>
                      </a:endParaRPr>
                    </a:p>
                    <a:p>
                      <a:pPr algn="just"/>
                      <a:r>
                        <a:rPr lang="sr-Latn-CS" sz="2400" b="1" kern="1200" dirty="0" smtClean="0">
                          <a:solidFill>
                            <a:schemeClr val="dk1"/>
                          </a:solidFill>
                          <a:effectLst/>
                          <a:latin typeface="+mn-lt"/>
                          <a:ea typeface="+mn-ea"/>
                          <a:cs typeface="+mn-cs"/>
                        </a:rPr>
                        <a:t> </a:t>
                      </a:r>
                      <a:endParaRPr lang="en-US" sz="2400" b="1" kern="1200" dirty="0" smtClean="0">
                        <a:solidFill>
                          <a:schemeClr val="dk1"/>
                        </a:solidFill>
                        <a:effectLst/>
                        <a:latin typeface="+mn-lt"/>
                        <a:ea typeface="+mn-ea"/>
                        <a:cs typeface="+mn-cs"/>
                      </a:endParaRPr>
                    </a:p>
                    <a:p>
                      <a:pPr algn="just">
                        <a:spcAft>
                          <a:spcPts val="0"/>
                        </a:spcAft>
                      </a:pPr>
                      <a:endParaRPr lang="sr-Latn-BA" sz="2400" b="1" dirty="0" smtClean="0">
                        <a:solidFill>
                          <a:srgbClr val="000000"/>
                        </a:solidFill>
                        <a:effectLst/>
                        <a:latin typeface="+mn-lt"/>
                        <a:ea typeface="Times New Roman" panose="02020603050405020304" pitchFamily="18" charset="0"/>
                      </a:endParaRPr>
                    </a:p>
                    <a:p>
                      <a:pPr algn="just">
                        <a:spcAft>
                          <a:spcPts val="0"/>
                        </a:spcAft>
                      </a:pPr>
                      <a:r>
                        <a:rPr lang="sr-Latn-BA" sz="2400" dirty="0" smtClean="0">
                          <a:solidFill>
                            <a:srgbClr val="000000"/>
                          </a:solidFill>
                          <a:effectLst/>
                          <a:latin typeface="+mn-lt"/>
                          <a:ea typeface="Times New Roman" panose="02020603050405020304" pitchFamily="18" charset="0"/>
                        </a:rPr>
                        <a:t>(</a:t>
                      </a:r>
                      <a:r>
                        <a:rPr lang="sr-Latn-BA" sz="2400" i="1" dirty="0" smtClean="0">
                          <a:solidFill>
                            <a:srgbClr val="000000"/>
                          </a:solidFill>
                          <a:effectLst/>
                          <a:latin typeface="+mn-lt"/>
                          <a:ea typeface="Times New Roman" panose="02020603050405020304" pitchFamily="18" charset="0"/>
                        </a:rPr>
                        <a:t>Presuda</a:t>
                      </a:r>
                      <a:r>
                        <a:rPr lang="sr-Latn-BA" sz="2400" i="1" baseline="0" dirty="0" smtClean="0">
                          <a:solidFill>
                            <a:srgbClr val="000000"/>
                          </a:solidFill>
                          <a:effectLst/>
                          <a:latin typeface="+mn-lt"/>
                          <a:ea typeface="Times New Roman" panose="02020603050405020304" pitchFamily="18" charset="0"/>
                        </a:rPr>
                        <a:t> Vrhovnog suda Republike Srpske 11 0 K 020757 19 </a:t>
                      </a:r>
                      <a:r>
                        <a:rPr lang="sr-Latn-BA" sz="2400" i="1" baseline="0" dirty="0" err="1" smtClean="0">
                          <a:solidFill>
                            <a:srgbClr val="000000"/>
                          </a:solidFill>
                          <a:effectLst/>
                          <a:latin typeface="+mn-lt"/>
                          <a:ea typeface="Times New Roman" panose="02020603050405020304" pitchFamily="18" charset="0"/>
                        </a:rPr>
                        <a:t>Kž</a:t>
                      </a:r>
                      <a:r>
                        <a:rPr lang="sr-Latn-BA" sz="2400" i="1" baseline="0" dirty="0" smtClean="0">
                          <a:solidFill>
                            <a:srgbClr val="000000"/>
                          </a:solidFill>
                          <a:effectLst/>
                          <a:latin typeface="+mn-lt"/>
                          <a:ea typeface="Times New Roman" panose="02020603050405020304" pitchFamily="18" charset="0"/>
                        </a:rPr>
                        <a:t> 3 od 06.02.2020.)</a:t>
                      </a:r>
                      <a:endParaRPr lang="en-US" sz="2400" dirty="0">
                        <a:effectLst/>
                        <a:latin typeface="+mn-lt"/>
                        <a:ea typeface="Times New Roman" panose="02020603050405020304" pitchFamily="18" charset="0"/>
                      </a:endParaRPr>
                    </a:p>
                  </a:txBody>
                  <a:tcPr marL="114935" marR="114935" marT="0" marB="0">
                    <a:solidFill>
                      <a:schemeClr val="bg1"/>
                    </a:solidFill>
                  </a:tcPr>
                </a:tc>
                <a:extLst>
                  <a:ext uri="{0D108BD9-81ED-4DB2-BD59-A6C34878D82A}">
                    <a16:rowId xmlns:a16="http://schemas.microsoft.com/office/drawing/2014/main" val="3144509771"/>
                  </a:ext>
                </a:extLst>
              </a:tr>
            </a:tbl>
          </a:graphicData>
        </a:graphic>
      </p:graphicFrame>
      <p:sp>
        <p:nvSpPr>
          <p:cNvPr id="5" name="Slide Number Placeholder 4"/>
          <p:cNvSpPr>
            <a:spLocks noGrp="1"/>
          </p:cNvSpPr>
          <p:nvPr>
            <p:ph type="sldNum" sz="quarter" idx="12"/>
          </p:nvPr>
        </p:nvSpPr>
        <p:spPr/>
        <p:txBody>
          <a:bodyPr/>
          <a:lstStyle/>
          <a:p>
            <a:fld id="{FB1E8D65-985B-4A2D-B361-E83CE11D76B6}" type="slidenum">
              <a:rPr lang="en-US" smtClean="0"/>
              <a:t>50</a:t>
            </a:fld>
            <a:endParaRPr lang="en-US"/>
          </a:p>
        </p:txBody>
      </p:sp>
    </p:spTree>
    <p:extLst>
      <p:ext uri="{BB962C8B-B14F-4D97-AF65-F5344CB8AC3E}">
        <p14:creationId xmlns:p14="http://schemas.microsoft.com/office/powerpoint/2010/main" val="25253916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Teška tjelesna </a:t>
            </a:r>
            <a:r>
              <a:rPr lang="sr-Latn-BA" sz="2800" b="1" dirty="0" err="1" smtClean="0"/>
              <a:t>povreda</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BA" sz="2400" dirty="0" smtClean="0"/>
              <a:t>Kvalifikatornu okolnost predstavlja teža posljedica djela – smrt lica kojem je nanesena teška tjelesna </a:t>
            </a:r>
            <a:r>
              <a:rPr lang="sr-Latn-BA" sz="2400" dirty="0" err="1" smtClean="0"/>
              <a:t>povreda</a:t>
            </a:r>
            <a:r>
              <a:rPr lang="sr-Latn-BA" sz="2400" dirty="0" smtClean="0"/>
              <a:t>. </a:t>
            </a:r>
            <a:r>
              <a:rPr lang="sr-Latn-BA" sz="2400" b="1" dirty="0" smtClean="0"/>
              <a:t>Smrt treba da se javi kao posljedica one djelatnosti kojom se ostvaruje tjelesna </a:t>
            </a:r>
            <a:r>
              <a:rPr lang="sr-Latn-BA" sz="2400" b="1" dirty="0" err="1" smtClean="0"/>
              <a:t>povreda</a:t>
            </a:r>
            <a:r>
              <a:rPr lang="sr-Latn-BA" sz="2400" b="1" dirty="0" smtClean="0"/>
              <a:t>.</a:t>
            </a:r>
            <a:r>
              <a:rPr lang="sr-Latn-BA" sz="2400" dirty="0" smtClean="0"/>
              <a:t> Na osnovu ovih obilježja vrši se razgraničavanje ovog djela od ostalih oblika teške tjelesne </a:t>
            </a:r>
            <a:r>
              <a:rPr lang="sr-Latn-BA" sz="2400" dirty="0" err="1" smtClean="0"/>
              <a:t>povrede</a:t>
            </a:r>
            <a:r>
              <a:rPr lang="sr-Latn-BA" sz="2400" dirty="0" smtClean="0"/>
              <a:t>, odnosno od ubistva.</a:t>
            </a:r>
          </a:p>
          <a:p>
            <a:pPr marL="0" indent="0" algn="just">
              <a:buNone/>
            </a:pPr>
            <a:endParaRPr lang="sr-Latn-BA" sz="2400" dirty="0"/>
          </a:p>
          <a:p>
            <a:pPr marL="0" indent="0" algn="just">
              <a:buNone/>
            </a:pPr>
            <a:r>
              <a:rPr lang="sr-Latn-BA" sz="2400" b="1" i="1" dirty="0" smtClean="0"/>
              <a:t>(Rješenje Vrhovnog suda Republike Srpske Kž-36/00 od 24. februara 2000.)</a:t>
            </a:r>
            <a:endParaRPr lang="en-US" sz="2400" b="1" i="1" dirty="0"/>
          </a:p>
        </p:txBody>
      </p:sp>
      <p:sp>
        <p:nvSpPr>
          <p:cNvPr id="5" name="Slide Number Placeholder 4"/>
          <p:cNvSpPr>
            <a:spLocks noGrp="1"/>
          </p:cNvSpPr>
          <p:nvPr>
            <p:ph type="sldNum" sz="quarter" idx="12"/>
          </p:nvPr>
        </p:nvSpPr>
        <p:spPr/>
        <p:txBody>
          <a:bodyPr/>
          <a:lstStyle/>
          <a:p>
            <a:fld id="{FB1E8D65-985B-4A2D-B361-E83CE11D76B6}" type="slidenum">
              <a:rPr lang="en-US" smtClean="0"/>
              <a:t>51</a:t>
            </a:fld>
            <a:endParaRPr lang="en-US"/>
          </a:p>
        </p:txBody>
      </p:sp>
    </p:spTree>
    <p:extLst>
      <p:ext uri="{BB962C8B-B14F-4D97-AF65-F5344CB8AC3E}">
        <p14:creationId xmlns:p14="http://schemas.microsoft.com/office/powerpoint/2010/main" val="5119833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Trgovina </a:t>
            </a:r>
            <a:r>
              <a:rPr lang="sr-Latn-BA" sz="2800" b="1" dirty="0" err="1" smtClean="0"/>
              <a:t>ljudima</a:t>
            </a:r>
            <a:r>
              <a:rPr lang="sr-Latn-BA" sz="2800" b="1" dirty="0" smtClean="0"/>
              <a:t> radi </a:t>
            </a:r>
            <a:r>
              <a:rPr lang="sr-Latn-BA" sz="2800" b="1" smtClean="0"/>
              <a:t>vršenja prostitucije</a:t>
            </a:r>
            <a:endParaRPr lang="en-US" sz="2800" dirty="0"/>
          </a:p>
        </p:txBody>
      </p:sp>
      <p:sp>
        <p:nvSpPr>
          <p:cNvPr id="3" name="Content Placeholder 2"/>
          <p:cNvSpPr>
            <a:spLocks noGrp="1"/>
          </p:cNvSpPr>
          <p:nvPr>
            <p:ph idx="1"/>
          </p:nvPr>
        </p:nvSpPr>
        <p:spPr/>
        <p:txBody>
          <a:bodyPr>
            <a:normAutofit lnSpcReduction="10000"/>
          </a:bodyPr>
          <a:lstStyle/>
          <a:p>
            <a:pPr marL="0" indent="0" algn="just">
              <a:buNone/>
            </a:pPr>
            <a:r>
              <a:rPr lang="sr-Latn-BA" sz="2400" dirty="0" smtClean="0"/>
              <a:t>U radnjama optuženog se stiču obilježja krivičnog djela trgovine </a:t>
            </a:r>
            <a:r>
              <a:rPr lang="sr-Latn-BA" sz="2400" dirty="0" err="1" smtClean="0"/>
              <a:t>ljudima</a:t>
            </a:r>
            <a:r>
              <a:rPr lang="sr-Latn-BA" sz="2400" dirty="0" smtClean="0"/>
              <a:t> radi vršenja prostitucije. Tako je stupio u kontakt sa D. za koju je znao da je maloljetna, govoreći joj da će pružanjem seksualnih usluga starijim licima i sama imati korist, te je tako trojci svjedoka predložio seksualne usluge od maloljetne oštećene, tražeći od njih novac i dajući im broj mobilnog telefona maloljetne oštećene, koji su s njom kontaktirali i potom imali seksualne odnose za novčane iznose od 100 KM kao i dopune za mobilni telefon oštećene. </a:t>
            </a:r>
            <a:r>
              <a:rPr lang="sr-Latn-BA" sz="2400" b="1" dirty="0" smtClean="0"/>
              <a:t>Sve ove radnje upućuju na ispravan zaključak da je optuženi posredovao u vršenju prostitucije i da je to činio radi zarade, s tim da je za postojanje djela potpuno bez značaja da li je optuženi na ovaj način ostvario zaradu i u kojem iznosu. </a:t>
            </a:r>
          </a:p>
          <a:p>
            <a:pPr marL="0" indent="0" algn="just">
              <a:buNone/>
            </a:pPr>
            <a:endParaRPr lang="sr-Latn-BA" sz="2400" dirty="0"/>
          </a:p>
          <a:p>
            <a:pPr marL="0" indent="0" algn="just">
              <a:buNone/>
            </a:pPr>
            <a:r>
              <a:rPr lang="sr-Latn-BA" sz="2400" i="1" dirty="0" smtClean="0"/>
              <a:t>(Presuda Vrhovnog suda Republike </a:t>
            </a:r>
            <a:r>
              <a:rPr lang="sr-Latn-BA" sz="2400" i="1" dirty="0" err="1" smtClean="0"/>
              <a:t>Srspke</a:t>
            </a:r>
            <a:r>
              <a:rPr lang="sr-Latn-BA" sz="2400" i="1" dirty="0" smtClean="0"/>
              <a:t> 118-0-Kž-08-0000 216 od 22. januara 2009.)</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52</a:t>
            </a:fld>
            <a:endParaRPr lang="en-US"/>
          </a:p>
        </p:txBody>
      </p:sp>
    </p:spTree>
    <p:extLst>
      <p:ext uri="{BB962C8B-B14F-4D97-AF65-F5344CB8AC3E}">
        <p14:creationId xmlns:p14="http://schemas.microsoft.com/office/powerpoint/2010/main" val="54284565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Ugrožavanje sigurnosti </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97950348"/>
              </p:ext>
            </p:extLst>
          </p:nvPr>
        </p:nvGraphicFramePr>
        <p:xfrm>
          <a:off x="838200" y="1556239"/>
          <a:ext cx="10515600" cy="4545624"/>
        </p:xfrm>
        <a:graphic>
          <a:graphicData uri="http://schemas.openxmlformats.org/drawingml/2006/table">
            <a:tbl>
              <a:tblPr firstRow="1" firstCol="1" lastRow="1" lastCol="1" bandRow="1" bandCol="1">
                <a:tableStyleId>{5C22544A-7EE6-4342-B048-85BDC9FD1C3A}</a:tableStyleId>
              </a:tblPr>
              <a:tblGrid>
                <a:gridCol w="10515600">
                  <a:extLst>
                    <a:ext uri="{9D8B030D-6E8A-4147-A177-3AD203B41FA5}">
                      <a16:colId xmlns:a16="http://schemas.microsoft.com/office/drawing/2014/main" val="3818733019"/>
                    </a:ext>
                  </a:extLst>
                </a:gridCol>
              </a:tblGrid>
              <a:tr h="4545624">
                <a:tc>
                  <a:txBody>
                    <a:bodyPr/>
                    <a:lstStyle/>
                    <a:p>
                      <a:pPr algn="just"/>
                      <a:r>
                        <a:rPr lang="sr-Latn-CS" sz="2400" b="0" kern="1200" dirty="0" smtClean="0">
                          <a:solidFill>
                            <a:schemeClr val="tx1"/>
                          </a:solidFill>
                          <a:effectLst/>
                          <a:latin typeface="+mn-lt"/>
                          <a:ea typeface="+mn-ea"/>
                          <a:cs typeface="+mn-cs"/>
                        </a:rPr>
                        <a:t>Ozbiljna </a:t>
                      </a:r>
                      <a:r>
                        <a:rPr lang="sr-Latn-CS" sz="2400" b="0" kern="1200" dirty="0" err="1" smtClean="0">
                          <a:solidFill>
                            <a:schemeClr val="tx1"/>
                          </a:solidFill>
                          <a:effectLst/>
                          <a:latin typeface="+mn-lt"/>
                          <a:ea typeface="+mn-ea"/>
                          <a:cs typeface="+mn-cs"/>
                        </a:rPr>
                        <a:t>prijetnja</a:t>
                      </a:r>
                      <a:r>
                        <a:rPr lang="sr-Latn-CS" sz="2400" b="0" kern="1200" dirty="0" smtClean="0">
                          <a:solidFill>
                            <a:schemeClr val="tx1"/>
                          </a:solidFill>
                          <a:effectLst/>
                          <a:latin typeface="+mn-lt"/>
                          <a:ea typeface="+mn-ea"/>
                          <a:cs typeface="+mn-cs"/>
                        </a:rPr>
                        <a:t> predstavlja elemenat bića krivičnog </a:t>
                      </a:r>
                      <a:r>
                        <a:rPr lang="sr-Latn-CS" sz="2400" b="0" kern="1200" dirty="0" err="1" smtClean="0">
                          <a:solidFill>
                            <a:schemeClr val="tx1"/>
                          </a:solidFill>
                          <a:effectLst/>
                          <a:latin typeface="+mn-lt"/>
                          <a:ea typeface="+mn-ea"/>
                          <a:cs typeface="+mn-cs"/>
                        </a:rPr>
                        <a:t>djela</a:t>
                      </a:r>
                      <a:r>
                        <a:rPr lang="sr-Latn-CS" sz="2400" b="0" kern="1200" dirty="0" smtClean="0">
                          <a:solidFill>
                            <a:schemeClr val="tx1"/>
                          </a:solidFill>
                          <a:effectLst/>
                          <a:latin typeface="+mn-lt"/>
                          <a:ea typeface="+mn-ea"/>
                          <a:cs typeface="+mn-cs"/>
                        </a:rPr>
                        <a:t> ugrožavanje sigurnosti iz člana 169. stav 1. KZ RS, a </a:t>
                      </a:r>
                      <a:r>
                        <a:rPr lang="sr-Latn-CS" sz="2400" b="1" kern="1200" dirty="0" smtClean="0">
                          <a:solidFill>
                            <a:schemeClr val="tx1"/>
                          </a:solidFill>
                          <a:effectLst/>
                          <a:latin typeface="+mn-lt"/>
                          <a:ea typeface="+mn-ea"/>
                          <a:cs typeface="+mn-cs"/>
                        </a:rPr>
                        <a:t> karakter ozbiljne </a:t>
                      </a:r>
                      <a:r>
                        <a:rPr lang="sr-Latn-CS" sz="2400" b="1" kern="1200" dirty="0" err="1" smtClean="0">
                          <a:solidFill>
                            <a:schemeClr val="tx1"/>
                          </a:solidFill>
                          <a:effectLst/>
                          <a:latin typeface="+mn-lt"/>
                          <a:ea typeface="+mn-ea"/>
                          <a:cs typeface="+mn-cs"/>
                        </a:rPr>
                        <a:t>prijetnje</a:t>
                      </a:r>
                      <a:r>
                        <a:rPr lang="sr-Latn-CS" sz="2400" b="1" kern="1200" dirty="0" smtClean="0">
                          <a:solidFill>
                            <a:schemeClr val="tx1"/>
                          </a:solidFill>
                          <a:effectLst/>
                          <a:latin typeface="+mn-lt"/>
                          <a:ea typeface="+mn-ea"/>
                          <a:cs typeface="+mn-cs"/>
                        </a:rPr>
                        <a:t> u smislu ove inkriminacije  ima svaka </a:t>
                      </a:r>
                      <a:r>
                        <a:rPr lang="sr-Latn-CS" sz="2400" b="1" kern="1200" dirty="0" err="1" smtClean="0">
                          <a:solidFill>
                            <a:schemeClr val="tx1"/>
                          </a:solidFill>
                          <a:effectLst/>
                          <a:latin typeface="+mn-lt"/>
                          <a:ea typeface="+mn-ea"/>
                          <a:cs typeface="+mn-cs"/>
                        </a:rPr>
                        <a:t>prijetnja</a:t>
                      </a:r>
                      <a:r>
                        <a:rPr lang="sr-Latn-CS" sz="2400" b="1" kern="1200" dirty="0" smtClean="0">
                          <a:solidFill>
                            <a:schemeClr val="tx1"/>
                          </a:solidFill>
                          <a:effectLst/>
                          <a:latin typeface="+mn-lt"/>
                          <a:ea typeface="+mn-ea"/>
                          <a:cs typeface="+mn-cs"/>
                        </a:rPr>
                        <a:t> koja je podobna da kod lica kome se </a:t>
                      </a:r>
                      <a:r>
                        <a:rPr lang="sr-Latn-CS" sz="2400" b="1" kern="1200" dirty="0" err="1" smtClean="0">
                          <a:solidFill>
                            <a:schemeClr val="tx1"/>
                          </a:solidFill>
                          <a:effectLst/>
                          <a:latin typeface="+mn-lt"/>
                          <a:ea typeface="+mn-ea"/>
                          <a:cs typeface="+mn-cs"/>
                        </a:rPr>
                        <a:t>prijeti</a:t>
                      </a:r>
                      <a:r>
                        <a:rPr lang="sr-Latn-CS" sz="2400" b="1" kern="1200" dirty="0" smtClean="0">
                          <a:solidFill>
                            <a:schemeClr val="tx1"/>
                          </a:solidFill>
                          <a:effectLst/>
                          <a:latin typeface="+mn-lt"/>
                          <a:ea typeface="+mn-ea"/>
                          <a:cs typeface="+mn-cs"/>
                        </a:rPr>
                        <a:t> izazove </a:t>
                      </a:r>
                      <a:r>
                        <a:rPr lang="sr-Latn-CS" sz="2400" b="1" kern="1200" dirty="0" err="1" smtClean="0">
                          <a:solidFill>
                            <a:schemeClr val="tx1"/>
                          </a:solidFill>
                          <a:effectLst/>
                          <a:latin typeface="+mn-lt"/>
                          <a:ea typeface="+mn-ea"/>
                          <a:cs typeface="+mn-cs"/>
                        </a:rPr>
                        <a:t>osjećaj</a:t>
                      </a:r>
                      <a:r>
                        <a:rPr lang="sr-Latn-CS" sz="2400" b="1" kern="1200" dirty="0" smtClean="0">
                          <a:solidFill>
                            <a:schemeClr val="tx1"/>
                          </a:solidFill>
                          <a:effectLst/>
                          <a:latin typeface="+mn-lt"/>
                          <a:ea typeface="+mn-ea"/>
                          <a:cs typeface="+mn-cs"/>
                        </a:rPr>
                        <a:t> nesigurnosti  i straha da je njemu,  ili njemu bliskom licu ugrožen život  ili </a:t>
                      </a:r>
                      <a:r>
                        <a:rPr lang="sr-Latn-CS" sz="2400" b="1" kern="1200" dirty="0" err="1" smtClean="0">
                          <a:solidFill>
                            <a:schemeClr val="tx1"/>
                          </a:solidFill>
                          <a:effectLst/>
                          <a:latin typeface="+mn-lt"/>
                          <a:ea typeface="+mn-ea"/>
                          <a:cs typeface="+mn-cs"/>
                        </a:rPr>
                        <a:t>tjelesni</a:t>
                      </a:r>
                      <a:r>
                        <a:rPr lang="sr-Latn-CS" sz="2400" b="1" kern="1200" dirty="0" smtClean="0">
                          <a:solidFill>
                            <a:schemeClr val="tx1"/>
                          </a:solidFill>
                          <a:effectLst/>
                          <a:latin typeface="+mn-lt"/>
                          <a:ea typeface="+mn-ea"/>
                          <a:cs typeface="+mn-cs"/>
                        </a:rPr>
                        <a:t> integritet ili sloboda ili da će im biti naneseno zlo nekom </a:t>
                      </a:r>
                      <a:r>
                        <a:rPr lang="sr-Latn-CS" sz="2400" b="1" kern="1200" dirty="0" err="1" smtClean="0">
                          <a:solidFill>
                            <a:schemeClr val="tx1"/>
                          </a:solidFill>
                          <a:effectLst/>
                          <a:latin typeface="+mn-lt"/>
                          <a:ea typeface="+mn-ea"/>
                          <a:cs typeface="+mn-cs"/>
                        </a:rPr>
                        <a:t>opšteopasnom</a:t>
                      </a:r>
                      <a:r>
                        <a:rPr lang="sr-Latn-CS" sz="2400" b="1" kern="1200" dirty="0" smtClean="0">
                          <a:solidFill>
                            <a:schemeClr val="tx1"/>
                          </a:solidFill>
                          <a:effectLst/>
                          <a:latin typeface="+mn-lt"/>
                          <a:ea typeface="+mn-ea"/>
                          <a:cs typeface="+mn-cs"/>
                        </a:rPr>
                        <a:t>  radnjom ili sredstvom.</a:t>
                      </a:r>
                      <a:endParaRPr lang="en-US" sz="2400" b="1" kern="1200" dirty="0" smtClean="0">
                        <a:solidFill>
                          <a:schemeClr val="tx1"/>
                        </a:solidFill>
                        <a:effectLst/>
                        <a:latin typeface="+mn-lt"/>
                        <a:ea typeface="+mn-ea"/>
                        <a:cs typeface="+mn-cs"/>
                      </a:endParaRPr>
                    </a:p>
                    <a:p>
                      <a:pPr algn="just"/>
                      <a:r>
                        <a:rPr lang="sr-Latn-CS" sz="2400" b="1" kern="1200" dirty="0" smtClean="0">
                          <a:solidFill>
                            <a:schemeClr val="tx1"/>
                          </a:solidFill>
                          <a:effectLst/>
                          <a:latin typeface="+mn-lt"/>
                          <a:ea typeface="+mn-ea"/>
                          <a:cs typeface="+mn-cs"/>
                        </a:rPr>
                        <a:t> </a:t>
                      </a:r>
                      <a:endParaRPr lang="en-US" sz="2400" b="1" kern="1200" dirty="0" smtClean="0">
                        <a:solidFill>
                          <a:schemeClr val="tx1"/>
                        </a:solidFill>
                        <a:effectLst/>
                        <a:latin typeface="+mn-lt"/>
                        <a:ea typeface="+mn-ea"/>
                        <a:cs typeface="+mn-cs"/>
                      </a:endParaRPr>
                    </a:p>
                    <a:p>
                      <a:pPr algn="just">
                        <a:lnSpc>
                          <a:spcPct val="107000"/>
                        </a:lnSpc>
                        <a:spcAft>
                          <a:spcPts val="0"/>
                        </a:spcAft>
                      </a:pPr>
                      <a:endParaRPr lang="sr-Latn-BA" sz="2400" b="0" dirty="0" smtClean="0">
                        <a:solidFill>
                          <a:schemeClr val="tx1"/>
                        </a:solidFill>
                        <a:effectLst/>
                      </a:endParaRPr>
                    </a:p>
                    <a:p>
                      <a:pPr algn="just">
                        <a:lnSpc>
                          <a:spcPct val="107000"/>
                        </a:lnSpc>
                        <a:spcAft>
                          <a:spcPts val="0"/>
                        </a:spcAft>
                      </a:pPr>
                      <a:r>
                        <a:rPr lang="sr-Latn-BA" sz="2400" b="0" i="1" dirty="0" smtClean="0">
                          <a:solidFill>
                            <a:schemeClr val="tx1"/>
                          </a:solidFill>
                          <a:effectLst/>
                        </a:rPr>
                        <a:t>(Presuda</a:t>
                      </a:r>
                      <a:r>
                        <a:rPr lang="sr-Latn-BA" sz="2400" b="0" i="1" baseline="0" dirty="0" smtClean="0">
                          <a:solidFill>
                            <a:schemeClr val="tx1"/>
                          </a:solidFill>
                          <a:effectLst/>
                        </a:rPr>
                        <a:t> Vrhovnog suda Republike Srpske 84 0 K 048373 18 </a:t>
                      </a:r>
                      <a:r>
                        <a:rPr lang="sr-Latn-BA" sz="2400" b="0" i="1" baseline="0" dirty="0" err="1" smtClean="0">
                          <a:solidFill>
                            <a:schemeClr val="tx1"/>
                          </a:solidFill>
                          <a:effectLst/>
                        </a:rPr>
                        <a:t>Kvlz</a:t>
                      </a:r>
                      <a:r>
                        <a:rPr lang="sr-Latn-BA" sz="2400" b="0" i="1" baseline="0" dirty="0" smtClean="0">
                          <a:solidFill>
                            <a:schemeClr val="tx1"/>
                          </a:solidFill>
                          <a:effectLst/>
                        </a:rPr>
                        <a:t> od 18.06.2018.)</a:t>
                      </a:r>
                      <a:endParaRPr lang="en-US" sz="2400" b="0" i="1" dirty="0">
                        <a:solidFill>
                          <a:schemeClr val="tx1"/>
                        </a:solidFill>
                        <a:effectLst/>
                      </a:endParaRPr>
                    </a:p>
                    <a:p>
                      <a:pPr indent="457200" algn="just">
                        <a:lnSpc>
                          <a:spcPct val="107000"/>
                        </a:lnSpc>
                        <a:spcAft>
                          <a:spcPts val="0"/>
                        </a:spcAft>
                      </a:pPr>
                      <a:r>
                        <a:rPr lang="sr-Cyrl-RS" sz="1200" i="1" dirty="0">
                          <a:solidFill>
                            <a:schemeClr val="tx1"/>
                          </a:solidFill>
                          <a:effectLst/>
                        </a:rPr>
                        <a:t> </a:t>
                      </a:r>
                      <a:endParaRPr lang="en-US" sz="1200" i="1" dirty="0">
                        <a:solidFill>
                          <a:schemeClr val="tx1"/>
                        </a:solidFill>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solidFill>
                      <a:schemeClr val="bg1"/>
                    </a:solidFill>
                  </a:tcPr>
                </a:tc>
                <a:extLst>
                  <a:ext uri="{0D108BD9-81ED-4DB2-BD59-A6C34878D82A}">
                    <a16:rowId xmlns:a16="http://schemas.microsoft.com/office/drawing/2014/main" val="482301111"/>
                  </a:ext>
                </a:extLst>
              </a:tr>
            </a:tbl>
          </a:graphicData>
        </a:graphic>
      </p:graphicFrame>
      <p:sp>
        <p:nvSpPr>
          <p:cNvPr id="5" name="Slide Number Placeholder 4"/>
          <p:cNvSpPr>
            <a:spLocks noGrp="1"/>
          </p:cNvSpPr>
          <p:nvPr>
            <p:ph type="sldNum" sz="quarter" idx="12"/>
          </p:nvPr>
        </p:nvSpPr>
        <p:spPr/>
        <p:txBody>
          <a:bodyPr/>
          <a:lstStyle/>
          <a:p>
            <a:fld id="{FB1E8D65-985B-4A2D-B361-E83CE11D76B6}" type="slidenum">
              <a:rPr lang="en-US" smtClean="0"/>
              <a:t>53</a:t>
            </a:fld>
            <a:endParaRPr lang="en-US"/>
          </a:p>
        </p:txBody>
      </p:sp>
    </p:spTree>
    <p:extLst>
      <p:ext uri="{BB962C8B-B14F-4D97-AF65-F5344CB8AC3E}">
        <p14:creationId xmlns:p14="http://schemas.microsoft.com/office/powerpoint/2010/main" val="202197490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Ugrožavanje sigurnosti </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97464839"/>
              </p:ext>
            </p:extLst>
          </p:nvPr>
        </p:nvGraphicFramePr>
        <p:xfrm>
          <a:off x="838200" y="1371601"/>
          <a:ext cx="10515600" cy="5486400"/>
        </p:xfrm>
        <a:graphic>
          <a:graphicData uri="http://schemas.openxmlformats.org/drawingml/2006/table">
            <a:tbl>
              <a:tblPr firstRow="1" firstCol="1" lastRow="1" lastCol="1" bandRow="1" bandCol="1">
                <a:tableStyleId>{5C22544A-7EE6-4342-B048-85BDC9FD1C3A}</a:tableStyleId>
              </a:tblPr>
              <a:tblGrid>
                <a:gridCol w="10515600">
                  <a:extLst>
                    <a:ext uri="{9D8B030D-6E8A-4147-A177-3AD203B41FA5}">
                      <a16:colId xmlns:a16="http://schemas.microsoft.com/office/drawing/2014/main" val="4108116271"/>
                    </a:ext>
                  </a:extLst>
                </a:gridCol>
              </a:tblGrid>
              <a:tr h="4396154">
                <a:tc>
                  <a:txBody>
                    <a:bodyPr/>
                    <a:lstStyle/>
                    <a:p>
                      <a:r>
                        <a:rPr lang="sr-Latn-CS" sz="2400" b="0" kern="1200" dirty="0" smtClean="0">
                          <a:solidFill>
                            <a:schemeClr val="tx1"/>
                          </a:solidFill>
                          <a:effectLst/>
                          <a:latin typeface="+mn-lt"/>
                          <a:ea typeface="+mn-ea"/>
                          <a:cs typeface="+mn-cs"/>
                        </a:rPr>
                        <a:t>Biće krivičnog </a:t>
                      </a:r>
                      <a:r>
                        <a:rPr lang="sr-Latn-CS" sz="2400" b="0" kern="1200" dirty="0" err="1" smtClean="0">
                          <a:solidFill>
                            <a:schemeClr val="tx1"/>
                          </a:solidFill>
                          <a:effectLst/>
                          <a:latin typeface="+mn-lt"/>
                          <a:ea typeface="+mn-ea"/>
                          <a:cs typeface="+mn-cs"/>
                        </a:rPr>
                        <a:t>djela</a:t>
                      </a:r>
                      <a:r>
                        <a:rPr lang="sr-Latn-CS" sz="2400" b="0" kern="1200" dirty="0" smtClean="0">
                          <a:solidFill>
                            <a:schemeClr val="tx1"/>
                          </a:solidFill>
                          <a:effectLst/>
                          <a:latin typeface="+mn-lt"/>
                          <a:ea typeface="+mn-ea"/>
                          <a:cs typeface="+mn-cs"/>
                        </a:rPr>
                        <a:t> ugrožavanja sigurnosti iz člana 150. stav 1. KZ RS sastoji se u ozbiljnoj </a:t>
                      </a:r>
                      <a:r>
                        <a:rPr lang="sr-Latn-CS" sz="2400" b="0" kern="1200" dirty="0" err="1" smtClean="0">
                          <a:solidFill>
                            <a:schemeClr val="tx1"/>
                          </a:solidFill>
                          <a:effectLst/>
                          <a:latin typeface="+mn-lt"/>
                          <a:ea typeface="+mn-ea"/>
                          <a:cs typeface="+mn-cs"/>
                        </a:rPr>
                        <a:t>prijetnji</a:t>
                      </a:r>
                      <a:r>
                        <a:rPr lang="sr-Latn-CS" sz="2400" b="0" kern="1200" dirty="0" smtClean="0">
                          <a:solidFill>
                            <a:schemeClr val="tx1"/>
                          </a:solidFill>
                          <a:effectLst/>
                          <a:latin typeface="+mn-lt"/>
                          <a:ea typeface="+mn-ea"/>
                          <a:cs typeface="+mn-cs"/>
                        </a:rPr>
                        <a:t> da će lice kome je</a:t>
                      </a:r>
                      <a:r>
                        <a:rPr lang="sr-Latn-CS" sz="2400" b="1" kern="1200" dirty="0" smtClean="0">
                          <a:solidFill>
                            <a:schemeClr val="tx1"/>
                          </a:solidFill>
                          <a:effectLst/>
                          <a:latin typeface="+mn-lt"/>
                          <a:ea typeface="+mn-ea"/>
                          <a:cs typeface="+mn-cs"/>
                        </a:rPr>
                        <a:t> pretnja upućena ili njemu blisko lice, biti lišeno života, teško </a:t>
                      </a:r>
                      <a:r>
                        <a:rPr lang="sr-Latn-CS" sz="2400" b="1" kern="1200" dirty="0" err="1" smtClean="0">
                          <a:solidFill>
                            <a:schemeClr val="tx1"/>
                          </a:solidFill>
                          <a:effectLst/>
                          <a:latin typeface="+mn-lt"/>
                          <a:ea typeface="+mn-ea"/>
                          <a:cs typeface="+mn-cs"/>
                        </a:rPr>
                        <a:t>tjelesno</a:t>
                      </a:r>
                      <a:r>
                        <a:rPr lang="sr-Latn-CS" sz="2400" b="1" kern="1200" dirty="0" smtClean="0">
                          <a:solidFill>
                            <a:schemeClr val="tx1"/>
                          </a:solidFill>
                          <a:effectLst/>
                          <a:latin typeface="+mn-lt"/>
                          <a:ea typeface="+mn-ea"/>
                          <a:cs typeface="+mn-cs"/>
                        </a:rPr>
                        <a:t> </a:t>
                      </a:r>
                      <a:r>
                        <a:rPr lang="sr-Latn-CS" sz="2400" b="1" kern="1200" dirty="0" err="1" smtClean="0">
                          <a:solidFill>
                            <a:schemeClr val="tx1"/>
                          </a:solidFill>
                          <a:effectLst/>
                          <a:latin typeface="+mn-lt"/>
                          <a:ea typeface="+mn-ea"/>
                          <a:cs typeface="+mn-cs"/>
                        </a:rPr>
                        <a:t>povrijeđeno</a:t>
                      </a:r>
                      <a:r>
                        <a:rPr lang="sr-Latn-CS" sz="2400" b="1" kern="1200" dirty="0" smtClean="0">
                          <a:solidFill>
                            <a:schemeClr val="tx1"/>
                          </a:solidFill>
                          <a:effectLst/>
                          <a:latin typeface="+mn-lt"/>
                          <a:ea typeface="+mn-ea"/>
                          <a:cs typeface="+mn-cs"/>
                        </a:rPr>
                        <a:t>, lišeno slobode ili oteto ili da će mu biti </a:t>
                      </a:r>
                      <a:r>
                        <a:rPr lang="sr-Latn-CS" sz="2400" b="1" kern="1200" dirty="0" err="1" smtClean="0">
                          <a:solidFill>
                            <a:schemeClr val="tx1"/>
                          </a:solidFill>
                          <a:effectLst/>
                          <a:latin typeface="+mn-lt"/>
                          <a:ea typeface="+mn-ea"/>
                          <a:cs typeface="+mn-cs"/>
                        </a:rPr>
                        <a:t>nanijeto</a:t>
                      </a:r>
                      <a:r>
                        <a:rPr lang="sr-Latn-CS" sz="2400" b="1" kern="1200" dirty="0" smtClean="0">
                          <a:solidFill>
                            <a:schemeClr val="tx1"/>
                          </a:solidFill>
                          <a:effectLst/>
                          <a:latin typeface="+mn-lt"/>
                          <a:ea typeface="+mn-ea"/>
                          <a:cs typeface="+mn-cs"/>
                        </a:rPr>
                        <a:t> zlo podmetanjem požara, eksplozijom ili nekom drugom </a:t>
                      </a:r>
                      <a:r>
                        <a:rPr lang="sr-Latn-CS" sz="2400" b="1" kern="1200" dirty="0" err="1" smtClean="0">
                          <a:solidFill>
                            <a:schemeClr val="tx1"/>
                          </a:solidFill>
                          <a:effectLst/>
                          <a:latin typeface="+mn-lt"/>
                          <a:ea typeface="+mn-ea"/>
                          <a:cs typeface="+mn-cs"/>
                        </a:rPr>
                        <a:t>opšteopasnom</a:t>
                      </a:r>
                      <a:r>
                        <a:rPr lang="sr-Latn-CS" sz="2400" b="1" kern="1200" dirty="0" smtClean="0">
                          <a:solidFill>
                            <a:schemeClr val="tx1"/>
                          </a:solidFill>
                          <a:effectLst/>
                          <a:latin typeface="+mn-lt"/>
                          <a:ea typeface="+mn-ea"/>
                          <a:cs typeface="+mn-cs"/>
                        </a:rPr>
                        <a:t> radnjom ili sredstvom, </a:t>
                      </a:r>
                    </a:p>
                    <a:p>
                      <a:endParaRPr lang="sr-Latn-CS" sz="2400" b="1" kern="1200" dirty="0" smtClean="0">
                        <a:solidFill>
                          <a:schemeClr val="tx1"/>
                        </a:solidFill>
                        <a:effectLst/>
                        <a:latin typeface="+mn-lt"/>
                        <a:ea typeface="+mn-ea"/>
                        <a:cs typeface="+mn-cs"/>
                      </a:endParaRPr>
                    </a:p>
                    <a:p>
                      <a:r>
                        <a:rPr lang="sr-Latn-CS" sz="2400" b="0" kern="1200" dirty="0" smtClean="0">
                          <a:solidFill>
                            <a:schemeClr val="tx1"/>
                          </a:solidFill>
                          <a:effectLst/>
                          <a:latin typeface="+mn-lt"/>
                          <a:ea typeface="+mn-ea"/>
                          <a:cs typeface="+mn-cs"/>
                        </a:rPr>
                        <a:t>pa </a:t>
                      </a:r>
                      <a:r>
                        <a:rPr lang="sr-Latn-CS" sz="2400" b="1" kern="1200" dirty="0" smtClean="0">
                          <a:solidFill>
                            <a:schemeClr val="tx1"/>
                          </a:solidFill>
                          <a:effectLst/>
                          <a:latin typeface="+mn-lt"/>
                          <a:ea typeface="+mn-ea"/>
                          <a:cs typeface="+mn-cs"/>
                        </a:rPr>
                        <a:t>kada se radi o </a:t>
                      </a:r>
                      <a:r>
                        <a:rPr lang="sr-Latn-CS" sz="2400" b="1" kern="1200" dirty="0" err="1" smtClean="0">
                          <a:solidFill>
                            <a:schemeClr val="tx1"/>
                          </a:solidFill>
                          <a:effectLst/>
                          <a:latin typeface="+mn-lt"/>
                          <a:ea typeface="+mn-ea"/>
                          <a:cs typeface="+mn-cs"/>
                        </a:rPr>
                        <a:t>prijetnji</a:t>
                      </a:r>
                      <a:r>
                        <a:rPr lang="sr-Latn-CS" sz="2400" b="1" kern="1200" dirty="0" smtClean="0">
                          <a:solidFill>
                            <a:schemeClr val="tx1"/>
                          </a:solidFill>
                          <a:effectLst/>
                          <a:latin typeface="+mn-lt"/>
                          <a:ea typeface="+mn-ea"/>
                          <a:cs typeface="+mn-cs"/>
                        </a:rPr>
                        <a:t> koja se odnosi na lice koje je blisko licu kome je </a:t>
                      </a:r>
                      <a:r>
                        <a:rPr lang="sr-Latn-CS" sz="2400" b="1" kern="1200" dirty="0" err="1" smtClean="0">
                          <a:solidFill>
                            <a:schemeClr val="tx1"/>
                          </a:solidFill>
                          <a:effectLst/>
                          <a:latin typeface="+mn-lt"/>
                          <a:ea typeface="+mn-ea"/>
                          <a:cs typeface="+mn-cs"/>
                        </a:rPr>
                        <a:t>prijetnja</a:t>
                      </a:r>
                      <a:r>
                        <a:rPr lang="sr-Latn-CS" sz="2400" b="1" kern="1200" dirty="0" smtClean="0">
                          <a:solidFill>
                            <a:schemeClr val="tx1"/>
                          </a:solidFill>
                          <a:effectLst/>
                          <a:latin typeface="+mn-lt"/>
                          <a:ea typeface="+mn-ea"/>
                          <a:cs typeface="+mn-cs"/>
                        </a:rPr>
                        <a:t> upućena, potrebno je u opisu </a:t>
                      </a:r>
                      <a:r>
                        <a:rPr lang="sr-Latn-CS" sz="2400" b="1" kern="1200" dirty="0" err="1" smtClean="0">
                          <a:solidFill>
                            <a:schemeClr val="tx1"/>
                          </a:solidFill>
                          <a:effectLst/>
                          <a:latin typeface="+mn-lt"/>
                          <a:ea typeface="+mn-ea"/>
                          <a:cs typeface="+mn-cs"/>
                        </a:rPr>
                        <a:t>djela</a:t>
                      </a:r>
                      <a:r>
                        <a:rPr lang="sr-Latn-CS" sz="2400" b="1" kern="1200" dirty="0" smtClean="0">
                          <a:solidFill>
                            <a:schemeClr val="tx1"/>
                          </a:solidFill>
                          <a:effectLst/>
                          <a:latin typeface="+mn-lt"/>
                          <a:ea typeface="+mn-ea"/>
                          <a:cs typeface="+mn-cs"/>
                        </a:rPr>
                        <a:t> navesti </a:t>
                      </a:r>
                      <a:r>
                        <a:rPr lang="sr-Latn-CS" sz="2400" b="1" kern="1200" dirty="0" err="1" smtClean="0">
                          <a:solidFill>
                            <a:schemeClr val="tx1"/>
                          </a:solidFill>
                          <a:effectLst/>
                          <a:latin typeface="+mn-lt"/>
                          <a:ea typeface="+mn-ea"/>
                          <a:cs typeface="+mn-cs"/>
                        </a:rPr>
                        <a:t>međuosobni</a:t>
                      </a:r>
                      <a:r>
                        <a:rPr lang="sr-Latn-CS" sz="2400" b="1" kern="1200" dirty="0" smtClean="0">
                          <a:solidFill>
                            <a:schemeClr val="tx1"/>
                          </a:solidFill>
                          <a:effectLst/>
                          <a:latin typeface="+mn-lt"/>
                          <a:ea typeface="+mn-ea"/>
                          <a:cs typeface="+mn-cs"/>
                        </a:rPr>
                        <a:t> odnos ovih lica (srodnički odnos, emocionalna veza, prijateljstvo i slično), </a:t>
                      </a:r>
                    </a:p>
                    <a:p>
                      <a:endParaRPr lang="sr-Latn-CS" sz="2400" b="1" kern="1200" dirty="0" smtClean="0">
                        <a:solidFill>
                          <a:schemeClr val="tx1"/>
                        </a:solidFill>
                        <a:effectLst/>
                        <a:latin typeface="+mn-lt"/>
                        <a:ea typeface="+mn-ea"/>
                        <a:cs typeface="+mn-cs"/>
                      </a:endParaRPr>
                    </a:p>
                    <a:p>
                      <a:r>
                        <a:rPr lang="sr-Latn-CS" sz="2400" b="0" kern="1200" dirty="0" smtClean="0">
                          <a:solidFill>
                            <a:schemeClr val="tx1"/>
                          </a:solidFill>
                          <a:effectLst/>
                          <a:latin typeface="+mn-lt"/>
                          <a:ea typeface="+mn-ea"/>
                          <a:cs typeface="+mn-cs"/>
                        </a:rPr>
                        <a:t>pa </a:t>
                      </a:r>
                      <a:r>
                        <a:rPr lang="sr-Latn-CS" sz="2400" b="1" kern="1200" dirty="0" smtClean="0">
                          <a:solidFill>
                            <a:schemeClr val="tx1"/>
                          </a:solidFill>
                          <a:effectLst/>
                          <a:latin typeface="+mn-lt"/>
                          <a:ea typeface="+mn-ea"/>
                          <a:cs typeface="+mn-cs"/>
                        </a:rPr>
                        <a:t>izostankom ovih činjenica dovodi se u pitanje zakonsko </a:t>
                      </a:r>
                      <a:r>
                        <a:rPr lang="sr-Latn-CS" sz="2400" b="1" kern="1200" dirty="0" err="1" smtClean="0">
                          <a:solidFill>
                            <a:schemeClr val="tx1"/>
                          </a:solidFill>
                          <a:effectLst/>
                          <a:latin typeface="+mn-lt"/>
                          <a:ea typeface="+mn-ea"/>
                          <a:cs typeface="+mn-cs"/>
                        </a:rPr>
                        <a:t>obilježje</a:t>
                      </a:r>
                      <a:r>
                        <a:rPr lang="sr-Latn-CS" sz="2400" b="1" kern="1200" dirty="0" smtClean="0">
                          <a:solidFill>
                            <a:schemeClr val="tx1"/>
                          </a:solidFill>
                          <a:effectLst/>
                          <a:latin typeface="+mn-lt"/>
                          <a:ea typeface="+mn-ea"/>
                          <a:cs typeface="+mn-cs"/>
                        </a:rPr>
                        <a:t> krivičnog </a:t>
                      </a:r>
                      <a:r>
                        <a:rPr lang="sr-Latn-CS" sz="2400" b="1" kern="1200" dirty="0" err="1" smtClean="0">
                          <a:solidFill>
                            <a:schemeClr val="tx1"/>
                          </a:solidFill>
                          <a:effectLst/>
                          <a:latin typeface="+mn-lt"/>
                          <a:ea typeface="+mn-ea"/>
                          <a:cs typeface="+mn-cs"/>
                        </a:rPr>
                        <a:t>djela</a:t>
                      </a:r>
                      <a:r>
                        <a:rPr lang="sr-Latn-CS" sz="2400" b="1" kern="1200" dirty="0" smtClean="0">
                          <a:solidFill>
                            <a:schemeClr val="tx1"/>
                          </a:solidFill>
                          <a:effectLst/>
                          <a:latin typeface="+mn-lt"/>
                          <a:ea typeface="+mn-ea"/>
                          <a:cs typeface="+mn-cs"/>
                        </a:rPr>
                        <a:t>.</a:t>
                      </a:r>
                      <a:r>
                        <a:rPr lang="sr-Latn-CS" sz="2400" b="0" kern="1200" dirty="0" smtClean="0">
                          <a:solidFill>
                            <a:schemeClr val="tx1"/>
                          </a:solidFill>
                          <a:effectLst/>
                          <a:latin typeface="+mn-lt"/>
                          <a:ea typeface="+mn-ea"/>
                          <a:cs typeface="+mn-cs"/>
                        </a:rPr>
                        <a:t> </a:t>
                      </a:r>
                      <a:endParaRPr lang="en-US" sz="2400" b="0" kern="1200" dirty="0" smtClean="0">
                        <a:solidFill>
                          <a:schemeClr val="tx1"/>
                        </a:solidFill>
                        <a:effectLst/>
                        <a:latin typeface="+mn-lt"/>
                        <a:ea typeface="+mn-ea"/>
                        <a:cs typeface="+mn-cs"/>
                      </a:endParaRPr>
                    </a:p>
                    <a:p>
                      <a:r>
                        <a:rPr lang="sr-Latn-CS" sz="2400" b="0" kern="1200" dirty="0" smtClean="0">
                          <a:solidFill>
                            <a:schemeClr val="tx1"/>
                          </a:solidFill>
                          <a:effectLst/>
                          <a:latin typeface="+mn-lt"/>
                          <a:ea typeface="+mn-ea"/>
                          <a:cs typeface="+mn-cs"/>
                        </a:rPr>
                        <a:t> </a:t>
                      </a:r>
                      <a:endParaRPr lang="en-US" sz="2400" b="0" kern="1200" dirty="0" smtClean="0">
                        <a:solidFill>
                          <a:schemeClr val="tx1"/>
                        </a:solidFill>
                        <a:effectLst/>
                        <a:latin typeface="+mn-lt"/>
                        <a:ea typeface="+mn-ea"/>
                        <a:cs typeface="+mn-cs"/>
                      </a:endParaRPr>
                    </a:p>
                    <a:p>
                      <a:pPr algn="just">
                        <a:spcAft>
                          <a:spcPts val="0"/>
                        </a:spcAft>
                      </a:pPr>
                      <a:endParaRPr lang="sr-Latn-BA" sz="2400" dirty="0" smtClean="0">
                        <a:solidFill>
                          <a:schemeClr val="tx1"/>
                        </a:solidFill>
                        <a:effectLst/>
                        <a:latin typeface="Times New Roman" panose="02020603050405020304" pitchFamily="18" charset="0"/>
                        <a:ea typeface="Times New Roman" panose="02020603050405020304" pitchFamily="18" charset="0"/>
                      </a:endParaRPr>
                    </a:p>
                    <a:p>
                      <a:pPr algn="just">
                        <a:spcAft>
                          <a:spcPts val="0"/>
                        </a:spcAft>
                      </a:pPr>
                      <a:r>
                        <a:rPr lang="sr-Latn-BA" sz="2400" b="0" i="1" dirty="0" smtClean="0">
                          <a:solidFill>
                            <a:schemeClr val="tx1"/>
                          </a:solidFill>
                          <a:effectLst/>
                          <a:latin typeface="+mn-lt"/>
                          <a:ea typeface="Times New Roman" panose="02020603050405020304" pitchFamily="18" charset="0"/>
                        </a:rPr>
                        <a:t>(Presuda Vrhovnog</a:t>
                      </a:r>
                      <a:r>
                        <a:rPr lang="sr-Latn-BA" sz="2400" b="0" i="1" baseline="0" dirty="0" smtClean="0">
                          <a:solidFill>
                            <a:schemeClr val="tx1"/>
                          </a:solidFill>
                          <a:effectLst/>
                          <a:latin typeface="+mn-lt"/>
                          <a:ea typeface="Times New Roman" panose="02020603050405020304" pitchFamily="18" charset="0"/>
                        </a:rPr>
                        <a:t> suda Republike Srpske 83 0 K 040308 19 </a:t>
                      </a:r>
                      <a:r>
                        <a:rPr lang="sr-Latn-BA" sz="2400" b="0" i="1" baseline="0" dirty="0" err="1" smtClean="0">
                          <a:solidFill>
                            <a:schemeClr val="tx1"/>
                          </a:solidFill>
                          <a:effectLst/>
                          <a:latin typeface="+mn-lt"/>
                          <a:ea typeface="Times New Roman" panose="02020603050405020304" pitchFamily="18" charset="0"/>
                        </a:rPr>
                        <a:t>Kžž</a:t>
                      </a:r>
                      <a:r>
                        <a:rPr lang="sr-Latn-BA" sz="2400" b="0" i="1" baseline="0" dirty="0" smtClean="0">
                          <a:solidFill>
                            <a:schemeClr val="tx1"/>
                          </a:solidFill>
                          <a:effectLst/>
                          <a:latin typeface="+mn-lt"/>
                          <a:ea typeface="Times New Roman" panose="02020603050405020304" pitchFamily="18" charset="0"/>
                        </a:rPr>
                        <a:t> od 10.03.2021.)</a:t>
                      </a:r>
                      <a:endParaRPr lang="en-US" sz="2400" b="0" i="1" dirty="0">
                        <a:solidFill>
                          <a:schemeClr val="tx1"/>
                        </a:solidFill>
                        <a:effectLst/>
                        <a:latin typeface="+mn-lt"/>
                        <a:ea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1795891035"/>
                  </a:ext>
                </a:extLst>
              </a:tr>
            </a:tbl>
          </a:graphicData>
        </a:graphic>
      </p:graphicFrame>
      <p:sp>
        <p:nvSpPr>
          <p:cNvPr id="5" name="Slide Number Placeholder 4"/>
          <p:cNvSpPr>
            <a:spLocks noGrp="1"/>
          </p:cNvSpPr>
          <p:nvPr>
            <p:ph type="sldNum" sz="quarter" idx="12"/>
          </p:nvPr>
        </p:nvSpPr>
        <p:spPr/>
        <p:txBody>
          <a:bodyPr/>
          <a:lstStyle/>
          <a:p>
            <a:fld id="{FB1E8D65-985B-4A2D-B361-E83CE11D76B6}" type="slidenum">
              <a:rPr lang="en-US" smtClean="0"/>
              <a:t>54</a:t>
            </a:fld>
            <a:endParaRPr lang="en-US"/>
          </a:p>
        </p:txBody>
      </p:sp>
    </p:spTree>
    <p:extLst>
      <p:ext uri="{BB962C8B-B14F-4D97-AF65-F5344CB8AC3E}">
        <p14:creationId xmlns:p14="http://schemas.microsoft.com/office/powerpoint/2010/main" val="42743734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Obljuba nad </a:t>
            </a:r>
            <a:r>
              <a:rPr lang="sr-Latn-BA" sz="2800" b="1" dirty="0" err="1" smtClean="0"/>
              <a:t>djetetom</a:t>
            </a:r>
            <a:r>
              <a:rPr lang="sr-Latn-BA" sz="2800" b="1" dirty="0" smtClean="0"/>
              <a:t> mlađim od 15 godina</a:t>
            </a:r>
            <a:endParaRPr lang="en-US" sz="2800" b="1" dirty="0"/>
          </a:p>
        </p:txBody>
      </p:sp>
      <p:sp>
        <p:nvSpPr>
          <p:cNvPr id="3" name="Content Placeholder 2"/>
          <p:cNvSpPr>
            <a:spLocks noGrp="1"/>
          </p:cNvSpPr>
          <p:nvPr>
            <p:ph idx="1"/>
          </p:nvPr>
        </p:nvSpPr>
        <p:spPr/>
        <p:txBody>
          <a:bodyPr>
            <a:normAutofit/>
          </a:bodyPr>
          <a:lstStyle/>
          <a:p>
            <a:pPr marL="0" indent="0">
              <a:buNone/>
            </a:pPr>
            <a:r>
              <a:rPr lang="sr-Latn-BA" sz="2400" dirty="0" smtClean="0"/>
              <a:t>Kada optuženi, koji je već napunio </a:t>
            </a:r>
            <a:r>
              <a:rPr lang="sr-Latn-BA" sz="2400" b="1" dirty="0" smtClean="0"/>
              <a:t>18 godina</a:t>
            </a:r>
            <a:r>
              <a:rPr lang="sr-Latn-BA" sz="2400" dirty="0" smtClean="0"/>
              <a:t>, izvršio nasilnu obljubu ili drugu izjednačenu polnu radnju nad oštećenim </a:t>
            </a:r>
            <a:r>
              <a:rPr lang="sr-Latn-BA" sz="2400" dirty="0" err="1" smtClean="0"/>
              <a:t>djetetom</a:t>
            </a:r>
            <a:r>
              <a:rPr lang="sr-Latn-BA" sz="2400" dirty="0" smtClean="0"/>
              <a:t> u uzrastu od </a:t>
            </a:r>
            <a:r>
              <a:rPr lang="sr-Latn-BA" sz="2400" b="1" dirty="0" smtClean="0"/>
              <a:t>5 godina, radi se o velikoj nesrazmjeri u uzrastu i zrelosti ispunjena su obilježja krivičnog djela  obljuba nad </a:t>
            </a:r>
            <a:r>
              <a:rPr lang="sr-Latn-BA" sz="2400" b="1" dirty="0" err="1" smtClean="0"/>
              <a:t>djetetom</a:t>
            </a:r>
            <a:r>
              <a:rPr lang="sr-Latn-BA" sz="2400" b="1" dirty="0" smtClean="0"/>
              <a:t> mlađim od 15 godina.</a:t>
            </a:r>
          </a:p>
          <a:p>
            <a:pPr marL="0" indent="0">
              <a:buNone/>
            </a:pPr>
            <a:endParaRPr lang="sr-Latn-BA" sz="2400" dirty="0"/>
          </a:p>
          <a:p>
            <a:pPr marL="0" indent="0">
              <a:buNone/>
            </a:pPr>
            <a:r>
              <a:rPr lang="sr-Latn-BA" sz="2400" i="1" dirty="0" smtClean="0"/>
              <a:t>(Vrhovni sud Republike Srpske 13 0 K 004241 17 </a:t>
            </a:r>
            <a:r>
              <a:rPr lang="sr-Latn-BA" sz="2400" i="1" dirty="0" err="1" smtClean="0"/>
              <a:t>Kž</a:t>
            </a:r>
            <a:r>
              <a:rPr lang="sr-Latn-BA" sz="2400" i="1" dirty="0" smtClean="0"/>
              <a:t> od 13. juna 2017.)</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55</a:t>
            </a:fld>
            <a:endParaRPr lang="en-US"/>
          </a:p>
        </p:txBody>
      </p:sp>
    </p:spTree>
    <p:extLst>
      <p:ext uri="{BB962C8B-B14F-4D97-AF65-F5344CB8AC3E}">
        <p14:creationId xmlns:p14="http://schemas.microsoft.com/office/powerpoint/2010/main" val="354710329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Oduzimanje </a:t>
            </a:r>
            <a:r>
              <a:rPr lang="sr-Latn-BA" sz="2800" b="1" dirty="0" err="1" smtClean="0"/>
              <a:t>djeteta</a:t>
            </a:r>
            <a:r>
              <a:rPr lang="sr-Latn-BA" sz="2800" b="1" dirty="0" smtClean="0"/>
              <a:t> </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CS" sz="2400" dirty="0"/>
              <a:t>Jedan od oblika radnje izvršenja krivičnog </a:t>
            </a:r>
            <a:r>
              <a:rPr lang="sr-Latn-CS" sz="2400" dirty="0" err="1"/>
              <a:t>djela</a:t>
            </a:r>
            <a:r>
              <a:rPr lang="sr-Latn-CS" sz="2400" dirty="0"/>
              <a:t> oduzimanje </a:t>
            </a:r>
            <a:r>
              <a:rPr lang="sr-Latn-CS" sz="2400" dirty="0" err="1"/>
              <a:t>maloljetnog</a:t>
            </a:r>
            <a:r>
              <a:rPr lang="sr-Latn-CS" sz="2400" dirty="0"/>
              <a:t> lica iz člana 205. stav 1. KZ RS,  je sprečavanje da </a:t>
            </a:r>
            <a:r>
              <a:rPr lang="sr-Latn-CS" sz="2400" dirty="0" err="1"/>
              <a:t>maloljetno</a:t>
            </a:r>
            <a:r>
              <a:rPr lang="sr-Latn-CS" sz="2400" dirty="0"/>
              <a:t> lice bude kod lica koje ima pravo na njega (u konkretnom slučaju: otac </a:t>
            </a:r>
            <a:r>
              <a:rPr lang="sr-Latn-CS" sz="2400" dirty="0" err="1"/>
              <a:t>djece</a:t>
            </a:r>
            <a:r>
              <a:rPr lang="sr-Latn-CS" sz="2400" dirty="0"/>
              <a:t>), pa </a:t>
            </a:r>
            <a:r>
              <a:rPr lang="sr-Latn-CS" sz="2400" b="1" dirty="0"/>
              <a:t>kada u činjeničnom opisu </a:t>
            </a:r>
            <a:r>
              <a:rPr lang="sr-Latn-CS" sz="2400" b="1" dirty="0" err="1"/>
              <a:t>djela</a:t>
            </a:r>
            <a:r>
              <a:rPr lang="sr-Latn-CS" sz="2400" b="1" dirty="0"/>
              <a:t> u izreci presude nisu konkretizovane činjenice koje manifestuju ovu radnju izvršenja </a:t>
            </a:r>
            <a:r>
              <a:rPr lang="sr-Latn-CS" sz="2400" b="1" dirty="0" err="1"/>
              <a:t>djela</a:t>
            </a:r>
            <a:r>
              <a:rPr lang="sr-Latn-CS" sz="2400" b="1" dirty="0"/>
              <a:t> (način na koji je optužena onemogućavala kontakte oca sa </a:t>
            </a:r>
            <a:r>
              <a:rPr lang="sr-Latn-CS" sz="2400" b="1" dirty="0" err="1"/>
              <a:t>maloljetnom</a:t>
            </a:r>
            <a:r>
              <a:rPr lang="sr-Latn-CS" sz="2400" b="1" dirty="0"/>
              <a:t> </a:t>
            </a:r>
            <a:r>
              <a:rPr lang="sr-Latn-CS" sz="2400" b="1" dirty="0" err="1"/>
              <a:t>djecom</a:t>
            </a:r>
            <a:r>
              <a:rPr lang="sr-Latn-CS" sz="2400" b="1" dirty="0"/>
              <a:t> koja su njoj </a:t>
            </a:r>
            <a:r>
              <a:rPr lang="sr-Latn-CS" sz="2400" b="1" dirty="0" err="1"/>
              <a:t>povjerena</a:t>
            </a:r>
            <a:r>
              <a:rPr lang="sr-Latn-CS" sz="2400" b="1" dirty="0"/>
              <a:t> na čuvanje), niti činjenice o pravosnažnosti odluke nadležnog centra za socijalni rad kojim je to pravo utvrđeno,</a:t>
            </a:r>
            <a:r>
              <a:rPr lang="sr-Latn-CS" sz="2400" dirty="0"/>
              <a:t>  onda takav činjenični opis </a:t>
            </a:r>
            <a:r>
              <a:rPr lang="sr-Latn-CS" sz="2400" dirty="0" err="1"/>
              <a:t>djela</a:t>
            </a:r>
            <a:r>
              <a:rPr lang="sr-Latn-CS" sz="2400" dirty="0"/>
              <a:t> u izreci pobijane presude ne odražava elemente bića krivičnog </a:t>
            </a:r>
            <a:r>
              <a:rPr lang="sr-Latn-CS" sz="2400" dirty="0" err="1"/>
              <a:t>djela</a:t>
            </a:r>
            <a:r>
              <a:rPr lang="sr-Latn-CS" sz="2400" dirty="0"/>
              <a:t> oduzimanja </a:t>
            </a:r>
            <a:r>
              <a:rPr lang="sr-Latn-CS" sz="2400" dirty="0" err="1"/>
              <a:t>maloljetnog</a:t>
            </a:r>
            <a:r>
              <a:rPr lang="sr-Latn-CS" sz="2400" dirty="0"/>
              <a:t> lica iz člana 205. stav 1. KZ RS.</a:t>
            </a:r>
            <a:endParaRPr lang="en-US" sz="2400" dirty="0"/>
          </a:p>
          <a:p>
            <a:pPr marL="0" indent="0">
              <a:buNone/>
            </a:pPr>
            <a:endParaRPr lang="sr-Latn-BA" sz="2400" dirty="0"/>
          </a:p>
          <a:p>
            <a:pPr marL="0" indent="0">
              <a:buNone/>
            </a:pPr>
            <a:r>
              <a:rPr lang="sr-Latn-CS" i="1" dirty="0" smtClean="0"/>
              <a:t> </a:t>
            </a:r>
            <a:r>
              <a:rPr lang="sr-Latn-CS" sz="2400" i="1" dirty="0"/>
              <a:t>(Vrhovni sud Republike Srpske, broj 95 0 K 041806 17 </a:t>
            </a:r>
            <a:r>
              <a:rPr lang="sr-Latn-CS" sz="2400" i="1" dirty="0" err="1"/>
              <a:t>Kvlz</a:t>
            </a:r>
            <a:r>
              <a:rPr lang="sr-Latn-CS" sz="2400" i="1" dirty="0"/>
              <a:t> od 04.05.2018</a:t>
            </a:r>
            <a:r>
              <a:rPr lang="sr-Latn-CS" sz="2400" i="1" dirty="0" smtClean="0"/>
              <a:t>.)</a:t>
            </a:r>
            <a:endParaRPr lang="en-US" sz="2400" dirty="0"/>
          </a:p>
          <a:p>
            <a:pPr marL="0" indent="0" algn="just">
              <a:buNone/>
            </a:pPr>
            <a:endParaRPr lang="en-US" sz="2400" dirty="0"/>
          </a:p>
          <a:p>
            <a:pPr marL="0" indent="0">
              <a:buNone/>
            </a:pPr>
            <a:endParaRPr lang="en-US" dirty="0"/>
          </a:p>
        </p:txBody>
      </p:sp>
      <p:sp>
        <p:nvSpPr>
          <p:cNvPr id="5" name="Slide Number Placeholder 4"/>
          <p:cNvSpPr>
            <a:spLocks noGrp="1"/>
          </p:cNvSpPr>
          <p:nvPr>
            <p:ph type="sldNum" sz="quarter" idx="12"/>
          </p:nvPr>
        </p:nvSpPr>
        <p:spPr/>
        <p:txBody>
          <a:bodyPr/>
          <a:lstStyle/>
          <a:p>
            <a:fld id="{FB1E8D65-985B-4A2D-B361-E83CE11D76B6}" type="slidenum">
              <a:rPr lang="en-US" smtClean="0"/>
              <a:t>56</a:t>
            </a:fld>
            <a:endParaRPr lang="en-US"/>
          </a:p>
        </p:txBody>
      </p:sp>
    </p:spTree>
    <p:extLst>
      <p:ext uri="{BB962C8B-B14F-4D97-AF65-F5344CB8AC3E}">
        <p14:creationId xmlns:p14="http://schemas.microsoft.com/office/powerpoint/2010/main" val="137718696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Izbjegavanje davanja izdržavanja </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CS" sz="2400" dirty="0"/>
              <a:t>Zakonska pretpostavka za postojanje krivičnog </a:t>
            </a:r>
            <a:r>
              <a:rPr lang="sr-Latn-CS" sz="2400" dirty="0" err="1"/>
              <a:t>djela</a:t>
            </a:r>
            <a:r>
              <a:rPr lang="sr-Latn-CS" sz="2400" dirty="0"/>
              <a:t> </a:t>
            </a:r>
            <a:r>
              <a:rPr lang="sr-Latn-CS" sz="2400" dirty="0" err="1"/>
              <a:t>izbjegavanje</a:t>
            </a:r>
            <a:r>
              <a:rPr lang="sr-Latn-CS" sz="2400" dirty="0"/>
              <a:t> davanja izdržavanja iz člana 210. stav 1. KZ RS jeste da je obaveza izdržavanja utvrđena izvršnom sudskom </a:t>
            </a:r>
            <a:r>
              <a:rPr lang="sr-Latn-CS" sz="2400" dirty="0" smtClean="0"/>
              <a:t>odlukom.</a:t>
            </a:r>
          </a:p>
          <a:p>
            <a:pPr marL="0" indent="0" algn="just">
              <a:buNone/>
            </a:pPr>
            <a:r>
              <a:rPr lang="sr-Latn-CS" sz="2400" dirty="0" smtClean="0"/>
              <a:t> </a:t>
            </a:r>
            <a:r>
              <a:rPr lang="sr-Latn-CS" sz="2400" dirty="0"/>
              <a:t>zakonskom dispozicijom </a:t>
            </a:r>
            <a:r>
              <a:rPr lang="sr-Latn-CS" sz="2400" dirty="0" err="1"/>
              <a:t>djela</a:t>
            </a:r>
            <a:r>
              <a:rPr lang="sr-Latn-CS" sz="2400" dirty="0"/>
              <a:t> radnja izvršenja ovog </a:t>
            </a:r>
            <a:r>
              <a:rPr lang="sr-Latn-CS" sz="2400" dirty="0" err="1"/>
              <a:t>djela</a:t>
            </a:r>
            <a:r>
              <a:rPr lang="sr-Latn-CS" sz="2400" dirty="0"/>
              <a:t> nije određena kao </a:t>
            </a:r>
            <a:r>
              <a:rPr lang="sr-Latn-CS" sz="2400" b="1" dirty="0"/>
              <a:t>postupanje protivno odredbama zakona o izvršnom postupku</a:t>
            </a:r>
            <a:r>
              <a:rPr lang="sr-Latn-CS" sz="2400" dirty="0"/>
              <a:t>, kako se </a:t>
            </a:r>
            <a:r>
              <a:rPr lang="sr-Latn-CS" sz="2400" dirty="0" err="1"/>
              <a:t>zahtjevom</a:t>
            </a:r>
            <a:r>
              <a:rPr lang="sr-Latn-CS" sz="2400" dirty="0"/>
              <a:t> za </a:t>
            </a:r>
            <a:r>
              <a:rPr lang="sr-Latn-CS" sz="2400" dirty="0" smtClean="0"/>
              <a:t>zaštitu zakonitosti sugeriše.</a:t>
            </a:r>
          </a:p>
          <a:p>
            <a:pPr marL="0" indent="0" algn="just">
              <a:buNone/>
            </a:pPr>
            <a:r>
              <a:rPr lang="sr-Latn-CS" sz="2400" dirty="0" smtClean="0"/>
              <a:t>Nedostatak, </a:t>
            </a:r>
            <a:r>
              <a:rPr lang="sr-Latn-CS" sz="2400" b="1" dirty="0" err="1" smtClean="0"/>
              <a:t>blanketnog</a:t>
            </a:r>
            <a:r>
              <a:rPr lang="sr-Latn-CS" sz="2400" b="1" dirty="0" smtClean="0"/>
              <a:t> propisa </a:t>
            </a:r>
            <a:r>
              <a:rPr lang="sr-Latn-CS" sz="2400" b="1" dirty="0"/>
              <a:t>ne predstavlja bitan elemenat bića ovog krivičnog </a:t>
            </a:r>
            <a:r>
              <a:rPr lang="sr-Latn-CS" sz="2400" b="1" dirty="0" err="1"/>
              <a:t>djela</a:t>
            </a:r>
            <a:r>
              <a:rPr lang="sr-Latn-CS" sz="2400" b="1" dirty="0"/>
              <a:t> kojim  bi bila određena radnja izvršenja </a:t>
            </a:r>
            <a:r>
              <a:rPr lang="sr-Latn-CS" sz="2400" b="1" dirty="0" err="1"/>
              <a:t>djela</a:t>
            </a:r>
            <a:r>
              <a:rPr lang="sr-Latn-CS" sz="2400" b="1" dirty="0"/>
              <a:t>.</a:t>
            </a:r>
            <a:endParaRPr lang="en-US" sz="2400" b="1" dirty="0"/>
          </a:p>
          <a:p>
            <a:pPr marL="0" indent="0">
              <a:buNone/>
            </a:pPr>
            <a:endParaRPr lang="sr-Latn-BA" b="1" dirty="0" smtClean="0"/>
          </a:p>
          <a:p>
            <a:pPr marL="0" indent="0">
              <a:buNone/>
            </a:pPr>
            <a:r>
              <a:rPr lang="sr-Latn-CS" sz="2400" i="1" dirty="0"/>
              <a:t>(Vrhovni sud Republike Srpske, broj  72 0 K 058175 18 </a:t>
            </a:r>
            <a:r>
              <a:rPr lang="sr-Latn-CS" sz="2400" i="1" dirty="0" err="1"/>
              <a:t>Kvlz</a:t>
            </a:r>
            <a:r>
              <a:rPr lang="sr-Latn-CS" sz="2400" i="1" dirty="0"/>
              <a:t> od 25.03.2019. godine)</a:t>
            </a:r>
            <a:endParaRPr lang="en-US" sz="2400" dirty="0"/>
          </a:p>
          <a:p>
            <a:pPr marL="0" indent="0">
              <a:buNone/>
            </a:pPr>
            <a:endParaRPr lang="en-US" dirty="0"/>
          </a:p>
          <a:p>
            <a:pPr marL="0" indent="0" algn="just">
              <a:buNone/>
            </a:pPr>
            <a:endParaRPr lang="en-US" sz="2400" dirty="0"/>
          </a:p>
        </p:txBody>
      </p:sp>
      <p:sp>
        <p:nvSpPr>
          <p:cNvPr id="5" name="Slide Number Placeholder 4"/>
          <p:cNvSpPr>
            <a:spLocks noGrp="1"/>
          </p:cNvSpPr>
          <p:nvPr>
            <p:ph type="sldNum" sz="quarter" idx="12"/>
          </p:nvPr>
        </p:nvSpPr>
        <p:spPr/>
        <p:txBody>
          <a:bodyPr/>
          <a:lstStyle/>
          <a:p>
            <a:fld id="{FB1E8D65-985B-4A2D-B361-E83CE11D76B6}" type="slidenum">
              <a:rPr lang="en-US" smtClean="0"/>
              <a:t>57</a:t>
            </a:fld>
            <a:endParaRPr lang="en-US"/>
          </a:p>
        </p:txBody>
      </p:sp>
    </p:spTree>
    <p:extLst>
      <p:ext uri="{BB962C8B-B14F-4D97-AF65-F5344CB8AC3E}">
        <p14:creationId xmlns:p14="http://schemas.microsoft.com/office/powerpoint/2010/main" val="21381947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Neovlaštena proizvodnja i promet opojnih droga </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CS" sz="2400" b="1" dirty="0"/>
              <a:t>Odlučna činjenica koja distancira kvalifikovani oblik krivičnog </a:t>
            </a:r>
            <a:r>
              <a:rPr lang="sr-Latn-CS" sz="2400" b="1" dirty="0" err="1"/>
              <a:t>djela</a:t>
            </a:r>
            <a:r>
              <a:rPr lang="sr-Latn-CS" sz="2400" b="1" dirty="0"/>
              <a:t> neovlaštena proizvodnja i promet opojnih droga</a:t>
            </a:r>
            <a:r>
              <a:rPr lang="sr-Latn-CS" sz="2400" dirty="0"/>
              <a:t> iz stava 3. člana 207. KZ RS</a:t>
            </a:r>
            <a:r>
              <a:rPr lang="sr-Latn-CS" sz="2400" b="1" dirty="0"/>
              <a:t> od osnovnog oblika </a:t>
            </a:r>
            <a:r>
              <a:rPr lang="sr-Latn-CS" sz="2400" b="1" dirty="0" err="1"/>
              <a:t>djela</a:t>
            </a:r>
            <a:r>
              <a:rPr lang="sr-Latn-CS" sz="2400" b="1" dirty="0"/>
              <a:t>, je </a:t>
            </a:r>
            <a:r>
              <a:rPr lang="sr-Latn-CS" sz="2400" b="1" dirty="0" err="1"/>
              <a:t>svijest</a:t>
            </a:r>
            <a:r>
              <a:rPr lang="sr-Latn-CS" sz="2400" b="1" dirty="0"/>
              <a:t> i volja o zajedničkom </a:t>
            </a:r>
            <a:r>
              <a:rPr lang="sr-Latn-CS" sz="2400" b="1" dirty="0" err="1"/>
              <a:t>djelovanju</a:t>
            </a:r>
            <a:r>
              <a:rPr lang="sr-Latn-CS" sz="2400" b="1" dirty="0"/>
              <a:t> više lica u njihovom izvršenju, pa kada je ta činjenica nesumnjivo utvrđena, za postojanje teže kvalifikacije </a:t>
            </a:r>
            <a:r>
              <a:rPr lang="sr-Latn-CS" sz="2400" b="1" dirty="0" err="1" smtClean="0"/>
              <a:t>djela</a:t>
            </a:r>
            <a:endParaRPr lang="sr-Latn-CS" sz="2400" b="1" dirty="0" smtClean="0"/>
          </a:p>
          <a:p>
            <a:pPr marL="0" indent="0" algn="just">
              <a:buNone/>
            </a:pPr>
            <a:endParaRPr lang="sr-Latn-CS" sz="2400" b="1" dirty="0"/>
          </a:p>
          <a:p>
            <a:pPr marL="0" indent="0" algn="just">
              <a:buNone/>
            </a:pPr>
            <a:r>
              <a:rPr lang="sr-Latn-CS" sz="2400" dirty="0" smtClean="0"/>
              <a:t> </a:t>
            </a:r>
            <a:r>
              <a:rPr lang="sr-Latn-CS" sz="2400" dirty="0"/>
              <a:t>je </a:t>
            </a:r>
            <a:r>
              <a:rPr lang="sr-Latn-CS" sz="2400" b="1" dirty="0"/>
              <a:t>bez značaja pojedinačni oblik participacije svakog od lica u njihovom zajedničkom </a:t>
            </a:r>
            <a:r>
              <a:rPr lang="sr-Latn-CS" sz="2400" b="1" dirty="0" err="1"/>
              <a:t>djelovanju</a:t>
            </a:r>
            <a:r>
              <a:rPr lang="sr-Latn-CS" sz="2400" b="1" dirty="0"/>
              <a:t>.</a:t>
            </a:r>
            <a:endParaRPr lang="en-US" sz="2400" b="1" dirty="0"/>
          </a:p>
          <a:p>
            <a:pPr marL="0" indent="0">
              <a:buNone/>
            </a:pPr>
            <a:r>
              <a:rPr lang="sr-Latn-CS" sz="2400" dirty="0"/>
              <a:t> </a:t>
            </a:r>
            <a:endParaRPr lang="en-US" sz="2400" dirty="0"/>
          </a:p>
          <a:p>
            <a:pPr marL="0" indent="0">
              <a:buNone/>
            </a:pPr>
            <a:r>
              <a:rPr lang="sr-Latn-CS" sz="2400" i="1" dirty="0"/>
              <a:t>(Vrhovni sud Republike Srpske, broj 11 0 K 025409 20 </a:t>
            </a:r>
            <a:r>
              <a:rPr lang="sr-Latn-CS" sz="2400" i="1" dirty="0" err="1"/>
              <a:t>Kž</a:t>
            </a:r>
            <a:r>
              <a:rPr lang="sr-Latn-CS" sz="2400" i="1" dirty="0"/>
              <a:t> 2 od 21.07.2020</a:t>
            </a:r>
            <a:r>
              <a:rPr lang="sr-Latn-CS" sz="2400" i="1" dirty="0" smtClean="0"/>
              <a:t>.)</a:t>
            </a:r>
            <a:endParaRPr lang="en-US" sz="2400" dirty="0"/>
          </a:p>
          <a:p>
            <a:pPr marL="0" indent="0">
              <a:buNone/>
            </a:pPr>
            <a:endParaRPr lang="en-US" sz="2600" dirty="0"/>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FB1E8D65-985B-4A2D-B361-E83CE11D76B6}" type="slidenum">
              <a:rPr lang="en-US" smtClean="0"/>
              <a:t>58</a:t>
            </a:fld>
            <a:endParaRPr lang="en-US"/>
          </a:p>
        </p:txBody>
      </p:sp>
    </p:spTree>
    <p:extLst>
      <p:ext uri="{BB962C8B-B14F-4D97-AF65-F5344CB8AC3E}">
        <p14:creationId xmlns:p14="http://schemas.microsoft.com/office/powerpoint/2010/main" val="317510929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a:t>Neovlaštena proizvodnja i promet opojnih droga </a:t>
            </a:r>
            <a:endParaRPr lang="en-US" sz="2800" dirty="0"/>
          </a:p>
        </p:txBody>
      </p:sp>
      <p:sp>
        <p:nvSpPr>
          <p:cNvPr id="3" name="Content Placeholder 2"/>
          <p:cNvSpPr>
            <a:spLocks noGrp="1"/>
          </p:cNvSpPr>
          <p:nvPr>
            <p:ph idx="1"/>
          </p:nvPr>
        </p:nvSpPr>
        <p:spPr>
          <a:xfrm>
            <a:off x="838200" y="1367162"/>
            <a:ext cx="10515600" cy="4809802"/>
          </a:xfrm>
        </p:spPr>
        <p:txBody>
          <a:bodyPr>
            <a:normAutofit fontScale="92500" lnSpcReduction="20000"/>
          </a:bodyPr>
          <a:lstStyle/>
          <a:p>
            <a:pPr marL="0" indent="0" algn="just">
              <a:buNone/>
            </a:pPr>
            <a:r>
              <a:rPr lang="sr-Latn-BA" sz="2600" dirty="0" smtClean="0"/>
              <a:t>Iz izreke proizlazi da je optuženi proizvodio i držao opojnu </a:t>
            </a:r>
            <a:r>
              <a:rPr lang="sr-Latn-BA" sz="2600" dirty="0"/>
              <a:t>drogu </a:t>
            </a:r>
            <a:r>
              <a:rPr lang="sr-Latn-BA" sz="2600" dirty="0" err="1"/>
              <a:t>Canabis</a:t>
            </a:r>
            <a:r>
              <a:rPr lang="sr-Latn-BA" sz="2600" dirty="0"/>
              <a:t> </a:t>
            </a:r>
            <a:r>
              <a:rPr lang="sr-Latn-BA" sz="2600" dirty="0" err="1"/>
              <a:t>sativa</a:t>
            </a:r>
            <a:r>
              <a:rPr lang="sr-Latn-BA" sz="2600" dirty="0"/>
              <a:t> L</a:t>
            </a:r>
            <a:r>
              <a:rPr lang="sr-Latn-BA" sz="2600" dirty="0" smtClean="0"/>
              <a:t>., što proizlazi iz činjeničnog opis</a:t>
            </a:r>
            <a:r>
              <a:rPr lang="sr-Latn-BA" sz="2600" b="1" dirty="0" smtClean="0"/>
              <a:t> uzgoja </a:t>
            </a:r>
            <a:r>
              <a:rPr lang="sr-Latn-BA" sz="2600" b="1" dirty="0" err="1" smtClean="0"/>
              <a:t>psihoaktivne</a:t>
            </a:r>
            <a:r>
              <a:rPr lang="sr-Latn-BA" sz="2600" b="1" dirty="0" smtClean="0"/>
              <a:t> konoplje kao jedne faze procesa proizvodnje, a zatim i druge faze koja se odnosi na sušenje i preradu u drobilici (sitnjenje) i držanje radi prodaje kao jedan zaokružen proces.</a:t>
            </a:r>
          </a:p>
          <a:p>
            <a:pPr marL="0" indent="0" algn="just">
              <a:buNone/>
            </a:pPr>
            <a:r>
              <a:rPr lang="sr-Latn-BA" sz="2600" dirty="0" smtClean="0"/>
              <a:t> Ovo su radnje koje zakon o </a:t>
            </a:r>
            <a:r>
              <a:rPr lang="sr-Latn-BA" sz="2600" dirty="0" err="1" smtClean="0"/>
              <a:t>sprečavanju</a:t>
            </a:r>
            <a:r>
              <a:rPr lang="sr-Latn-BA" sz="2600" dirty="0" smtClean="0"/>
              <a:t> i suzbijanju zloupotreba opojne droge određuje kao proizvodnju pod kojim podrazumijeva pripremu, preradu, miješanje, pročišćavanje, izradu i svaku drugu radnju kojom se dobija ili kojom se doprinosu dobijanju opojnih droga. Ovakvo činjenično stanje u objektivnom i subjektivnom smislu određuje biće krivičnog djela onako kako je sadržano i u ranijem zakonu koje je sud, kao blaži zakon pravilno </a:t>
            </a:r>
            <a:r>
              <a:rPr lang="sr-Latn-BA" sz="2600" dirty="0" err="1" smtClean="0"/>
              <a:t>primjenio</a:t>
            </a:r>
            <a:r>
              <a:rPr lang="sr-Latn-BA" sz="2600" dirty="0" smtClean="0"/>
              <a:t>. </a:t>
            </a:r>
          </a:p>
          <a:p>
            <a:pPr marL="0" indent="0" algn="just">
              <a:buNone/>
            </a:pPr>
            <a:r>
              <a:rPr lang="sr-Latn-BA" sz="2600" dirty="0" smtClean="0"/>
              <a:t> </a:t>
            </a:r>
            <a:r>
              <a:rPr lang="sr-Latn-BA" sz="2600" b="1" dirty="0" smtClean="0"/>
              <a:t>Novi Krivični Zakonik propisuje kao krivično djelo proizvodnje i sam uzgoj </a:t>
            </a:r>
            <a:r>
              <a:rPr lang="sr-Latn-BA" sz="2600" b="1" dirty="0" err="1" smtClean="0"/>
              <a:t>psihoaktivne</a:t>
            </a:r>
            <a:r>
              <a:rPr lang="sr-Latn-BA" sz="2600" b="1" dirty="0" smtClean="0"/>
              <a:t> konoplje bez prerade i pripreme za tržište, kao radnju koja predstavlja njenu proizvodnju, a što ranije nije bio slučaj. </a:t>
            </a:r>
          </a:p>
          <a:p>
            <a:pPr marL="0" indent="0" algn="just">
              <a:buNone/>
            </a:pPr>
            <a:endParaRPr lang="sr-Latn-BA" sz="2600" dirty="0" smtClean="0"/>
          </a:p>
          <a:p>
            <a:pPr marL="0" indent="0" algn="just">
              <a:buNone/>
            </a:pPr>
            <a:r>
              <a:rPr lang="sr-Latn-BA" sz="2600" i="1" dirty="0" smtClean="0"/>
              <a:t>(Presuda Vrhovnog suda Republike Srpske 80 0 K 076435 18 </a:t>
            </a:r>
            <a:r>
              <a:rPr lang="sr-Latn-BA" sz="2600" i="1" dirty="0" err="1" smtClean="0"/>
              <a:t>Kvlz</a:t>
            </a:r>
            <a:r>
              <a:rPr lang="sr-Latn-BA" sz="2600" i="1" dirty="0" smtClean="0"/>
              <a:t> od 01. marta 2018.)</a:t>
            </a:r>
            <a:endParaRPr lang="en-US" sz="26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59</a:t>
            </a:fld>
            <a:endParaRPr lang="en-US"/>
          </a:p>
        </p:txBody>
      </p:sp>
    </p:spTree>
    <p:extLst>
      <p:ext uri="{BB962C8B-B14F-4D97-AF65-F5344CB8AC3E}">
        <p14:creationId xmlns:p14="http://schemas.microsoft.com/office/powerpoint/2010/main" val="454398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a:t>Vremensko važenje krivičnog zakonodavstva</a:t>
            </a:r>
            <a:endParaRPr lang="en-US" sz="2800" dirty="0"/>
          </a:p>
        </p:txBody>
      </p:sp>
      <p:sp>
        <p:nvSpPr>
          <p:cNvPr id="3" name="Content Placeholder 2"/>
          <p:cNvSpPr>
            <a:spLocks noGrp="1"/>
          </p:cNvSpPr>
          <p:nvPr>
            <p:ph idx="1"/>
          </p:nvPr>
        </p:nvSpPr>
        <p:spPr/>
        <p:txBody>
          <a:bodyPr>
            <a:normAutofit/>
          </a:bodyPr>
          <a:lstStyle/>
          <a:p>
            <a:pPr marL="0" indent="0" algn="just">
              <a:buNone/>
            </a:pPr>
            <a:r>
              <a:rPr lang="sr-Latn-CS" sz="2400" dirty="0"/>
              <a:t>Na učinioca krivičnog </a:t>
            </a:r>
            <a:r>
              <a:rPr lang="sr-Latn-CS" sz="2400" dirty="0" err="1"/>
              <a:t>djela</a:t>
            </a:r>
            <a:r>
              <a:rPr lang="sr-Latn-CS" sz="2400" dirty="0"/>
              <a:t> se u pravilu </a:t>
            </a:r>
            <a:r>
              <a:rPr lang="sr-Latn-CS" sz="2400" dirty="0" err="1"/>
              <a:t>primjenjuje</a:t>
            </a:r>
            <a:r>
              <a:rPr lang="sr-Latn-CS" sz="2400" dirty="0"/>
              <a:t> zakon koji je važio u </a:t>
            </a:r>
            <a:r>
              <a:rPr lang="sr-Latn-CS" sz="2400" dirty="0" err="1"/>
              <a:t>vrijeme</a:t>
            </a:r>
            <a:r>
              <a:rPr lang="sr-Latn-CS" sz="2400" dirty="0"/>
              <a:t> izvršenja </a:t>
            </a:r>
            <a:r>
              <a:rPr lang="sr-Latn-CS" sz="2400" dirty="0" err="1"/>
              <a:t>djela</a:t>
            </a:r>
            <a:r>
              <a:rPr lang="sr-Latn-CS" sz="2400" dirty="0"/>
              <a:t>, a retroaktivna </a:t>
            </a:r>
            <a:r>
              <a:rPr lang="sr-Latn-CS" sz="2400" dirty="0" err="1"/>
              <a:t>primjena</a:t>
            </a:r>
            <a:r>
              <a:rPr lang="sr-Latn-CS" sz="2400" dirty="0"/>
              <a:t> krivičnog zakona donesenog nakon izvršenja </a:t>
            </a:r>
            <a:r>
              <a:rPr lang="sr-Latn-CS" sz="2400" dirty="0" err="1"/>
              <a:t>djela</a:t>
            </a:r>
            <a:r>
              <a:rPr lang="sr-Latn-CS" sz="2400" dirty="0"/>
              <a:t> predstavlja izuzetak zasnovan na principu </a:t>
            </a:r>
            <a:r>
              <a:rPr lang="sr-Latn-CS" sz="2400" dirty="0" err="1"/>
              <a:t>primjene</a:t>
            </a:r>
            <a:r>
              <a:rPr lang="sr-Latn-CS" sz="2400" dirty="0"/>
              <a:t> blažeg zakona,</a:t>
            </a:r>
            <a:r>
              <a:rPr lang="sr-Latn-CS" sz="2400" b="1" dirty="0"/>
              <a:t> pa kada je sud </a:t>
            </a:r>
            <a:r>
              <a:rPr lang="sr-Latn-CS" sz="2400" b="1" dirty="0" err="1"/>
              <a:t>primjenio</a:t>
            </a:r>
            <a:r>
              <a:rPr lang="sr-Latn-CS" sz="2400" b="1" dirty="0"/>
              <a:t> krivični zakon koji je važio u </a:t>
            </a:r>
            <a:r>
              <a:rPr lang="sr-Latn-CS" sz="2400" b="1" dirty="0" err="1"/>
              <a:t>vrijeme</a:t>
            </a:r>
            <a:r>
              <a:rPr lang="sr-Latn-CS" sz="2400" b="1" dirty="0"/>
              <a:t> izvršenja krivičnog </a:t>
            </a:r>
            <a:r>
              <a:rPr lang="sr-Latn-CS" sz="2400" b="1" dirty="0" err="1"/>
              <a:t>djela</a:t>
            </a:r>
            <a:r>
              <a:rPr lang="sr-Latn-CS" sz="2400" b="1" dirty="0"/>
              <a:t> </a:t>
            </a:r>
            <a:r>
              <a:rPr lang="sr-Latn-CS" sz="2400" dirty="0"/>
              <a:t>(što predstavlja pravilo vremenskog važenja krivičnog zakona) </a:t>
            </a:r>
            <a:r>
              <a:rPr lang="sr-Latn-CS" sz="2400" b="1" dirty="0"/>
              <a:t>on nije bio u obavezi da obrazlaže zbog čega je </a:t>
            </a:r>
            <a:r>
              <a:rPr lang="sr-Latn-CS" sz="2400" b="1" dirty="0" err="1"/>
              <a:t>primjenio</a:t>
            </a:r>
            <a:r>
              <a:rPr lang="sr-Latn-CS" sz="2400" b="1" dirty="0"/>
              <a:t> taj zakon, dok bi u slučaju da je </a:t>
            </a:r>
            <a:r>
              <a:rPr lang="sr-Latn-CS" sz="2400" b="1" dirty="0" err="1"/>
              <a:t>primjenio</a:t>
            </a:r>
            <a:r>
              <a:rPr lang="sr-Latn-CS" sz="2400" b="1" dirty="0"/>
              <a:t> krivični zakonik, koji je stupio na snagu nakon izvršenja </a:t>
            </a:r>
            <a:r>
              <a:rPr lang="sr-Latn-CS" sz="2400" b="1" dirty="0" err="1"/>
              <a:t>djela</a:t>
            </a:r>
            <a:r>
              <a:rPr lang="sr-Latn-CS" sz="2400" b="1" dirty="0"/>
              <a:t> bio  u obavezi obrazložiti zbog čega je kasniji zakon povoljniji za optuženog.</a:t>
            </a:r>
            <a:r>
              <a:rPr lang="sr-Latn-CS" sz="2400" dirty="0"/>
              <a:t> </a:t>
            </a:r>
            <a:endParaRPr lang="sr-Latn-CS" sz="2400" dirty="0" smtClean="0"/>
          </a:p>
          <a:p>
            <a:pPr marL="0" indent="0" algn="just">
              <a:buNone/>
            </a:pPr>
            <a:endParaRPr lang="en-US" sz="2400" dirty="0"/>
          </a:p>
          <a:p>
            <a:pPr marL="0" indent="0" algn="just">
              <a:buNone/>
            </a:pPr>
            <a:r>
              <a:rPr lang="sr-Latn-CS" sz="2400" i="1" dirty="0"/>
              <a:t>(Vrhovni sud Republike Srpske, broj 83 0 K 026424 19 </a:t>
            </a:r>
            <a:r>
              <a:rPr lang="sr-Latn-CS" sz="2400" i="1" dirty="0" err="1"/>
              <a:t>Kvlz</a:t>
            </a:r>
            <a:r>
              <a:rPr lang="sr-Latn-CS" sz="2400" i="1" dirty="0"/>
              <a:t> od 07.05.2020.)</a:t>
            </a:r>
            <a:endParaRPr lang="en-US" sz="2400" dirty="0"/>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FB1E8D65-985B-4A2D-B361-E83CE11D76B6}" type="slidenum">
              <a:rPr lang="en-US" smtClean="0"/>
              <a:t>6</a:t>
            </a:fld>
            <a:endParaRPr lang="en-US"/>
          </a:p>
        </p:txBody>
      </p:sp>
    </p:spTree>
    <p:extLst>
      <p:ext uri="{BB962C8B-B14F-4D97-AF65-F5344CB8AC3E}">
        <p14:creationId xmlns:p14="http://schemas.microsoft.com/office/powerpoint/2010/main" val="1043228853"/>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Razbojništvo</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CS" sz="2600" dirty="0" smtClean="0"/>
              <a:t>Ostvarena su  </a:t>
            </a:r>
            <a:r>
              <a:rPr lang="sr-Latn-CS" sz="2600" dirty="0"/>
              <a:t>sva bitna </a:t>
            </a:r>
            <a:r>
              <a:rPr lang="sr-Latn-CS" sz="2600" dirty="0" err="1"/>
              <a:t>obilježja</a:t>
            </a:r>
            <a:r>
              <a:rPr lang="sr-Latn-CS" sz="2600" dirty="0"/>
              <a:t> krivičnog </a:t>
            </a:r>
            <a:r>
              <a:rPr lang="sr-Latn-CS" sz="2600" dirty="0" err="1"/>
              <a:t>djela</a:t>
            </a:r>
            <a:r>
              <a:rPr lang="sr-Latn-CS" sz="2600" dirty="0"/>
              <a:t> </a:t>
            </a:r>
            <a:r>
              <a:rPr lang="sr-Latn-CS" sz="2600" dirty="0" smtClean="0"/>
              <a:t>razbojništva kod činjenice  </a:t>
            </a:r>
            <a:r>
              <a:rPr lang="sr-Latn-CS" sz="2600" dirty="0"/>
              <a:t>da je </a:t>
            </a:r>
            <a:r>
              <a:rPr lang="sr-Latn-CS" sz="2600" dirty="0" err="1"/>
              <a:t>prijetnja</a:t>
            </a:r>
            <a:r>
              <a:rPr lang="sr-Latn-CS" sz="2600" dirty="0"/>
              <a:t> izvršena plastičnim pištoljem </a:t>
            </a:r>
            <a:r>
              <a:rPr lang="sr-Latn-CS" sz="2600" dirty="0" smtClean="0"/>
              <a:t> što je </a:t>
            </a:r>
            <a:r>
              <a:rPr lang="sr-Latn-CS" sz="2600" dirty="0"/>
              <a:t>irelevantna, posmatrano s aspekta </a:t>
            </a:r>
            <a:r>
              <a:rPr lang="sr-Latn-CS" sz="2600" dirty="0" err="1"/>
              <a:t>ocjene</a:t>
            </a:r>
            <a:r>
              <a:rPr lang="sr-Latn-CS" sz="2600" dirty="0"/>
              <a:t> ozbiljnosti </a:t>
            </a:r>
            <a:r>
              <a:rPr lang="sr-Latn-CS" sz="2600" dirty="0" err="1" smtClean="0"/>
              <a:t>prijetnje</a:t>
            </a:r>
            <a:r>
              <a:rPr lang="sr-Latn-CS" sz="2600" dirty="0" smtClean="0"/>
              <a:t>.</a:t>
            </a:r>
          </a:p>
          <a:p>
            <a:pPr marL="0" indent="0" algn="just">
              <a:buNone/>
            </a:pPr>
            <a:r>
              <a:rPr lang="sr-Latn-CS" sz="2600" dirty="0" smtClean="0"/>
              <a:t> </a:t>
            </a:r>
            <a:r>
              <a:rPr lang="sr-Latn-CS" sz="2600" dirty="0" err="1"/>
              <a:t>P</a:t>
            </a:r>
            <a:r>
              <a:rPr lang="sr-Latn-CS" sz="2600" dirty="0" err="1" smtClean="0"/>
              <a:t>rijetnja</a:t>
            </a:r>
            <a:r>
              <a:rPr lang="sr-Latn-CS" sz="2600" dirty="0" smtClean="0"/>
              <a:t> </a:t>
            </a:r>
            <a:r>
              <a:rPr lang="sr-Latn-CS" sz="2600" dirty="0"/>
              <a:t>bila očigledno podobna da se kod osobe prema kojoj je </a:t>
            </a:r>
            <a:r>
              <a:rPr lang="sr-Latn-CS" sz="2600" dirty="0" err="1"/>
              <a:t>prijetnja</a:t>
            </a:r>
            <a:r>
              <a:rPr lang="sr-Latn-CS" sz="2600" dirty="0"/>
              <a:t> upućena (</a:t>
            </a:r>
            <a:r>
              <a:rPr lang="sr-Latn-CS" sz="2600" b="1" dirty="0"/>
              <a:t>koja nije imala </a:t>
            </a:r>
            <a:r>
              <a:rPr lang="sr-Latn-CS" sz="2600" b="1" dirty="0" err="1"/>
              <a:t>svjest</a:t>
            </a:r>
            <a:r>
              <a:rPr lang="sr-Latn-CS" sz="2600" b="1" dirty="0"/>
              <a:t> o tome da je u pitanju plastični pištolj)</a:t>
            </a:r>
            <a:r>
              <a:rPr lang="sr-Latn-CS" sz="2600" dirty="0"/>
              <a:t> izazove </a:t>
            </a:r>
            <a:r>
              <a:rPr lang="sr-Latn-CS" sz="2600" dirty="0" err="1"/>
              <a:t>osjećaj</a:t>
            </a:r>
            <a:r>
              <a:rPr lang="sr-Latn-CS" sz="2600" dirty="0"/>
              <a:t> straha da su joj ugroženi život i </a:t>
            </a:r>
            <a:r>
              <a:rPr lang="sr-Latn-CS" sz="2600" dirty="0" err="1"/>
              <a:t>tjelesni</a:t>
            </a:r>
            <a:r>
              <a:rPr lang="sr-Latn-CS" sz="2600" dirty="0"/>
              <a:t> integritet, </a:t>
            </a:r>
            <a:r>
              <a:rPr lang="sr-Latn-CS" sz="2600" dirty="0" err="1"/>
              <a:t>usljed</a:t>
            </a:r>
            <a:r>
              <a:rPr lang="sr-Latn-CS" sz="2600" dirty="0"/>
              <a:t> čega je bila prinuđena da napadaču preda sav novac koji je imala u trgovačkoj kasi.</a:t>
            </a:r>
            <a:endParaRPr lang="en-US" sz="2600" dirty="0"/>
          </a:p>
          <a:p>
            <a:pPr marL="0" indent="0" algn="just">
              <a:buNone/>
            </a:pPr>
            <a:endParaRPr lang="sr-Latn-BA" sz="2400" dirty="0"/>
          </a:p>
          <a:p>
            <a:pPr marL="0" indent="0" algn="just">
              <a:buNone/>
            </a:pPr>
            <a:r>
              <a:rPr lang="sr-Latn-BA" sz="2400" dirty="0" smtClean="0"/>
              <a:t> </a:t>
            </a:r>
            <a:r>
              <a:rPr lang="sr-Latn-BA" sz="2600" i="1" dirty="0" smtClean="0"/>
              <a:t>(Vrhovni sud Republike Srpske</a:t>
            </a:r>
            <a:r>
              <a:rPr lang="sr-Latn-BA" sz="2400" i="1" dirty="0" smtClean="0"/>
              <a:t> </a:t>
            </a:r>
            <a:r>
              <a:rPr lang="en-US" sz="2600" i="1" dirty="0" smtClean="0"/>
              <a:t>84 </a:t>
            </a:r>
            <a:r>
              <a:rPr lang="en-US" sz="2600" i="1" dirty="0"/>
              <a:t>0 К 046680 18 </a:t>
            </a:r>
            <a:r>
              <a:rPr lang="sr-Latn-BA" sz="2600" i="1" dirty="0" err="1" smtClean="0"/>
              <a:t>Kvlz</a:t>
            </a:r>
            <a:r>
              <a:rPr lang="en-US" sz="2600" i="1" dirty="0" smtClean="0"/>
              <a:t> </a:t>
            </a:r>
            <a:r>
              <a:rPr lang="sr-Latn-BA" sz="2600" i="1" dirty="0" smtClean="0"/>
              <a:t>od</a:t>
            </a:r>
            <a:r>
              <a:rPr lang="sr-Cyrl-BA" sz="2600" i="1" dirty="0" smtClean="0"/>
              <a:t> </a:t>
            </a:r>
            <a:r>
              <a:rPr lang="en-US" sz="2600" i="1" dirty="0" smtClean="0"/>
              <a:t>02.07.2018.</a:t>
            </a:r>
            <a:r>
              <a:rPr lang="sr-Latn-BA" sz="2600" i="1" dirty="0" smtClean="0"/>
              <a:t>)</a:t>
            </a:r>
            <a:endParaRPr lang="en-US" sz="2600" dirty="0"/>
          </a:p>
          <a:p>
            <a:pPr marL="0" indent="0" algn="just">
              <a:buNone/>
            </a:pPr>
            <a:endParaRPr lang="en-US" sz="2400" dirty="0"/>
          </a:p>
        </p:txBody>
      </p:sp>
      <p:sp>
        <p:nvSpPr>
          <p:cNvPr id="5" name="Slide Number Placeholder 4"/>
          <p:cNvSpPr>
            <a:spLocks noGrp="1"/>
          </p:cNvSpPr>
          <p:nvPr>
            <p:ph type="sldNum" sz="quarter" idx="12"/>
          </p:nvPr>
        </p:nvSpPr>
        <p:spPr/>
        <p:txBody>
          <a:bodyPr/>
          <a:lstStyle/>
          <a:p>
            <a:fld id="{FB1E8D65-985B-4A2D-B361-E83CE11D76B6}" type="slidenum">
              <a:rPr lang="en-US" smtClean="0"/>
              <a:t>60</a:t>
            </a:fld>
            <a:endParaRPr lang="en-US"/>
          </a:p>
        </p:txBody>
      </p:sp>
    </p:spTree>
    <p:extLst>
      <p:ext uri="{BB962C8B-B14F-4D97-AF65-F5344CB8AC3E}">
        <p14:creationId xmlns:p14="http://schemas.microsoft.com/office/powerpoint/2010/main" val="172139197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Utaja </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BA" sz="2400" dirty="0" smtClean="0"/>
              <a:t>Optuženi koji su prisvojili stvari oštećenog iz kuće koja im je bila povjerena na </a:t>
            </a:r>
            <a:r>
              <a:rPr lang="sr-Latn-BA" sz="2400" dirty="0" err="1" smtClean="0"/>
              <a:t>korištenje</a:t>
            </a:r>
            <a:r>
              <a:rPr lang="sr-Latn-BA" sz="2400" dirty="0" smtClean="0"/>
              <a:t> kao privremenim korisnicima i </a:t>
            </a:r>
            <a:r>
              <a:rPr lang="sr-Latn-BA" sz="2400" b="1" dirty="0" smtClean="0"/>
              <a:t>nad čijim stvarima su u momentu prisvajanja imali faktičku vlast, ostvarena su obilježja krivičnog djela utaje, a ne krivičnog djela krađe, </a:t>
            </a:r>
            <a:r>
              <a:rPr lang="sr-Latn-BA" sz="2400" dirty="0" smtClean="0"/>
              <a:t>s obzirom da stvari koje su optuženi prisvojili nisu bile u faktičkoj vlasti oštećenog, već kod optuženih, pa u takvoj situaciji </a:t>
            </a:r>
            <a:r>
              <a:rPr lang="sr-Latn-BA" sz="2400" b="1" dirty="0" smtClean="0"/>
              <a:t>nema protivpravnog oduzimanja tuđih pokretnih stvari koje se u trenutku oduzimanja  ne nalaze kod oštećenog,</a:t>
            </a:r>
            <a:r>
              <a:rPr lang="sr-Latn-BA" sz="2400" dirty="0" smtClean="0"/>
              <a:t> a što predstavlja bitno obilježje krivičnog djela krađe.</a:t>
            </a:r>
          </a:p>
          <a:p>
            <a:pPr marL="0" indent="0" algn="just">
              <a:buNone/>
            </a:pPr>
            <a:endParaRPr lang="sr-Latn-BA" sz="2400" dirty="0"/>
          </a:p>
          <a:p>
            <a:pPr marL="0" indent="0" algn="just">
              <a:buNone/>
            </a:pPr>
            <a:r>
              <a:rPr lang="sr-Latn-BA" sz="2400" i="1" dirty="0" smtClean="0"/>
              <a:t>(</a:t>
            </a:r>
            <a:r>
              <a:rPr lang="sr-Latn-CS" sz="2400" i="1" dirty="0"/>
              <a:t>Vrhovni sud Republike Srpske, broj 71 0 K 187797 18 </a:t>
            </a:r>
            <a:r>
              <a:rPr lang="sr-Latn-CS" sz="2400" i="1" dirty="0" err="1"/>
              <a:t>Kvlz</a:t>
            </a:r>
            <a:r>
              <a:rPr lang="sr-Latn-CS" sz="2400" i="1" dirty="0"/>
              <a:t> od 08.02.2019. godine)</a:t>
            </a:r>
            <a:endParaRPr lang="en-US" sz="2400" dirty="0"/>
          </a:p>
          <a:p>
            <a:pPr marL="0" indent="0" algn="just">
              <a:buNone/>
            </a:pP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61</a:t>
            </a:fld>
            <a:endParaRPr lang="en-US"/>
          </a:p>
        </p:txBody>
      </p:sp>
    </p:spTree>
    <p:extLst>
      <p:ext uri="{BB962C8B-B14F-4D97-AF65-F5344CB8AC3E}">
        <p14:creationId xmlns:p14="http://schemas.microsoft.com/office/powerpoint/2010/main" val="145820956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Iznuda</a:t>
            </a:r>
            <a:endParaRPr lang="en-US" sz="2800" b="1" dirty="0"/>
          </a:p>
        </p:txBody>
      </p:sp>
      <p:sp>
        <p:nvSpPr>
          <p:cNvPr id="3" name="Content Placeholder 2"/>
          <p:cNvSpPr>
            <a:spLocks noGrp="1"/>
          </p:cNvSpPr>
          <p:nvPr>
            <p:ph idx="1"/>
          </p:nvPr>
        </p:nvSpPr>
        <p:spPr/>
        <p:txBody>
          <a:bodyPr>
            <a:normAutofit lnSpcReduction="10000"/>
          </a:bodyPr>
          <a:lstStyle/>
          <a:p>
            <a:pPr marL="0" indent="0" algn="just">
              <a:buNone/>
            </a:pPr>
            <a:r>
              <a:rPr lang="sr-Latn-BA" sz="2400" dirty="0" smtClean="0"/>
              <a:t>Činjenični opis u izreci presude ne sadrži sva obilježja bića krivičnog djela iznude. Naime, u izreci presude su opisane </a:t>
            </a:r>
            <a:r>
              <a:rPr lang="sr-Latn-BA" sz="2400" b="1" dirty="0" smtClean="0"/>
              <a:t>objektivne radnje optuženog (upućivanje ozbiljne prijetnje), koje prestavljaju </a:t>
            </a:r>
            <a:r>
              <a:rPr lang="sr-Latn-BA" sz="2400" b="1" dirty="0" err="1" smtClean="0"/>
              <a:t>prinuđivanje</a:t>
            </a:r>
            <a:r>
              <a:rPr lang="sr-Latn-BA" sz="2400" b="1" dirty="0" smtClean="0"/>
              <a:t> oštećenog da učini štetno raspolaganje na svojoj imovini, </a:t>
            </a:r>
            <a:r>
              <a:rPr lang="sr-Latn-BA" sz="2400" dirty="0" smtClean="0"/>
              <a:t>ali</a:t>
            </a:r>
            <a:r>
              <a:rPr lang="sr-Latn-BA" sz="2400" b="1" dirty="0" smtClean="0"/>
              <a:t> nije navedeno da je optuženi te radnje u subjektivnom smislu preduzeo u namjeri da sebi pribavi protivpravnu imovinsku korist.</a:t>
            </a:r>
          </a:p>
          <a:p>
            <a:pPr marL="0" indent="0" algn="just">
              <a:buNone/>
            </a:pPr>
            <a:r>
              <a:rPr lang="sr-Latn-BA" sz="2400" dirty="0" smtClean="0"/>
              <a:t> </a:t>
            </a:r>
            <a:r>
              <a:rPr lang="sr-Latn-BA" sz="2400" dirty="0"/>
              <a:t>P</a:t>
            </a:r>
            <a:r>
              <a:rPr lang="sr-Latn-BA" sz="2400" dirty="0" smtClean="0"/>
              <a:t>ostojanje ovog zakonskog elementa predmetnog krivičnog djela se ne može pretpostavljati, niti se njegov nedostatak u izreci presude može nadomjestiti razlozima iz obrazloženja presude. </a:t>
            </a:r>
          </a:p>
          <a:p>
            <a:pPr marL="0" indent="0" algn="just">
              <a:buNone/>
            </a:pPr>
            <a:endParaRPr lang="sr-Latn-BA" sz="2400" dirty="0"/>
          </a:p>
          <a:p>
            <a:pPr marL="0" indent="0" algn="just">
              <a:buNone/>
            </a:pPr>
            <a:r>
              <a:rPr lang="sr-Latn-BA" sz="2400" i="1" dirty="0" smtClean="0"/>
              <a:t>(Presuda Vrhovnog suda Republike Srpske 83 0 K 027761 18 </a:t>
            </a:r>
            <a:r>
              <a:rPr lang="sr-Latn-BA" sz="2400" i="1" dirty="0" err="1" smtClean="0"/>
              <a:t>Kžž</a:t>
            </a:r>
            <a:r>
              <a:rPr lang="sr-Latn-BA" sz="2400" i="1" dirty="0" smtClean="0"/>
              <a:t> od 04. oktobra 2018.)</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62</a:t>
            </a:fld>
            <a:endParaRPr lang="en-US"/>
          </a:p>
        </p:txBody>
      </p:sp>
    </p:spTree>
    <p:extLst>
      <p:ext uri="{BB962C8B-B14F-4D97-AF65-F5344CB8AC3E}">
        <p14:creationId xmlns:p14="http://schemas.microsoft.com/office/powerpoint/2010/main" val="304613362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Prikrivanje </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BA" sz="2400" dirty="0" smtClean="0"/>
              <a:t>Postojanje ovog krivičnog djela </a:t>
            </a:r>
            <a:r>
              <a:rPr lang="sr-Latn-BA" sz="2400" b="1" dirty="0" smtClean="0"/>
              <a:t>nije uslovljeno postojanjem optužbe ili osuđujuće presude protiv lica </a:t>
            </a:r>
            <a:r>
              <a:rPr lang="sr-Latn-BA" sz="2400" dirty="0" smtClean="0"/>
              <a:t>koje je stvari koje su predmet prikrivanja pribavilo izvršenjem krivičnog djela. </a:t>
            </a:r>
          </a:p>
          <a:p>
            <a:pPr marL="0" indent="0" algn="just">
              <a:buNone/>
            </a:pPr>
            <a:endParaRPr lang="sr-Latn-BA" sz="2400" dirty="0"/>
          </a:p>
          <a:p>
            <a:pPr marL="0" indent="0" algn="just">
              <a:buNone/>
            </a:pPr>
            <a:r>
              <a:rPr lang="sr-Latn-BA" sz="2400" i="1" dirty="0" smtClean="0"/>
              <a:t>(Presuda Vrhovnog suda Republike Srpske 118-0-Kž-08-000 005 od 3. juna 2008.)</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63</a:t>
            </a:fld>
            <a:endParaRPr lang="en-US"/>
          </a:p>
        </p:txBody>
      </p:sp>
    </p:spTree>
    <p:extLst>
      <p:ext uri="{BB962C8B-B14F-4D97-AF65-F5344CB8AC3E}">
        <p14:creationId xmlns:p14="http://schemas.microsoft.com/office/powerpoint/2010/main" val="2854916334"/>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Utaja poreza i doprinosa </a:t>
            </a:r>
            <a:endParaRPr lang="en-US" sz="2800" b="1" dirty="0"/>
          </a:p>
        </p:txBody>
      </p:sp>
      <p:sp>
        <p:nvSpPr>
          <p:cNvPr id="3" name="Content Placeholder 2"/>
          <p:cNvSpPr>
            <a:spLocks noGrp="1"/>
          </p:cNvSpPr>
          <p:nvPr>
            <p:ph idx="1"/>
          </p:nvPr>
        </p:nvSpPr>
        <p:spPr>
          <a:xfrm>
            <a:off x="838200" y="1772359"/>
            <a:ext cx="10515600" cy="4351338"/>
          </a:xfrm>
        </p:spPr>
        <p:txBody>
          <a:bodyPr/>
          <a:lstStyle/>
          <a:p>
            <a:pPr marL="0" indent="0" algn="just">
              <a:buNone/>
            </a:pPr>
            <a:r>
              <a:rPr lang="sr-Latn-BA" sz="2400" dirty="0" smtClean="0"/>
              <a:t>Kao jedan od elemenata bića ovog krivičnog djela, traži se</a:t>
            </a:r>
            <a:r>
              <a:rPr lang="sr-Latn-BA" dirty="0" smtClean="0"/>
              <a:t> </a:t>
            </a:r>
            <a:r>
              <a:rPr lang="sr-Latn-BA" sz="2400" dirty="0" smtClean="0"/>
              <a:t>da učinilac izbjegne plaćanje poreza propisanih poreskim zakonodavstvom Republike Srpske. Dakle, radi se o krivičnom djelu sa </a:t>
            </a:r>
            <a:r>
              <a:rPr lang="sr-Latn-BA" sz="2400" dirty="0" err="1" smtClean="0"/>
              <a:t>blanketnom</a:t>
            </a:r>
            <a:r>
              <a:rPr lang="sr-Latn-BA" sz="2400" dirty="0" smtClean="0"/>
              <a:t> dispozicijom gdje je za postojanje krivičnog djela potrebno da učinilac svojim radnjama ili propuštanjem dužnih radnji u namjeri da utaji porez </a:t>
            </a:r>
            <a:r>
              <a:rPr lang="sr-Latn-BA" sz="2400" b="1" dirty="0" smtClean="0"/>
              <a:t>povrijedi </a:t>
            </a:r>
            <a:r>
              <a:rPr lang="sr-Latn-BA" sz="2400" b="1" dirty="0" err="1" smtClean="0"/>
              <a:t>blanketni</a:t>
            </a:r>
            <a:r>
              <a:rPr lang="sr-Latn-BA" sz="2400" b="1" dirty="0" smtClean="0"/>
              <a:t> propis poreskog zakonodavstva Republike Srpske. </a:t>
            </a:r>
            <a:r>
              <a:rPr lang="sr-Latn-BA" sz="2400" dirty="0" smtClean="0"/>
              <a:t>Bez </a:t>
            </a:r>
            <a:r>
              <a:rPr lang="sr-Latn-BA" sz="2400" dirty="0" err="1" smtClean="0"/>
              <a:t>povrede</a:t>
            </a:r>
            <a:r>
              <a:rPr lang="sr-Latn-BA" sz="2400" dirty="0" smtClean="0"/>
              <a:t> ovih propisa nema ni elemenata bića krivičnog djela utaje poreza i doprinosa za koje je optuženi oglašen krivim. </a:t>
            </a:r>
          </a:p>
          <a:p>
            <a:pPr marL="0" indent="0" algn="just">
              <a:buNone/>
            </a:pPr>
            <a:endParaRPr lang="sr-Latn-BA" sz="2400" dirty="0"/>
          </a:p>
          <a:p>
            <a:pPr marL="0" indent="0" algn="just">
              <a:buNone/>
            </a:pPr>
            <a:r>
              <a:rPr lang="sr-Latn-BA" sz="2400" i="1" dirty="0" smtClean="0"/>
              <a:t>(Presuda Vrhovnog suda Republike Srpske broj 13 0 K 003961 18 </a:t>
            </a:r>
            <a:r>
              <a:rPr lang="sr-Latn-BA" sz="2400" i="1" dirty="0" err="1" smtClean="0"/>
              <a:t>Kž</a:t>
            </a:r>
            <a:r>
              <a:rPr lang="sr-Latn-BA" sz="2400" i="1" dirty="0" smtClean="0"/>
              <a:t> 3 od 23. oktobra 2018.)</a:t>
            </a:r>
            <a:endParaRPr lang="en-US" i="1" dirty="0"/>
          </a:p>
        </p:txBody>
      </p:sp>
      <p:sp>
        <p:nvSpPr>
          <p:cNvPr id="5" name="Slide Number Placeholder 4"/>
          <p:cNvSpPr>
            <a:spLocks noGrp="1"/>
          </p:cNvSpPr>
          <p:nvPr>
            <p:ph type="sldNum" sz="quarter" idx="12"/>
          </p:nvPr>
        </p:nvSpPr>
        <p:spPr/>
        <p:txBody>
          <a:bodyPr/>
          <a:lstStyle/>
          <a:p>
            <a:fld id="{FB1E8D65-985B-4A2D-B361-E83CE11D76B6}" type="slidenum">
              <a:rPr lang="en-US" smtClean="0"/>
              <a:t>64</a:t>
            </a:fld>
            <a:endParaRPr lang="en-US"/>
          </a:p>
        </p:txBody>
      </p:sp>
    </p:spTree>
    <p:extLst>
      <p:ext uri="{BB962C8B-B14F-4D97-AF65-F5344CB8AC3E}">
        <p14:creationId xmlns:p14="http://schemas.microsoft.com/office/powerpoint/2010/main" val="3539131395"/>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Pronevjera</a:t>
            </a:r>
            <a:endParaRPr lang="en-US" sz="2800" b="1" dirty="0"/>
          </a:p>
        </p:txBody>
      </p:sp>
      <p:sp>
        <p:nvSpPr>
          <p:cNvPr id="3" name="Content Placeholder 2"/>
          <p:cNvSpPr>
            <a:spLocks noGrp="1"/>
          </p:cNvSpPr>
          <p:nvPr>
            <p:ph idx="1"/>
          </p:nvPr>
        </p:nvSpPr>
        <p:spPr/>
        <p:txBody>
          <a:bodyPr>
            <a:normAutofit lnSpcReduction="10000"/>
          </a:bodyPr>
          <a:lstStyle/>
          <a:p>
            <a:pPr marL="0" indent="0" algn="just">
              <a:buNone/>
            </a:pPr>
            <a:r>
              <a:rPr lang="sr-Latn-BA" sz="2400" dirty="0" smtClean="0"/>
              <a:t>Radnja izvršenja krivičnog djela pronevjera iz člana 348. stav 1. KZ RS, sastoji u </a:t>
            </a:r>
            <a:r>
              <a:rPr lang="sr-Latn-BA" sz="2400" b="1" dirty="0" smtClean="0"/>
              <a:t>protivpravnom prisvajanju novca, </a:t>
            </a:r>
            <a:r>
              <a:rPr lang="sr-Latn-BA" sz="2400" b="1" dirty="0" err="1" smtClean="0"/>
              <a:t>vrijednosnih</a:t>
            </a:r>
            <a:r>
              <a:rPr lang="sr-Latn-BA" sz="2400" b="1" dirty="0" smtClean="0"/>
              <a:t> papira ili drugih pokretnih stvari, koje su učiniocu povjerene ili uopšte na radu, u državnom organu ili pravnom licu (u cilju obavljanja određenog posla ili </a:t>
            </a:r>
            <a:r>
              <a:rPr lang="sr-Latn-BA" sz="2400" b="1" dirty="0" err="1" smtClean="0"/>
              <a:t>izvrešnja</a:t>
            </a:r>
            <a:r>
              <a:rPr lang="sr-Latn-BA" sz="2400" b="1" dirty="0" smtClean="0"/>
              <a:t> zadatka), a subjektivnu stranu djela čini umišlja (direktni),</a:t>
            </a:r>
          </a:p>
          <a:p>
            <a:pPr marL="0" indent="0" algn="just">
              <a:buNone/>
            </a:pPr>
            <a:r>
              <a:rPr lang="sr-Latn-BA" sz="2400" dirty="0" smtClean="0"/>
              <a:t> to je pogrešno pravno stanovište drugostepene presude, </a:t>
            </a:r>
            <a:r>
              <a:rPr lang="sr-Latn-BA" sz="2400" b="1" dirty="0" smtClean="0"/>
              <a:t>da u izreci </a:t>
            </a:r>
            <a:r>
              <a:rPr lang="sr-Latn-BA" sz="2400" b="1" dirty="0" err="1" smtClean="0"/>
              <a:t>prvostepene</a:t>
            </a:r>
            <a:r>
              <a:rPr lang="sr-Latn-BA" sz="2400" b="1" dirty="0" smtClean="0"/>
              <a:t> osuđujuće presude nije opisano da je optuženi postupao sa namjerom da sebi ili drugom pribavi </a:t>
            </a:r>
            <a:r>
              <a:rPr lang="sr-Latn-BA" sz="2400" b="1" dirty="0" err="1" smtClean="0"/>
              <a:t>protupravnu</a:t>
            </a:r>
            <a:r>
              <a:rPr lang="sr-Latn-BA" sz="2400" b="1" dirty="0" smtClean="0"/>
              <a:t> imovinsku korist,</a:t>
            </a:r>
            <a:r>
              <a:rPr lang="sr-Latn-BA" sz="2400" dirty="0" smtClean="0"/>
              <a:t> i da time, u smislu odredbe člana 299. stav 1. tačka a) ZKP RS, nedostaje subjektivni element bića predmetnog krivičnog djela.   </a:t>
            </a:r>
          </a:p>
          <a:p>
            <a:pPr marL="0" indent="0" algn="just">
              <a:buNone/>
            </a:pPr>
            <a:endParaRPr lang="sr-Latn-BA" sz="2400" dirty="0"/>
          </a:p>
          <a:p>
            <a:pPr marL="0" indent="0" algn="just">
              <a:buNone/>
            </a:pPr>
            <a:r>
              <a:rPr lang="sr-Latn-BA" sz="2400" i="1" dirty="0" smtClean="0"/>
              <a:t>(Vrhovni sud Republike Srpske 83 0 K 034642 20 </a:t>
            </a:r>
            <a:r>
              <a:rPr lang="sr-Latn-BA" sz="2400" i="1" dirty="0" err="1" smtClean="0"/>
              <a:t>Kžž</a:t>
            </a:r>
            <a:r>
              <a:rPr lang="sr-Latn-BA" sz="2400" i="1" dirty="0" smtClean="0"/>
              <a:t> od 26.11.2020.)</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65</a:t>
            </a:fld>
            <a:endParaRPr lang="en-US"/>
          </a:p>
        </p:txBody>
      </p:sp>
    </p:spTree>
    <p:extLst>
      <p:ext uri="{BB962C8B-B14F-4D97-AF65-F5344CB8AC3E}">
        <p14:creationId xmlns:p14="http://schemas.microsoft.com/office/powerpoint/2010/main" val="309566467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Nedozvoljena trgovina </a:t>
            </a:r>
            <a:endParaRPr lang="en-US" sz="2800" b="1" dirty="0"/>
          </a:p>
        </p:txBody>
      </p:sp>
      <p:sp>
        <p:nvSpPr>
          <p:cNvPr id="3" name="Content Placeholder 2"/>
          <p:cNvSpPr>
            <a:spLocks noGrp="1"/>
          </p:cNvSpPr>
          <p:nvPr>
            <p:ph idx="1"/>
          </p:nvPr>
        </p:nvSpPr>
        <p:spPr/>
        <p:txBody>
          <a:bodyPr/>
          <a:lstStyle/>
          <a:p>
            <a:pPr marL="0" indent="0" algn="just">
              <a:buNone/>
            </a:pPr>
            <a:r>
              <a:rPr lang="sr-Latn-CS" sz="2400" dirty="0"/>
              <a:t>Za postojanje krivičnog </a:t>
            </a:r>
            <a:r>
              <a:rPr lang="sr-Latn-CS" sz="2400" dirty="0" err="1"/>
              <a:t>djela</a:t>
            </a:r>
            <a:r>
              <a:rPr lang="sr-Latn-CS" sz="2400" dirty="0"/>
              <a:t>  nedozvoljene trgovine iz člana 281. stav 1. KZ RS potrebno je da se </a:t>
            </a:r>
            <a:r>
              <a:rPr lang="sr-Latn-CS" sz="2400" b="1" dirty="0"/>
              <a:t>roba nabavlja u svrhu prodaje, </a:t>
            </a:r>
            <a:r>
              <a:rPr lang="sr-Latn-CS" sz="2400" dirty="0"/>
              <a:t>a  </a:t>
            </a:r>
            <a:r>
              <a:rPr lang="sr-Latn-CS" sz="2400" b="1" dirty="0"/>
              <a:t>nije od značaja to </a:t>
            </a:r>
            <a:r>
              <a:rPr lang="sr-Latn-CS" sz="2400" b="1" dirty="0" err="1"/>
              <a:t>gdje</a:t>
            </a:r>
            <a:r>
              <a:rPr lang="sr-Latn-CS" sz="2400" b="1" dirty="0"/>
              <a:t> će se njena prodaja ostvariti ili se imala ostvariti,</a:t>
            </a:r>
            <a:r>
              <a:rPr lang="sr-Latn-CS" sz="2400" dirty="0"/>
              <a:t> pa  kada je optuženi bez ovlašćenja za trgovinu nabavio veću količinu robe u Republici Srpskoj u svrhu prodaje, to samim nabavljanjem takve robe čini navedeno krivično </a:t>
            </a:r>
            <a:r>
              <a:rPr lang="sr-Latn-CS" sz="2400" dirty="0" err="1"/>
              <a:t>djelo</a:t>
            </a:r>
            <a:r>
              <a:rPr lang="sr-Latn-CS" sz="2400" dirty="0"/>
              <a:t> iako nabavljena roba nije trebala biti prodata u Republici Srpskoj već u inostranstvu. </a:t>
            </a:r>
            <a:endParaRPr lang="en-US" sz="2400" dirty="0"/>
          </a:p>
          <a:p>
            <a:pPr marL="0" indent="0" algn="just">
              <a:buNone/>
            </a:pPr>
            <a:endParaRPr lang="sr-Latn-BA" dirty="0" smtClean="0"/>
          </a:p>
          <a:p>
            <a:pPr marL="0" indent="0" algn="just">
              <a:buNone/>
            </a:pPr>
            <a:r>
              <a:rPr lang="sr-Latn-BA" sz="2400" i="1" dirty="0" smtClean="0"/>
              <a:t>(Presuda Vrhovnog suda Republike Srpske 84 0 K 051874 18 </a:t>
            </a:r>
            <a:r>
              <a:rPr lang="sr-Latn-BA" sz="2400" i="1" dirty="0" err="1" smtClean="0"/>
              <a:t>Kvlz</a:t>
            </a:r>
            <a:r>
              <a:rPr lang="sr-Latn-BA" sz="2400" i="1" dirty="0" smtClean="0"/>
              <a:t> 2 od 03.09.2019.)</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66</a:t>
            </a:fld>
            <a:endParaRPr lang="en-US"/>
          </a:p>
        </p:txBody>
      </p:sp>
    </p:spTree>
    <p:extLst>
      <p:ext uri="{BB962C8B-B14F-4D97-AF65-F5344CB8AC3E}">
        <p14:creationId xmlns:p14="http://schemas.microsoft.com/office/powerpoint/2010/main" val="359560674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Samovlašće</a:t>
            </a:r>
            <a:endParaRPr lang="en-US" sz="2800" b="1" dirty="0"/>
          </a:p>
        </p:txBody>
      </p:sp>
      <p:sp>
        <p:nvSpPr>
          <p:cNvPr id="3" name="Content Placeholder 2"/>
          <p:cNvSpPr>
            <a:spLocks noGrp="1"/>
          </p:cNvSpPr>
          <p:nvPr>
            <p:ph idx="1"/>
          </p:nvPr>
        </p:nvSpPr>
        <p:spPr>
          <a:xfrm>
            <a:off x="838200" y="2006353"/>
            <a:ext cx="10515600" cy="3533313"/>
          </a:xfrm>
        </p:spPr>
        <p:txBody>
          <a:bodyPr/>
          <a:lstStyle/>
          <a:p>
            <a:pPr marL="0" indent="0" algn="just">
              <a:buNone/>
            </a:pPr>
            <a:r>
              <a:rPr lang="sr-Latn-CS" sz="2400" dirty="0"/>
              <a:t>Kada činjenični opis </a:t>
            </a:r>
            <a:r>
              <a:rPr lang="sr-Latn-CS" sz="2400" dirty="0" err="1"/>
              <a:t>djela</a:t>
            </a:r>
            <a:r>
              <a:rPr lang="sr-Latn-CS" sz="2400" dirty="0"/>
              <a:t>  u dispozitivu optužnice </a:t>
            </a:r>
            <a:r>
              <a:rPr lang="sr-Latn-CS" sz="2400" b="1" dirty="0"/>
              <a:t>ne  sadrži</a:t>
            </a:r>
            <a:r>
              <a:rPr lang="sr-Latn-CS" sz="2400" dirty="0"/>
              <a:t> jasno precizirano </a:t>
            </a:r>
            <a:r>
              <a:rPr lang="sr-Latn-CS" sz="2400" b="1" dirty="0"/>
              <a:t>pravo koje je predmet samovlasnog pribavljanja,</a:t>
            </a:r>
            <a:r>
              <a:rPr lang="sr-Latn-CS" sz="2400" dirty="0"/>
              <a:t> tako koncipiran činjenični </a:t>
            </a:r>
            <a:r>
              <a:rPr lang="sr-Latn-CS" sz="2400" dirty="0" smtClean="0"/>
              <a:t>supstrat </a:t>
            </a:r>
            <a:r>
              <a:rPr lang="sr-Latn-CS" sz="2400" dirty="0"/>
              <a:t>ne odražava sve bitne elemente bića krivičnog </a:t>
            </a:r>
            <a:r>
              <a:rPr lang="sr-Latn-CS" sz="2400" dirty="0" err="1"/>
              <a:t>djela</a:t>
            </a:r>
            <a:r>
              <a:rPr lang="sr-Latn-CS" sz="2400" dirty="0"/>
              <a:t> samovlašće iz člana 397. stav 1. KZ RS.</a:t>
            </a:r>
            <a:endParaRPr lang="en-US" sz="2400" dirty="0"/>
          </a:p>
          <a:p>
            <a:pPr marL="0" indent="0">
              <a:buNone/>
            </a:pPr>
            <a:endParaRPr lang="sr-Latn-BA" sz="2400" dirty="0"/>
          </a:p>
          <a:p>
            <a:pPr marL="0" indent="0">
              <a:buNone/>
            </a:pPr>
            <a:r>
              <a:rPr lang="sr-Latn-BA" sz="2400" i="1" dirty="0" smtClean="0"/>
              <a:t>(Presuda Vrhovnog suda Republike Srpske 87 0 K 021958 19 </a:t>
            </a:r>
            <a:r>
              <a:rPr lang="sr-Latn-BA" sz="2400" i="1" dirty="0" err="1" smtClean="0"/>
              <a:t>Kžž</a:t>
            </a:r>
            <a:r>
              <a:rPr lang="sr-Latn-BA" sz="2400" i="1" dirty="0" smtClean="0"/>
              <a:t> od 07.05.2019.)</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67</a:t>
            </a:fld>
            <a:endParaRPr lang="en-US"/>
          </a:p>
        </p:txBody>
      </p:sp>
    </p:spTree>
    <p:extLst>
      <p:ext uri="{BB962C8B-B14F-4D97-AF65-F5344CB8AC3E}">
        <p14:creationId xmlns:p14="http://schemas.microsoft.com/office/powerpoint/2010/main" val="217301760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Primanje mita</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BA" sz="2400" dirty="0" smtClean="0"/>
              <a:t>Za postojanje krivičnog djela primanje mita nije od značaja da li će službeno lice poklon upotrijebiti za sebe ili nekog drugog. Krivično djelo je dovršeno samim primanjem  poklona – mita, bez obzira da li je i izvršena službena radnja koju je službeno ili odgovorno lice moralo ili moglo izvršiti. </a:t>
            </a:r>
            <a:endParaRPr lang="sr-Latn-BA" sz="2400" dirty="0"/>
          </a:p>
          <a:p>
            <a:pPr marL="0" indent="0" algn="just">
              <a:buNone/>
            </a:pPr>
            <a:r>
              <a:rPr lang="sr-Latn-BA" sz="2400" dirty="0" smtClean="0"/>
              <a:t> nije nužno da lice koje daje </a:t>
            </a:r>
            <a:r>
              <a:rPr lang="sr-Latn-BA" sz="2400" dirty="0" err="1" smtClean="0"/>
              <a:t>poklno</a:t>
            </a:r>
            <a:r>
              <a:rPr lang="sr-Latn-BA" sz="2400" dirty="0" smtClean="0"/>
              <a:t> izričito naglasi zašto to čini, jer je dovoljno </a:t>
            </a:r>
            <a:r>
              <a:rPr lang="sr-Latn-BA" sz="2400" b="1" dirty="0" smtClean="0"/>
              <a:t>prema okolnostima slučaja i načinu davanja poklona, se može zaključiti kakvu uslugu davalac poklona traži da mu službeno lice učini u krugu svojih </a:t>
            </a:r>
            <a:r>
              <a:rPr lang="sr-Latn-BA" sz="2400" b="1" dirty="0" err="1" smtClean="0"/>
              <a:t>ovlaštenja</a:t>
            </a:r>
            <a:r>
              <a:rPr lang="sr-Latn-BA" sz="2400" b="1" dirty="0" smtClean="0"/>
              <a:t> </a:t>
            </a:r>
            <a:r>
              <a:rPr lang="sr-Latn-BA" sz="2400" dirty="0" smtClean="0"/>
              <a:t>i da službeno lice može da shvati </a:t>
            </a:r>
            <a:r>
              <a:rPr lang="sr-Latn-BA" sz="2400" b="1" dirty="0" smtClean="0"/>
              <a:t>u koje svrhe mu se daje poklon.</a:t>
            </a:r>
            <a:r>
              <a:rPr lang="sr-Latn-BA" sz="2400" dirty="0" smtClean="0"/>
              <a:t> </a:t>
            </a:r>
          </a:p>
          <a:p>
            <a:pPr marL="0" indent="0" algn="just">
              <a:buNone/>
            </a:pPr>
            <a:endParaRPr lang="sr-Latn-BA" sz="2400" dirty="0"/>
          </a:p>
          <a:p>
            <a:pPr marL="0" indent="0" algn="just">
              <a:buNone/>
            </a:pPr>
            <a:r>
              <a:rPr lang="sr-Latn-BA" sz="2400" i="1" dirty="0" smtClean="0"/>
              <a:t>(Presuda Vrhovnog suda Republike Srpske 118-0-Kž-07-000 007 od 27. septembra 2007.)</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68</a:t>
            </a:fld>
            <a:endParaRPr lang="en-US"/>
          </a:p>
        </p:txBody>
      </p:sp>
    </p:spTree>
    <p:extLst>
      <p:ext uri="{BB962C8B-B14F-4D97-AF65-F5344CB8AC3E}">
        <p14:creationId xmlns:p14="http://schemas.microsoft.com/office/powerpoint/2010/main" val="201314740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Davanje lažnog iskaza </a:t>
            </a:r>
            <a:endParaRPr lang="en-US" sz="2800" b="1" dirty="0"/>
          </a:p>
        </p:txBody>
      </p:sp>
      <p:sp>
        <p:nvSpPr>
          <p:cNvPr id="3" name="Content Placeholder 2"/>
          <p:cNvSpPr>
            <a:spLocks noGrp="1"/>
          </p:cNvSpPr>
          <p:nvPr>
            <p:ph idx="1"/>
          </p:nvPr>
        </p:nvSpPr>
        <p:spPr/>
        <p:txBody>
          <a:bodyPr/>
          <a:lstStyle/>
          <a:p>
            <a:pPr marL="0" indent="0" algn="just">
              <a:buNone/>
            </a:pPr>
            <a:r>
              <a:rPr lang="sr-Latn-CS" sz="2400" dirty="0"/>
              <a:t>Radnja izvršenja kvalifikovanog oblika krivičnog </a:t>
            </a:r>
            <a:r>
              <a:rPr lang="sr-Latn-CS" sz="2400" dirty="0" err="1"/>
              <a:t>djela</a:t>
            </a:r>
            <a:r>
              <a:rPr lang="sr-Latn-CS" sz="2400" dirty="0"/>
              <a:t> </a:t>
            </a:r>
            <a:r>
              <a:rPr lang="sr-Latn-CS" sz="2400" dirty="0" smtClean="0"/>
              <a:t>iz </a:t>
            </a:r>
            <a:r>
              <a:rPr lang="sr-Latn-CS" sz="2400" dirty="0"/>
              <a:t>člana 365. stav 3. u vezi sa stavom 1</a:t>
            </a:r>
            <a:r>
              <a:rPr lang="sr-Latn-CS" sz="2400" dirty="0" smtClean="0"/>
              <a:t>. KZRS </a:t>
            </a:r>
            <a:r>
              <a:rPr lang="sr-Latn-CS" sz="2400" dirty="0"/>
              <a:t>određena je kao davanje lažnog iskaza </a:t>
            </a:r>
            <a:r>
              <a:rPr lang="sr-Latn-CS" sz="2400" b="1" dirty="0"/>
              <a:t>u krivičnom postupku,</a:t>
            </a:r>
            <a:r>
              <a:rPr lang="sr-Latn-CS" sz="2400" dirty="0"/>
              <a:t> pri čemu</a:t>
            </a:r>
            <a:r>
              <a:rPr lang="sr-Latn-CS" sz="2400" b="1" dirty="0"/>
              <a:t> lažni  iskaz predstavlja izjavu koja sadrži potvrđivanje neistinitih činjenica ili negiranje istinitih, </a:t>
            </a:r>
            <a:r>
              <a:rPr lang="sr-Latn-CS" sz="2400" dirty="0"/>
              <a:t>a za postojanje ovog krivičnog </a:t>
            </a:r>
            <a:r>
              <a:rPr lang="sr-Latn-CS" sz="2400" dirty="0" err="1"/>
              <a:t>djela</a:t>
            </a:r>
            <a:r>
              <a:rPr lang="sr-Latn-CS" sz="2400" dirty="0"/>
              <a:t> </a:t>
            </a:r>
            <a:r>
              <a:rPr lang="sr-Latn-CS" sz="2400" b="1" dirty="0"/>
              <a:t>nije od značaja </a:t>
            </a:r>
            <a:r>
              <a:rPr lang="sr-Latn-CS" sz="2400" b="1" dirty="0" smtClean="0"/>
              <a:t>to </a:t>
            </a:r>
            <a:r>
              <a:rPr lang="sr-Latn-CS" sz="2400" b="1" dirty="0"/>
              <a:t>da li je  na lažnom iskazu zasnovana donesena sudska odluka.</a:t>
            </a:r>
            <a:r>
              <a:rPr lang="sr-Latn-CS" sz="2400" dirty="0"/>
              <a:t> </a:t>
            </a:r>
            <a:endParaRPr lang="en-US" sz="2400" dirty="0"/>
          </a:p>
          <a:p>
            <a:pPr marL="0" indent="0" algn="just">
              <a:buNone/>
            </a:pPr>
            <a:endParaRPr lang="sr-Latn-CS" sz="2400" dirty="0"/>
          </a:p>
          <a:p>
            <a:pPr marL="0" indent="0" algn="just">
              <a:buNone/>
            </a:pPr>
            <a:r>
              <a:rPr lang="sr-Latn-CS" sz="2400" i="1" dirty="0" smtClean="0"/>
              <a:t>(Presuda Vrhovnog suda Republike Srpske 87 0 K 027752 20 </a:t>
            </a:r>
            <a:r>
              <a:rPr lang="sr-Latn-CS" sz="2400" i="1" dirty="0" err="1" smtClean="0"/>
              <a:t>Kžž</a:t>
            </a:r>
            <a:r>
              <a:rPr lang="sr-Latn-CS" sz="2400" i="1" dirty="0" smtClean="0"/>
              <a:t> od 02.08.2021.)</a:t>
            </a:r>
            <a:endParaRPr lang="en-US" sz="2400" i="1" dirty="0"/>
          </a:p>
          <a:p>
            <a:pPr marL="0" indent="0">
              <a:buNone/>
            </a:pPr>
            <a:endParaRPr lang="en-US" dirty="0"/>
          </a:p>
        </p:txBody>
      </p:sp>
      <p:sp>
        <p:nvSpPr>
          <p:cNvPr id="5" name="Slide Number Placeholder 4"/>
          <p:cNvSpPr>
            <a:spLocks noGrp="1"/>
          </p:cNvSpPr>
          <p:nvPr>
            <p:ph type="sldNum" sz="quarter" idx="12"/>
          </p:nvPr>
        </p:nvSpPr>
        <p:spPr/>
        <p:txBody>
          <a:bodyPr/>
          <a:lstStyle/>
          <a:p>
            <a:fld id="{FB1E8D65-985B-4A2D-B361-E83CE11D76B6}" type="slidenum">
              <a:rPr lang="en-US" smtClean="0"/>
              <a:t>69</a:t>
            </a:fld>
            <a:endParaRPr lang="en-US"/>
          </a:p>
        </p:txBody>
      </p:sp>
    </p:spTree>
    <p:extLst>
      <p:ext uri="{BB962C8B-B14F-4D97-AF65-F5344CB8AC3E}">
        <p14:creationId xmlns:p14="http://schemas.microsoft.com/office/powerpoint/2010/main" val="23618179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Pokušaj krivičnog djela</a:t>
            </a:r>
            <a:endParaRPr lang="en-US" sz="2800" b="1" dirty="0"/>
          </a:p>
        </p:txBody>
      </p:sp>
      <p:sp>
        <p:nvSpPr>
          <p:cNvPr id="3" name="Content Placeholder 2"/>
          <p:cNvSpPr>
            <a:spLocks noGrp="1"/>
          </p:cNvSpPr>
          <p:nvPr>
            <p:ph idx="1"/>
          </p:nvPr>
        </p:nvSpPr>
        <p:spPr/>
        <p:txBody>
          <a:bodyPr/>
          <a:lstStyle/>
          <a:p>
            <a:pPr marL="0" indent="0" algn="just">
              <a:buNone/>
            </a:pPr>
            <a:r>
              <a:rPr lang="sr-Latn-CS" sz="2400" dirty="0"/>
              <a:t>Nema </a:t>
            </a:r>
            <a:r>
              <a:rPr lang="sr-Latn-CS" sz="2400" dirty="0" err="1"/>
              <a:t>mjesta</a:t>
            </a:r>
            <a:r>
              <a:rPr lang="sr-Latn-CS" sz="2400" dirty="0"/>
              <a:t> tvrdnjama odbrane optuženog da </a:t>
            </a:r>
            <a:r>
              <a:rPr lang="sr-Latn-CS" sz="2400" b="1" dirty="0"/>
              <a:t>nije mogao biti kažnjen za pokušaj krivičnog </a:t>
            </a:r>
            <a:r>
              <a:rPr lang="sr-Latn-CS" sz="2400" b="1" dirty="0" err="1"/>
              <a:t>djela</a:t>
            </a:r>
            <a:r>
              <a:rPr lang="sr-Latn-CS" sz="2400" b="1" dirty="0"/>
              <a:t> za koje je </a:t>
            </a:r>
            <a:r>
              <a:rPr lang="sr-Latn-CS" sz="2400" b="1" dirty="0" err="1"/>
              <a:t>zaprijećena</a:t>
            </a:r>
            <a:r>
              <a:rPr lang="sr-Latn-CS" sz="2400" b="1" dirty="0"/>
              <a:t> kazna zatvora do pet godina,</a:t>
            </a:r>
            <a:r>
              <a:rPr lang="sr-Latn-CS" sz="2400" dirty="0"/>
              <a:t> jer </a:t>
            </a:r>
            <a:r>
              <a:rPr lang="sr-Latn-CS" sz="2400" b="1" dirty="0"/>
              <a:t>formulacija „kazna zatvora od pet godina ili teža kazna“ </a:t>
            </a:r>
            <a:r>
              <a:rPr lang="sr-Latn-CS" sz="2400" b="1" dirty="0" err="1"/>
              <a:t>podrazumijeva</a:t>
            </a:r>
            <a:r>
              <a:rPr lang="sr-Latn-CS" sz="2400" b="1" dirty="0"/>
              <a:t> i kaznu od pet godina zatvora, a ne samo one koje prelaze pet godina</a:t>
            </a:r>
            <a:r>
              <a:rPr lang="sr-Latn-CS" sz="2400" b="1" dirty="0" smtClean="0"/>
              <a:t>.</a:t>
            </a:r>
          </a:p>
          <a:p>
            <a:pPr marL="0" indent="0" algn="just">
              <a:buNone/>
            </a:pPr>
            <a:endParaRPr lang="en-US" sz="2400" dirty="0"/>
          </a:p>
          <a:p>
            <a:pPr marL="0" indent="0" algn="just">
              <a:buNone/>
            </a:pPr>
            <a:r>
              <a:rPr lang="sr-Latn-CS" sz="2400" i="1" dirty="0"/>
              <a:t>(Vrhovni sud Republike Srpske, broj 85 0 K 060435 19 </a:t>
            </a:r>
            <a:r>
              <a:rPr lang="sr-Latn-CS" sz="2400" i="1" dirty="0" err="1"/>
              <a:t>Kvlz</a:t>
            </a:r>
            <a:r>
              <a:rPr lang="sr-Latn-CS" sz="2400" i="1" dirty="0"/>
              <a:t> 2 od 27.07.2020. godine)</a:t>
            </a:r>
            <a:endParaRPr lang="en-US" sz="2400" dirty="0"/>
          </a:p>
          <a:p>
            <a:endParaRPr lang="en-US" dirty="0"/>
          </a:p>
          <a:p>
            <a:pPr marL="0" indent="0">
              <a:buNone/>
            </a:pPr>
            <a:endParaRPr lang="sr-Latn-BA" dirty="0"/>
          </a:p>
        </p:txBody>
      </p:sp>
      <p:sp>
        <p:nvSpPr>
          <p:cNvPr id="5" name="Slide Number Placeholder 4"/>
          <p:cNvSpPr>
            <a:spLocks noGrp="1"/>
          </p:cNvSpPr>
          <p:nvPr>
            <p:ph type="sldNum" sz="quarter" idx="12"/>
          </p:nvPr>
        </p:nvSpPr>
        <p:spPr/>
        <p:txBody>
          <a:bodyPr/>
          <a:lstStyle/>
          <a:p>
            <a:fld id="{FB1E8D65-985B-4A2D-B361-E83CE11D76B6}" type="slidenum">
              <a:rPr lang="en-US" smtClean="0"/>
              <a:t>7</a:t>
            </a:fld>
            <a:endParaRPr lang="en-US"/>
          </a:p>
        </p:txBody>
      </p:sp>
    </p:spTree>
    <p:extLst>
      <p:ext uri="{BB962C8B-B14F-4D97-AF65-F5344CB8AC3E}">
        <p14:creationId xmlns:p14="http://schemas.microsoft.com/office/powerpoint/2010/main" val="254246442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Falsifikovanje isprave</a:t>
            </a:r>
            <a:endParaRPr lang="en-US" sz="2800" b="1" dirty="0"/>
          </a:p>
        </p:txBody>
      </p:sp>
      <p:sp>
        <p:nvSpPr>
          <p:cNvPr id="3" name="Content Placeholder 2"/>
          <p:cNvSpPr>
            <a:spLocks noGrp="1"/>
          </p:cNvSpPr>
          <p:nvPr>
            <p:ph idx="1"/>
          </p:nvPr>
        </p:nvSpPr>
        <p:spPr/>
        <p:txBody>
          <a:bodyPr>
            <a:normAutofit fontScale="92500" lnSpcReduction="10000"/>
          </a:bodyPr>
          <a:lstStyle/>
          <a:p>
            <a:pPr marL="0" indent="0" algn="just">
              <a:buNone/>
            </a:pPr>
            <a:r>
              <a:rPr lang="sr-Latn-BA" sz="2400" dirty="0" smtClean="0"/>
              <a:t>Za izvršenje krivičnog djela falsifikovanja isprave dovoljno je da je učinilac poduzeo samo jednu od više alternativno propisanih radnji. </a:t>
            </a:r>
            <a:r>
              <a:rPr lang="sr-Latn-BA" sz="2400" b="1" dirty="0" smtClean="0"/>
              <a:t>Kada se radi o radnjama pravljenja lažne isprave ili preinačenja prave isprave, obe radnje učinilac mora da poduzme u namjeri da takve isprave upotrijebi kao prave. </a:t>
            </a:r>
          </a:p>
          <a:p>
            <a:pPr marL="0" indent="0" algn="just">
              <a:buNone/>
            </a:pPr>
            <a:r>
              <a:rPr lang="sr-Latn-BA" sz="2400" dirty="0" smtClean="0"/>
              <a:t>Međutim, u slučaju </a:t>
            </a:r>
            <a:r>
              <a:rPr lang="sr-Latn-BA" sz="2400" b="1" dirty="0" smtClean="0"/>
              <a:t>kada se radi o upotrebi takvih isprava kao pravih, sama upotreba ima značaj takve ostvarene namjere.</a:t>
            </a:r>
            <a:r>
              <a:rPr lang="sr-Latn-BA" sz="2400" dirty="0" smtClean="0"/>
              <a:t>  U konkretnom slučaju optužena je uplatnice upotrijebila kao prave, na način da ih je predala uz ostalu dokumentaciju za registraciju vozila, pa je tako na osnovu tih uplatnica izvršena registracija vozila. </a:t>
            </a:r>
          </a:p>
          <a:p>
            <a:pPr marL="0" indent="0" algn="just">
              <a:buNone/>
            </a:pPr>
            <a:r>
              <a:rPr lang="sr-Latn-BA" sz="2400" dirty="0" smtClean="0"/>
              <a:t>U takvoj situaciji </a:t>
            </a:r>
            <a:r>
              <a:rPr lang="sr-Latn-BA" sz="2400" b="1" dirty="0" smtClean="0"/>
              <a:t>nije nužno navoditi i namjeru s kojom je postupala osuđena, kako to žalba sugeriše, jer je sama upotreba preinačene isprave kao prave opredijelila učinioca kao izvršioca krivičnog djela falsifikovanja isprave. </a:t>
            </a:r>
          </a:p>
          <a:p>
            <a:pPr marL="0" indent="0" algn="just">
              <a:buNone/>
            </a:pPr>
            <a:endParaRPr lang="sr-Latn-BA" sz="2400" dirty="0"/>
          </a:p>
          <a:p>
            <a:pPr marL="0" indent="0" algn="just">
              <a:buNone/>
            </a:pPr>
            <a:r>
              <a:rPr lang="sr-Latn-BA" sz="2400" dirty="0" smtClean="0"/>
              <a:t>(Presuda Vrhovnog suda Republike Srpske 71 0 K 214580 19 </a:t>
            </a:r>
            <a:r>
              <a:rPr lang="sr-Latn-BA" sz="2400" dirty="0" err="1" smtClean="0"/>
              <a:t>Kvlz</a:t>
            </a:r>
            <a:r>
              <a:rPr lang="sr-Latn-BA" sz="2400" dirty="0" smtClean="0"/>
              <a:t> od 21. avgusta 2019.) </a:t>
            </a:r>
            <a:endParaRPr lang="en-US" sz="2400" dirty="0"/>
          </a:p>
        </p:txBody>
      </p:sp>
      <p:sp>
        <p:nvSpPr>
          <p:cNvPr id="5" name="Slide Number Placeholder 4"/>
          <p:cNvSpPr>
            <a:spLocks noGrp="1"/>
          </p:cNvSpPr>
          <p:nvPr>
            <p:ph type="sldNum" sz="quarter" idx="12"/>
          </p:nvPr>
        </p:nvSpPr>
        <p:spPr/>
        <p:txBody>
          <a:bodyPr/>
          <a:lstStyle/>
          <a:p>
            <a:fld id="{FB1E8D65-985B-4A2D-B361-E83CE11D76B6}" type="slidenum">
              <a:rPr lang="en-US" smtClean="0"/>
              <a:t>70</a:t>
            </a:fld>
            <a:endParaRPr lang="en-US"/>
          </a:p>
        </p:txBody>
      </p:sp>
    </p:spTree>
    <p:extLst>
      <p:ext uri="{BB962C8B-B14F-4D97-AF65-F5344CB8AC3E}">
        <p14:creationId xmlns:p14="http://schemas.microsoft.com/office/powerpoint/2010/main" val="399871565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
            </a:r>
            <a:br>
              <a:rPr lang="sr-Latn-BA" sz="2800" b="1" dirty="0" smtClean="0"/>
            </a:br>
            <a:r>
              <a:rPr lang="sr-Latn-BA" sz="2800" b="1" dirty="0" smtClean="0"/>
              <a:t>Falsifikovanje ili uništavanje službene isprave</a:t>
            </a:r>
            <a:endParaRPr lang="en-US" sz="2800" b="1" dirty="0"/>
          </a:p>
        </p:txBody>
      </p:sp>
      <p:sp>
        <p:nvSpPr>
          <p:cNvPr id="3" name="Content Placeholder 2"/>
          <p:cNvSpPr>
            <a:spLocks noGrp="1"/>
          </p:cNvSpPr>
          <p:nvPr>
            <p:ph idx="1"/>
          </p:nvPr>
        </p:nvSpPr>
        <p:spPr>
          <a:xfrm>
            <a:off x="758301" y="2210540"/>
            <a:ext cx="10515600" cy="3993056"/>
          </a:xfrm>
        </p:spPr>
        <p:txBody>
          <a:bodyPr>
            <a:normAutofit/>
          </a:bodyPr>
          <a:lstStyle/>
          <a:p>
            <a:pPr marL="0" indent="0" algn="just">
              <a:buNone/>
            </a:pPr>
            <a:r>
              <a:rPr lang="sr-Latn-BA" sz="2400" dirty="0" smtClean="0"/>
              <a:t>Za postojanje krivičnog djela </a:t>
            </a:r>
            <a:r>
              <a:rPr lang="sr-Latn-BA" sz="2400" b="1" dirty="0" smtClean="0"/>
              <a:t>falsifikovanje ili uništavanje službene isprave na način kako je to uradio optuženi (kao odgovorno lice svojim potpisom ovjerio potpisanu ispravu sa neistinitim sadržajem),</a:t>
            </a:r>
            <a:r>
              <a:rPr lang="sr-Latn-BA" sz="2400" dirty="0" smtClean="0"/>
              <a:t> </a:t>
            </a:r>
          </a:p>
          <a:p>
            <a:pPr marL="0" indent="0" algn="just">
              <a:buNone/>
            </a:pPr>
            <a:r>
              <a:rPr lang="sr-Latn-BA" sz="2400" b="1" dirty="0" smtClean="0"/>
              <a:t>dovoljno je da kao posljedica postoji ugrožavanje pravnog saobraćaja i nije potrebno da je nastupila i posebno vidljiva posljedica. </a:t>
            </a:r>
          </a:p>
          <a:p>
            <a:pPr marL="0" indent="0" algn="just">
              <a:buNone/>
            </a:pPr>
            <a:endParaRPr lang="sr-Latn-BA" sz="2400" dirty="0"/>
          </a:p>
          <a:p>
            <a:pPr marL="0" indent="0" algn="just">
              <a:buNone/>
            </a:pPr>
            <a:r>
              <a:rPr lang="sr-Latn-BA" sz="2400" dirty="0" smtClean="0"/>
              <a:t>(Presuda Vrhovnog suda Republike Srpske 11 0 K 007906 12 </a:t>
            </a:r>
            <a:r>
              <a:rPr lang="sr-Latn-BA" sz="2400" dirty="0" err="1" smtClean="0"/>
              <a:t>Kž</a:t>
            </a:r>
            <a:r>
              <a:rPr lang="sr-Latn-BA" sz="2400" dirty="0" smtClean="0"/>
              <a:t> od 26. marta 2013.)</a:t>
            </a:r>
            <a:endParaRPr lang="en-US" sz="2400" dirty="0"/>
          </a:p>
        </p:txBody>
      </p:sp>
      <p:sp>
        <p:nvSpPr>
          <p:cNvPr id="5" name="Slide Number Placeholder 4"/>
          <p:cNvSpPr>
            <a:spLocks noGrp="1"/>
          </p:cNvSpPr>
          <p:nvPr>
            <p:ph type="sldNum" sz="quarter" idx="12"/>
          </p:nvPr>
        </p:nvSpPr>
        <p:spPr/>
        <p:txBody>
          <a:bodyPr/>
          <a:lstStyle/>
          <a:p>
            <a:fld id="{FB1E8D65-985B-4A2D-B361-E83CE11D76B6}" type="slidenum">
              <a:rPr lang="en-US" smtClean="0"/>
              <a:t>71</a:t>
            </a:fld>
            <a:endParaRPr lang="en-US"/>
          </a:p>
        </p:txBody>
      </p:sp>
    </p:spTree>
    <p:extLst>
      <p:ext uri="{BB962C8B-B14F-4D97-AF65-F5344CB8AC3E}">
        <p14:creationId xmlns:p14="http://schemas.microsoft.com/office/powerpoint/2010/main" val="1682554979"/>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Organizovani kriminal</a:t>
            </a:r>
            <a:endParaRPr lang="en-US" sz="2800" b="1" dirty="0"/>
          </a:p>
        </p:txBody>
      </p:sp>
      <p:sp>
        <p:nvSpPr>
          <p:cNvPr id="3" name="Content Placeholder 2"/>
          <p:cNvSpPr>
            <a:spLocks noGrp="1"/>
          </p:cNvSpPr>
          <p:nvPr>
            <p:ph idx="1"/>
          </p:nvPr>
        </p:nvSpPr>
        <p:spPr/>
        <p:txBody>
          <a:bodyPr>
            <a:normAutofit lnSpcReduction="10000"/>
          </a:bodyPr>
          <a:lstStyle/>
          <a:p>
            <a:pPr marL="0" indent="0" algn="just">
              <a:buNone/>
            </a:pPr>
            <a:r>
              <a:rPr lang="sr-Latn-CS" sz="2400" dirty="0"/>
              <a:t>Definicija pojma </a:t>
            </a:r>
            <a:r>
              <a:rPr lang="sr-Latn-CS" sz="2400" b="1" dirty="0"/>
              <a:t>„zločinačkog udruženja“ </a:t>
            </a:r>
            <a:r>
              <a:rPr lang="sr-Latn-CS" sz="2400" dirty="0"/>
              <a:t>sadržanog u dispoziciji krivičnog </a:t>
            </a:r>
            <a:r>
              <a:rPr lang="sr-Latn-CS" sz="2400" dirty="0" err="1"/>
              <a:t>djela</a:t>
            </a:r>
            <a:r>
              <a:rPr lang="sr-Latn-CS" sz="2400" dirty="0"/>
              <a:t> člana </a:t>
            </a:r>
            <a:r>
              <a:rPr lang="sr-Latn-CS" sz="2400" b="1" dirty="0"/>
              <a:t>383. stav 2. KZ RS (raniji zakon)</a:t>
            </a:r>
            <a:r>
              <a:rPr lang="sr-Latn-CS" sz="2400" dirty="0"/>
              <a:t> i pojma „</a:t>
            </a:r>
            <a:r>
              <a:rPr lang="sr-Latn-CS" sz="2400" b="1" dirty="0"/>
              <a:t>organizovane kriminalne grupe“ </a:t>
            </a:r>
            <a:r>
              <a:rPr lang="sr-Latn-CS" sz="2400" dirty="0"/>
              <a:t>sadržanog u dispoziciji krivičnog </a:t>
            </a:r>
            <a:r>
              <a:rPr lang="sr-Latn-CS" sz="2400" dirty="0" err="1"/>
              <a:t>djela</a:t>
            </a:r>
            <a:r>
              <a:rPr lang="sr-Latn-CS" sz="2400" dirty="0"/>
              <a:t> iz člana </a:t>
            </a:r>
            <a:r>
              <a:rPr lang="sr-Latn-CS" sz="2400" b="1" dirty="0"/>
              <a:t>366. stav 2. Krivičnog zakonika RS (važeći zakonik</a:t>
            </a:r>
            <a:r>
              <a:rPr lang="sr-Latn-CS" sz="2400" dirty="0" smtClean="0"/>
              <a:t>)</a:t>
            </a:r>
          </a:p>
          <a:p>
            <a:pPr marL="0" indent="0" algn="just">
              <a:buNone/>
            </a:pPr>
            <a:r>
              <a:rPr lang="sr-Latn-CS" sz="2400" dirty="0" smtClean="0"/>
              <a:t> </a:t>
            </a:r>
            <a:r>
              <a:rPr lang="sr-Latn-CS" sz="2400" dirty="0"/>
              <a:t>su sadržajno identične, pa kada je u </a:t>
            </a:r>
            <a:r>
              <a:rPr lang="sr-Latn-CS" sz="2400" b="1" dirty="0"/>
              <a:t>činjeničnom opisu </a:t>
            </a:r>
            <a:r>
              <a:rPr lang="sr-Latn-CS" sz="2400" b="1" dirty="0" err="1"/>
              <a:t>djela</a:t>
            </a:r>
            <a:r>
              <a:rPr lang="sr-Latn-CS" sz="2400" b="1" dirty="0"/>
              <a:t> pravno kvalifikovanog po sada važećem zakoniku</a:t>
            </a:r>
            <a:r>
              <a:rPr lang="sr-Latn-CS" sz="2400" dirty="0"/>
              <a:t> upotrebljen pojam „zločinačkog udruženja“, umjesto pojma „organizovane grupe“,</a:t>
            </a:r>
            <a:r>
              <a:rPr lang="sr-Latn-CS" sz="2400" b="1" dirty="0"/>
              <a:t> onda na taj način nije </a:t>
            </a:r>
            <a:r>
              <a:rPr lang="sr-Latn-CS" sz="2400" b="1" dirty="0" err="1"/>
              <a:t>povrijeđen</a:t>
            </a:r>
            <a:r>
              <a:rPr lang="sr-Latn-CS" sz="2400" b="1" dirty="0"/>
              <a:t> krivični zakon jer se dispozicija krivičnog </a:t>
            </a:r>
            <a:r>
              <a:rPr lang="sr-Latn-CS" sz="2400" b="1" dirty="0" err="1"/>
              <a:t>djela</a:t>
            </a:r>
            <a:r>
              <a:rPr lang="sr-Latn-CS" sz="2400" b="1" dirty="0"/>
              <a:t> za koje su osuđeni oglašeni krivim, po elementima koji određuju biće krivičnog </a:t>
            </a:r>
            <a:r>
              <a:rPr lang="sr-Latn-CS" sz="2400" b="1" dirty="0" err="1"/>
              <a:t>djela</a:t>
            </a:r>
            <a:r>
              <a:rPr lang="sr-Latn-CS" sz="2400" b="1" dirty="0"/>
              <a:t> u novom zakoniku i ranijem krivičnom zakonu, sadržinski se ne razlikuju.</a:t>
            </a:r>
            <a:endParaRPr lang="en-US" sz="2400" b="1" dirty="0"/>
          </a:p>
          <a:p>
            <a:pPr marL="0" indent="0">
              <a:buNone/>
            </a:pPr>
            <a:endParaRPr lang="sr-Latn-BA" dirty="0" smtClean="0"/>
          </a:p>
          <a:p>
            <a:pPr marL="0" indent="0">
              <a:buNone/>
            </a:pPr>
            <a:r>
              <a:rPr lang="sr-Latn-CS" sz="2400" i="1" dirty="0" smtClean="0"/>
              <a:t>(Vrhovni </a:t>
            </a:r>
            <a:r>
              <a:rPr lang="sr-Latn-CS" sz="2400" i="1" dirty="0"/>
              <a:t>sud Republike Srpske, broj 11 0 K 020421 18 </a:t>
            </a:r>
            <a:r>
              <a:rPr lang="sr-Latn-CS" sz="2400" i="1" dirty="0" err="1"/>
              <a:t>Kvlz</a:t>
            </a:r>
            <a:r>
              <a:rPr lang="sr-Latn-CS" sz="2400" i="1" dirty="0"/>
              <a:t> od 14.02.2019. godine)</a:t>
            </a:r>
            <a:endParaRPr lang="en-US" sz="2400" dirty="0"/>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FB1E8D65-985B-4A2D-B361-E83CE11D76B6}" type="slidenum">
              <a:rPr lang="en-US" smtClean="0"/>
              <a:t>72</a:t>
            </a:fld>
            <a:endParaRPr lang="en-US"/>
          </a:p>
        </p:txBody>
      </p:sp>
    </p:spTree>
    <p:extLst>
      <p:ext uri="{BB962C8B-B14F-4D97-AF65-F5344CB8AC3E}">
        <p14:creationId xmlns:p14="http://schemas.microsoft.com/office/powerpoint/2010/main" val="4240624985"/>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err="1" smtClean="0"/>
              <a:t>Sprečavanje</a:t>
            </a:r>
            <a:r>
              <a:rPr lang="sr-Latn-BA" sz="2800" b="1" dirty="0" smtClean="0"/>
              <a:t> službenog lica u vršenju službene radnje </a:t>
            </a:r>
            <a:endParaRPr lang="en-US" sz="2800" b="1" dirty="0"/>
          </a:p>
        </p:txBody>
      </p:sp>
      <p:sp>
        <p:nvSpPr>
          <p:cNvPr id="3" name="Content Placeholder 2"/>
          <p:cNvSpPr>
            <a:spLocks noGrp="1"/>
          </p:cNvSpPr>
          <p:nvPr>
            <p:ph idx="1"/>
          </p:nvPr>
        </p:nvSpPr>
        <p:spPr/>
        <p:txBody>
          <a:bodyPr>
            <a:normAutofit fontScale="92500" lnSpcReduction="20000"/>
          </a:bodyPr>
          <a:lstStyle/>
          <a:p>
            <a:pPr marL="0" indent="0" algn="just">
              <a:buNone/>
            </a:pPr>
            <a:r>
              <a:rPr lang="sr-Latn-CS" sz="2600" dirty="0"/>
              <a:t>Kada je osuđeni preduzeo radnju pucanja iz pištolja u pravcu policijskog službenika s ciljem da ga </a:t>
            </a:r>
            <a:r>
              <a:rPr lang="sr-Latn-CS" sz="2600" dirty="0" err="1"/>
              <a:t>spriječi</a:t>
            </a:r>
            <a:r>
              <a:rPr lang="sr-Latn-CS" sz="2600" dirty="0"/>
              <a:t> u vršenju službene radnje, pa kako je to preduzeo prema službenom licu prilikom vršenja poslova </a:t>
            </a:r>
            <a:r>
              <a:rPr lang="sr-Latn-CS" sz="2600" dirty="0" err="1"/>
              <a:t>bezbjednosti</a:t>
            </a:r>
            <a:r>
              <a:rPr lang="sr-Latn-CS" sz="2600" dirty="0"/>
              <a:t> Republike Srpske, onda su u njegovim radnjama ostvareni svi elementi bića krivičnog </a:t>
            </a:r>
            <a:r>
              <a:rPr lang="sr-Latn-CS" sz="2600" dirty="0" err="1"/>
              <a:t>djela</a:t>
            </a:r>
            <a:r>
              <a:rPr lang="sr-Latn-CS" sz="2600" dirty="0"/>
              <a:t> sprečavanje službenog lica u vršenju službene radnje u kvalifikovanom obliku iz člana 387. stav 3. u vezi sa stavom 1. KZ RS, </a:t>
            </a:r>
            <a:endParaRPr lang="sr-Latn-CS" sz="2600" dirty="0" smtClean="0"/>
          </a:p>
          <a:p>
            <a:pPr marL="0" indent="0" algn="just">
              <a:buNone/>
            </a:pPr>
            <a:r>
              <a:rPr lang="sr-Latn-CS" sz="2600" dirty="0" smtClean="0"/>
              <a:t>a </a:t>
            </a:r>
            <a:r>
              <a:rPr lang="sr-Latn-CS" sz="2600" dirty="0"/>
              <a:t>ne krivičnog </a:t>
            </a:r>
            <a:r>
              <a:rPr lang="sr-Latn-CS" sz="2600" dirty="0" err="1"/>
              <a:t>djela</a:t>
            </a:r>
            <a:r>
              <a:rPr lang="sr-Latn-CS" sz="2600" dirty="0"/>
              <a:t> napad na službeno lice u vršenju službene dužnosti iz člana 388. stav 2. KZ RS, kako se </a:t>
            </a:r>
            <a:r>
              <a:rPr lang="sr-Latn-CS" sz="2600" dirty="0" err="1"/>
              <a:t>zahtjevom</a:t>
            </a:r>
            <a:r>
              <a:rPr lang="sr-Latn-CS" sz="2600" dirty="0"/>
              <a:t> za zaštitu zakonitosti branioca osuđenog sugeriše, jer razlika između ova dva krivična </a:t>
            </a:r>
            <a:r>
              <a:rPr lang="sr-Latn-CS" sz="2600" dirty="0" err="1"/>
              <a:t>djela</a:t>
            </a:r>
            <a:r>
              <a:rPr lang="sr-Latn-CS" sz="2600" dirty="0"/>
              <a:t> je u tome </a:t>
            </a:r>
            <a:r>
              <a:rPr lang="sr-Latn-CS" sz="2600" b="1" dirty="0"/>
              <a:t>što su prinuda ili </a:t>
            </a:r>
            <a:r>
              <a:rPr lang="sr-Latn-CS" sz="2600" b="1" dirty="0" err="1"/>
              <a:t>prijetnja</a:t>
            </a:r>
            <a:r>
              <a:rPr lang="sr-Latn-CS" sz="2600" b="1" dirty="0"/>
              <a:t> upotrebe sile kod krivičnog </a:t>
            </a:r>
            <a:r>
              <a:rPr lang="sr-Latn-CS" sz="2600" b="1" dirty="0" err="1"/>
              <a:t>djela</a:t>
            </a:r>
            <a:r>
              <a:rPr lang="sr-Latn-CS" sz="2600" b="1" dirty="0"/>
              <a:t> iz člana 387. KZ RS </a:t>
            </a:r>
            <a:r>
              <a:rPr lang="sr-Latn-CS" sz="2600" b="1" dirty="0" err="1"/>
              <a:t>usmjerene</a:t>
            </a:r>
            <a:r>
              <a:rPr lang="sr-Latn-CS" sz="2600" b="1" dirty="0"/>
              <a:t> na to da se službeno lice </a:t>
            </a:r>
            <a:r>
              <a:rPr lang="sr-Latn-CS" sz="2600" b="1" dirty="0" err="1"/>
              <a:t>spriječi</a:t>
            </a:r>
            <a:r>
              <a:rPr lang="sr-Latn-CS" sz="2600" b="1" dirty="0"/>
              <a:t> u vršenju službene radnje,</a:t>
            </a:r>
            <a:r>
              <a:rPr lang="sr-Latn-CS" sz="2600" dirty="0"/>
              <a:t> </a:t>
            </a:r>
            <a:endParaRPr lang="sr-Latn-CS" sz="2600" dirty="0" smtClean="0"/>
          </a:p>
          <a:p>
            <a:pPr marL="0" indent="0" algn="just">
              <a:buNone/>
            </a:pPr>
            <a:r>
              <a:rPr lang="sr-Latn-CS" sz="2600" dirty="0" smtClean="0"/>
              <a:t>dok </a:t>
            </a:r>
            <a:r>
              <a:rPr lang="sr-Latn-CS" sz="2600" dirty="0"/>
              <a:t>su </a:t>
            </a:r>
            <a:r>
              <a:rPr lang="sr-Latn-CS" sz="2600" b="1" dirty="0" smtClean="0"/>
              <a:t>napad </a:t>
            </a:r>
            <a:r>
              <a:rPr lang="sr-Latn-CS" sz="2600" b="1" dirty="0"/>
              <a:t>ili ozbiljna </a:t>
            </a:r>
            <a:r>
              <a:rPr lang="sr-Latn-CS" sz="2600" b="1" dirty="0" err="1"/>
              <a:t>prijetnja</a:t>
            </a:r>
            <a:r>
              <a:rPr lang="sr-Latn-CS" sz="2600" b="1" dirty="0"/>
              <a:t> kod inkriminacije iz člana 388. KZ RS inspirisani drugim </a:t>
            </a:r>
            <a:r>
              <a:rPr lang="sr-Latn-CS" sz="2600" b="1" dirty="0" smtClean="0"/>
              <a:t>motivima, a ne </a:t>
            </a:r>
            <a:r>
              <a:rPr lang="sr-Latn-CS" sz="2600" b="1" dirty="0" err="1" smtClean="0"/>
              <a:t>namjerom</a:t>
            </a:r>
            <a:r>
              <a:rPr lang="sr-Latn-CS" sz="2600" b="1" dirty="0" smtClean="0"/>
              <a:t> da se službeno lice </a:t>
            </a:r>
            <a:r>
              <a:rPr lang="sr-Latn-CS" sz="2600" b="1" dirty="0" err="1" smtClean="0"/>
              <a:t>spriječi</a:t>
            </a:r>
            <a:r>
              <a:rPr lang="sr-Latn-CS" sz="2600" b="1" dirty="0" smtClean="0"/>
              <a:t> u vršenju službene radnje. </a:t>
            </a:r>
            <a:endParaRPr lang="sr-Latn-CS" sz="2600" b="1" dirty="0"/>
          </a:p>
          <a:p>
            <a:pPr marL="0" indent="0" algn="just">
              <a:buNone/>
            </a:pPr>
            <a:r>
              <a:rPr lang="sr-Latn-CS" sz="2600" i="1" dirty="0"/>
              <a:t>(Vrhovni sud Republike Srpske, broj 13 0 K 002673 18 </a:t>
            </a:r>
            <a:r>
              <a:rPr lang="sr-Latn-CS" sz="2600" i="1" dirty="0" err="1"/>
              <a:t>Kvlz</a:t>
            </a:r>
            <a:r>
              <a:rPr lang="sr-Latn-CS" sz="2600" i="1" dirty="0"/>
              <a:t> od 09.02.2018. godine)</a:t>
            </a:r>
            <a:endParaRPr lang="en-US" sz="2600" dirty="0"/>
          </a:p>
          <a:p>
            <a:pPr marL="0" indent="0" algn="just">
              <a:buNone/>
            </a:pPr>
            <a:endParaRPr lang="en-US" sz="2400" dirty="0"/>
          </a:p>
        </p:txBody>
      </p:sp>
      <p:sp>
        <p:nvSpPr>
          <p:cNvPr id="5" name="Slide Number Placeholder 4"/>
          <p:cNvSpPr>
            <a:spLocks noGrp="1"/>
          </p:cNvSpPr>
          <p:nvPr>
            <p:ph type="sldNum" sz="quarter" idx="12"/>
          </p:nvPr>
        </p:nvSpPr>
        <p:spPr/>
        <p:txBody>
          <a:bodyPr/>
          <a:lstStyle/>
          <a:p>
            <a:fld id="{FB1E8D65-985B-4A2D-B361-E83CE11D76B6}" type="slidenum">
              <a:rPr lang="en-US" smtClean="0"/>
              <a:t>73</a:t>
            </a:fld>
            <a:endParaRPr lang="en-US"/>
          </a:p>
        </p:txBody>
      </p:sp>
    </p:spTree>
    <p:extLst>
      <p:ext uri="{BB962C8B-B14F-4D97-AF65-F5344CB8AC3E}">
        <p14:creationId xmlns:p14="http://schemas.microsoft.com/office/powerpoint/2010/main" val="10915688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Pomoć učiniocu nakon izvršenja krivičnog djela</a:t>
            </a:r>
            <a:endParaRPr lang="en-US" sz="2800" b="1" dirty="0"/>
          </a:p>
        </p:txBody>
      </p:sp>
      <p:sp>
        <p:nvSpPr>
          <p:cNvPr id="3" name="Content Placeholder 2"/>
          <p:cNvSpPr>
            <a:spLocks noGrp="1"/>
          </p:cNvSpPr>
          <p:nvPr>
            <p:ph idx="1"/>
          </p:nvPr>
        </p:nvSpPr>
        <p:spPr/>
        <p:txBody>
          <a:bodyPr>
            <a:normAutofit lnSpcReduction="10000"/>
          </a:bodyPr>
          <a:lstStyle/>
          <a:p>
            <a:pPr marL="0" indent="0" algn="just">
              <a:buNone/>
            </a:pPr>
            <a:r>
              <a:rPr lang="sr-Latn-CS" sz="2400" dirty="0"/>
              <a:t>Kada je osuđeni oglašen krivim što je svojoj majci, kao izvršiocu predmetnog krivičnog </a:t>
            </a:r>
            <a:r>
              <a:rPr lang="sr-Latn-CS" sz="2400" dirty="0" err="1"/>
              <a:t>djela</a:t>
            </a:r>
            <a:r>
              <a:rPr lang="sr-Latn-CS" sz="2400" dirty="0"/>
              <a:t> ubistva iz člana 148. stav 1. KZ RS </a:t>
            </a:r>
            <a:r>
              <a:rPr lang="sr-Latn-CS" sz="2400" b="1" dirty="0" err="1"/>
              <a:t>unaprijed</a:t>
            </a:r>
            <a:r>
              <a:rPr lang="sr-Latn-CS" sz="2400" b="1" dirty="0"/>
              <a:t> obećao pomoć u prikrivanju krivičnog </a:t>
            </a:r>
            <a:r>
              <a:rPr lang="sr-Latn-CS" sz="2400" b="1" dirty="0" err="1"/>
              <a:t>djela</a:t>
            </a:r>
            <a:r>
              <a:rPr lang="sr-Latn-CS" sz="2400" b="1" dirty="0"/>
              <a:t> i tragova, pa  tu pomoć i pružio nakon izvršenja </a:t>
            </a:r>
            <a:r>
              <a:rPr lang="sr-Latn-CS" sz="2400" b="1" dirty="0" err="1"/>
              <a:t>djela</a:t>
            </a:r>
            <a:r>
              <a:rPr lang="sr-Latn-CS" sz="2400" b="1" dirty="0"/>
              <a:t> (na način opisan u izreci pravosnažne presude), onda njegove radnje manifestuju pomaganje kao oblik saučesništva </a:t>
            </a:r>
            <a:r>
              <a:rPr lang="sr-Latn-CS" sz="2400" dirty="0"/>
              <a:t>u izvršenju krivičnog </a:t>
            </a:r>
            <a:r>
              <a:rPr lang="sr-Latn-CS" sz="2400" dirty="0" err="1"/>
              <a:t>djela</a:t>
            </a:r>
            <a:r>
              <a:rPr lang="sr-Latn-CS" sz="2400" dirty="0"/>
              <a:t> ubistva iz člana 148. stav 1. KZ RS u vezi sa članom 25. istog zakona</a:t>
            </a:r>
            <a:r>
              <a:rPr lang="sr-Latn-CS" sz="2400" dirty="0" smtClean="0"/>
              <a:t>,</a:t>
            </a:r>
          </a:p>
          <a:p>
            <a:pPr marL="0" indent="0" algn="just">
              <a:buNone/>
            </a:pPr>
            <a:r>
              <a:rPr lang="sr-Latn-CS" sz="2400" dirty="0" smtClean="0"/>
              <a:t> </a:t>
            </a:r>
            <a:r>
              <a:rPr lang="sr-Latn-CS" sz="2400" dirty="0"/>
              <a:t>a ne </a:t>
            </a:r>
            <a:r>
              <a:rPr lang="sr-Latn-CS" sz="2400" b="1" dirty="0"/>
              <a:t>samostalno krivično </a:t>
            </a:r>
            <a:r>
              <a:rPr lang="sr-Latn-CS" sz="2400" b="1" dirty="0" err="1"/>
              <a:t>djelo</a:t>
            </a:r>
            <a:r>
              <a:rPr lang="sr-Latn-CS" sz="2400" b="1" dirty="0"/>
              <a:t> pomoć učiniocu nakon izvršenog krivičnog </a:t>
            </a:r>
            <a:r>
              <a:rPr lang="sr-Latn-CS" sz="2400" b="1" dirty="0" err="1"/>
              <a:t>djela</a:t>
            </a:r>
            <a:r>
              <a:rPr lang="sr-Latn-CS" sz="2400" b="1" dirty="0"/>
              <a:t> </a:t>
            </a:r>
            <a:r>
              <a:rPr lang="sr-Latn-CS" sz="2400" dirty="0"/>
              <a:t>iz člana  363. KZ RS, te radi toga nema </a:t>
            </a:r>
            <a:r>
              <a:rPr lang="sr-Latn-CS" sz="2400" dirty="0" err="1"/>
              <a:t>mjesta</a:t>
            </a:r>
            <a:r>
              <a:rPr lang="sr-Latn-CS" sz="2400" dirty="0"/>
              <a:t> </a:t>
            </a:r>
            <a:r>
              <a:rPr lang="sr-Latn-CS" sz="2400" dirty="0" err="1"/>
              <a:t>primjeni</a:t>
            </a:r>
            <a:r>
              <a:rPr lang="sr-Latn-CS" sz="2400" dirty="0"/>
              <a:t> odredbe stava 5. ovog člana koja isključuje postojanje krivičnog </a:t>
            </a:r>
            <a:r>
              <a:rPr lang="sr-Latn-CS" sz="2400" dirty="0" err="1"/>
              <a:t>djela</a:t>
            </a:r>
            <a:r>
              <a:rPr lang="sr-Latn-CS" sz="2400" dirty="0"/>
              <a:t> ako je pomoć pružilo lice kome je učinilac, između ostalog, srodnik po krvi u pravoj liniji.   </a:t>
            </a:r>
            <a:endParaRPr lang="en-US" sz="2400" dirty="0"/>
          </a:p>
          <a:p>
            <a:pPr marL="0" indent="0" algn="just">
              <a:buNone/>
            </a:pPr>
            <a:endParaRPr lang="sr-Latn-BA" sz="2400" dirty="0" smtClean="0"/>
          </a:p>
          <a:p>
            <a:pPr marL="0" indent="0" algn="just">
              <a:buNone/>
            </a:pPr>
            <a:r>
              <a:rPr lang="sr-Latn-CS" sz="2400" i="1" dirty="0"/>
              <a:t>(Vrhovni sud Republike Srpske, broj 12 0 K 004724 18 </a:t>
            </a:r>
            <a:r>
              <a:rPr lang="sr-Latn-CS" sz="2400" i="1" dirty="0" err="1"/>
              <a:t>Kvlz</a:t>
            </a:r>
            <a:r>
              <a:rPr lang="sr-Latn-CS" sz="2400" i="1" dirty="0"/>
              <a:t> od 20.08.2018. godine)</a:t>
            </a:r>
            <a:endParaRPr lang="en-US" sz="2400" dirty="0"/>
          </a:p>
          <a:p>
            <a:pPr marL="0" indent="0" algn="just">
              <a:buNone/>
            </a:pPr>
            <a:endParaRPr lang="en-US" sz="2400" dirty="0"/>
          </a:p>
        </p:txBody>
      </p:sp>
      <p:sp>
        <p:nvSpPr>
          <p:cNvPr id="5" name="Slide Number Placeholder 4"/>
          <p:cNvSpPr>
            <a:spLocks noGrp="1"/>
          </p:cNvSpPr>
          <p:nvPr>
            <p:ph type="sldNum" sz="quarter" idx="12"/>
          </p:nvPr>
        </p:nvSpPr>
        <p:spPr/>
        <p:txBody>
          <a:bodyPr/>
          <a:lstStyle/>
          <a:p>
            <a:fld id="{FB1E8D65-985B-4A2D-B361-E83CE11D76B6}" type="slidenum">
              <a:rPr lang="en-US" smtClean="0"/>
              <a:t>74</a:t>
            </a:fld>
            <a:endParaRPr lang="en-US"/>
          </a:p>
        </p:txBody>
      </p:sp>
    </p:spTree>
    <p:extLst>
      <p:ext uri="{BB962C8B-B14F-4D97-AF65-F5344CB8AC3E}">
        <p14:creationId xmlns:p14="http://schemas.microsoft.com/office/powerpoint/2010/main" val="29473786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Lažno prijavljivanje krivičnog djela</a:t>
            </a:r>
            <a:endParaRPr lang="en-US" sz="2800" b="1" dirty="0"/>
          </a:p>
        </p:txBody>
      </p:sp>
      <p:sp>
        <p:nvSpPr>
          <p:cNvPr id="3" name="Content Placeholder 2"/>
          <p:cNvSpPr>
            <a:spLocks noGrp="1"/>
          </p:cNvSpPr>
          <p:nvPr>
            <p:ph idx="1"/>
          </p:nvPr>
        </p:nvSpPr>
        <p:spPr/>
        <p:txBody>
          <a:bodyPr>
            <a:normAutofit lnSpcReduction="10000"/>
          </a:bodyPr>
          <a:lstStyle/>
          <a:p>
            <a:pPr marL="0" indent="0">
              <a:buNone/>
            </a:pPr>
            <a:r>
              <a:rPr lang="sr-Latn-CS" sz="2600" dirty="0"/>
              <a:t>Krivično </a:t>
            </a:r>
            <a:r>
              <a:rPr lang="sr-Latn-CS" sz="2600" dirty="0" err="1"/>
              <a:t>djelo</a:t>
            </a:r>
            <a:r>
              <a:rPr lang="sr-Latn-CS" sz="2600" dirty="0"/>
              <a:t> lažno prijavljivanje krivičnog </a:t>
            </a:r>
            <a:r>
              <a:rPr lang="sr-Latn-CS" sz="2600" dirty="0" err="1"/>
              <a:t>djela</a:t>
            </a:r>
            <a:r>
              <a:rPr lang="sr-Latn-CS" sz="2600" dirty="0"/>
              <a:t> iz </a:t>
            </a:r>
            <a:r>
              <a:rPr lang="sr-Latn-CS" sz="2600" b="1" dirty="0"/>
              <a:t>stava 4. člana 364.</a:t>
            </a:r>
            <a:r>
              <a:rPr lang="sr-Latn-CS" sz="2600" dirty="0"/>
              <a:t> KZ RS u odnosu na osnovni oblik </a:t>
            </a:r>
            <a:r>
              <a:rPr lang="sr-Latn-CS" sz="2600" dirty="0" err="1"/>
              <a:t>djela</a:t>
            </a:r>
            <a:r>
              <a:rPr lang="sr-Latn-CS" sz="2600" dirty="0"/>
              <a:t> propisan u stavu 1. iste zakonske odredbe, se razlikuje po tome što ovaj oblik </a:t>
            </a:r>
            <a:r>
              <a:rPr lang="sr-Latn-CS" sz="2600" dirty="0" err="1"/>
              <a:t>djela</a:t>
            </a:r>
            <a:r>
              <a:rPr lang="sr-Latn-CS" sz="2600" dirty="0"/>
              <a:t> čini </a:t>
            </a:r>
            <a:r>
              <a:rPr lang="sr-Latn-CS" sz="2600" b="1" dirty="0"/>
              <a:t>onaj ko lažno prijavi da je učinjeno krivično </a:t>
            </a:r>
            <a:r>
              <a:rPr lang="sr-Latn-CS" sz="2600" b="1" dirty="0" err="1"/>
              <a:t>djelo</a:t>
            </a:r>
            <a:r>
              <a:rPr lang="sr-Latn-CS" sz="2600" b="1" dirty="0"/>
              <a:t> za koje se goni po službenoj dužnosti (i ako zna da to </a:t>
            </a:r>
            <a:r>
              <a:rPr lang="sr-Latn-CS" sz="2600" b="1" dirty="0" err="1"/>
              <a:t>djelo</a:t>
            </a:r>
            <a:r>
              <a:rPr lang="sr-Latn-CS" sz="2600" b="1" dirty="0"/>
              <a:t> nije učinjeno), ali bez upućivanja na mogućeg izvršioca</a:t>
            </a:r>
            <a:r>
              <a:rPr lang="sr-Latn-CS" sz="2600" b="1" dirty="0" smtClean="0"/>
              <a:t>,</a:t>
            </a:r>
            <a:endParaRPr lang="sr-Latn-CS" sz="2600" dirty="0" smtClean="0"/>
          </a:p>
          <a:p>
            <a:pPr marL="0" indent="0">
              <a:buNone/>
            </a:pPr>
            <a:r>
              <a:rPr lang="sr-Latn-CS" sz="2600" dirty="0" smtClean="0"/>
              <a:t>dok </a:t>
            </a:r>
            <a:r>
              <a:rPr lang="sr-Latn-CS" sz="2600" dirty="0"/>
              <a:t>osnovni oblik </a:t>
            </a:r>
            <a:r>
              <a:rPr lang="sr-Latn-CS" sz="2600" dirty="0" err="1"/>
              <a:t>djela</a:t>
            </a:r>
            <a:r>
              <a:rPr lang="sr-Latn-CS" sz="2600" dirty="0"/>
              <a:t> propisan u </a:t>
            </a:r>
            <a:r>
              <a:rPr lang="sr-Latn-CS" sz="2600" b="1" dirty="0"/>
              <a:t>stavu 1</a:t>
            </a:r>
            <a:r>
              <a:rPr lang="sr-Latn-CS" sz="2600" dirty="0"/>
              <a:t>. iste zakonske odredbe, čini onaj ko</a:t>
            </a:r>
            <a:r>
              <a:rPr lang="sr-Latn-CS" sz="2600" b="1" dirty="0"/>
              <a:t> lažno prijavi neko određeno lice da je učinilo krivično </a:t>
            </a:r>
            <a:r>
              <a:rPr lang="sr-Latn-CS" sz="2600" b="1" dirty="0" err="1"/>
              <a:t>djelo</a:t>
            </a:r>
            <a:r>
              <a:rPr lang="sr-Latn-CS" sz="2600" b="1" dirty="0"/>
              <a:t> za koje se goni po službenoj dužnosti.</a:t>
            </a:r>
            <a:r>
              <a:rPr lang="sr-Latn-CS" sz="2600" dirty="0"/>
              <a:t> </a:t>
            </a:r>
            <a:endParaRPr lang="sr-Latn-CS" sz="2600" dirty="0" smtClean="0"/>
          </a:p>
          <a:p>
            <a:pPr marL="0" indent="0">
              <a:buNone/>
            </a:pPr>
            <a:r>
              <a:rPr lang="sr-Latn-CS" sz="2600" dirty="0" smtClean="0"/>
              <a:t>Pri </a:t>
            </a:r>
            <a:r>
              <a:rPr lang="sr-Latn-CS" sz="2600" dirty="0"/>
              <a:t>tome su ostala </a:t>
            </a:r>
            <a:r>
              <a:rPr lang="sr-Latn-CS" sz="2600" dirty="0" err="1"/>
              <a:t>obilježja</a:t>
            </a:r>
            <a:r>
              <a:rPr lang="sr-Latn-CS" sz="2600" dirty="0"/>
              <a:t> ovih oblika navedenog krivičnog </a:t>
            </a:r>
            <a:r>
              <a:rPr lang="sr-Latn-CS" sz="2600" dirty="0" err="1"/>
              <a:t>djela</a:t>
            </a:r>
            <a:r>
              <a:rPr lang="sr-Latn-CS" sz="2600" dirty="0"/>
              <a:t> ista.</a:t>
            </a:r>
            <a:endParaRPr lang="en-US" sz="2600" dirty="0"/>
          </a:p>
          <a:p>
            <a:endParaRPr lang="en-US" sz="2600" dirty="0"/>
          </a:p>
          <a:p>
            <a:pPr marL="0" indent="0">
              <a:buNone/>
            </a:pPr>
            <a:r>
              <a:rPr lang="sr-Latn-CS" sz="2400" i="1" dirty="0"/>
              <a:t>(Vrhovni sud Republike Srpske, broj 85 0 K 061786 18 </a:t>
            </a:r>
            <a:r>
              <a:rPr lang="sr-Latn-CS" sz="2400" i="1" dirty="0" err="1"/>
              <a:t>Kvlz</a:t>
            </a:r>
            <a:r>
              <a:rPr lang="sr-Latn-CS" sz="2400" i="1" dirty="0"/>
              <a:t> od 27.02.2019. godine)</a:t>
            </a:r>
            <a:endParaRPr lang="en-US" sz="2400" dirty="0"/>
          </a:p>
          <a:p>
            <a:pPr marL="0" indent="0">
              <a:buNone/>
            </a:pPr>
            <a:endParaRPr lang="en-US" sz="2400" dirty="0"/>
          </a:p>
        </p:txBody>
      </p:sp>
      <p:sp>
        <p:nvSpPr>
          <p:cNvPr id="5" name="Slide Number Placeholder 4"/>
          <p:cNvSpPr>
            <a:spLocks noGrp="1"/>
          </p:cNvSpPr>
          <p:nvPr>
            <p:ph type="sldNum" sz="quarter" idx="12"/>
          </p:nvPr>
        </p:nvSpPr>
        <p:spPr/>
        <p:txBody>
          <a:bodyPr/>
          <a:lstStyle/>
          <a:p>
            <a:fld id="{FB1E8D65-985B-4A2D-B361-E83CE11D76B6}" type="slidenum">
              <a:rPr lang="en-US" smtClean="0"/>
              <a:t>75</a:t>
            </a:fld>
            <a:endParaRPr lang="en-US"/>
          </a:p>
        </p:txBody>
      </p:sp>
    </p:spTree>
    <p:extLst>
      <p:ext uri="{BB962C8B-B14F-4D97-AF65-F5344CB8AC3E}">
        <p14:creationId xmlns:p14="http://schemas.microsoft.com/office/powerpoint/2010/main" val="5824575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Krivično djelo protiv bezbjednosti javnog saobraćaja</a:t>
            </a:r>
            <a:endParaRPr lang="en-US" sz="2800" b="1" dirty="0"/>
          </a:p>
        </p:txBody>
      </p:sp>
      <p:sp>
        <p:nvSpPr>
          <p:cNvPr id="3" name="Content Placeholder 2"/>
          <p:cNvSpPr>
            <a:spLocks noGrp="1"/>
          </p:cNvSpPr>
          <p:nvPr>
            <p:ph idx="1"/>
          </p:nvPr>
        </p:nvSpPr>
        <p:spPr/>
        <p:txBody>
          <a:bodyPr>
            <a:normAutofit fontScale="92500" lnSpcReduction="20000"/>
          </a:bodyPr>
          <a:lstStyle/>
          <a:p>
            <a:pPr marL="0" indent="0" algn="just">
              <a:buNone/>
            </a:pPr>
            <a:r>
              <a:rPr lang="sr-Latn-BA" dirty="0"/>
              <a:t>Krivična djela ugrožavanje javnog saobraćaja predstavljaju </a:t>
            </a:r>
            <a:r>
              <a:rPr lang="sr-Latn-BA" dirty="0" err="1"/>
              <a:t>blanketna</a:t>
            </a:r>
            <a:r>
              <a:rPr lang="sr-Latn-BA" dirty="0"/>
              <a:t> krivična djela koji svojim sadržajem upućuju na posebne zakone u kojima su sadržana pravila ponašanja vozača motornog vozila i drugih učesnika u javnom saobraćaju i mogu biti posljedica </a:t>
            </a:r>
            <a:r>
              <a:rPr lang="sr-Latn-BA" dirty="0" err="1"/>
              <a:t>povrede</a:t>
            </a:r>
            <a:r>
              <a:rPr lang="sr-Latn-BA" dirty="0"/>
              <a:t> jedne ili više odredbi ZOOBS-a. U izreci presude kao uzrok saobraćajne nezgode u kojoj je jedno lice izgubilo život je utvrđeno nepoštovanje navedenih saobraćajnih propisa od strane optuženog. </a:t>
            </a:r>
            <a:r>
              <a:rPr lang="sr-Latn-BA" b="1" dirty="0"/>
              <a:t>Za postojanje ovog krivičnog djela mora se utvrditi uzročna veza između radnje krivičnog djela – kršenje saobraćajnih propisa i </a:t>
            </a:r>
            <a:r>
              <a:rPr lang="sr-Latn-BA" b="1" dirty="0" err="1"/>
              <a:t>nastupjele</a:t>
            </a:r>
            <a:r>
              <a:rPr lang="sr-Latn-BA" b="1" dirty="0"/>
              <a:t> posljedice – smrti lica, tako da ne postoji ovo krivično djelo ako kršenje saobraćajnih propisa od strane optuženog nije u uzročnoj vezi sa </a:t>
            </a:r>
            <a:r>
              <a:rPr lang="sr-Latn-BA" b="1" dirty="0" err="1"/>
              <a:t>nastupjelom</a:t>
            </a:r>
            <a:r>
              <a:rPr lang="sr-Latn-BA" b="1" dirty="0"/>
              <a:t> posljedicom.</a:t>
            </a:r>
          </a:p>
          <a:p>
            <a:pPr marL="0" indent="0" algn="just">
              <a:buNone/>
            </a:pPr>
            <a:endParaRPr lang="sr-Latn-BA" dirty="0"/>
          </a:p>
          <a:p>
            <a:pPr marL="0" indent="0" algn="just">
              <a:buNone/>
            </a:pPr>
            <a:r>
              <a:rPr lang="sr-Latn-BA" dirty="0"/>
              <a:t>(</a:t>
            </a:r>
            <a:r>
              <a:rPr lang="sr-Latn-BA" i="1" dirty="0"/>
              <a:t>Vrhovni sud Republike Srpske 11 0 K 001636 09 </a:t>
            </a:r>
            <a:r>
              <a:rPr lang="sr-Latn-BA" i="1" dirty="0" err="1"/>
              <a:t>Kž</a:t>
            </a:r>
            <a:r>
              <a:rPr lang="sr-Latn-BA" i="1" dirty="0"/>
              <a:t> od 24.decembra 2009. godine)</a:t>
            </a:r>
          </a:p>
          <a:p>
            <a:pPr marL="0" indent="0">
              <a:buNone/>
            </a:pPr>
            <a:endParaRPr lang="en-US" dirty="0"/>
          </a:p>
        </p:txBody>
      </p:sp>
      <p:sp>
        <p:nvSpPr>
          <p:cNvPr id="5" name="Slide Number Placeholder 4"/>
          <p:cNvSpPr>
            <a:spLocks noGrp="1"/>
          </p:cNvSpPr>
          <p:nvPr>
            <p:ph type="sldNum" sz="quarter" idx="12"/>
          </p:nvPr>
        </p:nvSpPr>
        <p:spPr/>
        <p:txBody>
          <a:bodyPr/>
          <a:lstStyle/>
          <a:p>
            <a:fld id="{FB1E8D65-985B-4A2D-B361-E83CE11D76B6}" type="slidenum">
              <a:rPr lang="en-US" smtClean="0"/>
              <a:t>76</a:t>
            </a:fld>
            <a:endParaRPr lang="en-US"/>
          </a:p>
        </p:txBody>
      </p:sp>
    </p:spTree>
    <p:extLst>
      <p:ext uri="{BB962C8B-B14F-4D97-AF65-F5344CB8AC3E}">
        <p14:creationId xmlns:p14="http://schemas.microsoft.com/office/powerpoint/2010/main" val="2490818539"/>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a:t>Krivično djelo protiv bezbjednosti javnog saobraćaja</a:t>
            </a:r>
            <a:endParaRPr lang="en-US" sz="2800" b="1" dirty="0"/>
          </a:p>
        </p:txBody>
      </p:sp>
      <p:sp>
        <p:nvSpPr>
          <p:cNvPr id="3" name="Content Placeholder 2"/>
          <p:cNvSpPr>
            <a:spLocks noGrp="1"/>
          </p:cNvSpPr>
          <p:nvPr>
            <p:ph idx="1"/>
          </p:nvPr>
        </p:nvSpPr>
        <p:spPr/>
        <p:txBody>
          <a:bodyPr>
            <a:normAutofit/>
          </a:bodyPr>
          <a:lstStyle/>
          <a:p>
            <a:pPr marL="0" indent="0" algn="just">
              <a:buNone/>
            </a:pPr>
            <a:r>
              <a:rPr lang="sr-Latn-BA" sz="2400" dirty="0"/>
              <a:t>Pravilan je stav pobijane presude da radnja opisana u izreci nije krivično djelo. Optužnica u dispozitivu sadrži </a:t>
            </a:r>
            <a:r>
              <a:rPr lang="sr-Latn-BA" sz="2400" dirty="0" err="1"/>
              <a:t>blanketnu</a:t>
            </a:r>
            <a:r>
              <a:rPr lang="sr-Latn-BA" sz="2400" dirty="0"/>
              <a:t> normu iz ZOOBS-a, koja propisuje da je </a:t>
            </a:r>
            <a:r>
              <a:rPr lang="sr-Latn-BA" sz="2400" b="1" dirty="0"/>
              <a:t>vozač dužan da obrati pažnju na pješake koji se nalaze na kolovozu ili stupaju na kolovoz, dok druge </a:t>
            </a:r>
            <a:r>
              <a:rPr lang="sr-Latn-BA" sz="2400" b="1" dirty="0" err="1"/>
              <a:t>povrede</a:t>
            </a:r>
            <a:r>
              <a:rPr lang="sr-Latn-BA" sz="2400" b="1" dirty="0"/>
              <a:t> </a:t>
            </a:r>
            <a:r>
              <a:rPr lang="sr-Latn-BA" sz="2400" b="1" dirty="0" err="1"/>
              <a:t>blanketnih</a:t>
            </a:r>
            <a:r>
              <a:rPr lang="sr-Latn-BA" sz="2400" b="1" dirty="0"/>
              <a:t> normi optužnica ne sadrži</a:t>
            </a:r>
            <a:r>
              <a:rPr lang="sr-Latn-BA" sz="2400" b="1" dirty="0" smtClean="0"/>
              <a:t>.</a:t>
            </a:r>
          </a:p>
          <a:p>
            <a:pPr marL="0" indent="0" algn="just">
              <a:buNone/>
            </a:pPr>
            <a:r>
              <a:rPr lang="sr-Latn-BA" sz="2400" dirty="0" smtClean="0"/>
              <a:t> </a:t>
            </a:r>
            <a:r>
              <a:rPr lang="sr-Latn-BA" sz="2400" dirty="0"/>
              <a:t>Kako je u konkretnom slučaju oštećeni </a:t>
            </a:r>
            <a:r>
              <a:rPr lang="sr-Latn-BA" sz="2400" b="1" dirty="0"/>
              <a:t>pregažen automobilom optuženog dok je ležao na kolovozu, on nije imao svojstvo pješaka, pa djelo opisano u izreci presude ne predstavlja krivično djelo. </a:t>
            </a:r>
          </a:p>
          <a:p>
            <a:pPr marL="0" indent="0" algn="just">
              <a:buNone/>
            </a:pPr>
            <a:endParaRPr lang="sr-Latn-BA" sz="2400" dirty="0"/>
          </a:p>
          <a:p>
            <a:pPr marL="0" indent="0" algn="just">
              <a:buNone/>
            </a:pPr>
            <a:r>
              <a:rPr lang="sr-Latn-BA" sz="2400" i="1" dirty="0"/>
              <a:t>(Presuda Vrhovnog suda Republike Srpske broj 87 0 K 001040 </a:t>
            </a:r>
            <a:r>
              <a:rPr lang="sr-Latn-BA" sz="2400" i="1" dirty="0" smtClean="0"/>
              <a:t>11 </a:t>
            </a:r>
            <a:r>
              <a:rPr lang="sr-Latn-BA" sz="2400" i="1" dirty="0" err="1" smtClean="0"/>
              <a:t>Kžž</a:t>
            </a:r>
            <a:r>
              <a:rPr lang="sr-Latn-BA" sz="2400" i="1" dirty="0" smtClean="0"/>
              <a:t> </a:t>
            </a:r>
            <a:r>
              <a:rPr lang="sr-Latn-BA" sz="2400" i="1" dirty="0"/>
              <a:t>od 12 aprila 2011. godine)</a:t>
            </a:r>
          </a:p>
          <a:p>
            <a:pPr marL="0" indent="0">
              <a:buNone/>
            </a:pPr>
            <a:endParaRPr lang="en-US" dirty="0"/>
          </a:p>
        </p:txBody>
      </p:sp>
      <p:sp>
        <p:nvSpPr>
          <p:cNvPr id="5" name="Slide Number Placeholder 4"/>
          <p:cNvSpPr>
            <a:spLocks noGrp="1"/>
          </p:cNvSpPr>
          <p:nvPr>
            <p:ph type="sldNum" sz="quarter" idx="12"/>
          </p:nvPr>
        </p:nvSpPr>
        <p:spPr/>
        <p:txBody>
          <a:bodyPr/>
          <a:lstStyle/>
          <a:p>
            <a:fld id="{FB1E8D65-985B-4A2D-B361-E83CE11D76B6}" type="slidenum">
              <a:rPr lang="en-US" smtClean="0"/>
              <a:t>77</a:t>
            </a:fld>
            <a:endParaRPr lang="en-US"/>
          </a:p>
        </p:txBody>
      </p:sp>
    </p:spTree>
    <p:extLst>
      <p:ext uri="{BB962C8B-B14F-4D97-AF65-F5344CB8AC3E}">
        <p14:creationId xmlns:p14="http://schemas.microsoft.com/office/powerpoint/2010/main" val="11665136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37322"/>
            <a:ext cx="10515600" cy="5739641"/>
          </a:xfrm>
        </p:spPr>
        <p:txBody>
          <a:bodyPr/>
          <a:lstStyle/>
          <a:p>
            <a:pPr marL="0" indent="0">
              <a:buNone/>
            </a:pPr>
            <a:endParaRPr lang="sr-Latn-BA" dirty="0" smtClean="0"/>
          </a:p>
          <a:p>
            <a:pPr marL="0" indent="0">
              <a:buNone/>
            </a:pPr>
            <a:endParaRPr lang="sr-Latn-BA" dirty="0"/>
          </a:p>
          <a:p>
            <a:pPr marL="0" indent="0">
              <a:buNone/>
            </a:pPr>
            <a:endParaRPr lang="sr-Latn-BA" dirty="0" smtClean="0"/>
          </a:p>
          <a:p>
            <a:pPr marL="0" indent="0">
              <a:buNone/>
            </a:pPr>
            <a:endParaRPr lang="sr-Latn-BA" dirty="0"/>
          </a:p>
          <a:p>
            <a:pPr marL="0" indent="0" algn="ctr">
              <a:buNone/>
            </a:pPr>
            <a:endParaRPr lang="sr-Latn-BA" sz="4800" dirty="0"/>
          </a:p>
          <a:p>
            <a:pPr marL="0" indent="0" algn="ctr">
              <a:buNone/>
            </a:pPr>
            <a:r>
              <a:rPr lang="sr-Latn-BA" sz="4000" b="1" dirty="0" smtClean="0"/>
              <a:t>HVALA NA PAŽNJI </a:t>
            </a:r>
            <a:endParaRPr lang="en-US" sz="4000" b="1" dirty="0"/>
          </a:p>
        </p:txBody>
      </p:sp>
      <p:sp>
        <p:nvSpPr>
          <p:cNvPr id="4" name="Slide Number Placeholder 3"/>
          <p:cNvSpPr>
            <a:spLocks noGrp="1"/>
          </p:cNvSpPr>
          <p:nvPr>
            <p:ph type="sldNum" sz="quarter" idx="12"/>
          </p:nvPr>
        </p:nvSpPr>
        <p:spPr/>
        <p:txBody>
          <a:bodyPr/>
          <a:lstStyle/>
          <a:p>
            <a:fld id="{FB1E8D65-985B-4A2D-B361-E83CE11D76B6}" type="slidenum">
              <a:rPr lang="en-US" smtClean="0"/>
              <a:t>78</a:t>
            </a:fld>
            <a:endParaRPr lang="en-US"/>
          </a:p>
        </p:txBody>
      </p:sp>
    </p:spTree>
    <p:extLst>
      <p:ext uri="{BB962C8B-B14F-4D97-AF65-F5344CB8AC3E}">
        <p14:creationId xmlns:p14="http://schemas.microsoft.com/office/powerpoint/2010/main" val="2619908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BA" sz="2800" b="1" dirty="0" smtClean="0"/>
              <a:t>Pokušaj krivičnog djela </a:t>
            </a:r>
            <a:endParaRPr lang="en-US" sz="2800" b="1" dirty="0"/>
          </a:p>
        </p:txBody>
      </p:sp>
      <p:sp>
        <p:nvSpPr>
          <p:cNvPr id="3" name="Content Placeholder 2"/>
          <p:cNvSpPr>
            <a:spLocks noGrp="1"/>
          </p:cNvSpPr>
          <p:nvPr>
            <p:ph idx="1"/>
          </p:nvPr>
        </p:nvSpPr>
        <p:spPr>
          <a:xfrm>
            <a:off x="668383" y="1528354"/>
            <a:ext cx="10515600" cy="4126094"/>
          </a:xfrm>
        </p:spPr>
        <p:txBody>
          <a:bodyPr>
            <a:normAutofit fontScale="92500"/>
          </a:bodyPr>
          <a:lstStyle/>
          <a:p>
            <a:pPr marL="0" indent="0" algn="just">
              <a:buNone/>
            </a:pPr>
            <a:r>
              <a:rPr lang="sr-Latn-BA" sz="2600" dirty="0" smtClean="0"/>
              <a:t> </a:t>
            </a:r>
            <a:r>
              <a:rPr lang="sr-Latn-BA" sz="2600" dirty="0"/>
              <a:t>O</a:t>
            </a:r>
            <a:r>
              <a:rPr lang="sr-Latn-BA" sz="2600" dirty="0" smtClean="0"/>
              <a:t>ptuženi  je nožem dužine </a:t>
            </a:r>
            <a:r>
              <a:rPr lang="sr-Latn-BA" sz="2600" dirty="0" err="1" smtClean="0"/>
              <a:t>sjećiva</a:t>
            </a:r>
            <a:r>
              <a:rPr lang="sr-Latn-BA" sz="2600" dirty="0" smtClean="0"/>
              <a:t> 14 cm oštećenoj zadao dva udarca, jedan u predjelu sredine stomaka, jedan u predjelu desne strane lica, kojom prilikom je oštećena zadobila </a:t>
            </a:r>
            <a:r>
              <a:rPr lang="sr-Latn-BA" sz="2600" b="1" dirty="0" smtClean="0"/>
              <a:t>tešku tjelesnu </a:t>
            </a:r>
            <a:r>
              <a:rPr lang="sr-Latn-BA" sz="2600" b="1" dirty="0" err="1" smtClean="0"/>
              <a:t>povredu</a:t>
            </a:r>
            <a:r>
              <a:rPr lang="sr-Latn-BA" sz="2600" b="1" dirty="0" smtClean="0"/>
              <a:t> opasnu po život u vidu </a:t>
            </a:r>
            <a:r>
              <a:rPr lang="sr-Latn-BA" sz="2600" b="1" dirty="0" err="1" smtClean="0"/>
              <a:t>ubodne</a:t>
            </a:r>
            <a:r>
              <a:rPr lang="sr-Latn-BA" sz="2600" b="1" dirty="0" smtClean="0"/>
              <a:t> rane u predjelu stomaka sa dvostrukim probijanjem želuca, oštećenjem debelog crijeva i izljeva </a:t>
            </a:r>
            <a:r>
              <a:rPr lang="sr-Latn-BA" sz="2600" b="1" dirty="0" err="1" smtClean="0"/>
              <a:t>želučano</a:t>
            </a:r>
            <a:r>
              <a:rPr lang="sr-Latn-BA" sz="2600" b="1" dirty="0" smtClean="0"/>
              <a:t>-crijevnog sadržaja u trbušnu šupljinu</a:t>
            </a:r>
            <a:r>
              <a:rPr lang="sr-Latn-BA" sz="2600" dirty="0" smtClean="0"/>
              <a:t> i da je medicinska intervencija koja je bila blagovremena i adekvatna spriječila smrtnu posljedicu.</a:t>
            </a:r>
          </a:p>
          <a:p>
            <a:pPr marL="0" indent="0" algn="just">
              <a:buNone/>
            </a:pPr>
            <a:r>
              <a:rPr lang="sr-Latn-BA" sz="2600" dirty="0" smtClean="0"/>
              <a:t> Dakle, </a:t>
            </a:r>
            <a:r>
              <a:rPr lang="sr-Latn-BA" sz="2600" b="1" dirty="0" smtClean="0"/>
              <a:t>radnje optuženog s obzirom na upotrebljeno sredstvo </a:t>
            </a:r>
            <a:r>
              <a:rPr lang="sr-Latn-BA" sz="2600" b="1" dirty="0" err="1" smtClean="0"/>
              <a:t>povređivanja</a:t>
            </a:r>
            <a:r>
              <a:rPr lang="sr-Latn-BA" sz="2600" b="1" dirty="0" smtClean="0"/>
              <a:t> i lokalitet </a:t>
            </a:r>
            <a:r>
              <a:rPr lang="sr-Latn-BA" sz="2600" b="1" dirty="0" err="1" smtClean="0"/>
              <a:t>povreda</a:t>
            </a:r>
            <a:r>
              <a:rPr lang="sr-Latn-BA" sz="2600" b="1" dirty="0" smtClean="0"/>
              <a:t> imaju obilježja krivičnog djela ubistvo u pokušaju</a:t>
            </a:r>
          </a:p>
          <a:p>
            <a:pPr marL="0" indent="0">
              <a:buNone/>
            </a:pPr>
            <a:endParaRPr lang="sr-Latn-BA" dirty="0"/>
          </a:p>
          <a:p>
            <a:pPr marL="0" indent="0">
              <a:buNone/>
            </a:pPr>
            <a:r>
              <a:rPr lang="sr-Latn-BA" sz="2600" i="1" dirty="0" smtClean="0"/>
              <a:t>(Presuda Vrhovnog suda Republike Srpske broj 118 0 </a:t>
            </a:r>
            <a:r>
              <a:rPr lang="sr-Latn-BA" sz="2600" i="1" dirty="0" err="1" smtClean="0"/>
              <a:t>Kž</a:t>
            </a:r>
            <a:r>
              <a:rPr lang="sr-Latn-BA" sz="2600" i="1" dirty="0" smtClean="0"/>
              <a:t> 07-000 126 od 05. jula 2007. godine)</a:t>
            </a:r>
            <a:endParaRPr lang="en-US" sz="26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8</a:t>
            </a:fld>
            <a:endParaRPr lang="en-US"/>
          </a:p>
        </p:txBody>
      </p:sp>
    </p:spTree>
    <p:extLst>
      <p:ext uri="{BB962C8B-B14F-4D97-AF65-F5344CB8AC3E}">
        <p14:creationId xmlns:p14="http://schemas.microsoft.com/office/powerpoint/2010/main" val="5587350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2062"/>
            <a:ext cx="10515600" cy="1325563"/>
          </a:xfrm>
        </p:spPr>
        <p:txBody>
          <a:bodyPr>
            <a:normAutofit/>
          </a:bodyPr>
          <a:lstStyle/>
          <a:p>
            <a:pPr algn="ctr"/>
            <a:r>
              <a:rPr lang="sr-Latn-BA" sz="2800" b="1" dirty="0" smtClean="0"/>
              <a:t>Zanemarivo opasno djelo</a:t>
            </a:r>
            <a:endParaRPr lang="en-US" sz="2800" b="1" dirty="0"/>
          </a:p>
        </p:txBody>
      </p:sp>
      <p:sp>
        <p:nvSpPr>
          <p:cNvPr id="3" name="Content Placeholder 2"/>
          <p:cNvSpPr>
            <a:spLocks noGrp="1"/>
          </p:cNvSpPr>
          <p:nvPr>
            <p:ph idx="1"/>
          </p:nvPr>
        </p:nvSpPr>
        <p:spPr>
          <a:xfrm>
            <a:off x="642257" y="1280160"/>
            <a:ext cx="10515600" cy="4700860"/>
          </a:xfrm>
        </p:spPr>
        <p:txBody>
          <a:bodyPr>
            <a:noAutofit/>
          </a:bodyPr>
          <a:lstStyle/>
          <a:p>
            <a:pPr marL="0" indent="0" algn="just">
              <a:buNone/>
            </a:pPr>
            <a:r>
              <a:rPr lang="sr-Latn-BA" sz="2400" dirty="0" smtClean="0"/>
              <a:t> </a:t>
            </a:r>
            <a:r>
              <a:rPr lang="sr-Latn-BA" sz="2400" dirty="0"/>
              <a:t>R</a:t>
            </a:r>
            <a:r>
              <a:rPr lang="sr-Latn-BA" sz="2400" dirty="0" smtClean="0"/>
              <a:t>adnje optuženog su kvalifikovane kao krivično djelo trgovine uticajem, pa zalaganje žalbe da se optuženi oslobodi od optužbe, jer da djelo za koje je oglašen krivim nije krivično djelo, jer  se radi o djelu malog značaja, pa to djelo nije krivično djelo. </a:t>
            </a:r>
            <a:endParaRPr lang="sr-Latn-BA" sz="2400" dirty="0"/>
          </a:p>
          <a:p>
            <a:pPr marL="0" indent="0" algn="just">
              <a:buNone/>
            </a:pPr>
            <a:r>
              <a:rPr lang="sr-Latn-BA" sz="2400" dirty="0" smtClean="0"/>
              <a:t> </a:t>
            </a:r>
            <a:r>
              <a:rPr lang="sr-Latn-BA" sz="2400" dirty="0"/>
              <a:t>N</a:t>
            </a:r>
            <a:r>
              <a:rPr lang="sr-Latn-BA" sz="2400" dirty="0" smtClean="0"/>
              <a:t>e radi se o djelu malog značaja, </a:t>
            </a:r>
            <a:r>
              <a:rPr lang="sr-Latn-BA" sz="2400" b="1" dirty="0" smtClean="0"/>
              <a:t>jer se radi o krivičnom djelu protiv službene dužnosti, koje po prirodi zaštitnog objekta ne može biti u zanemarivoj mjeri opasno, zbog svog malog značaja i zbog neznatnosti ili odsustva štetnih posljedica.</a:t>
            </a:r>
          </a:p>
          <a:p>
            <a:pPr marL="0" indent="0" algn="just">
              <a:buNone/>
            </a:pPr>
            <a:r>
              <a:rPr lang="sr-Latn-BA" sz="2400" dirty="0" smtClean="0"/>
              <a:t> Krivična djela protiv službene dužnosti predstavljaju takva djela čijim izvršenjem se </a:t>
            </a:r>
            <a:r>
              <a:rPr lang="sr-Latn-BA" sz="2400" b="1" dirty="0" smtClean="0"/>
              <a:t>ugrožava zakonito i pravilno vršenje službe i nezakonito sticanje imovinske koristi i čije izvršenje dovodi u putanje autoritet službe i povjerenje građana u vršenju javne vlasti.</a:t>
            </a:r>
            <a:r>
              <a:rPr lang="sr-Latn-BA" sz="2400" dirty="0" smtClean="0"/>
              <a:t> </a:t>
            </a:r>
          </a:p>
          <a:p>
            <a:pPr marL="0" indent="0" algn="just">
              <a:buNone/>
            </a:pPr>
            <a:endParaRPr lang="sr-Latn-BA" sz="2400" dirty="0"/>
          </a:p>
          <a:p>
            <a:pPr marL="0" indent="0" algn="just">
              <a:buNone/>
            </a:pPr>
            <a:r>
              <a:rPr lang="sr-Latn-BA" sz="2400" i="1" dirty="0" smtClean="0"/>
              <a:t>(Presuda Vrhovnog suda Republike Srpske broj 11 0 K 017881 16 </a:t>
            </a:r>
            <a:r>
              <a:rPr lang="sr-Latn-BA" sz="2400" i="1" dirty="0" err="1" smtClean="0"/>
              <a:t>Kž</a:t>
            </a:r>
            <a:r>
              <a:rPr lang="sr-Latn-BA" sz="2400" i="1" dirty="0" smtClean="0"/>
              <a:t> od 27. septembra 2016.)</a:t>
            </a:r>
            <a:endParaRPr lang="en-US" sz="2400" i="1" dirty="0"/>
          </a:p>
        </p:txBody>
      </p:sp>
      <p:sp>
        <p:nvSpPr>
          <p:cNvPr id="5" name="Slide Number Placeholder 4"/>
          <p:cNvSpPr>
            <a:spLocks noGrp="1"/>
          </p:cNvSpPr>
          <p:nvPr>
            <p:ph type="sldNum" sz="quarter" idx="12"/>
          </p:nvPr>
        </p:nvSpPr>
        <p:spPr/>
        <p:txBody>
          <a:bodyPr/>
          <a:lstStyle/>
          <a:p>
            <a:fld id="{FB1E8D65-985B-4A2D-B361-E83CE11D76B6}" type="slidenum">
              <a:rPr lang="en-US" smtClean="0"/>
              <a:t>9</a:t>
            </a:fld>
            <a:endParaRPr lang="en-US"/>
          </a:p>
        </p:txBody>
      </p:sp>
    </p:spTree>
    <p:extLst>
      <p:ext uri="{BB962C8B-B14F-4D97-AF65-F5344CB8AC3E}">
        <p14:creationId xmlns:p14="http://schemas.microsoft.com/office/powerpoint/2010/main" val="129462740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1700</TotalTime>
  <Words>7869</Words>
  <Application>Microsoft Office PowerPoint</Application>
  <PresentationFormat>Widescreen</PresentationFormat>
  <Paragraphs>465</Paragraphs>
  <Slides>78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78</vt:i4>
      </vt:variant>
    </vt:vector>
  </HeadingPairs>
  <TitlesOfParts>
    <vt:vector size="83" baseType="lpstr">
      <vt:lpstr>Arial</vt:lpstr>
      <vt:lpstr>Calibri</vt:lpstr>
      <vt:lpstr>Calibri Light</vt:lpstr>
      <vt:lpstr>Times New Roman</vt:lpstr>
      <vt:lpstr>Office Theme</vt:lpstr>
      <vt:lpstr>PowerPoint Presentation</vt:lpstr>
      <vt:lpstr>Vremensko važenje krivičnog zakonodavstva</vt:lpstr>
      <vt:lpstr>Vremensko važenje krivičnog zakonodavstva</vt:lpstr>
      <vt:lpstr>Vremensko važenje krivičnog zakonodavstva</vt:lpstr>
      <vt:lpstr>Vremensko važenje krivičnog zakonodavstva</vt:lpstr>
      <vt:lpstr>Vremensko važenje krivičnog zakonodavstva</vt:lpstr>
      <vt:lpstr>Pokušaj krivičnog djela</vt:lpstr>
      <vt:lpstr>Pokušaj krivičnog djela </vt:lpstr>
      <vt:lpstr>Zanemarivo opasno djelo</vt:lpstr>
      <vt:lpstr>Nužna odbrana </vt:lpstr>
      <vt:lpstr> Prekoračenje nužne odbrane</vt:lpstr>
      <vt:lpstr>Krajnja nužda </vt:lpstr>
      <vt:lpstr>Umišljaj</vt:lpstr>
      <vt:lpstr>Umišljaj – direktni </vt:lpstr>
      <vt:lpstr>Umišljaj - direktni</vt:lpstr>
      <vt:lpstr>Umišljaj - direktni</vt:lpstr>
      <vt:lpstr>Eventualni umišljaj</vt:lpstr>
      <vt:lpstr>Nehat</vt:lpstr>
      <vt:lpstr>Saizvršilaštvo </vt:lpstr>
      <vt:lpstr>Saizvršilaštvo </vt:lpstr>
      <vt:lpstr>Saizvršilaštvo </vt:lpstr>
      <vt:lpstr>Pomaganje </vt:lpstr>
      <vt:lpstr>Pomaganje </vt:lpstr>
      <vt:lpstr>Izuzetnost kratkotrajne kazne zatvora </vt:lpstr>
      <vt:lpstr>Opšta pravila o odmjeravanju kazne </vt:lpstr>
      <vt:lpstr>Opšta pravila o odmjeravanju kazne</vt:lpstr>
      <vt:lpstr>Opšta pravila o odmjeravanju kazne </vt:lpstr>
      <vt:lpstr>Opšta pravila o odmjeravanju kazne </vt:lpstr>
      <vt:lpstr>Opšta pravila o odmjeravanju kazne </vt:lpstr>
      <vt:lpstr>Opšta pravila o odmjeravanju kazne </vt:lpstr>
      <vt:lpstr>Opšta pravila o odmjeravanju kazne </vt:lpstr>
      <vt:lpstr>Opšta pravila o odmjeravanju kazne </vt:lpstr>
      <vt:lpstr>Opšta pravila o odmjeravanj kazne </vt:lpstr>
      <vt:lpstr>Sticaj </vt:lpstr>
      <vt:lpstr>Sticaj </vt:lpstr>
      <vt:lpstr>Sticaj </vt:lpstr>
      <vt:lpstr>Sticaj </vt:lpstr>
      <vt:lpstr>Mjera bezbjednosti obaveznog liječenja od zavisnosti</vt:lpstr>
      <vt:lpstr>Oduzimanje imovinske koristi</vt:lpstr>
      <vt:lpstr>Krivično djelo ubistvo</vt:lpstr>
      <vt:lpstr>Krivično djelo ubistvo</vt:lpstr>
      <vt:lpstr>Krivično djelo ubistvo</vt:lpstr>
      <vt:lpstr>Krivično djelo teško ubistvo</vt:lpstr>
      <vt:lpstr>Krivično djelo teško ubistvo </vt:lpstr>
      <vt:lpstr>Krivično djelo teško ubistvo</vt:lpstr>
      <vt:lpstr>Krivično djelo  teško ubistvo</vt:lpstr>
      <vt:lpstr>Krivično djelo teško ubistvo</vt:lpstr>
      <vt:lpstr>Krivično djelo ubistvoa na mah</vt:lpstr>
      <vt:lpstr>Krivično djelo ubistvo na mah</vt:lpstr>
      <vt:lpstr>Tjelesna povreda </vt:lpstr>
      <vt:lpstr>Teška tjelesna povreda</vt:lpstr>
      <vt:lpstr>Trgovina ljudima radi vršenja prostitucije</vt:lpstr>
      <vt:lpstr>Ugrožavanje sigurnosti </vt:lpstr>
      <vt:lpstr>Ugrožavanje sigurnosti </vt:lpstr>
      <vt:lpstr>Obljuba nad djetetom mlađim od 15 godina</vt:lpstr>
      <vt:lpstr>Oduzimanje djeteta </vt:lpstr>
      <vt:lpstr>Izbjegavanje davanja izdržavanja </vt:lpstr>
      <vt:lpstr>Neovlaštena proizvodnja i promet opojnih droga </vt:lpstr>
      <vt:lpstr>Neovlaštena proizvodnja i promet opojnih droga </vt:lpstr>
      <vt:lpstr>Razbojništvo</vt:lpstr>
      <vt:lpstr>Utaja </vt:lpstr>
      <vt:lpstr>Iznuda</vt:lpstr>
      <vt:lpstr>Prikrivanje </vt:lpstr>
      <vt:lpstr>Utaja poreza i doprinosa </vt:lpstr>
      <vt:lpstr>Pronevjera</vt:lpstr>
      <vt:lpstr>Nedozvoljena trgovina </vt:lpstr>
      <vt:lpstr>Samovlašće</vt:lpstr>
      <vt:lpstr>Primanje mita</vt:lpstr>
      <vt:lpstr>Davanje lažnog iskaza </vt:lpstr>
      <vt:lpstr>Falsifikovanje isprave</vt:lpstr>
      <vt:lpstr> Falsifikovanje ili uništavanje službene isprave</vt:lpstr>
      <vt:lpstr>Organizovani kriminal</vt:lpstr>
      <vt:lpstr>Sprečavanje službenog lica u vršenju službene radnje </vt:lpstr>
      <vt:lpstr>Pomoć učiniocu nakon izvršenja krivičnog djela</vt:lpstr>
      <vt:lpstr>Lažno prijavljivanje krivičnog djela</vt:lpstr>
      <vt:lpstr>Krivično djelo protiv bezbjednosti javnog saobraćaja</vt:lpstr>
      <vt:lpstr>Krivično djelo protiv bezbjednosti javnog saobraćaja</vt:lpstr>
      <vt:lpstr>PowerPoint Presentation</vt:lpstr>
    </vt:vector>
  </TitlesOfParts>
  <Company>Pravosudje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Vesna Antonic</dc:creator>
  <cp:lastModifiedBy>Vesna Antonic</cp:lastModifiedBy>
  <cp:revision>155</cp:revision>
  <cp:lastPrinted>2021-12-08T12:54:03Z</cp:lastPrinted>
  <dcterms:created xsi:type="dcterms:W3CDTF">2021-11-23T11:12:29Z</dcterms:created>
  <dcterms:modified xsi:type="dcterms:W3CDTF">2021-12-16T11:43:22Z</dcterms:modified>
</cp:coreProperties>
</file>