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8" r:id="rId4"/>
    <p:sldId id="269" r:id="rId5"/>
    <p:sldId id="258" r:id="rId6"/>
    <p:sldId id="259" r:id="rId7"/>
    <p:sldId id="260" r:id="rId8"/>
    <p:sldId id="261" r:id="rId9"/>
    <p:sldId id="262" r:id="rId10"/>
    <p:sldId id="263" r:id="rId11"/>
    <p:sldId id="270" r:id="rId12"/>
    <p:sldId id="264" r:id="rId13"/>
    <p:sldId id="265" r:id="rId14"/>
    <p:sldId id="266" r:id="rId15"/>
    <p:sldId id="26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4" d="100"/>
          <a:sy n="104" d="100"/>
        </p:scale>
        <p:origin x="-90"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6/10/2020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6/10/2020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6/10/2020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6/10/2020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868" name="Rectangle 4"/>
          <p:cNvSpPr>
            <a:spLocks noGrp="1" noChangeArrowheads="1"/>
          </p:cNvSpPr>
          <p:nvPr>
            <p:ph type="ctrTitle"/>
          </p:nvPr>
        </p:nvSpPr>
        <p:spPr/>
        <p:txBody>
          <a:bodyPr/>
          <a:lstStyle/>
          <a:p>
            <a:pPr eaLnBrk="1" hangingPunct="1">
              <a:defRPr/>
            </a:pPr>
            <a:r>
              <a:rPr lang="sr-Latn-CS" altLang="sr-Latn-RS" smtClean="0"/>
              <a:t>MEĐUNARODNI STEČAJ</a:t>
            </a:r>
          </a:p>
        </p:txBody>
      </p:sp>
      <p:sp>
        <p:nvSpPr>
          <p:cNvPr id="548869" name="Rectangle 5"/>
          <p:cNvSpPr>
            <a:spLocks noGrp="1" noChangeArrowheads="1"/>
          </p:cNvSpPr>
          <p:nvPr>
            <p:ph type="subTitle" idx="1"/>
          </p:nvPr>
        </p:nvSpPr>
        <p:spPr/>
        <p:txBody>
          <a:bodyPr/>
          <a:lstStyle/>
          <a:p>
            <a:pPr eaLnBrk="1" hangingPunct="1">
              <a:lnSpc>
                <a:spcPct val="80000"/>
              </a:lnSpc>
              <a:defRPr/>
            </a:pPr>
            <a:r>
              <a:rPr lang="sr-Latn-CS" altLang="sr-Latn-RS" sz="2800" smtClean="0"/>
              <a:t>Glavni i posebni stečajni postupak</a:t>
            </a:r>
          </a:p>
          <a:p>
            <a:pPr eaLnBrk="1" hangingPunct="1">
              <a:lnSpc>
                <a:spcPct val="80000"/>
              </a:lnSpc>
              <a:defRPr/>
            </a:pPr>
            <a:r>
              <a:rPr lang="sr-Latn-CS" altLang="sr-Latn-RS" sz="2800" smtClean="0"/>
              <a:t>Nadležnost po imovini i poslovnoj jedinici dužnika</a:t>
            </a:r>
          </a:p>
          <a:p>
            <a:pPr eaLnBrk="1" hangingPunct="1">
              <a:lnSpc>
                <a:spcPct val="80000"/>
              </a:lnSpc>
              <a:defRPr/>
            </a:pPr>
            <a:r>
              <a:rPr lang="sr-Latn-CS" altLang="sr-Latn-RS" sz="2800" smtClean="0"/>
              <a:t>Dejstva strane stečajne odluke</a:t>
            </a:r>
          </a:p>
        </p:txBody>
      </p:sp>
    </p:spTree>
    <p:extLst>
      <p:ext uri="{BB962C8B-B14F-4D97-AF65-F5344CB8AC3E}">
        <p14:creationId xmlns:p14="http://schemas.microsoft.com/office/powerpoint/2010/main" val="39712940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Rectangle 2"/>
          <p:cNvSpPr>
            <a:spLocks noGrp="1" noRot="1" noChangeArrowheads="1"/>
          </p:cNvSpPr>
          <p:nvPr>
            <p:ph type="title"/>
          </p:nvPr>
        </p:nvSpPr>
        <p:spPr/>
        <p:txBody>
          <a:bodyPr>
            <a:normAutofit fontScale="90000"/>
          </a:bodyPr>
          <a:lstStyle/>
          <a:p>
            <a:pPr eaLnBrk="1" hangingPunct="1">
              <a:defRPr/>
            </a:pPr>
            <a:r>
              <a:rPr lang="sr-Latn-CS" altLang="sr-Latn-RS" smtClean="0"/>
              <a:t>Ovlašćenja stečajnog upravnika</a:t>
            </a:r>
          </a:p>
        </p:txBody>
      </p:sp>
      <p:sp>
        <p:nvSpPr>
          <p:cNvPr id="557059" name="Rectangle 3"/>
          <p:cNvSpPr>
            <a:spLocks noGrp="1" noChangeArrowheads="1"/>
          </p:cNvSpPr>
          <p:nvPr>
            <p:ph idx="1"/>
          </p:nvPr>
        </p:nvSpPr>
        <p:spPr/>
        <p:txBody>
          <a:bodyPr/>
          <a:lstStyle/>
          <a:p>
            <a:pPr eaLnBrk="1" hangingPunct="1">
              <a:defRPr/>
            </a:pPr>
            <a:r>
              <a:rPr lang="hr-HR" altLang="sr-Latn-RS" dirty="0" smtClean="0"/>
              <a:t>Strani stečajni upravnik mora biti izjednačen sa stečajnim upravnikom na domaćoj teritoriji</a:t>
            </a:r>
            <a:r>
              <a:rPr lang="sr-Latn-CS" altLang="sr-Latn-RS" dirty="0" smtClean="0"/>
              <a:t> </a:t>
            </a:r>
          </a:p>
          <a:p>
            <a:pPr eaLnBrk="1" hangingPunct="1">
              <a:defRPr/>
            </a:pPr>
            <a:r>
              <a:rPr lang="sr-Latn-CS" altLang="sr-Latn-RS" dirty="0" smtClean="0"/>
              <a:t>Stečajni upravnici moraju jedan drugom da pruže potrebne informacije u vezi stečajnih postupaka</a:t>
            </a:r>
          </a:p>
          <a:p>
            <a:pPr>
              <a:defRPr/>
            </a:pPr>
            <a:r>
              <a:rPr lang="sr-Latn-CS" altLang="sr-Latn-RS" dirty="0"/>
              <a:t>Saradnja između domaćih sudova i stranih sudova, tj. stranih predstavnika i saradnja između stečajnog upravnika i stranih sudova, odnosno, predstavnika</a:t>
            </a:r>
            <a:endParaRPr lang="sr-Latn-CS" altLang="sr-Latn-RS" dirty="0" smtClean="0"/>
          </a:p>
          <a:p>
            <a:pPr eaLnBrk="1" hangingPunct="1">
              <a:defRPr/>
            </a:pPr>
            <a:r>
              <a:rPr lang="sr-Latn-CS" altLang="sr-Latn-RS" dirty="0" smtClean="0"/>
              <a:t>Transfer sredstava stečajne mase</a:t>
            </a:r>
          </a:p>
        </p:txBody>
      </p:sp>
    </p:spTree>
    <p:extLst>
      <p:ext uri="{BB962C8B-B14F-4D97-AF65-F5344CB8AC3E}">
        <p14:creationId xmlns:p14="http://schemas.microsoft.com/office/powerpoint/2010/main" val="8850774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Saradnja u međunarodnom stečaju</a:t>
            </a:r>
            <a:endParaRPr lang="sr-Latn-RS" dirty="0"/>
          </a:p>
        </p:txBody>
      </p:sp>
      <p:sp>
        <p:nvSpPr>
          <p:cNvPr id="3" name="Content Placeholder 2"/>
          <p:cNvSpPr>
            <a:spLocks noGrp="1"/>
          </p:cNvSpPr>
          <p:nvPr>
            <p:ph idx="1"/>
          </p:nvPr>
        </p:nvSpPr>
        <p:spPr/>
        <p:txBody>
          <a:bodyPr/>
          <a:lstStyle/>
          <a:p>
            <a:pPr marL="609600" indent="-609600">
              <a:lnSpc>
                <a:spcPct val="80000"/>
              </a:lnSpc>
            </a:pPr>
            <a:r>
              <a:rPr lang="sr-Latn-CS" altLang="sr-Latn-RS" b="1" dirty="0"/>
              <a:t>Oblici saradnje</a:t>
            </a:r>
            <a:r>
              <a:rPr lang="sr-Latn-CS" altLang="sr-Latn-RS" dirty="0"/>
              <a:t>:</a:t>
            </a:r>
          </a:p>
          <a:p>
            <a:pPr marL="609600" indent="-609600">
              <a:lnSpc>
                <a:spcPct val="80000"/>
              </a:lnSpc>
            </a:pPr>
            <a:r>
              <a:rPr lang="sr-Latn-CS" altLang="sr-Latn-RS" dirty="0"/>
              <a:t>mogućnost imenovanja lica ili organa koji preduzima radnje po nalogu suda, </a:t>
            </a:r>
          </a:p>
          <a:p>
            <a:pPr marL="609600" indent="-609600">
              <a:lnSpc>
                <a:spcPct val="80000"/>
              </a:lnSpc>
            </a:pPr>
            <a:r>
              <a:rPr lang="sr-Latn-CS" altLang="sr-Latn-RS" dirty="0"/>
              <a:t>razmena podataka između domaćih i stranih subjekata,</a:t>
            </a:r>
          </a:p>
          <a:p>
            <a:pPr marL="609600" indent="-609600">
              <a:lnSpc>
                <a:spcPct val="80000"/>
              </a:lnSpc>
            </a:pPr>
            <a:r>
              <a:rPr lang="sr-Latn-CS" altLang="sr-Latn-RS" dirty="0"/>
              <a:t>radnje u vezi sa upravljanjem imovinom stečajnog dužnika i nadzorom nad njom,</a:t>
            </a:r>
          </a:p>
          <a:p>
            <a:pPr marL="609600" indent="-609600">
              <a:lnSpc>
                <a:spcPct val="80000"/>
              </a:lnSpc>
            </a:pPr>
            <a:r>
              <a:rPr lang="sr-Latn-CS" altLang="sr-Latn-RS" dirty="0"/>
              <a:t>odobravanje i primena sporazuma o saradnji između sudova </a:t>
            </a:r>
          </a:p>
          <a:p>
            <a:pPr marL="609600" indent="-609600">
              <a:lnSpc>
                <a:spcPct val="80000"/>
              </a:lnSpc>
            </a:pPr>
            <a:r>
              <a:rPr lang="sr-Latn-CS" altLang="sr-Latn-RS" dirty="0"/>
              <a:t>naročita saradnja u postupcima koji se istovremeno vode protiv istog stečajnog dužnika. </a:t>
            </a:r>
          </a:p>
        </p:txBody>
      </p:sp>
    </p:spTree>
    <p:extLst>
      <p:ext uri="{BB962C8B-B14F-4D97-AF65-F5344CB8AC3E}">
        <p14:creationId xmlns:p14="http://schemas.microsoft.com/office/powerpoint/2010/main" val="1360379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Rectangle 2"/>
          <p:cNvSpPr>
            <a:spLocks noGrp="1" noRot="1" noChangeArrowheads="1"/>
          </p:cNvSpPr>
          <p:nvPr>
            <p:ph type="title"/>
          </p:nvPr>
        </p:nvSpPr>
        <p:spPr/>
        <p:txBody>
          <a:bodyPr>
            <a:normAutofit fontScale="90000"/>
          </a:bodyPr>
          <a:lstStyle/>
          <a:p>
            <a:pPr eaLnBrk="1" hangingPunct="1">
              <a:defRPr/>
            </a:pPr>
            <a:r>
              <a:rPr lang="sr-Cyrl-CS" altLang="sr-Latn-RS" sz="4000" smtClean="0"/>
              <a:t>Priznanje stranih odluka o otvaranju stečajnog postupka </a:t>
            </a:r>
            <a:endParaRPr lang="sr-Latn-CS" altLang="sr-Latn-RS" sz="4000" smtClean="0"/>
          </a:p>
        </p:txBody>
      </p:sp>
      <p:sp>
        <p:nvSpPr>
          <p:cNvPr id="558083" name="Rectangle 3"/>
          <p:cNvSpPr>
            <a:spLocks noGrp="1" noChangeArrowheads="1"/>
          </p:cNvSpPr>
          <p:nvPr>
            <p:ph idx="1"/>
          </p:nvPr>
        </p:nvSpPr>
        <p:spPr/>
        <p:txBody>
          <a:bodyPr/>
          <a:lstStyle/>
          <a:p>
            <a:pPr eaLnBrk="1" hangingPunct="1">
              <a:lnSpc>
                <a:spcPct val="90000"/>
              </a:lnSpc>
              <a:defRPr/>
            </a:pPr>
            <a:r>
              <a:rPr lang="sr-Latn-CS" altLang="sr-Latn-RS" smtClean="0"/>
              <a:t>Pravila Međunarodnog privatnog prava</a:t>
            </a:r>
          </a:p>
          <a:p>
            <a:pPr eaLnBrk="1" hangingPunct="1">
              <a:lnSpc>
                <a:spcPct val="90000"/>
              </a:lnSpc>
              <a:defRPr/>
            </a:pPr>
            <a:r>
              <a:rPr lang="hr-HR" altLang="sr-Latn-RS" smtClean="0"/>
              <a:t>Predlog za priznanje strane stečajne odluke mogu podneti strani stečajni upravnik ili poverilac. Oni uz taj predlog treba da prilože original odluke ili overeni prepis (sa prevodom), zatim potvrdu nadležnog stranog organa o izvršnosti te odluke, kao i popis imovine dužnika, koja se nalazi u domaćoj zemlji i popis njegovih poverilaca</a:t>
            </a:r>
            <a:endParaRPr lang="sr-Latn-CS" altLang="sr-Latn-RS" smtClean="0"/>
          </a:p>
          <a:p>
            <a:pPr eaLnBrk="1" hangingPunct="1">
              <a:lnSpc>
                <a:spcPct val="90000"/>
              </a:lnSpc>
              <a:defRPr/>
            </a:pPr>
            <a:endParaRPr lang="sr-Latn-CS" altLang="sr-Latn-RS" smtClean="0"/>
          </a:p>
        </p:txBody>
      </p:sp>
    </p:spTree>
    <p:extLst>
      <p:ext uri="{BB962C8B-B14F-4D97-AF65-F5344CB8AC3E}">
        <p14:creationId xmlns:p14="http://schemas.microsoft.com/office/powerpoint/2010/main" val="37681947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Rectangle 2"/>
          <p:cNvSpPr>
            <a:spLocks noGrp="1" noRot="1" noChangeArrowheads="1"/>
          </p:cNvSpPr>
          <p:nvPr>
            <p:ph type="title"/>
          </p:nvPr>
        </p:nvSpPr>
        <p:spPr/>
        <p:txBody>
          <a:bodyPr>
            <a:normAutofit fontScale="90000"/>
          </a:bodyPr>
          <a:lstStyle/>
          <a:p>
            <a:pPr eaLnBrk="1" hangingPunct="1">
              <a:defRPr/>
            </a:pPr>
            <a:r>
              <a:rPr lang="hr-HR" altLang="sr-Latn-RS" sz="4000" smtClean="0"/>
              <a:t>Pretpostavke za priznanje stranih stečajnih odluka</a:t>
            </a:r>
            <a:r>
              <a:rPr lang="sr-Latn-CS" altLang="sr-Latn-RS" sz="4000" smtClean="0"/>
              <a:t> </a:t>
            </a:r>
          </a:p>
        </p:txBody>
      </p:sp>
      <p:sp>
        <p:nvSpPr>
          <p:cNvPr id="559107" name="Rectangle 3"/>
          <p:cNvSpPr>
            <a:spLocks noGrp="1" noChangeArrowheads="1"/>
          </p:cNvSpPr>
          <p:nvPr>
            <p:ph idx="1"/>
          </p:nvPr>
        </p:nvSpPr>
        <p:spPr/>
        <p:txBody>
          <a:bodyPr/>
          <a:lstStyle/>
          <a:p>
            <a:pPr eaLnBrk="1" hangingPunct="1">
              <a:defRPr/>
            </a:pPr>
            <a:r>
              <a:rPr lang="sr-Latn-CS" altLang="sr-Latn-RS" dirty="0" smtClean="0"/>
              <a:t>Nadležnost (međunarodna) – da je sud bio naldžena za vođenje stečajnog postupka</a:t>
            </a:r>
          </a:p>
          <a:p>
            <a:pPr eaLnBrk="1" hangingPunct="1">
              <a:defRPr/>
            </a:pPr>
            <a:r>
              <a:rPr lang="sr-Latn-CS" altLang="sr-Latn-RS" dirty="0" smtClean="0"/>
              <a:t>Izvršnost – da je odluka izvršna, odnosi se na odkluku o pokretanju stečajnog postupka</a:t>
            </a:r>
          </a:p>
          <a:p>
            <a:pPr eaLnBrk="1" hangingPunct="1">
              <a:defRPr/>
            </a:pPr>
            <a:r>
              <a:rPr lang="sr-Latn-CS" altLang="sr-Latn-RS" dirty="0" smtClean="0"/>
              <a:t>Javni poredak – usko tumačenje, obzirom da se radi o stečaju</a:t>
            </a:r>
          </a:p>
          <a:p>
            <a:pPr eaLnBrk="1" hangingPunct="1">
              <a:defRPr/>
            </a:pPr>
            <a:r>
              <a:rPr lang="sr-Latn-CS" altLang="sr-Latn-RS" dirty="0" smtClean="0"/>
              <a:t>Nepostojanje nepravilnosti u postupku pred stranim sudom - odnosi se na prava stranaka u postupku vezana za dostavljanje i obaveštavanje o radnjama u postupku </a:t>
            </a:r>
          </a:p>
        </p:txBody>
      </p:sp>
    </p:spTree>
    <p:extLst>
      <p:ext uri="{BB962C8B-B14F-4D97-AF65-F5344CB8AC3E}">
        <p14:creationId xmlns:p14="http://schemas.microsoft.com/office/powerpoint/2010/main" val="7918198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30" name="Rectangle 2"/>
          <p:cNvSpPr>
            <a:spLocks noGrp="1" noRot="1" noChangeArrowheads="1"/>
          </p:cNvSpPr>
          <p:nvPr>
            <p:ph type="title"/>
          </p:nvPr>
        </p:nvSpPr>
        <p:spPr/>
        <p:txBody>
          <a:bodyPr>
            <a:normAutofit fontScale="90000"/>
          </a:bodyPr>
          <a:lstStyle/>
          <a:p>
            <a:pPr eaLnBrk="1" hangingPunct="1">
              <a:defRPr/>
            </a:pPr>
            <a:r>
              <a:rPr lang="sr-Cyrl-CS" altLang="sr-Latn-RS" sz="4000" smtClean="0"/>
              <a:t>Dejstva priznanja strane odluke o otvaranju stečajnog postupka</a:t>
            </a:r>
            <a:r>
              <a:rPr lang="sr-Latn-CS" altLang="sr-Latn-RS" sz="4000" smtClean="0"/>
              <a:t> </a:t>
            </a:r>
          </a:p>
        </p:txBody>
      </p:sp>
      <p:sp>
        <p:nvSpPr>
          <p:cNvPr id="560131" name="Rectangle 3"/>
          <p:cNvSpPr>
            <a:spLocks noGrp="1" noChangeArrowheads="1"/>
          </p:cNvSpPr>
          <p:nvPr>
            <p:ph idx="1"/>
          </p:nvPr>
        </p:nvSpPr>
        <p:spPr/>
        <p:txBody>
          <a:bodyPr/>
          <a:lstStyle/>
          <a:p>
            <a:pPr eaLnBrk="1" hangingPunct="1">
              <a:defRPr/>
            </a:pPr>
            <a:r>
              <a:rPr lang="sr-Cyrl-CS" altLang="sr-Latn-RS" smtClean="0"/>
              <a:t>Priznanje strane odluke o otvaranju stečajnog postupka posle otvaranja stečajnog postupka u domaćoj zemlji </a:t>
            </a:r>
            <a:endParaRPr lang="sr-Latn-CS" altLang="sr-Latn-RS" smtClean="0"/>
          </a:p>
          <a:p>
            <a:pPr eaLnBrk="1" hangingPunct="1">
              <a:defRPr/>
            </a:pPr>
            <a:r>
              <a:rPr lang="sr-Cyrl-CS" altLang="sr-Latn-RS" smtClean="0"/>
              <a:t>Priznanje strane o</a:t>
            </a:r>
            <a:r>
              <a:rPr lang="hr-HR" altLang="sr-Latn-RS" smtClean="0"/>
              <a:t>d</a:t>
            </a:r>
            <a:r>
              <a:rPr lang="sr-Cyrl-CS" altLang="sr-Latn-RS" smtClean="0"/>
              <a:t>luke o</a:t>
            </a:r>
            <a:r>
              <a:rPr lang="hr-HR" altLang="sr-Latn-RS" smtClean="0"/>
              <a:t> otvaranju stečajnog postupka</a:t>
            </a:r>
            <a:r>
              <a:rPr lang="en-US" altLang="sr-Latn-RS" smtClean="0"/>
              <a:t>, koje ne utiče na pokretanje stečajnog postupka u domaćoj zemlji (stečajni postupak se ne pokreće</a:t>
            </a:r>
            <a:r>
              <a:rPr lang="sr-Cyrl-CS" altLang="sr-Latn-RS" smtClean="0"/>
              <a:t>)</a:t>
            </a:r>
            <a:endParaRPr lang="sr-Latn-CS" altLang="sr-Latn-RS" smtClean="0"/>
          </a:p>
          <a:p>
            <a:pPr eaLnBrk="1" hangingPunct="1">
              <a:defRPr/>
            </a:pPr>
            <a:endParaRPr lang="sr-Latn-CS" altLang="sr-Latn-RS" smtClean="0"/>
          </a:p>
        </p:txBody>
      </p:sp>
    </p:spTree>
    <p:extLst>
      <p:ext uri="{BB962C8B-B14F-4D97-AF65-F5344CB8AC3E}">
        <p14:creationId xmlns:p14="http://schemas.microsoft.com/office/powerpoint/2010/main" val="20159099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1154" name="Rectangle 2"/>
          <p:cNvSpPr>
            <a:spLocks noGrp="1" noRot="1" noChangeArrowheads="1"/>
          </p:cNvSpPr>
          <p:nvPr>
            <p:ph type="title"/>
          </p:nvPr>
        </p:nvSpPr>
        <p:spPr/>
        <p:txBody>
          <a:bodyPr>
            <a:normAutofit fontScale="90000"/>
          </a:bodyPr>
          <a:lstStyle/>
          <a:p>
            <a:pPr eaLnBrk="1" hangingPunct="1">
              <a:defRPr/>
            </a:pPr>
            <a:r>
              <a:rPr lang="sr-Cyrl-CS" altLang="sr-Latn-RS" sz="4000" smtClean="0"/>
              <a:t>Dejstva priznanja strane odluke o otvaranju stečajnog postupka</a:t>
            </a:r>
            <a:endParaRPr lang="sr-Latn-CS" altLang="sr-Latn-RS" sz="4000" smtClean="0"/>
          </a:p>
        </p:txBody>
      </p:sp>
      <p:sp>
        <p:nvSpPr>
          <p:cNvPr id="561155" name="Rectangle 3"/>
          <p:cNvSpPr>
            <a:spLocks noGrp="1" noChangeArrowheads="1"/>
          </p:cNvSpPr>
          <p:nvPr>
            <p:ph idx="1"/>
          </p:nvPr>
        </p:nvSpPr>
        <p:spPr/>
        <p:txBody>
          <a:bodyPr/>
          <a:lstStyle/>
          <a:p>
            <a:pPr eaLnBrk="1" hangingPunct="1">
              <a:defRPr/>
            </a:pPr>
            <a:r>
              <a:rPr lang="hr-HR" altLang="sr-Latn-RS" smtClean="0"/>
              <a:t>Priznanje strane odluke o otvaranju stečajnog postupka, koje ima za posledicu pokretanje stečajnog postupka u domaćoj zemlji</a:t>
            </a:r>
            <a:r>
              <a:rPr lang="sr-Latn-CS" altLang="sr-Latn-RS" smtClean="0"/>
              <a:t> </a:t>
            </a:r>
          </a:p>
          <a:p>
            <a:pPr eaLnBrk="1" hangingPunct="1">
              <a:defRPr/>
            </a:pPr>
            <a:r>
              <a:rPr lang="hr-HR" altLang="sr-Latn-RS" smtClean="0"/>
              <a:t>Nepriznavanje strane odluke o otvaranju stečajnog postupka i otvaranje stečajnog postupka u domaćoj zemlji</a:t>
            </a:r>
            <a:endParaRPr lang="sr-Latn-CS" altLang="sr-Latn-RS" smtClean="0"/>
          </a:p>
        </p:txBody>
      </p:sp>
    </p:spTree>
    <p:extLst>
      <p:ext uri="{BB962C8B-B14F-4D97-AF65-F5344CB8AC3E}">
        <p14:creationId xmlns:p14="http://schemas.microsoft.com/office/powerpoint/2010/main" val="30360505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4" name="Rectangle 2"/>
          <p:cNvSpPr>
            <a:spLocks noGrp="1" noRot="1" noChangeArrowheads="1"/>
          </p:cNvSpPr>
          <p:nvPr>
            <p:ph type="title"/>
          </p:nvPr>
        </p:nvSpPr>
        <p:spPr/>
        <p:txBody>
          <a:bodyPr>
            <a:normAutofit fontScale="90000"/>
          </a:bodyPr>
          <a:lstStyle/>
          <a:p>
            <a:pPr eaLnBrk="1" hangingPunct="1">
              <a:defRPr/>
            </a:pPr>
            <a:r>
              <a:rPr lang="sr-Latn-CS" altLang="sr-Latn-RS" sz="4000" smtClean="0"/>
              <a:t>Koncepti međunarodnog stečaja	</a:t>
            </a:r>
          </a:p>
        </p:txBody>
      </p:sp>
      <p:sp>
        <p:nvSpPr>
          <p:cNvPr id="550915" name="Rectangle 3"/>
          <p:cNvSpPr>
            <a:spLocks noGrp="1" noChangeArrowheads="1"/>
          </p:cNvSpPr>
          <p:nvPr>
            <p:ph idx="1"/>
          </p:nvPr>
        </p:nvSpPr>
        <p:spPr/>
        <p:txBody>
          <a:bodyPr/>
          <a:lstStyle/>
          <a:p>
            <a:pPr eaLnBrk="1" hangingPunct="1">
              <a:defRPr/>
            </a:pPr>
            <a:r>
              <a:rPr lang="sr-Latn-CS" altLang="sr-Latn-RS" smtClean="0"/>
              <a:t>Element inostranosti</a:t>
            </a:r>
          </a:p>
          <a:p>
            <a:pPr eaLnBrk="1" hangingPunct="1">
              <a:defRPr/>
            </a:pPr>
            <a:r>
              <a:rPr lang="sr-Latn-CS" altLang="sr-Latn-RS" smtClean="0"/>
              <a:t>Univerzalni koncept</a:t>
            </a:r>
          </a:p>
          <a:p>
            <a:pPr eaLnBrk="1" hangingPunct="1">
              <a:defRPr/>
            </a:pPr>
            <a:r>
              <a:rPr lang="sr-Latn-CS" altLang="sr-Latn-RS" smtClean="0"/>
              <a:t>Teritorijalni koncept</a:t>
            </a:r>
          </a:p>
          <a:p>
            <a:pPr eaLnBrk="1" hangingPunct="1">
              <a:defRPr/>
            </a:pPr>
            <a:r>
              <a:rPr lang="sr-Latn-CS" altLang="sr-Latn-RS" smtClean="0"/>
              <a:t>Mešoviti koncept</a:t>
            </a:r>
          </a:p>
          <a:p>
            <a:pPr eaLnBrk="1" hangingPunct="1">
              <a:defRPr/>
            </a:pPr>
            <a:r>
              <a:rPr lang="sr-Latn-CS" altLang="sr-Latn-RS" smtClean="0"/>
              <a:t>Stečajni dužnik</a:t>
            </a:r>
          </a:p>
          <a:p>
            <a:pPr eaLnBrk="1" hangingPunct="1">
              <a:defRPr/>
            </a:pPr>
            <a:r>
              <a:rPr lang="sr-Latn-CS" altLang="sr-Latn-RS" smtClean="0"/>
              <a:t>Poverioci</a:t>
            </a:r>
          </a:p>
          <a:p>
            <a:pPr eaLnBrk="1" hangingPunct="1">
              <a:defRPr/>
            </a:pPr>
            <a:r>
              <a:rPr lang="sr-Latn-CS" altLang="sr-Latn-RS" smtClean="0"/>
              <a:t>Imovina dužnika </a:t>
            </a:r>
          </a:p>
        </p:txBody>
      </p:sp>
    </p:spTree>
    <p:extLst>
      <p:ext uri="{BB962C8B-B14F-4D97-AF65-F5344CB8AC3E}">
        <p14:creationId xmlns:p14="http://schemas.microsoft.com/office/powerpoint/2010/main" val="662274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Opšta pravila</a:t>
            </a:r>
            <a:endParaRPr lang="sr-Latn-RS" dirty="0"/>
          </a:p>
        </p:txBody>
      </p:sp>
      <p:sp>
        <p:nvSpPr>
          <p:cNvPr id="3" name="Content Placeholder 2"/>
          <p:cNvSpPr>
            <a:spLocks noGrp="1"/>
          </p:cNvSpPr>
          <p:nvPr>
            <p:ph idx="1"/>
          </p:nvPr>
        </p:nvSpPr>
        <p:spPr/>
        <p:txBody>
          <a:bodyPr>
            <a:normAutofit fontScale="85000" lnSpcReduction="20000"/>
          </a:bodyPr>
          <a:lstStyle/>
          <a:p>
            <a:r>
              <a:rPr lang="sr-Latn-CS" altLang="sr-Latn-RS" dirty="0"/>
              <a:t>Model Zakon UNCITRAL o prekograničnoj </a:t>
            </a:r>
            <a:r>
              <a:rPr lang="sr-Latn-CS" altLang="sr-Latn-RS" dirty="0" smtClean="0"/>
              <a:t>insolventnosti</a:t>
            </a:r>
          </a:p>
          <a:p>
            <a:r>
              <a:rPr lang="sr-Latn-CS" dirty="0" smtClean="0"/>
              <a:t>Uredba </a:t>
            </a:r>
            <a:r>
              <a:rPr lang="sr-Latn-CS" dirty="0"/>
              <a:t>(EU) br. 848/2015 Evropskog parlamenta i Saveta od 20. maja 2015.godine o postupku u slučaju </a:t>
            </a:r>
            <a:r>
              <a:rPr lang="sr-Latn-CS" dirty="0" smtClean="0"/>
              <a:t>insolventnosti</a:t>
            </a:r>
            <a:endParaRPr lang="sr-Latn-CS" altLang="sr-Latn-RS" dirty="0"/>
          </a:p>
          <a:p>
            <a:r>
              <a:rPr lang="sr-Latn-CS" altLang="sr-Latn-RS" dirty="0"/>
              <a:t>Primena </a:t>
            </a:r>
            <a:r>
              <a:rPr lang="sr-Latn-CS" altLang="sr-Latn-RS" dirty="0" smtClean="0"/>
              <a:t>odredaba </a:t>
            </a:r>
            <a:r>
              <a:rPr lang="sr-Latn-CS" altLang="sr-Latn-RS" dirty="0"/>
              <a:t>o međunarodnom stečaju, kada je prisutan element inostranosti u obliku: 1) već pokrenutog stečaja u inostranstvu; 2) istovremenog vođenja dva ili više stečajnih postupak u domaćoj i stranoj zemlji; 3) učešća stranih poverilaca u domaćem stečaju </a:t>
            </a:r>
            <a:endParaRPr lang="sr-Latn-CS" altLang="sr-Latn-RS" dirty="0" smtClean="0"/>
          </a:p>
          <a:p>
            <a:r>
              <a:rPr lang="sr-Latn-CS" altLang="sr-Latn-RS" dirty="0"/>
              <a:t>Merodavno pravo: lex fori concursus (lex fori)</a:t>
            </a:r>
          </a:p>
          <a:p>
            <a:r>
              <a:rPr lang="sr-Latn-CS" altLang="sr-Latn-RS" dirty="0"/>
              <a:t>Postupanje stranog predstavnika po pravilima domaće zemlje, zemlje priznanja</a:t>
            </a:r>
          </a:p>
          <a:p>
            <a:endParaRPr lang="sr-Latn-CS" altLang="sr-Latn-RS" dirty="0"/>
          </a:p>
          <a:p>
            <a:endParaRPr lang="sr-Latn-RS" dirty="0"/>
          </a:p>
        </p:txBody>
      </p:sp>
    </p:spTree>
    <p:extLst>
      <p:ext uri="{BB962C8B-B14F-4D97-AF65-F5344CB8AC3E}">
        <p14:creationId xmlns:p14="http://schemas.microsoft.com/office/powerpoint/2010/main" val="1667876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Opšta pravila</a:t>
            </a:r>
            <a:endParaRPr lang="sr-Latn-RS" dirty="0"/>
          </a:p>
        </p:txBody>
      </p:sp>
      <p:sp>
        <p:nvSpPr>
          <p:cNvPr id="3" name="Content Placeholder 2"/>
          <p:cNvSpPr>
            <a:spLocks noGrp="1"/>
          </p:cNvSpPr>
          <p:nvPr>
            <p:ph idx="1"/>
          </p:nvPr>
        </p:nvSpPr>
        <p:spPr/>
        <p:txBody>
          <a:bodyPr>
            <a:normAutofit fontScale="92500" lnSpcReduction="10000"/>
          </a:bodyPr>
          <a:lstStyle/>
          <a:p>
            <a:r>
              <a:rPr lang="sr-Latn-CS" altLang="sr-Latn-RS" dirty="0"/>
              <a:t>Pružanje pomoći stranim predstavnicima – saradnja sa domaćim organima</a:t>
            </a:r>
          </a:p>
          <a:p>
            <a:pPr>
              <a:lnSpc>
                <a:spcPct val="90000"/>
              </a:lnSpc>
            </a:pPr>
            <a:r>
              <a:rPr lang="sr-Latn-CS" altLang="sr-Latn-RS" dirty="0"/>
              <a:t>Neposredna komunikacija sa domaćim organima i podnošenje zahteva za priznanje i učešće u postupku u zemlji priznanja </a:t>
            </a:r>
          </a:p>
          <a:p>
            <a:pPr>
              <a:lnSpc>
                <a:spcPct val="90000"/>
              </a:lnSpc>
            </a:pPr>
            <a:r>
              <a:rPr lang="sr-Latn-CS" altLang="sr-Latn-RS" dirty="0"/>
              <a:t>Poverioci: isti položaj stranih i domaćih; dostavljanje poveriocima po lex fori</a:t>
            </a:r>
          </a:p>
          <a:p>
            <a:r>
              <a:rPr lang="sr-Latn-CS" altLang="sr-Latn-RS" dirty="0"/>
              <a:t>Strana odluka proizvodi dejstva koja su joj data domaćom odlukom, a koja su definisana u rešenju o </a:t>
            </a:r>
            <a:r>
              <a:rPr lang="sr-Latn-CS" altLang="sr-Latn-RS" dirty="0" smtClean="0"/>
              <a:t>priznanju</a:t>
            </a:r>
          </a:p>
          <a:p>
            <a:r>
              <a:rPr lang="sr-Latn-CS" altLang="sr-Latn-RS" dirty="0"/>
              <a:t>Postupanje stranog predstavnika po pravilima domaće zemlje, zemlje priznanja</a:t>
            </a:r>
          </a:p>
          <a:p>
            <a:endParaRPr lang="sr-Latn-RS" dirty="0"/>
          </a:p>
        </p:txBody>
      </p:sp>
    </p:spTree>
    <p:extLst>
      <p:ext uri="{BB962C8B-B14F-4D97-AF65-F5344CB8AC3E}">
        <p14:creationId xmlns:p14="http://schemas.microsoft.com/office/powerpoint/2010/main" val="2226096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938" name="Rectangle 2"/>
          <p:cNvSpPr>
            <a:spLocks noGrp="1" noRot="1" noChangeArrowheads="1"/>
          </p:cNvSpPr>
          <p:nvPr>
            <p:ph type="title"/>
          </p:nvPr>
        </p:nvSpPr>
        <p:spPr/>
        <p:txBody>
          <a:bodyPr/>
          <a:lstStyle/>
          <a:p>
            <a:pPr eaLnBrk="1" hangingPunct="1">
              <a:defRPr/>
            </a:pPr>
            <a:r>
              <a:rPr lang="sr-Latn-CS" altLang="sr-Latn-RS" smtClean="0"/>
              <a:t>Isključiva nadležnost</a:t>
            </a:r>
          </a:p>
        </p:txBody>
      </p:sp>
      <p:sp>
        <p:nvSpPr>
          <p:cNvPr id="551939" name="Rectangle 3"/>
          <p:cNvSpPr>
            <a:spLocks noGrp="1" noChangeArrowheads="1"/>
          </p:cNvSpPr>
          <p:nvPr>
            <p:ph idx="1"/>
          </p:nvPr>
        </p:nvSpPr>
        <p:spPr/>
        <p:txBody>
          <a:bodyPr/>
          <a:lstStyle/>
          <a:p>
            <a:pPr eaLnBrk="1" hangingPunct="1">
              <a:lnSpc>
                <a:spcPct val="90000"/>
              </a:lnSpc>
              <a:defRPr/>
            </a:pPr>
            <a:r>
              <a:rPr lang="hr-HR" altLang="sr-Latn-RS" sz="2800" smtClean="0"/>
              <a:t>Isključiva nadležnost povlači za sobom nenadležnost sudova drugih država</a:t>
            </a:r>
            <a:r>
              <a:rPr lang="sr-Latn-CS" altLang="sr-Latn-RS" sz="2800" smtClean="0"/>
              <a:t> </a:t>
            </a:r>
          </a:p>
          <a:p>
            <a:pPr eaLnBrk="1" hangingPunct="1">
              <a:lnSpc>
                <a:spcPct val="90000"/>
              </a:lnSpc>
              <a:defRPr/>
            </a:pPr>
            <a:r>
              <a:rPr lang="hr-HR" altLang="sr-Latn-RS" sz="2800" smtClean="0"/>
              <a:t>Isključiva nadležnost je vezana samo za jednu činjenicu i ona ne daje mogućnost izbora</a:t>
            </a:r>
            <a:r>
              <a:rPr lang="sr-Latn-CS" altLang="sr-Latn-RS" sz="2800" smtClean="0"/>
              <a:t> </a:t>
            </a:r>
          </a:p>
          <a:p>
            <a:pPr eaLnBrk="1" hangingPunct="1">
              <a:lnSpc>
                <a:spcPct val="90000"/>
              </a:lnSpc>
              <a:defRPr/>
            </a:pPr>
            <a:r>
              <a:rPr lang="hr-HR" altLang="sr-Latn-RS" sz="2800" smtClean="0"/>
              <a:t>Kod isključive nadležnosti ne priznaje se nadležnost stranog suda, ukoliko je ona određena na osnovu sporazuma stranaka</a:t>
            </a:r>
            <a:r>
              <a:rPr lang="sr-Latn-CS" altLang="sr-Latn-RS" sz="2800" smtClean="0"/>
              <a:t> </a:t>
            </a:r>
          </a:p>
          <a:p>
            <a:pPr eaLnBrk="1" hangingPunct="1">
              <a:lnSpc>
                <a:spcPct val="90000"/>
              </a:lnSpc>
              <a:defRPr/>
            </a:pPr>
            <a:r>
              <a:rPr lang="hr-HR" altLang="sr-Latn-RS" sz="2800" smtClean="0"/>
              <a:t>Isključiva nadležnost domaćeg suda se određuje za dužnika, koji ima središte poslovnog delovanja na domaćoj teritoriji</a:t>
            </a:r>
            <a:r>
              <a:rPr lang="sr-Latn-CS" altLang="sr-Latn-RS" sz="2800" smtClean="0"/>
              <a:t> </a:t>
            </a:r>
          </a:p>
        </p:txBody>
      </p:sp>
    </p:spTree>
    <p:extLst>
      <p:ext uri="{BB962C8B-B14F-4D97-AF65-F5344CB8AC3E}">
        <p14:creationId xmlns:p14="http://schemas.microsoft.com/office/powerpoint/2010/main" val="25329551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62" name="Rectangle 2"/>
          <p:cNvSpPr>
            <a:spLocks noGrp="1" noRot="1" noChangeArrowheads="1"/>
          </p:cNvSpPr>
          <p:nvPr>
            <p:ph type="title"/>
          </p:nvPr>
        </p:nvSpPr>
        <p:spPr/>
        <p:txBody>
          <a:bodyPr/>
          <a:lstStyle/>
          <a:p>
            <a:pPr eaLnBrk="1" hangingPunct="1">
              <a:defRPr/>
            </a:pPr>
            <a:r>
              <a:rPr lang="sr-Latn-CS" altLang="sr-Latn-RS" smtClean="0"/>
              <a:t>Isključiva nadležnost</a:t>
            </a:r>
          </a:p>
        </p:txBody>
      </p:sp>
      <p:sp>
        <p:nvSpPr>
          <p:cNvPr id="552963" name="Rectangle 3"/>
          <p:cNvSpPr>
            <a:spLocks noGrp="1" noChangeArrowheads="1"/>
          </p:cNvSpPr>
          <p:nvPr>
            <p:ph idx="1"/>
          </p:nvPr>
        </p:nvSpPr>
        <p:spPr/>
        <p:txBody>
          <a:bodyPr/>
          <a:lstStyle/>
          <a:p>
            <a:pPr eaLnBrk="1" hangingPunct="1">
              <a:lnSpc>
                <a:spcPct val="90000"/>
              </a:lnSpc>
              <a:defRPr/>
            </a:pPr>
            <a:r>
              <a:rPr lang="hr-HR" altLang="sr-Latn-RS" smtClean="0"/>
              <a:t>I kod međunarodnog stečaja, pitanje isključive nadležnosti se postavlja kada je u pitanju imovina dužnika, koja se nalazi na teritoriji jedne države, kao i kada je u pitanju pokretanje stečajnog postupka protiv stečajnog dužnika, koji ima sedište ili prebivalište na teritoriji određene države</a:t>
            </a:r>
            <a:r>
              <a:rPr lang="sr-Latn-CS" altLang="sr-Latn-RS" smtClean="0"/>
              <a:t> </a:t>
            </a:r>
          </a:p>
          <a:p>
            <a:pPr eaLnBrk="1" hangingPunct="1">
              <a:lnSpc>
                <a:spcPct val="90000"/>
              </a:lnSpc>
              <a:defRPr/>
            </a:pPr>
            <a:r>
              <a:rPr lang="hr-HR" altLang="sr-Latn-RS" smtClean="0"/>
              <a:t>Države zadržavaju isključivu nadležnost, kada su u pitanju nepokretnosti</a:t>
            </a:r>
            <a:r>
              <a:rPr lang="sr-Latn-CS" altLang="sr-Latn-RS" smtClean="0"/>
              <a:t> </a:t>
            </a:r>
          </a:p>
        </p:txBody>
      </p:sp>
    </p:spTree>
    <p:extLst>
      <p:ext uri="{BB962C8B-B14F-4D97-AF65-F5344CB8AC3E}">
        <p14:creationId xmlns:p14="http://schemas.microsoft.com/office/powerpoint/2010/main" val="36286232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986" name="Rectangle 2"/>
          <p:cNvSpPr>
            <a:spLocks noGrp="1" noRot="1" noChangeArrowheads="1"/>
          </p:cNvSpPr>
          <p:nvPr>
            <p:ph type="title"/>
          </p:nvPr>
        </p:nvSpPr>
        <p:spPr/>
        <p:txBody>
          <a:bodyPr>
            <a:normAutofit fontScale="90000"/>
          </a:bodyPr>
          <a:lstStyle/>
          <a:p>
            <a:pPr eaLnBrk="1" hangingPunct="1">
              <a:defRPr/>
            </a:pPr>
            <a:r>
              <a:rPr lang="sr-Cyrl-CS" altLang="sr-Latn-RS" sz="4000" smtClean="0"/>
              <a:t>Nadležnost po poslovnoj jedinici i imovini </a:t>
            </a:r>
            <a:endParaRPr lang="sr-Latn-CS" altLang="sr-Latn-RS" sz="4000" smtClean="0"/>
          </a:p>
        </p:txBody>
      </p:sp>
      <p:sp>
        <p:nvSpPr>
          <p:cNvPr id="553987" name="Rectangle 3"/>
          <p:cNvSpPr>
            <a:spLocks noGrp="1" noChangeArrowheads="1"/>
          </p:cNvSpPr>
          <p:nvPr>
            <p:ph idx="1"/>
          </p:nvPr>
        </p:nvSpPr>
        <p:spPr/>
        <p:txBody>
          <a:bodyPr>
            <a:normAutofit fontScale="92500" lnSpcReduction="10000"/>
          </a:bodyPr>
          <a:lstStyle/>
          <a:p>
            <a:pPr eaLnBrk="1" hangingPunct="1">
              <a:lnSpc>
                <a:spcPct val="80000"/>
              </a:lnSpc>
              <a:defRPr/>
            </a:pPr>
            <a:r>
              <a:rPr lang="hr-HR" altLang="sr-Latn-RS" sz="2800" dirty="0" smtClean="0"/>
              <a:t>ZS reguliše i otvaranje posebnih stečajnih postupaka protiv stečajnog dužnika. Posebni stečajni postupci se mogu voditi uporedo sa glavnim stečajnim postupkom</a:t>
            </a:r>
            <a:r>
              <a:rPr lang="sr-Latn-CS" altLang="sr-Latn-RS" sz="2800" dirty="0" smtClean="0"/>
              <a:t> </a:t>
            </a:r>
          </a:p>
          <a:p>
            <a:pPr eaLnBrk="1" hangingPunct="1">
              <a:lnSpc>
                <a:spcPct val="80000"/>
              </a:lnSpc>
              <a:defRPr/>
            </a:pPr>
            <a:r>
              <a:rPr lang="hr-HR" altLang="sr-Latn-RS" sz="2800" dirty="0" smtClean="0"/>
              <a:t>Sekundarni stečajni postupak se može pokrenuti protiv dužnika, ako taj dužnik ima poslovnu jedinicu bez svojstva pravnog lica na teritoriji domaće države, kao i na osnovu toga što se na njenoj teritoriji nalazi imovina dužnika</a:t>
            </a:r>
            <a:r>
              <a:rPr lang="sr-Latn-CS" altLang="sr-Latn-RS" sz="2800" dirty="0" smtClean="0"/>
              <a:t>  </a:t>
            </a:r>
          </a:p>
          <a:p>
            <a:pPr eaLnBrk="1" hangingPunct="1">
              <a:lnSpc>
                <a:spcPct val="80000"/>
              </a:lnSpc>
              <a:defRPr/>
            </a:pPr>
            <a:r>
              <a:rPr lang="hr-HR" altLang="sr-Latn-RS" sz="2800" dirty="0" smtClean="0"/>
              <a:t>Celokupna imovina dužnika mora biti obuhvaćena</a:t>
            </a:r>
            <a:r>
              <a:rPr lang="sr-Latn-CS" altLang="sr-Latn-RS" sz="2800" dirty="0" smtClean="0"/>
              <a:t> </a:t>
            </a:r>
          </a:p>
          <a:p>
            <a:pPr eaLnBrk="1" hangingPunct="1">
              <a:lnSpc>
                <a:spcPct val="80000"/>
              </a:lnSpc>
              <a:defRPr/>
            </a:pPr>
            <a:r>
              <a:rPr lang="hr-HR" altLang="sr-Latn-RS" sz="2800" dirty="0" smtClean="0"/>
              <a:t>Sekundarni stečajni postupak se može pokenuti i u slučaju, kada se strana odluka o otvaranju stečajnog postupka ne može priznati na domaćoj teritoriji</a:t>
            </a:r>
            <a:r>
              <a:rPr lang="sr-Latn-CS" altLang="sr-Latn-RS" sz="2800" dirty="0" smtClean="0"/>
              <a:t> </a:t>
            </a:r>
          </a:p>
        </p:txBody>
      </p:sp>
    </p:spTree>
    <p:extLst>
      <p:ext uri="{BB962C8B-B14F-4D97-AF65-F5344CB8AC3E}">
        <p14:creationId xmlns:p14="http://schemas.microsoft.com/office/powerpoint/2010/main" val="6768782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10" name="Rectangle 2"/>
          <p:cNvSpPr>
            <a:spLocks noGrp="1" noRot="1" noChangeArrowheads="1"/>
          </p:cNvSpPr>
          <p:nvPr>
            <p:ph type="title"/>
          </p:nvPr>
        </p:nvSpPr>
        <p:spPr/>
        <p:txBody>
          <a:bodyPr>
            <a:normAutofit fontScale="90000"/>
          </a:bodyPr>
          <a:lstStyle/>
          <a:p>
            <a:pPr eaLnBrk="1" hangingPunct="1">
              <a:defRPr/>
            </a:pPr>
            <a:r>
              <a:rPr lang="sr-Cyrl-CS" altLang="sr-Latn-RS" sz="4000" smtClean="0"/>
              <a:t>Dejstva stečajnog postupka sa elementom inostranosti </a:t>
            </a:r>
            <a:endParaRPr lang="sr-Latn-CS" altLang="sr-Latn-RS" sz="4000" smtClean="0"/>
          </a:p>
        </p:txBody>
      </p:sp>
      <p:sp>
        <p:nvSpPr>
          <p:cNvPr id="555011" name="Rectangle 3"/>
          <p:cNvSpPr>
            <a:spLocks noGrp="1" noChangeArrowheads="1"/>
          </p:cNvSpPr>
          <p:nvPr>
            <p:ph idx="1"/>
          </p:nvPr>
        </p:nvSpPr>
        <p:spPr/>
        <p:txBody>
          <a:bodyPr/>
          <a:lstStyle/>
          <a:p>
            <a:pPr eaLnBrk="1" hangingPunct="1">
              <a:lnSpc>
                <a:spcPct val="90000"/>
              </a:lnSpc>
              <a:defRPr/>
            </a:pPr>
            <a:r>
              <a:rPr lang="hr-HR" altLang="sr-Latn-RS" sz="2800" dirty="0" smtClean="0"/>
              <a:t>Posledice pokrenutog stečajnog postupka se, uvek, procenjuju po pravu države u kojoj je taj postupak pokrenut</a:t>
            </a:r>
            <a:r>
              <a:rPr lang="sr-Latn-CS" altLang="sr-Latn-RS" sz="2800" dirty="0" smtClean="0"/>
              <a:t> </a:t>
            </a:r>
          </a:p>
          <a:p>
            <a:pPr eaLnBrk="1" hangingPunct="1">
              <a:lnSpc>
                <a:spcPct val="90000"/>
              </a:lnSpc>
              <a:defRPr/>
            </a:pPr>
            <a:r>
              <a:rPr lang="hr-HR" altLang="sr-Latn-RS" sz="2800" dirty="0" smtClean="0"/>
              <a:t>Obzirom da se protiv istog dužnika mogu voditi i glavni i sekundarni stečajni postupak, postavlja se pitanje namirenja potraživanja u jednom i u drugom postupku</a:t>
            </a:r>
            <a:r>
              <a:rPr lang="sr-Latn-CS" altLang="sr-Latn-RS" sz="2800" dirty="0" smtClean="0"/>
              <a:t> </a:t>
            </a:r>
          </a:p>
          <a:p>
            <a:pPr eaLnBrk="1" hangingPunct="1">
              <a:lnSpc>
                <a:spcPct val="90000"/>
              </a:lnSpc>
              <a:defRPr/>
            </a:pPr>
            <a:r>
              <a:rPr lang="hr-HR" altLang="sr-Latn-RS" sz="2800" dirty="0" smtClean="0"/>
              <a:t>Potraživanja će biti namirena direktno iz imovine dužnika, koja se nalazi u zemlji, gde je i otvoren sekundarni (posebni) stečaj</a:t>
            </a:r>
            <a:r>
              <a:rPr lang="sr-Latn-CS" altLang="sr-Latn-RS" sz="2800" dirty="0" smtClean="0"/>
              <a:t> </a:t>
            </a:r>
          </a:p>
        </p:txBody>
      </p:sp>
    </p:spTree>
    <p:extLst>
      <p:ext uri="{BB962C8B-B14F-4D97-AF65-F5344CB8AC3E}">
        <p14:creationId xmlns:p14="http://schemas.microsoft.com/office/powerpoint/2010/main" val="6403498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Rectangle 2"/>
          <p:cNvSpPr>
            <a:spLocks noGrp="1" noRot="1" noChangeArrowheads="1"/>
          </p:cNvSpPr>
          <p:nvPr>
            <p:ph type="title"/>
          </p:nvPr>
        </p:nvSpPr>
        <p:spPr/>
        <p:txBody>
          <a:bodyPr>
            <a:normAutofit fontScale="90000"/>
          </a:bodyPr>
          <a:lstStyle/>
          <a:p>
            <a:pPr eaLnBrk="1" hangingPunct="1">
              <a:defRPr/>
            </a:pPr>
            <a:r>
              <a:rPr lang="sr-Cyrl-CS" altLang="sr-Latn-RS" sz="4000" smtClean="0"/>
              <a:t>Dejstva stečajnog postupka sa elementom inostranosti</a:t>
            </a:r>
            <a:endParaRPr lang="sr-Latn-CS" altLang="sr-Latn-RS" sz="4000" smtClean="0"/>
          </a:p>
        </p:txBody>
      </p:sp>
      <p:sp>
        <p:nvSpPr>
          <p:cNvPr id="556035" name="Rectangle 3"/>
          <p:cNvSpPr>
            <a:spLocks noGrp="1" noChangeArrowheads="1"/>
          </p:cNvSpPr>
          <p:nvPr>
            <p:ph idx="1"/>
          </p:nvPr>
        </p:nvSpPr>
        <p:spPr/>
        <p:txBody>
          <a:bodyPr/>
          <a:lstStyle/>
          <a:p>
            <a:pPr eaLnBrk="1" hangingPunct="1">
              <a:defRPr/>
            </a:pPr>
            <a:r>
              <a:rPr lang="hr-HR" altLang="sr-Latn-RS" dirty="0" smtClean="0"/>
              <a:t>Namirenje potraživanja poverilaca će se vršiti po pravilu </a:t>
            </a:r>
            <a:r>
              <a:rPr lang="sl-SI" altLang="sr-Latn-RS" dirty="0" smtClean="0"/>
              <a:t>lex fori</a:t>
            </a:r>
          </a:p>
          <a:p>
            <a:pPr eaLnBrk="1" hangingPunct="1">
              <a:defRPr/>
            </a:pPr>
            <a:r>
              <a:rPr lang="sl-SI" altLang="sr-Latn-RS" dirty="0" smtClean="0"/>
              <a:t>Poverioci smeju da zadrže ono što su primili na ime potraživanja u sekundarnom stečajnom postupku</a:t>
            </a:r>
            <a:r>
              <a:rPr lang="sr-Latn-CS" altLang="sr-Latn-RS" dirty="0" smtClean="0"/>
              <a:t> </a:t>
            </a:r>
          </a:p>
        </p:txBody>
      </p:sp>
    </p:spTree>
    <p:extLst>
      <p:ext uri="{BB962C8B-B14F-4D97-AF65-F5344CB8AC3E}">
        <p14:creationId xmlns:p14="http://schemas.microsoft.com/office/powerpoint/2010/main" val="9948470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TotalTime>
  <Words>861</Words>
  <Application>Microsoft Office PowerPoint</Application>
  <PresentationFormat>On-screen Show (4:3)</PresentationFormat>
  <Paragraphs>70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Apex</vt:lpstr>
      <vt:lpstr>MEĐUNARODNI STEČAJ</vt:lpstr>
      <vt:lpstr>Koncepti međunarodnog stečaja </vt:lpstr>
      <vt:lpstr>Opšta pravila</vt:lpstr>
      <vt:lpstr>Opšta pravila</vt:lpstr>
      <vt:lpstr>Isključiva nadležnost</vt:lpstr>
      <vt:lpstr>Isključiva nadležnost</vt:lpstr>
      <vt:lpstr>Nadležnost po poslovnoj jedinici i imovini </vt:lpstr>
      <vt:lpstr>Dejstva stečajnog postupka sa elementom inostranosti </vt:lpstr>
      <vt:lpstr>Dejstva stečajnog postupka sa elementom inostranosti</vt:lpstr>
      <vt:lpstr>Ovlašćenja stečajnog upravnika</vt:lpstr>
      <vt:lpstr>Saradnja u međunarodnom stečaju</vt:lpstr>
      <vt:lpstr>Priznanje stranih odluka o otvaranju stečajnog postupka </vt:lpstr>
      <vt:lpstr>Pretpostavke za priznanje stranih stečajnih odluka </vt:lpstr>
      <vt:lpstr>Dejstva priznanja strane odluke o otvaranju stečajnog postupka </vt:lpstr>
      <vt:lpstr>Dejstva priznanja strane odluke o otvaranju stečajnog postupka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MEĐUNARODNI STEČAJ</dc:title>
  <dc:creator>Vlada</dc:creator>
  <cp:lastModifiedBy>Sladjana</cp:lastModifiedBy>
  <cp:revision>5</cp:revision>
  <dcterms:created xsi:type="dcterms:W3CDTF">2006-08-16T00:00:00Z</dcterms:created>
  <dcterms:modified xsi:type="dcterms:W3CDTF">2020-06-10T06:57:52Z</dcterms:modified>
</cp:coreProperties>
</file>