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357" r:id="rId4"/>
    <p:sldId id="320" r:id="rId5"/>
    <p:sldId id="257" r:id="rId6"/>
    <p:sldId id="358" r:id="rId7"/>
    <p:sldId id="359" r:id="rId8"/>
    <p:sldId id="363" r:id="rId9"/>
    <p:sldId id="364" r:id="rId10"/>
    <p:sldId id="365" r:id="rId11"/>
    <p:sldId id="380" r:id="rId12"/>
    <p:sldId id="366" r:id="rId13"/>
    <p:sldId id="367" r:id="rId14"/>
    <p:sldId id="368" r:id="rId15"/>
    <p:sldId id="369" r:id="rId16"/>
    <p:sldId id="370" r:id="rId17"/>
    <p:sldId id="379" r:id="rId18"/>
    <p:sldId id="382" r:id="rId19"/>
    <p:sldId id="360" r:id="rId20"/>
    <p:sldId id="361" r:id="rId21"/>
    <p:sldId id="362" r:id="rId22"/>
    <p:sldId id="383" r:id="rId23"/>
    <p:sldId id="371" r:id="rId24"/>
    <p:sldId id="375" r:id="rId25"/>
    <p:sldId id="372" r:id="rId26"/>
    <p:sldId id="373" r:id="rId27"/>
    <p:sldId id="374" r:id="rId28"/>
    <p:sldId id="378" r:id="rId29"/>
    <p:sldId id="377" r:id="rId30"/>
    <p:sldId id="381" r:id="rId31"/>
    <p:sldId id="376" r:id="rId32"/>
    <p:sldId id="307" r:id="rId3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p:scale>
          <a:sx n="77" d="100"/>
          <a:sy n="77" d="100"/>
        </p:scale>
        <p:origin x="-84"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401167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48305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69229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260864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38994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77096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237117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95186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73987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69277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A3B21F-2F24-453C-98C5-38CB2BF67421}" type="datetimeFigureOut">
              <a:rPr lang="bs-Latn-BA" smtClean="0"/>
              <a:t>12.5.2020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45677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3B21F-2F24-453C-98C5-38CB2BF67421}" type="datetimeFigureOut">
              <a:rPr lang="bs-Latn-BA" smtClean="0"/>
              <a:t>12.5.2020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BF612-972C-4F15-B6B3-AFC1B4C22C88}" type="slidenum">
              <a:rPr lang="bs-Latn-BA" smtClean="0"/>
              <a:t>‹#›</a:t>
            </a:fld>
            <a:endParaRPr lang="bs-Latn-BA"/>
          </a:p>
        </p:txBody>
      </p:sp>
    </p:spTree>
    <p:extLst>
      <p:ext uri="{BB962C8B-B14F-4D97-AF65-F5344CB8AC3E}">
        <p14:creationId xmlns:p14="http://schemas.microsoft.com/office/powerpoint/2010/main" val="89251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s-Latn-BA" dirty="0" smtClean="0"/>
              <a:t/>
            </a:r>
            <a:br>
              <a:rPr lang="bs-Latn-BA" dirty="0" smtClean="0"/>
            </a:br>
            <a:r>
              <a:rPr lang="bs-Latn-BA" dirty="0"/>
              <a:t/>
            </a:r>
            <a:br>
              <a:rPr lang="bs-Latn-BA" dirty="0"/>
            </a:br>
            <a:endParaRPr lang="bs-Latn-BA" dirty="0"/>
          </a:p>
        </p:txBody>
      </p:sp>
      <p:sp>
        <p:nvSpPr>
          <p:cNvPr id="3" name="Subtitle 2"/>
          <p:cNvSpPr>
            <a:spLocks noGrp="1"/>
          </p:cNvSpPr>
          <p:nvPr>
            <p:ph type="subTitle" idx="1"/>
          </p:nvPr>
        </p:nvSpPr>
        <p:spPr>
          <a:xfrm>
            <a:off x="1419498" y="3818913"/>
            <a:ext cx="9144000" cy="2934584"/>
          </a:xfrm>
        </p:spPr>
        <p:txBody>
          <a:bodyPr>
            <a:normAutofit fontScale="55000" lnSpcReduction="20000"/>
          </a:bodyPr>
          <a:lstStyle/>
          <a:p>
            <a:endParaRPr lang="bs-Latn-BA" sz="3600" dirty="0" smtClean="0"/>
          </a:p>
          <a:p>
            <a:r>
              <a:rPr lang="bs-Latn-BA" sz="4000" dirty="0" smtClean="0"/>
              <a:t>e – seminar na temu</a:t>
            </a:r>
          </a:p>
          <a:p>
            <a:r>
              <a:rPr lang="pl-PL" sz="3900" b="1" dirty="0" smtClean="0"/>
              <a:t>“PRIPREMA ZA POSTUPANJE U PARNIČNOM POSTUPKU”</a:t>
            </a:r>
            <a:endParaRPr lang="bs-Latn-BA" sz="3900" b="1" dirty="0" smtClean="0"/>
          </a:p>
          <a:p>
            <a:r>
              <a:rPr lang="bs-Latn-BA" sz="4000" dirty="0" smtClean="0"/>
              <a:t>utorak, 12.05.2020. </a:t>
            </a:r>
          </a:p>
          <a:p>
            <a:r>
              <a:rPr lang="bs-Latn-BA" sz="4000" dirty="0"/>
              <a:t>s</a:t>
            </a:r>
            <a:r>
              <a:rPr lang="bs-Latn-BA" sz="4000" dirty="0" smtClean="0"/>
              <a:t> početkom u 09:30 završetak 14:00</a:t>
            </a:r>
          </a:p>
          <a:p>
            <a:r>
              <a:rPr lang="bs-Latn-BA" sz="4000" dirty="0" smtClean="0"/>
              <a:t>predavač:</a:t>
            </a:r>
          </a:p>
          <a:p>
            <a:r>
              <a:rPr lang="bs-Latn-BA" sz="4000" dirty="0"/>
              <a:t>m</a:t>
            </a:r>
            <a:r>
              <a:rPr lang="bs-Latn-BA" sz="4000" dirty="0" smtClean="0"/>
              <a:t>r. sci. Adnan Baručija </a:t>
            </a:r>
          </a:p>
          <a:p>
            <a:r>
              <a:rPr lang="bs-Latn-BA" sz="4000" dirty="0" smtClean="0"/>
              <a:t>sudija Kantonalnog suda u Zenici</a:t>
            </a:r>
          </a:p>
        </p:txBody>
      </p:sp>
      <p:pic>
        <p:nvPicPr>
          <p:cNvPr id="4" name="Picture 3"/>
          <p:cNvPicPr>
            <a:picLocks noChangeAspect="1"/>
          </p:cNvPicPr>
          <p:nvPr/>
        </p:nvPicPr>
        <p:blipFill>
          <a:blip r:embed="rId2"/>
          <a:stretch>
            <a:fillRect/>
          </a:stretch>
        </p:blipFill>
        <p:spPr>
          <a:xfrm>
            <a:off x="0" y="165873"/>
            <a:ext cx="12192000" cy="1362481"/>
          </a:xfrm>
          <a:prstGeom prst="rect">
            <a:avLst/>
          </a:prstGeom>
        </p:spPr>
      </p:pic>
      <p:pic>
        <p:nvPicPr>
          <p:cNvPr id="7" name="Picture 6"/>
          <p:cNvPicPr>
            <a:picLocks noChangeAspect="1"/>
          </p:cNvPicPr>
          <p:nvPr/>
        </p:nvPicPr>
        <p:blipFill>
          <a:blip r:embed="rId3"/>
          <a:stretch>
            <a:fillRect/>
          </a:stretch>
        </p:blipFill>
        <p:spPr>
          <a:xfrm>
            <a:off x="248195" y="1672046"/>
            <a:ext cx="1476102" cy="1157914"/>
          </a:xfrm>
          <a:prstGeom prst="rect">
            <a:avLst/>
          </a:prstGeom>
        </p:spPr>
      </p:pic>
      <p:sp>
        <p:nvSpPr>
          <p:cNvPr id="8" name="Rectangle 7"/>
          <p:cNvSpPr/>
          <p:nvPr/>
        </p:nvSpPr>
        <p:spPr>
          <a:xfrm>
            <a:off x="1828799" y="1366897"/>
            <a:ext cx="9679577" cy="2308324"/>
          </a:xfrm>
          <a:prstGeom prst="rect">
            <a:avLst/>
          </a:prstGeom>
        </p:spPr>
        <p:txBody>
          <a:bodyPr wrap="square">
            <a:spAutoFit/>
          </a:bodyPr>
          <a:lstStyle/>
          <a:p>
            <a:pPr algn="ctr"/>
            <a:r>
              <a:rPr lang="bs-Latn-BA" b="1" dirty="0" smtClean="0">
                <a:solidFill>
                  <a:srgbClr val="000000"/>
                </a:solidFill>
                <a:latin typeface="Times New Roman" panose="02020603050405020304" pitchFamily="18" charset="0"/>
              </a:rPr>
              <a:t>BOSNA </a:t>
            </a:r>
            <a:r>
              <a:rPr lang="bs-Latn-BA" b="1" dirty="0">
                <a:solidFill>
                  <a:srgbClr val="000000"/>
                </a:solidFill>
                <a:latin typeface="Times New Roman" panose="02020603050405020304" pitchFamily="18" charset="0"/>
              </a:rPr>
              <a:t>I HERCEGOVINA – </a:t>
            </a:r>
            <a:r>
              <a:rPr lang="az-Cyrl-AZ" b="1" dirty="0">
                <a:solidFill>
                  <a:srgbClr val="000000"/>
                </a:solidFill>
                <a:latin typeface="Times New Roman" panose="02020603050405020304" pitchFamily="18" charset="0"/>
              </a:rPr>
              <a:t>БОСНА И ХЕРЦЕГОВИНА – </a:t>
            </a:r>
            <a:r>
              <a:rPr lang="bs-Latn-BA" b="1" dirty="0">
                <a:solidFill>
                  <a:srgbClr val="000000"/>
                </a:solidFill>
                <a:latin typeface="Times New Roman" panose="02020603050405020304" pitchFamily="18" charset="0"/>
              </a:rPr>
              <a:t>BOSNIA AND HERZEGOVINA REPUBLIKA SRPSKA – </a:t>
            </a:r>
            <a:r>
              <a:rPr lang="az-Cyrl-AZ" b="1" dirty="0">
                <a:solidFill>
                  <a:srgbClr val="000000"/>
                </a:solidFill>
                <a:latin typeface="Times New Roman" panose="02020603050405020304" pitchFamily="18" charset="0"/>
              </a:rPr>
              <a:t>РЕПУБЛИКА СРПСКА </a:t>
            </a:r>
            <a:endParaRPr lang="bs-Latn-BA" b="1" dirty="0" smtClean="0">
              <a:solidFill>
                <a:srgbClr val="000000"/>
              </a:solidFill>
              <a:latin typeface="Times New Roman" panose="02020603050405020304" pitchFamily="18" charset="0"/>
            </a:endParaRPr>
          </a:p>
          <a:p>
            <a:pPr algn="ctr"/>
            <a:r>
              <a:rPr lang="bs-Latn-BA" b="1" dirty="0" smtClean="0">
                <a:solidFill>
                  <a:srgbClr val="000000"/>
                </a:solidFill>
                <a:latin typeface="Times New Roman" panose="02020603050405020304" pitchFamily="18" charset="0"/>
              </a:rPr>
              <a:t>FEDERACIJA </a:t>
            </a:r>
            <a:r>
              <a:rPr lang="bs-Latn-BA" b="1" dirty="0">
                <a:solidFill>
                  <a:srgbClr val="000000"/>
                </a:solidFill>
                <a:latin typeface="Times New Roman" panose="02020603050405020304" pitchFamily="18" charset="0"/>
              </a:rPr>
              <a:t>BOSNE I HERCEGOVINE – </a:t>
            </a:r>
            <a:r>
              <a:rPr lang="az-Cyrl-AZ" b="1" dirty="0">
                <a:solidFill>
                  <a:srgbClr val="000000"/>
                </a:solidFill>
                <a:latin typeface="Times New Roman" panose="02020603050405020304" pitchFamily="18" charset="0"/>
              </a:rPr>
              <a:t>ФЕДЕРАЦИЈА БОСНЕ И ХЕРЦЕГОВИНЕ </a:t>
            </a:r>
            <a:endParaRPr lang="bs-Latn-BA" b="1" dirty="0" smtClean="0">
              <a:solidFill>
                <a:srgbClr val="000000"/>
              </a:solidFill>
              <a:latin typeface="Times New Roman" panose="02020603050405020304" pitchFamily="18" charset="0"/>
            </a:endParaRPr>
          </a:p>
          <a:p>
            <a:pPr algn="ctr"/>
            <a:r>
              <a:rPr lang="az-Cyrl-AZ" b="1" dirty="0" smtClean="0">
                <a:solidFill>
                  <a:srgbClr val="000000"/>
                </a:solidFill>
                <a:latin typeface="Times New Roman" panose="02020603050405020304" pitchFamily="18" charset="0"/>
              </a:rPr>
              <a:t>ЈАВНА </a:t>
            </a:r>
            <a:r>
              <a:rPr lang="az-Cyrl-AZ" b="1" dirty="0">
                <a:solidFill>
                  <a:srgbClr val="000000"/>
                </a:solidFill>
                <a:latin typeface="Times New Roman" panose="02020603050405020304" pitchFamily="18" charset="0"/>
              </a:rPr>
              <a:t>УСТАНОВА ЦЕНТАР ЗА ЕДУКАЦИЈУ СУДИЈА И ЈАВНИХ ТУЖИЛАЦА У РС </a:t>
            </a:r>
            <a:r>
              <a:rPr lang="bs-Latn-BA" b="1" dirty="0">
                <a:solidFill>
                  <a:srgbClr val="000000"/>
                </a:solidFill>
                <a:latin typeface="Times New Roman" panose="02020603050405020304" pitchFamily="18" charset="0"/>
              </a:rPr>
              <a:t>JAVNA USTANOVA CENTAR ZA EDUKACIJU SUDIJA I TUŽILACA U FBiH </a:t>
            </a:r>
            <a:endParaRPr lang="bs-Latn-BA" b="1" dirty="0" smtClean="0">
              <a:solidFill>
                <a:srgbClr val="000000"/>
              </a:solidFill>
              <a:latin typeface="Times New Roman" panose="02020603050405020304" pitchFamily="18" charset="0"/>
            </a:endParaRPr>
          </a:p>
          <a:p>
            <a:pPr algn="ctr"/>
            <a:r>
              <a:rPr lang="bs-Latn-BA" b="1" dirty="0" smtClean="0">
                <a:solidFill>
                  <a:srgbClr val="000000"/>
                </a:solidFill>
                <a:latin typeface="Times New Roman" panose="02020603050405020304" pitchFamily="18" charset="0"/>
              </a:rPr>
              <a:t>JAVNA </a:t>
            </a:r>
            <a:r>
              <a:rPr lang="bs-Latn-BA" b="1" dirty="0">
                <a:solidFill>
                  <a:srgbClr val="000000"/>
                </a:solidFill>
                <a:latin typeface="Times New Roman" panose="02020603050405020304" pitchFamily="18" charset="0"/>
              </a:rPr>
              <a:t>USTANOVA CENTAR ZA EDUKACIJU SUDACA I TUŽITELJA U FBiH </a:t>
            </a:r>
            <a:endParaRPr lang="bs-Latn-BA" b="1" dirty="0" smtClean="0">
              <a:solidFill>
                <a:srgbClr val="000000"/>
              </a:solidFill>
              <a:latin typeface="Times New Roman" panose="02020603050405020304" pitchFamily="18" charset="0"/>
            </a:endParaRPr>
          </a:p>
          <a:p>
            <a:pPr algn="ctr"/>
            <a:r>
              <a:rPr lang="bs-Latn-BA" b="1" dirty="0" smtClean="0">
                <a:solidFill>
                  <a:srgbClr val="000000"/>
                </a:solidFill>
                <a:latin typeface="Times New Roman" panose="02020603050405020304" pitchFamily="18" charset="0"/>
              </a:rPr>
              <a:t>PUBLIC </a:t>
            </a:r>
            <a:r>
              <a:rPr lang="bs-Latn-BA" b="1" dirty="0">
                <a:solidFill>
                  <a:srgbClr val="000000"/>
                </a:solidFill>
                <a:latin typeface="Times New Roman" panose="02020603050405020304" pitchFamily="18" charset="0"/>
              </a:rPr>
              <a:t>INSTITUTIONS CENTRES FOR JUDICIAL AND PROSECUTORIAL TRAINING OF THE RS AND THE FBIH </a:t>
            </a:r>
            <a:endParaRPr lang="bs-Latn-BA" dirty="0"/>
          </a:p>
        </p:txBody>
      </p:sp>
    </p:spTree>
    <p:extLst>
      <p:ext uri="{BB962C8B-B14F-4D97-AF65-F5344CB8AC3E}">
        <p14:creationId xmlns:p14="http://schemas.microsoft.com/office/powerpoint/2010/main" val="2939655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6468"/>
          </a:xfrm>
        </p:spPr>
        <p:txBody>
          <a:bodyPr/>
          <a:lstStyle/>
          <a:p>
            <a:r>
              <a:rPr lang="bs-Latn-BA" sz="3600" dirty="0" smtClean="0"/>
              <a:t>Sudska praksa</a:t>
            </a:r>
            <a:endParaRPr lang="en-US" sz="3600" dirty="0"/>
          </a:p>
        </p:txBody>
      </p:sp>
      <p:sp>
        <p:nvSpPr>
          <p:cNvPr id="3" name="Content Placeholder 2"/>
          <p:cNvSpPr>
            <a:spLocks noGrp="1"/>
          </p:cNvSpPr>
          <p:nvPr>
            <p:ph idx="1"/>
          </p:nvPr>
        </p:nvSpPr>
        <p:spPr>
          <a:xfrm>
            <a:off x="838200" y="914400"/>
            <a:ext cx="10515600" cy="5590903"/>
          </a:xfrm>
        </p:spPr>
        <p:txBody>
          <a:bodyPr>
            <a:normAutofit lnSpcReduction="10000"/>
          </a:bodyPr>
          <a:lstStyle/>
          <a:p>
            <a:pPr algn="just">
              <a:buFontTx/>
              <a:buChar char="-"/>
            </a:pPr>
            <a:r>
              <a:rPr lang="bs-Latn-BA" sz="2400" dirty="0" smtClean="0"/>
              <a:t>Odbijanje primarnog tužbenog zahtjeva pretpostavka je za odlučivanje o narednom eventualnom zahtjevu, samo ako se odbije prethodni (rješenje VSFBiH broj 65 0 P 233834 12 Rev od 14.6.2012.).</a:t>
            </a:r>
          </a:p>
          <a:p>
            <a:pPr algn="just">
              <a:buFontTx/>
              <a:buChar char="-"/>
            </a:pPr>
            <a:r>
              <a:rPr lang="bs-Latn-BA" sz="2400" dirty="0" smtClean="0"/>
              <a:t>Ovako postavljen tužbeni zahtjev tužitelja zbog odsustva i konkretnog označenja svake individualno određene pokretne stvari čiji je povrat tražen, kao i odsustvo označenja visine štete, nije bio jasan i određen, te se stoga po istom nije ni moglo postupiti. Zato je prvostepeni sud morao pozvati tužitelja da uredi svoj tužbeni zahtjev tako što će tačno označiti stvari čiju predaju traži, odnosno označiti visinu štete čiju naknadu traži eventualnim zahtjevom, kako  bi se kroz ocjenu sadržaja ponuđenih i provedenih dokaza tokom postupka mogao cijeniti i pitanje potpune ili djelimične osnovanosti, odnosno neosnovanosti tog zahtjeva ( Kantonalni sud u Tuzli, Gž – 687/03 od 17.5.2004.).</a:t>
            </a:r>
          </a:p>
          <a:p>
            <a:pPr algn="just">
              <a:buFontTx/>
              <a:buChar char="-"/>
            </a:pPr>
            <a:r>
              <a:rPr lang="bs-Latn-BA" sz="2400" dirty="0" smtClean="0"/>
              <a:t>Uz tužbeni zahtjev za predaju individualno određene stvari ne može se postaviti alternativni tužbeni zahtjev za isplatu novčane protivrijednosti te stvari ako za takav zahtjev nema materijalno pravnog osnova (Kantonalni sud u Bihaću, Gž 283/03 od 4.5.2005.).</a:t>
            </a:r>
          </a:p>
          <a:p>
            <a:pPr algn="just"/>
            <a:endParaRPr lang="bs-Latn-BA" sz="2200" dirty="0"/>
          </a:p>
          <a:p>
            <a:pPr algn="just"/>
            <a:endParaRPr lang="en-US" sz="2200" dirty="0"/>
          </a:p>
        </p:txBody>
      </p:sp>
    </p:spTree>
    <p:extLst>
      <p:ext uri="{BB962C8B-B14F-4D97-AF65-F5344CB8AC3E}">
        <p14:creationId xmlns:p14="http://schemas.microsoft.com/office/powerpoint/2010/main" val="4091461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6468"/>
          </a:xfrm>
        </p:spPr>
        <p:txBody>
          <a:bodyPr/>
          <a:lstStyle/>
          <a:p>
            <a:r>
              <a:rPr lang="bs-Latn-BA" sz="3600" dirty="0" smtClean="0"/>
              <a:t>Sudska praksa</a:t>
            </a:r>
            <a:endParaRPr lang="en-US" sz="3600" dirty="0"/>
          </a:p>
        </p:txBody>
      </p:sp>
      <p:sp>
        <p:nvSpPr>
          <p:cNvPr id="3" name="Content Placeholder 2"/>
          <p:cNvSpPr>
            <a:spLocks noGrp="1"/>
          </p:cNvSpPr>
          <p:nvPr>
            <p:ph idx="1"/>
          </p:nvPr>
        </p:nvSpPr>
        <p:spPr>
          <a:xfrm>
            <a:off x="838200" y="914400"/>
            <a:ext cx="10515600" cy="5590903"/>
          </a:xfrm>
        </p:spPr>
        <p:txBody>
          <a:bodyPr>
            <a:normAutofit/>
          </a:bodyPr>
          <a:lstStyle/>
          <a:p>
            <a:pPr algn="just">
              <a:buFontTx/>
              <a:buChar char="-"/>
            </a:pPr>
            <a:r>
              <a:rPr lang="en-US" sz="2400" dirty="0" err="1" smtClean="0"/>
              <a:t>Sud</a:t>
            </a:r>
            <a:r>
              <a:rPr lang="en-US" sz="2400" dirty="0" smtClean="0"/>
              <a:t> ne </a:t>
            </a:r>
            <a:r>
              <a:rPr lang="en-US" sz="2400" dirty="0" err="1" smtClean="0"/>
              <a:t>smije</a:t>
            </a:r>
            <a:r>
              <a:rPr lang="en-US" sz="2400" dirty="0" smtClean="0"/>
              <a:t>, </a:t>
            </a:r>
            <a:r>
              <a:rPr lang="en-US" sz="2400" dirty="0" err="1" smtClean="0"/>
              <a:t>ukoliko</a:t>
            </a:r>
            <a:r>
              <a:rPr lang="en-US" sz="2400" dirty="0" smtClean="0"/>
              <a:t> </a:t>
            </a:r>
            <a:r>
              <a:rPr lang="en-US" sz="2400" dirty="0" err="1" smtClean="0"/>
              <a:t>usvoji</a:t>
            </a:r>
            <a:r>
              <a:rPr lang="en-US" sz="2400" dirty="0" smtClean="0"/>
              <a:t> </a:t>
            </a:r>
            <a:r>
              <a:rPr lang="en-US" sz="2400" dirty="0" err="1" smtClean="0"/>
              <a:t>primarni</a:t>
            </a:r>
            <a:r>
              <a:rPr lang="en-US" sz="2400" dirty="0" smtClean="0"/>
              <a:t> </a:t>
            </a:r>
            <a:r>
              <a:rPr lang="en-US" sz="2400" dirty="0" err="1" smtClean="0"/>
              <a:t>zahtjev</a:t>
            </a:r>
            <a:r>
              <a:rPr lang="en-US" sz="2400" dirty="0" smtClean="0"/>
              <a:t>, </a:t>
            </a:r>
            <a:r>
              <a:rPr lang="en-US" sz="2400" dirty="0" err="1" smtClean="0"/>
              <a:t>meritorno</a:t>
            </a:r>
            <a:r>
              <a:rPr lang="en-US" sz="2400" dirty="0" smtClean="0"/>
              <a:t> </a:t>
            </a:r>
            <a:r>
              <a:rPr lang="en-US" sz="2400" dirty="0" err="1" smtClean="0"/>
              <a:t>odlučiti</a:t>
            </a:r>
            <a:r>
              <a:rPr lang="en-US" sz="2400" dirty="0" smtClean="0"/>
              <a:t> </a:t>
            </a:r>
            <a:r>
              <a:rPr lang="en-US" sz="2400" dirty="0" err="1" smtClean="0"/>
              <a:t>i</a:t>
            </a:r>
            <a:r>
              <a:rPr lang="en-US" sz="2400" dirty="0" smtClean="0"/>
              <a:t> </a:t>
            </a:r>
            <a:r>
              <a:rPr lang="en-US" sz="2400" dirty="0" err="1" smtClean="0"/>
              <a:t>presudom</a:t>
            </a:r>
            <a:r>
              <a:rPr lang="en-US" sz="2400" dirty="0" smtClean="0"/>
              <a:t> </a:t>
            </a:r>
            <a:r>
              <a:rPr lang="en-US" sz="2400" dirty="0" err="1" smtClean="0"/>
              <a:t>odbiti</a:t>
            </a:r>
            <a:r>
              <a:rPr lang="en-US" sz="2400" dirty="0" smtClean="0"/>
              <a:t> </a:t>
            </a:r>
            <a:r>
              <a:rPr lang="en-US" sz="2400" dirty="0" err="1" smtClean="0"/>
              <a:t>eventualni</a:t>
            </a:r>
            <a:r>
              <a:rPr lang="en-US" sz="2400" dirty="0" smtClean="0"/>
              <a:t> </a:t>
            </a:r>
            <a:r>
              <a:rPr lang="en-US" sz="2400" dirty="0" err="1" smtClean="0"/>
              <a:t>zahtjev</a:t>
            </a:r>
            <a:r>
              <a:rPr lang="en-US" sz="2400" dirty="0" smtClean="0"/>
              <a:t>. </a:t>
            </a:r>
            <a:r>
              <a:rPr lang="bs-Latn-BA" sz="2400" dirty="0" err="1"/>
              <a:t>A</a:t>
            </a:r>
            <a:r>
              <a:rPr lang="en-US" sz="2400" dirty="0" err="1" smtClean="0"/>
              <a:t>ko</a:t>
            </a:r>
            <a:r>
              <a:rPr lang="en-US" sz="2400" dirty="0" smtClean="0"/>
              <a:t> je </a:t>
            </a:r>
            <a:r>
              <a:rPr lang="en-US" sz="2400" dirty="0" err="1" smtClean="0"/>
              <a:t>zbog</a:t>
            </a:r>
            <a:r>
              <a:rPr lang="en-US" sz="2400" dirty="0" smtClean="0"/>
              <a:t> </a:t>
            </a:r>
            <a:r>
              <a:rPr lang="en-US" sz="2400" dirty="0" err="1" smtClean="0"/>
              <a:t>nedostatka</a:t>
            </a:r>
            <a:r>
              <a:rPr lang="en-US" sz="2400" dirty="0" smtClean="0"/>
              <a:t> u </a:t>
            </a:r>
            <a:r>
              <a:rPr lang="en-US" sz="2400" dirty="0" err="1" smtClean="0"/>
              <a:t>suđenju</a:t>
            </a:r>
            <a:r>
              <a:rPr lang="en-US" sz="2400" dirty="0" smtClean="0"/>
              <a:t> </a:t>
            </a:r>
            <a:r>
              <a:rPr lang="en-US" sz="2400" dirty="0" err="1" smtClean="0"/>
              <a:t>koji</a:t>
            </a:r>
            <a:r>
              <a:rPr lang="en-US" sz="2400" dirty="0" smtClean="0"/>
              <a:t> se </a:t>
            </a:r>
            <a:r>
              <a:rPr lang="en-US" sz="2400" dirty="0" err="1" smtClean="0"/>
              <a:t>odnosi</a:t>
            </a:r>
            <a:r>
              <a:rPr lang="en-US" sz="2400" dirty="0" smtClean="0"/>
              <a:t> </a:t>
            </a:r>
            <a:r>
              <a:rPr lang="en-US" sz="2400" dirty="0" err="1" smtClean="0"/>
              <a:t>samo</a:t>
            </a:r>
            <a:r>
              <a:rPr lang="en-US" sz="2400" dirty="0" smtClean="0"/>
              <a:t> </a:t>
            </a:r>
            <a:r>
              <a:rPr lang="en-US" sz="2400" dirty="0" err="1" smtClean="0"/>
              <a:t>na</a:t>
            </a:r>
            <a:r>
              <a:rPr lang="en-US" sz="2400" dirty="0" smtClean="0"/>
              <a:t> </a:t>
            </a:r>
            <a:r>
              <a:rPr lang="en-US" sz="2400" dirty="0" err="1" smtClean="0"/>
              <a:t>odluku</a:t>
            </a:r>
            <a:r>
              <a:rPr lang="en-US" sz="2400" dirty="0" smtClean="0"/>
              <a:t> o </a:t>
            </a:r>
            <a:r>
              <a:rPr lang="en-US" sz="2400" dirty="0" err="1" smtClean="0"/>
              <a:t>jednom</a:t>
            </a:r>
            <a:r>
              <a:rPr lang="en-US" sz="2400" dirty="0" smtClean="0"/>
              <a:t> </a:t>
            </a:r>
            <a:r>
              <a:rPr lang="en-US" sz="2400" dirty="0" err="1" smtClean="0"/>
              <a:t>zahtjevu</a:t>
            </a:r>
            <a:r>
              <a:rPr lang="en-US" sz="2400" dirty="0" smtClean="0"/>
              <a:t>, </a:t>
            </a:r>
            <a:r>
              <a:rPr lang="en-US" sz="2400" dirty="0" err="1" smtClean="0"/>
              <a:t>bilo</a:t>
            </a:r>
            <a:r>
              <a:rPr lang="en-US" sz="2400" dirty="0" smtClean="0"/>
              <a:t> </a:t>
            </a:r>
            <a:r>
              <a:rPr lang="en-US" sz="2400" dirty="0" err="1" smtClean="0"/>
              <a:t>primarnom</a:t>
            </a:r>
            <a:r>
              <a:rPr lang="en-US" sz="2400" dirty="0" smtClean="0"/>
              <a:t> </a:t>
            </a:r>
            <a:r>
              <a:rPr lang="en-US" sz="2400" dirty="0" err="1" smtClean="0"/>
              <a:t>ili</a:t>
            </a:r>
            <a:r>
              <a:rPr lang="en-US" sz="2400" dirty="0" smtClean="0"/>
              <a:t> </a:t>
            </a:r>
            <a:r>
              <a:rPr lang="en-US" sz="2400" dirty="0" err="1" smtClean="0"/>
              <a:t>eventualnom</a:t>
            </a:r>
            <a:r>
              <a:rPr lang="en-US" sz="2400" dirty="0" smtClean="0"/>
              <a:t>, </a:t>
            </a:r>
            <a:r>
              <a:rPr lang="en-US" sz="2400" dirty="0" err="1" smtClean="0"/>
              <a:t>potrebno</a:t>
            </a:r>
            <a:r>
              <a:rPr lang="en-US" sz="2400" dirty="0" smtClean="0"/>
              <a:t> </a:t>
            </a:r>
            <a:r>
              <a:rPr lang="en-US" sz="2400" dirty="0" err="1" smtClean="0"/>
              <a:t>ponoviti</a:t>
            </a:r>
            <a:r>
              <a:rPr lang="en-US" sz="2400" dirty="0" smtClean="0"/>
              <a:t> </a:t>
            </a:r>
            <a:r>
              <a:rPr lang="en-US" sz="2400" dirty="0" err="1" smtClean="0"/>
              <a:t>postupak</a:t>
            </a:r>
            <a:r>
              <a:rPr lang="en-US" sz="2400" dirty="0" smtClean="0"/>
              <a:t> </a:t>
            </a:r>
            <a:r>
              <a:rPr lang="en-US" sz="2400" dirty="0" err="1" smtClean="0"/>
              <a:t>pred</a:t>
            </a:r>
            <a:r>
              <a:rPr lang="en-US" sz="2400" dirty="0" smtClean="0"/>
              <a:t> </a:t>
            </a:r>
            <a:r>
              <a:rPr lang="en-US" sz="2400" dirty="0" err="1" smtClean="0"/>
              <a:t>prvostepenim</a:t>
            </a:r>
            <a:r>
              <a:rPr lang="en-US" sz="2400" dirty="0" smtClean="0"/>
              <a:t> </a:t>
            </a:r>
            <a:r>
              <a:rPr lang="en-US" sz="2400" dirty="0" err="1" smtClean="0"/>
              <a:t>sudom</a:t>
            </a:r>
            <a:r>
              <a:rPr lang="en-US" sz="2400" dirty="0" smtClean="0"/>
              <a:t>, </a:t>
            </a:r>
            <a:r>
              <a:rPr lang="en-US" sz="2400" dirty="0" err="1" smtClean="0"/>
              <a:t>tada</a:t>
            </a:r>
            <a:r>
              <a:rPr lang="en-US" sz="2400" dirty="0" smtClean="0"/>
              <a:t> se </a:t>
            </a:r>
            <a:r>
              <a:rPr lang="en-US" sz="2400" dirty="0" err="1" smtClean="0"/>
              <a:t>presuda</a:t>
            </a:r>
            <a:r>
              <a:rPr lang="en-US" sz="2400" dirty="0" smtClean="0"/>
              <a:t> mora </a:t>
            </a:r>
            <a:r>
              <a:rPr lang="en-US" sz="2400" dirty="0" err="1" smtClean="0"/>
              <a:t>ukinuti</a:t>
            </a:r>
            <a:r>
              <a:rPr lang="en-US" sz="2400" dirty="0" smtClean="0"/>
              <a:t> u </a:t>
            </a:r>
            <a:r>
              <a:rPr lang="en-US" sz="2400" dirty="0" err="1" smtClean="0"/>
              <a:t>cijelini</a:t>
            </a:r>
            <a:r>
              <a:rPr lang="en-US" sz="2400" dirty="0" smtClean="0"/>
              <a:t>, s </a:t>
            </a:r>
            <a:r>
              <a:rPr lang="en-US" sz="2400" dirty="0" err="1" smtClean="0"/>
              <a:t>obzirom</a:t>
            </a:r>
            <a:r>
              <a:rPr lang="en-US" sz="2400" dirty="0" smtClean="0"/>
              <a:t> da </a:t>
            </a:r>
            <a:r>
              <a:rPr lang="en-US" sz="2400" dirty="0" err="1" smtClean="0"/>
              <a:t>su</a:t>
            </a:r>
            <a:r>
              <a:rPr lang="en-US" sz="2400" dirty="0" smtClean="0"/>
              <a:t> </a:t>
            </a:r>
            <a:r>
              <a:rPr lang="en-US" sz="2400" dirty="0" err="1" smtClean="0"/>
              <a:t>primarni</a:t>
            </a:r>
            <a:r>
              <a:rPr lang="en-US" sz="2400" dirty="0" smtClean="0"/>
              <a:t> </a:t>
            </a:r>
            <a:r>
              <a:rPr lang="en-US" sz="2400" dirty="0" err="1" smtClean="0"/>
              <a:t>i</a:t>
            </a:r>
            <a:r>
              <a:rPr lang="en-US" sz="2400" dirty="0" smtClean="0"/>
              <a:t> </a:t>
            </a:r>
            <a:r>
              <a:rPr lang="en-US" sz="2400" dirty="0" err="1" smtClean="0"/>
              <a:t>eventualni</a:t>
            </a:r>
            <a:r>
              <a:rPr lang="en-US" sz="2400" dirty="0" smtClean="0"/>
              <a:t> </a:t>
            </a:r>
            <a:r>
              <a:rPr lang="en-US" sz="2400" dirty="0" err="1" smtClean="0"/>
              <a:t>zahtjev</a:t>
            </a:r>
            <a:r>
              <a:rPr lang="en-US" sz="2400" dirty="0" smtClean="0"/>
              <a:t> u </a:t>
            </a:r>
            <a:r>
              <a:rPr lang="en-US" sz="2400" dirty="0" err="1" smtClean="0"/>
              <a:t>specifičnoj</a:t>
            </a:r>
            <a:r>
              <a:rPr lang="en-US" sz="2400" dirty="0" smtClean="0"/>
              <a:t> </a:t>
            </a:r>
            <a:r>
              <a:rPr lang="en-US" sz="2400" dirty="0" err="1" smtClean="0"/>
              <a:t>zavisnoj</a:t>
            </a:r>
            <a:r>
              <a:rPr lang="en-US" sz="2400" dirty="0" smtClean="0"/>
              <a:t> </a:t>
            </a:r>
            <a:r>
              <a:rPr lang="en-US" sz="2400" dirty="0" err="1" smtClean="0"/>
              <a:t>vezi</a:t>
            </a:r>
            <a:r>
              <a:rPr lang="bs-Latn-BA" sz="2400" dirty="0"/>
              <a:t> </a:t>
            </a:r>
            <a:r>
              <a:rPr lang="bs-Latn-BA" sz="2400" dirty="0" smtClean="0"/>
              <a:t>(rješenje VSFBiH  </a:t>
            </a:r>
            <a:r>
              <a:rPr lang="bs-Latn-BA" sz="2400" dirty="0"/>
              <a:t>broj 70 0 Ps 000710 10 Rev od 30.11.2011. </a:t>
            </a:r>
            <a:r>
              <a:rPr lang="bs-Latn-BA" sz="2400" dirty="0" smtClean="0"/>
              <a:t>godine, BSP VSFBiH, 1-2/12) </a:t>
            </a:r>
          </a:p>
          <a:p>
            <a:pPr algn="just">
              <a:buFontTx/>
              <a:buChar char="-"/>
            </a:pPr>
            <a:r>
              <a:rPr lang="en-US" sz="2400" dirty="0" err="1" smtClean="0"/>
              <a:t>Institut</a:t>
            </a:r>
            <a:r>
              <a:rPr lang="en-US" sz="2400" dirty="0" smtClean="0"/>
              <a:t> </a:t>
            </a:r>
            <a:r>
              <a:rPr lang="en-US" sz="2400" dirty="0" err="1" smtClean="0"/>
              <a:t>eventualne</a:t>
            </a:r>
            <a:r>
              <a:rPr lang="en-US" sz="2400" dirty="0" smtClean="0"/>
              <a:t> </a:t>
            </a:r>
            <a:r>
              <a:rPr lang="en-US" sz="2400" dirty="0" err="1" smtClean="0"/>
              <a:t>kumulacije</a:t>
            </a:r>
            <a:r>
              <a:rPr lang="en-US" sz="2400" dirty="0" smtClean="0"/>
              <a:t> </a:t>
            </a:r>
            <a:r>
              <a:rPr lang="en-US" sz="2400" dirty="0" err="1" smtClean="0"/>
              <a:t>izaziva</a:t>
            </a:r>
            <a:r>
              <a:rPr lang="en-US" sz="2400" dirty="0" smtClean="0"/>
              <a:t> </a:t>
            </a:r>
            <a:r>
              <a:rPr lang="en-US" sz="2400" dirty="0" err="1" smtClean="0"/>
              <a:t>specifične</a:t>
            </a:r>
            <a:r>
              <a:rPr lang="en-US" sz="2400" dirty="0" smtClean="0"/>
              <a:t> </a:t>
            </a:r>
            <a:r>
              <a:rPr lang="en-US" sz="2400" dirty="0" err="1" smtClean="0"/>
              <a:t>situacije</a:t>
            </a:r>
            <a:r>
              <a:rPr lang="en-US" sz="2400" dirty="0" smtClean="0"/>
              <a:t> </a:t>
            </a:r>
            <a:r>
              <a:rPr lang="en-US" sz="2400" dirty="0" err="1" smtClean="0"/>
              <a:t>i</a:t>
            </a:r>
            <a:r>
              <a:rPr lang="en-US" sz="2400" dirty="0" smtClean="0"/>
              <a:t> </a:t>
            </a:r>
            <a:r>
              <a:rPr lang="en-US" sz="2400" dirty="0" err="1" smtClean="0"/>
              <a:t>pravila</a:t>
            </a:r>
            <a:r>
              <a:rPr lang="en-US" sz="2400" dirty="0" smtClean="0"/>
              <a:t> u </a:t>
            </a:r>
            <a:r>
              <a:rPr lang="en-US" sz="2400" dirty="0" err="1" smtClean="0"/>
              <a:t>instancionim</a:t>
            </a:r>
            <a:r>
              <a:rPr lang="en-US" sz="2400" dirty="0" smtClean="0"/>
              <a:t> </a:t>
            </a:r>
            <a:r>
              <a:rPr lang="en-US" sz="2400" dirty="0" err="1" smtClean="0"/>
              <a:t>postupcima</a:t>
            </a:r>
            <a:r>
              <a:rPr lang="en-US" sz="2400" dirty="0" smtClean="0"/>
              <a:t>, </a:t>
            </a:r>
            <a:r>
              <a:rPr lang="en-US" sz="2400" dirty="0" err="1" smtClean="0"/>
              <a:t>tako</a:t>
            </a:r>
            <a:r>
              <a:rPr lang="en-US" sz="2400" dirty="0" smtClean="0"/>
              <a:t> da </a:t>
            </a:r>
            <a:r>
              <a:rPr lang="en-US" sz="2400" dirty="0" err="1" smtClean="0"/>
              <a:t>žalba</a:t>
            </a:r>
            <a:r>
              <a:rPr lang="en-US" sz="2400" dirty="0" smtClean="0"/>
              <a:t> </a:t>
            </a:r>
            <a:r>
              <a:rPr lang="en-US" sz="2400" dirty="0" err="1" smtClean="0"/>
              <a:t>ili</a:t>
            </a:r>
            <a:r>
              <a:rPr lang="en-US" sz="2400" dirty="0" smtClean="0"/>
              <a:t> </a:t>
            </a:r>
            <a:r>
              <a:rPr lang="en-US" sz="2400" dirty="0" err="1" smtClean="0"/>
              <a:t>revizija</a:t>
            </a:r>
            <a:r>
              <a:rPr lang="en-US" sz="2400" dirty="0" smtClean="0"/>
              <a:t> </a:t>
            </a:r>
            <a:r>
              <a:rPr lang="en-US" sz="2400" dirty="0" err="1" smtClean="0"/>
              <a:t>tuženog</a:t>
            </a:r>
            <a:r>
              <a:rPr lang="en-US" sz="2400" dirty="0" smtClean="0"/>
              <a:t> </a:t>
            </a:r>
            <a:r>
              <a:rPr lang="en-US" sz="2400" dirty="0" err="1" smtClean="0"/>
              <a:t>protiv</a:t>
            </a:r>
            <a:r>
              <a:rPr lang="en-US" sz="2400" dirty="0" smtClean="0"/>
              <a:t> </a:t>
            </a:r>
            <a:r>
              <a:rPr lang="en-US" sz="2400" dirty="0" err="1" smtClean="0"/>
              <a:t>odluke</a:t>
            </a:r>
            <a:r>
              <a:rPr lang="en-US" sz="2400" dirty="0" smtClean="0"/>
              <a:t> </a:t>
            </a:r>
            <a:r>
              <a:rPr lang="en-US" sz="2400" dirty="0" err="1" smtClean="0"/>
              <a:t>kojom</a:t>
            </a:r>
            <a:r>
              <a:rPr lang="en-US" sz="2400" dirty="0" smtClean="0"/>
              <a:t> se </a:t>
            </a:r>
            <a:r>
              <a:rPr lang="en-US" sz="2400" dirty="0" err="1" smtClean="0"/>
              <a:t>usvaja</a:t>
            </a:r>
            <a:r>
              <a:rPr lang="en-US" sz="2400" dirty="0" smtClean="0"/>
              <a:t> </a:t>
            </a:r>
            <a:r>
              <a:rPr lang="en-US" sz="2400" dirty="0" err="1" smtClean="0"/>
              <a:t>drugi</a:t>
            </a:r>
            <a:r>
              <a:rPr lang="en-US" sz="2400" dirty="0" smtClean="0"/>
              <a:t>, </a:t>
            </a:r>
            <a:r>
              <a:rPr lang="en-US" sz="2400" dirty="0" err="1" smtClean="0"/>
              <a:t>eventualno</a:t>
            </a:r>
            <a:r>
              <a:rPr lang="en-US" sz="2400" dirty="0" smtClean="0"/>
              <a:t> </a:t>
            </a:r>
            <a:r>
              <a:rPr lang="en-US" sz="2400" dirty="0" err="1" smtClean="0"/>
              <a:t>istaknuti</a:t>
            </a:r>
            <a:r>
              <a:rPr lang="en-US" sz="2400" dirty="0" smtClean="0"/>
              <a:t> </a:t>
            </a:r>
            <a:r>
              <a:rPr lang="en-US" sz="2400" dirty="0" err="1" smtClean="0"/>
              <a:t>zahtjev</a:t>
            </a:r>
            <a:r>
              <a:rPr lang="en-US" sz="2400" dirty="0" smtClean="0"/>
              <a:t>, </a:t>
            </a:r>
            <a:r>
              <a:rPr lang="en-US" sz="2400" dirty="0" err="1" smtClean="0"/>
              <a:t>ovlašćuje</a:t>
            </a:r>
            <a:r>
              <a:rPr lang="en-US" sz="2400" dirty="0" smtClean="0"/>
              <a:t> </a:t>
            </a:r>
            <a:r>
              <a:rPr lang="en-US" sz="2400" dirty="0" err="1" smtClean="0"/>
              <a:t>instancioni</a:t>
            </a:r>
            <a:r>
              <a:rPr lang="en-US" sz="2400" dirty="0" smtClean="0"/>
              <a:t> </a:t>
            </a:r>
            <a:r>
              <a:rPr lang="en-US" sz="2400" dirty="0" err="1" smtClean="0"/>
              <a:t>sud</a:t>
            </a:r>
            <a:r>
              <a:rPr lang="en-US" sz="2400" dirty="0" smtClean="0"/>
              <a:t> da </a:t>
            </a:r>
            <a:r>
              <a:rPr lang="en-US" sz="2400" dirty="0" err="1" smtClean="0"/>
              <a:t>ispituje</a:t>
            </a:r>
            <a:r>
              <a:rPr lang="en-US" sz="2400" dirty="0" smtClean="0"/>
              <a:t> </a:t>
            </a:r>
            <a:r>
              <a:rPr lang="en-US" sz="2400" dirty="0" err="1" smtClean="0"/>
              <a:t>napadanu</a:t>
            </a:r>
            <a:r>
              <a:rPr lang="en-US" sz="2400" dirty="0" smtClean="0"/>
              <a:t> </a:t>
            </a:r>
            <a:r>
              <a:rPr lang="en-US" sz="2400" dirty="0" err="1" smtClean="0"/>
              <a:t>presudu</a:t>
            </a:r>
            <a:r>
              <a:rPr lang="en-US" sz="2400" dirty="0" smtClean="0"/>
              <a:t> </a:t>
            </a:r>
            <a:r>
              <a:rPr lang="en-US" sz="2400" dirty="0" err="1" smtClean="0"/>
              <a:t>i</a:t>
            </a:r>
            <a:r>
              <a:rPr lang="en-US" sz="2400" dirty="0" smtClean="0"/>
              <a:t> u </a:t>
            </a:r>
            <a:r>
              <a:rPr lang="en-US" sz="2400" dirty="0" err="1" smtClean="0"/>
              <a:t>dijelu</a:t>
            </a:r>
            <a:r>
              <a:rPr lang="en-US" sz="2400" dirty="0" smtClean="0"/>
              <a:t> </a:t>
            </a:r>
            <a:r>
              <a:rPr lang="en-US" sz="2400" dirty="0" err="1" smtClean="0"/>
              <a:t>kojim</a:t>
            </a:r>
            <a:r>
              <a:rPr lang="en-US" sz="2400" dirty="0" smtClean="0"/>
              <a:t> je </a:t>
            </a:r>
            <a:r>
              <a:rPr lang="en-US" sz="2400" dirty="0" err="1" smtClean="0"/>
              <a:t>primarno</a:t>
            </a:r>
            <a:r>
              <a:rPr lang="en-US" sz="2400" dirty="0" smtClean="0"/>
              <a:t> </a:t>
            </a:r>
            <a:r>
              <a:rPr lang="en-US" sz="2400" dirty="0" err="1" smtClean="0"/>
              <a:t>istaknuti</a:t>
            </a:r>
            <a:r>
              <a:rPr lang="en-US" sz="2400" dirty="0" smtClean="0"/>
              <a:t> </a:t>
            </a:r>
            <a:r>
              <a:rPr lang="en-US" sz="2400" dirty="0" err="1" smtClean="0"/>
              <a:t>zahtjev</a:t>
            </a:r>
            <a:r>
              <a:rPr lang="en-US" sz="2400" dirty="0" smtClean="0"/>
              <a:t> </a:t>
            </a:r>
            <a:r>
              <a:rPr lang="en-US" sz="2400" dirty="0" err="1" smtClean="0"/>
              <a:t>odbijen</a:t>
            </a:r>
            <a:r>
              <a:rPr lang="bs-Latn-BA" sz="2400" dirty="0"/>
              <a:t> </a:t>
            </a:r>
            <a:r>
              <a:rPr lang="da-DK" sz="2400" dirty="0" smtClean="0"/>
              <a:t>(</a:t>
            </a:r>
            <a:r>
              <a:rPr lang="bs-Latn-BA" sz="2400" dirty="0" smtClean="0"/>
              <a:t>p</a:t>
            </a:r>
            <a:r>
              <a:rPr lang="da-DK" sz="2400" dirty="0" smtClean="0"/>
              <a:t>resuda V</a:t>
            </a:r>
            <a:r>
              <a:rPr lang="bs-Latn-BA" sz="2400" dirty="0" smtClean="0"/>
              <a:t>SFBiH</a:t>
            </a:r>
            <a:r>
              <a:rPr lang="da-DK" sz="2400" dirty="0" smtClean="0"/>
              <a:t>, </a:t>
            </a:r>
            <a:r>
              <a:rPr lang="da-DK" sz="2400" dirty="0"/>
              <a:t>broj:  070-0-Rev-08001055 od 30.09.2010. </a:t>
            </a:r>
            <a:r>
              <a:rPr lang="da-DK" sz="2400" dirty="0" smtClean="0"/>
              <a:t>godine</a:t>
            </a:r>
            <a:r>
              <a:rPr lang="bs-Latn-BA" sz="2400" dirty="0" smtClean="0"/>
              <a:t>, BSP VSFBiH, 2/10</a:t>
            </a:r>
            <a:r>
              <a:rPr lang="da-DK" sz="2400" dirty="0" smtClean="0"/>
              <a:t>) </a:t>
            </a:r>
            <a:endParaRPr lang="da-DK" sz="2400" dirty="0"/>
          </a:p>
          <a:p>
            <a:pPr marL="0" indent="0" algn="just">
              <a:buNone/>
            </a:pPr>
            <a:endParaRPr lang="en-US" sz="2400" dirty="0" smtClean="0"/>
          </a:p>
        </p:txBody>
      </p:sp>
    </p:spTree>
    <p:extLst>
      <p:ext uri="{BB962C8B-B14F-4D97-AF65-F5344CB8AC3E}">
        <p14:creationId xmlns:p14="http://schemas.microsoft.com/office/powerpoint/2010/main" val="142300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Alternativni </a:t>
            </a:r>
            <a:r>
              <a:rPr lang="bs-Latn-BA" sz="3600" dirty="0"/>
              <a:t>tužbeni zahtjev</a:t>
            </a:r>
          </a:p>
        </p:txBody>
      </p:sp>
      <p:sp>
        <p:nvSpPr>
          <p:cNvPr id="3" name="Content Placeholder 2"/>
          <p:cNvSpPr>
            <a:spLocks noGrp="1"/>
          </p:cNvSpPr>
          <p:nvPr>
            <p:ph idx="1"/>
          </p:nvPr>
        </p:nvSpPr>
        <p:spPr/>
        <p:txBody>
          <a:bodyPr>
            <a:normAutofit lnSpcReduction="10000"/>
          </a:bodyPr>
          <a:lstStyle/>
          <a:p>
            <a:pPr algn="just">
              <a:buFontTx/>
              <a:buChar char="-"/>
            </a:pPr>
            <a:r>
              <a:rPr lang="bs-Latn-BA" sz="2400" dirty="0" smtClean="0"/>
              <a:t>Ovaj oblik spajanja dopušten je samo u sporovima koji nastaju povodom alternativnih obligacija. Alternativna kumulacija je samo procesno – pravni izraz alternativne obligacije.</a:t>
            </a:r>
          </a:p>
          <a:p>
            <a:pPr algn="just">
              <a:buFontTx/>
              <a:buChar char="-"/>
            </a:pPr>
            <a:r>
              <a:rPr lang="bs-Latn-BA" sz="2400" dirty="0" smtClean="0"/>
              <a:t>Ako </a:t>
            </a:r>
            <a:r>
              <a:rPr lang="bs-Latn-BA" sz="2400" dirty="0"/>
              <a:t>tužitelj ovisno o sadržaju građanskopravnog odnosa može istaći više zahtjeva s time da se </a:t>
            </a:r>
            <a:r>
              <a:rPr lang="bs-Latn-BA" sz="2400" dirty="0" smtClean="0"/>
              <a:t>tuženi </a:t>
            </a:r>
            <a:r>
              <a:rPr lang="bs-Latn-BA" sz="2400" dirty="0"/>
              <a:t>oslobađa svoje obveze ako ispuni samo jedan od tih zahtjeva radi se o alternativnim </a:t>
            </a:r>
            <a:r>
              <a:rPr lang="bs-Latn-BA" sz="2400" dirty="0" smtClean="0"/>
              <a:t>obavezama</a:t>
            </a:r>
            <a:r>
              <a:rPr lang="bs-Latn-BA" sz="2400" dirty="0"/>
              <a:t>. </a:t>
            </a:r>
            <a:endParaRPr lang="bs-Latn-BA" sz="2400" dirty="0" smtClean="0"/>
          </a:p>
          <a:p>
            <a:pPr algn="just">
              <a:buFontTx/>
              <a:buChar char="-"/>
            </a:pPr>
            <a:r>
              <a:rPr lang="bs-Latn-BA" sz="2400" dirty="0" smtClean="0"/>
              <a:t>Međutim</a:t>
            </a:r>
            <a:r>
              <a:rPr lang="bs-Latn-BA" sz="2400" dirty="0"/>
              <a:t>, ako je tužitelj u tužbi zatražio od suda da naloži </a:t>
            </a:r>
            <a:r>
              <a:rPr lang="bs-Latn-BA" sz="2400" dirty="0" smtClean="0"/>
              <a:t>tuženom </a:t>
            </a:r>
            <a:r>
              <a:rPr lang="bs-Latn-BA" sz="2400" dirty="0"/>
              <a:t>ispunjenje ugovorne obveze s time da je izjavio da je voljan umjesto te činidbe primiti neku drugu činidbu (koja ne predstavlja ugovornu </a:t>
            </a:r>
            <a:r>
              <a:rPr lang="bs-Latn-BA" sz="2400" dirty="0" smtClean="0"/>
              <a:t>obavezu tuženoj) </a:t>
            </a:r>
            <a:r>
              <a:rPr lang="bs-Latn-BA" sz="2400" dirty="0"/>
              <a:t>radi se o procesnoj facultas alternativi</a:t>
            </a:r>
            <a:r>
              <a:rPr lang="bs-Latn-BA" sz="2400" dirty="0" smtClean="0"/>
              <a:t>.</a:t>
            </a:r>
          </a:p>
          <a:p>
            <a:pPr algn="just">
              <a:buFontTx/>
              <a:buChar char="-"/>
            </a:pPr>
            <a:r>
              <a:rPr lang="bs-Latn-BA" sz="2400" dirty="0" smtClean="0"/>
              <a:t>Sud ne utvrđuje da li facultas alternativa odgovara pritivvrijednosti osnovne činidbe, a tuženi nema pravnog interesa da pobija sudsku odluku u pogledu alternative (VSBiH, Pž. 327/87- BSP VS BiH 2/88, 52). </a:t>
            </a:r>
            <a:endParaRPr lang="bs-Latn-BA" sz="2400" dirty="0"/>
          </a:p>
        </p:txBody>
      </p:sp>
    </p:spTree>
    <p:extLst>
      <p:ext uri="{BB962C8B-B14F-4D97-AF65-F5344CB8AC3E}">
        <p14:creationId xmlns:p14="http://schemas.microsoft.com/office/powerpoint/2010/main" val="2520044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Preinaka</a:t>
            </a:r>
            <a:r>
              <a:rPr lang="en-US" sz="3600" dirty="0"/>
              <a:t> </a:t>
            </a:r>
            <a:r>
              <a:rPr lang="en-US" sz="3600" dirty="0" err="1"/>
              <a:t>tužbe</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pPr>
              <a:buFontTx/>
              <a:buChar char="-"/>
            </a:pPr>
            <a:r>
              <a:rPr lang="en-US" sz="2400" dirty="0" err="1" smtClean="0"/>
              <a:t>Preinaka</a:t>
            </a:r>
            <a:r>
              <a:rPr lang="en-US" sz="2400" dirty="0" smtClean="0"/>
              <a:t> </a:t>
            </a:r>
            <a:r>
              <a:rPr lang="en-US" sz="2400" dirty="0" err="1"/>
              <a:t>tužbe</a:t>
            </a:r>
            <a:r>
              <a:rPr lang="en-US" sz="2400" dirty="0"/>
              <a:t> </a:t>
            </a:r>
            <a:r>
              <a:rPr lang="en-US" sz="2400" dirty="0" err="1"/>
              <a:t>jeste</a:t>
            </a:r>
            <a:r>
              <a:rPr lang="en-US" sz="2400" dirty="0"/>
              <a:t> </a:t>
            </a:r>
            <a:r>
              <a:rPr lang="en-US" sz="2400" dirty="0" err="1"/>
              <a:t>promjena</a:t>
            </a:r>
            <a:r>
              <a:rPr lang="en-US" sz="2400" dirty="0"/>
              <a:t> </a:t>
            </a:r>
            <a:r>
              <a:rPr lang="en-US" sz="2400" dirty="0" err="1"/>
              <a:t>istovjetnosti</a:t>
            </a:r>
            <a:r>
              <a:rPr lang="en-US" sz="2400" dirty="0"/>
              <a:t> </a:t>
            </a:r>
            <a:r>
              <a:rPr lang="en-US" sz="2400" dirty="0" err="1"/>
              <a:t>zahtjeva</a:t>
            </a:r>
            <a:r>
              <a:rPr lang="en-US" sz="2400" dirty="0"/>
              <a:t>, </a:t>
            </a:r>
            <a:r>
              <a:rPr lang="en-US" sz="2400" dirty="0" err="1" smtClean="0"/>
              <a:t>pove</a:t>
            </a:r>
            <a:r>
              <a:rPr lang="bs-Latn-BA" sz="2400" dirty="0" smtClean="0"/>
              <a:t>ć</a:t>
            </a:r>
            <a:r>
              <a:rPr lang="en-US" sz="2400" dirty="0" err="1" smtClean="0"/>
              <a:t>anje</a:t>
            </a:r>
            <a:r>
              <a:rPr lang="en-US" sz="2400" dirty="0" smtClean="0"/>
              <a:t> </a:t>
            </a:r>
            <a:r>
              <a:rPr lang="en-US" sz="2400" dirty="0" err="1"/>
              <a:t>postojećeg</a:t>
            </a:r>
            <a:r>
              <a:rPr lang="en-US" sz="2400" dirty="0"/>
              <a:t> </a:t>
            </a:r>
            <a:r>
              <a:rPr lang="en-US" sz="2400" dirty="0" err="1"/>
              <a:t>ili</a:t>
            </a:r>
            <a:r>
              <a:rPr lang="en-US" sz="2400" dirty="0"/>
              <a:t> </a:t>
            </a:r>
            <a:r>
              <a:rPr lang="en-US" sz="2400" dirty="0" err="1"/>
              <a:t>isticanje</a:t>
            </a:r>
            <a:r>
              <a:rPr lang="en-US" sz="2400" dirty="0"/>
              <a:t> </a:t>
            </a:r>
            <a:r>
              <a:rPr lang="en-US" sz="2400" dirty="0" err="1" smtClean="0"/>
              <a:t>drugog</a:t>
            </a:r>
            <a:r>
              <a:rPr lang="bs-Latn-BA" sz="2400" dirty="0" smtClean="0"/>
              <a:t> </a:t>
            </a:r>
            <a:r>
              <a:rPr lang="en-US" sz="2400" dirty="0" err="1" smtClean="0"/>
              <a:t>zahtjeva</a:t>
            </a:r>
            <a:r>
              <a:rPr lang="en-US" sz="2400" dirty="0" smtClean="0"/>
              <a:t> </a:t>
            </a:r>
            <a:r>
              <a:rPr lang="en-US" sz="2400" dirty="0" err="1"/>
              <a:t>uz</a:t>
            </a:r>
            <a:r>
              <a:rPr lang="en-US" sz="2400" dirty="0"/>
              <a:t> </a:t>
            </a:r>
            <a:r>
              <a:rPr lang="en-US" sz="2400" dirty="0" err="1" smtClean="0"/>
              <a:t>postojeći</a:t>
            </a:r>
            <a:r>
              <a:rPr lang="en-US" sz="2400" dirty="0" smtClean="0"/>
              <a:t>.</a:t>
            </a:r>
            <a:endParaRPr lang="bs-Latn-BA" sz="2400" dirty="0" smtClean="0"/>
          </a:p>
          <a:p>
            <a:pPr>
              <a:buFontTx/>
              <a:buChar char="-"/>
            </a:pPr>
            <a:r>
              <a:rPr lang="en-US" sz="2400" dirty="0" err="1" smtClean="0"/>
              <a:t>Ako</a:t>
            </a:r>
            <a:r>
              <a:rPr lang="en-US" sz="2400" dirty="0" smtClean="0"/>
              <a:t> </a:t>
            </a:r>
            <a:r>
              <a:rPr lang="en-US" sz="2400" dirty="0" err="1"/>
              <a:t>tužilac</a:t>
            </a:r>
            <a:r>
              <a:rPr lang="en-US" sz="2400" dirty="0"/>
              <a:t> </a:t>
            </a:r>
            <a:r>
              <a:rPr lang="en-US" sz="2400" dirty="0" err="1"/>
              <a:t>preinačuje</a:t>
            </a:r>
            <a:r>
              <a:rPr lang="en-US" sz="2400" dirty="0"/>
              <a:t> </a:t>
            </a:r>
            <a:r>
              <a:rPr lang="en-US" sz="2400" dirty="0" err="1"/>
              <a:t>tužbu</a:t>
            </a:r>
            <a:r>
              <a:rPr lang="en-US" sz="2400" dirty="0"/>
              <a:t> </a:t>
            </a:r>
            <a:r>
              <a:rPr lang="en-US" sz="2400" dirty="0" err="1"/>
              <a:t>zbog</a:t>
            </a:r>
            <a:r>
              <a:rPr lang="en-US" sz="2400" dirty="0"/>
              <a:t> </a:t>
            </a:r>
            <a:r>
              <a:rPr lang="en-US" sz="2400" dirty="0" err="1"/>
              <a:t>okolnosti</a:t>
            </a:r>
            <a:r>
              <a:rPr lang="en-US" sz="2400" dirty="0"/>
              <a:t> </a:t>
            </a:r>
            <a:r>
              <a:rPr lang="en-US" sz="2400" dirty="0" err="1"/>
              <a:t>koje</a:t>
            </a:r>
            <a:r>
              <a:rPr lang="en-US" sz="2400" dirty="0"/>
              <a:t> </a:t>
            </a:r>
            <a:r>
              <a:rPr lang="en-US" sz="2400" dirty="0" err="1"/>
              <a:t>su</a:t>
            </a:r>
            <a:r>
              <a:rPr lang="en-US" sz="2400" dirty="0"/>
              <a:t> </a:t>
            </a:r>
            <a:r>
              <a:rPr lang="en-US" sz="2400" dirty="0" err="1"/>
              <a:t>nastale</a:t>
            </a:r>
            <a:r>
              <a:rPr lang="en-US" sz="2400" dirty="0"/>
              <a:t> </a:t>
            </a:r>
            <a:r>
              <a:rPr lang="en-US" sz="2400" dirty="0" err="1"/>
              <a:t>nakon</a:t>
            </a:r>
            <a:r>
              <a:rPr lang="en-US" sz="2400" dirty="0"/>
              <a:t> </a:t>
            </a:r>
            <a:r>
              <a:rPr lang="en-US" sz="2400" dirty="0" err="1"/>
              <a:t>podnošenja</a:t>
            </a:r>
            <a:r>
              <a:rPr lang="en-US" sz="2400" dirty="0"/>
              <a:t> </a:t>
            </a:r>
            <a:r>
              <a:rPr lang="en-US" sz="2400" dirty="0" err="1" smtClean="0"/>
              <a:t>tužbe</a:t>
            </a:r>
            <a:r>
              <a:rPr lang="bs-Latn-BA" sz="2400" dirty="0"/>
              <a:t> </a:t>
            </a:r>
            <a:r>
              <a:rPr lang="en-US" sz="2400" dirty="0" err="1" smtClean="0"/>
              <a:t>tako</a:t>
            </a:r>
            <a:r>
              <a:rPr lang="en-US" sz="2400" dirty="0" smtClean="0"/>
              <a:t> </a:t>
            </a:r>
            <a:r>
              <a:rPr lang="en-US" sz="2400" dirty="0"/>
              <a:t>da </a:t>
            </a:r>
            <a:r>
              <a:rPr lang="en-US" sz="2400" dirty="0" err="1"/>
              <a:t>iz</a:t>
            </a:r>
            <a:r>
              <a:rPr lang="en-US" sz="2400" dirty="0"/>
              <a:t> </a:t>
            </a:r>
            <a:r>
              <a:rPr lang="en-US" sz="2400" dirty="0" err="1"/>
              <a:t>iste</a:t>
            </a:r>
            <a:r>
              <a:rPr lang="en-US" sz="2400" dirty="0"/>
              <a:t> </a:t>
            </a:r>
            <a:r>
              <a:rPr lang="en-US" sz="2400" dirty="0" err="1"/>
              <a:t>činjenične</a:t>
            </a:r>
            <a:r>
              <a:rPr lang="en-US" sz="2400" dirty="0"/>
              <a:t> </a:t>
            </a:r>
            <a:r>
              <a:rPr lang="en-US" sz="2400" dirty="0" err="1"/>
              <a:t>osnove</a:t>
            </a:r>
            <a:r>
              <a:rPr lang="en-US" sz="2400" dirty="0"/>
              <a:t> </a:t>
            </a:r>
            <a:r>
              <a:rPr lang="en-US" sz="2400" dirty="0" err="1"/>
              <a:t>zahtijeva</a:t>
            </a:r>
            <a:r>
              <a:rPr lang="en-US" sz="2400" dirty="0"/>
              <a:t> </a:t>
            </a:r>
            <a:r>
              <a:rPr lang="en-US" sz="2400" dirty="0" err="1"/>
              <a:t>drugi</a:t>
            </a:r>
            <a:r>
              <a:rPr lang="en-US" sz="2400" dirty="0"/>
              <a:t> </a:t>
            </a:r>
            <a:r>
              <a:rPr lang="en-US" sz="2400" dirty="0" err="1"/>
              <a:t>predmet</a:t>
            </a:r>
            <a:r>
              <a:rPr lang="en-US" sz="2400" dirty="0"/>
              <a:t> </a:t>
            </a:r>
            <a:r>
              <a:rPr lang="en-US" sz="2400" dirty="0" err="1"/>
              <a:t>ili</a:t>
            </a:r>
            <a:r>
              <a:rPr lang="en-US" sz="2400" dirty="0"/>
              <a:t> </a:t>
            </a:r>
            <a:r>
              <a:rPr lang="en-US" sz="2400" dirty="0" err="1"/>
              <a:t>novčanu</a:t>
            </a:r>
            <a:r>
              <a:rPr lang="en-US" sz="2400" dirty="0"/>
              <a:t> </a:t>
            </a:r>
            <a:r>
              <a:rPr lang="en-US" sz="2400" dirty="0" err="1"/>
              <a:t>sumu</a:t>
            </a:r>
            <a:r>
              <a:rPr lang="en-US" sz="2400" dirty="0"/>
              <a:t>, </a:t>
            </a:r>
            <a:r>
              <a:rPr lang="en-US" sz="2400" dirty="0" err="1"/>
              <a:t>tuženi</a:t>
            </a:r>
            <a:r>
              <a:rPr lang="en-US" sz="2400" dirty="0"/>
              <a:t> </a:t>
            </a:r>
            <a:r>
              <a:rPr lang="en-US" sz="2400" dirty="0" smtClean="0"/>
              <a:t>se</a:t>
            </a:r>
            <a:r>
              <a:rPr lang="bs-Latn-BA" sz="2400" dirty="0" smtClean="0"/>
              <a:t> </a:t>
            </a:r>
            <a:r>
              <a:rPr lang="en-US" sz="2400" dirty="0" err="1" smtClean="0"/>
              <a:t>takvom</a:t>
            </a:r>
            <a:r>
              <a:rPr lang="en-US" sz="2400" dirty="0" smtClean="0"/>
              <a:t> </a:t>
            </a:r>
            <a:r>
              <a:rPr lang="en-US" sz="2400" dirty="0" err="1"/>
              <a:t>preinačenju</a:t>
            </a:r>
            <a:r>
              <a:rPr lang="en-US" sz="2400" dirty="0"/>
              <a:t> ne </a:t>
            </a:r>
            <a:r>
              <a:rPr lang="en-US" sz="2400" dirty="0" err="1"/>
              <a:t>može</a:t>
            </a:r>
            <a:r>
              <a:rPr lang="en-US" sz="2400" dirty="0"/>
              <a:t> </a:t>
            </a:r>
            <a:r>
              <a:rPr lang="en-US" sz="2400" dirty="0" err="1" smtClean="0"/>
              <a:t>protiviti</a:t>
            </a:r>
            <a:r>
              <a:rPr lang="en-US" sz="2400" dirty="0" smtClean="0"/>
              <a:t>.</a:t>
            </a:r>
            <a:endParaRPr lang="bs-Latn-BA" sz="2400" dirty="0" smtClean="0"/>
          </a:p>
          <a:p>
            <a:pPr>
              <a:buFontTx/>
              <a:buChar char="-"/>
            </a:pPr>
            <a:r>
              <a:rPr lang="en-US" sz="2400" dirty="0" err="1" smtClean="0"/>
              <a:t>Tužba</a:t>
            </a:r>
            <a:r>
              <a:rPr lang="en-US" sz="2400" dirty="0" smtClean="0"/>
              <a:t> </a:t>
            </a:r>
            <a:r>
              <a:rPr lang="en-US" sz="2400" dirty="0" err="1"/>
              <a:t>nije</a:t>
            </a:r>
            <a:r>
              <a:rPr lang="en-US" sz="2400" dirty="0"/>
              <a:t> </a:t>
            </a:r>
            <a:r>
              <a:rPr lang="en-US" sz="2400" dirty="0" err="1" smtClean="0"/>
              <a:t>preina</a:t>
            </a:r>
            <a:r>
              <a:rPr lang="bs-Latn-BA" sz="2400" dirty="0" smtClean="0"/>
              <a:t>č</a:t>
            </a:r>
            <a:r>
              <a:rPr lang="en-US" sz="2400" dirty="0" err="1" smtClean="0"/>
              <a:t>ena</a:t>
            </a:r>
            <a:r>
              <a:rPr lang="en-US" sz="2400" dirty="0" smtClean="0"/>
              <a:t> </a:t>
            </a:r>
            <a:r>
              <a:rPr lang="en-US" sz="2400" dirty="0" err="1"/>
              <a:t>ako</a:t>
            </a:r>
            <a:r>
              <a:rPr lang="en-US" sz="2400" dirty="0"/>
              <a:t> je </a:t>
            </a:r>
            <a:r>
              <a:rPr lang="en-US" sz="2400" dirty="0" err="1"/>
              <a:t>tužilac</a:t>
            </a:r>
            <a:r>
              <a:rPr lang="en-US" sz="2400" dirty="0"/>
              <a:t> </a:t>
            </a:r>
            <a:r>
              <a:rPr lang="en-US" sz="2400" dirty="0" err="1"/>
              <a:t>promijenio</a:t>
            </a:r>
            <a:r>
              <a:rPr lang="en-US" sz="2400" dirty="0"/>
              <a:t> </a:t>
            </a:r>
            <a:r>
              <a:rPr lang="en-US" sz="2400" dirty="0" err="1"/>
              <a:t>pravnu</a:t>
            </a:r>
            <a:r>
              <a:rPr lang="en-US" sz="2400" dirty="0"/>
              <a:t> </a:t>
            </a:r>
            <a:r>
              <a:rPr lang="en-US" sz="2400" dirty="0" err="1"/>
              <a:t>osnovu</a:t>
            </a:r>
            <a:r>
              <a:rPr lang="en-US" sz="2400" dirty="0"/>
              <a:t> </a:t>
            </a:r>
            <a:r>
              <a:rPr lang="en-US" sz="2400" dirty="0" err="1"/>
              <a:t>tužbenog</a:t>
            </a:r>
            <a:r>
              <a:rPr lang="en-US" sz="2400" dirty="0"/>
              <a:t> </a:t>
            </a:r>
            <a:r>
              <a:rPr lang="en-US" sz="2400" dirty="0" err="1"/>
              <a:t>zahtjeva</a:t>
            </a:r>
            <a:r>
              <a:rPr lang="en-US" sz="2400" dirty="0"/>
              <a:t>, </a:t>
            </a:r>
            <a:r>
              <a:rPr lang="en-US" sz="2400" dirty="0" err="1"/>
              <a:t>ako</a:t>
            </a:r>
            <a:r>
              <a:rPr lang="en-US" sz="2400" dirty="0"/>
              <a:t> </a:t>
            </a:r>
            <a:r>
              <a:rPr lang="en-US" sz="2400" dirty="0" smtClean="0"/>
              <a:t>je</a:t>
            </a:r>
            <a:r>
              <a:rPr lang="bs-Latn-BA" sz="2400" dirty="0" smtClean="0"/>
              <a:t> </a:t>
            </a:r>
            <a:r>
              <a:rPr lang="en-US" sz="2400" dirty="0" err="1" smtClean="0"/>
              <a:t>smanjio</a:t>
            </a:r>
            <a:r>
              <a:rPr lang="en-US" sz="2400" dirty="0" smtClean="0"/>
              <a:t> </a:t>
            </a:r>
            <a:r>
              <a:rPr lang="en-US" sz="2400" dirty="0" err="1"/>
              <a:t>tužbeni</a:t>
            </a:r>
            <a:r>
              <a:rPr lang="en-US" sz="2400" dirty="0"/>
              <a:t> </a:t>
            </a:r>
            <a:r>
              <a:rPr lang="en-US" sz="2400" dirty="0" err="1"/>
              <a:t>zahtjev</a:t>
            </a:r>
            <a:r>
              <a:rPr lang="en-US" sz="2400" dirty="0"/>
              <a:t> </a:t>
            </a:r>
            <a:r>
              <a:rPr lang="en-US" sz="2400" dirty="0" err="1"/>
              <a:t>ili</a:t>
            </a:r>
            <a:r>
              <a:rPr lang="en-US" sz="2400" dirty="0"/>
              <a:t> </a:t>
            </a:r>
            <a:r>
              <a:rPr lang="en-US" sz="2400" dirty="0" err="1"/>
              <a:t>ako</a:t>
            </a:r>
            <a:r>
              <a:rPr lang="en-US" sz="2400" dirty="0"/>
              <a:t> je </a:t>
            </a:r>
            <a:r>
              <a:rPr lang="en-US" sz="2400" dirty="0" err="1"/>
              <a:t>promijenio</a:t>
            </a:r>
            <a:r>
              <a:rPr lang="en-US" sz="2400" dirty="0"/>
              <a:t>, </a:t>
            </a:r>
            <a:r>
              <a:rPr lang="en-US" sz="2400" dirty="0" err="1"/>
              <a:t>dopunio</a:t>
            </a:r>
            <a:r>
              <a:rPr lang="en-US" sz="2400" dirty="0"/>
              <a:t> </a:t>
            </a:r>
            <a:r>
              <a:rPr lang="en-US" sz="2400" dirty="0" err="1"/>
              <a:t>ili</a:t>
            </a:r>
            <a:r>
              <a:rPr lang="en-US" sz="2400" dirty="0"/>
              <a:t> </a:t>
            </a:r>
            <a:r>
              <a:rPr lang="en-US" sz="2400" dirty="0" err="1"/>
              <a:t>ispravio</a:t>
            </a:r>
            <a:r>
              <a:rPr lang="en-US" sz="2400" dirty="0"/>
              <a:t> </a:t>
            </a:r>
            <a:r>
              <a:rPr lang="en-US" sz="2400" dirty="0" err="1"/>
              <a:t>pojedine</a:t>
            </a:r>
            <a:r>
              <a:rPr lang="en-US" sz="2400" dirty="0"/>
              <a:t> </a:t>
            </a:r>
            <a:r>
              <a:rPr lang="en-US" sz="2400" dirty="0" err="1"/>
              <a:t>navode</a:t>
            </a:r>
            <a:r>
              <a:rPr lang="en-US" sz="2400" dirty="0"/>
              <a:t>.</a:t>
            </a:r>
          </a:p>
        </p:txBody>
      </p:sp>
    </p:spTree>
    <p:extLst>
      <p:ext uri="{BB962C8B-B14F-4D97-AF65-F5344CB8AC3E}">
        <p14:creationId xmlns:p14="http://schemas.microsoft.com/office/powerpoint/2010/main" val="1309511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069"/>
            <a:ext cx="10515600" cy="705395"/>
          </a:xfrm>
        </p:spPr>
        <p:txBody>
          <a:bodyPr>
            <a:normAutofit/>
          </a:bodyPr>
          <a:lstStyle/>
          <a:p>
            <a:r>
              <a:rPr lang="bs-Latn-BA" sz="3600" dirty="0" smtClean="0"/>
              <a:t>Sudska praksa </a:t>
            </a:r>
            <a:endParaRPr lang="bs-Latn-BA" sz="3600" dirty="0"/>
          </a:p>
        </p:txBody>
      </p:sp>
      <p:sp>
        <p:nvSpPr>
          <p:cNvPr id="3" name="Content Placeholder 2"/>
          <p:cNvSpPr>
            <a:spLocks noGrp="1"/>
          </p:cNvSpPr>
          <p:nvPr>
            <p:ph idx="1"/>
          </p:nvPr>
        </p:nvSpPr>
        <p:spPr>
          <a:xfrm>
            <a:off x="838200" y="927464"/>
            <a:ext cx="10515600" cy="5551713"/>
          </a:xfrm>
        </p:spPr>
        <p:txBody>
          <a:bodyPr>
            <a:normAutofit lnSpcReduction="10000"/>
          </a:bodyPr>
          <a:lstStyle/>
          <a:p>
            <a:pPr algn="just">
              <a:buFontTx/>
              <a:buChar char="-"/>
            </a:pPr>
            <a:r>
              <a:rPr lang="bs-Latn-BA" sz="2400" dirty="0" smtClean="0"/>
              <a:t>Tužitelj je preinačio tužbu promjenom istovjetnosti zahtjeva kada, naprimjer, tokom parnice umjesto vindikacijskog zahtjeva istakne zahtjev da ga tuženi prestane uznemiravati u vršenju njegovog prava vlasništva (</a:t>
            </a:r>
            <a:r>
              <a:rPr lang="bs-Latn-BA" sz="2400" i="1" dirty="0" smtClean="0"/>
              <a:t>actio negatoria). </a:t>
            </a:r>
            <a:r>
              <a:rPr lang="bs-Latn-BA" sz="2400" dirty="0" smtClean="0"/>
              <a:t>Time je  preinačio tužbu jer je promjenio istovjetnost zahtjeva (VSH, Rev-1386/85 od 13.8.1986.)</a:t>
            </a:r>
          </a:p>
          <a:p>
            <a:pPr algn="just">
              <a:buFontTx/>
              <a:buChar char="-"/>
            </a:pPr>
            <a:r>
              <a:rPr lang="bs-Latn-BA" sz="2400" dirty="0" smtClean="0"/>
              <a:t>Tužitelj je preinačio tužbu kad je umjesto utvrđenja ništavosti ugovora zatražio njegovo poništenje (VSH, Rev-367/06 od 14.8.2006.)</a:t>
            </a:r>
          </a:p>
          <a:p>
            <a:pPr algn="just">
              <a:buFontTx/>
              <a:buChar char="-"/>
            </a:pPr>
            <a:r>
              <a:rPr lang="bs-Latn-BA" sz="2400" dirty="0" smtClean="0"/>
              <a:t>Tužitelj je promjenio istovjetnost svog zahtjeva kada je umjesto prvobitnog zahtjeva za povrat datog u izvršenju raskinutog ugovora zahtjeva naknadu štete zbog raskida ugovora (presuda VSFBiH, broj 32 0 Ps 079668 11 Rev od 17.1.2012.)</a:t>
            </a:r>
          </a:p>
          <a:p>
            <a:pPr algn="just">
              <a:buFontTx/>
              <a:buChar char="-"/>
            </a:pPr>
            <a:r>
              <a:rPr lang="bs-Latn-BA" sz="2400" dirty="0" smtClean="0"/>
              <a:t>I kada tužitelj tokom postupka uz tužbeni zahtjev za naknadu štete zbog povrede ugleda, časti i ličnosti istakne i drugi zahtjev kojim traži objavljivanje presude, odnosno ispravke, takva pravna situacija ukazuje na ispunjenost pretpostavki za dopuštenost preinake, jer je to svrsishodno za konačno rješenje odnosa između stranaka, a zahtjevi se temelje na istom štetnom događaju i predstavljaju jedinstvenu cjelinu ( ŽS Rijeka, Gž-1171/02.)</a:t>
            </a:r>
          </a:p>
          <a:p>
            <a:endParaRPr lang="bs-Latn-BA" sz="2200" dirty="0"/>
          </a:p>
        </p:txBody>
      </p:sp>
    </p:spTree>
    <p:extLst>
      <p:ext uri="{BB962C8B-B14F-4D97-AF65-F5344CB8AC3E}">
        <p14:creationId xmlns:p14="http://schemas.microsoft.com/office/powerpoint/2010/main" val="2074414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76102"/>
          </a:xfrm>
        </p:spPr>
        <p:txBody>
          <a:bodyPr>
            <a:normAutofit/>
          </a:bodyPr>
          <a:lstStyle/>
          <a:p>
            <a:r>
              <a:rPr lang="bs-Latn-BA" sz="3600" dirty="0" smtClean="0"/>
              <a:t>Uvjeti za preinaku tužbe</a:t>
            </a:r>
            <a:endParaRPr lang="en-US" sz="3600" dirty="0"/>
          </a:p>
        </p:txBody>
      </p:sp>
      <p:sp>
        <p:nvSpPr>
          <p:cNvPr id="3" name="Content Placeholder 2"/>
          <p:cNvSpPr>
            <a:spLocks noGrp="1"/>
          </p:cNvSpPr>
          <p:nvPr>
            <p:ph idx="1"/>
          </p:nvPr>
        </p:nvSpPr>
        <p:spPr>
          <a:xfrm>
            <a:off x="838200" y="1267097"/>
            <a:ext cx="10515600" cy="4909866"/>
          </a:xfrm>
        </p:spPr>
        <p:txBody>
          <a:bodyPr>
            <a:normAutofit fontScale="85000" lnSpcReduction="20000"/>
          </a:bodyPr>
          <a:lstStyle/>
          <a:p>
            <a:pPr algn="just">
              <a:buFontTx/>
              <a:buChar char="-"/>
            </a:pPr>
            <a:r>
              <a:rPr lang="en-US" dirty="0" err="1" smtClean="0"/>
              <a:t>Tužilac</a:t>
            </a:r>
            <a:r>
              <a:rPr lang="en-US" dirty="0" smtClean="0"/>
              <a:t> </a:t>
            </a:r>
            <a:r>
              <a:rPr lang="en-US" dirty="0" err="1"/>
              <a:t>može</a:t>
            </a:r>
            <a:r>
              <a:rPr lang="en-US" dirty="0"/>
              <a:t> </a:t>
            </a:r>
            <a:r>
              <a:rPr lang="en-US" dirty="0" err="1" smtClean="0"/>
              <a:t>preina</a:t>
            </a:r>
            <a:r>
              <a:rPr lang="bs-Latn-BA" dirty="0" smtClean="0"/>
              <a:t>č</a:t>
            </a:r>
            <a:r>
              <a:rPr lang="en-US" dirty="0" err="1" smtClean="0"/>
              <a:t>iti</a:t>
            </a:r>
            <a:r>
              <a:rPr lang="en-US" dirty="0" smtClean="0"/>
              <a:t> </a:t>
            </a:r>
            <a:r>
              <a:rPr lang="en-US" dirty="0" err="1"/>
              <a:t>tužbu</a:t>
            </a:r>
            <a:r>
              <a:rPr lang="en-US" dirty="0"/>
              <a:t> </a:t>
            </a:r>
            <a:r>
              <a:rPr lang="en-US" dirty="0" err="1"/>
              <a:t>najkasnije</a:t>
            </a:r>
            <a:r>
              <a:rPr lang="en-US" dirty="0"/>
              <a:t> do </a:t>
            </a:r>
            <a:r>
              <a:rPr lang="en-US" dirty="0" err="1"/>
              <a:t>zaključenja</a:t>
            </a:r>
            <a:r>
              <a:rPr lang="en-US" dirty="0"/>
              <a:t> </a:t>
            </a:r>
            <a:r>
              <a:rPr lang="en-US" dirty="0" err="1"/>
              <a:t>pripremnog</a:t>
            </a:r>
            <a:r>
              <a:rPr lang="en-US" dirty="0"/>
              <a:t> </a:t>
            </a:r>
            <a:r>
              <a:rPr lang="en-US" dirty="0" err="1"/>
              <a:t>ročišta</a:t>
            </a:r>
            <a:r>
              <a:rPr lang="en-US" dirty="0"/>
              <a:t> </a:t>
            </a:r>
            <a:r>
              <a:rPr lang="en-US" dirty="0" err="1"/>
              <a:t>ili</a:t>
            </a:r>
            <a:r>
              <a:rPr lang="en-US" dirty="0"/>
              <a:t> do </a:t>
            </a:r>
            <a:r>
              <a:rPr lang="en-US" dirty="0" err="1"/>
              <a:t>početka</a:t>
            </a:r>
            <a:r>
              <a:rPr lang="en-US" dirty="0"/>
              <a:t> </a:t>
            </a:r>
            <a:r>
              <a:rPr lang="en-US" dirty="0" err="1" smtClean="0"/>
              <a:t>glavne</a:t>
            </a:r>
            <a:r>
              <a:rPr lang="bs-Latn-BA" dirty="0"/>
              <a:t> </a:t>
            </a:r>
            <a:r>
              <a:rPr lang="en-US" dirty="0" err="1" smtClean="0"/>
              <a:t>rasprave</a:t>
            </a:r>
            <a:r>
              <a:rPr lang="en-US" dirty="0"/>
              <a:t>, </a:t>
            </a:r>
            <a:r>
              <a:rPr lang="en-US" dirty="0" err="1"/>
              <a:t>ako</a:t>
            </a:r>
            <a:r>
              <a:rPr lang="en-US" dirty="0"/>
              <a:t> </a:t>
            </a:r>
            <a:r>
              <a:rPr lang="en-US" dirty="0" err="1"/>
              <a:t>pripremno</a:t>
            </a:r>
            <a:r>
              <a:rPr lang="en-US" dirty="0"/>
              <a:t> </a:t>
            </a:r>
            <a:r>
              <a:rPr lang="en-US" dirty="0" err="1"/>
              <a:t>ročište</a:t>
            </a:r>
            <a:r>
              <a:rPr lang="en-US" dirty="0"/>
              <a:t> </a:t>
            </a:r>
            <a:r>
              <a:rPr lang="en-US" dirty="0" err="1"/>
              <a:t>nije</a:t>
            </a:r>
            <a:r>
              <a:rPr lang="en-US" dirty="0"/>
              <a:t> </a:t>
            </a:r>
            <a:r>
              <a:rPr lang="en-US" dirty="0" err="1" smtClean="0"/>
              <a:t>održano</a:t>
            </a:r>
            <a:r>
              <a:rPr lang="en-US" dirty="0" smtClean="0"/>
              <a:t>.</a:t>
            </a:r>
            <a:endParaRPr lang="bs-Latn-BA" dirty="0" smtClean="0"/>
          </a:p>
          <a:p>
            <a:pPr algn="just">
              <a:buFontTx/>
              <a:buChar char="-"/>
            </a:pPr>
            <a:r>
              <a:rPr lang="en-US" dirty="0" err="1" smtClean="0"/>
              <a:t>Nakon</a:t>
            </a:r>
            <a:r>
              <a:rPr lang="en-US" dirty="0" smtClean="0"/>
              <a:t> </a:t>
            </a:r>
            <a:r>
              <a:rPr lang="en-US" dirty="0" err="1"/>
              <a:t>održavanja</a:t>
            </a:r>
            <a:r>
              <a:rPr lang="en-US" dirty="0"/>
              <a:t> </a:t>
            </a:r>
            <a:r>
              <a:rPr lang="en-US" dirty="0" err="1"/>
              <a:t>pripremnog</a:t>
            </a:r>
            <a:r>
              <a:rPr lang="en-US" dirty="0"/>
              <a:t> </a:t>
            </a:r>
            <a:r>
              <a:rPr lang="en-US" dirty="0" err="1"/>
              <a:t>ročišta</a:t>
            </a:r>
            <a:r>
              <a:rPr lang="en-US" dirty="0"/>
              <a:t>, a </a:t>
            </a:r>
            <a:r>
              <a:rPr lang="en-US" dirty="0" err="1"/>
              <a:t>najkasnije</a:t>
            </a:r>
            <a:r>
              <a:rPr lang="en-US" dirty="0"/>
              <a:t> do </a:t>
            </a:r>
            <a:r>
              <a:rPr lang="en-US" dirty="0" err="1"/>
              <a:t>zaključenja</a:t>
            </a:r>
            <a:r>
              <a:rPr lang="en-US" dirty="0"/>
              <a:t> </a:t>
            </a:r>
            <a:r>
              <a:rPr lang="en-US" dirty="0" err="1"/>
              <a:t>glavne</a:t>
            </a:r>
            <a:r>
              <a:rPr lang="en-US" dirty="0"/>
              <a:t> </a:t>
            </a:r>
            <a:r>
              <a:rPr lang="en-US" dirty="0" err="1"/>
              <a:t>rasprave</a:t>
            </a:r>
            <a:r>
              <a:rPr lang="en-US" dirty="0"/>
              <a:t>, </a:t>
            </a:r>
            <a:r>
              <a:rPr lang="en-US" dirty="0" err="1"/>
              <a:t>sud</a:t>
            </a:r>
            <a:r>
              <a:rPr lang="en-US" dirty="0"/>
              <a:t> </a:t>
            </a:r>
            <a:r>
              <a:rPr lang="en-US" dirty="0" err="1" smtClean="0"/>
              <a:t>može</a:t>
            </a:r>
            <a:r>
              <a:rPr lang="bs-Latn-BA" dirty="0"/>
              <a:t> </a:t>
            </a:r>
            <a:r>
              <a:rPr lang="en-US" dirty="0" err="1" smtClean="0"/>
              <a:t>dopustiti</a:t>
            </a:r>
            <a:r>
              <a:rPr lang="en-US" dirty="0" smtClean="0"/>
              <a:t> </a:t>
            </a:r>
            <a:r>
              <a:rPr lang="en-US" dirty="0" err="1"/>
              <a:t>preinaku</a:t>
            </a:r>
            <a:r>
              <a:rPr lang="en-US" dirty="0"/>
              <a:t> </a:t>
            </a:r>
            <a:r>
              <a:rPr lang="en-US" dirty="0" err="1"/>
              <a:t>tužbe</a:t>
            </a:r>
            <a:r>
              <a:rPr lang="en-US" dirty="0"/>
              <a:t> </a:t>
            </a:r>
            <a:r>
              <a:rPr lang="en-US" dirty="0" err="1"/>
              <a:t>samo</a:t>
            </a:r>
            <a:r>
              <a:rPr lang="en-US" dirty="0"/>
              <a:t> </a:t>
            </a:r>
            <a:r>
              <a:rPr lang="en-US" dirty="0" err="1"/>
              <a:t>ako</a:t>
            </a:r>
            <a:r>
              <a:rPr lang="en-US" dirty="0"/>
              <a:t> </a:t>
            </a:r>
            <a:r>
              <a:rPr lang="en-US" dirty="0" err="1"/>
              <a:t>ocijeni</a:t>
            </a:r>
            <a:r>
              <a:rPr lang="en-US" dirty="0"/>
              <a:t> da </a:t>
            </a:r>
            <a:r>
              <a:rPr lang="en-US" dirty="0" err="1"/>
              <a:t>preinaka</a:t>
            </a:r>
            <a:r>
              <a:rPr lang="en-US" dirty="0"/>
              <a:t> </a:t>
            </a:r>
            <a:r>
              <a:rPr lang="en-US" dirty="0" err="1"/>
              <a:t>nije</a:t>
            </a:r>
            <a:r>
              <a:rPr lang="en-US" dirty="0"/>
              <a:t> </a:t>
            </a:r>
            <a:r>
              <a:rPr lang="en-US" dirty="0" err="1"/>
              <a:t>usmjerena</a:t>
            </a:r>
            <a:r>
              <a:rPr lang="en-US" dirty="0"/>
              <a:t> </a:t>
            </a:r>
            <a:r>
              <a:rPr lang="en-US" dirty="0" err="1"/>
              <a:t>na</a:t>
            </a:r>
            <a:r>
              <a:rPr lang="en-US" dirty="0"/>
              <a:t> </a:t>
            </a:r>
            <a:r>
              <a:rPr lang="en-US" dirty="0" err="1"/>
              <a:t>odugovlačenje</a:t>
            </a:r>
            <a:r>
              <a:rPr lang="en-US" dirty="0"/>
              <a:t> </a:t>
            </a:r>
            <a:r>
              <a:rPr lang="en-US" dirty="0" err="1"/>
              <a:t>postupka</a:t>
            </a:r>
            <a:r>
              <a:rPr lang="en-US" dirty="0"/>
              <a:t> </a:t>
            </a:r>
            <a:r>
              <a:rPr lang="en-US" dirty="0" err="1" smtClean="0"/>
              <a:t>i</a:t>
            </a:r>
            <a:r>
              <a:rPr lang="bs-Latn-BA" dirty="0"/>
              <a:t> </a:t>
            </a:r>
            <a:r>
              <a:rPr lang="pl-PL" dirty="0" smtClean="0"/>
              <a:t>ako </a:t>
            </a:r>
            <a:r>
              <a:rPr lang="pl-PL" dirty="0"/>
              <a:t>tuženi pristaje na </a:t>
            </a:r>
            <a:r>
              <a:rPr lang="pl-PL" dirty="0" smtClean="0"/>
              <a:t>preinaku.</a:t>
            </a:r>
          </a:p>
          <a:p>
            <a:pPr algn="just">
              <a:buFontTx/>
              <a:buChar char="-"/>
            </a:pPr>
            <a:r>
              <a:rPr lang="en-US" dirty="0" err="1" smtClean="0"/>
              <a:t>Smatrat</a:t>
            </a:r>
            <a:r>
              <a:rPr lang="en-US" dirty="0" smtClean="0"/>
              <a:t> </a:t>
            </a:r>
            <a:r>
              <a:rPr lang="en-US" dirty="0" err="1"/>
              <a:t>će</a:t>
            </a:r>
            <a:r>
              <a:rPr lang="en-US" dirty="0"/>
              <a:t> se da </a:t>
            </a:r>
            <a:r>
              <a:rPr lang="en-US" dirty="0" err="1"/>
              <a:t>postoji</a:t>
            </a:r>
            <a:r>
              <a:rPr lang="en-US" dirty="0"/>
              <a:t> </a:t>
            </a:r>
            <a:r>
              <a:rPr lang="en-US" dirty="0" err="1"/>
              <a:t>pristanak</a:t>
            </a:r>
            <a:r>
              <a:rPr lang="en-US" dirty="0"/>
              <a:t> </a:t>
            </a:r>
            <a:r>
              <a:rPr lang="en-US" dirty="0" err="1"/>
              <a:t>tuženog</a:t>
            </a:r>
            <a:r>
              <a:rPr lang="en-US" dirty="0"/>
              <a:t> </a:t>
            </a:r>
            <a:r>
              <a:rPr lang="en-US" dirty="0" err="1"/>
              <a:t>na</a:t>
            </a:r>
            <a:r>
              <a:rPr lang="en-US" dirty="0"/>
              <a:t> </a:t>
            </a:r>
            <a:r>
              <a:rPr lang="en-US" dirty="0" err="1"/>
              <a:t>preinaku</a:t>
            </a:r>
            <a:r>
              <a:rPr lang="en-US" dirty="0"/>
              <a:t> </a:t>
            </a:r>
            <a:r>
              <a:rPr lang="en-US" dirty="0" err="1"/>
              <a:t>tužbe</a:t>
            </a:r>
            <a:r>
              <a:rPr lang="en-US" dirty="0"/>
              <a:t> </a:t>
            </a:r>
            <a:r>
              <a:rPr lang="en-US" dirty="0" err="1"/>
              <a:t>ako</a:t>
            </a:r>
            <a:r>
              <a:rPr lang="en-US" dirty="0"/>
              <a:t> se on </a:t>
            </a:r>
            <a:r>
              <a:rPr lang="en-US" dirty="0" err="1"/>
              <a:t>upusti</a:t>
            </a:r>
            <a:r>
              <a:rPr lang="en-US" dirty="0"/>
              <a:t> u </a:t>
            </a:r>
            <a:r>
              <a:rPr lang="en-US" dirty="0" err="1"/>
              <a:t>raspravljanje</a:t>
            </a:r>
            <a:r>
              <a:rPr lang="en-US" dirty="0"/>
              <a:t> </a:t>
            </a:r>
            <a:r>
              <a:rPr lang="en-US" dirty="0" smtClean="0"/>
              <a:t>o</a:t>
            </a:r>
            <a:r>
              <a:rPr lang="bs-Latn-BA" dirty="0" smtClean="0"/>
              <a:t> </a:t>
            </a:r>
            <a:r>
              <a:rPr lang="en-US" dirty="0" err="1" smtClean="0"/>
              <a:t>glavnoj</a:t>
            </a:r>
            <a:r>
              <a:rPr lang="en-US" dirty="0" smtClean="0"/>
              <a:t> </a:t>
            </a:r>
            <a:r>
              <a:rPr lang="en-US" dirty="0" err="1" smtClean="0"/>
              <a:t>stvari</a:t>
            </a:r>
            <a:r>
              <a:rPr lang="en-US" dirty="0" smtClean="0"/>
              <a:t> </a:t>
            </a:r>
            <a:r>
              <a:rPr lang="en-US" dirty="0" err="1" smtClean="0"/>
              <a:t>po</a:t>
            </a:r>
            <a:r>
              <a:rPr lang="en-US" dirty="0" smtClean="0"/>
              <a:t> </a:t>
            </a:r>
            <a:r>
              <a:rPr lang="en-US" dirty="0" err="1" smtClean="0"/>
              <a:t>preinačenoj</a:t>
            </a:r>
            <a:r>
              <a:rPr lang="en-US" dirty="0" smtClean="0"/>
              <a:t> </a:t>
            </a:r>
            <a:r>
              <a:rPr lang="en-US" dirty="0" err="1" smtClean="0"/>
              <a:t>tužbi</a:t>
            </a:r>
            <a:r>
              <a:rPr lang="en-US" dirty="0" smtClean="0"/>
              <a:t>, a </a:t>
            </a:r>
            <a:r>
              <a:rPr lang="en-US" dirty="0" err="1" smtClean="0"/>
              <a:t>nije</a:t>
            </a:r>
            <a:r>
              <a:rPr lang="en-US" dirty="0" smtClean="0"/>
              <a:t> se </a:t>
            </a:r>
            <a:r>
              <a:rPr lang="en-US" dirty="0" err="1" smtClean="0"/>
              <a:t>prije</a:t>
            </a:r>
            <a:r>
              <a:rPr lang="en-US" dirty="0" smtClean="0"/>
              <a:t> toga </a:t>
            </a:r>
            <a:r>
              <a:rPr lang="en-US" dirty="0" err="1" smtClean="0"/>
              <a:t>protivio</a:t>
            </a:r>
            <a:r>
              <a:rPr lang="en-US" dirty="0" smtClean="0"/>
              <a:t> </a:t>
            </a:r>
            <a:r>
              <a:rPr lang="en-US" dirty="0" err="1" smtClean="0"/>
              <a:t>preinaci</a:t>
            </a:r>
            <a:r>
              <a:rPr lang="en-US" dirty="0" smtClean="0"/>
              <a:t>.</a:t>
            </a:r>
            <a:endParaRPr lang="bs-Latn-BA" dirty="0" smtClean="0"/>
          </a:p>
          <a:p>
            <a:pPr algn="just">
              <a:buFontTx/>
              <a:buChar char="-"/>
            </a:pPr>
            <a:r>
              <a:rPr lang="en-US" dirty="0" err="1" smtClean="0"/>
              <a:t>Sud</a:t>
            </a:r>
            <a:r>
              <a:rPr lang="en-US" dirty="0" smtClean="0"/>
              <a:t> </a:t>
            </a:r>
            <a:r>
              <a:rPr lang="en-US" dirty="0" err="1"/>
              <a:t>će</a:t>
            </a:r>
            <a:r>
              <a:rPr lang="en-US" dirty="0"/>
              <a:t>, u </a:t>
            </a:r>
            <a:r>
              <a:rPr lang="en-US" dirty="0" err="1"/>
              <a:t>slučaju</a:t>
            </a:r>
            <a:r>
              <a:rPr lang="en-US" dirty="0"/>
              <a:t> </a:t>
            </a:r>
            <a:r>
              <a:rPr lang="en-US" dirty="0" err="1"/>
              <a:t>iz</a:t>
            </a:r>
            <a:r>
              <a:rPr lang="en-US" dirty="0"/>
              <a:t> </a:t>
            </a:r>
            <a:r>
              <a:rPr lang="en-US" dirty="0" err="1"/>
              <a:t>stava</a:t>
            </a:r>
            <a:r>
              <a:rPr lang="en-US" dirty="0"/>
              <a:t> 2. </a:t>
            </a:r>
            <a:r>
              <a:rPr lang="en-US" dirty="0" err="1"/>
              <a:t>ovog</a:t>
            </a:r>
            <a:r>
              <a:rPr lang="en-US" dirty="0"/>
              <a:t> </a:t>
            </a:r>
            <a:r>
              <a:rPr lang="en-US" dirty="0" err="1"/>
              <a:t>člana</a:t>
            </a:r>
            <a:r>
              <a:rPr lang="en-US" dirty="0"/>
              <a:t>, </a:t>
            </a:r>
            <a:r>
              <a:rPr lang="en-US" dirty="0" err="1"/>
              <a:t>dopustiti</a:t>
            </a:r>
            <a:r>
              <a:rPr lang="en-US" dirty="0"/>
              <a:t> </a:t>
            </a:r>
            <a:r>
              <a:rPr lang="en-US" dirty="0" err="1"/>
              <a:t>preinaku</a:t>
            </a:r>
            <a:r>
              <a:rPr lang="en-US" dirty="0"/>
              <a:t> </a:t>
            </a:r>
            <a:r>
              <a:rPr lang="en-US" dirty="0" err="1"/>
              <a:t>tužbe</a:t>
            </a:r>
            <a:r>
              <a:rPr lang="en-US" dirty="0"/>
              <a:t> </a:t>
            </a:r>
            <a:r>
              <a:rPr lang="en-US" dirty="0" err="1"/>
              <a:t>i</a:t>
            </a:r>
            <a:r>
              <a:rPr lang="en-US" dirty="0"/>
              <a:t> </a:t>
            </a:r>
            <a:r>
              <a:rPr lang="en-US" dirty="0" err="1"/>
              <a:t>kad</a:t>
            </a:r>
            <a:r>
              <a:rPr lang="en-US" dirty="0"/>
              <a:t> se </a:t>
            </a:r>
            <a:r>
              <a:rPr lang="en-US" dirty="0" err="1"/>
              <a:t>tuženi</a:t>
            </a:r>
            <a:r>
              <a:rPr lang="en-US" dirty="0"/>
              <a:t> </a:t>
            </a:r>
            <a:r>
              <a:rPr lang="en-US" dirty="0" err="1"/>
              <a:t>protivi</a:t>
            </a:r>
            <a:r>
              <a:rPr lang="en-US" dirty="0"/>
              <a:t> </a:t>
            </a:r>
            <a:r>
              <a:rPr lang="en-US" dirty="0" err="1" smtClean="0"/>
              <a:t>preina</a:t>
            </a:r>
            <a:r>
              <a:rPr lang="bs-Latn-BA" dirty="0" smtClean="0"/>
              <a:t>c</a:t>
            </a:r>
            <a:r>
              <a:rPr lang="en-US" dirty="0" err="1" smtClean="0"/>
              <a:t>i,ako</a:t>
            </a:r>
            <a:r>
              <a:rPr lang="en-US" dirty="0" smtClean="0"/>
              <a:t> </a:t>
            </a:r>
            <a:r>
              <a:rPr lang="en-US" dirty="0" err="1"/>
              <a:t>su</a:t>
            </a:r>
            <a:r>
              <a:rPr lang="en-US" dirty="0"/>
              <a:t> </a:t>
            </a:r>
            <a:r>
              <a:rPr lang="en-US" dirty="0" err="1"/>
              <a:t>ispunjeni</a:t>
            </a:r>
            <a:r>
              <a:rPr lang="en-US" dirty="0"/>
              <a:t> </a:t>
            </a:r>
            <a:r>
              <a:rPr lang="en-US" dirty="0" err="1"/>
              <a:t>svi</a:t>
            </a:r>
            <a:r>
              <a:rPr lang="en-US" dirty="0"/>
              <a:t> </a:t>
            </a:r>
            <a:r>
              <a:rPr lang="en-US" dirty="0" err="1"/>
              <a:t>slijedeći</a:t>
            </a:r>
            <a:r>
              <a:rPr lang="en-US" dirty="0"/>
              <a:t> </a:t>
            </a:r>
            <a:r>
              <a:rPr lang="en-US" dirty="0" err="1"/>
              <a:t>uvjeti</a:t>
            </a:r>
            <a:r>
              <a:rPr lang="en-US" dirty="0"/>
              <a:t>:</a:t>
            </a:r>
          </a:p>
          <a:p>
            <a:pPr marL="0" indent="0" algn="just">
              <a:buNone/>
            </a:pPr>
            <a:r>
              <a:rPr lang="bs-Latn-BA" dirty="0"/>
              <a:t> </a:t>
            </a:r>
            <a:r>
              <a:rPr lang="bs-Latn-BA" dirty="0" smtClean="0"/>
              <a:t>   </a:t>
            </a:r>
            <a:r>
              <a:rPr lang="en-US" dirty="0" err="1" smtClean="0"/>
              <a:t>tužilac</a:t>
            </a:r>
            <a:r>
              <a:rPr lang="en-US" dirty="0" smtClean="0"/>
              <a:t> </a:t>
            </a:r>
            <a:r>
              <a:rPr lang="en-US" dirty="0"/>
              <a:t>bez </a:t>
            </a:r>
            <a:r>
              <a:rPr lang="en-US" dirty="0" err="1"/>
              <a:t>svoje</a:t>
            </a:r>
            <a:r>
              <a:rPr lang="en-US" dirty="0"/>
              <a:t> </a:t>
            </a:r>
            <a:r>
              <a:rPr lang="en-US" dirty="0" err="1"/>
              <a:t>krivnje</a:t>
            </a:r>
            <a:r>
              <a:rPr lang="en-US" dirty="0"/>
              <a:t> </a:t>
            </a:r>
            <a:r>
              <a:rPr lang="en-US" dirty="0" err="1"/>
              <a:t>nije</a:t>
            </a:r>
            <a:r>
              <a:rPr lang="en-US" dirty="0"/>
              <a:t> </a:t>
            </a:r>
            <a:r>
              <a:rPr lang="en-US" dirty="0" err="1"/>
              <a:t>mogao</a:t>
            </a:r>
            <a:r>
              <a:rPr lang="en-US" dirty="0"/>
              <a:t> </a:t>
            </a:r>
            <a:r>
              <a:rPr lang="en-US" dirty="0" err="1"/>
              <a:t>tužbu</a:t>
            </a:r>
            <a:r>
              <a:rPr lang="en-US" dirty="0"/>
              <a:t> </a:t>
            </a:r>
            <a:r>
              <a:rPr lang="en-US" dirty="0" err="1" smtClean="0"/>
              <a:t>preina</a:t>
            </a:r>
            <a:r>
              <a:rPr lang="bs-Latn-BA" dirty="0" smtClean="0"/>
              <a:t>č</a:t>
            </a:r>
            <a:r>
              <a:rPr lang="en-US" dirty="0" err="1" smtClean="0"/>
              <a:t>iti</a:t>
            </a:r>
            <a:r>
              <a:rPr lang="en-US" dirty="0" smtClean="0"/>
              <a:t> </a:t>
            </a:r>
            <a:r>
              <a:rPr lang="en-US" dirty="0" err="1"/>
              <a:t>ranije</a:t>
            </a:r>
            <a:r>
              <a:rPr lang="en-US" dirty="0"/>
              <a:t>;</a:t>
            </a:r>
          </a:p>
          <a:p>
            <a:pPr marL="0" indent="0" algn="just">
              <a:buNone/>
            </a:pPr>
            <a:r>
              <a:rPr lang="bs-Latn-BA" dirty="0"/>
              <a:t> </a:t>
            </a:r>
            <a:r>
              <a:rPr lang="bs-Latn-BA" dirty="0" smtClean="0"/>
              <a:t>   </a:t>
            </a:r>
            <a:r>
              <a:rPr lang="en-US" dirty="0" err="1" smtClean="0"/>
              <a:t>tuženi</a:t>
            </a:r>
            <a:r>
              <a:rPr lang="en-US" dirty="0" smtClean="0"/>
              <a:t> </a:t>
            </a:r>
            <a:r>
              <a:rPr lang="en-US" dirty="0"/>
              <a:t>je u </a:t>
            </a:r>
            <a:r>
              <a:rPr lang="en-US" dirty="0" err="1" smtClean="0"/>
              <a:t>mogu</a:t>
            </a:r>
            <a:r>
              <a:rPr lang="bs-Latn-BA" dirty="0" smtClean="0"/>
              <a:t>ć</a:t>
            </a:r>
            <a:r>
              <a:rPr lang="en-US" dirty="0" err="1" smtClean="0"/>
              <a:t>nosti</a:t>
            </a:r>
            <a:r>
              <a:rPr lang="en-US" dirty="0" smtClean="0"/>
              <a:t> </a:t>
            </a:r>
            <a:r>
              <a:rPr lang="en-US" dirty="0"/>
              <a:t>da </a:t>
            </a:r>
            <a:r>
              <a:rPr lang="en-US" dirty="0" err="1"/>
              <a:t>raspravlja</a:t>
            </a:r>
            <a:r>
              <a:rPr lang="en-US" dirty="0"/>
              <a:t> </a:t>
            </a:r>
            <a:r>
              <a:rPr lang="en-US" dirty="0" err="1"/>
              <a:t>po</a:t>
            </a:r>
            <a:r>
              <a:rPr lang="en-US" dirty="0"/>
              <a:t> </a:t>
            </a:r>
            <a:r>
              <a:rPr lang="en-US" dirty="0" err="1" smtClean="0"/>
              <a:t>preina</a:t>
            </a:r>
            <a:r>
              <a:rPr lang="bs-Latn-BA" dirty="0" smtClean="0"/>
              <a:t>č</a:t>
            </a:r>
            <a:r>
              <a:rPr lang="en-US" dirty="0" err="1" smtClean="0"/>
              <a:t>enoj</a:t>
            </a:r>
            <a:r>
              <a:rPr lang="en-US" dirty="0" smtClean="0"/>
              <a:t> </a:t>
            </a:r>
            <a:r>
              <a:rPr lang="en-US" dirty="0" err="1"/>
              <a:t>tužbi</a:t>
            </a:r>
            <a:r>
              <a:rPr lang="en-US" dirty="0"/>
              <a:t> bez </a:t>
            </a:r>
            <a:r>
              <a:rPr lang="en-US" dirty="0" err="1"/>
              <a:t>odlaganja</a:t>
            </a:r>
            <a:r>
              <a:rPr lang="en-US" dirty="0"/>
              <a:t> </a:t>
            </a:r>
            <a:r>
              <a:rPr lang="en-US" dirty="0" err="1"/>
              <a:t>glavne</a:t>
            </a:r>
            <a:r>
              <a:rPr lang="en-US" dirty="0"/>
              <a:t> </a:t>
            </a:r>
            <a:r>
              <a:rPr lang="bs-Latn-BA" dirty="0" smtClean="0"/>
              <a:t>       </a:t>
            </a:r>
          </a:p>
          <a:p>
            <a:pPr marL="0" indent="0" algn="just">
              <a:buNone/>
            </a:pPr>
            <a:r>
              <a:rPr lang="bs-Latn-BA" dirty="0"/>
              <a:t> </a:t>
            </a:r>
            <a:r>
              <a:rPr lang="bs-Latn-BA" dirty="0" smtClean="0"/>
              <a:t>   </a:t>
            </a:r>
            <a:r>
              <a:rPr lang="en-US" dirty="0" err="1" smtClean="0"/>
              <a:t>rasprave</a:t>
            </a:r>
            <a:r>
              <a:rPr lang="en-US" dirty="0" smtClean="0"/>
              <a:t>.</a:t>
            </a:r>
            <a:endParaRPr lang="bs-Latn-BA" dirty="0" smtClean="0"/>
          </a:p>
          <a:p>
            <a:pPr marL="0" indent="0" algn="just">
              <a:buNone/>
            </a:pPr>
            <a:r>
              <a:rPr lang="en-US" dirty="0" err="1" smtClean="0"/>
              <a:t>Protiv</a:t>
            </a:r>
            <a:r>
              <a:rPr lang="en-US" dirty="0" smtClean="0"/>
              <a:t> </a:t>
            </a:r>
            <a:r>
              <a:rPr lang="en-US" dirty="0" err="1"/>
              <a:t>rješenja</a:t>
            </a:r>
            <a:r>
              <a:rPr lang="en-US" dirty="0"/>
              <a:t> </a:t>
            </a:r>
            <a:r>
              <a:rPr lang="en-US" dirty="0" err="1"/>
              <a:t>kojim</a:t>
            </a:r>
            <a:r>
              <a:rPr lang="en-US" dirty="0"/>
              <a:t> se </a:t>
            </a:r>
            <a:r>
              <a:rPr lang="en-US" dirty="0" err="1"/>
              <a:t>usvaja</a:t>
            </a:r>
            <a:r>
              <a:rPr lang="en-US" dirty="0"/>
              <a:t> </a:t>
            </a:r>
            <a:r>
              <a:rPr lang="en-US" dirty="0" err="1"/>
              <a:t>ili</a:t>
            </a:r>
            <a:r>
              <a:rPr lang="en-US" dirty="0"/>
              <a:t> </a:t>
            </a:r>
            <a:r>
              <a:rPr lang="en-US" dirty="0" err="1"/>
              <a:t>odbija</a:t>
            </a:r>
            <a:r>
              <a:rPr lang="en-US" dirty="0"/>
              <a:t> </a:t>
            </a:r>
            <a:r>
              <a:rPr lang="en-US" dirty="0" err="1"/>
              <a:t>preinaka</a:t>
            </a:r>
            <a:r>
              <a:rPr lang="en-US" dirty="0"/>
              <a:t> </a:t>
            </a:r>
            <a:r>
              <a:rPr lang="en-US" dirty="0" err="1"/>
              <a:t>tužbe</a:t>
            </a:r>
            <a:r>
              <a:rPr lang="en-US" dirty="0"/>
              <a:t> </a:t>
            </a:r>
            <a:r>
              <a:rPr lang="en-US" dirty="0" err="1"/>
              <a:t>nije</a:t>
            </a:r>
            <a:r>
              <a:rPr lang="en-US" dirty="0"/>
              <a:t> </a:t>
            </a:r>
            <a:r>
              <a:rPr lang="en-US" dirty="0" err="1"/>
              <a:t>dopuštena</a:t>
            </a:r>
            <a:r>
              <a:rPr lang="en-US" dirty="0"/>
              <a:t> </a:t>
            </a:r>
            <a:r>
              <a:rPr lang="en-US" dirty="0" err="1"/>
              <a:t>posebna</a:t>
            </a:r>
            <a:r>
              <a:rPr lang="en-US" dirty="0"/>
              <a:t> </a:t>
            </a:r>
            <a:r>
              <a:rPr lang="en-US" dirty="0" err="1"/>
              <a:t>žalba</a:t>
            </a:r>
            <a:r>
              <a:rPr lang="en-US" dirty="0"/>
              <a:t>.</a:t>
            </a:r>
          </a:p>
        </p:txBody>
      </p:sp>
    </p:spTree>
    <p:extLst>
      <p:ext uri="{BB962C8B-B14F-4D97-AF65-F5344CB8AC3E}">
        <p14:creationId xmlns:p14="http://schemas.microsoft.com/office/powerpoint/2010/main" val="2124576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7645"/>
          </a:xfrm>
        </p:spPr>
        <p:txBody>
          <a:bodyPr>
            <a:normAutofit/>
          </a:bodyPr>
          <a:lstStyle/>
          <a:p>
            <a:r>
              <a:rPr lang="bs-Latn-BA" sz="3600" dirty="0" smtClean="0"/>
              <a:t>Sudska praksa</a:t>
            </a:r>
            <a:endParaRPr lang="en-US" sz="3600" dirty="0"/>
          </a:p>
        </p:txBody>
      </p:sp>
      <p:sp>
        <p:nvSpPr>
          <p:cNvPr id="3" name="Content Placeholder 2"/>
          <p:cNvSpPr>
            <a:spLocks noGrp="1"/>
          </p:cNvSpPr>
          <p:nvPr>
            <p:ph idx="1"/>
          </p:nvPr>
        </p:nvSpPr>
        <p:spPr>
          <a:xfrm>
            <a:off x="838200" y="757646"/>
            <a:ext cx="10515600" cy="5890580"/>
          </a:xfrm>
        </p:spPr>
        <p:txBody>
          <a:bodyPr>
            <a:normAutofit/>
          </a:bodyPr>
          <a:lstStyle/>
          <a:p>
            <a:pPr algn="just">
              <a:buFontTx/>
              <a:buChar char="-"/>
            </a:pPr>
            <a:r>
              <a:rPr lang="bs-Latn-BA" sz="2400" dirty="0" smtClean="0"/>
              <a:t>Promjena činjeničnog osnova može predstavljati preinaku tužbe (presuda VSFBiH, broj 65 0 Ps 014723 10 Rev od 12.7.2011.)</a:t>
            </a:r>
          </a:p>
          <a:p>
            <a:pPr algn="just">
              <a:buFontTx/>
              <a:buChar char="-"/>
            </a:pPr>
            <a:r>
              <a:rPr lang="bs-Latn-BA" sz="2400" dirty="0" smtClean="0"/>
              <a:t>Izmijenjeno shvatanje tužitelja ili suda o tome koje bi </a:t>
            </a:r>
            <a:r>
              <a:rPr lang="bs-Latn-BA" sz="2400" dirty="0"/>
              <a:t>p</a:t>
            </a:r>
            <a:r>
              <a:rPr lang="bs-Latn-BA" sz="2400" dirty="0" smtClean="0"/>
              <a:t>ravne propise trebalo primjeniti prilikom rješavanja tužbenog zahtjeva samo po sebi ne predstavlja preinaku tužbe (presuda VSFBiH, broj 32 0 Ps 002298 14 Rev 14.7.2015.)</a:t>
            </a:r>
          </a:p>
          <a:p>
            <a:pPr algn="just">
              <a:buFontTx/>
              <a:buChar char="-"/>
            </a:pPr>
            <a:r>
              <a:rPr lang="bs-Latn-BA" sz="2400" dirty="0" smtClean="0"/>
              <a:t>Smanjenje tužbenog zahtjeva ne predstavlja neku posebnu parničnu radnju već po svojoj biti predstavlja djelimično povlačenje tužbe (ŽS Zagreb, Gž – 2558/96 4.2.1997.)</a:t>
            </a:r>
          </a:p>
          <a:p>
            <a:pPr algn="just">
              <a:buFontTx/>
              <a:buChar char="-"/>
            </a:pPr>
            <a:r>
              <a:rPr lang="bs-Latn-BA" sz="2400" dirty="0" smtClean="0"/>
              <a:t>Isuviše formalistički pristup u razmatranju dopuštenosti preinake tužbe na glavnoj raspravi može biti suprotan cilju koji se ostvaruje odredbom člana 57. stav 4. ZPP-a i imati značenje povrede prava stranke na pristup sudu i pravično suđenje (rješenje VSFBiH, broj 58 0 P 012449 10 Rev od 13.10.2011.)</a:t>
            </a:r>
          </a:p>
          <a:p>
            <a:pPr algn="just">
              <a:buFontTx/>
              <a:buChar char="-"/>
            </a:pPr>
            <a:r>
              <a:rPr lang="bs-Latn-BA" sz="2400" dirty="0" smtClean="0"/>
              <a:t>Isticanje prejudicijelnog zahtjeva ne smatra se preinačenjem tužbe, pa materijalno-pravne posljedice podnošenja prvobitne tužbe (prekid zastare) važe i za prejudicijelni zahtjev (presuda VSFBiH broj </a:t>
            </a:r>
            <a:r>
              <a:rPr lang="bs-Latn-BA" sz="2400" dirty="0"/>
              <a:t>65 0 P 199598 11 Rev </a:t>
            </a:r>
            <a:r>
              <a:rPr lang="bs-Latn-BA" sz="2400" dirty="0" smtClean="0"/>
              <a:t>od  </a:t>
            </a:r>
            <a:r>
              <a:rPr lang="bs-Latn-BA" sz="2400" dirty="0"/>
              <a:t>27.09.2011. </a:t>
            </a:r>
            <a:r>
              <a:rPr lang="bs-Latn-BA" sz="2400" dirty="0" smtClean="0"/>
              <a:t>godine, BSPVSFBiH 1-2/11)  </a:t>
            </a:r>
          </a:p>
          <a:p>
            <a:pPr marL="0" indent="0" algn="just">
              <a:buNone/>
            </a:pPr>
            <a:endParaRPr lang="en-US" sz="2200" dirty="0"/>
          </a:p>
        </p:txBody>
      </p:sp>
    </p:spTree>
    <p:extLst>
      <p:ext uri="{BB962C8B-B14F-4D97-AF65-F5344CB8AC3E}">
        <p14:creationId xmlns:p14="http://schemas.microsoft.com/office/powerpoint/2010/main" val="2602749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7645"/>
          </a:xfrm>
        </p:spPr>
        <p:txBody>
          <a:bodyPr>
            <a:normAutofit/>
          </a:bodyPr>
          <a:lstStyle/>
          <a:p>
            <a:r>
              <a:rPr lang="bs-Latn-BA" sz="3600" dirty="0" smtClean="0"/>
              <a:t>Sudska praksa</a:t>
            </a:r>
            <a:endParaRPr lang="en-US" sz="3600" dirty="0"/>
          </a:p>
        </p:txBody>
      </p:sp>
      <p:sp>
        <p:nvSpPr>
          <p:cNvPr id="3" name="Content Placeholder 2"/>
          <p:cNvSpPr>
            <a:spLocks noGrp="1"/>
          </p:cNvSpPr>
          <p:nvPr>
            <p:ph idx="1"/>
          </p:nvPr>
        </p:nvSpPr>
        <p:spPr>
          <a:xfrm>
            <a:off x="838200" y="757646"/>
            <a:ext cx="10515600" cy="5890580"/>
          </a:xfrm>
        </p:spPr>
        <p:txBody>
          <a:bodyPr>
            <a:normAutofit/>
          </a:bodyPr>
          <a:lstStyle/>
          <a:p>
            <a:pPr algn="just">
              <a:buFontTx/>
              <a:buChar char="-"/>
            </a:pPr>
            <a:r>
              <a:rPr lang="bs-Latn-BA" sz="2400" dirty="0" smtClean="0"/>
              <a:t>P</a:t>
            </a:r>
            <a:r>
              <a:rPr lang="en-US" sz="2400" dirty="0" err="1" smtClean="0"/>
              <a:t>reinačenje</a:t>
            </a:r>
            <a:r>
              <a:rPr lang="en-US" sz="2400" dirty="0" smtClean="0"/>
              <a:t> </a:t>
            </a:r>
            <a:r>
              <a:rPr lang="en-US" sz="2400" dirty="0" err="1" smtClean="0"/>
              <a:t>tužbe</a:t>
            </a:r>
            <a:r>
              <a:rPr lang="en-US" sz="2400" dirty="0" smtClean="0"/>
              <a:t> </a:t>
            </a:r>
            <a:r>
              <a:rPr lang="en-US" sz="2400" dirty="0" err="1" smtClean="0"/>
              <a:t>promjenom</a:t>
            </a:r>
            <a:r>
              <a:rPr lang="en-US" sz="2400" dirty="0" smtClean="0"/>
              <a:t> </a:t>
            </a:r>
            <a:r>
              <a:rPr lang="en-US" sz="2400" dirty="0" err="1" smtClean="0"/>
              <a:t>istovjetnosti</a:t>
            </a:r>
            <a:r>
              <a:rPr lang="en-US" sz="2400" dirty="0" smtClean="0"/>
              <a:t> </a:t>
            </a:r>
            <a:r>
              <a:rPr lang="en-US" sz="2400" dirty="0" err="1" smtClean="0"/>
              <a:t>tužbenog</a:t>
            </a:r>
            <a:r>
              <a:rPr lang="en-US" sz="2400" dirty="0" smtClean="0"/>
              <a:t> </a:t>
            </a:r>
            <a:r>
              <a:rPr lang="en-US" sz="2400" dirty="0" err="1" smtClean="0"/>
              <a:t>zahtjeva</a:t>
            </a:r>
            <a:r>
              <a:rPr lang="en-US" sz="2400" dirty="0" smtClean="0"/>
              <a:t> </a:t>
            </a:r>
            <a:r>
              <a:rPr lang="en-US" sz="2400" dirty="0" err="1" smtClean="0"/>
              <a:t>postoji</a:t>
            </a:r>
            <a:r>
              <a:rPr lang="en-US" sz="2400" dirty="0" smtClean="0"/>
              <a:t> </a:t>
            </a:r>
            <a:r>
              <a:rPr lang="en-US" sz="2400" dirty="0" err="1" smtClean="0"/>
              <a:t>kada</a:t>
            </a:r>
            <a:r>
              <a:rPr lang="en-US" sz="2400" dirty="0" smtClean="0"/>
              <a:t> se </a:t>
            </a:r>
            <a:r>
              <a:rPr lang="en-US" sz="2400" dirty="0" err="1" smtClean="0"/>
              <a:t>novi</a:t>
            </a:r>
            <a:r>
              <a:rPr lang="en-US" sz="2400" dirty="0" smtClean="0"/>
              <a:t> </a:t>
            </a:r>
            <a:r>
              <a:rPr lang="en-US" sz="2400" dirty="0" err="1" smtClean="0"/>
              <a:t>tužbeni</a:t>
            </a:r>
            <a:r>
              <a:rPr lang="en-US" sz="2400" dirty="0" smtClean="0"/>
              <a:t> </a:t>
            </a:r>
            <a:r>
              <a:rPr lang="en-US" sz="2400" dirty="0" err="1" smtClean="0"/>
              <a:t>zahtjev</a:t>
            </a:r>
            <a:r>
              <a:rPr lang="en-US" sz="2400" dirty="0" smtClean="0"/>
              <a:t> </a:t>
            </a:r>
            <a:r>
              <a:rPr lang="en-US" sz="2400" dirty="0" err="1" smtClean="0"/>
              <a:t>razlikuje</a:t>
            </a:r>
            <a:r>
              <a:rPr lang="en-US" sz="2400" dirty="0" smtClean="0"/>
              <a:t> od </a:t>
            </a:r>
            <a:r>
              <a:rPr lang="en-US" sz="2400" dirty="0" err="1" smtClean="0"/>
              <a:t>prvobitnog</a:t>
            </a:r>
            <a:r>
              <a:rPr lang="en-US" sz="2400" dirty="0" smtClean="0"/>
              <a:t> u </a:t>
            </a:r>
            <a:r>
              <a:rPr lang="en-US" sz="2400" dirty="0" err="1" smtClean="0"/>
              <a:t>pogledu</a:t>
            </a:r>
            <a:r>
              <a:rPr lang="en-US" sz="2400" dirty="0" smtClean="0"/>
              <a:t> </a:t>
            </a:r>
            <a:r>
              <a:rPr lang="en-US" sz="2400" dirty="0" err="1" smtClean="0"/>
              <a:t>sadržine</a:t>
            </a:r>
            <a:r>
              <a:rPr lang="en-US" sz="2400" dirty="0" smtClean="0"/>
              <a:t>. </a:t>
            </a:r>
            <a:r>
              <a:rPr lang="bs-Latn-BA" sz="2400" dirty="0" err="1"/>
              <a:t>P</a:t>
            </a:r>
            <a:r>
              <a:rPr lang="en-US" sz="2400" dirty="0" err="1" smtClean="0"/>
              <a:t>romjena</a:t>
            </a:r>
            <a:r>
              <a:rPr lang="en-US" sz="2400" dirty="0" smtClean="0"/>
              <a:t> </a:t>
            </a:r>
            <a:r>
              <a:rPr lang="en-US" sz="2400" dirty="0" err="1" smtClean="0"/>
              <a:t>prvobitnog</a:t>
            </a:r>
            <a:r>
              <a:rPr lang="en-US" sz="2400" dirty="0" smtClean="0"/>
              <a:t> </a:t>
            </a:r>
            <a:r>
              <a:rPr lang="en-US" sz="2400" dirty="0" err="1" smtClean="0"/>
              <a:t>zahtjeva</a:t>
            </a:r>
            <a:r>
              <a:rPr lang="en-US" sz="2400" dirty="0" smtClean="0"/>
              <a:t>, </a:t>
            </a:r>
            <a:r>
              <a:rPr lang="en-US" sz="2400" dirty="0" err="1" smtClean="0"/>
              <a:t>koji</a:t>
            </a:r>
            <a:r>
              <a:rPr lang="en-US" sz="2400" dirty="0" smtClean="0"/>
              <a:t> je </a:t>
            </a:r>
            <a:r>
              <a:rPr lang="en-US" sz="2400" dirty="0" err="1" smtClean="0"/>
              <a:t>glasio</a:t>
            </a:r>
            <a:r>
              <a:rPr lang="en-US" sz="2400" dirty="0" smtClean="0"/>
              <a:t> </a:t>
            </a:r>
            <a:r>
              <a:rPr lang="en-US" sz="2400" dirty="0" err="1" smtClean="0"/>
              <a:t>na</a:t>
            </a:r>
            <a:r>
              <a:rPr lang="en-US" sz="2400" dirty="0" smtClean="0"/>
              <a:t> </a:t>
            </a:r>
            <a:r>
              <a:rPr lang="en-US" sz="2400" dirty="0" err="1" smtClean="0"/>
              <a:t>naturalnu</a:t>
            </a:r>
            <a:r>
              <a:rPr lang="en-US" sz="2400" dirty="0" smtClean="0"/>
              <a:t> </a:t>
            </a:r>
            <a:r>
              <a:rPr lang="en-US" sz="2400" dirty="0" err="1" smtClean="0"/>
              <a:t>restituciju</a:t>
            </a:r>
            <a:r>
              <a:rPr lang="en-US" sz="2400" dirty="0" smtClean="0"/>
              <a:t> </a:t>
            </a:r>
            <a:r>
              <a:rPr lang="en-US" sz="2400" dirty="0" err="1" smtClean="0"/>
              <a:t>dovođenjem</a:t>
            </a:r>
            <a:r>
              <a:rPr lang="en-US" sz="2400" dirty="0" smtClean="0"/>
              <a:t> </a:t>
            </a:r>
            <a:r>
              <a:rPr lang="en-US" sz="2400" dirty="0" err="1" smtClean="0"/>
              <a:t>oštećene</a:t>
            </a:r>
            <a:r>
              <a:rPr lang="en-US" sz="2400" dirty="0" smtClean="0"/>
              <a:t> </a:t>
            </a:r>
            <a:r>
              <a:rPr lang="en-US" sz="2400" dirty="0" err="1" smtClean="0"/>
              <a:t>stvari</a:t>
            </a:r>
            <a:r>
              <a:rPr lang="en-US" sz="2400" dirty="0" smtClean="0"/>
              <a:t> u </a:t>
            </a:r>
            <a:r>
              <a:rPr lang="en-US" sz="2400" dirty="0" err="1" smtClean="0"/>
              <a:t>stanje</a:t>
            </a:r>
            <a:r>
              <a:rPr lang="en-US" sz="2400" dirty="0" smtClean="0"/>
              <a:t> u </a:t>
            </a:r>
            <a:r>
              <a:rPr lang="en-US" sz="2400" dirty="0" err="1" smtClean="0"/>
              <a:t>kome</a:t>
            </a:r>
            <a:r>
              <a:rPr lang="en-US" sz="2400" dirty="0" smtClean="0"/>
              <a:t> je </a:t>
            </a:r>
            <a:r>
              <a:rPr lang="en-US" sz="2400" dirty="0" err="1" smtClean="0"/>
              <a:t>bila</a:t>
            </a:r>
            <a:r>
              <a:rPr lang="en-US" sz="2400" dirty="0" smtClean="0"/>
              <a:t> </a:t>
            </a:r>
            <a:r>
              <a:rPr lang="en-US" sz="2400" dirty="0" err="1" smtClean="0"/>
              <a:t>prije</a:t>
            </a:r>
            <a:r>
              <a:rPr lang="en-US" sz="2400" dirty="0" smtClean="0"/>
              <a:t> </a:t>
            </a:r>
            <a:r>
              <a:rPr lang="en-US" sz="2400" dirty="0" err="1" smtClean="0"/>
              <a:t>oštećenja</a:t>
            </a:r>
            <a:r>
              <a:rPr lang="en-US" sz="2400" dirty="0" smtClean="0"/>
              <a:t>, u </a:t>
            </a:r>
            <a:r>
              <a:rPr lang="en-US" sz="2400" dirty="0" err="1" smtClean="0"/>
              <a:t>novi</a:t>
            </a:r>
            <a:r>
              <a:rPr lang="en-US" sz="2400" dirty="0" smtClean="0"/>
              <a:t> </a:t>
            </a:r>
            <a:r>
              <a:rPr lang="en-US" sz="2400" dirty="0" err="1" smtClean="0"/>
              <a:t>zahtjev</a:t>
            </a:r>
            <a:r>
              <a:rPr lang="en-US" sz="2400" dirty="0" smtClean="0"/>
              <a:t> </a:t>
            </a:r>
            <a:r>
              <a:rPr lang="en-US" sz="2400" dirty="0" err="1" smtClean="0"/>
              <a:t>za</a:t>
            </a:r>
            <a:r>
              <a:rPr lang="en-US" sz="2400" dirty="0" smtClean="0"/>
              <a:t> </a:t>
            </a:r>
            <a:r>
              <a:rPr lang="en-US" sz="2400" dirty="0" err="1" smtClean="0"/>
              <a:t>obavezivanje</a:t>
            </a:r>
            <a:r>
              <a:rPr lang="en-US" sz="2400" dirty="0" smtClean="0"/>
              <a:t> </a:t>
            </a:r>
            <a:r>
              <a:rPr lang="en-US" sz="2400" dirty="0" err="1" smtClean="0"/>
              <a:t>tuženog</a:t>
            </a:r>
            <a:r>
              <a:rPr lang="en-US" sz="2400" dirty="0" smtClean="0"/>
              <a:t> </a:t>
            </a:r>
            <a:r>
              <a:rPr lang="en-US" sz="2400" dirty="0" err="1" smtClean="0"/>
              <a:t>na</a:t>
            </a:r>
            <a:r>
              <a:rPr lang="en-US" sz="2400" dirty="0" smtClean="0"/>
              <a:t> </a:t>
            </a:r>
            <a:r>
              <a:rPr lang="en-US" sz="2400" dirty="0" err="1" smtClean="0"/>
              <a:t>naknadu</a:t>
            </a:r>
            <a:r>
              <a:rPr lang="en-US" sz="2400" dirty="0" smtClean="0"/>
              <a:t> </a:t>
            </a:r>
            <a:r>
              <a:rPr lang="en-US" sz="2400" dirty="0" err="1" smtClean="0"/>
              <a:t>novčanog</a:t>
            </a:r>
            <a:r>
              <a:rPr lang="en-US" sz="2400" dirty="0" smtClean="0"/>
              <a:t> </a:t>
            </a:r>
            <a:r>
              <a:rPr lang="en-US" sz="2400" dirty="0" err="1" smtClean="0"/>
              <a:t>iznosa</a:t>
            </a:r>
            <a:r>
              <a:rPr lang="en-US" sz="2400" dirty="0" smtClean="0"/>
              <a:t> </a:t>
            </a:r>
            <a:r>
              <a:rPr lang="en-US" sz="2400" dirty="0" err="1" smtClean="0"/>
              <a:t>kojeg</a:t>
            </a:r>
            <a:r>
              <a:rPr lang="en-US" sz="2400" dirty="0" smtClean="0"/>
              <a:t> </a:t>
            </a:r>
            <a:r>
              <a:rPr lang="en-US" sz="2400" dirty="0" err="1" smtClean="0"/>
              <a:t>su</a:t>
            </a:r>
            <a:r>
              <a:rPr lang="en-US" sz="2400" dirty="0" smtClean="0"/>
              <a:t> </a:t>
            </a:r>
            <a:r>
              <a:rPr lang="en-US" sz="2400" dirty="0" err="1" smtClean="0"/>
              <a:t>tužitelji</a:t>
            </a:r>
            <a:r>
              <a:rPr lang="en-US" sz="2400" dirty="0" smtClean="0"/>
              <a:t> </a:t>
            </a:r>
            <a:r>
              <a:rPr lang="en-US" sz="2400" dirty="0" err="1" smtClean="0"/>
              <a:t>platili</a:t>
            </a:r>
            <a:r>
              <a:rPr lang="en-US" sz="2400" dirty="0" smtClean="0"/>
              <a:t> </a:t>
            </a:r>
            <a:r>
              <a:rPr lang="en-US" sz="2400" dirty="0" err="1" smtClean="0"/>
              <a:t>ili</a:t>
            </a:r>
            <a:r>
              <a:rPr lang="en-US" sz="2400" dirty="0" smtClean="0"/>
              <a:t> </a:t>
            </a:r>
            <a:r>
              <a:rPr lang="en-US" sz="2400" dirty="0" err="1" smtClean="0"/>
              <a:t>koji</a:t>
            </a:r>
            <a:r>
              <a:rPr lang="en-US" sz="2400" dirty="0" smtClean="0"/>
              <a:t> je</a:t>
            </a:r>
            <a:r>
              <a:rPr lang="bs-Latn-BA" sz="2400" dirty="0" smtClean="0"/>
              <a:t> </a:t>
            </a:r>
            <a:r>
              <a:rPr lang="en-US" sz="2400" dirty="0" err="1" smtClean="0"/>
              <a:t>potreban</a:t>
            </a:r>
            <a:r>
              <a:rPr lang="en-US" sz="2400" dirty="0" smtClean="0"/>
              <a:t> </a:t>
            </a:r>
            <a:r>
              <a:rPr lang="en-US" sz="2400" dirty="0" err="1" smtClean="0"/>
              <a:t>za</a:t>
            </a:r>
            <a:r>
              <a:rPr lang="en-US" sz="2400" dirty="0" smtClean="0"/>
              <a:t> </a:t>
            </a:r>
            <a:r>
              <a:rPr lang="en-US" sz="2400" dirty="0" err="1" smtClean="0"/>
              <a:t>sanaciju</a:t>
            </a:r>
            <a:r>
              <a:rPr lang="en-US" sz="2400" dirty="0" smtClean="0"/>
              <a:t> </a:t>
            </a:r>
            <a:r>
              <a:rPr lang="en-US" sz="2400" dirty="0" err="1" smtClean="0"/>
              <a:t>oštećene</a:t>
            </a:r>
            <a:r>
              <a:rPr lang="en-US" sz="2400" dirty="0" smtClean="0"/>
              <a:t> </a:t>
            </a:r>
            <a:r>
              <a:rPr lang="en-US" sz="2400" dirty="0" err="1" smtClean="0"/>
              <a:t>stvari</a:t>
            </a:r>
            <a:r>
              <a:rPr lang="en-US" sz="2400" dirty="0" smtClean="0"/>
              <a:t>, </a:t>
            </a:r>
            <a:r>
              <a:rPr lang="en-US" sz="2400" dirty="0" err="1" smtClean="0"/>
              <a:t>predstavlja</a:t>
            </a:r>
            <a:r>
              <a:rPr lang="en-US" sz="2400" dirty="0" smtClean="0"/>
              <a:t> </a:t>
            </a:r>
            <a:r>
              <a:rPr lang="en-US" sz="2400" dirty="0" err="1" smtClean="0"/>
              <a:t>preinaku</a:t>
            </a:r>
            <a:r>
              <a:rPr lang="en-US" sz="2400" dirty="0" smtClean="0"/>
              <a:t> </a:t>
            </a:r>
            <a:r>
              <a:rPr lang="en-US" sz="2400" dirty="0" err="1" smtClean="0"/>
              <a:t>tužbe</a:t>
            </a:r>
            <a:r>
              <a:rPr lang="en-US" sz="2400" dirty="0" smtClean="0"/>
              <a:t> a ne </a:t>
            </a:r>
            <a:r>
              <a:rPr lang="en-US" sz="2400" dirty="0" err="1" smtClean="0"/>
              <a:t>njeno</a:t>
            </a:r>
            <a:r>
              <a:rPr lang="en-US" sz="2400" dirty="0" smtClean="0"/>
              <a:t> </a:t>
            </a:r>
            <a:r>
              <a:rPr lang="en-US" sz="2400" dirty="0" err="1" smtClean="0"/>
              <a:t>uređenje</a:t>
            </a:r>
            <a:r>
              <a:rPr lang="bs-Latn-BA" sz="2400" dirty="0"/>
              <a:t> </a:t>
            </a:r>
            <a:r>
              <a:rPr lang="da-DK" sz="2400" dirty="0" smtClean="0"/>
              <a:t>(</a:t>
            </a:r>
            <a:r>
              <a:rPr lang="bs-Latn-BA" sz="2400" dirty="0" smtClean="0"/>
              <a:t>p</a:t>
            </a:r>
            <a:r>
              <a:rPr lang="da-DK" sz="2400" dirty="0" smtClean="0"/>
              <a:t>resuda V</a:t>
            </a:r>
            <a:r>
              <a:rPr lang="bs-Latn-BA" sz="2400" dirty="0" smtClean="0"/>
              <a:t>S</a:t>
            </a:r>
            <a:r>
              <a:rPr lang="da-DK" sz="2400" dirty="0" smtClean="0"/>
              <a:t>FBiH </a:t>
            </a:r>
            <a:r>
              <a:rPr lang="da-DK" sz="2400" dirty="0"/>
              <a:t>broj 58 0 P 021500 09 Rev od 16.12.2010. </a:t>
            </a:r>
            <a:r>
              <a:rPr lang="da-DK" sz="2400" dirty="0" smtClean="0"/>
              <a:t>godine</a:t>
            </a:r>
            <a:r>
              <a:rPr lang="bs-Latn-BA" sz="2400" dirty="0" smtClean="0"/>
              <a:t>, BSP VSFBiH, 1-2/11</a:t>
            </a:r>
            <a:r>
              <a:rPr lang="da-DK" sz="2400" dirty="0" smtClean="0"/>
              <a:t>) </a:t>
            </a:r>
            <a:endParaRPr lang="en-US" sz="2400" dirty="0" smtClean="0"/>
          </a:p>
          <a:p>
            <a:pPr marL="0" indent="0" algn="just">
              <a:buNone/>
            </a:pPr>
            <a:r>
              <a:rPr lang="en-US" sz="2200" dirty="0" smtClean="0"/>
              <a:t> </a:t>
            </a:r>
            <a:endParaRPr lang="en-US" sz="2200" dirty="0"/>
          </a:p>
        </p:txBody>
      </p:sp>
    </p:spTree>
    <p:extLst>
      <p:ext uri="{BB962C8B-B14F-4D97-AF65-F5344CB8AC3E}">
        <p14:creationId xmlns:p14="http://schemas.microsoft.com/office/powerpoint/2010/main" val="2637842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9"/>
            <a:ext cx="10515600" cy="718457"/>
          </a:xfrm>
        </p:spPr>
        <p:txBody>
          <a:bodyPr>
            <a:normAutofit/>
          </a:bodyPr>
          <a:lstStyle/>
          <a:p>
            <a:r>
              <a:rPr lang="bs-Latn-BA" sz="3600" dirty="0" smtClean="0"/>
              <a:t>Prigovor kompenzacije</a:t>
            </a:r>
            <a:endParaRPr lang="bs-Latn-BA" sz="3600" dirty="0"/>
          </a:p>
        </p:txBody>
      </p:sp>
      <p:sp>
        <p:nvSpPr>
          <p:cNvPr id="3" name="Content Placeholder 2"/>
          <p:cNvSpPr>
            <a:spLocks noGrp="1"/>
          </p:cNvSpPr>
          <p:nvPr>
            <p:ph idx="1"/>
          </p:nvPr>
        </p:nvSpPr>
        <p:spPr>
          <a:xfrm>
            <a:off x="838200" y="849086"/>
            <a:ext cx="10515599" cy="6008914"/>
          </a:xfrm>
        </p:spPr>
        <p:txBody>
          <a:bodyPr>
            <a:noAutofit/>
          </a:bodyPr>
          <a:lstStyle/>
          <a:p>
            <a:pPr algn="just">
              <a:buFontTx/>
              <a:buChar char="-"/>
            </a:pPr>
            <a:r>
              <a:rPr lang="bs-Latn-BA" sz="2200" dirty="0" smtClean="0"/>
              <a:t>Prebijanje ili kompenzacija je primarno ustanova obligacionog prava, jedan od oblika gašenja obaveze. Dužnik može prebiti potraživanje koje ima prema povjeriocu sa onim što povjerilac od njega potražuje pod četiri uvjeta: da oba potraživanja glase na novac ili druge zamjenjive stvari istog roda ili iste kakvoće, da su oba dospjela, da su uzajamna, da su utuživa.</a:t>
            </a:r>
          </a:p>
          <a:p>
            <a:pPr algn="just">
              <a:buFontTx/>
              <a:buChar char="-"/>
            </a:pPr>
            <a:r>
              <a:rPr lang="bs-Latn-BA" sz="2200" dirty="0" smtClean="0"/>
              <a:t>Prigovor radi prebijanja je specifična procesna radnja čije su pretpostavke i dejstva određeni normama procesnog prava. U pogledu </a:t>
            </a:r>
            <a:r>
              <a:rPr lang="bs-Latn-BA" sz="2200" dirty="0"/>
              <a:t>zahtjeva istaknutog u vidu ekscepcije sud mora prvenstveno deklaracijom utvrditi postojanje međusobnih istovrsnih i dospjelih potraživanja, a zatim konstitutivnom odlukom izvršiti prijeboj te urediti međusobna prava i </a:t>
            </a:r>
            <a:r>
              <a:rPr lang="bs-Latn-BA" sz="2200" dirty="0" smtClean="0"/>
              <a:t>obaveze </a:t>
            </a:r>
            <a:r>
              <a:rPr lang="bs-Latn-BA" sz="2200" dirty="0"/>
              <a:t>stranaka u slučaju da je jedno od potraživanja imalo veću visinu</a:t>
            </a:r>
            <a:r>
              <a:rPr lang="bs-Latn-BA" sz="2200" dirty="0" smtClean="0"/>
              <a:t>.</a:t>
            </a:r>
          </a:p>
          <a:p>
            <a:pPr algn="just">
              <a:buFontTx/>
              <a:buChar char="-"/>
            </a:pPr>
            <a:r>
              <a:rPr lang="bs-Latn-BA" sz="2200" dirty="0"/>
              <a:t>S obzirom na različitu pravnu prirodu građanskopravne kompenzacije i procesnopravnog prigovora radi </a:t>
            </a:r>
            <a:r>
              <a:rPr lang="bs-Latn-BA" sz="2200" dirty="0" smtClean="0"/>
              <a:t>prebijanja </a:t>
            </a:r>
            <a:r>
              <a:rPr lang="bs-Latn-BA" sz="2200" dirty="0"/>
              <a:t>u parnici, nije moguće da </a:t>
            </a:r>
            <a:r>
              <a:rPr lang="bs-Latn-BA" sz="2200" dirty="0" smtClean="0"/>
              <a:t>tuženi </a:t>
            </a:r>
            <a:r>
              <a:rPr lang="bs-Latn-BA" sz="2200" dirty="0"/>
              <a:t>svoju </a:t>
            </a:r>
            <a:r>
              <a:rPr lang="bs-Latn-BA" sz="2200" dirty="0" smtClean="0"/>
              <a:t>odbranu </a:t>
            </a:r>
            <a:r>
              <a:rPr lang="bs-Latn-BA" sz="2200" dirty="0"/>
              <a:t>zasniva na elementima oba instituta. Ako tvrdi da je prethodno došlo do građanske kompenzacije, on ne može nasuprot tužbenog zahtjeva isticati neko svoje potraživanje, jer bi takav zahtjev bio u suprotnosti s pravnom prirodom građanskopravne kompenzacije koji predstavlja negiranje uzajamnih potraživanja. Isticanje potraživanja radi prijeboja u parnici moguće je jedino kada svaka strana u postupku ima egzistentno i dospjelo potraživanje među kojima nije došlo do prijeboja.</a:t>
            </a:r>
          </a:p>
        </p:txBody>
      </p:sp>
    </p:spTree>
    <p:extLst>
      <p:ext uri="{BB962C8B-B14F-4D97-AF65-F5344CB8AC3E}">
        <p14:creationId xmlns:p14="http://schemas.microsoft.com/office/powerpoint/2010/main" val="2554187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Stranke i njihovi zakonski zastupnici</a:t>
            </a:r>
            <a:endParaRPr lang="bs-Latn-BA" sz="3600" dirty="0"/>
          </a:p>
        </p:txBody>
      </p:sp>
      <p:sp>
        <p:nvSpPr>
          <p:cNvPr id="3" name="Content Placeholder 2"/>
          <p:cNvSpPr>
            <a:spLocks noGrp="1"/>
          </p:cNvSpPr>
          <p:nvPr>
            <p:ph idx="1"/>
          </p:nvPr>
        </p:nvSpPr>
        <p:spPr/>
        <p:txBody>
          <a:bodyPr>
            <a:normAutofit/>
          </a:bodyPr>
          <a:lstStyle/>
          <a:p>
            <a:pPr algn="just">
              <a:buFontTx/>
              <a:buChar char="-"/>
            </a:pPr>
            <a:r>
              <a:rPr lang="bs-Latn-BA" sz="2400" dirty="0" smtClean="0"/>
              <a:t>Zakonske </a:t>
            </a:r>
            <a:r>
              <a:rPr lang="bs-Latn-BA" sz="2400" dirty="0"/>
              <a:t>odredbe koje reguliraju materiju vezanu za stranke i njihove zakonske zastupnike su odredbe članova </a:t>
            </a:r>
            <a:r>
              <a:rPr lang="bs-Latn-BA" sz="2400" dirty="0" smtClean="0"/>
              <a:t>291.-299.  </a:t>
            </a:r>
            <a:r>
              <a:rPr lang="bs-Latn-BA" sz="2400" dirty="0"/>
              <a:t>Zakona o parničnom </a:t>
            </a:r>
            <a:r>
              <a:rPr lang="bs-Latn-BA" sz="2400" dirty="0" smtClean="0"/>
              <a:t>postupku.</a:t>
            </a:r>
            <a:endParaRPr lang="bs-Latn-BA" sz="2400" b="1" dirty="0"/>
          </a:p>
          <a:p>
            <a:pPr algn="just">
              <a:buFontTx/>
              <a:buChar char="-"/>
            </a:pPr>
            <a:r>
              <a:rPr lang="bs-Latn-BA" sz="2400" dirty="0" smtClean="0"/>
              <a:t>Stranka </a:t>
            </a:r>
            <a:r>
              <a:rPr lang="bs-Latn-BA" sz="2400" dirty="0"/>
              <a:t>u postupku može biti svaka fizička i pravna </a:t>
            </a:r>
            <a:r>
              <a:rPr lang="bs-Latn-BA" sz="2400" dirty="0" smtClean="0"/>
              <a:t>osoba.</a:t>
            </a:r>
            <a:endParaRPr lang="bs-Latn-BA" sz="2400" dirty="0"/>
          </a:p>
          <a:p>
            <a:pPr algn="just">
              <a:buFontTx/>
              <a:buChar char="-"/>
            </a:pPr>
            <a:r>
              <a:rPr lang="bs-Latn-BA" sz="2400" dirty="0" smtClean="0"/>
              <a:t>Posebnom </a:t>
            </a:r>
            <a:r>
              <a:rPr lang="bs-Latn-BA" sz="2400" dirty="0"/>
              <a:t>propisima može se odrediti ko može biti stranka u postupku </a:t>
            </a:r>
            <a:r>
              <a:rPr lang="bs-Latn-BA" sz="2400" dirty="0" smtClean="0"/>
              <a:t>osim </a:t>
            </a:r>
            <a:r>
              <a:rPr lang="bs-Latn-BA" sz="2400" dirty="0"/>
              <a:t>fizičkih i pravnih osoba. </a:t>
            </a:r>
          </a:p>
          <a:p>
            <a:pPr algn="just">
              <a:buFontTx/>
              <a:buChar char="-"/>
            </a:pPr>
            <a:r>
              <a:rPr lang="bs-Latn-BA" sz="2400" dirty="0" smtClean="0"/>
              <a:t>Parnični </a:t>
            </a:r>
            <a:r>
              <a:rPr lang="bs-Latn-BA" sz="2400" dirty="0"/>
              <a:t>sud može izuzetno, s pravnim učinkom u određenoj parnici, </a:t>
            </a:r>
            <a:r>
              <a:rPr lang="bs-Latn-BA" sz="2400" dirty="0" smtClean="0"/>
              <a:t>priznati </a:t>
            </a:r>
            <a:r>
              <a:rPr lang="bs-Latn-BA" sz="2400" dirty="0"/>
              <a:t>svojstvo </a:t>
            </a:r>
            <a:r>
              <a:rPr lang="bs-Latn-BA" sz="2400" dirty="0" smtClean="0"/>
              <a:t>stranke </a:t>
            </a:r>
            <a:r>
              <a:rPr lang="bs-Latn-BA" sz="2400" dirty="0"/>
              <a:t>i onim oblicima udruživanja koji nemaju stranačku sposobnost prema odredbama stava </a:t>
            </a:r>
            <a:r>
              <a:rPr lang="bs-Latn-BA" sz="2400" dirty="0" smtClean="0"/>
              <a:t>1. </a:t>
            </a:r>
            <a:r>
              <a:rPr lang="bs-Latn-BA" sz="2400" dirty="0"/>
              <a:t>i </a:t>
            </a:r>
            <a:r>
              <a:rPr lang="bs-Latn-BA" sz="2400" dirty="0" smtClean="0"/>
              <a:t>2. </a:t>
            </a:r>
            <a:r>
              <a:rPr lang="bs-Latn-BA" sz="2400" dirty="0"/>
              <a:t>ovog člana, ako utvrdi da, s obzirom na predmet spora, u suštini udovoljavaju bitnim uslovima za sticanje stranačke sposobnosti, a osobito ako raspolažu imovinom na kojoj se može provesti izvršenje. </a:t>
            </a:r>
          </a:p>
        </p:txBody>
      </p:sp>
    </p:spTree>
    <p:extLst>
      <p:ext uri="{BB962C8B-B14F-4D97-AF65-F5344CB8AC3E}">
        <p14:creationId xmlns:p14="http://schemas.microsoft.com/office/powerpoint/2010/main" val="3371633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1305"/>
            <a:ext cx="10515600" cy="4351338"/>
          </a:xfrm>
        </p:spPr>
        <p:txBody>
          <a:bodyPr/>
          <a:lstStyle/>
          <a:p>
            <a:pPr marL="0" indent="0">
              <a:buNone/>
            </a:pPr>
            <a:endParaRPr lang="bs-Latn-BA" sz="2400" dirty="0"/>
          </a:p>
          <a:p>
            <a:endParaRPr lang="bs-Latn-BA" dirty="0"/>
          </a:p>
        </p:txBody>
      </p:sp>
      <p:sp>
        <p:nvSpPr>
          <p:cNvPr id="2" name="Title 1"/>
          <p:cNvSpPr>
            <a:spLocks noGrp="1"/>
          </p:cNvSpPr>
          <p:nvPr>
            <p:ph type="title"/>
          </p:nvPr>
        </p:nvSpPr>
        <p:spPr>
          <a:xfrm>
            <a:off x="838200" y="365125"/>
            <a:ext cx="10515600" cy="6140178"/>
          </a:xfrm>
        </p:spPr>
        <p:txBody>
          <a:bodyPr>
            <a:normAutofit/>
          </a:bodyPr>
          <a:lstStyle/>
          <a:p>
            <a:r>
              <a:rPr lang="bs-Latn-BA" sz="3600" b="1" dirty="0" smtClean="0"/>
              <a:t>O preporukama  za unaprijeđenje pripremanja glavne rasprave u parničnom postupku</a:t>
            </a:r>
            <a:endParaRPr lang="bs-Latn-BA" sz="3600" b="1" dirty="0"/>
          </a:p>
        </p:txBody>
      </p:sp>
    </p:spTree>
    <p:extLst>
      <p:ext uri="{BB962C8B-B14F-4D97-AF65-F5344CB8AC3E}">
        <p14:creationId xmlns:p14="http://schemas.microsoft.com/office/powerpoint/2010/main" val="1017230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1702"/>
            <a:ext cx="10515600" cy="1802674"/>
          </a:xfrm>
        </p:spPr>
        <p:txBody>
          <a:bodyPr>
            <a:normAutofit/>
          </a:bodyPr>
          <a:lstStyle/>
          <a:p>
            <a:r>
              <a:rPr lang="bs-Latn-BA" sz="3600" dirty="0" smtClean="0"/>
              <a:t>Sudska praksa</a:t>
            </a:r>
            <a:endParaRPr lang="bs-Latn-BA" sz="3600" dirty="0"/>
          </a:p>
        </p:txBody>
      </p:sp>
      <p:sp>
        <p:nvSpPr>
          <p:cNvPr id="3" name="Content Placeholder 2"/>
          <p:cNvSpPr>
            <a:spLocks noGrp="1"/>
          </p:cNvSpPr>
          <p:nvPr>
            <p:ph idx="1"/>
          </p:nvPr>
        </p:nvSpPr>
        <p:spPr>
          <a:xfrm>
            <a:off x="838200" y="757646"/>
            <a:ext cx="10515600" cy="5969725"/>
          </a:xfrm>
        </p:spPr>
        <p:txBody>
          <a:bodyPr>
            <a:normAutofit/>
          </a:bodyPr>
          <a:lstStyle/>
          <a:p>
            <a:pPr algn="just">
              <a:buFontTx/>
              <a:buChar char="-"/>
            </a:pPr>
            <a:r>
              <a:rPr lang="bs-Latn-BA" sz="2400" dirty="0" smtClean="0"/>
              <a:t>Ukoliko </a:t>
            </a:r>
            <a:r>
              <a:rPr lang="bs-Latn-BA" sz="2400" dirty="0"/>
              <a:t>Frizerski salon „Zinda G.“ nije upisan u sudski registar i nema svojstvo pravnog lica, on ne može biti stranka u postupku, već to u konkretnoj parnici može biti njen vlasnik T.Z. kao fizička osoba, dok je Frizerski salon samo ime pod kojim obrt posluje (Kantonalni sud u Tuzli, Pž-72/05 od 14.10.2005</a:t>
            </a:r>
            <a:r>
              <a:rPr lang="bs-Latn-BA" sz="2400" dirty="0" smtClean="0"/>
              <a:t>.)</a:t>
            </a:r>
            <a:endParaRPr lang="bs-Latn-BA" sz="2400" dirty="0"/>
          </a:p>
          <a:p>
            <a:pPr algn="just">
              <a:buFontTx/>
              <a:buChar char="-"/>
            </a:pPr>
            <a:r>
              <a:rPr lang="bs-Latn-BA" sz="2400" dirty="0" smtClean="0"/>
              <a:t>Federalno </a:t>
            </a:r>
            <a:r>
              <a:rPr lang="bs-Latn-BA" sz="2400" dirty="0"/>
              <a:t>ministarstvo nije pravna osoba već tijelo uprave FBiH (član 2. Zakona o federalnim ministarstvima i drugim tijelima federalne uprave), dakle, tijelo pravne osobe, pa kao takvo nema stranačku sposobnost. Onaj ko nema stranačku sposobnost ne može ni biti stranka u postupku, te sud sa njim ne može ni raspravljati niti temeljeg takvog raspravljanja donijeti meritornu odluku, budući da su odredbe o stranačkoj sposobnosti prinudne naravi (VSFBiH, Pž-271/98 od 8.12.1998</a:t>
            </a:r>
            <a:r>
              <a:rPr lang="bs-Latn-BA" sz="2400" dirty="0" smtClean="0"/>
              <a:t>.)</a:t>
            </a:r>
          </a:p>
          <a:p>
            <a:pPr algn="just">
              <a:buFontTx/>
              <a:buChar char="-"/>
            </a:pPr>
            <a:r>
              <a:rPr lang="bs-Latn-BA" sz="2400" dirty="0" smtClean="0"/>
              <a:t>Nema povrede odredaba parničnog postupka vezano </a:t>
            </a:r>
            <a:r>
              <a:rPr lang="bs-Latn-BA" sz="2400" dirty="0"/>
              <a:t>z</a:t>
            </a:r>
            <a:r>
              <a:rPr lang="bs-Latn-BA" sz="2400" dirty="0" smtClean="0"/>
              <a:t>a stranačku sposobnost stranke kada kao drugotužena nije označena filijala banke, već K... Banka d.d. V.K koja je pravno lice i ima stranačku sposobnost, a </a:t>
            </a:r>
            <a:r>
              <a:rPr lang="bs-Latn-BA" sz="2400" dirty="0" err="1" smtClean="0"/>
              <a:t>označenje</a:t>
            </a:r>
            <a:r>
              <a:rPr lang="bs-Latn-BA" sz="2400" dirty="0" smtClean="0"/>
              <a:t> filijale banke predstavlja samo preciznije određenje </a:t>
            </a:r>
            <a:r>
              <a:rPr lang="bs-Latn-BA" sz="2400" dirty="0" err="1" smtClean="0"/>
              <a:t>drugotužene</a:t>
            </a:r>
            <a:r>
              <a:rPr lang="bs-Latn-BA" sz="2400" dirty="0" smtClean="0"/>
              <a:t> (Presuda Vrhovnog suda Federacije BiH, broj 17 0 P 015784 16 Rev od 08.11.2016.)</a:t>
            </a:r>
            <a:endParaRPr lang="bs-Latn-BA" sz="2400" dirty="0"/>
          </a:p>
          <a:p>
            <a:endParaRPr lang="bs-Latn-BA" dirty="0"/>
          </a:p>
        </p:txBody>
      </p:sp>
    </p:spTree>
    <p:extLst>
      <p:ext uri="{BB962C8B-B14F-4D97-AF65-F5344CB8AC3E}">
        <p14:creationId xmlns:p14="http://schemas.microsoft.com/office/powerpoint/2010/main" val="1726189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Sudska praksa</a:t>
            </a:r>
            <a:endParaRPr lang="bs-Latn-BA" sz="3600" dirty="0"/>
          </a:p>
        </p:txBody>
      </p:sp>
      <p:sp>
        <p:nvSpPr>
          <p:cNvPr id="3" name="Content Placeholder 2"/>
          <p:cNvSpPr>
            <a:spLocks noGrp="1"/>
          </p:cNvSpPr>
          <p:nvPr>
            <p:ph idx="1"/>
          </p:nvPr>
        </p:nvSpPr>
        <p:spPr>
          <a:xfrm>
            <a:off x="838200" y="1489166"/>
            <a:ext cx="10515600" cy="4687797"/>
          </a:xfrm>
        </p:spPr>
        <p:txBody>
          <a:bodyPr>
            <a:normAutofit fontScale="92500" lnSpcReduction="20000"/>
          </a:bodyPr>
          <a:lstStyle/>
          <a:p>
            <a:pPr algn="just">
              <a:buFontTx/>
              <a:buChar char="-"/>
            </a:pPr>
            <a:r>
              <a:rPr lang="bs-Latn-BA" dirty="0" smtClean="0"/>
              <a:t>Skupština </a:t>
            </a:r>
            <a:r>
              <a:rPr lang="bs-Latn-BA" dirty="0"/>
              <a:t>opštine nema svojstvo pravnog lica niti stranačku sposobnost. Skupština opštine  je organ vlasti opštine, kao teritorijalne jedinice u kojoj vrši vlast u poslovima utvrđenim Ustavom i zakonom. Zato Skupština opštine nema svojstvo pravnog lica, ni stranačku sposobnost u smislu člana 71. stav 1. ZPP-a. Onaj ko nema stranačku sposobnost ne može ni imati stvarnu legitimaciju (VS Republike Srpske, Rev-132/98 od 11.12.1998</a:t>
            </a:r>
            <a:r>
              <a:rPr lang="bs-Latn-BA" dirty="0" smtClean="0"/>
              <a:t>.)</a:t>
            </a:r>
          </a:p>
          <a:p>
            <a:pPr algn="just">
              <a:buFontTx/>
              <a:buChar char="-"/>
            </a:pPr>
            <a:r>
              <a:rPr lang="bs-Latn-BA" dirty="0" smtClean="0"/>
              <a:t>Kada </a:t>
            </a:r>
            <a:r>
              <a:rPr lang="bs-Latn-BA" dirty="0"/>
              <a:t>je tužena Republika Srpska, za pasivnu legitimaciju nije od značaja označavanje njenog organa (VS Republike Srpske, Rev-175/01 od 15.11.2002</a:t>
            </a:r>
            <a:r>
              <a:rPr lang="bs-Latn-BA" dirty="0" smtClean="0"/>
              <a:t>.)</a:t>
            </a:r>
          </a:p>
          <a:p>
            <a:pPr algn="just">
              <a:buFontTx/>
              <a:buChar char="-"/>
            </a:pPr>
            <a:r>
              <a:rPr lang="bs-Latn-BA" dirty="0" smtClean="0"/>
              <a:t>Fizičke </a:t>
            </a:r>
            <a:r>
              <a:rPr lang="bs-Latn-BA" dirty="0"/>
              <a:t>osobe, koje nisu žive, ne mogu biti stranke u postupku niti im se može postaviti privremeni zastupnik (Kantonalni sud u Bihaću, Gž-1012/04 od 10.12.2004</a:t>
            </a:r>
            <a:r>
              <a:rPr lang="bs-Latn-BA" dirty="0" smtClean="0"/>
              <a:t>.)</a:t>
            </a:r>
          </a:p>
          <a:p>
            <a:pPr algn="just">
              <a:buFontTx/>
              <a:buChar char="-"/>
            </a:pPr>
            <a:r>
              <a:rPr lang="bs-Latn-BA" dirty="0" smtClean="0"/>
              <a:t>Sud </a:t>
            </a:r>
            <a:r>
              <a:rPr lang="bs-Latn-BA" dirty="0"/>
              <a:t>nema stranačku sposobnost i ne može biti stranka u postupku bez obzira na vrstu spora (rješenje VSFBiH, broj 64 0 P 006693 11 Rev od  26.6.2012.)</a:t>
            </a:r>
          </a:p>
          <a:p>
            <a:endParaRPr lang="bs-Latn-BA" dirty="0"/>
          </a:p>
        </p:txBody>
      </p:sp>
    </p:spTree>
    <p:extLst>
      <p:ext uri="{BB962C8B-B14F-4D97-AF65-F5344CB8AC3E}">
        <p14:creationId xmlns:p14="http://schemas.microsoft.com/office/powerpoint/2010/main" val="1413543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0708"/>
          </a:xfrm>
        </p:spPr>
        <p:txBody>
          <a:bodyPr>
            <a:normAutofit/>
          </a:bodyPr>
          <a:lstStyle/>
          <a:p>
            <a:r>
              <a:rPr lang="bs-Latn-BA" sz="3600" dirty="0" smtClean="0"/>
              <a:t>Stvarna </a:t>
            </a:r>
            <a:r>
              <a:rPr lang="bs-Latn-BA" sz="3600" dirty="0" err="1" smtClean="0"/>
              <a:t>nadležnost</a:t>
            </a:r>
            <a:endParaRPr lang="en-US" sz="3600" dirty="0"/>
          </a:p>
        </p:txBody>
      </p:sp>
      <p:sp>
        <p:nvSpPr>
          <p:cNvPr id="3" name="Content Placeholder 2"/>
          <p:cNvSpPr>
            <a:spLocks noGrp="1"/>
          </p:cNvSpPr>
          <p:nvPr>
            <p:ph idx="1"/>
          </p:nvPr>
        </p:nvSpPr>
        <p:spPr>
          <a:xfrm>
            <a:off x="838200" y="666206"/>
            <a:ext cx="10515600" cy="6191794"/>
          </a:xfrm>
        </p:spPr>
        <p:txBody>
          <a:bodyPr>
            <a:normAutofit lnSpcReduction="10000"/>
          </a:bodyPr>
          <a:lstStyle/>
          <a:p>
            <a:pPr algn="just">
              <a:buFontTx/>
              <a:buChar char="-"/>
            </a:pPr>
            <a:r>
              <a:rPr lang="en-US" sz="2400" dirty="0" smtClean="0"/>
              <a:t>U </a:t>
            </a:r>
            <a:r>
              <a:rPr lang="en-US" sz="2400" dirty="0" err="1"/>
              <a:t>parničnom</a:t>
            </a:r>
            <a:r>
              <a:rPr lang="en-US" sz="2400" dirty="0"/>
              <a:t> </a:t>
            </a:r>
            <a:r>
              <a:rPr lang="en-US" sz="2400" dirty="0" err="1"/>
              <a:t>postupku</a:t>
            </a:r>
            <a:r>
              <a:rPr lang="en-US" sz="2400" dirty="0"/>
              <a:t> </a:t>
            </a:r>
            <a:r>
              <a:rPr lang="en-US" sz="2400" dirty="0" err="1"/>
              <a:t>sudovi</a:t>
            </a:r>
            <a:r>
              <a:rPr lang="en-US" sz="2400" dirty="0"/>
              <a:t> </a:t>
            </a:r>
            <a:r>
              <a:rPr lang="en-US" sz="2400" dirty="0" err="1"/>
              <a:t>sude</a:t>
            </a:r>
            <a:r>
              <a:rPr lang="en-US" sz="2400" dirty="0"/>
              <a:t> u </a:t>
            </a:r>
            <a:r>
              <a:rPr lang="en-US" sz="2400" dirty="0" err="1"/>
              <a:t>granicama</a:t>
            </a:r>
            <a:r>
              <a:rPr lang="en-US" sz="2400" dirty="0"/>
              <a:t> </a:t>
            </a:r>
            <a:r>
              <a:rPr lang="en-US" sz="2400" dirty="0" err="1"/>
              <a:t>svoje</a:t>
            </a:r>
            <a:r>
              <a:rPr lang="en-US" sz="2400" dirty="0"/>
              <a:t> </a:t>
            </a:r>
            <a:r>
              <a:rPr lang="en-US" sz="2400" dirty="0" err="1"/>
              <a:t>stvarne</a:t>
            </a:r>
            <a:r>
              <a:rPr lang="en-US" sz="2400" dirty="0"/>
              <a:t> </a:t>
            </a:r>
            <a:r>
              <a:rPr lang="en-US" sz="2400" dirty="0" err="1"/>
              <a:t>nadležnosti</a:t>
            </a:r>
            <a:r>
              <a:rPr lang="en-US" sz="2400" dirty="0"/>
              <a:t> </a:t>
            </a:r>
            <a:r>
              <a:rPr lang="en-US" sz="2400" dirty="0" err="1"/>
              <a:t>određene</a:t>
            </a:r>
            <a:r>
              <a:rPr lang="en-US" sz="2400" dirty="0"/>
              <a:t> </a:t>
            </a:r>
            <a:r>
              <a:rPr lang="en-US" sz="2400" dirty="0" err="1" smtClean="0"/>
              <a:t>ovim</a:t>
            </a:r>
            <a:r>
              <a:rPr lang="bs-Latn-BA" sz="2400" dirty="0"/>
              <a:t> </a:t>
            </a:r>
            <a:r>
              <a:rPr lang="pl-PL" sz="2400" dirty="0" smtClean="0"/>
              <a:t>ili </a:t>
            </a:r>
            <a:r>
              <a:rPr lang="pl-PL" sz="2400" dirty="0"/>
              <a:t>drugim zakonom Federacije, odnosno zakonom </a:t>
            </a:r>
            <a:r>
              <a:rPr lang="pl-PL" sz="2400" dirty="0" smtClean="0"/>
              <a:t>kantona.</a:t>
            </a:r>
          </a:p>
          <a:p>
            <a:pPr algn="just">
              <a:buFontTx/>
              <a:buChar char="-"/>
            </a:pPr>
            <a:r>
              <a:rPr lang="pl-PL" sz="2400" dirty="0" smtClean="0"/>
              <a:t>Po pravilnima o stvarnoj nadležnosti, razgraničuje se djelokrug poslova između sudova različite vrste, te između sudova različitog ranga u okviru sudova iste vrste.</a:t>
            </a:r>
          </a:p>
          <a:p>
            <a:pPr algn="just">
              <a:buFontTx/>
              <a:buChar char="-"/>
            </a:pPr>
            <a:r>
              <a:rPr lang="pl-PL" sz="2400" dirty="0" smtClean="0"/>
              <a:t>Važećim zakonima o sudovima ustanovljena je i specijalizirana stvarna nadležnost pojedinih općinskih sudova za obavljanje poslova iz trgovačkog prava, i to na način da su u općinskim sudovima organizovana privredna odjeljenja. </a:t>
            </a:r>
          </a:p>
          <a:p>
            <a:pPr algn="just">
              <a:buFontTx/>
              <a:buChar char="-"/>
            </a:pPr>
            <a:r>
              <a:rPr lang="bs-Latn-BA" sz="2400" dirty="0"/>
              <a:t>P</a:t>
            </a:r>
            <a:r>
              <a:rPr lang="bs-Latn-BA" sz="2400" dirty="0" smtClean="0"/>
              <a:t>rava </a:t>
            </a:r>
            <a:r>
              <a:rPr lang="bs-Latn-BA" sz="2400" dirty="0"/>
              <a:t>i obaveze po osnovu pravnog prometa roba, usluga, vrijednosnih papira, vlasničkih i drugih stvarnih prava na nekretninama, te na prava i obaveze proistekle iz vrijednosnih papira u kojima su obje stranke u postupku pravno lice ili fizičko lice koje, u svojstvu samostalnog poduzetnika ili u drugom svojstvu, obavlja privrednu ili drugu registriranu djelatnost u vidu osnovnog ili dopunskog zanimanja</a:t>
            </a:r>
            <a:r>
              <a:rPr lang="bs-Latn-BA" sz="2400" dirty="0" smtClean="0"/>
              <a:t>.</a:t>
            </a:r>
          </a:p>
          <a:p>
            <a:pPr algn="just"/>
            <a:r>
              <a:rPr lang="bs-Latn-BA" sz="2400" dirty="0" smtClean="0"/>
              <a:t>personalni kriterij i </a:t>
            </a:r>
          </a:p>
          <a:p>
            <a:pPr algn="just"/>
            <a:r>
              <a:rPr lang="bs-Latn-BA" sz="2400" dirty="0" smtClean="0"/>
              <a:t>kauzalni kriterij </a:t>
            </a:r>
            <a:r>
              <a:rPr lang="bs-Latn-BA" sz="2400" dirty="0"/>
              <a:t>potrebno je da sporna prava i obaveze imaju </a:t>
            </a:r>
            <a:r>
              <a:rPr lang="bs-Latn-BA" sz="2400" dirty="0" err="1"/>
              <a:t>osnov</a:t>
            </a:r>
            <a:r>
              <a:rPr lang="bs-Latn-BA" sz="2400" dirty="0"/>
              <a:t> u pravnom odnosu koji je nastao među </a:t>
            </a:r>
            <a:r>
              <a:rPr lang="bs-Latn-BA" sz="2400" dirty="0" smtClean="0"/>
              <a:t>suprotstavljenim </a:t>
            </a:r>
            <a:r>
              <a:rPr lang="bs-Latn-BA" sz="2400" dirty="0"/>
              <a:t>stranama povodom vršenja djelatnosti koja čini predmet njihovog poslovanja. </a:t>
            </a:r>
            <a:endParaRPr lang="en-US" sz="2400" dirty="0"/>
          </a:p>
          <a:p>
            <a:pPr algn="just"/>
            <a:endParaRPr lang="pl-PL" sz="2200" dirty="0" smtClean="0"/>
          </a:p>
          <a:p>
            <a:pPr algn="just"/>
            <a:endParaRPr lang="en-US" sz="2200" dirty="0"/>
          </a:p>
        </p:txBody>
      </p:sp>
    </p:spTree>
    <p:extLst>
      <p:ext uri="{BB962C8B-B14F-4D97-AF65-F5344CB8AC3E}">
        <p14:creationId xmlns:p14="http://schemas.microsoft.com/office/powerpoint/2010/main" val="1309453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Zakazivanje glavne rasprave bez održavanja pripremnog ročišta</a:t>
            </a:r>
            <a:endParaRPr lang="bs-Latn-BA" sz="3600" dirty="0"/>
          </a:p>
        </p:txBody>
      </p:sp>
      <p:sp>
        <p:nvSpPr>
          <p:cNvPr id="3" name="Content Placeholder 2"/>
          <p:cNvSpPr>
            <a:spLocks noGrp="1"/>
          </p:cNvSpPr>
          <p:nvPr>
            <p:ph idx="1"/>
          </p:nvPr>
        </p:nvSpPr>
        <p:spPr/>
        <p:txBody>
          <a:bodyPr/>
          <a:lstStyle/>
          <a:p>
            <a:pPr algn="just">
              <a:buFontTx/>
              <a:buChar char="-"/>
            </a:pPr>
            <a:r>
              <a:rPr lang="bs-Latn-BA" sz="2400" dirty="0" smtClean="0"/>
              <a:t>Održavanje </a:t>
            </a:r>
            <a:r>
              <a:rPr lang="bs-Latn-BA" sz="2400" dirty="0"/>
              <a:t>pripremnog ročišta je obavezno, osim u slučajevima u kojima sud, nakon ispitivanja tužbe i odgovora na tužbu, utvrdi da među strankama nema spornih činjenica ili da zbog </a:t>
            </a:r>
            <a:r>
              <a:rPr lang="bs-Latn-BA" sz="2400" dirty="0" smtClean="0"/>
              <a:t>jednostavnosti </a:t>
            </a:r>
            <a:r>
              <a:rPr lang="bs-Latn-BA" sz="2400" dirty="0"/>
              <a:t>spora održavanje pripremnog ročišta nije </a:t>
            </a:r>
            <a:r>
              <a:rPr lang="bs-Latn-BA" sz="2400" dirty="0" smtClean="0"/>
              <a:t>potrebno (član 76. ZPP).  </a:t>
            </a:r>
          </a:p>
          <a:p>
            <a:pPr algn="just">
              <a:buFontTx/>
              <a:buChar char="-"/>
            </a:pPr>
            <a:r>
              <a:rPr lang="bs-Latn-BA" sz="2400" dirty="0" smtClean="0"/>
              <a:t>Određivanjem odmah glavne rasprave smanjuju se troškovi postupka.</a:t>
            </a:r>
          </a:p>
          <a:p>
            <a:pPr algn="just">
              <a:buFontTx/>
              <a:buChar char="-"/>
            </a:pPr>
            <a:r>
              <a:rPr lang="bs-Latn-BA" sz="2400" dirty="0" smtClean="0"/>
              <a:t>Sud </a:t>
            </a:r>
            <a:r>
              <a:rPr lang="bs-Latn-BA" sz="2400" dirty="0"/>
              <a:t>može odrediti da se glavna rasprava održi odmah nakon pripremnog </a:t>
            </a:r>
            <a:r>
              <a:rPr lang="bs-Latn-BA" sz="2400" dirty="0" smtClean="0"/>
              <a:t>ročišta (čl. 94. st. 3. ZPP). </a:t>
            </a:r>
          </a:p>
          <a:p>
            <a:pPr algn="just">
              <a:buFontTx/>
              <a:buChar char="-"/>
            </a:pPr>
            <a:r>
              <a:rPr lang="bs-Latn-BA" sz="2400" dirty="0" smtClean="0"/>
              <a:t>Kada se održi glavna rasprava odmah nakon pripremnog ročišta stranci su priznaju troškovi kako zastupanja na pripremnom ročištu tako i troškovi zastupanja na glavnoj raspravi.</a:t>
            </a:r>
            <a:endParaRPr lang="bs-Latn-BA" sz="2400" dirty="0"/>
          </a:p>
          <a:p>
            <a:pPr marL="0" indent="0">
              <a:buNone/>
            </a:pPr>
            <a:endParaRPr lang="bs-Latn-BA" dirty="0"/>
          </a:p>
        </p:txBody>
      </p:sp>
    </p:spTree>
    <p:extLst>
      <p:ext uri="{BB962C8B-B14F-4D97-AF65-F5344CB8AC3E}">
        <p14:creationId xmlns:p14="http://schemas.microsoft.com/office/powerpoint/2010/main" val="2118609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538"/>
          </a:xfrm>
        </p:spPr>
        <p:txBody>
          <a:bodyPr>
            <a:normAutofit/>
          </a:bodyPr>
          <a:lstStyle/>
          <a:p>
            <a:r>
              <a:rPr lang="bs-Latn-BA" sz="3600" dirty="0" smtClean="0"/>
              <a:t>Pravila o teretu dokazivanja</a:t>
            </a:r>
            <a:endParaRPr lang="bs-Latn-BA" sz="3600" dirty="0"/>
          </a:p>
        </p:txBody>
      </p:sp>
      <p:sp>
        <p:nvSpPr>
          <p:cNvPr id="3" name="Content Placeholder 2"/>
          <p:cNvSpPr>
            <a:spLocks noGrp="1"/>
          </p:cNvSpPr>
          <p:nvPr>
            <p:ph idx="1"/>
          </p:nvPr>
        </p:nvSpPr>
        <p:spPr>
          <a:xfrm>
            <a:off x="838200" y="1201783"/>
            <a:ext cx="10515600" cy="5238206"/>
          </a:xfrm>
        </p:spPr>
        <p:txBody>
          <a:bodyPr>
            <a:normAutofit fontScale="92500" lnSpcReduction="10000"/>
          </a:bodyPr>
          <a:lstStyle/>
          <a:p>
            <a:pPr algn="just">
              <a:buFontTx/>
              <a:buChar char="-"/>
            </a:pPr>
            <a:r>
              <a:rPr lang="bs-Latn-BA" sz="2600" dirty="0" smtClean="0"/>
              <a:t>Prema čl. </a:t>
            </a:r>
            <a:r>
              <a:rPr lang="bs-Latn-BA" sz="2600" dirty="0"/>
              <a:t>7. </a:t>
            </a:r>
            <a:r>
              <a:rPr lang="bs-Latn-BA" sz="2600" dirty="0" smtClean="0"/>
              <a:t>st. </a:t>
            </a:r>
            <a:r>
              <a:rPr lang="bs-Latn-BA" sz="2600" dirty="0"/>
              <a:t>1. </a:t>
            </a:r>
            <a:r>
              <a:rPr lang="bs-Latn-BA" sz="2600" dirty="0" smtClean="0"/>
              <a:t>ZPP </a:t>
            </a:r>
            <a:r>
              <a:rPr lang="bs-Latn-BA" sz="2600" dirty="0"/>
              <a:t>stranke su dužne iznijeti sve činjenice na kojima zasnivaju svoje zahtjeve i izvoditi dokaze kojima se utvrđuju te činjenice, dok prema članu 126. istog zakona ako sud na osnovu ocjene izvedenih dokaza (čl. 8. ZPP) ne može sa sigurnošću utvrditi neku činjenicu, o postojanju te činjenice zaključit će primjenom pravila o teretu </a:t>
            </a:r>
            <a:r>
              <a:rPr lang="bs-Latn-BA" sz="2600" dirty="0" smtClean="0"/>
              <a:t>dokazivanja.</a:t>
            </a:r>
          </a:p>
          <a:p>
            <a:pPr algn="just">
              <a:buFontTx/>
              <a:buChar char="-"/>
            </a:pPr>
            <a:r>
              <a:rPr lang="bs-Latn-BA" sz="2600" dirty="0" smtClean="0"/>
              <a:t>Kada tuženi ospori da nije potpisao ugovor na kome je teret dokazivanja te činjenice???</a:t>
            </a:r>
          </a:p>
          <a:p>
            <a:pPr algn="just">
              <a:buFontTx/>
              <a:buChar char="-"/>
            </a:pPr>
            <a:r>
              <a:rPr lang="bs-Latn-BA" sz="2600" dirty="0" smtClean="0"/>
              <a:t>Ocjena </a:t>
            </a:r>
            <a:r>
              <a:rPr lang="bs-Latn-BA" sz="2600" dirty="0"/>
              <a:t>osnovanosti zahtjeva </a:t>
            </a:r>
            <a:r>
              <a:rPr lang="bs-Latn-BA" sz="2600" dirty="0" smtClean="0"/>
              <a:t>tužitelja u </a:t>
            </a:r>
            <a:r>
              <a:rPr lang="bs-Latn-BA" sz="2600" dirty="0"/>
              <a:t>postupku </a:t>
            </a:r>
            <a:r>
              <a:rPr lang="bs-Latn-BA" sz="2600" dirty="0" smtClean="0"/>
              <a:t>zavisi </a:t>
            </a:r>
            <a:r>
              <a:rPr lang="bs-Latn-BA" sz="2600" dirty="0"/>
              <a:t>o činjenici valjano sklopljenog pravnog </a:t>
            </a:r>
            <a:r>
              <a:rPr lang="bs-Latn-BA" sz="2600" dirty="0" smtClean="0"/>
              <a:t>posla, tako da </a:t>
            </a:r>
            <a:r>
              <a:rPr lang="bs-Latn-BA" sz="2600" dirty="0"/>
              <a:t>je </a:t>
            </a:r>
            <a:r>
              <a:rPr lang="bs-Latn-BA" sz="2600" dirty="0" smtClean="0"/>
              <a:t>tužitelj </a:t>
            </a:r>
            <a:r>
              <a:rPr lang="bs-Latn-BA" sz="2600" dirty="0"/>
              <a:t>dužan dokazati da je </a:t>
            </a:r>
            <a:r>
              <a:rPr lang="bs-Latn-BA" sz="2600" dirty="0" smtClean="0"/>
              <a:t>tuženi </a:t>
            </a:r>
            <a:r>
              <a:rPr lang="bs-Latn-BA" sz="2600" dirty="0"/>
              <a:t>potpisao </a:t>
            </a:r>
            <a:r>
              <a:rPr lang="bs-Latn-BA" sz="2600" dirty="0" smtClean="0"/>
              <a:t>ugovor. </a:t>
            </a:r>
            <a:endParaRPr lang="bs-Latn-BA" sz="2600" dirty="0"/>
          </a:p>
          <a:p>
            <a:pPr algn="just">
              <a:buFontTx/>
              <a:buChar char="-"/>
            </a:pPr>
            <a:r>
              <a:rPr lang="bs-Latn-BA" sz="2600" dirty="0" smtClean="0"/>
              <a:t>Kada tužitelj ne predloži </a:t>
            </a:r>
            <a:r>
              <a:rPr lang="bs-Latn-BA" sz="2600" dirty="0"/>
              <a:t>relevantan dokaz (grafološko vještačenje) temeljem kojeg bi nedvojbeno dokazao da je </a:t>
            </a:r>
            <a:r>
              <a:rPr lang="bs-Latn-BA" sz="2600" dirty="0" smtClean="0"/>
              <a:t>tuženi potpisao ugovor, </a:t>
            </a:r>
            <a:r>
              <a:rPr lang="bs-Latn-BA" sz="2600" dirty="0"/>
              <a:t>to p</a:t>
            </a:r>
            <a:r>
              <a:rPr lang="bs-Latn-BA" sz="2600" dirty="0" smtClean="0"/>
              <a:t>ravilnom </a:t>
            </a:r>
            <a:r>
              <a:rPr lang="bs-Latn-BA" sz="2600" dirty="0"/>
              <a:t>primjenom pravila o teretu dokazivanja </a:t>
            </a:r>
            <a:r>
              <a:rPr lang="bs-Latn-BA" sz="2600" dirty="0" smtClean="0"/>
              <a:t>valja </a:t>
            </a:r>
            <a:r>
              <a:rPr lang="bs-Latn-BA" sz="2600" dirty="0"/>
              <a:t>zaključiti da tužitelj nije dokazao valjanost pravnog osnova </a:t>
            </a:r>
            <a:r>
              <a:rPr lang="bs-Latn-BA" sz="2600" dirty="0" smtClean="0"/>
              <a:t>potraživanja, </a:t>
            </a:r>
            <a:r>
              <a:rPr lang="bs-Latn-BA" sz="2600" dirty="0"/>
              <a:t>a što pravilnom primjenom materijalnog prava zahtjev za isplatu čini neosnovanim.</a:t>
            </a:r>
          </a:p>
          <a:p>
            <a:pPr marL="0" indent="0">
              <a:buNone/>
            </a:pPr>
            <a:endParaRPr lang="bs-Latn-BA" dirty="0"/>
          </a:p>
        </p:txBody>
      </p:sp>
    </p:spTree>
    <p:extLst>
      <p:ext uri="{BB962C8B-B14F-4D97-AF65-F5344CB8AC3E}">
        <p14:creationId xmlns:p14="http://schemas.microsoft.com/office/powerpoint/2010/main" val="114179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Postupak u sporovima male vrijednosti</a:t>
            </a:r>
            <a:endParaRPr lang="bs-Latn-BA" sz="3600" dirty="0"/>
          </a:p>
        </p:txBody>
      </p:sp>
      <p:sp>
        <p:nvSpPr>
          <p:cNvPr id="3" name="Content Placeholder 2"/>
          <p:cNvSpPr>
            <a:spLocks noGrp="1"/>
          </p:cNvSpPr>
          <p:nvPr>
            <p:ph idx="1"/>
          </p:nvPr>
        </p:nvSpPr>
        <p:spPr/>
        <p:txBody>
          <a:bodyPr>
            <a:normAutofit fontScale="92500"/>
          </a:bodyPr>
          <a:lstStyle/>
          <a:p>
            <a:pPr algn="just">
              <a:buFontTx/>
              <a:buChar char="-"/>
            </a:pPr>
            <a:r>
              <a:rPr lang="bs-Latn-BA" sz="2600" dirty="0" smtClean="0"/>
              <a:t>Ako </a:t>
            </a:r>
            <a:r>
              <a:rPr lang="bs-Latn-BA" sz="2600" dirty="0"/>
              <a:t>tužitelj preinači tužbeni zahtjev tako da vrijednost predmeta spora prelazi svotu od 5.000,00 KM, postupak će se dovršiti prema odredbama o redovnom parničnom postupku (433/1.), dakle neće se nastaviti prema pravilima o postupku u sporovima male vrijednosti. Do preinake tužbe koja može uvjetovati promjenu vrijednosti predmeta spora može doći u svim slučajevima u kojima može doći do preinake tužbe, osim u slučaju preinake promjenom činjenične osnove. </a:t>
            </a:r>
            <a:endParaRPr lang="bs-Latn-BA" sz="2600" dirty="0" smtClean="0"/>
          </a:p>
          <a:p>
            <a:pPr algn="just">
              <a:buFontTx/>
              <a:buChar char="-"/>
            </a:pPr>
            <a:r>
              <a:rPr lang="bs-Latn-BA" sz="2600" dirty="0" smtClean="0"/>
              <a:t>Dakle </a:t>
            </a:r>
            <a:r>
              <a:rPr lang="bs-Latn-BA" sz="2600" dirty="0"/>
              <a:t>kako u slučaju u kojem je tužitelj umjesto prethodnoga zahtjeva istaknuo novi, tako i u slučajevima u kojima je povećao, već istaknuti zahtjev ili uz taj zahtjev istaknuo novi. Da bi došlo do promjene procedure, bit će potrebno da preinaka bude odobrena ako do nje dođe nakon dostave tužbe tuženom</a:t>
            </a:r>
            <a:r>
              <a:rPr lang="bs-Latn-BA" sz="2600" dirty="0" smtClean="0"/>
              <a:t>.</a:t>
            </a:r>
          </a:p>
          <a:p>
            <a:pPr marL="0" indent="0" algn="just">
              <a:buNone/>
            </a:pPr>
            <a:r>
              <a:rPr lang="bs-Latn-BA" dirty="0"/>
              <a:t/>
            </a:r>
            <a:br>
              <a:rPr lang="bs-Latn-BA" dirty="0"/>
            </a:br>
            <a:endParaRPr lang="bs-Latn-BA" dirty="0"/>
          </a:p>
        </p:txBody>
      </p:sp>
    </p:spTree>
    <p:extLst>
      <p:ext uri="{BB962C8B-B14F-4D97-AF65-F5344CB8AC3E}">
        <p14:creationId xmlns:p14="http://schemas.microsoft.com/office/powerpoint/2010/main" val="939809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Postupak u sporovima male vrijednosti</a:t>
            </a:r>
            <a:endParaRPr lang="bs-Latn-BA" sz="3600" dirty="0"/>
          </a:p>
        </p:txBody>
      </p:sp>
      <p:sp>
        <p:nvSpPr>
          <p:cNvPr id="3" name="Content Placeholder 2"/>
          <p:cNvSpPr>
            <a:spLocks noGrp="1"/>
          </p:cNvSpPr>
          <p:nvPr>
            <p:ph idx="1"/>
          </p:nvPr>
        </p:nvSpPr>
        <p:spPr/>
        <p:txBody>
          <a:bodyPr>
            <a:normAutofit fontScale="92500" lnSpcReduction="10000"/>
          </a:bodyPr>
          <a:lstStyle/>
          <a:p>
            <a:pPr algn="just">
              <a:buFontTx/>
              <a:buChar char="-"/>
            </a:pPr>
            <a:r>
              <a:rPr lang="bs-Latn-BA" sz="2600" dirty="0"/>
              <a:t>Ako </a:t>
            </a:r>
            <a:r>
              <a:rPr lang="bs-Latn-BA" sz="2600" dirty="0" smtClean="0"/>
              <a:t>tužitelj </a:t>
            </a:r>
            <a:r>
              <a:rPr lang="bs-Latn-BA" sz="2600" dirty="0"/>
              <a:t>do zaključenja glavne rasprave koja se vodi prema odredbama ovog zakona o redovnom postupku smanji tužbeni zahtjev tako da više ne prelazi iznos od </a:t>
            </a:r>
            <a:r>
              <a:rPr lang="bs-Latn-BA" sz="2600" dirty="0" smtClean="0"/>
              <a:t>5.000,00 </a:t>
            </a:r>
            <a:r>
              <a:rPr lang="bs-Latn-BA" sz="2600" dirty="0"/>
              <a:t>KM daljnji postupak provest će se prema odredbama ovog zakona o postupku u sporovima male </a:t>
            </a:r>
            <a:r>
              <a:rPr lang="bs-Latn-BA" sz="2600" dirty="0" smtClean="0"/>
              <a:t>vrijednosti.</a:t>
            </a:r>
          </a:p>
          <a:p>
            <a:pPr algn="just">
              <a:buFontTx/>
              <a:buChar char="-"/>
            </a:pPr>
            <a:r>
              <a:rPr lang="bs-Latn-BA" sz="2600" dirty="0" smtClean="0"/>
              <a:t>Premda </a:t>
            </a:r>
            <a:r>
              <a:rPr lang="bs-Latn-BA" sz="2600" dirty="0"/>
              <a:t>to nije izričito predviđeno, trebalo bi iz razloga pravne sigurnosti deklaratornom odlukom konstatovati da su ispunjeni uvjeti za nastavak postupka po pravilima o drukčijoj </a:t>
            </a:r>
            <a:r>
              <a:rPr lang="bs-Latn-BA" sz="2600" dirty="0" smtClean="0"/>
              <a:t>proceduri.</a:t>
            </a:r>
          </a:p>
          <a:p>
            <a:pPr algn="just">
              <a:buFontTx/>
              <a:buChar char="-"/>
            </a:pPr>
            <a:r>
              <a:rPr lang="bs-Latn-BA" sz="2600" dirty="0" smtClean="0"/>
              <a:t>Dakle, potrebno je donijeti rješenje na ročištu koje će se unijeti na zapisnik da će se daljnji postupak provest prema odredbama zakona o postupku u sporovima male vrijednosti. </a:t>
            </a:r>
          </a:p>
          <a:p>
            <a:pPr marL="0" indent="0" algn="just">
              <a:buNone/>
            </a:pPr>
            <a:r>
              <a:rPr lang="bs-Latn-BA" dirty="0"/>
              <a:t/>
            </a:r>
            <a:br>
              <a:rPr lang="bs-Latn-BA" dirty="0"/>
            </a:br>
            <a:endParaRPr lang="bs-Latn-BA" dirty="0"/>
          </a:p>
        </p:txBody>
      </p:sp>
    </p:spTree>
    <p:extLst>
      <p:ext uri="{BB962C8B-B14F-4D97-AF65-F5344CB8AC3E}">
        <p14:creationId xmlns:p14="http://schemas.microsoft.com/office/powerpoint/2010/main" val="31766246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Razlozi zbog kojih se može pobijati presuda u sporovima male vrijednosti</a:t>
            </a:r>
            <a:endParaRPr lang="bs-Latn-BA" sz="3600" dirty="0"/>
          </a:p>
        </p:txBody>
      </p:sp>
      <p:sp>
        <p:nvSpPr>
          <p:cNvPr id="3" name="Content Placeholder 2"/>
          <p:cNvSpPr>
            <a:spLocks noGrp="1"/>
          </p:cNvSpPr>
          <p:nvPr>
            <p:ph idx="1"/>
          </p:nvPr>
        </p:nvSpPr>
        <p:spPr/>
        <p:txBody>
          <a:bodyPr>
            <a:normAutofit lnSpcReduction="10000"/>
          </a:bodyPr>
          <a:lstStyle/>
          <a:p>
            <a:pPr algn="just">
              <a:buFontTx/>
              <a:buChar char="-"/>
            </a:pPr>
            <a:r>
              <a:rPr lang="bs-Latn-BA" sz="2400" dirty="0" smtClean="0"/>
              <a:t>Kontradiktorna </a:t>
            </a:r>
            <a:r>
              <a:rPr lang="bs-Latn-BA" sz="2400" dirty="0"/>
              <a:t>presuda ili rješenje kojim se završava spor u postupku u sporovima male vrijednosti može se pobijati samo zbog povreda odredaba parničnog postupka zbog kojih se žalba može izjaviti u redovnom postupku, te zbog pogrešne primjene materijalnoga prava (433/1.). Ona se, </a:t>
            </a:r>
            <a:r>
              <a:rPr lang="bs-Latn-BA" sz="2400" i="1" dirty="0"/>
              <a:t>a contrario, </a:t>
            </a:r>
            <a:r>
              <a:rPr lang="bs-Latn-BA" sz="2400" dirty="0"/>
              <a:t>ne može pobijati zbog pogrešno i nepotpuno utvrđenog činjeničnog </a:t>
            </a:r>
            <a:r>
              <a:rPr lang="bs-Latn-BA" sz="2400" dirty="0" smtClean="0"/>
              <a:t>stanja.</a:t>
            </a:r>
          </a:p>
          <a:p>
            <a:pPr algn="just">
              <a:buFontTx/>
              <a:buChar char="-"/>
            </a:pPr>
            <a:r>
              <a:rPr lang="bs-Latn-BA" sz="2400" dirty="0" smtClean="0"/>
              <a:t>U odluci sud je dužan navesti razloge iz kojih se može izjaviti žalba.</a:t>
            </a:r>
          </a:p>
          <a:p>
            <a:pPr algn="just">
              <a:buFontTx/>
              <a:buChar char="-"/>
            </a:pPr>
            <a:r>
              <a:rPr lang="bs-Latn-BA" sz="2400" dirty="0" smtClean="0"/>
              <a:t>Navedene </a:t>
            </a:r>
            <a:r>
              <a:rPr lang="bs-Latn-BA" sz="2400" dirty="0"/>
              <a:t>se odluke mogu pobijati zbog apsolutno bitnih i relativno bitnih povreda odredaba parničnog postupka (209</a:t>
            </a:r>
            <a:r>
              <a:rPr lang="bs-Latn-BA" sz="2400" dirty="0" smtClean="0"/>
              <a:t>.).</a:t>
            </a:r>
          </a:p>
          <a:p>
            <a:pPr algn="just">
              <a:buFontTx/>
              <a:buChar char="-"/>
            </a:pPr>
            <a:r>
              <a:rPr lang="bs-Latn-BA" sz="2400" dirty="0" smtClean="0"/>
              <a:t>Okolnost </a:t>
            </a:r>
            <a:r>
              <a:rPr lang="bs-Latn-BA" sz="2400" dirty="0"/>
              <a:t>da je prvostepeni sud propustio primijeniti pravila o postupku u sporovima male vrijednosti nije  povreda odredaba parničnog postupka. Svakako uz pretpostavku da je umjesto toga spor riješio po pravilima o redovnom postupku koji pruža mnogo višu razinu procesnih garancija od sumarnijeg postupka u sporovima male vrijednosti.</a:t>
            </a:r>
          </a:p>
        </p:txBody>
      </p:sp>
    </p:spTree>
    <p:extLst>
      <p:ext uri="{BB962C8B-B14F-4D97-AF65-F5344CB8AC3E}">
        <p14:creationId xmlns:p14="http://schemas.microsoft.com/office/powerpoint/2010/main" val="283110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80161"/>
          </a:xfrm>
        </p:spPr>
        <p:txBody>
          <a:bodyPr>
            <a:normAutofit/>
          </a:bodyPr>
          <a:lstStyle/>
          <a:p>
            <a:r>
              <a:rPr lang="bs-Latn-BA" sz="3600" dirty="0"/>
              <a:t>Naknada troškova u slučaju smanjenja tužbenog zahtjeva</a:t>
            </a:r>
          </a:p>
        </p:txBody>
      </p:sp>
      <p:sp>
        <p:nvSpPr>
          <p:cNvPr id="3" name="Content Placeholder 2"/>
          <p:cNvSpPr>
            <a:spLocks noGrp="1"/>
          </p:cNvSpPr>
          <p:nvPr>
            <p:ph idx="1"/>
          </p:nvPr>
        </p:nvSpPr>
        <p:spPr>
          <a:xfrm>
            <a:off x="838200" y="1162594"/>
            <a:ext cx="10515600" cy="5603966"/>
          </a:xfrm>
        </p:spPr>
        <p:txBody>
          <a:bodyPr>
            <a:normAutofit/>
          </a:bodyPr>
          <a:lstStyle/>
          <a:p>
            <a:pPr marL="0" indent="0">
              <a:buNone/>
            </a:pPr>
            <a:endParaRPr lang="bs-Latn-BA" b="1" dirty="0"/>
          </a:p>
          <a:p>
            <a:pPr marL="0" indent="0">
              <a:buNone/>
            </a:pPr>
            <a:r>
              <a:rPr lang="bs-Latn-BA" sz="2400" dirty="0" smtClean="0"/>
              <a:t>Usaglašeno </a:t>
            </a:r>
            <a:r>
              <a:rPr lang="bs-Latn-BA" sz="2400" dirty="0"/>
              <a:t>pravno </a:t>
            </a:r>
            <a:r>
              <a:rPr lang="bs-Latn-BA" sz="2400" dirty="0" err="1" smtClean="0"/>
              <a:t>shvatanje</a:t>
            </a:r>
            <a:r>
              <a:rPr lang="bs-Latn-BA" sz="2400" dirty="0" smtClean="0"/>
              <a:t> od 30.01.2014.godine:</a:t>
            </a:r>
            <a:endParaRPr lang="bs-Latn-BA" sz="2400" dirty="0"/>
          </a:p>
          <a:p>
            <a:pPr marL="0" indent="0">
              <a:buNone/>
            </a:pPr>
            <a:endParaRPr lang="bs-Latn-BA" sz="2400" dirty="0" smtClean="0"/>
          </a:p>
          <a:p>
            <a:pPr marL="0" indent="0" algn="just">
              <a:buNone/>
            </a:pPr>
            <a:r>
              <a:rPr lang="bs-Latn-BA" sz="2400" dirty="0" smtClean="0"/>
              <a:t>"</a:t>
            </a:r>
            <a:r>
              <a:rPr lang="bs-Latn-BA" sz="2400" dirty="0"/>
              <a:t>Kod utvrđivanja naknade parničnih troškova sud će cijeniti povodom koga dijela tužbenog zahtjeva su nastali troškovi u pojedinim fazama parnice, a obračunat će ih prema vrijednosti predmeta spora u tim fazama postupka".</a:t>
            </a:r>
          </a:p>
          <a:p>
            <a:pPr algn="just">
              <a:buFontTx/>
              <a:buChar char="-"/>
            </a:pPr>
            <a:endParaRPr lang="bs-Latn-BA" sz="2400" dirty="0" smtClean="0"/>
          </a:p>
          <a:p>
            <a:pPr algn="just">
              <a:buFontTx/>
              <a:buChar char="-"/>
            </a:pPr>
            <a:endParaRPr lang="en-US" sz="2400" dirty="0"/>
          </a:p>
        </p:txBody>
      </p:sp>
    </p:spTree>
    <p:extLst>
      <p:ext uri="{BB962C8B-B14F-4D97-AF65-F5344CB8AC3E}">
        <p14:creationId xmlns:p14="http://schemas.microsoft.com/office/powerpoint/2010/main" val="2215471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1064"/>
            <a:ext cx="10515600" cy="1323190"/>
          </a:xfrm>
        </p:spPr>
        <p:txBody>
          <a:bodyPr>
            <a:normAutofit/>
          </a:bodyPr>
          <a:lstStyle/>
          <a:p>
            <a:r>
              <a:rPr lang="bs-Latn-BA" sz="3600" dirty="0"/>
              <a:t>Naknada troškova u slučaju djelimičnog uspjeha stranaka u parnici</a:t>
            </a:r>
            <a:endParaRPr lang="en-US" sz="3600" dirty="0"/>
          </a:p>
        </p:txBody>
      </p:sp>
      <p:sp>
        <p:nvSpPr>
          <p:cNvPr id="3" name="Content Placeholder 2"/>
          <p:cNvSpPr>
            <a:spLocks noGrp="1"/>
          </p:cNvSpPr>
          <p:nvPr>
            <p:ph idx="1"/>
          </p:nvPr>
        </p:nvSpPr>
        <p:spPr>
          <a:xfrm>
            <a:off x="838200" y="1162594"/>
            <a:ext cx="10515600" cy="5603966"/>
          </a:xfrm>
        </p:spPr>
        <p:txBody>
          <a:bodyPr>
            <a:normAutofit/>
          </a:bodyPr>
          <a:lstStyle/>
          <a:p>
            <a:pPr marL="0" indent="0">
              <a:buNone/>
            </a:pPr>
            <a:endParaRPr lang="bs-Latn-BA" b="1" dirty="0"/>
          </a:p>
          <a:p>
            <a:pPr marL="0" indent="0">
              <a:buNone/>
            </a:pPr>
            <a:endParaRPr lang="bs-Latn-BA" sz="2400" dirty="0" smtClean="0"/>
          </a:p>
          <a:p>
            <a:pPr marL="0" indent="0">
              <a:buNone/>
            </a:pPr>
            <a:r>
              <a:rPr lang="bs-Latn-BA" sz="2400" dirty="0" smtClean="0"/>
              <a:t>Usaglašeno </a:t>
            </a:r>
            <a:r>
              <a:rPr lang="bs-Latn-BA" sz="2400" dirty="0"/>
              <a:t>pravno </a:t>
            </a:r>
            <a:r>
              <a:rPr lang="bs-Latn-BA" sz="2400" dirty="0" err="1" smtClean="0"/>
              <a:t>shvatanje</a:t>
            </a:r>
            <a:r>
              <a:rPr lang="bs-Latn-BA" sz="2400" dirty="0" smtClean="0"/>
              <a:t> od 30.01.2014.godine:</a:t>
            </a:r>
            <a:endParaRPr lang="bs-Latn-BA" sz="2400" dirty="0"/>
          </a:p>
          <a:p>
            <a:pPr marL="0" indent="0">
              <a:buNone/>
            </a:pPr>
            <a:endParaRPr lang="bs-Latn-BA" sz="2400" dirty="0" smtClean="0"/>
          </a:p>
          <a:p>
            <a:pPr marL="0" indent="0" algn="just">
              <a:buNone/>
            </a:pPr>
            <a:r>
              <a:rPr lang="bs-Latn-BA" sz="2400" dirty="0"/>
              <a:t>„Kod </a:t>
            </a:r>
            <a:r>
              <a:rPr lang="bs-Latn-BA" sz="2400" dirty="0" err="1"/>
              <a:t>odlučivanja</a:t>
            </a:r>
            <a:r>
              <a:rPr lang="bs-Latn-BA" sz="2400" dirty="0"/>
              <a:t> o troškovima parničnog postupka u slučaju djelimičnog stranačkog </a:t>
            </a:r>
            <a:r>
              <a:rPr lang="bs-Latn-BA" sz="2400" dirty="0" err="1"/>
              <a:t>uspijeha</a:t>
            </a:r>
            <a:r>
              <a:rPr lang="bs-Latn-BA" sz="2400" dirty="0"/>
              <a:t> u parnici treba, u pravilu, uzimati u obzir kako tužiočev tako i tuženikov </a:t>
            </a:r>
            <a:r>
              <a:rPr lang="bs-Latn-BA" sz="2400" dirty="0" err="1"/>
              <a:t>uspijeh</a:t>
            </a:r>
            <a:r>
              <a:rPr lang="bs-Latn-BA" sz="2400" dirty="0"/>
              <a:t> u parnici i odluku o tome koja će stranka snositi obavezu naknade troškova postupka donijeti primjenom pravila procesnog prebijanja parničnih troškova."</a:t>
            </a:r>
            <a:endParaRPr lang="en-US" sz="2400" dirty="0"/>
          </a:p>
        </p:txBody>
      </p:sp>
    </p:spTree>
    <p:extLst>
      <p:ext uri="{BB962C8B-B14F-4D97-AF65-F5344CB8AC3E}">
        <p14:creationId xmlns:p14="http://schemas.microsoft.com/office/powerpoint/2010/main" val="345949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2777"/>
            <a:ext cx="10515600" cy="5643154"/>
          </a:xfrm>
        </p:spPr>
        <p:txBody>
          <a:bodyPr>
            <a:normAutofit fontScale="92500" lnSpcReduction="20000"/>
          </a:bodyPr>
          <a:lstStyle/>
          <a:p>
            <a:pPr>
              <a:buFontTx/>
              <a:buChar char="-"/>
            </a:pPr>
            <a:r>
              <a:rPr lang="bs-Latn-BA" sz="2600" dirty="0" smtClean="0"/>
              <a:t>Postupak </a:t>
            </a:r>
            <a:r>
              <a:rPr lang="bs-Latn-BA" sz="2600" dirty="0"/>
              <a:t>pred prvostepenim </a:t>
            </a:r>
            <a:r>
              <a:rPr lang="bs-Latn-BA" sz="2600" dirty="0" smtClean="0"/>
              <a:t>sudom</a:t>
            </a:r>
          </a:p>
          <a:p>
            <a:pPr>
              <a:buFontTx/>
              <a:buChar char="-"/>
            </a:pPr>
            <a:r>
              <a:rPr lang="bs-Latn-BA" sz="2600" dirty="0" smtClean="0"/>
              <a:t>Ispitivanje </a:t>
            </a:r>
            <a:r>
              <a:rPr lang="bs-Latn-BA" sz="2600" dirty="0"/>
              <a:t>urednosti </a:t>
            </a:r>
            <a:r>
              <a:rPr lang="bs-Latn-BA" sz="2600" dirty="0" smtClean="0"/>
              <a:t>tužbe</a:t>
            </a:r>
          </a:p>
          <a:p>
            <a:pPr>
              <a:buFontTx/>
              <a:buChar char="-"/>
            </a:pPr>
            <a:r>
              <a:rPr lang="bs-Latn-BA" sz="2600" dirty="0"/>
              <a:t>Prijedlog za izvršenje smatra se </a:t>
            </a:r>
            <a:r>
              <a:rPr lang="bs-Latn-BA" sz="2600" dirty="0" smtClean="0"/>
              <a:t>tužbom</a:t>
            </a:r>
          </a:p>
          <a:p>
            <a:pPr>
              <a:buFontTx/>
              <a:buChar char="-"/>
            </a:pPr>
            <a:r>
              <a:rPr lang="en-US" sz="2600" dirty="0" err="1"/>
              <a:t>Isticanje</a:t>
            </a:r>
            <a:r>
              <a:rPr lang="en-US" sz="2600" dirty="0"/>
              <a:t> </a:t>
            </a:r>
            <a:r>
              <a:rPr lang="en-US" sz="2600" dirty="0" err="1"/>
              <a:t>više</a:t>
            </a:r>
            <a:r>
              <a:rPr lang="en-US" sz="2600" dirty="0"/>
              <a:t> </a:t>
            </a:r>
            <a:r>
              <a:rPr lang="en-US" sz="2600" dirty="0" err="1"/>
              <a:t>tužbenih</a:t>
            </a:r>
            <a:r>
              <a:rPr lang="en-US" sz="2600" dirty="0"/>
              <a:t> </a:t>
            </a:r>
            <a:r>
              <a:rPr lang="en-US" sz="2600" dirty="0" err="1"/>
              <a:t>zahtjeva</a:t>
            </a:r>
            <a:r>
              <a:rPr lang="en-US" sz="2600" dirty="0"/>
              <a:t> u </a:t>
            </a:r>
            <a:r>
              <a:rPr lang="en-US" sz="2600" dirty="0" err="1"/>
              <a:t>jednoj</a:t>
            </a:r>
            <a:r>
              <a:rPr lang="en-US" sz="2600" dirty="0"/>
              <a:t> </a:t>
            </a:r>
            <a:r>
              <a:rPr lang="en-US" sz="2600" dirty="0" err="1" smtClean="0"/>
              <a:t>tužbi</a:t>
            </a:r>
            <a:r>
              <a:rPr lang="bs-Latn-BA" sz="2600" dirty="0" smtClean="0"/>
              <a:t> – eventualno spajanje</a:t>
            </a:r>
          </a:p>
          <a:p>
            <a:pPr>
              <a:buFontTx/>
              <a:buChar char="-"/>
            </a:pPr>
            <a:r>
              <a:rPr lang="bs-Latn-BA" sz="2600" dirty="0"/>
              <a:t>Alternativni tužbeni </a:t>
            </a:r>
            <a:r>
              <a:rPr lang="bs-Latn-BA" sz="2600" dirty="0" smtClean="0"/>
              <a:t>zahtjev</a:t>
            </a:r>
          </a:p>
          <a:p>
            <a:pPr>
              <a:buFontTx/>
              <a:buChar char="-"/>
            </a:pPr>
            <a:r>
              <a:rPr lang="en-US" sz="2600" dirty="0" err="1"/>
              <a:t>Preinaka</a:t>
            </a:r>
            <a:r>
              <a:rPr lang="en-US" sz="2600" dirty="0"/>
              <a:t> </a:t>
            </a:r>
            <a:r>
              <a:rPr lang="en-US" sz="2600" dirty="0" err="1" smtClean="0"/>
              <a:t>tužbe</a:t>
            </a:r>
            <a:endParaRPr lang="bs-Latn-BA" sz="2600" dirty="0" smtClean="0"/>
          </a:p>
          <a:p>
            <a:pPr>
              <a:buFontTx/>
              <a:buChar char="-"/>
            </a:pPr>
            <a:r>
              <a:rPr lang="bs-Latn-BA" sz="2600" dirty="0" smtClean="0"/>
              <a:t>Prigovor kompenzacije</a:t>
            </a:r>
          </a:p>
          <a:p>
            <a:pPr>
              <a:buFontTx/>
              <a:buChar char="-"/>
            </a:pPr>
            <a:r>
              <a:rPr lang="bs-Latn-BA" sz="2600" dirty="0"/>
              <a:t>Stranke i njihovi zakonski </a:t>
            </a:r>
            <a:r>
              <a:rPr lang="bs-Latn-BA" sz="2600" dirty="0" smtClean="0"/>
              <a:t>zastupnici</a:t>
            </a:r>
          </a:p>
          <a:p>
            <a:pPr>
              <a:buFontTx/>
              <a:buChar char="-"/>
            </a:pPr>
            <a:r>
              <a:rPr lang="bs-Latn-BA" sz="2600" dirty="0"/>
              <a:t>Zakazivanje glavne rasprave bez održavanja pripremnog </a:t>
            </a:r>
            <a:r>
              <a:rPr lang="bs-Latn-BA" sz="2600" dirty="0" smtClean="0"/>
              <a:t>ročišta</a:t>
            </a:r>
          </a:p>
          <a:p>
            <a:pPr>
              <a:buFontTx/>
              <a:buChar char="-"/>
            </a:pPr>
            <a:r>
              <a:rPr lang="bs-Latn-BA" sz="2600" dirty="0"/>
              <a:t>Pravila o teretu </a:t>
            </a:r>
            <a:r>
              <a:rPr lang="bs-Latn-BA" sz="2600" dirty="0" smtClean="0"/>
              <a:t>dokazivanja</a:t>
            </a:r>
          </a:p>
          <a:p>
            <a:pPr>
              <a:buFontTx/>
              <a:buChar char="-"/>
            </a:pPr>
            <a:r>
              <a:rPr lang="bs-Latn-BA" sz="2600" dirty="0"/>
              <a:t>Postupak u sporovima male </a:t>
            </a:r>
            <a:r>
              <a:rPr lang="bs-Latn-BA" sz="2600" dirty="0" smtClean="0"/>
              <a:t>vrijednosti</a:t>
            </a:r>
          </a:p>
          <a:p>
            <a:pPr>
              <a:buFontTx/>
              <a:buChar char="-"/>
            </a:pPr>
            <a:r>
              <a:rPr lang="bs-Latn-BA" sz="2600" dirty="0" smtClean="0"/>
              <a:t>Troškovi postupka</a:t>
            </a:r>
          </a:p>
          <a:p>
            <a:pPr>
              <a:buFontTx/>
              <a:buChar char="-"/>
            </a:pPr>
            <a:r>
              <a:rPr lang="bs-Latn-BA" sz="2600" dirty="0"/>
              <a:t>Naknada troškova prevoza i odsustva iz kancelarije </a:t>
            </a:r>
            <a:r>
              <a:rPr lang="en-US" sz="2600" dirty="0"/>
              <a:t/>
            </a:r>
            <a:br>
              <a:rPr lang="en-US" sz="2600" dirty="0"/>
            </a:br>
            <a:r>
              <a:rPr lang="en-US" dirty="0"/>
              <a:t/>
            </a:r>
            <a:br>
              <a:rPr lang="en-US" dirty="0"/>
            </a:br>
            <a:endParaRPr lang="bs-Latn-BA" dirty="0"/>
          </a:p>
        </p:txBody>
      </p:sp>
      <p:sp>
        <p:nvSpPr>
          <p:cNvPr id="2" name="Title 1"/>
          <p:cNvSpPr>
            <a:spLocks noGrp="1"/>
          </p:cNvSpPr>
          <p:nvPr>
            <p:ph type="title"/>
          </p:nvPr>
        </p:nvSpPr>
        <p:spPr>
          <a:xfrm>
            <a:off x="838200" y="692331"/>
            <a:ext cx="10515600" cy="104503"/>
          </a:xfrm>
        </p:spPr>
        <p:txBody>
          <a:bodyPr>
            <a:normAutofit fontScale="90000"/>
          </a:bodyPr>
          <a:lstStyle/>
          <a:p>
            <a:r>
              <a:rPr lang="bs-Latn-BA" dirty="0" smtClean="0"/>
              <a:t>Struktura izlaganja</a:t>
            </a:r>
            <a:br>
              <a:rPr lang="bs-Latn-BA" dirty="0" smtClean="0"/>
            </a:br>
            <a:endParaRPr lang="bs-Latn-BA" dirty="0"/>
          </a:p>
        </p:txBody>
      </p:sp>
    </p:spTree>
    <p:extLst>
      <p:ext uri="{BB962C8B-B14F-4D97-AF65-F5344CB8AC3E}">
        <p14:creationId xmlns:p14="http://schemas.microsoft.com/office/powerpoint/2010/main" val="2313008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49976"/>
          </a:xfrm>
        </p:spPr>
        <p:txBody>
          <a:bodyPr>
            <a:normAutofit/>
          </a:bodyPr>
          <a:lstStyle/>
          <a:p>
            <a:r>
              <a:rPr lang="bs-Latn-BA" sz="3600" dirty="0" smtClean="0"/>
              <a:t>Zakonsko uređenje troškova postupka u izmjenama ZPP u Republici Hrvatskoj</a:t>
            </a:r>
            <a:endParaRPr lang="bs-Latn-BA" sz="3600" dirty="0"/>
          </a:p>
        </p:txBody>
      </p:sp>
      <p:sp>
        <p:nvSpPr>
          <p:cNvPr id="3" name="Content Placeholder 2"/>
          <p:cNvSpPr>
            <a:spLocks noGrp="1"/>
          </p:cNvSpPr>
          <p:nvPr>
            <p:ph idx="1"/>
          </p:nvPr>
        </p:nvSpPr>
        <p:spPr>
          <a:xfrm>
            <a:off x="838200" y="1549101"/>
            <a:ext cx="10515600" cy="5204396"/>
          </a:xfrm>
        </p:spPr>
        <p:txBody>
          <a:bodyPr>
            <a:normAutofit/>
          </a:bodyPr>
          <a:lstStyle/>
          <a:p>
            <a:pPr algn="just">
              <a:buFontTx/>
              <a:buChar char="-"/>
            </a:pPr>
            <a:r>
              <a:rPr lang="bs-Latn-BA" sz="2400" dirty="0"/>
              <a:t>Ako su stranke djelomično uspjele u parnici, sud će najprije utvrditi postotak u </a:t>
            </a:r>
            <a:r>
              <a:rPr lang="bs-Latn-BA" sz="2400" dirty="0" err="1"/>
              <a:t>kojemu</a:t>
            </a:r>
            <a:r>
              <a:rPr lang="bs-Latn-BA" sz="2400" dirty="0"/>
              <a:t> je svaka od njih uspjela, zatim će od postotka one stranke koja je u većoj mjeri uspjela oduzeti postotak one stranke koja je u manjoj mjeri uspjela, nakon toga će utvrditi iznos pojedinih i iznos ukupnih troškova stranke koja je u većoj mjeri uspjela u parnici koji su bili potrebni za svrhovito vođenje postupka te će toj stranci odmjeriti naknadu dijela takvih ukupnih troškova koji odgovara postotku koji je preostao nakon navedenog obračuna postotaka u kojima su stranke uspjele u parnici. Omjer uspjeha u parnici ocjenjuje se prema konačno postavljenom tužbenom zahtjevu, vodeći računa i o uspjehu dokazivanja u pogledu osnove </a:t>
            </a:r>
            <a:r>
              <a:rPr lang="bs-Latn-BA" sz="2400" dirty="0" smtClean="0"/>
              <a:t>zahtjeva (čl. 154. st. 2. ZPP, NN 70/19)</a:t>
            </a:r>
            <a:endParaRPr lang="bs-Latn-BA" sz="2400" dirty="0"/>
          </a:p>
        </p:txBody>
      </p:sp>
    </p:spTree>
    <p:extLst>
      <p:ext uri="{BB962C8B-B14F-4D97-AF65-F5344CB8AC3E}">
        <p14:creationId xmlns:p14="http://schemas.microsoft.com/office/powerpoint/2010/main" val="584198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1"/>
            <a:ext cx="10515600" cy="404948"/>
          </a:xfrm>
        </p:spPr>
        <p:txBody>
          <a:bodyPr>
            <a:noAutofit/>
          </a:bodyPr>
          <a:lstStyle/>
          <a:p>
            <a:r>
              <a:rPr lang="bs-Latn-BA" sz="3600" dirty="0" smtClean="0"/>
              <a:t>Naknada </a:t>
            </a:r>
            <a:r>
              <a:rPr lang="bs-Latn-BA" sz="3600" dirty="0"/>
              <a:t>troškova prevoza i odsustva iz kancelarije </a:t>
            </a:r>
          </a:p>
        </p:txBody>
      </p:sp>
      <p:sp>
        <p:nvSpPr>
          <p:cNvPr id="3" name="Content Placeholder 2"/>
          <p:cNvSpPr>
            <a:spLocks noGrp="1"/>
          </p:cNvSpPr>
          <p:nvPr>
            <p:ph idx="1"/>
          </p:nvPr>
        </p:nvSpPr>
        <p:spPr>
          <a:xfrm>
            <a:off x="838200" y="836023"/>
            <a:ext cx="10515600" cy="5852159"/>
          </a:xfrm>
        </p:spPr>
        <p:txBody>
          <a:bodyPr>
            <a:noAutofit/>
          </a:bodyPr>
          <a:lstStyle/>
          <a:p>
            <a:pPr algn="just">
              <a:buFontTx/>
              <a:buChar char="-"/>
            </a:pPr>
            <a:r>
              <a:rPr lang="bs-Latn-BA" sz="2100" dirty="0"/>
              <a:t>Stranka ima pravo da brani svoje interese i da u tom smislu pronađe najbolje način za </a:t>
            </a:r>
            <a:r>
              <a:rPr lang="bs-Latn-BA" sz="2100" dirty="0" smtClean="0"/>
              <a:t>to.</a:t>
            </a:r>
          </a:p>
          <a:p>
            <a:pPr algn="just">
              <a:buFontTx/>
              <a:buChar char="-"/>
            </a:pPr>
            <a:r>
              <a:rPr lang="bs-Latn-BA" sz="2100" dirty="0" smtClean="0"/>
              <a:t>U </a:t>
            </a:r>
            <a:r>
              <a:rPr lang="bs-Latn-BA" sz="2100" dirty="0"/>
              <a:t>tom smislu stranka ima pravo da izabere advokata u kojeg ona ima potpuno povjerenje, bez obzira što on  ima kancelariju van sjedišta suda, ali da li je takav trošak neophodan za vođenje parnice je ono što opredjeljuje sud kada, cijeneći okolnosti konkretnog predmeta, donosi odluku o naknadi troškova prevoza i odsustva iz kancelarije za vrijeme putovanja. </a:t>
            </a:r>
            <a:endParaRPr lang="bs-Latn-BA" sz="2100" dirty="0" smtClean="0"/>
          </a:p>
          <a:p>
            <a:pPr algn="just">
              <a:buFontTx/>
              <a:buChar char="-"/>
            </a:pPr>
            <a:r>
              <a:rPr lang="bs-Latn-BA" sz="2100" dirty="0" smtClean="0"/>
              <a:t>Dakle</a:t>
            </a:r>
            <a:r>
              <a:rPr lang="bs-Latn-BA" sz="2100" dirty="0"/>
              <a:t>, stranka koja je uspjela u sporu, a pri tome angažovala advokata van sjedišta suda, u pravilu snosiće predmetne troškove. </a:t>
            </a:r>
            <a:endParaRPr lang="bs-Latn-BA" sz="2100" dirty="0" smtClean="0"/>
          </a:p>
          <a:p>
            <a:pPr algn="just">
              <a:buFontTx/>
              <a:buChar char="-"/>
            </a:pPr>
            <a:r>
              <a:rPr lang="bs-Latn-BA" sz="2100" dirty="0" smtClean="0"/>
              <a:t>Izuzetno</a:t>
            </a:r>
            <a:r>
              <a:rPr lang="bs-Latn-BA" sz="2100" dirty="0"/>
              <a:t>, a shodno pravnom shvatanju Panela, ovi troškovi se mogu dosuditi ukoliko su isti – imajući u vidu sve okolnosti slučaja – bili opravdani sa stanovišta odredbe člana 387. </a:t>
            </a:r>
            <a:r>
              <a:rPr lang="bs-Latn-BA" sz="2100" dirty="0" smtClean="0"/>
              <a:t>st. </a:t>
            </a:r>
            <a:r>
              <a:rPr lang="bs-Latn-BA" sz="2100" dirty="0"/>
              <a:t>1. </a:t>
            </a:r>
            <a:r>
              <a:rPr lang="bs-Latn-BA" sz="2100" dirty="0" smtClean="0"/>
              <a:t>ZPP, </a:t>
            </a:r>
            <a:r>
              <a:rPr lang="bs-Latn-BA" sz="2100" dirty="0"/>
              <a:t>a ovo pravno shvatanje Panela korenspondira i sa stavom </a:t>
            </a:r>
            <a:r>
              <a:rPr lang="bs-Latn-BA" sz="2100" dirty="0" smtClean="0"/>
              <a:t>US </a:t>
            </a:r>
            <a:r>
              <a:rPr lang="bs-Latn-BA" sz="2100" dirty="0"/>
              <a:t>u pogledu pitanja naknade </a:t>
            </a:r>
            <a:r>
              <a:rPr lang="bs-Latn-BA" sz="2100" dirty="0" smtClean="0"/>
              <a:t>troškova. </a:t>
            </a:r>
          </a:p>
          <a:p>
            <a:pPr algn="just">
              <a:buFontTx/>
              <a:buChar char="-"/>
            </a:pPr>
            <a:r>
              <a:rPr lang="bs-Latn-BA" sz="2100" dirty="0" smtClean="0"/>
              <a:t>Izuzetne </a:t>
            </a:r>
            <a:r>
              <a:rPr lang="bs-Latn-BA" sz="2100" dirty="0"/>
              <a:t>okolnosti prema Panelu postoje kada na području sjedišta suda u datom momentu stranka nije mogla angažovati kvaliﬁkovanog punomoćnika za zastupanje (advokata), a što se cijeni uzimajući u obzir kako objektivne, tako i subjektivne okolnosti (npr. na području suda nema advokata koji vrše ovu samostalnu profesionalnu djelatnost ili su svi već angažovani u postupku na suprotnoj strani, ili su odbili da pružaju pravnu pomoć stranci, i sl.). </a:t>
            </a:r>
            <a:endParaRPr lang="bs-Latn-BA" sz="2100" dirty="0" smtClean="0"/>
          </a:p>
          <a:p>
            <a:pPr algn="just">
              <a:buFontTx/>
              <a:buChar char="-"/>
            </a:pPr>
            <a:r>
              <a:rPr lang="bs-Latn-BA" sz="2100" dirty="0" smtClean="0"/>
              <a:t>Koje </a:t>
            </a:r>
            <a:r>
              <a:rPr lang="bs-Latn-BA" sz="2100" dirty="0"/>
              <a:t>su to druge izuzetne okolnosti za dosudu predmetnih troškova sudska praksa će dati odgovor. </a:t>
            </a:r>
          </a:p>
        </p:txBody>
      </p:sp>
    </p:spTree>
    <p:extLst>
      <p:ext uri="{BB962C8B-B14F-4D97-AF65-F5344CB8AC3E}">
        <p14:creationId xmlns:p14="http://schemas.microsoft.com/office/powerpoint/2010/main" val="12183890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9349" y="3082834"/>
            <a:ext cx="9492342" cy="914401"/>
          </a:xfrm>
        </p:spPr>
        <p:txBody>
          <a:bodyPr>
            <a:normAutofit/>
          </a:bodyPr>
          <a:lstStyle/>
          <a:p>
            <a:r>
              <a:rPr lang="bs-Latn-BA" sz="3600" dirty="0" smtClean="0"/>
              <a:t>Hvala na pažnji !</a:t>
            </a:r>
            <a:endParaRPr lang="bs-Latn-BA" sz="3600" dirty="0"/>
          </a:p>
        </p:txBody>
      </p:sp>
    </p:spTree>
    <p:extLst>
      <p:ext uri="{BB962C8B-B14F-4D97-AF65-F5344CB8AC3E}">
        <p14:creationId xmlns:p14="http://schemas.microsoft.com/office/powerpoint/2010/main" val="2152645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bs-Latn-BA" sz="3600" dirty="0" smtClean="0"/>
              <a:t>Postupak pred prvostepenim sudom</a:t>
            </a:r>
            <a:endParaRPr lang="bs-Latn-BA" sz="3600" dirty="0"/>
          </a:p>
        </p:txBody>
      </p:sp>
      <p:sp>
        <p:nvSpPr>
          <p:cNvPr id="3" name="Content Placeholder 2"/>
          <p:cNvSpPr>
            <a:spLocks noGrp="1"/>
          </p:cNvSpPr>
          <p:nvPr>
            <p:ph idx="1"/>
          </p:nvPr>
        </p:nvSpPr>
        <p:spPr>
          <a:xfrm>
            <a:off x="838200" y="1825625"/>
            <a:ext cx="10515600" cy="4836432"/>
          </a:xfrm>
        </p:spPr>
        <p:txBody>
          <a:bodyPr>
            <a:normAutofit lnSpcReduction="10000"/>
          </a:bodyPr>
          <a:lstStyle/>
          <a:p>
            <a:pPr>
              <a:buFontTx/>
              <a:buChar char="-"/>
            </a:pPr>
            <a:r>
              <a:rPr lang="bs-Latn-BA" sz="2400" dirty="0" smtClean="0"/>
              <a:t>Tužba</a:t>
            </a:r>
          </a:p>
          <a:p>
            <a:pPr>
              <a:buFontTx/>
              <a:buChar char="-"/>
            </a:pPr>
            <a:r>
              <a:rPr lang="bs-Latn-BA" sz="2400" dirty="0" smtClean="0"/>
              <a:t>Pripremanje glavne rasprave</a:t>
            </a:r>
          </a:p>
          <a:p>
            <a:pPr>
              <a:buFontTx/>
              <a:buChar char="-"/>
            </a:pPr>
            <a:r>
              <a:rPr lang="bs-Latn-BA" sz="2400" dirty="0" smtClean="0"/>
              <a:t>Glavna rasprava</a:t>
            </a:r>
          </a:p>
          <a:p>
            <a:pPr>
              <a:buFontTx/>
              <a:buChar char="-"/>
            </a:pPr>
            <a:r>
              <a:rPr lang="bs-Latn-BA" sz="2400" dirty="0" smtClean="0"/>
              <a:t>Dokazi i izvođenje dokaza</a:t>
            </a:r>
          </a:p>
          <a:p>
            <a:pPr>
              <a:buFontTx/>
              <a:buChar char="-"/>
            </a:pPr>
            <a:r>
              <a:rPr lang="bs-Latn-BA" sz="2400" dirty="0" smtClean="0"/>
              <a:t>Donošenje odluke</a:t>
            </a:r>
            <a:endParaRPr lang="bs-Latn-BA" sz="2400" dirty="0"/>
          </a:p>
          <a:p>
            <a:pPr marL="0" indent="0" algn="just">
              <a:buNone/>
            </a:pPr>
            <a:r>
              <a:rPr lang="bs-Latn-BA" sz="2400" dirty="0" smtClean="0"/>
              <a:t>Glavna </a:t>
            </a:r>
            <a:r>
              <a:rPr lang="bs-Latn-BA" sz="2400" dirty="0"/>
              <a:t>rasprava je ključni stadij prvostepenog parničnog postupka, u kome se na jednom ili više ročišta, koja se provode po načelima usmenosti, javnosti, neposrednosti i kontradiktornosti prikuplja i ispituje procesna građa i raspravlja o osnovanosti zahtjeva </a:t>
            </a:r>
            <a:r>
              <a:rPr lang="bs-Latn-BA" sz="2400" dirty="0" smtClean="0"/>
              <a:t>stranaka.</a:t>
            </a:r>
          </a:p>
          <a:p>
            <a:pPr marL="0" indent="0" algn="just">
              <a:buNone/>
            </a:pPr>
            <a:r>
              <a:rPr lang="bs-Latn-BA" sz="2400" dirty="0" smtClean="0"/>
              <a:t>ZPP </a:t>
            </a:r>
            <a:r>
              <a:rPr lang="bs-Latn-BA" sz="2400" dirty="0"/>
              <a:t>ne određuje redosljed ispitivanja </a:t>
            </a:r>
            <a:r>
              <a:rPr lang="bs-Latn-BA" sz="2400" dirty="0" smtClean="0"/>
              <a:t>tužbe.</a:t>
            </a:r>
          </a:p>
          <a:p>
            <a:pPr marL="0" indent="0" algn="just">
              <a:buNone/>
            </a:pPr>
            <a:r>
              <a:rPr lang="bs-Latn-BA" sz="2400" dirty="0" smtClean="0"/>
              <a:t>Ispitivanje </a:t>
            </a:r>
            <a:r>
              <a:rPr lang="bs-Latn-BA" sz="2400" dirty="0"/>
              <a:t>urednosti tužbe, ispitivanjem sudske i druge nadležnosti i sastava suda, objektivnost sudije, blagovremenost tužbe, sposobnost stranka i njihovog </a:t>
            </a:r>
            <a:r>
              <a:rPr lang="bs-Latn-BA" sz="2400" dirty="0" smtClean="0"/>
              <a:t>zastupanja.</a:t>
            </a:r>
            <a:endParaRPr lang="bs-Latn-BA" sz="2400" dirty="0"/>
          </a:p>
        </p:txBody>
      </p:sp>
    </p:spTree>
    <p:extLst>
      <p:ext uri="{BB962C8B-B14F-4D97-AF65-F5344CB8AC3E}">
        <p14:creationId xmlns:p14="http://schemas.microsoft.com/office/powerpoint/2010/main" val="3042660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9531" y="535577"/>
            <a:ext cx="10032275" cy="1606732"/>
          </a:xfrm>
        </p:spPr>
        <p:txBody>
          <a:bodyPr>
            <a:normAutofit fontScale="90000"/>
          </a:bodyPr>
          <a:lstStyle/>
          <a:p>
            <a:pPr algn="l"/>
            <a:r>
              <a:rPr lang="bs-Latn-BA" sz="2700" b="1" dirty="0" smtClean="0"/>
              <a:t/>
            </a:r>
            <a:br>
              <a:rPr lang="bs-Latn-BA" sz="2700" b="1" dirty="0" smtClean="0"/>
            </a:br>
            <a:r>
              <a:rPr lang="bs-Latn-BA" sz="3600" b="1" dirty="0" smtClean="0"/>
              <a:t/>
            </a:r>
            <a:br>
              <a:rPr lang="bs-Latn-BA" sz="3600" b="1" dirty="0" smtClean="0"/>
            </a:br>
            <a:r>
              <a:rPr lang="bs-Latn-BA" sz="3600" b="1" dirty="0" smtClean="0"/>
              <a:t/>
            </a:r>
            <a:br>
              <a:rPr lang="bs-Latn-BA" sz="3600" b="1" dirty="0" smtClean="0"/>
            </a:br>
            <a:r>
              <a:rPr lang="bs-Latn-BA" sz="3600" b="1" dirty="0" smtClean="0"/>
              <a:t/>
            </a:r>
            <a:br>
              <a:rPr lang="bs-Latn-BA" sz="3600" b="1" dirty="0" smtClean="0"/>
            </a:br>
            <a:r>
              <a:rPr lang="bs-Latn-BA" sz="3600" b="1" dirty="0"/>
              <a:t/>
            </a:r>
            <a:br>
              <a:rPr lang="bs-Latn-BA" sz="3600" b="1" dirty="0"/>
            </a:br>
            <a:r>
              <a:rPr lang="bs-Latn-BA" sz="3600" b="1" dirty="0" smtClean="0"/>
              <a:t/>
            </a:r>
            <a:br>
              <a:rPr lang="bs-Latn-BA" sz="3600" b="1" dirty="0" smtClean="0"/>
            </a:br>
            <a:r>
              <a:rPr lang="bs-Latn-BA" sz="4000" dirty="0" smtClean="0"/>
              <a:t>Ispitivanje </a:t>
            </a:r>
            <a:r>
              <a:rPr lang="bs-Latn-BA" sz="4000" dirty="0"/>
              <a:t>urednosti tužbe</a:t>
            </a:r>
            <a:r>
              <a:rPr lang="bs-Latn-BA" sz="3600" dirty="0"/>
              <a:t/>
            </a:r>
            <a:br>
              <a:rPr lang="bs-Latn-BA" sz="3600" dirty="0"/>
            </a:br>
            <a:r>
              <a:rPr lang="bs-Latn-BA" sz="3600" dirty="0"/>
              <a:t/>
            </a:r>
            <a:br>
              <a:rPr lang="bs-Latn-BA" sz="3600" dirty="0"/>
            </a:br>
            <a:endParaRPr lang="bs-Latn-BA" sz="4000" b="1" dirty="0"/>
          </a:p>
        </p:txBody>
      </p:sp>
      <p:sp>
        <p:nvSpPr>
          <p:cNvPr id="3" name="Subtitle 2"/>
          <p:cNvSpPr>
            <a:spLocks noGrp="1"/>
          </p:cNvSpPr>
          <p:nvPr>
            <p:ph type="subTitle" idx="1"/>
          </p:nvPr>
        </p:nvSpPr>
        <p:spPr>
          <a:xfrm>
            <a:off x="1149531" y="1436915"/>
            <a:ext cx="10123715" cy="5264332"/>
          </a:xfrm>
        </p:spPr>
        <p:txBody>
          <a:bodyPr>
            <a:normAutofit/>
          </a:bodyPr>
          <a:lstStyle/>
          <a:p>
            <a:pPr algn="l"/>
            <a:r>
              <a:rPr lang="en-US" dirty="0" err="1" smtClean="0"/>
              <a:t>Tužba</a:t>
            </a:r>
            <a:r>
              <a:rPr lang="en-US" dirty="0" smtClean="0"/>
              <a:t> </a:t>
            </a:r>
            <a:r>
              <a:rPr lang="en-US" dirty="0" err="1"/>
              <a:t>i</a:t>
            </a:r>
            <a:r>
              <a:rPr lang="en-US" dirty="0"/>
              <a:t> </a:t>
            </a:r>
            <a:r>
              <a:rPr lang="en-US" dirty="0" err="1"/>
              <a:t>njen</a:t>
            </a:r>
            <a:r>
              <a:rPr lang="en-US" dirty="0"/>
              <a:t> </a:t>
            </a:r>
            <a:r>
              <a:rPr lang="en-US" dirty="0" err="1"/>
              <a:t>sadržaj</a:t>
            </a:r>
            <a:endParaRPr lang="en-US" dirty="0"/>
          </a:p>
          <a:p>
            <a:pPr algn="l"/>
            <a:r>
              <a:rPr lang="en-US" dirty="0"/>
              <a:t>(1) </a:t>
            </a:r>
            <a:r>
              <a:rPr lang="en-US" dirty="0" err="1"/>
              <a:t>Parnični</a:t>
            </a:r>
            <a:r>
              <a:rPr lang="en-US" dirty="0"/>
              <a:t> </a:t>
            </a:r>
            <a:r>
              <a:rPr lang="en-US" dirty="0" err="1"/>
              <a:t>postupak</a:t>
            </a:r>
            <a:r>
              <a:rPr lang="en-US" dirty="0"/>
              <a:t> se </a:t>
            </a:r>
            <a:r>
              <a:rPr lang="en-US" dirty="0" err="1"/>
              <a:t>pokreće</a:t>
            </a:r>
            <a:r>
              <a:rPr lang="en-US" dirty="0"/>
              <a:t> </a:t>
            </a:r>
            <a:r>
              <a:rPr lang="en-US" dirty="0" err="1"/>
              <a:t>tužbom</a:t>
            </a:r>
            <a:r>
              <a:rPr lang="en-US" dirty="0"/>
              <a:t>.</a:t>
            </a:r>
          </a:p>
          <a:p>
            <a:pPr algn="l"/>
            <a:r>
              <a:rPr lang="en-US" dirty="0"/>
              <a:t>(2) </a:t>
            </a:r>
            <a:r>
              <a:rPr lang="en-US" dirty="0" err="1"/>
              <a:t>Tužba</a:t>
            </a:r>
            <a:r>
              <a:rPr lang="en-US" dirty="0"/>
              <a:t> mora </a:t>
            </a:r>
            <a:r>
              <a:rPr lang="en-US" dirty="0" err="1"/>
              <a:t>sadržavati</a:t>
            </a:r>
            <a:r>
              <a:rPr lang="en-US" dirty="0"/>
              <a:t>:</a:t>
            </a:r>
          </a:p>
          <a:p>
            <a:pPr algn="l"/>
            <a:r>
              <a:rPr lang="en-US" dirty="0"/>
              <a:t>1) </a:t>
            </a:r>
            <a:r>
              <a:rPr lang="en-US" dirty="0" err="1"/>
              <a:t>određen</a:t>
            </a:r>
            <a:r>
              <a:rPr lang="en-US" dirty="0"/>
              <a:t> </a:t>
            </a:r>
            <a:r>
              <a:rPr lang="en-US" dirty="0" err="1"/>
              <a:t>zahtjev</a:t>
            </a:r>
            <a:r>
              <a:rPr lang="en-US" dirty="0"/>
              <a:t> u </a:t>
            </a:r>
            <a:r>
              <a:rPr lang="en-US" dirty="0" err="1"/>
              <a:t>pogledu</a:t>
            </a:r>
            <a:r>
              <a:rPr lang="en-US" dirty="0"/>
              <a:t> </a:t>
            </a:r>
            <a:r>
              <a:rPr lang="en-US" dirty="0" err="1"/>
              <a:t>glavne</a:t>
            </a:r>
            <a:r>
              <a:rPr lang="en-US" dirty="0"/>
              <a:t> </a:t>
            </a:r>
            <a:r>
              <a:rPr lang="en-US" dirty="0" err="1"/>
              <a:t>stvari</a:t>
            </a:r>
            <a:r>
              <a:rPr lang="en-US" dirty="0"/>
              <a:t> </a:t>
            </a:r>
            <a:r>
              <a:rPr lang="en-US" dirty="0" err="1"/>
              <a:t>i</a:t>
            </a:r>
            <a:r>
              <a:rPr lang="en-US" dirty="0"/>
              <a:t> </a:t>
            </a:r>
            <a:r>
              <a:rPr lang="en-US" dirty="0" err="1"/>
              <a:t>sporednih</a:t>
            </a:r>
            <a:r>
              <a:rPr lang="en-US" dirty="0"/>
              <a:t> </a:t>
            </a:r>
            <a:r>
              <a:rPr lang="en-US" dirty="0" err="1"/>
              <a:t>potraživanja</a:t>
            </a:r>
            <a:r>
              <a:rPr lang="en-US" dirty="0"/>
              <a:t> (</a:t>
            </a:r>
            <a:r>
              <a:rPr lang="en-US" dirty="0" err="1"/>
              <a:t>tužbeni</a:t>
            </a:r>
            <a:r>
              <a:rPr lang="en-US" dirty="0"/>
              <a:t> </a:t>
            </a:r>
            <a:r>
              <a:rPr lang="en-US" dirty="0" err="1"/>
              <a:t>zahtjev</a:t>
            </a:r>
            <a:r>
              <a:rPr lang="en-US" dirty="0"/>
              <a:t>),</a:t>
            </a:r>
          </a:p>
          <a:p>
            <a:pPr algn="l"/>
            <a:r>
              <a:rPr lang="en-US" dirty="0"/>
              <a:t>2) </a:t>
            </a:r>
            <a:r>
              <a:rPr lang="en-US" dirty="0" err="1"/>
              <a:t>činjenice</a:t>
            </a:r>
            <a:r>
              <a:rPr lang="en-US" dirty="0"/>
              <a:t> </a:t>
            </a:r>
            <a:r>
              <a:rPr lang="en-US" dirty="0" err="1"/>
              <a:t>na</a:t>
            </a:r>
            <a:r>
              <a:rPr lang="en-US" dirty="0"/>
              <a:t> </a:t>
            </a:r>
            <a:r>
              <a:rPr lang="en-US" dirty="0" err="1"/>
              <a:t>kojima</a:t>
            </a:r>
            <a:r>
              <a:rPr lang="en-US" dirty="0"/>
              <a:t> </a:t>
            </a:r>
            <a:r>
              <a:rPr lang="en-US" dirty="0" err="1"/>
              <a:t>tužilac</a:t>
            </a:r>
            <a:r>
              <a:rPr lang="en-US" dirty="0"/>
              <a:t> </a:t>
            </a:r>
            <a:r>
              <a:rPr lang="en-US" dirty="0" err="1"/>
              <a:t>zasniva</a:t>
            </a:r>
            <a:r>
              <a:rPr lang="en-US" dirty="0"/>
              <a:t> </a:t>
            </a:r>
            <a:r>
              <a:rPr lang="en-US" dirty="0" err="1"/>
              <a:t>tužbeni</a:t>
            </a:r>
            <a:r>
              <a:rPr lang="en-US" dirty="0"/>
              <a:t> </a:t>
            </a:r>
            <a:r>
              <a:rPr lang="en-US" dirty="0" err="1"/>
              <a:t>zahtjev</a:t>
            </a:r>
            <a:r>
              <a:rPr lang="en-US" dirty="0"/>
              <a:t>,</a:t>
            </a:r>
          </a:p>
          <a:p>
            <a:pPr algn="l"/>
            <a:r>
              <a:rPr lang="en-US" dirty="0"/>
              <a:t>3) </a:t>
            </a:r>
            <a:r>
              <a:rPr lang="en-US" dirty="0" err="1"/>
              <a:t>dokaze</a:t>
            </a:r>
            <a:r>
              <a:rPr lang="en-US" dirty="0"/>
              <a:t> </a:t>
            </a:r>
            <a:r>
              <a:rPr lang="en-US" dirty="0" err="1"/>
              <a:t>kojima</a:t>
            </a:r>
            <a:r>
              <a:rPr lang="en-US" dirty="0"/>
              <a:t> se </a:t>
            </a:r>
            <a:r>
              <a:rPr lang="en-US" dirty="0" err="1"/>
              <a:t>utvrđuju</a:t>
            </a:r>
            <a:r>
              <a:rPr lang="en-US" dirty="0"/>
              <a:t> </a:t>
            </a:r>
            <a:r>
              <a:rPr lang="en-US" dirty="0" err="1"/>
              <a:t>te</a:t>
            </a:r>
            <a:r>
              <a:rPr lang="en-US" dirty="0"/>
              <a:t> </a:t>
            </a:r>
            <a:r>
              <a:rPr lang="en-US" dirty="0" err="1"/>
              <a:t>činjenice</a:t>
            </a:r>
            <a:r>
              <a:rPr lang="en-US" dirty="0"/>
              <a:t>,</a:t>
            </a:r>
          </a:p>
          <a:p>
            <a:pPr algn="l"/>
            <a:r>
              <a:rPr lang="en-US" dirty="0"/>
              <a:t>4) </a:t>
            </a:r>
            <a:r>
              <a:rPr lang="en-US" dirty="0" err="1"/>
              <a:t>naznaku</a:t>
            </a:r>
            <a:r>
              <a:rPr lang="en-US" dirty="0"/>
              <a:t> </a:t>
            </a:r>
            <a:r>
              <a:rPr lang="en-US" dirty="0" err="1"/>
              <a:t>vrijednosti</a:t>
            </a:r>
            <a:r>
              <a:rPr lang="en-US" dirty="0"/>
              <a:t> </a:t>
            </a:r>
            <a:r>
              <a:rPr lang="en-US" dirty="0" err="1"/>
              <a:t>spora</a:t>
            </a:r>
            <a:r>
              <a:rPr lang="en-US" dirty="0"/>
              <a:t>,</a:t>
            </a:r>
          </a:p>
          <a:p>
            <a:pPr algn="l"/>
            <a:r>
              <a:rPr lang="en-US" dirty="0"/>
              <a:t>5) </a:t>
            </a:r>
            <a:r>
              <a:rPr lang="en-US" dirty="0" err="1"/>
              <a:t>druge</a:t>
            </a:r>
            <a:r>
              <a:rPr lang="en-US" dirty="0"/>
              <a:t> </a:t>
            </a:r>
            <a:r>
              <a:rPr lang="en-US" dirty="0" err="1"/>
              <a:t>podatke</a:t>
            </a:r>
            <a:r>
              <a:rPr lang="en-US" dirty="0"/>
              <a:t> </a:t>
            </a:r>
            <a:r>
              <a:rPr lang="en-US" dirty="0" err="1"/>
              <a:t>koje</a:t>
            </a:r>
            <a:r>
              <a:rPr lang="en-US" dirty="0"/>
              <a:t> u </a:t>
            </a:r>
            <a:r>
              <a:rPr lang="en-US" dirty="0" err="1"/>
              <a:t>skladu</a:t>
            </a:r>
            <a:r>
              <a:rPr lang="en-US" dirty="0"/>
              <a:t> </a:t>
            </a:r>
            <a:r>
              <a:rPr lang="en-US" dirty="0" err="1"/>
              <a:t>sa</a:t>
            </a:r>
            <a:r>
              <a:rPr lang="en-US" dirty="0"/>
              <a:t> </a:t>
            </a:r>
            <a:r>
              <a:rPr lang="en-US" dirty="0" err="1"/>
              <a:t>odredbama</a:t>
            </a:r>
            <a:r>
              <a:rPr lang="en-US" dirty="0"/>
              <a:t> </a:t>
            </a:r>
            <a:r>
              <a:rPr lang="en-US" dirty="0" err="1"/>
              <a:t>člana</a:t>
            </a:r>
            <a:r>
              <a:rPr lang="en-US" dirty="0"/>
              <a:t> 334. </a:t>
            </a:r>
            <a:r>
              <a:rPr lang="en-US" dirty="0" err="1"/>
              <a:t>ovog</a:t>
            </a:r>
            <a:r>
              <a:rPr lang="en-US" dirty="0"/>
              <a:t> </a:t>
            </a:r>
            <a:r>
              <a:rPr lang="en-US" dirty="0" err="1"/>
              <a:t>zakona</a:t>
            </a:r>
            <a:r>
              <a:rPr lang="en-US" dirty="0"/>
              <a:t> mora </a:t>
            </a:r>
            <a:r>
              <a:rPr lang="en-US" dirty="0" err="1"/>
              <a:t>imati</a:t>
            </a:r>
            <a:r>
              <a:rPr lang="en-US" dirty="0"/>
              <a:t> </a:t>
            </a:r>
            <a:r>
              <a:rPr lang="en-US" dirty="0" err="1"/>
              <a:t>svaki</a:t>
            </a:r>
            <a:r>
              <a:rPr lang="bs-Latn-BA" dirty="0"/>
              <a:t> </a:t>
            </a:r>
            <a:r>
              <a:rPr lang="en-US" dirty="0" err="1"/>
              <a:t>podnesak</a:t>
            </a:r>
            <a:r>
              <a:rPr lang="en-US" dirty="0"/>
              <a:t>.</a:t>
            </a:r>
          </a:p>
          <a:p>
            <a:pPr algn="l"/>
            <a:r>
              <a:rPr lang="en-US" dirty="0"/>
              <a:t>(3) </a:t>
            </a:r>
            <a:r>
              <a:rPr lang="en-US" dirty="0" err="1"/>
              <a:t>Ako</a:t>
            </a:r>
            <a:r>
              <a:rPr lang="en-US" dirty="0"/>
              <a:t> je </a:t>
            </a:r>
            <a:r>
              <a:rPr lang="en-US" dirty="0" err="1"/>
              <a:t>tužilac</a:t>
            </a:r>
            <a:r>
              <a:rPr lang="en-US" dirty="0"/>
              <a:t> u </a:t>
            </a:r>
            <a:r>
              <a:rPr lang="en-US" dirty="0" err="1"/>
              <a:t>tužbi</a:t>
            </a:r>
            <a:r>
              <a:rPr lang="en-US" dirty="0"/>
              <a:t> </a:t>
            </a:r>
            <a:r>
              <a:rPr lang="en-US" dirty="0" err="1"/>
              <a:t>naveo</a:t>
            </a:r>
            <a:r>
              <a:rPr lang="en-US" dirty="0"/>
              <a:t> </a:t>
            </a:r>
            <a:r>
              <a:rPr lang="en-US" dirty="0" err="1"/>
              <a:t>pravni</a:t>
            </a:r>
            <a:r>
              <a:rPr lang="en-US" dirty="0"/>
              <a:t> </a:t>
            </a:r>
            <a:r>
              <a:rPr lang="en-US" dirty="0" err="1"/>
              <a:t>osnov</a:t>
            </a:r>
            <a:r>
              <a:rPr lang="en-US" dirty="0"/>
              <a:t>, </a:t>
            </a:r>
            <a:r>
              <a:rPr lang="en-US" dirty="0" err="1"/>
              <a:t>sud</a:t>
            </a:r>
            <a:r>
              <a:rPr lang="en-US" dirty="0"/>
              <a:t> </a:t>
            </a:r>
            <a:r>
              <a:rPr lang="en-US" dirty="0" err="1"/>
              <a:t>nije</a:t>
            </a:r>
            <a:r>
              <a:rPr lang="en-US" dirty="0"/>
              <a:t> </a:t>
            </a:r>
            <a:r>
              <a:rPr lang="en-US" dirty="0" err="1"/>
              <a:t>vezan</a:t>
            </a:r>
            <a:r>
              <a:rPr lang="en-US" dirty="0"/>
              <a:t> </a:t>
            </a:r>
            <a:r>
              <a:rPr lang="en-US" dirty="0" err="1"/>
              <a:t>uz</a:t>
            </a:r>
            <a:r>
              <a:rPr lang="en-US" dirty="0"/>
              <a:t> </a:t>
            </a:r>
            <a:r>
              <a:rPr lang="en-US" dirty="0" err="1"/>
              <a:t>njega</a:t>
            </a:r>
            <a:r>
              <a:rPr lang="en-US" dirty="0"/>
              <a:t>.</a:t>
            </a:r>
            <a:endParaRPr lang="bs-Latn-BA" dirty="0"/>
          </a:p>
          <a:p>
            <a:endParaRPr lang="bs-Latn-BA" dirty="0"/>
          </a:p>
        </p:txBody>
      </p:sp>
    </p:spTree>
    <p:extLst>
      <p:ext uri="{BB962C8B-B14F-4D97-AF65-F5344CB8AC3E}">
        <p14:creationId xmlns:p14="http://schemas.microsoft.com/office/powerpoint/2010/main" val="3306757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01782"/>
          </a:xfrm>
        </p:spPr>
        <p:txBody>
          <a:bodyPr/>
          <a:lstStyle/>
          <a:p>
            <a:r>
              <a:rPr lang="bs-Latn-BA" sz="3600" dirty="0" smtClean="0"/>
              <a:t>Sudska praksa</a:t>
            </a:r>
            <a:endParaRPr lang="bs-Latn-BA" sz="3600" dirty="0"/>
          </a:p>
        </p:txBody>
      </p:sp>
      <p:sp>
        <p:nvSpPr>
          <p:cNvPr id="3" name="Content Placeholder 2"/>
          <p:cNvSpPr>
            <a:spLocks noGrp="1"/>
          </p:cNvSpPr>
          <p:nvPr>
            <p:ph idx="1"/>
          </p:nvPr>
        </p:nvSpPr>
        <p:spPr>
          <a:xfrm>
            <a:off x="838200" y="875211"/>
            <a:ext cx="10515600" cy="5708469"/>
          </a:xfrm>
        </p:spPr>
        <p:txBody>
          <a:bodyPr>
            <a:normAutofit/>
          </a:bodyPr>
          <a:lstStyle/>
          <a:p>
            <a:pPr algn="just">
              <a:buFontTx/>
              <a:buChar char="-"/>
            </a:pPr>
            <a:r>
              <a:rPr lang="bs-Latn-BA" sz="2200" dirty="0"/>
              <a:t>Tužba mora sadržavati, između ostalog i adresu prebivališta ili boravišta stranaka. Ova pretpostavka urednosti tužbe obavezuje tužitelja, da u smislu člana 334. ZPP-a, prilikom podnošenja tužbe naznači i ove podatke, pored elemenata u tužbi iz člana 53. ZPP-a. Označavanje prebivališta, odnosno boravišta stranaka predstavlja element urednosti tužbe i sud ocjenjuje da li takav podnesak sadrži sve što je potrebno da bi se po tužbi moglo postupiti (rješenje Okružni sud u Banja Luci, broj 71 0 P 051375 10 Gž od 14.5.2010.)</a:t>
            </a:r>
          </a:p>
          <a:p>
            <a:pPr algn="just">
              <a:buFontTx/>
              <a:buChar char="-"/>
            </a:pPr>
            <a:r>
              <a:rPr lang="bs-Latn-BA" sz="2200" dirty="0" smtClean="0"/>
              <a:t>Tužba mora da sadrži sve bitne elemente propisane u odredbi člana 53. stav 2. ZPP-a, osim pravnog osnova tužbenog zahtjeva i tužbu bez tih elemenata, kao nepotpunu, sud mora odbaciti (Kantonalni sud u Zenici, broj 004-0-Gž-000539 od 15.3.2006.)</a:t>
            </a:r>
          </a:p>
          <a:p>
            <a:pPr algn="just">
              <a:buFontTx/>
              <a:buChar char="-"/>
            </a:pPr>
            <a:r>
              <a:rPr lang="bs-Latn-BA" sz="2200" dirty="0" smtClean="0"/>
              <a:t>Novčana obaveza je potpuno određena i kada u izreci presude nije određena u apsolutnom iznosu, ako su dati bitni elementi na temelju kojih se novčani iznos obaveze može pouzdano utvrditi u momentu izvršenja presude (VSFBiH, Rev-208/02 od 20.5.2004.)</a:t>
            </a:r>
          </a:p>
          <a:p>
            <a:pPr algn="just">
              <a:buFontTx/>
              <a:buChar char="-"/>
            </a:pPr>
            <a:r>
              <a:rPr lang="bs-Latn-BA" sz="2200" dirty="0" smtClean="0"/>
              <a:t>Tužbeni zahtjev mora biti tako određen da predstavlja valjanu izvršnu ispravu što znači da izrekom presude mora biti jasno i nedvosmisleno određeno šta tuženi treba učiniti ili propustiti (BSP broj 2000/1, Kantonalni sud u Sarajevu)</a:t>
            </a:r>
          </a:p>
        </p:txBody>
      </p:sp>
    </p:spTree>
    <p:extLst>
      <p:ext uri="{BB962C8B-B14F-4D97-AF65-F5344CB8AC3E}">
        <p14:creationId xmlns:p14="http://schemas.microsoft.com/office/powerpoint/2010/main" val="278499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4582"/>
          </a:xfrm>
        </p:spPr>
        <p:txBody>
          <a:bodyPr/>
          <a:lstStyle/>
          <a:p>
            <a:r>
              <a:rPr lang="bs-Latn-BA" sz="3600" dirty="0" smtClean="0"/>
              <a:t>Sudska praksa</a:t>
            </a:r>
            <a:endParaRPr lang="bs-Latn-BA" sz="3600" dirty="0"/>
          </a:p>
        </p:txBody>
      </p:sp>
      <p:sp>
        <p:nvSpPr>
          <p:cNvPr id="3" name="Content Placeholder 2"/>
          <p:cNvSpPr>
            <a:spLocks noGrp="1"/>
          </p:cNvSpPr>
          <p:nvPr>
            <p:ph idx="1"/>
          </p:nvPr>
        </p:nvSpPr>
        <p:spPr>
          <a:xfrm>
            <a:off x="838200" y="561704"/>
            <a:ext cx="10515600" cy="6215614"/>
          </a:xfrm>
        </p:spPr>
        <p:txBody>
          <a:bodyPr>
            <a:normAutofit/>
          </a:bodyPr>
          <a:lstStyle/>
          <a:p>
            <a:pPr algn="just">
              <a:buFontTx/>
              <a:buChar char="-"/>
            </a:pPr>
            <a:r>
              <a:rPr lang="bs-Latn-BA" sz="2200" dirty="0" smtClean="0"/>
              <a:t>Kad je u pitanju tužbeni zahtjev koji se odnosi na novčanu svotu, tužitelj nema ovlašćenje da u fazi glavne rasprave, nakon održanog pripremnog ročišta, naznačava vrijednost predmeta spora, pa je tako naznačena vrijednost predmeta spora bez pravnog značaja i nije odlučna za ocjenu dopuštenosti revizije (presuda VSFBiH, broj 070-0-Rev-09-001252 od 7.9.2010.)</a:t>
            </a:r>
          </a:p>
          <a:p>
            <a:pPr algn="just">
              <a:buFontTx/>
              <a:buChar char="-"/>
            </a:pPr>
            <a:r>
              <a:rPr lang="bs-Latn-BA" sz="2200" dirty="0" smtClean="0"/>
              <a:t>Nije odlučno kako je tužitelj pravno ocijenio spor jer ga je sud dužan sam pravno kvalificirati (VS, Rev-946/82 od 28.4.1982.)</a:t>
            </a:r>
          </a:p>
          <a:p>
            <a:pPr algn="just">
              <a:buFontTx/>
              <a:buChar char="-"/>
            </a:pPr>
            <a:r>
              <a:rPr lang="bs-Latn-BA" sz="2200" dirty="0" smtClean="0"/>
              <a:t>Predmet tužbenog zahtjeva ne određuje se sa stanovišta pravnog osnova navedenog u tužbi, jer po članu 183. stav 3. ZPP-a, sud tim navodima nije vezan. Određuje se sa stanovišta činjenica koje obrazuju njegov stvarni i pravni identitet (VSSr, Rev-3603/02 od 19.11.2002.)</a:t>
            </a:r>
          </a:p>
          <a:p>
            <a:pPr algn="just">
              <a:buFontTx/>
              <a:buChar char="-"/>
            </a:pPr>
            <a:r>
              <a:rPr lang="bs-Latn-BA" sz="2200" dirty="0" smtClean="0"/>
              <a:t>Sud će postupiti po tužbi i kad tužitelj nije naveo pravnu osnovu tužbenog zahtjeva. Okolnost da tužitelj nije naveo odgovarajuću osnovu svog tužbenog zahtjeva bez uticaja je na odluku suda o tom zahtjevu (VSH, Rev-1513/01 od 12.2.2004.)</a:t>
            </a:r>
          </a:p>
          <a:p>
            <a:pPr algn="just">
              <a:buFontTx/>
              <a:buChar char="-"/>
            </a:pPr>
            <a:r>
              <a:rPr lang="bs-Latn-BA" sz="2200" dirty="0" smtClean="0"/>
              <a:t>Sud nije vezan za pravnu kvalifikaciju tužbenog zahtjeva pa zahtjev može usvojiti i u slučaju ako bi se na utvrđene činjenice moglo primijeniti bilo koje materijalno pravo koje zahtjev čini osnovanim (Presuda KS Bihać, broj 18 0 P 022323 14 Gž od 13.01.2017.). </a:t>
            </a:r>
            <a:endParaRPr lang="bs-Latn-BA" sz="2200" dirty="0"/>
          </a:p>
        </p:txBody>
      </p:sp>
    </p:spTree>
    <p:extLst>
      <p:ext uri="{BB962C8B-B14F-4D97-AF65-F5344CB8AC3E}">
        <p14:creationId xmlns:p14="http://schemas.microsoft.com/office/powerpoint/2010/main" val="3821950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Prijedlog za izvršenje smatra se tužbom</a:t>
            </a:r>
            <a:endParaRPr lang="bs-Latn-BA" sz="3600" dirty="0"/>
          </a:p>
        </p:txBody>
      </p:sp>
      <p:sp>
        <p:nvSpPr>
          <p:cNvPr id="3" name="Content Placeholder 2"/>
          <p:cNvSpPr>
            <a:spLocks noGrp="1"/>
          </p:cNvSpPr>
          <p:nvPr>
            <p:ph idx="1"/>
          </p:nvPr>
        </p:nvSpPr>
        <p:spPr/>
        <p:txBody>
          <a:bodyPr>
            <a:normAutofit/>
          </a:bodyPr>
          <a:lstStyle/>
          <a:p>
            <a:pPr algn="just">
              <a:buFontTx/>
              <a:buChar char="-"/>
            </a:pPr>
            <a:r>
              <a:rPr lang="bs-Latn-BA" sz="2400" dirty="0" smtClean="0"/>
              <a:t>Pravna kvalifikacija spora je pretpostavka po kojem će se zakonu ocjenjivati prigovor zastare.  Ako je spor vođen kao mjenično-pravni, primjenjivat će se odredbe Zakona o mjenici, a ako je potraživanje zasnovano na ugovornom odnosu i ako je spor vođen kao građansko-pravni spor, za ocjenu prigovora o zastari relevantne su odredbe Zakona o obligacionim odnosima – postupci su odvojeni i ne mogu se kombinovati.  Preinaka tužbe promjenom istovjetnosti zahtjeva, na način da je promjenjena pravna kvalifikacija spora ima za posljedicu da se tužba sa ranijim zahtjevom smatra povučenom i parnica u pogledu tog zahtjeva gasi.  </a:t>
            </a:r>
          </a:p>
          <a:p>
            <a:pPr marL="0" indent="0" algn="just">
              <a:buNone/>
            </a:pPr>
            <a:r>
              <a:rPr lang="bs-Latn-BA" sz="2400" dirty="0" smtClean="0"/>
              <a:t>(</a:t>
            </a:r>
            <a:r>
              <a:rPr lang="bs-Latn-BA" sz="2400" dirty="0"/>
              <a:t>Presuda Vrhovnog suda Federacije Bosne i Hercegovine broj: 51 0 P 089300 16 Rev od 16.03.2017. </a:t>
            </a:r>
            <a:r>
              <a:rPr lang="bs-Latn-BA" sz="2400" dirty="0" smtClean="0"/>
              <a:t>godine BSP VSFBiH br. 1-2/2017). </a:t>
            </a:r>
            <a:endParaRPr lang="bs-Latn-BA" sz="2400" dirty="0"/>
          </a:p>
          <a:p>
            <a:pPr marL="0" indent="0">
              <a:buNone/>
            </a:pPr>
            <a:endParaRPr lang="bs-Latn-BA" dirty="0"/>
          </a:p>
        </p:txBody>
      </p:sp>
    </p:spTree>
    <p:extLst>
      <p:ext uri="{BB962C8B-B14F-4D97-AF65-F5344CB8AC3E}">
        <p14:creationId xmlns:p14="http://schemas.microsoft.com/office/powerpoint/2010/main" val="3867730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817"/>
            <a:ext cx="10515600" cy="1619794"/>
          </a:xfrm>
        </p:spPr>
        <p:txBody>
          <a:bodyPr/>
          <a:lstStyle/>
          <a:p>
            <a:r>
              <a:rPr lang="en-US" sz="3600" dirty="0" err="1"/>
              <a:t>Isticanje</a:t>
            </a:r>
            <a:r>
              <a:rPr lang="en-US" sz="3600" dirty="0"/>
              <a:t> </a:t>
            </a:r>
            <a:r>
              <a:rPr lang="en-US" sz="3600" dirty="0" err="1"/>
              <a:t>više</a:t>
            </a:r>
            <a:r>
              <a:rPr lang="en-US" sz="3600" dirty="0"/>
              <a:t> </a:t>
            </a:r>
            <a:r>
              <a:rPr lang="en-US" sz="3600" dirty="0" err="1"/>
              <a:t>tužbenih</a:t>
            </a:r>
            <a:r>
              <a:rPr lang="en-US" sz="3600" dirty="0"/>
              <a:t> </a:t>
            </a:r>
            <a:r>
              <a:rPr lang="en-US" sz="3600" dirty="0" err="1"/>
              <a:t>zahtjeva</a:t>
            </a:r>
            <a:r>
              <a:rPr lang="en-US" sz="3600" dirty="0"/>
              <a:t> u </a:t>
            </a:r>
            <a:r>
              <a:rPr lang="en-US" sz="3600" dirty="0" err="1"/>
              <a:t>jednoj</a:t>
            </a:r>
            <a:r>
              <a:rPr lang="en-US" sz="3600" dirty="0"/>
              <a:t> </a:t>
            </a:r>
            <a:r>
              <a:rPr lang="en-US" sz="3600" dirty="0" err="1"/>
              <a:t>tužbi</a:t>
            </a:r>
            <a:r>
              <a:rPr lang="en-US" sz="3600" dirty="0"/>
              <a:t/>
            </a:r>
            <a:br>
              <a:rPr lang="en-US" sz="3600" dirty="0"/>
            </a:br>
            <a:endParaRPr lang="en-US" sz="3600" dirty="0"/>
          </a:p>
        </p:txBody>
      </p:sp>
      <p:sp>
        <p:nvSpPr>
          <p:cNvPr id="3" name="Content Placeholder 2"/>
          <p:cNvSpPr>
            <a:spLocks noGrp="1"/>
          </p:cNvSpPr>
          <p:nvPr>
            <p:ph idx="1"/>
          </p:nvPr>
        </p:nvSpPr>
        <p:spPr>
          <a:xfrm>
            <a:off x="838200" y="796834"/>
            <a:ext cx="10515600" cy="5930537"/>
          </a:xfrm>
        </p:spPr>
        <p:txBody>
          <a:bodyPr>
            <a:noAutofit/>
          </a:bodyPr>
          <a:lstStyle/>
          <a:p>
            <a:pPr>
              <a:buFontTx/>
              <a:buChar char="-"/>
            </a:pPr>
            <a:r>
              <a:rPr lang="en-US" sz="2400" dirty="0" smtClean="0"/>
              <a:t>U </a:t>
            </a:r>
            <a:r>
              <a:rPr lang="en-US" sz="2400" dirty="0" err="1"/>
              <a:t>jednoj</a:t>
            </a:r>
            <a:r>
              <a:rPr lang="en-US" sz="2400" dirty="0"/>
              <a:t> </a:t>
            </a:r>
            <a:r>
              <a:rPr lang="en-US" sz="2400" dirty="0" err="1"/>
              <a:t>tužbi</a:t>
            </a:r>
            <a:r>
              <a:rPr lang="en-US" sz="2400" dirty="0"/>
              <a:t> </a:t>
            </a:r>
            <a:r>
              <a:rPr lang="en-US" sz="2400" dirty="0" err="1"/>
              <a:t>tužilac</a:t>
            </a:r>
            <a:r>
              <a:rPr lang="en-US" sz="2400" dirty="0"/>
              <a:t> </a:t>
            </a:r>
            <a:r>
              <a:rPr lang="en-US" sz="2400" dirty="0" err="1"/>
              <a:t>može</a:t>
            </a:r>
            <a:r>
              <a:rPr lang="en-US" sz="2400" dirty="0"/>
              <a:t> </a:t>
            </a:r>
            <a:r>
              <a:rPr lang="en-US" sz="2400" dirty="0" err="1"/>
              <a:t>istaknuti</a:t>
            </a:r>
            <a:r>
              <a:rPr lang="en-US" sz="2400" dirty="0"/>
              <a:t> </a:t>
            </a:r>
            <a:r>
              <a:rPr lang="en-US" sz="2400" dirty="0" err="1"/>
              <a:t>više</a:t>
            </a:r>
            <a:r>
              <a:rPr lang="en-US" sz="2400" dirty="0"/>
              <a:t> </a:t>
            </a:r>
            <a:r>
              <a:rPr lang="en-US" sz="2400" dirty="0" err="1"/>
              <a:t>zahtjeva</a:t>
            </a:r>
            <a:r>
              <a:rPr lang="en-US" sz="2400" dirty="0"/>
              <a:t> </a:t>
            </a:r>
            <a:r>
              <a:rPr lang="en-US" sz="2400" dirty="0" err="1"/>
              <a:t>protiv</a:t>
            </a:r>
            <a:r>
              <a:rPr lang="en-US" sz="2400" dirty="0"/>
              <a:t> </a:t>
            </a:r>
            <a:r>
              <a:rPr lang="en-US" sz="2400" dirty="0" err="1"/>
              <a:t>istog</a:t>
            </a:r>
            <a:r>
              <a:rPr lang="en-US" sz="2400" dirty="0"/>
              <a:t> </a:t>
            </a:r>
            <a:r>
              <a:rPr lang="en-US" sz="2400" dirty="0" err="1"/>
              <a:t>tuženog</a:t>
            </a:r>
            <a:r>
              <a:rPr lang="en-US" sz="2400" dirty="0"/>
              <a:t> </a:t>
            </a:r>
            <a:r>
              <a:rPr lang="en-US" sz="2400" dirty="0" err="1"/>
              <a:t>kad</a:t>
            </a:r>
            <a:r>
              <a:rPr lang="en-US" sz="2400" dirty="0"/>
              <a:t> </a:t>
            </a:r>
            <a:r>
              <a:rPr lang="en-US" sz="2400" dirty="0" err="1"/>
              <a:t>su</a:t>
            </a:r>
            <a:r>
              <a:rPr lang="en-US" sz="2400" dirty="0"/>
              <a:t> </a:t>
            </a:r>
            <a:r>
              <a:rPr lang="en-US" sz="2400" dirty="0" err="1"/>
              <a:t>svi</a:t>
            </a:r>
            <a:r>
              <a:rPr lang="en-US" sz="2400" dirty="0"/>
              <a:t> </a:t>
            </a:r>
            <a:r>
              <a:rPr lang="en-US" sz="2400" dirty="0" err="1" smtClean="0"/>
              <a:t>zahtjevi</a:t>
            </a:r>
            <a:r>
              <a:rPr lang="bs-Latn-BA" sz="2400" dirty="0"/>
              <a:t> </a:t>
            </a:r>
            <a:r>
              <a:rPr lang="en-US" sz="2400" dirty="0" err="1" smtClean="0"/>
              <a:t>povezani</a:t>
            </a:r>
            <a:r>
              <a:rPr lang="en-US" sz="2400" dirty="0" smtClean="0"/>
              <a:t> </a:t>
            </a:r>
            <a:r>
              <a:rPr lang="en-US" sz="2400" dirty="0" err="1"/>
              <a:t>istom</a:t>
            </a:r>
            <a:r>
              <a:rPr lang="en-US" sz="2400" dirty="0"/>
              <a:t> </a:t>
            </a:r>
            <a:r>
              <a:rPr lang="en-US" sz="2400" dirty="0" err="1" smtClean="0"/>
              <a:t>činjeni</a:t>
            </a:r>
            <a:r>
              <a:rPr lang="bs-Latn-BA" sz="2400" dirty="0" smtClean="0"/>
              <a:t>č</a:t>
            </a:r>
            <a:r>
              <a:rPr lang="en-US" sz="2400" dirty="0" smtClean="0"/>
              <a:t>nom </a:t>
            </a:r>
            <a:r>
              <a:rPr lang="en-US" sz="2400" dirty="0" err="1"/>
              <a:t>i</a:t>
            </a:r>
            <a:r>
              <a:rPr lang="en-US" sz="2400" dirty="0"/>
              <a:t> </a:t>
            </a:r>
            <a:r>
              <a:rPr lang="en-US" sz="2400" dirty="0" err="1"/>
              <a:t>pravnom</a:t>
            </a:r>
            <a:r>
              <a:rPr lang="en-US" sz="2400" dirty="0"/>
              <a:t> </a:t>
            </a:r>
            <a:r>
              <a:rPr lang="en-US" sz="2400" dirty="0" err="1" smtClean="0"/>
              <a:t>osnovom</a:t>
            </a:r>
            <a:r>
              <a:rPr lang="en-US" sz="2400" dirty="0" smtClean="0"/>
              <a:t>.</a:t>
            </a:r>
            <a:endParaRPr lang="bs-Latn-BA" sz="2400" dirty="0" smtClean="0"/>
          </a:p>
          <a:p>
            <a:pPr algn="just">
              <a:buFontTx/>
              <a:buChar char="-"/>
            </a:pPr>
            <a:r>
              <a:rPr lang="en-US" sz="2400" dirty="0" err="1" smtClean="0"/>
              <a:t>Ako</a:t>
            </a:r>
            <a:r>
              <a:rPr lang="en-US" sz="2400" dirty="0" smtClean="0"/>
              <a:t> </a:t>
            </a:r>
            <a:r>
              <a:rPr lang="en-US" sz="2400" dirty="0" err="1"/>
              <a:t>zahtjevi</a:t>
            </a:r>
            <a:r>
              <a:rPr lang="en-US" sz="2400" dirty="0"/>
              <a:t> </a:t>
            </a:r>
            <a:r>
              <a:rPr lang="en-US" sz="2400" dirty="0" err="1"/>
              <a:t>nisu</a:t>
            </a:r>
            <a:r>
              <a:rPr lang="en-US" sz="2400" dirty="0"/>
              <a:t> </a:t>
            </a:r>
            <a:r>
              <a:rPr lang="en-US" sz="2400" dirty="0" err="1"/>
              <a:t>povezani</a:t>
            </a:r>
            <a:r>
              <a:rPr lang="en-US" sz="2400" dirty="0"/>
              <a:t> </a:t>
            </a:r>
            <a:r>
              <a:rPr lang="en-US" sz="2400" dirty="0" err="1"/>
              <a:t>istom</a:t>
            </a:r>
            <a:r>
              <a:rPr lang="en-US" sz="2400" dirty="0"/>
              <a:t> </a:t>
            </a:r>
            <a:r>
              <a:rPr lang="en-US" sz="2400" dirty="0" err="1" smtClean="0"/>
              <a:t>činjeni</a:t>
            </a:r>
            <a:r>
              <a:rPr lang="bs-Latn-BA" sz="2400" dirty="0" smtClean="0"/>
              <a:t>č</a:t>
            </a:r>
            <a:r>
              <a:rPr lang="en-US" sz="2400" dirty="0" smtClean="0"/>
              <a:t>nom </a:t>
            </a:r>
            <a:r>
              <a:rPr lang="en-US" sz="2400" dirty="0" err="1"/>
              <a:t>i</a:t>
            </a:r>
            <a:r>
              <a:rPr lang="en-US" sz="2400" dirty="0"/>
              <a:t> </a:t>
            </a:r>
            <a:r>
              <a:rPr lang="en-US" sz="2400" dirty="0" err="1"/>
              <a:t>pravnom</a:t>
            </a:r>
            <a:r>
              <a:rPr lang="en-US" sz="2400" dirty="0"/>
              <a:t> </a:t>
            </a:r>
            <a:r>
              <a:rPr lang="en-US" sz="2400" dirty="0" err="1"/>
              <a:t>osnovom</a:t>
            </a:r>
            <a:r>
              <a:rPr lang="en-US" sz="2400" dirty="0"/>
              <a:t>, </a:t>
            </a:r>
            <a:r>
              <a:rPr lang="en-US" sz="2400" dirty="0" err="1"/>
              <a:t>oni</a:t>
            </a:r>
            <a:r>
              <a:rPr lang="en-US" sz="2400" dirty="0"/>
              <a:t> se </a:t>
            </a:r>
            <a:r>
              <a:rPr lang="en-US" sz="2400" dirty="0" err="1"/>
              <a:t>mogu</a:t>
            </a:r>
            <a:r>
              <a:rPr lang="en-US" sz="2400" dirty="0"/>
              <a:t> </a:t>
            </a:r>
            <a:r>
              <a:rPr lang="en-US" sz="2400" dirty="0" err="1"/>
              <a:t>istaknuti</a:t>
            </a:r>
            <a:r>
              <a:rPr lang="en-US" sz="2400" dirty="0"/>
              <a:t> </a:t>
            </a:r>
            <a:r>
              <a:rPr lang="en-US" sz="2400" dirty="0" smtClean="0"/>
              <a:t>u</a:t>
            </a:r>
            <a:r>
              <a:rPr lang="bs-Latn-BA" sz="2400" dirty="0" smtClean="0"/>
              <a:t> </a:t>
            </a:r>
            <a:r>
              <a:rPr lang="en-US" sz="2400" dirty="0" err="1" smtClean="0"/>
              <a:t>jednoj</a:t>
            </a:r>
            <a:r>
              <a:rPr lang="en-US" sz="2400" dirty="0" smtClean="0"/>
              <a:t> </a:t>
            </a:r>
            <a:r>
              <a:rPr lang="en-US" sz="2400" dirty="0" err="1"/>
              <a:t>tužbi</a:t>
            </a:r>
            <a:r>
              <a:rPr lang="en-US" sz="2400" dirty="0"/>
              <a:t> </a:t>
            </a:r>
            <a:r>
              <a:rPr lang="en-US" sz="2400" dirty="0" err="1"/>
              <a:t>protiv</a:t>
            </a:r>
            <a:r>
              <a:rPr lang="en-US" sz="2400" dirty="0"/>
              <a:t> </a:t>
            </a:r>
            <a:r>
              <a:rPr lang="en-US" sz="2400" dirty="0" err="1"/>
              <a:t>istog</a:t>
            </a:r>
            <a:r>
              <a:rPr lang="en-US" sz="2400" dirty="0"/>
              <a:t> </a:t>
            </a:r>
            <a:r>
              <a:rPr lang="en-US" sz="2400" dirty="0" err="1"/>
              <a:t>tuženog</a:t>
            </a:r>
            <a:r>
              <a:rPr lang="en-US" sz="2400" dirty="0"/>
              <a:t> </a:t>
            </a:r>
            <a:r>
              <a:rPr lang="en-US" sz="2400" dirty="0" err="1"/>
              <a:t>samo</a:t>
            </a:r>
            <a:r>
              <a:rPr lang="en-US" sz="2400" dirty="0"/>
              <a:t> </a:t>
            </a:r>
            <a:r>
              <a:rPr lang="en-US" sz="2400" dirty="0" err="1"/>
              <a:t>kad</a:t>
            </a:r>
            <a:r>
              <a:rPr lang="en-US" sz="2400" dirty="0"/>
              <a:t> je </a:t>
            </a:r>
            <a:r>
              <a:rPr lang="en-US" sz="2400" dirty="0" err="1"/>
              <a:t>isti</a:t>
            </a:r>
            <a:r>
              <a:rPr lang="en-US" sz="2400" dirty="0"/>
              <a:t> </a:t>
            </a:r>
            <a:r>
              <a:rPr lang="en-US" sz="2400" dirty="0" err="1"/>
              <a:t>sud</a:t>
            </a:r>
            <a:r>
              <a:rPr lang="en-US" sz="2400" dirty="0"/>
              <a:t> </a:t>
            </a:r>
            <a:r>
              <a:rPr lang="en-US" sz="2400" dirty="0" err="1"/>
              <a:t>stvarno</a:t>
            </a:r>
            <a:r>
              <a:rPr lang="en-US" sz="2400" dirty="0"/>
              <a:t> </a:t>
            </a:r>
            <a:r>
              <a:rPr lang="en-US" sz="2400" dirty="0" err="1"/>
              <a:t>nadležan</a:t>
            </a:r>
            <a:r>
              <a:rPr lang="en-US" sz="2400" dirty="0"/>
              <a:t> za </a:t>
            </a:r>
            <a:r>
              <a:rPr lang="en-US" sz="2400" dirty="0" err="1"/>
              <a:t>svaki</a:t>
            </a:r>
            <a:r>
              <a:rPr lang="en-US" sz="2400" dirty="0"/>
              <a:t> od </a:t>
            </a:r>
            <a:r>
              <a:rPr lang="en-US" sz="2400" dirty="0" err="1"/>
              <a:t>tih</a:t>
            </a:r>
            <a:r>
              <a:rPr lang="en-US" sz="2400" dirty="0"/>
              <a:t> </a:t>
            </a:r>
            <a:r>
              <a:rPr lang="en-US" sz="2400" dirty="0" err="1"/>
              <a:t>zahtjeva</a:t>
            </a:r>
            <a:r>
              <a:rPr lang="en-US" sz="2400" dirty="0"/>
              <a:t> </a:t>
            </a:r>
            <a:r>
              <a:rPr lang="en-US" sz="2400" dirty="0" err="1" smtClean="0"/>
              <a:t>i</a:t>
            </a:r>
            <a:r>
              <a:rPr lang="bs-Latn-BA" sz="2400" dirty="0" smtClean="0"/>
              <a:t> </a:t>
            </a:r>
            <a:r>
              <a:rPr lang="en-US" sz="2400" dirty="0" err="1" smtClean="0"/>
              <a:t>kad</a:t>
            </a:r>
            <a:r>
              <a:rPr lang="en-US" sz="2400" dirty="0" smtClean="0"/>
              <a:t> </a:t>
            </a:r>
            <a:r>
              <a:rPr lang="en-US" sz="2400" dirty="0"/>
              <a:t>je za </a:t>
            </a:r>
            <a:r>
              <a:rPr lang="en-US" sz="2400" dirty="0" err="1"/>
              <a:t>sve</a:t>
            </a:r>
            <a:r>
              <a:rPr lang="en-US" sz="2400" dirty="0"/>
              <a:t> </a:t>
            </a:r>
            <a:r>
              <a:rPr lang="en-US" sz="2400" dirty="0" err="1"/>
              <a:t>zahtjeve</a:t>
            </a:r>
            <a:r>
              <a:rPr lang="en-US" sz="2400" dirty="0"/>
              <a:t> </a:t>
            </a:r>
            <a:r>
              <a:rPr lang="en-US" sz="2400" dirty="0" err="1" smtClean="0"/>
              <a:t>odre</a:t>
            </a:r>
            <a:r>
              <a:rPr lang="bs-Latn-BA" sz="2400" dirty="0" smtClean="0"/>
              <a:t>đ</a:t>
            </a:r>
            <a:r>
              <a:rPr lang="en-US" sz="2400" dirty="0" err="1" smtClean="0"/>
              <a:t>ena</a:t>
            </a:r>
            <a:r>
              <a:rPr lang="en-US" sz="2400" dirty="0" smtClean="0"/>
              <a:t> </a:t>
            </a:r>
            <a:r>
              <a:rPr lang="en-US" sz="2400" dirty="0" err="1"/>
              <a:t>ista</a:t>
            </a:r>
            <a:r>
              <a:rPr lang="en-US" sz="2400" dirty="0"/>
              <a:t> </a:t>
            </a:r>
            <a:r>
              <a:rPr lang="en-US" sz="2400" dirty="0" err="1"/>
              <a:t>vrsta</a:t>
            </a:r>
            <a:r>
              <a:rPr lang="en-US" sz="2400" dirty="0"/>
              <a:t> </a:t>
            </a:r>
            <a:r>
              <a:rPr lang="en-US" sz="2400" dirty="0" err="1"/>
              <a:t>postupka</a:t>
            </a:r>
            <a:r>
              <a:rPr lang="en-US" sz="2400" dirty="0"/>
              <a:t>, a </a:t>
            </a:r>
            <a:r>
              <a:rPr lang="en-US" sz="2400" dirty="0" err="1"/>
              <a:t>sud</a:t>
            </a:r>
            <a:r>
              <a:rPr lang="en-US" sz="2400" dirty="0"/>
              <a:t> </a:t>
            </a:r>
            <a:r>
              <a:rPr lang="en-US" sz="2400" dirty="0" err="1"/>
              <a:t>ocijeni</a:t>
            </a:r>
            <a:r>
              <a:rPr lang="en-US" sz="2400" dirty="0"/>
              <a:t> da </a:t>
            </a:r>
            <a:r>
              <a:rPr lang="en-US" sz="2400" dirty="0" err="1"/>
              <a:t>isticanje</a:t>
            </a:r>
            <a:r>
              <a:rPr lang="en-US" sz="2400" dirty="0"/>
              <a:t> </a:t>
            </a:r>
            <a:r>
              <a:rPr lang="en-US" sz="2400" dirty="0" err="1"/>
              <a:t>takvih</a:t>
            </a:r>
            <a:r>
              <a:rPr lang="en-US" sz="2400" dirty="0"/>
              <a:t> </a:t>
            </a:r>
            <a:r>
              <a:rPr lang="en-US" sz="2400" dirty="0" err="1" smtClean="0"/>
              <a:t>tužbenih</a:t>
            </a:r>
            <a:r>
              <a:rPr lang="bs-Latn-BA" sz="2400" dirty="0" smtClean="0"/>
              <a:t> </a:t>
            </a:r>
            <a:r>
              <a:rPr lang="en-US" sz="2400" dirty="0" err="1" smtClean="0"/>
              <a:t>zahtjeva</a:t>
            </a:r>
            <a:r>
              <a:rPr lang="en-US" sz="2400" dirty="0" smtClean="0"/>
              <a:t> </a:t>
            </a:r>
            <a:r>
              <a:rPr lang="en-US" sz="2400" dirty="0"/>
              <a:t>u </a:t>
            </a:r>
            <a:r>
              <a:rPr lang="en-US" sz="2400" dirty="0" err="1"/>
              <a:t>jednoj</a:t>
            </a:r>
            <a:r>
              <a:rPr lang="en-US" sz="2400" dirty="0"/>
              <a:t> </a:t>
            </a:r>
            <a:r>
              <a:rPr lang="en-US" sz="2400" dirty="0" err="1"/>
              <a:t>tužbi</a:t>
            </a:r>
            <a:r>
              <a:rPr lang="en-US" sz="2400" dirty="0"/>
              <a:t> </a:t>
            </a:r>
            <a:r>
              <a:rPr lang="en-US" sz="2400" dirty="0" err="1"/>
              <a:t>doprinosi</a:t>
            </a:r>
            <a:r>
              <a:rPr lang="en-US" sz="2400" dirty="0"/>
              <a:t> </a:t>
            </a:r>
            <a:r>
              <a:rPr lang="en-US" sz="2400" dirty="0" err="1"/>
              <a:t>ekonomičnosti</a:t>
            </a:r>
            <a:r>
              <a:rPr lang="en-US" sz="2400" dirty="0"/>
              <a:t> </a:t>
            </a:r>
            <a:r>
              <a:rPr lang="en-US" sz="2400" dirty="0" err="1" smtClean="0"/>
              <a:t>postupka</a:t>
            </a:r>
            <a:r>
              <a:rPr lang="en-US" sz="2400" dirty="0" smtClean="0"/>
              <a:t>.</a:t>
            </a:r>
            <a:endParaRPr lang="bs-Latn-BA" sz="2400" dirty="0" smtClean="0"/>
          </a:p>
          <a:p>
            <a:pPr algn="just">
              <a:buFontTx/>
              <a:buChar char="-"/>
            </a:pPr>
            <a:r>
              <a:rPr lang="en-US" sz="2400" dirty="0" err="1" smtClean="0"/>
              <a:t>Ako</a:t>
            </a:r>
            <a:r>
              <a:rPr lang="en-US" sz="2400" dirty="0" smtClean="0"/>
              <a:t> </a:t>
            </a:r>
            <a:r>
              <a:rPr lang="en-US" sz="2400" dirty="0" err="1"/>
              <a:t>sud</a:t>
            </a:r>
            <a:r>
              <a:rPr lang="en-US" sz="2400" dirty="0"/>
              <a:t>, u </a:t>
            </a:r>
            <a:r>
              <a:rPr lang="en-US" sz="2400" dirty="0" err="1"/>
              <a:t>slučaju</a:t>
            </a:r>
            <a:r>
              <a:rPr lang="en-US" sz="2400" dirty="0"/>
              <a:t> </a:t>
            </a:r>
            <a:r>
              <a:rPr lang="en-US" sz="2400" dirty="0" err="1"/>
              <a:t>iz</a:t>
            </a:r>
            <a:r>
              <a:rPr lang="en-US" sz="2400" dirty="0"/>
              <a:t> </a:t>
            </a:r>
            <a:r>
              <a:rPr lang="en-US" sz="2400" dirty="0" err="1"/>
              <a:t>stava</a:t>
            </a:r>
            <a:r>
              <a:rPr lang="en-US" sz="2400" dirty="0"/>
              <a:t> 2. </a:t>
            </a:r>
            <a:r>
              <a:rPr lang="en-US" sz="2400" dirty="0" err="1"/>
              <a:t>ovog</a:t>
            </a:r>
            <a:r>
              <a:rPr lang="en-US" sz="2400" dirty="0"/>
              <a:t> </a:t>
            </a:r>
            <a:r>
              <a:rPr lang="en-US" sz="2400" dirty="0" err="1"/>
              <a:t>člana</a:t>
            </a:r>
            <a:r>
              <a:rPr lang="en-US" sz="2400" dirty="0"/>
              <a:t>, </a:t>
            </a:r>
            <a:r>
              <a:rPr lang="en-US" sz="2400" dirty="0" err="1"/>
              <a:t>ocijeni</a:t>
            </a:r>
            <a:r>
              <a:rPr lang="en-US" sz="2400" dirty="0"/>
              <a:t> da </a:t>
            </a:r>
            <a:r>
              <a:rPr lang="en-US" sz="2400" dirty="0" err="1"/>
              <a:t>isticanje</a:t>
            </a:r>
            <a:r>
              <a:rPr lang="en-US" sz="2400" dirty="0"/>
              <a:t> </a:t>
            </a:r>
            <a:r>
              <a:rPr lang="en-US" sz="2400" dirty="0" err="1"/>
              <a:t>više</a:t>
            </a:r>
            <a:r>
              <a:rPr lang="en-US" sz="2400" dirty="0"/>
              <a:t> </a:t>
            </a:r>
            <a:r>
              <a:rPr lang="en-US" sz="2400" dirty="0" err="1"/>
              <a:t>tužbenih</a:t>
            </a:r>
            <a:r>
              <a:rPr lang="en-US" sz="2400" dirty="0"/>
              <a:t> </a:t>
            </a:r>
            <a:r>
              <a:rPr lang="en-US" sz="2400" dirty="0" err="1"/>
              <a:t>zahtjeva</a:t>
            </a:r>
            <a:r>
              <a:rPr lang="en-US" sz="2400" dirty="0"/>
              <a:t> u </a:t>
            </a:r>
            <a:r>
              <a:rPr lang="en-US" sz="2400" dirty="0" err="1" smtClean="0"/>
              <a:t>jednoj</a:t>
            </a:r>
            <a:r>
              <a:rPr lang="bs-Latn-BA" sz="2400" dirty="0" smtClean="0"/>
              <a:t> </a:t>
            </a:r>
            <a:r>
              <a:rPr lang="en-US" sz="2400" dirty="0" err="1" smtClean="0"/>
              <a:t>tužbi</a:t>
            </a:r>
            <a:r>
              <a:rPr lang="en-US" sz="2400" dirty="0" smtClean="0"/>
              <a:t> </a:t>
            </a:r>
            <a:r>
              <a:rPr lang="en-US" sz="2400" dirty="0"/>
              <a:t>ne </a:t>
            </a:r>
            <a:r>
              <a:rPr lang="en-US" sz="2400" dirty="0" err="1"/>
              <a:t>doprinosi</a:t>
            </a:r>
            <a:r>
              <a:rPr lang="en-US" sz="2400" dirty="0"/>
              <a:t> </a:t>
            </a:r>
            <a:r>
              <a:rPr lang="en-US" sz="2400" dirty="0" err="1"/>
              <a:t>ekonomičnosti</a:t>
            </a:r>
            <a:r>
              <a:rPr lang="en-US" sz="2400" dirty="0"/>
              <a:t> </a:t>
            </a:r>
            <a:r>
              <a:rPr lang="en-US" sz="2400" dirty="0" err="1"/>
              <a:t>postupka</a:t>
            </a:r>
            <a:r>
              <a:rPr lang="en-US" sz="2400" dirty="0"/>
              <a:t>, </a:t>
            </a:r>
            <a:r>
              <a:rPr lang="en-US" sz="2400" dirty="0" err="1"/>
              <a:t>najkasnije</a:t>
            </a:r>
            <a:r>
              <a:rPr lang="en-US" sz="2400" dirty="0"/>
              <a:t> </a:t>
            </a:r>
            <a:r>
              <a:rPr lang="en-US" sz="2400" dirty="0" err="1"/>
              <a:t>na</a:t>
            </a:r>
            <a:r>
              <a:rPr lang="en-US" sz="2400" dirty="0"/>
              <a:t> </a:t>
            </a:r>
            <a:r>
              <a:rPr lang="en-US" sz="2400" dirty="0" err="1"/>
              <a:t>pripremnom</a:t>
            </a:r>
            <a:r>
              <a:rPr lang="en-US" sz="2400" dirty="0"/>
              <a:t> </a:t>
            </a:r>
            <a:r>
              <a:rPr lang="en-US" sz="2400" dirty="0" err="1"/>
              <a:t>ročištu</a:t>
            </a:r>
            <a:r>
              <a:rPr lang="en-US" sz="2400" dirty="0"/>
              <a:t> </a:t>
            </a:r>
            <a:r>
              <a:rPr lang="en-US" sz="2400" dirty="0" err="1"/>
              <a:t>donijet</a:t>
            </a:r>
            <a:r>
              <a:rPr lang="en-US" sz="2400" dirty="0"/>
              <a:t> </a:t>
            </a:r>
            <a:r>
              <a:rPr lang="en-US" sz="2400" dirty="0" err="1"/>
              <a:t>će</a:t>
            </a:r>
            <a:r>
              <a:rPr lang="en-US" sz="2400" dirty="0"/>
              <a:t> </a:t>
            </a:r>
            <a:r>
              <a:rPr lang="en-US" sz="2400" dirty="0" err="1" smtClean="0"/>
              <a:t>rješenje</a:t>
            </a:r>
            <a:r>
              <a:rPr lang="bs-Latn-BA" sz="2400" dirty="0" smtClean="0"/>
              <a:t> </a:t>
            </a:r>
            <a:r>
              <a:rPr lang="en-US" sz="2400" dirty="0" smtClean="0"/>
              <a:t>o </a:t>
            </a:r>
            <a:r>
              <a:rPr lang="en-US" sz="2400" dirty="0" err="1"/>
              <a:t>razdvajanju</a:t>
            </a:r>
            <a:r>
              <a:rPr lang="en-US" sz="2400" dirty="0"/>
              <a:t> </a:t>
            </a:r>
            <a:r>
              <a:rPr lang="en-US" sz="2400" dirty="0" err="1" smtClean="0"/>
              <a:t>postupaka</a:t>
            </a:r>
            <a:r>
              <a:rPr lang="en-US" sz="2400" dirty="0" smtClean="0"/>
              <a:t>.</a:t>
            </a:r>
            <a:endParaRPr lang="bs-Latn-BA" sz="2400" dirty="0" smtClean="0"/>
          </a:p>
          <a:p>
            <a:pPr algn="just">
              <a:buFontTx/>
              <a:buChar char="-"/>
            </a:pPr>
            <a:r>
              <a:rPr lang="en-US" sz="2400" dirty="0" err="1" smtClean="0"/>
              <a:t>Tužilac</a:t>
            </a:r>
            <a:r>
              <a:rPr lang="en-US" sz="2400" dirty="0" smtClean="0"/>
              <a:t> </a:t>
            </a:r>
            <a:r>
              <a:rPr lang="en-US" sz="2400" dirty="0" err="1"/>
              <a:t>može</a:t>
            </a:r>
            <a:r>
              <a:rPr lang="en-US" sz="2400" dirty="0"/>
              <a:t> u </a:t>
            </a:r>
            <a:r>
              <a:rPr lang="en-US" sz="2400" dirty="0" err="1"/>
              <a:t>jednoj</a:t>
            </a:r>
            <a:r>
              <a:rPr lang="en-US" sz="2400" dirty="0"/>
              <a:t> </a:t>
            </a:r>
            <a:r>
              <a:rPr lang="en-US" sz="2400" dirty="0" err="1"/>
              <a:t>tužbi</a:t>
            </a:r>
            <a:r>
              <a:rPr lang="en-US" sz="2400" dirty="0"/>
              <a:t> </a:t>
            </a:r>
            <a:r>
              <a:rPr lang="en-US" sz="2400" dirty="0" err="1"/>
              <a:t>istaknuti</a:t>
            </a:r>
            <a:r>
              <a:rPr lang="en-US" sz="2400" dirty="0"/>
              <a:t> </a:t>
            </a:r>
            <a:r>
              <a:rPr lang="en-US" sz="2400" dirty="0" err="1"/>
              <a:t>dva</a:t>
            </a:r>
            <a:r>
              <a:rPr lang="en-US" sz="2400" dirty="0"/>
              <a:t> </a:t>
            </a:r>
            <a:r>
              <a:rPr lang="en-US" sz="2400" dirty="0" err="1"/>
              <a:t>ili</a:t>
            </a:r>
            <a:r>
              <a:rPr lang="en-US" sz="2400" dirty="0"/>
              <a:t> </a:t>
            </a:r>
            <a:r>
              <a:rPr lang="en-US" sz="2400" dirty="0" err="1"/>
              <a:t>više</a:t>
            </a:r>
            <a:r>
              <a:rPr lang="en-US" sz="2400" dirty="0"/>
              <a:t> </a:t>
            </a:r>
            <a:r>
              <a:rPr lang="en-US" sz="2400" dirty="0" err="1"/>
              <a:t>tužbenih</a:t>
            </a:r>
            <a:r>
              <a:rPr lang="en-US" sz="2400" dirty="0"/>
              <a:t> </a:t>
            </a:r>
            <a:r>
              <a:rPr lang="en-US" sz="2400" dirty="0" err="1"/>
              <a:t>zahtjeva</a:t>
            </a:r>
            <a:r>
              <a:rPr lang="en-US" sz="2400" dirty="0"/>
              <a:t> </a:t>
            </a:r>
            <a:r>
              <a:rPr lang="en-US" sz="2400" dirty="0" err="1"/>
              <a:t>koji</a:t>
            </a:r>
            <a:r>
              <a:rPr lang="en-US" sz="2400" dirty="0"/>
              <a:t> </a:t>
            </a:r>
            <a:r>
              <a:rPr lang="en-US" sz="2400" dirty="0" err="1"/>
              <a:t>su</a:t>
            </a:r>
            <a:r>
              <a:rPr lang="en-US" sz="2400" dirty="0"/>
              <a:t> u </a:t>
            </a:r>
            <a:r>
              <a:rPr lang="en-US" sz="2400" dirty="0" err="1"/>
              <a:t>međusobnoj</a:t>
            </a:r>
            <a:r>
              <a:rPr lang="en-US" sz="2400" dirty="0"/>
              <a:t> </a:t>
            </a:r>
            <a:r>
              <a:rPr lang="en-US" sz="2400" dirty="0" err="1"/>
              <a:t>vezi</a:t>
            </a:r>
            <a:r>
              <a:rPr lang="en-US" sz="2400" dirty="0"/>
              <a:t> </a:t>
            </a:r>
            <a:r>
              <a:rPr lang="en-US" sz="2400" dirty="0" err="1" smtClean="0"/>
              <a:t>i</a:t>
            </a:r>
            <a:r>
              <a:rPr lang="bs-Latn-BA" sz="2400" dirty="0" smtClean="0"/>
              <a:t> </a:t>
            </a:r>
            <a:r>
              <a:rPr lang="en-US" sz="2400" dirty="0" err="1" smtClean="0"/>
              <a:t>tražiti</a:t>
            </a:r>
            <a:r>
              <a:rPr lang="en-US" sz="2400" dirty="0" smtClean="0"/>
              <a:t> </a:t>
            </a:r>
            <a:r>
              <a:rPr lang="en-US" sz="2400" dirty="0"/>
              <a:t>da </a:t>
            </a:r>
            <a:r>
              <a:rPr lang="en-US" sz="2400" dirty="0" err="1"/>
              <a:t>sud</a:t>
            </a:r>
            <a:r>
              <a:rPr lang="en-US" sz="2400" dirty="0"/>
              <a:t> </a:t>
            </a:r>
            <a:r>
              <a:rPr lang="en-US" sz="2400" dirty="0" err="1"/>
              <a:t>usvoji</a:t>
            </a:r>
            <a:r>
              <a:rPr lang="en-US" sz="2400" dirty="0"/>
              <a:t> </a:t>
            </a:r>
            <a:r>
              <a:rPr lang="en-US" sz="2400" dirty="0" err="1" smtClean="0"/>
              <a:t>slijede</a:t>
            </a:r>
            <a:r>
              <a:rPr lang="bs-Latn-BA" sz="2400" dirty="0" smtClean="0"/>
              <a:t>ć</a:t>
            </a:r>
            <a:r>
              <a:rPr lang="en-US" sz="2400" dirty="0" err="1" smtClean="0"/>
              <a:t>i</a:t>
            </a:r>
            <a:r>
              <a:rPr lang="en-US" sz="2400" dirty="0" smtClean="0"/>
              <a:t> </a:t>
            </a:r>
            <a:r>
              <a:rPr lang="en-US" sz="2400" dirty="0"/>
              <a:t>od </a:t>
            </a:r>
            <a:r>
              <a:rPr lang="en-US" sz="2400" dirty="0" err="1"/>
              <a:t>tih</a:t>
            </a:r>
            <a:r>
              <a:rPr lang="en-US" sz="2400" dirty="0"/>
              <a:t> </a:t>
            </a:r>
            <a:r>
              <a:rPr lang="en-US" sz="2400" dirty="0" err="1"/>
              <a:t>zahtjeva</a:t>
            </a:r>
            <a:r>
              <a:rPr lang="en-US" sz="2400" dirty="0"/>
              <a:t> </a:t>
            </a:r>
            <a:r>
              <a:rPr lang="en-US" sz="2400" dirty="0" err="1"/>
              <a:t>ako</a:t>
            </a:r>
            <a:r>
              <a:rPr lang="en-US" sz="2400" dirty="0"/>
              <a:t> </a:t>
            </a:r>
            <a:r>
              <a:rPr lang="en-US" sz="2400" dirty="0" err="1" smtClean="0"/>
              <a:t>na</a:t>
            </a:r>
            <a:r>
              <a:rPr lang="bs-Latn-BA" sz="2400" dirty="0" smtClean="0"/>
              <a:t>đ</a:t>
            </a:r>
            <a:r>
              <a:rPr lang="en-US" sz="2400" dirty="0" smtClean="0"/>
              <a:t>e </a:t>
            </a:r>
            <a:r>
              <a:rPr lang="en-US" sz="2400" dirty="0"/>
              <a:t>da </a:t>
            </a:r>
            <a:r>
              <a:rPr lang="en-US" sz="2400" dirty="0" err="1"/>
              <a:t>onaj</a:t>
            </a:r>
            <a:r>
              <a:rPr lang="en-US" sz="2400" dirty="0"/>
              <a:t> </a:t>
            </a:r>
            <a:r>
              <a:rPr lang="en-US" sz="2400" dirty="0" err="1"/>
              <a:t>koji</a:t>
            </a:r>
            <a:r>
              <a:rPr lang="en-US" sz="2400" dirty="0"/>
              <a:t> je u </a:t>
            </a:r>
            <a:r>
              <a:rPr lang="en-US" sz="2400" dirty="0" err="1"/>
              <a:t>tužbi</a:t>
            </a:r>
            <a:r>
              <a:rPr lang="en-US" sz="2400" dirty="0"/>
              <a:t> </a:t>
            </a:r>
            <a:r>
              <a:rPr lang="en-US" sz="2400" dirty="0" err="1"/>
              <a:t>istaknut</a:t>
            </a:r>
            <a:r>
              <a:rPr lang="en-US" sz="2400" dirty="0"/>
              <a:t> </a:t>
            </a:r>
            <a:r>
              <a:rPr lang="en-US" sz="2400" dirty="0" err="1"/>
              <a:t>ispred</a:t>
            </a:r>
            <a:r>
              <a:rPr lang="en-US" sz="2400" dirty="0"/>
              <a:t> </a:t>
            </a:r>
            <a:r>
              <a:rPr lang="en-US" sz="2400" dirty="0" err="1" smtClean="0"/>
              <a:t>njega</a:t>
            </a:r>
            <a:r>
              <a:rPr lang="bs-Latn-BA" sz="2400" dirty="0" smtClean="0"/>
              <a:t> </a:t>
            </a:r>
            <a:r>
              <a:rPr lang="en-US" sz="2400" dirty="0" err="1" smtClean="0"/>
              <a:t>nije</a:t>
            </a:r>
            <a:r>
              <a:rPr lang="en-US" sz="2400" dirty="0" smtClean="0"/>
              <a:t> </a:t>
            </a:r>
            <a:r>
              <a:rPr lang="en-US" sz="2400" dirty="0" err="1" smtClean="0"/>
              <a:t>osnovan</a:t>
            </a:r>
            <a:r>
              <a:rPr lang="en-US" sz="2400" dirty="0" smtClean="0"/>
              <a:t>.</a:t>
            </a:r>
            <a:endParaRPr lang="bs-Latn-BA" sz="2400" dirty="0" smtClean="0"/>
          </a:p>
          <a:p>
            <a:pPr algn="just">
              <a:buFontTx/>
              <a:buChar char="-"/>
            </a:pPr>
            <a:r>
              <a:rPr lang="en-US" sz="2400" dirty="0" err="1" smtClean="0"/>
              <a:t>Zahtjevi</a:t>
            </a:r>
            <a:r>
              <a:rPr lang="en-US" sz="2400" dirty="0" smtClean="0"/>
              <a:t> </a:t>
            </a:r>
            <a:r>
              <a:rPr lang="en-US" sz="2400" dirty="0"/>
              <a:t>se </a:t>
            </a:r>
            <a:r>
              <a:rPr lang="en-US" sz="2400" dirty="0" err="1"/>
              <a:t>mogu</a:t>
            </a:r>
            <a:r>
              <a:rPr lang="en-US" sz="2400" dirty="0"/>
              <a:t>, </a:t>
            </a:r>
            <a:r>
              <a:rPr lang="en-US" sz="2400" dirty="0" err="1"/>
              <a:t>prema</a:t>
            </a:r>
            <a:r>
              <a:rPr lang="en-US" sz="2400" dirty="0"/>
              <a:t> </a:t>
            </a:r>
            <a:r>
              <a:rPr lang="en-US" sz="2400" dirty="0" err="1"/>
              <a:t>stavu</a:t>
            </a:r>
            <a:r>
              <a:rPr lang="en-US" sz="2400" dirty="0"/>
              <a:t> 4. </a:t>
            </a:r>
            <a:r>
              <a:rPr lang="en-US" sz="2400" dirty="0" err="1"/>
              <a:t>ovog</a:t>
            </a:r>
            <a:r>
              <a:rPr lang="en-US" sz="2400" dirty="0"/>
              <a:t> </a:t>
            </a:r>
            <a:r>
              <a:rPr lang="en-US" sz="2400" dirty="0" err="1"/>
              <a:t>člana</a:t>
            </a:r>
            <a:r>
              <a:rPr lang="en-US" sz="2400" dirty="0"/>
              <a:t>, </a:t>
            </a:r>
            <a:r>
              <a:rPr lang="en-US" sz="2400" dirty="0" err="1"/>
              <a:t>istaknuti</a:t>
            </a:r>
            <a:r>
              <a:rPr lang="en-US" sz="2400" dirty="0"/>
              <a:t> u </a:t>
            </a:r>
            <a:r>
              <a:rPr lang="en-US" sz="2400" dirty="0" err="1"/>
              <a:t>jednoj</a:t>
            </a:r>
            <a:r>
              <a:rPr lang="en-US" sz="2400" dirty="0"/>
              <a:t> </a:t>
            </a:r>
            <a:r>
              <a:rPr lang="en-US" sz="2400" dirty="0" err="1"/>
              <a:t>tužbi</a:t>
            </a:r>
            <a:r>
              <a:rPr lang="en-US" sz="2400" dirty="0"/>
              <a:t> </a:t>
            </a:r>
            <a:r>
              <a:rPr lang="en-US" sz="2400" dirty="0" err="1"/>
              <a:t>samo</a:t>
            </a:r>
            <a:r>
              <a:rPr lang="en-US" sz="2400" dirty="0"/>
              <a:t> </a:t>
            </a:r>
            <a:r>
              <a:rPr lang="en-US" sz="2400" dirty="0" err="1"/>
              <a:t>ako</a:t>
            </a:r>
            <a:r>
              <a:rPr lang="en-US" sz="2400" dirty="0"/>
              <a:t> je </a:t>
            </a:r>
            <a:r>
              <a:rPr lang="en-US" sz="2400" dirty="0" err="1"/>
              <a:t>sud</a:t>
            </a:r>
            <a:r>
              <a:rPr lang="en-US" sz="2400" dirty="0"/>
              <a:t> </a:t>
            </a:r>
            <a:r>
              <a:rPr lang="en-US" sz="2400" dirty="0" err="1" smtClean="0"/>
              <a:t>stvarno</a:t>
            </a:r>
            <a:r>
              <a:rPr lang="bs-Latn-BA" sz="2400" dirty="0" smtClean="0"/>
              <a:t> </a:t>
            </a:r>
            <a:r>
              <a:rPr lang="en-US" sz="2400" dirty="0" err="1" smtClean="0"/>
              <a:t>nadležan</a:t>
            </a:r>
            <a:r>
              <a:rPr lang="en-US" sz="2400" dirty="0" smtClean="0"/>
              <a:t> </a:t>
            </a:r>
            <a:r>
              <a:rPr lang="en-US" sz="2400" dirty="0"/>
              <a:t>za </a:t>
            </a:r>
            <a:r>
              <a:rPr lang="en-US" sz="2400" dirty="0" err="1"/>
              <a:t>svaki</a:t>
            </a:r>
            <a:r>
              <a:rPr lang="en-US" sz="2400" dirty="0"/>
              <a:t> od </a:t>
            </a:r>
            <a:r>
              <a:rPr lang="en-US" sz="2400" dirty="0" err="1"/>
              <a:t>istaknutih</a:t>
            </a:r>
            <a:r>
              <a:rPr lang="en-US" sz="2400" dirty="0"/>
              <a:t> </a:t>
            </a:r>
            <a:r>
              <a:rPr lang="en-US" sz="2400" dirty="0" err="1"/>
              <a:t>zahtjeva</a:t>
            </a:r>
            <a:r>
              <a:rPr lang="en-US" sz="2400" dirty="0"/>
              <a:t> </a:t>
            </a:r>
            <a:r>
              <a:rPr lang="en-US" sz="2400" dirty="0" err="1"/>
              <a:t>i</a:t>
            </a:r>
            <a:r>
              <a:rPr lang="en-US" sz="2400" dirty="0"/>
              <a:t> </a:t>
            </a:r>
            <a:r>
              <a:rPr lang="en-US" sz="2400" dirty="0" err="1"/>
              <a:t>ako</a:t>
            </a:r>
            <a:r>
              <a:rPr lang="en-US" sz="2400" dirty="0"/>
              <a:t> je za </a:t>
            </a:r>
            <a:r>
              <a:rPr lang="en-US" sz="2400" dirty="0" err="1"/>
              <a:t>sve</a:t>
            </a:r>
            <a:r>
              <a:rPr lang="en-US" sz="2400" dirty="0"/>
              <a:t> </a:t>
            </a:r>
            <a:r>
              <a:rPr lang="en-US" sz="2400" dirty="0" err="1"/>
              <a:t>zahtjeve</a:t>
            </a:r>
            <a:r>
              <a:rPr lang="en-US" sz="2400" dirty="0"/>
              <a:t> </a:t>
            </a:r>
            <a:r>
              <a:rPr lang="en-US" sz="2400" dirty="0" err="1"/>
              <a:t>određena</a:t>
            </a:r>
            <a:r>
              <a:rPr lang="en-US" sz="2400" dirty="0"/>
              <a:t> </a:t>
            </a:r>
            <a:r>
              <a:rPr lang="en-US" sz="2400" dirty="0" err="1"/>
              <a:t>ista</a:t>
            </a:r>
            <a:r>
              <a:rPr lang="en-US" sz="2400" dirty="0"/>
              <a:t> </a:t>
            </a:r>
            <a:r>
              <a:rPr lang="en-US" sz="2400" dirty="0" err="1"/>
              <a:t>vrsta</a:t>
            </a:r>
            <a:r>
              <a:rPr lang="en-US" sz="2400" dirty="0"/>
              <a:t> </a:t>
            </a:r>
            <a:r>
              <a:rPr lang="en-US" sz="2400" dirty="0" err="1"/>
              <a:t>postupka</a:t>
            </a:r>
            <a:r>
              <a:rPr lang="en-US" sz="2400" dirty="0"/>
              <a:t>.</a:t>
            </a:r>
          </a:p>
        </p:txBody>
      </p:sp>
    </p:spTree>
    <p:extLst>
      <p:ext uri="{BB962C8B-B14F-4D97-AF65-F5344CB8AC3E}">
        <p14:creationId xmlns:p14="http://schemas.microsoft.com/office/powerpoint/2010/main" val="300248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5183</TotalTime>
  <Words>4406</Words>
  <Application>Microsoft Office PowerPoint</Application>
  <PresentationFormat>Custom</PresentationFormat>
  <Paragraphs>177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vt:lpstr>
      <vt:lpstr>O preporukama  za unaprijeđenje pripremanja glavne rasprave u parničnom postupku</vt:lpstr>
      <vt:lpstr>Struktura izlaganja </vt:lpstr>
      <vt:lpstr>Postupak pred prvostepenim sudom</vt:lpstr>
      <vt:lpstr>      Ispitivanje urednosti tužbe  </vt:lpstr>
      <vt:lpstr>Sudska praksa</vt:lpstr>
      <vt:lpstr>Sudska praksa</vt:lpstr>
      <vt:lpstr>Prijedlog za izvršenje smatra se tužbom</vt:lpstr>
      <vt:lpstr>Isticanje više tužbenih zahtjeva u jednoj tužbi </vt:lpstr>
      <vt:lpstr>Sudska praksa</vt:lpstr>
      <vt:lpstr>Sudska praksa</vt:lpstr>
      <vt:lpstr>Alternativni tužbeni zahtjev</vt:lpstr>
      <vt:lpstr>Preinaka tužbe </vt:lpstr>
      <vt:lpstr>Sudska praksa </vt:lpstr>
      <vt:lpstr>Uvjeti za preinaku tužbe</vt:lpstr>
      <vt:lpstr>Sudska praksa</vt:lpstr>
      <vt:lpstr>Sudska praksa</vt:lpstr>
      <vt:lpstr>Prigovor kompenzacije</vt:lpstr>
      <vt:lpstr>Stranke i njihovi zakonski zastupnici</vt:lpstr>
      <vt:lpstr>Sudska praksa</vt:lpstr>
      <vt:lpstr>Sudska praksa</vt:lpstr>
      <vt:lpstr>Stvarna nadležnost</vt:lpstr>
      <vt:lpstr>Zakazivanje glavne rasprave bez održavanja pripremnog ročišta</vt:lpstr>
      <vt:lpstr>Pravila o teretu dokazivanja</vt:lpstr>
      <vt:lpstr>Postupak u sporovima male vrijednosti</vt:lpstr>
      <vt:lpstr>Postupak u sporovima male vrijednosti</vt:lpstr>
      <vt:lpstr>Razlozi zbog kojih se može pobijati presuda u sporovima male vrijednosti</vt:lpstr>
      <vt:lpstr>Naknada troškova u slučaju smanjenja tužbenog zahtjeva</vt:lpstr>
      <vt:lpstr>Naknada troškova u slučaju djelimičnog uspjeha stranaka u parnici</vt:lpstr>
      <vt:lpstr>Zakonsko uređenje troškova postupka u izmjenama ZPP u Republici Hrvatskoj</vt:lpstr>
      <vt:lpstr>Naknada troškova prevoza i odsustva iz kancelarije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Sladjana</cp:lastModifiedBy>
  <cp:revision>286</cp:revision>
  <dcterms:created xsi:type="dcterms:W3CDTF">2017-10-22T09:08:15Z</dcterms:created>
  <dcterms:modified xsi:type="dcterms:W3CDTF">2020-05-12T11:47:00Z</dcterms:modified>
</cp:coreProperties>
</file>