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8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E4AF5C-2B7F-453D-BE6B-2ABC70771721}" type="datetimeFigureOut">
              <a:rPr lang="en-US" smtClean="0"/>
              <a:pPr/>
              <a:t>10/15/2018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8FB6582-E912-4434-BB93-B91D0F7B831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E4AF5C-2B7F-453D-BE6B-2ABC70771721}" type="datetimeFigureOut">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B6582-E912-4434-BB93-B91D0F7B83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E4AF5C-2B7F-453D-BE6B-2ABC70771721}" type="datetimeFigureOut">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B6582-E912-4434-BB93-B91D0F7B83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E4AF5C-2B7F-453D-BE6B-2ABC70771721}" type="datetimeFigureOut">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B6582-E912-4434-BB93-B91D0F7B83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E4AF5C-2B7F-453D-BE6B-2ABC70771721}" type="datetimeFigureOut">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B6582-E912-4434-BB93-B91D0F7B831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E4AF5C-2B7F-453D-BE6B-2ABC70771721}" type="datetimeFigureOut">
              <a:rPr lang="en-US" smtClean="0"/>
              <a:pPr/>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B6582-E912-4434-BB93-B91D0F7B83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E4AF5C-2B7F-453D-BE6B-2ABC70771721}" type="datetimeFigureOut">
              <a:rPr lang="en-US" smtClean="0"/>
              <a:pPr/>
              <a:t>10/15/2018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FB6582-E912-4434-BB93-B91D0F7B831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E4AF5C-2B7F-453D-BE6B-2ABC70771721}" type="datetimeFigureOut">
              <a:rPr lang="en-US" smtClean="0"/>
              <a:pPr/>
              <a:t>10/15/2018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FB6582-E912-4434-BB93-B91D0F7B83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E4AF5C-2B7F-453D-BE6B-2ABC70771721}" type="datetimeFigureOut">
              <a:rPr lang="en-US" smtClean="0"/>
              <a:pPr/>
              <a:t>10/15/2018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FB6582-E912-4434-BB93-B91D0F7B83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E4AF5C-2B7F-453D-BE6B-2ABC70771721}" type="datetimeFigureOut">
              <a:rPr lang="en-US" smtClean="0"/>
              <a:pPr/>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B6582-E912-4434-BB93-B91D0F7B83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E4AF5C-2B7F-453D-BE6B-2ABC70771721}" type="datetimeFigureOut">
              <a:rPr lang="en-US" smtClean="0"/>
              <a:pPr/>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8FB6582-E912-4434-BB93-B91D0F7B831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E4AF5C-2B7F-453D-BE6B-2ABC70771721}" type="datetimeFigureOut">
              <a:rPr lang="en-US" smtClean="0"/>
              <a:pPr/>
              <a:t>10/15/2018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8FB6582-E912-4434-BB93-B91D0F7B831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278562"/>
          </a:xfrm>
        </p:spPr>
        <p:txBody>
          <a:bodyPr>
            <a:normAutofit/>
          </a:bodyPr>
          <a:lstStyle/>
          <a:p>
            <a:pPr lvl="0" algn="ctr"/>
            <a:r>
              <a:rPr lang="sr-Cyrl-CS" sz="6000" b="1" dirty="0">
                <a:solidFill>
                  <a:srgbClr val="FF0000"/>
                </a:solidFill>
                <a:latin typeface="Times New Roman" panose="02020603050405020304" pitchFamily="18" charset="0"/>
                <a:cs typeface="Times New Roman" panose="02020603050405020304" pitchFamily="18" charset="0"/>
              </a:rPr>
              <a:t>ZAKONSKI OKVIR </a:t>
            </a:r>
            <a:r>
              <a:rPr lang="sr-Cyrl-CS" sz="6000" b="1" dirty="0" smtClean="0">
                <a:solidFill>
                  <a:srgbClr val="FF0000"/>
                </a:solidFill>
                <a:latin typeface="Times New Roman" panose="02020603050405020304" pitchFamily="18" charset="0"/>
                <a:cs typeface="Times New Roman" panose="02020603050405020304" pitchFamily="18" charset="0"/>
              </a:rPr>
              <a:t/>
            </a:r>
            <a:br>
              <a:rPr lang="sr-Cyrl-CS" sz="6000" b="1" dirty="0" smtClean="0">
                <a:solidFill>
                  <a:srgbClr val="FF0000"/>
                </a:solidFill>
                <a:latin typeface="Times New Roman" panose="02020603050405020304" pitchFamily="18" charset="0"/>
                <a:cs typeface="Times New Roman" panose="02020603050405020304" pitchFamily="18" charset="0"/>
              </a:rPr>
            </a:br>
            <a:r>
              <a:rPr lang="sr-Cyrl-CS" sz="4000" b="1" dirty="0" smtClean="0">
                <a:solidFill>
                  <a:srgbClr val="FF0000"/>
                </a:solidFill>
                <a:latin typeface="Times New Roman" panose="02020603050405020304" pitchFamily="18" charset="0"/>
                <a:cs typeface="Times New Roman" panose="02020603050405020304" pitchFamily="18" charset="0"/>
              </a:rPr>
              <a:t>ZA </a:t>
            </a:r>
            <a:r>
              <a:rPr lang="sr-Cyrl-CS" sz="4000" b="1" dirty="0">
                <a:solidFill>
                  <a:srgbClr val="FF0000"/>
                </a:solidFill>
                <a:latin typeface="Times New Roman" panose="02020603050405020304" pitchFamily="18" charset="0"/>
                <a:cs typeface="Times New Roman" panose="02020603050405020304" pitchFamily="18" charset="0"/>
              </a:rPr>
              <a:t>PRIMJENU VASPITNIH </a:t>
            </a:r>
            <a:r>
              <a:rPr lang="sr-Cyrl-CS" sz="4000" b="1" dirty="0" smtClean="0">
                <a:solidFill>
                  <a:srgbClr val="FF0000"/>
                </a:solidFill>
                <a:latin typeface="Times New Roman" panose="02020603050405020304" pitchFamily="18" charset="0"/>
                <a:cs typeface="Times New Roman" panose="02020603050405020304" pitchFamily="18" charset="0"/>
              </a:rPr>
              <a:t>PREPORUKA</a:t>
            </a:r>
            <a:br>
              <a:rPr lang="sr-Cyrl-CS" sz="4000" b="1" dirty="0" smtClean="0">
                <a:solidFill>
                  <a:srgbClr val="FF0000"/>
                </a:solidFill>
                <a:latin typeface="Times New Roman" panose="02020603050405020304" pitchFamily="18" charset="0"/>
                <a:cs typeface="Times New Roman" panose="02020603050405020304" pitchFamily="18" charset="0"/>
              </a:rPr>
            </a:br>
            <a:r>
              <a:rPr lang="sr-Cyrl-CS" sz="6000" b="1" dirty="0">
                <a:solidFill>
                  <a:srgbClr val="FF0000"/>
                </a:solidFill>
                <a:latin typeface="Times New Roman" panose="02020603050405020304" pitchFamily="18" charset="0"/>
                <a:cs typeface="Times New Roman" panose="02020603050405020304" pitchFamily="18" charset="0"/>
              </a:rPr>
              <a:t/>
            </a:r>
            <a:br>
              <a:rPr lang="sr-Cyrl-CS" sz="6000" b="1" dirty="0">
                <a:solidFill>
                  <a:srgbClr val="FF0000"/>
                </a:solidFill>
                <a:latin typeface="Times New Roman" panose="02020603050405020304" pitchFamily="18" charset="0"/>
                <a:cs typeface="Times New Roman" panose="02020603050405020304" pitchFamily="18" charset="0"/>
              </a:rPr>
            </a:br>
            <a:r>
              <a:rPr lang="en-US" sz="2800" dirty="0" smtClean="0">
                <a:effectLst/>
              </a:rPr>
              <a:t/>
            </a:r>
            <a:br>
              <a:rPr lang="en-US" sz="2800" dirty="0" smtClean="0">
                <a:effectLst/>
              </a:rPr>
            </a:br>
            <a:endParaRPr lang="en-US" sz="2800" dirty="0"/>
          </a:p>
        </p:txBody>
      </p:sp>
    </p:spTree>
    <p:extLst>
      <p:ext uri="{BB962C8B-B14F-4D97-AF65-F5344CB8AC3E}">
        <p14:creationId xmlns:p14="http://schemas.microsoft.com/office/powerpoint/2010/main" xmlns="" val="601558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25312"/>
          </a:xfrm>
        </p:spPr>
        <p:txBody>
          <a:bodyPr>
            <a:normAutofit fontScale="90000"/>
          </a:bodyPr>
          <a:lstStyle/>
          <a:p>
            <a:r>
              <a:rPr lang="en-US" sz="2400" dirty="0"/>
              <a:t> </a:t>
            </a:r>
            <a:r>
              <a:rPr lang="en-US" sz="2600" dirty="0" err="1"/>
              <a:t>Zakon</a:t>
            </a:r>
            <a:r>
              <a:rPr lang="en-US" sz="2600" dirty="0"/>
              <a:t> </a:t>
            </a:r>
            <a:r>
              <a:rPr lang="en-US" sz="2600" dirty="0" err="1"/>
              <a:t>propisuje</a:t>
            </a:r>
            <a:r>
              <a:rPr lang="en-US" sz="2600" dirty="0"/>
              <a:t> s</a:t>
            </a:r>
            <a:r>
              <a:rPr lang="sr-Cyrl-RS" sz="2600" dirty="0"/>
              <a:t>lј</a:t>
            </a:r>
            <a:r>
              <a:rPr lang="en-US" sz="2600" dirty="0" err="1"/>
              <a:t>edeće</a:t>
            </a:r>
            <a:r>
              <a:rPr lang="en-US" sz="2600" dirty="0"/>
              <a:t>  </a:t>
            </a:r>
            <a:r>
              <a:rPr lang="en-US" sz="2600" dirty="0" err="1"/>
              <a:t>vrste</a:t>
            </a:r>
            <a:r>
              <a:rPr lang="en-US" sz="2600" dirty="0"/>
              <a:t> </a:t>
            </a:r>
            <a:r>
              <a:rPr lang="en-US" sz="2600" dirty="0" err="1"/>
              <a:t>vaspitnih</a:t>
            </a:r>
            <a:r>
              <a:rPr lang="en-US" sz="2600" dirty="0"/>
              <a:t> </a:t>
            </a:r>
            <a:r>
              <a:rPr lang="en-US" sz="2600" dirty="0" err="1"/>
              <a:t>preporuka</a:t>
            </a:r>
            <a:r>
              <a:rPr lang="en-US" sz="2600" dirty="0" smtClean="0"/>
              <a:t>:</a:t>
            </a:r>
            <a:r>
              <a:rPr lang="bs-Latn-BA" sz="2600" dirty="0" smtClean="0"/>
              <a:t/>
            </a:r>
            <a:br>
              <a:rPr lang="bs-Latn-BA" sz="2600" dirty="0" smtClean="0"/>
            </a:br>
            <a:r>
              <a:rPr lang="en-US" sz="2600" dirty="0"/>
              <a:t/>
            </a:r>
            <a:br>
              <a:rPr lang="en-US" sz="2600" dirty="0"/>
            </a:br>
            <a:r>
              <a:rPr lang="bs-Latn-BA" sz="2600" dirty="0" smtClean="0"/>
              <a:t>   1. </a:t>
            </a:r>
            <a:r>
              <a:rPr lang="sr-Cyrl-CS" sz="2600" dirty="0" smtClean="0"/>
              <a:t>lično </a:t>
            </a:r>
            <a:r>
              <a:rPr lang="sr-Cyrl-CS" sz="2600" dirty="0"/>
              <a:t>izvinjenje oštećenom,</a:t>
            </a:r>
            <a:r>
              <a:rPr lang="en-US" sz="2600" dirty="0"/>
              <a:t/>
            </a:r>
            <a:br>
              <a:rPr lang="en-US" sz="2600" dirty="0"/>
            </a:br>
            <a:r>
              <a:rPr lang="bs-Latn-BA" sz="2600" dirty="0" smtClean="0"/>
              <a:t>   2. </a:t>
            </a:r>
            <a:r>
              <a:rPr lang="sr-Cyrl-CS" sz="2600" dirty="0" smtClean="0"/>
              <a:t>naknada </a:t>
            </a:r>
            <a:r>
              <a:rPr lang="sr-Cyrl-CS" sz="2600" dirty="0"/>
              <a:t>štete oštećenom,</a:t>
            </a:r>
            <a:r>
              <a:rPr lang="en-US" sz="2600" dirty="0"/>
              <a:t/>
            </a:r>
            <a:br>
              <a:rPr lang="en-US" sz="2600" dirty="0"/>
            </a:br>
            <a:r>
              <a:rPr lang="bs-Latn-BA" sz="2600" dirty="0" smtClean="0"/>
              <a:t>   3. </a:t>
            </a:r>
            <a:r>
              <a:rPr lang="sr-Cyrl-CS" sz="2600" dirty="0" smtClean="0"/>
              <a:t>redovno </a:t>
            </a:r>
            <a:r>
              <a:rPr lang="sr-Cyrl-CS" sz="2600" dirty="0"/>
              <a:t>pohađanje škole ili redovno odlaženje na posao,</a:t>
            </a:r>
            <a:r>
              <a:rPr lang="en-US" sz="2600" dirty="0"/>
              <a:t/>
            </a:r>
            <a:br>
              <a:rPr lang="en-US" sz="2600" dirty="0"/>
            </a:br>
            <a:r>
              <a:rPr lang="bs-Latn-BA" sz="2600" dirty="0" smtClean="0"/>
              <a:t>   4. </a:t>
            </a:r>
            <a:r>
              <a:rPr lang="sr-Cyrl-CS" sz="2600" dirty="0" smtClean="0"/>
              <a:t>uklјučivanje </a:t>
            </a:r>
            <a:r>
              <a:rPr lang="sr-Cyrl-CS" sz="2600" dirty="0"/>
              <a:t>u rad, bez naknade, u humanitarne organizacije ili </a:t>
            </a:r>
            <a:r>
              <a:rPr lang="bs-Latn-BA" sz="2600" dirty="0" smtClean="0"/>
              <a:t>  </a:t>
            </a:r>
            <a:br>
              <a:rPr lang="bs-Latn-BA" sz="2600" dirty="0" smtClean="0"/>
            </a:br>
            <a:r>
              <a:rPr lang="bs-Latn-BA" sz="2600" dirty="0"/>
              <a:t> </a:t>
            </a:r>
            <a:r>
              <a:rPr lang="bs-Latn-BA" sz="2600" dirty="0" smtClean="0"/>
              <a:t>       </a:t>
            </a:r>
            <a:r>
              <a:rPr lang="sr-Cyrl-CS" sz="2600" dirty="0" smtClean="0"/>
              <a:t>poslove </a:t>
            </a:r>
            <a:r>
              <a:rPr lang="sr-Cyrl-CS" sz="2600" dirty="0"/>
              <a:t>socijalnog, lokalnog ili ekološkog sadržaja,</a:t>
            </a:r>
            <a:r>
              <a:rPr lang="en-US" sz="2600" dirty="0"/>
              <a:t/>
            </a:r>
            <a:br>
              <a:rPr lang="en-US" sz="2600" dirty="0"/>
            </a:br>
            <a:r>
              <a:rPr lang="bs-Latn-BA" sz="2600" dirty="0" smtClean="0"/>
              <a:t>   5. </a:t>
            </a:r>
            <a:r>
              <a:rPr lang="sr-Cyrl-CS" sz="2600" dirty="0" smtClean="0"/>
              <a:t>liječenje </a:t>
            </a:r>
            <a:r>
              <a:rPr lang="sr-Cyrl-CS" sz="2600" dirty="0"/>
              <a:t>u odgovarajućoj zdravstvenoj ustanovi </a:t>
            </a:r>
            <a:r>
              <a:rPr lang="bs-Latn-BA" sz="2600" dirty="0" smtClean="0"/>
              <a:t/>
            </a:r>
            <a:br>
              <a:rPr lang="bs-Latn-BA" sz="2600" dirty="0" smtClean="0"/>
            </a:br>
            <a:r>
              <a:rPr lang="bs-Latn-BA" sz="2600" dirty="0" smtClean="0"/>
              <a:t>        </a:t>
            </a:r>
            <a:r>
              <a:rPr lang="sr-Cyrl-CS" sz="2600" dirty="0" smtClean="0"/>
              <a:t>(</a:t>
            </a:r>
            <a:r>
              <a:rPr lang="sr-Cyrl-CS" sz="2600" dirty="0"/>
              <a:t>bolničko ili </a:t>
            </a:r>
            <a:r>
              <a:rPr lang="sr-Cyrl-CS" sz="2600" dirty="0" smtClean="0"/>
              <a:t>ambulantno</a:t>
            </a:r>
            <a:r>
              <a:rPr lang="sr-Cyrl-CS" sz="2600" dirty="0"/>
              <a:t>) i</a:t>
            </a:r>
            <a:r>
              <a:rPr lang="en-US" sz="2600" dirty="0"/>
              <a:t/>
            </a:r>
            <a:br>
              <a:rPr lang="en-US" sz="2600" dirty="0"/>
            </a:br>
            <a:r>
              <a:rPr lang="bs-Latn-BA" sz="2600" dirty="0" smtClean="0"/>
              <a:t>   6. </a:t>
            </a:r>
            <a:r>
              <a:rPr lang="sr-Cyrl-CS" sz="2600" dirty="0" smtClean="0"/>
              <a:t>uklјučivanje </a:t>
            </a:r>
            <a:r>
              <a:rPr lang="sr-Cyrl-CS" sz="2600" dirty="0"/>
              <a:t>u pojedinačni ili grupni tretman vaspitnih, </a:t>
            </a:r>
            <a:r>
              <a:rPr lang="bs-Latn-BA" sz="2600" dirty="0" smtClean="0"/>
              <a:t/>
            </a:r>
            <a:br>
              <a:rPr lang="bs-Latn-BA" sz="2600" dirty="0" smtClean="0"/>
            </a:br>
            <a:r>
              <a:rPr lang="bs-Latn-BA" sz="2600" dirty="0"/>
              <a:t> </a:t>
            </a:r>
            <a:r>
              <a:rPr lang="bs-Latn-BA" sz="2600" dirty="0" smtClean="0"/>
              <a:t>        </a:t>
            </a:r>
            <a:r>
              <a:rPr lang="sr-Cyrl-CS" sz="2600" dirty="0" smtClean="0"/>
              <a:t>obrazovnih</a:t>
            </a:r>
            <a:r>
              <a:rPr lang="sr-Cyrl-CS" sz="2600" dirty="0"/>
              <a:t>,  </a:t>
            </a:r>
            <a:r>
              <a:rPr lang="sr-Cyrl-CS" sz="2600" dirty="0" smtClean="0"/>
              <a:t>psiholoških </a:t>
            </a:r>
            <a:r>
              <a:rPr lang="sr-Cyrl-CS" sz="2600" dirty="0"/>
              <a:t>i drugih </a:t>
            </a:r>
            <a:r>
              <a:rPr lang="sr-Cyrl-CS" sz="2600" dirty="0" smtClean="0"/>
              <a:t>savjetovališta</a:t>
            </a:r>
            <a:r>
              <a:rPr lang="bs-Latn-BA" sz="2600" dirty="0"/>
              <a:t/>
            </a:r>
            <a:br>
              <a:rPr lang="bs-Latn-BA" sz="2600" dirty="0"/>
            </a:br>
            <a:r>
              <a:rPr lang="bs-Latn-BA" sz="2600" dirty="0" smtClean="0"/>
              <a:t/>
            </a:r>
            <a:br>
              <a:rPr lang="bs-Latn-BA" sz="2600" dirty="0" smtClean="0"/>
            </a:br>
            <a:r>
              <a:rPr lang="bs-Latn-BA" sz="2400" dirty="0"/>
              <a:t/>
            </a:r>
            <a:br>
              <a:rPr lang="bs-Latn-BA" sz="2400" dirty="0"/>
            </a:br>
            <a:r>
              <a:rPr lang="bs-Latn-BA" sz="2400" dirty="0" smtClean="0"/>
              <a:t>  </a:t>
            </a:r>
            <a:endParaRPr lang="en-US" sz="2400" dirty="0"/>
          </a:p>
        </p:txBody>
      </p:sp>
    </p:spTree>
    <p:extLst>
      <p:ext uri="{BB962C8B-B14F-4D97-AF65-F5344CB8AC3E}">
        <p14:creationId xmlns:p14="http://schemas.microsoft.com/office/powerpoint/2010/main" xmlns="" val="1484184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001512"/>
          </a:xfrm>
        </p:spPr>
        <p:txBody>
          <a:bodyPr>
            <a:normAutofit/>
          </a:bodyPr>
          <a:lstStyle/>
          <a:p>
            <a:r>
              <a:rPr lang="bs-Latn-BA" sz="2400" dirty="0" smtClean="0"/>
              <a:t>          </a:t>
            </a:r>
            <a:r>
              <a:rPr lang="sr-Cyrl-CS" sz="2400" dirty="0" smtClean="0"/>
              <a:t>Prema </a:t>
            </a:r>
            <a:r>
              <a:rPr lang="sr-Cyrl-CS" sz="2400" dirty="0"/>
              <a:t>malolјetnom učiniocu krivičnog djela mogu se primijeniti vaspitne preporuke za krivična djela za koja je propisana novčana kazna ili kazna zatvora do pet godina, a za krivična djela za koja je propisana kazna teža od pet godina- ako su ispunjeni uslovi iz člana 89. stav 1. Zakona i ako je to srazmjerno okolnostima i težini učinjenog krivičnog djela u skladu sa članom 9. Zakona (princip srazmjernosti). </a:t>
            </a:r>
            <a:r>
              <a:rPr lang="bs-Latn-BA" sz="2400" dirty="0" smtClean="0"/>
              <a:t/>
            </a:r>
            <a:br>
              <a:rPr lang="bs-Latn-BA" sz="2400" dirty="0" smtClean="0"/>
            </a:br>
            <a:r>
              <a:rPr lang="bs-Latn-BA" sz="2400" dirty="0" smtClean="0"/>
              <a:t/>
            </a:r>
            <a:br>
              <a:rPr lang="bs-Latn-BA" sz="2400" dirty="0" smtClean="0"/>
            </a:br>
            <a:r>
              <a:rPr lang="bs-Latn-BA" sz="2400" dirty="0" smtClean="0"/>
              <a:t>          </a:t>
            </a:r>
            <a:r>
              <a:rPr lang="sr-Cyrl-CS" sz="2400" dirty="0" smtClean="0"/>
              <a:t>Primjena </a:t>
            </a:r>
            <a:r>
              <a:rPr lang="sr-Cyrl-CS" sz="2400" dirty="0"/>
              <a:t>vaspitnih preporuka je uvijek opravdana kada se malolјetnik prvi put pojavlјuje kao učinilac krivičnog djela, a u ostalim slučajevima kada to opravdava najbolјi interes malolјetnika.</a:t>
            </a:r>
            <a:r>
              <a:rPr lang="en-US" sz="2400" dirty="0"/>
              <a:t/>
            </a:r>
            <a:br>
              <a:rPr lang="en-US" sz="2400" dirty="0"/>
            </a:br>
            <a:endParaRPr lang="en-US" sz="2400" dirty="0"/>
          </a:p>
        </p:txBody>
      </p:sp>
    </p:spTree>
    <p:extLst>
      <p:ext uri="{BB962C8B-B14F-4D97-AF65-F5344CB8AC3E}">
        <p14:creationId xmlns:p14="http://schemas.microsoft.com/office/powerpoint/2010/main" xmlns="" val="104517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001512"/>
          </a:xfrm>
        </p:spPr>
        <p:txBody>
          <a:bodyPr>
            <a:normAutofit/>
          </a:bodyPr>
          <a:lstStyle/>
          <a:p>
            <a:r>
              <a:rPr lang="bs-Latn-BA" sz="2400" dirty="0"/>
              <a:t> </a:t>
            </a:r>
            <a:r>
              <a:rPr lang="sr-Cyrl-BA" sz="2400" dirty="0"/>
              <a:t>Tužilac za malolјetnike ili sudija za malolјetnike može, u skladu sa Zakonom, za konkretni slučaj odrediti primjenu jedne vaspitne preporuke ili više njih, pod uslovom:  </a:t>
            </a:r>
            <a:r>
              <a:rPr lang="bs-Latn-BA" sz="2400" dirty="0" smtClean="0"/>
              <a:t/>
            </a:r>
            <a:br>
              <a:rPr lang="bs-Latn-BA" sz="2400" dirty="0" smtClean="0"/>
            </a:br>
            <a:r>
              <a:rPr lang="en-US" sz="2400" dirty="0"/>
              <a:t/>
            </a:r>
            <a:br>
              <a:rPr lang="en-US" sz="2400" dirty="0"/>
            </a:br>
            <a:r>
              <a:rPr lang="bs-Latn-BA" sz="2400" dirty="0" smtClean="0"/>
              <a:t>   a)  </a:t>
            </a:r>
            <a:r>
              <a:rPr lang="sr-Cyrl-BA" sz="2400" dirty="0" smtClean="0"/>
              <a:t>da </a:t>
            </a:r>
            <a:r>
              <a:rPr lang="sr-Cyrl-BA" sz="2400" dirty="0"/>
              <a:t>malolјetnik priznaje krivično djelo, </a:t>
            </a:r>
            <a:r>
              <a:rPr lang="en-US" sz="2400" dirty="0"/>
              <a:t/>
            </a:r>
            <a:br>
              <a:rPr lang="en-US" sz="2400" dirty="0"/>
            </a:br>
            <a:r>
              <a:rPr lang="bs-Latn-BA" sz="2400" dirty="0" smtClean="0"/>
              <a:t>   </a:t>
            </a:r>
            <a:r>
              <a:rPr lang="sr-Cyrl-BA" sz="2400" dirty="0" smtClean="0"/>
              <a:t>b</a:t>
            </a:r>
            <a:r>
              <a:rPr lang="sr-Cyrl-BA" sz="2400" dirty="0"/>
              <a:t>) </a:t>
            </a:r>
            <a:r>
              <a:rPr lang="bs-Latn-BA" sz="2400" dirty="0" smtClean="0"/>
              <a:t> </a:t>
            </a:r>
            <a:r>
              <a:rPr lang="sr-Cyrl-BA" sz="2400" dirty="0" smtClean="0"/>
              <a:t>da </a:t>
            </a:r>
            <a:r>
              <a:rPr lang="sr-Cyrl-BA" sz="2400" dirty="0"/>
              <a:t>je priznanje dato slobodno i dobrovolјno,</a:t>
            </a:r>
            <a:r>
              <a:rPr lang="en-US" sz="2400" dirty="0"/>
              <a:t/>
            </a:r>
            <a:br>
              <a:rPr lang="en-US" sz="2400" dirty="0"/>
            </a:br>
            <a:r>
              <a:rPr lang="bs-Latn-BA" sz="2400" dirty="0" smtClean="0"/>
              <a:t>   c</a:t>
            </a:r>
            <a:r>
              <a:rPr lang="sr-Cyrl-BA" sz="2400" dirty="0" smtClean="0"/>
              <a:t>) </a:t>
            </a:r>
            <a:r>
              <a:rPr lang="bs-Latn-BA" sz="2400" dirty="0" smtClean="0"/>
              <a:t> </a:t>
            </a:r>
            <a:r>
              <a:rPr lang="sr-Cyrl-BA" sz="2400" dirty="0" smtClean="0"/>
              <a:t>da </a:t>
            </a:r>
            <a:r>
              <a:rPr lang="sr-Cyrl-BA" sz="2400" dirty="0"/>
              <a:t>postoji dovolјno dokaza da je malolјetnik učinio krivično </a:t>
            </a:r>
            <a:r>
              <a:rPr lang="bs-Latn-BA" sz="2400" dirty="0" smtClean="0"/>
              <a:t/>
            </a:r>
            <a:br>
              <a:rPr lang="bs-Latn-BA" sz="2400" dirty="0" smtClean="0"/>
            </a:br>
            <a:r>
              <a:rPr lang="bs-Latn-BA" sz="2400" dirty="0"/>
              <a:t> </a:t>
            </a:r>
            <a:r>
              <a:rPr lang="bs-Latn-BA" sz="2400" dirty="0" smtClean="0"/>
              <a:t>        </a:t>
            </a:r>
            <a:r>
              <a:rPr lang="sr-Cyrl-BA" sz="2400" dirty="0" smtClean="0"/>
              <a:t>djelo</a:t>
            </a:r>
            <a:r>
              <a:rPr lang="sr-Cyrl-BA" sz="2400" dirty="0"/>
              <a:t>,</a:t>
            </a:r>
            <a:r>
              <a:rPr lang="en-US" sz="2400" dirty="0"/>
              <a:t/>
            </a:r>
            <a:br>
              <a:rPr lang="en-US" sz="2400" dirty="0"/>
            </a:br>
            <a:r>
              <a:rPr lang="bs-Latn-BA" sz="2400" dirty="0" smtClean="0"/>
              <a:t>   d</a:t>
            </a:r>
            <a:r>
              <a:rPr lang="sr-Cyrl-BA" sz="2400" dirty="0" smtClean="0"/>
              <a:t>)  da </a:t>
            </a:r>
            <a:r>
              <a:rPr lang="sr-Cyrl-BA" sz="2400" dirty="0"/>
              <a:t>malolјetnik u pisanoj formi izražava spremnost za </a:t>
            </a:r>
            <a:r>
              <a:rPr lang="bs-Latn-BA" sz="2400" dirty="0" smtClean="0"/>
              <a:t> </a:t>
            </a:r>
            <a:br>
              <a:rPr lang="bs-Latn-BA" sz="2400" dirty="0" smtClean="0"/>
            </a:br>
            <a:r>
              <a:rPr lang="bs-Latn-BA" sz="2400" dirty="0"/>
              <a:t> </a:t>
            </a:r>
            <a:r>
              <a:rPr lang="bs-Latn-BA" sz="2400" dirty="0" smtClean="0"/>
              <a:t>        </a:t>
            </a:r>
            <a:r>
              <a:rPr lang="sr-Cyrl-BA" sz="2400" dirty="0" smtClean="0"/>
              <a:t>pomirenje </a:t>
            </a:r>
            <a:r>
              <a:rPr lang="sr-Cyrl-BA" sz="2400" dirty="0"/>
              <a:t>sa oštećenim, </a:t>
            </a:r>
            <a:r>
              <a:rPr lang="en-US" sz="2400" dirty="0"/>
              <a:t/>
            </a:r>
            <a:br>
              <a:rPr lang="en-US" sz="2400" dirty="0"/>
            </a:br>
            <a:r>
              <a:rPr lang="bs-Latn-BA" sz="2400" dirty="0" smtClean="0"/>
              <a:t>   e</a:t>
            </a:r>
            <a:r>
              <a:rPr lang="sr-Cyrl-BA" sz="2400" dirty="0" smtClean="0"/>
              <a:t>)  da </a:t>
            </a:r>
            <a:r>
              <a:rPr lang="sr-Cyrl-BA" sz="2400" dirty="0"/>
              <a:t>malolјetnik u pisanoj formi dâ pristanak za primjenu </a:t>
            </a:r>
            <a:r>
              <a:rPr lang="bs-Latn-BA" sz="2400" dirty="0" smtClean="0"/>
              <a:t>VP</a:t>
            </a:r>
            <a:r>
              <a:rPr lang="sr-Cyrl-BA" sz="2400" dirty="0" smtClean="0"/>
              <a:t>, </a:t>
            </a:r>
            <a:r>
              <a:rPr lang="sr-Cyrl-BA" sz="2400" dirty="0"/>
              <a:t>a </a:t>
            </a:r>
            <a:r>
              <a:rPr lang="bs-Latn-BA" sz="2400" dirty="0" smtClean="0"/>
              <a:t/>
            </a:r>
            <a:br>
              <a:rPr lang="bs-Latn-BA" sz="2400" dirty="0" smtClean="0"/>
            </a:br>
            <a:r>
              <a:rPr lang="bs-Latn-BA" sz="2400" dirty="0"/>
              <a:t> </a:t>
            </a:r>
            <a:r>
              <a:rPr lang="bs-Latn-BA" sz="2400" dirty="0" smtClean="0"/>
              <a:t>        </a:t>
            </a:r>
            <a:r>
              <a:rPr lang="sr-Cyrl-BA" sz="2400" dirty="0" smtClean="0"/>
              <a:t>mlađi </a:t>
            </a:r>
            <a:r>
              <a:rPr lang="sr-Cyrl-BA" sz="2400" dirty="0"/>
              <a:t>malolјetnik i uz pristanak zakonskih </a:t>
            </a:r>
            <a:r>
              <a:rPr lang="sr-Cyrl-BA" sz="2400" dirty="0" smtClean="0"/>
              <a:t>zastupnika</a:t>
            </a:r>
            <a:r>
              <a:rPr lang="bs-Latn-BA" sz="2400" dirty="0" smtClean="0"/>
              <a:t> </a:t>
            </a:r>
            <a:r>
              <a:rPr lang="en-US" sz="2400" dirty="0"/>
              <a:t/>
            </a:r>
            <a:br>
              <a:rPr lang="en-US" sz="2400" dirty="0"/>
            </a:br>
            <a:r>
              <a:rPr lang="bs-Latn-BA" sz="2400" dirty="0" smtClean="0"/>
              <a:t>   f</a:t>
            </a:r>
            <a:r>
              <a:rPr lang="sr-Cyrl-BA" sz="2400" dirty="0" smtClean="0"/>
              <a:t>)  </a:t>
            </a:r>
            <a:r>
              <a:rPr lang="bs-Latn-BA" sz="2400" dirty="0" smtClean="0"/>
              <a:t> </a:t>
            </a:r>
            <a:r>
              <a:rPr lang="sr-Cyrl-BA" sz="2400" dirty="0" smtClean="0"/>
              <a:t>da </a:t>
            </a:r>
            <a:r>
              <a:rPr lang="sr-Cyrl-BA" sz="2400" dirty="0"/>
              <a:t>u pisanoj formi pristanak dâ i oštećeni u slučaju kada se to </a:t>
            </a:r>
            <a:r>
              <a:rPr lang="bs-Latn-BA" sz="2400" dirty="0" smtClean="0"/>
              <a:t/>
            </a:r>
            <a:br>
              <a:rPr lang="bs-Latn-BA" sz="2400" dirty="0" smtClean="0"/>
            </a:br>
            <a:r>
              <a:rPr lang="bs-Latn-BA" sz="2400" dirty="0"/>
              <a:t> </a:t>
            </a:r>
            <a:r>
              <a:rPr lang="bs-Latn-BA" sz="2400" dirty="0" smtClean="0"/>
              <a:t>        </a:t>
            </a:r>
            <a:r>
              <a:rPr lang="sr-Cyrl-BA" sz="2400" dirty="0" smtClean="0"/>
              <a:t>po Zakonu</a:t>
            </a:r>
            <a:r>
              <a:rPr lang="bs-Latn-BA" sz="2400" dirty="0" smtClean="0"/>
              <a:t> </a:t>
            </a:r>
            <a:r>
              <a:rPr lang="sr-Cyrl-BA" sz="2400" dirty="0" smtClean="0"/>
              <a:t>zahtijeva.</a:t>
            </a:r>
            <a:r>
              <a:rPr lang="bs-Latn-BA" sz="2400" dirty="0" smtClean="0"/>
              <a:t> </a:t>
            </a:r>
            <a:endParaRPr lang="en-US" sz="2400" dirty="0"/>
          </a:p>
        </p:txBody>
      </p:sp>
    </p:spTree>
    <p:extLst>
      <p:ext uri="{BB962C8B-B14F-4D97-AF65-F5344CB8AC3E}">
        <p14:creationId xmlns:p14="http://schemas.microsoft.com/office/powerpoint/2010/main" xmlns="" val="8369064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49112"/>
          </a:xfrm>
        </p:spPr>
        <p:txBody>
          <a:bodyPr>
            <a:normAutofit/>
          </a:bodyPr>
          <a:lstStyle/>
          <a:p>
            <a:r>
              <a:rPr lang="sr-Cyrl-CS" sz="2400" dirty="0"/>
              <a:t> </a:t>
            </a:r>
            <a:r>
              <a:rPr lang="sr-Cyrl-CS" sz="2400" dirty="0">
                <a:solidFill>
                  <a:srgbClr val="FF0000"/>
                </a:solidFill>
              </a:rPr>
              <a:t>Izbor i primjena </a:t>
            </a:r>
            <a:r>
              <a:rPr lang="bs-Latn-BA" sz="2400" dirty="0" smtClean="0">
                <a:solidFill>
                  <a:srgbClr val="FF0000"/>
                </a:solidFill>
              </a:rPr>
              <a:t> </a:t>
            </a:r>
            <a:r>
              <a:rPr lang="sr-Cyrl-CS" sz="2400" dirty="0" smtClean="0"/>
              <a:t>vaspitne </a:t>
            </a:r>
            <a:r>
              <a:rPr lang="sr-Cyrl-CS" sz="2400" dirty="0"/>
              <a:t>preporuke vrši se u saradnji sa roditelјem, usvojiocem i staraocem i nadležnim organom staratelјstva uz njihov savjetodavno-terapijski rad, a na osnovu procjene dijagnostičkog </a:t>
            </a:r>
            <a:r>
              <a:rPr lang="sr-Cyrl-CS" sz="2400" dirty="0" smtClean="0"/>
              <a:t>tima</a:t>
            </a:r>
            <a:r>
              <a:rPr lang="bs-Latn-BA" sz="2400" dirty="0" smtClean="0"/>
              <a:t/>
            </a:r>
            <a:br>
              <a:rPr lang="bs-Latn-BA" sz="2400" dirty="0" smtClean="0"/>
            </a:br>
            <a:r>
              <a:rPr lang="sr-Cyrl-CS" sz="2400" dirty="0"/>
              <a:t>Vaspitne preporuke </a:t>
            </a:r>
            <a:r>
              <a:rPr lang="sr-Cyrl-CS" sz="2400" dirty="0">
                <a:solidFill>
                  <a:srgbClr val="FF0000"/>
                </a:solidFill>
              </a:rPr>
              <a:t>mogu trajati najduže godinu dana </a:t>
            </a:r>
            <a:r>
              <a:rPr lang="sr-Cyrl-CS" sz="2400" dirty="0"/>
              <a:t>i mogu se izricati na pune sate, dane i mjesece. Tužilac ili sudija mogu za konkretni slučaj odrediti primjenu jedne vaspitne preporuke ili više </a:t>
            </a:r>
            <a:r>
              <a:rPr lang="sr-Cyrl-CS" sz="2400" dirty="0" smtClean="0"/>
              <a:t>njih</a:t>
            </a:r>
            <a:r>
              <a:rPr lang="bs-Latn-BA" sz="2400" dirty="0" smtClean="0"/>
              <a:t/>
            </a:r>
            <a:br>
              <a:rPr lang="bs-Latn-BA" sz="2400" dirty="0" smtClean="0"/>
            </a:br>
            <a:r>
              <a:rPr lang="sr-Cyrl-CS" sz="2400" dirty="0"/>
              <a:t> Izrečena vaspitna preporuka može se, na osnovu zajedničkog prijedloga malolјetnika i oštećenog, </a:t>
            </a:r>
            <a:r>
              <a:rPr lang="sr-Cyrl-CS" sz="2400" dirty="0">
                <a:solidFill>
                  <a:srgbClr val="FF0000"/>
                </a:solidFill>
              </a:rPr>
              <a:t>zamijeniti drugom </a:t>
            </a:r>
            <a:r>
              <a:rPr lang="sr-Cyrl-CS" sz="2400" dirty="0"/>
              <a:t>vaspitnom preporukom ako je izvršenje vaspitne preporuke za malolјetnika preteško, o čemu stručno lice organa staratelјstva izvještava tužioca ili sudiju, navodeći razloge za zamjenu izrečene vaspitne </a:t>
            </a:r>
            <a:r>
              <a:rPr lang="sr-Cyrl-CS" sz="2400" dirty="0" smtClean="0"/>
              <a:t>preporuke</a:t>
            </a:r>
            <a:r>
              <a:rPr lang="en-US" sz="2400" dirty="0"/>
              <a:t/>
            </a:r>
            <a:br>
              <a:rPr lang="en-US" sz="2400" dirty="0"/>
            </a:br>
            <a:endParaRPr lang="en-US" sz="2400" dirty="0"/>
          </a:p>
        </p:txBody>
      </p:sp>
    </p:spTree>
    <p:extLst>
      <p:ext uri="{BB962C8B-B14F-4D97-AF65-F5344CB8AC3E}">
        <p14:creationId xmlns:p14="http://schemas.microsoft.com/office/powerpoint/2010/main" xmlns="" val="6967783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391912"/>
          </a:xfrm>
        </p:spPr>
        <p:txBody>
          <a:bodyPr>
            <a:normAutofit/>
          </a:bodyPr>
          <a:lstStyle/>
          <a:p>
            <a:r>
              <a:rPr lang="sr-Cyrl-CS" sz="2400" dirty="0"/>
              <a:t>Izrečena vaspitna preporuka može se </a:t>
            </a:r>
            <a:r>
              <a:rPr lang="sr-Cyrl-CS" sz="2400" dirty="0">
                <a:solidFill>
                  <a:srgbClr val="FF0000"/>
                </a:solidFill>
              </a:rPr>
              <a:t>ukinuti</a:t>
            </a:r>
            <a:r>
              <a:rPr lang="sr-Cyrl-CS" sz="2400" dirty="0"/>
              <a:t> ako se postignuti sporazum ne izvršava, o čemu posrednik izvještava tužioca ili sudiju navodeći u vezi sa tim  mišlјenje malolјetnika i oštećenog. Tužilac u tom slučaju donosi naredbu</a:t>
            </a:r>
            <a:r>
              <a:rPr lang="sr-Cyrl-CS" sz="2400" b="1" dirty="0"/>
              <a:t> </a:t>
            </a:r>
            <a:r>
              <a:rPr lang="sr-Cyrl-CS" sz="2400" dirty="0"/>
              <a:t>za pokretanje pripremnog postupka, a sudija postupa po podnesenom prijedlogu tužioca  za izricanje krivične sankcije. </a:t>
            </a:r>
            <a:r>
              <a:rPr lang="bs-Latn-BA" sz="2400" dirty="0" smtClean="0"/>
              <a:t/>
            </a:r>
            <a:br>
              <a:rPr lang="bs-Latn-BA" sz="2400" dirty="0" smtClean="0"/>
            </a:br>
            <a:r>
              <a:rPr lang="sr-Cyrl-CS" sz="2400" dirty="0" smtClean="0"/>
              <a:t>Zamjena </a:t>
            </a:r>
            <a:r>
              <a:rPr lang="sr-Cyrl-CS" sz="2400" dirty="0"/>
              <a:t>i ukidanje vaspitnih preporuka može se izvršiti i na prijedlog zakonskih zastupnika </a:t>
            </a:r>
            <a:r>
              <a:rPr lang="sr-Cyrl-CS" sz="2400" dirty="0" smtClean="0"/>
              <a:t>malolјetnika</a:t>
            </a:r>
            <a:r>
              <a:rPr lang="bs-Latn-BA" sz="2400" dirty="0" smtClean="0"/>
              <a:t/>
            </a:r>
            <a:br>
              <a:rPr lang="bs-Latn-BA" sz="2400" dirty="0" smtClean="0"/>
            </a:br>
            <a:r>
              <a:rPr lang="bs-Latn-BA" sz="2400" dirty="0"/>
              <a:t/>
            </a:r>
            <a:br>
              <a:rPr lang="bs-Latn-BA" sz="2400" dirty="0"/>
            </a:br>
            <a:r>
              <a:rPr lang="sr-Cyrl-CS" sz="2400" dirty="0">
                <a:solidFill>
                  <a:srgbClr val="FF0000"/>
                </a:solidFill>
              </a:rPr>
              <a:t>Evidencije o izrečenim vaspitnim preporukama </a:t>
            </a:r>
            <a:r>
              <a:rPr lang="sr-Cyrl-CS" sz="2400" dirty="0"/>
              <a:t>koje vode tužilaštva i sudovi nemaju karakter kaznene evidencije o osuđivanosti malolјetnika, i ne mogu se upotrijebiti na bilo koji način koji bi štetio malolјetniku. </a:t>
            </a:r>
            <a:r>
              <a:rPr lang="en-US" sz="2400" dirty="0"/>
              <a:t/>
            </a:r>
            <a:br>
              <a:rPr lang="en-US" sz="2400" dirty="0"/>
            </a:br>
            <a:endParaRPr lang="en-US" sz="2400" dirty="0"/>
          </a:p>
        </p:txBody>
      </p:sp>
    </p:spTree>
    <p:extLst>
      <p:ext uri="{BB962C8B-B14F-4D97-AF65-F5344CB8AC3E}">
        <p14:creationId xmlns:p14="http://schemas.microsoft.com/office/powerpoint/2010/main" xmlns="" val="35385554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305800" cy="6096000"/>
          </a:xfrm>
        </p:spPr>
        <p:txBody>
          <a:bodyPr>
            <a:normAutofit fontScale="90000"/>
          </a:bodyPr>
          <a:lstStyle/>
          <a:p>
            <a:r>
              <a:rPr lang="bs-Latn-BA" sz="2800" b="1" dirty="0" smtClean="0">
                <a:solidFill>
                  <a:srgbClr val="FF0000"/>
                </a:solidFill>
              </a:rPr>
              <a:t/>
            </a:r>
            <a:br>
              <a:rPr lang="bs-Latn-BA" sz="2800" b="1" dirty="0" smtClean="0">
                <a:solidFill>
                  <a:srgbClr val="FF0000"/>
                </a:solidFill>
              </a:rPr>
            </a:br>
            <a:r>
              <a:rPr lang="bs-Latn-BA" sz="2800" b="1" dirty="0">
                <a:solidFill>
                  <a:srgbClr val="FF0000"/>
                </a:solidFill>
              </a:rPr>
              <a:t/>
            </a:r>
            <a:br>
              <a:rPr lang="bs-Latn-BA" sz="2800" b="1" dirty="0">
                <a:solidFill>
                  <a:srgbClr val="FF0000"/>
                </a:solidFill>
              </a:rPr>
            </a:br>
            <a:r>
              <a:rPr lang="sr-Cyrl-CS" sz="2800" b="1" dirty="0" smtClean="0">
                <a:solidFill>
                  <a:srgbClr val="FF0000"/>
                </a:solidFill>
              </a:rPr>
              <a:t>Izvršenje vaspitnih preporuka „</a:t>
            </a:r>
            <a:r>
              <a:rPr lang="sr-Cyrl-CS" sz="2800" b="1" i="1" dirty="0" smtClean="0">
                <a:solidFill>
                  <a:srgbClr val="FF0000"/>
                </a:solidFill>
              </a:rPr>
              <a:t>lično izvinjenje oštećenom“ i  „naknada štete oštećenom“</a:t>
            </a:r>
            <a:r>
              <a:rPr lang="bs-Latn-BA" sz="2800" b="1" i="1" dirty="0" smtClean="0">
                <a:solidFill>
                  <a:srgbClr val="FF0000"/>
                </a:solidFill>
              </a:rPr>
              <a:t/>
            </a:r>
            <a:br>
              <a:rPr lang="bs-Latn-BA" sz="2800" b="1" i="1" dirty="0" smtClean="0">
                <a:solidFill>
                  <a:srgbClr val="FF0000"/>
                </a:solidFill>
              </a:rPr>
            </a:br>
            <a:r>
              <a:rPr lang="bs-Latn-BA" sz="2800" b="1" i="1" dirty="0">
                <a:solidFill>
                  <a:srgbClr val="FF0000"/>
                </a:solidFill>
              </a:rPr>
              <a:t/>
            </a:r>
            <a:br>
              <a:rPr lang="bs-Latn-BA" sz="2800" b="1" i="1" dirty="0">
                <a:solidFill>
                  <a:srgbClr val="FF0000"/>
                </a:solidFill>
              </a:rPr>
            </a:br>
            <a:r>
              <a:rPr lang="bs-Latn-BA" sz="2800" b="1" i="1" dirty="0" smtClean="0">
                <a:solidFill>
                  <a:srgbClr val="FF0000"/>
                </a:solidFill>
              </a:rPr>
              <a:t>          </a:t>
            </a:r>
            <a:r>
              <a:rPr lang="bs-Latn-BA" sz="2800" b="1" i="1" dirty="0" smtClean="0">
                <a:solidFill>
                  <a:schemeClr val="tx1"/>
                </a:solidFill>
              </a:rPr>
              <a:t>- </a:t>
            </a:r>
            <a:r>
              <a:rPr lang="sr-Cyrl-CS" sz="2700" dirty="0" smtClean="0"/>
              <a:t>tužilac </a:t>
            </a:r>
            <a:r>
              <a:rPr lang="sr-Cyrl-CS" sz="2700" dirty="0"/>
              <a:t>ili </a:t>
            </a:r>
            <a:r>
              <a:rPr lang="sr-Cyrl-CS" sz="2700" dirty="0" smtClean="0"/>
              <a:t>sudija</a:t>
            </a:r>
            <a:r>
              <a:rPr lang="bs-Latn-BA" sz="2700" dirty="0" smtClean="0"/>
              <a:t>, kada</a:t>
            </a:r>
            <a:r>
              <a:rPr lang="sr-Cyrl-CS" sz="2700" dirty="0" smtClean="0"/>
              <a:t> </a:t>
            </a:r>
            <a:r>
              <a:rPr lang="sr-Cyrl-CS" sz="2700" dirty="0"/>
              <a:t>utvrdi da su ispunjeni uslovi, te da postoji mogućnost i opravdanost za primjenu vaspitne preporuke, predmet dostavlјa nadležnom organu staratelјstva kao organu za provođenje postupka posredovanja, praćenja i izvještavanja o uspješnosti primjene vaspitne </a:t>
            </a:r>
            <a:r>
              <a:rPr lang="sr-Cyrl-CS" sz="2700" dirty="0" smtClean="0"/>
              <a:t>preporuke</a:t>
            </a:r>
            <a:r>
              <a:rPr lang="bs-Latn-BA" sz="2700" dirty="0" smtClean="0"/>
              <a:t/>
            </a:r>
            <a:br>
              <a:rPr lang="bs-Latn-BA" sz="2700" dirty="0" smtClean="0"/>
            </a:br>
            <a:r>
              <a:rPr lang="bs-Latn-BA" sz="2800" dirty="0"/>
              <a:t/>
            </a:r>
            <a:br>
              <a:rPr lang="bs-Latn-BA" sz="2800" dirty="0"/>
            </a:br>
            <a:r>
              <a:rPr lang="bs-Latn-BA" sz="2700" dirty="0"/>
              <a:t> </a:t>
            </a:r>
            <a:r>
              <a:rPr lang="bs-Latn-BA" sz="2700" dirty="0" smtClean="0"/>
              <a:t>         - r</a:t>
            </a:r>
            <a:r>
              <a:rPr lang="sr-Cyrl-CS" sz="2700" dirty="0" smtClean="0"/>
              <a:t>ukovodilac </a:t>
            </a:r>
            <a:r>
              <a:rPr lang="sr-Cyrl-CS" sz="2700" dirty="0"/>
              <a:t>nadležnog organa staratelјstva određuje stručno lice za provođenje postupka posredovanja, praćenja i izvještavanja o uspješnosti primjene vaspitne preporuke.  </a:t>
            </a:r>
            <a:r>
              <a:rPr lang="en-US" sz="2700" dirty="0"/>
              <a:t/>
            </a:r>
            <a:br>
              <a:rPr lang="en-US" sz="2700" dirty="0"/>
            </a:br>
            <a:r>
              <a:rPr lang="en-US" sz="2800" dirty="0"/>
              <a:t/>
            </a:r>
            <a:br>
              <a:rPr lang="en-US" sz="2800" dirty="0"/>
            </a:br>
            <a:r>
              <a:rPr lang="bs-Latn-BA" sz="2800" b="1" i="1" dirty="0" smtClean="0">
                <a:solidFill>
                  <a:srgbClr val="FF0000"/>
                </a:solidFill>
              </a:rPr>
              <a:t/>
            </a:r>
            <a:br>
              <a:rPr lang="bs-Latn-BA" sz="2800" b="1" i="1" dirty="0" smtClean="0">
                <a:solidFill>
                  <a:srgbClr val="FF0000"/>
                </a:solidFill>
              </a:rPr>
            </a:br>
            <a:r>
              <a:rPr lang="bs-Latn-BA" sz="2800" b="1" i="1" dirty="0" smtClean="0">
                <a:solidFill>
                  <a:srgbClr val="FF0000"/>
                </a:solidFill>
              </a:rPr>
              <a:t/>
            </a:r>
            <a:br>
              <a:rPr lang="bs-Latn-BA" sz="2800" b="1" i="1" dirty="0" smtClean="0">
                <a:solidFill>
                  <a:srgbClr val="FF0000"/>
                </a:solidFill>
              </a:rPr>
            </a:br>
            <a:r>
              <a:rPr lang="en-US" sz="2800" dirty="0" smtClean="0">
                <a:solidFill>
                  <a:srgbClr val="FF0000"/>
                </a:solidFill>
              </a:rPr>
              <a:t/>
            </a:r>
            <a:br>
              <a:rPr lang="en-US" sz="2800" dirty="0" smtClean="0">
                <a:solidFill>
                  <a:srgbClr val="FF0000"/>
                </a:solidFill>
              </a:rPr>
            </a:br>
            <a:endParaRPr lang="en-US" sz="2800" dirty="0">
              <a:solidFill>
                <a:srgbClr val="FF0000"/>
              </a:solidFill>
            </a:endParaRPr>
          </a:p>
        </p:txBody>
      </p:sp>
    </p:spTree>
    <p:extLst>
      <p:ext uri="{BB962C8B-B14F-4D97-AF65-F5344CB8AC3E}">
        <p14:creationId xmlns:p14="http://schemas.microsoft.com/office/powerpoint/2010/main" xmlns="" val="24378219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6629400"/>
          </a:xfrm>
        </p:spPr>
        <p:txBody>
          <a:bodyPr>
            <a:normAutofit/>
          </a:bodyPr>
          <a:lstStyle/>
          <a:p>
            <a:r>
              <a:rPr lang="sr-Cyrl-CS" sz="2400" dirty="0"/>
              <a:t> </a:t>
            </a:r>
            <a:r>
              <a:rPr lang="sr-Cyrl-CS" sz="2800" dirty="0">
                <a:solidFill>
                  <a:srgbClr val="FF0000"/>
                </a:solidFill>
              </a:rPr>
              <a:t>Posrednik treba da ispunjava slјedeće uslove:</a:t>
            </a:r>
            <a:r>
              <a:rPr lang="en-US" sz="2800" dirty="0">
                <a:solidFill>
                  <a:srgbClr val="FF0000"/>
                </a:solidFill>
              </a:rPr>
              <a:t/>
            </a:r>
            <a:br>
              <a:rPr lang="en-US" sz="2800" dirty="0">
                <a:solidFill>
                  <a:srgbClr val="FF0000"/>
                </a:solidFill>
              </a:rPr>
            </a:br>
            <a:r>
              <a:rPr lang="sr-Cyrl-CS" sz="2800" dirty="0"/>
              <a:t>          a) da je lice sa radnim iskustvom i da ima sklonosti </a:t>
            </a:r>
            <a:r>
              <a:rPr lang="bs-Latn-BA" sz="2800" dirty="0" smtClean="0"/>
              <a:t/>
            </a:r>
            <a:br>
              <a:rPr lang="bs-Latn-BA" sz="2800" dirty="0" smtClean="0"/>
            </a:br>
            <a:r>
              <a:rPr lang="bs-Latn-BA" sz="2800" dirty="0"/>
              <a:t> </a:t>
            </a:r>
            <a:r>
              <a:rPr lang="bs-Latn-BA" sz="2800" dirty="0" smtClean="0"/>
              <a:t>              </a:t>
            </a:r>
            <a:r>
              <a:rPr lang="sr-Cyrl-CS" sz="2800" dirty="0" smtClean="0"/>
              <a:t>za </a:t>
            </a:r>
            <a:r>
              <a:rPr lang="sr-Cyrl-CS" sz="2800" dirty="0"/>
              <a:t>rad sa </a:t>
            </a:r>
            <a:r>
              <a:rPr lang="sr-Cyrl-CS" sz="2800" dirty="0" smtClean="0"/>
              <a:t>mladima</a:t>
            </a:r>
            <a:r>
              <a:rPr lang="sr-Cyrl-CS" sz="2800" dirty="0"/>
              <a:t>,</a:t>
            </a:r>
            <a:r>
              <a:rPr lang="en-US" sz="2800" dirty="0"/>
              <a:t/>
            </a:r>
            <a:br>
              <a:rPr lang="en-US" sz="2800" dirty="0"/>
            </a:br>
            <a:r>
              <a:rPr lang="sr-Cyrl-CS" sz="2800" dirty="0"/>
              <a:t>          b) da je lice osposoblјeno za provođenje postupka </a:t>
            </a:r>
            <a:r>
              <a:rPr lang="bs-Latn-BA" sz="2800" dirty="0" smtClean="0"/>
              <a:t/>
            </a:r>
            <a:br>
              <a:rPr lang="bs-Latn-BA" sz="2800" dirty="0" smtClean="0"/>
            </a:br>
            <a:r>
              <a:rPr lang="bs-Latn-BA" sz="2800" dirty="0"/>
              <a:t> </a:t>
            </a:r>
            <a:r>
              <a:rPr lang="bs-Latn-BA" sz="2800" dirty="0" smtClean="0"/>
              <a:t>              </a:t>
            </a:r>
            <a:r>
              <a:rPr lang="sr-Cyrl-CS" sz="2800" dirty="0" smtClean="0"/>
              <a:t>posredovanja</a:t>
            </a:r>
            <a:r>
              <a:rPr lang="sr-Cyrl-CS" sz="2800" dirty="0"/>
              <a:t>, praćenja i </a:t>
            </a:r>
            <a:r>
              <a:rPr lang="sr-Cyrl-CS" sz="2800" dirty="0" smtClean="0"/>
              <a:t>izvještavanja</a:t>
            </a:r>
            <a:r>
              <a:rPr lang="sr-Cyrl-CS" sz="2800" dirty="0"/>
              <a:t>,</a:t>
            </a:r>
            <a:r>
              <a:rPr lang="en-US" sz="2800" dirty="0"/>
              <a:t/>
            </a:r>
            <a:br>
              <a:rPr lang="en-US" sz="2800" dirty="0"/>
            </a:br>
            <a:r>
              <a:rPr lang="sr-Cyrl-CS" sz="2800" dirty="0"/>
              <a:t>          </a:t>
            </a:r>
            <a:r>
              <a:rPr lang="bs-Latn-BA" sz="2800" dirty="0" smtClean="0"/>
              <a:t>c</a:t>
            </a:r>
            <a:r>
              <a:rPr lang="sr-Cyrl-CS" sz="2800" dirty="0" smtClean="0"/>
              <a:t>) </a:t>
            </a:r>
            <a:r>
              <a:rPr lang="sr-Cyrl-CS" sz="2800" dirty="0"/>
              <a:t>da je sposobno da procjenjuje, analizira i rješava </a:t>
            </a:r>
            <a:r>
              <a:rPr lang="bs-Latn-BA" sz="2800" dirty="0" smtClean="0"/>
              <a:t/>
            </a:r>
            <a:br>
              <a:rPr lang="bs-Latn-BA" sz="2800" dirty="0" smtClean="0"/>
            </a:br>
            <a:r>
              <a:rPr lang="bs-Latn-BA" sz="2800" dirty="0"/>
              <a:t> </a:t>
            </a:r>
            <a:r>
              <a:rPr lang="bs-Latn-BA" sz="2800" dirty="0" smtClean="0"/>
              <a:t>              </a:t>
            </a:r>
            <a:r>
              <a:rPr lang="sr-Cyrl-CS" sz="2800" dirty="0" smtClean="0"/>
              <a:t>problem</a:t>
            </a:r>
            <a:r>
              <a:rPr lang="sr-Cyrl-CS" sz="2800" dirty="0"/>
              <a:t>,</a:t>
            </a:r>
            <a:r>
              <a:rPr lang="en-US" sz="2800" dirty="0"/>
              <a:t/>
            </a:r>
            <a:br>
              <a:rPr lang="en-US" sz="2800" dirty="0"/>
            </a:br>
            <a:r>
              <a:rPr lang="sr-Cyrl-CS" sz="2800" dirty="0"/>
              <a:t>          </a:t>
            </a:r>
            <a:r>
              <a:rPr lang="bs-Latn-BA" sz="2800" dirty="0" smtClean="0"/>
              <a:t>d</a:t>
            </a:r>
            <a:r>
              <a:rPr lang="sr-Cyrl-CS" sz="2800" dirty="0" smtClean="0"/>
              <a:t>) </a:t>
            </a:r>
            <a:r>
              <a:rPr lang="sr-Cyrl-CS" sz="2800" dirty="0"/>
              <a:t>da poštuje dostojanstvo i osjećaj lične vrijednosti </a:t>
            </a:r>
            <a:r>
              <a:rPr lang="bs-Latn-BA" sz="2800" dirty="0" smtClean="0"/>
              <a:t/>
            </a:r>
            <a:br>
              <a:rPr lang="bs-Latn-BA" sz="2800" dirty="0" smtClean="0"/>
            </a:br>
            <a:r>
              <a:rPr lang="bs-Latn-BA" sz="2800" dirty="0"/>
              <a:t> </a:t>
            </a:r>
            <a:r>
              <a:rPr lang="bs-Latn-BA" sz="2800" dirty="0" smtClean="0"/>
              <a:t>              </a:t>
            </a:r>
            <a:r>
              <a:rPr lang="sr-Cyrl-CS" sz="2800" dirty="0" smtClean="0"/>
              <a:t>malolјetnika</a:t>
            </a:r>
            <a:r>
              <a:rPr lang="sr-Cyrl-CS" sz="2800" dirty="0"/>
              <a:t>, oštećenog, </a:t>
            </a:r>
            <a:r>
              <a:rPr lang="sr-Cyrl-CS" sz="2800" dirty="0" smtClean="0"/>
              <a:t>te </a:t>
            </a:r>
            <a:r>
              <a:rPr lang="sr-Cyrl-CS" sz="2800" dirty="0"/>
              <a:t>poznaje i razumije </a:t>
            </a:r>
            <a:r>
              <a:rPr lang="bs-Latn-BA" sz="2800" dirty="0" smtClean="0"/>
              <a:t> </a:t>
            </a:r>
            <a:br>
              <a:rPr lang="bs-Latn-BA" sz="2800" dirty="0" smtClean="0"/>
            </a:br>
            <a:r>
              <a:rPr lang="bs-Latn-BA" sz="2800" dirty="0"/>
              <a:t> </a:t>
            </a:r>
            <a:r>
              <a:rPr lang="bs-Latn-BA" sz="2800" dirty="0" smtClean="0"/>
              <a:t>              </a:t>
            </a:r>
            <a:r>
              <a:rPr lang="sr-Cyrl-CS" sz="2800" dirty="0" smtClean="0"/>
              <a:t>lјudska prava </a:t>
            </a:r>
            <a:r>
              <a:rPr lang="sr-Cyrl-CS" sz="2800" dirty="0"/>
              <a:t>i potrebe djeteta </a:t>
            </a:r>
            <a:r>
              <a:rPr lang="sr-Cyrl-CS" sz="2800" dirty="0" smtClean="0"/>
              <a:t>i</a:t>
            </a:r>
            <a:r>
              <a:rPr lang="en-US" sz="2800" dirty="0"/>
              <a:t/>
            </a:r>
            <a:br>
              <a:rPr lang="en-US" sz="2800" dirty="0"/>
            </a:br>
            <a:r>
              <a:rPr lang="sr-Cyrl-CS" sz="2800" dirty="0"/>
              <a:t>           </a:t>
            </a:r>
            <a:r>
              <a:rPr lang="bs-Latn-BA" sz="2800" dirty="0" smtClean="0"/>
              <a:t>e</a:t>
            </a:r>
            <a:r>
              <a:rPr lang="sr-Cyrl-CS" sz="2800" dirty="0" smtClean="0"/>
              <a:t>) </a:t>
            </a:r>
            <a:r>
              <a:rPr lang="sr-Cyrl-CS" sz="2800" dirty="0"/>
              <a:t>da je lice kod kojeg ne postoji sukob </a:t>
            </a:r>
            <a:r>
              <a:rPr lang="sr-Cyrl-CS" sz="2800" dirty="0" smtClean="0"/>
              <a:t>interesa</a:t>
            </a:r>
            <a:r>
              <a:rPr lang="bs-Latn-BA" sz="2800" dirty="0" smtClean="0"/>
              <a:t/>
            </a:r>
            <a:br>
              <a:rPr lang="bs-Latn-BA" sz="2800" dirty="0" smtClean="0"/>
            </a:br>
            <a:r>
              <a:rPr lang="bs-Latn-BA" sz="2800" dirty="0"/>
              <a:t/>
            </a:r>
            <a:br>
              <a:rPr lang="bs-Latn-BA" sz="2800" dirty="0"/>
            </a:br>
            <a:endParaRPr lang="en-US" sz="2800" dirty="0"/>
          </a:p>
        </p:txBody>
      </p:sp>
    </p:spTree>
    <p:extLst>
      <p:ext uri="{BB962C8B-B14F-4D97-AF65-F5344CB8AC3E}">
        <p14:creationId xmlns:p14="http://schemas.microsoft.com/office/powerpoint/2010/main" xmlns="" val="3969197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49112"/>
          </a:xfrm>
        </p:spPr>
        <p:txBody>
          <a:bodyPr>
            <a:normAutofit/>
          </a:bodyPr>
          <a:lstStyle/>
          <a:p>
            <a:r>
              <a:rPr lang="bs-Latn-BA" sz="2400" dirty="0" smtClean="0"/>
              <a:t>          </a:t>
            </a:r>
            <a:r>
              <a:rPr lang="sr-Cyrl-BA" sz="2400" dirty="0" smtClean="0"/>
              <a:t>Nakon </a:t>
            </a:r>
            <a:r>
              <a:rPr lang="sr-Cyrl-BA" sz="2400" dirty="0"/>
              <a:t>što utvrde postojanje uslova u vezi sa pitanjem mogućnosti i opravdanosti primjene vaspitne preporuke, tužilac ili sudija </a:t>
            </a:r>
            <a:r>
              <a:rPr lang="sr-Cyrl-BA" sz="2400" dirty="0">
                <a:solidFill>
                  <a:srgbClr val="FF0000"/>
                </a:solidFill>
              </a:rPr>
              <a:t>obavještava malolјetnika, zakonske zastupnike malolјetnika i oštećenog</a:t>
            </a:r>
            <a:r>
              <a:rPr lang="sr-Cyrl-BA" sz="2400" dirty="0"/>
              <a:t> o mogućnosti da se konkretni slučaj riješi primjenom vaspitne preporuke, prirodi, sadržaju, trajanju i poslјedicama primjene, kao i poslјedicama odbijanja saradnje, izvršenja i ispunjenja vaspitne preporuke. </a:t>
            </a:r>
            <a:r>
              <a:rPr lang="bs-Latn-BA" sz="2400" dirty="0" smtClean="0"/>
              <a:t/>
            </a:r>
            <a:br>
              <a:rPr lang="bs-Latn-BA" sz="2400" dirty="0" smtClean="0"/>
            </a:br>
            <a:r>
              <a:rPr lang="bs-Latn-BA" sz="2400" dirty="0" smtClean="0"/>
              <a:t>          </a:t>
            </a:r>
            <a:r>
              <a:rPr lang="sr-Cyrl-BA" sz="2400" dirty="0" smtClean="0"/>
              <a:t>Ova </a:t>
            </a:r>
            <a:r>
              <a:rPr lang="sr-Cyrl-BA" sz="2400" dirty="0">
                <a:solidFill>
                  <a:srgbClr val="FF0000"/>
                </a:solidFill>
              </a:rPr>
              <a:t>obavijest se dostavlјa malolјetniku, putem zakonskih zastupnika, i oštećenom</a:t>
            </a:r>
            <a:r>
              <a:rPr lang="sr-Cyrl-BA" sz="2400" dirty="0"/>
              <a:t>, uz napomenu da od dana prijema obavijesti, u što kraćem roku, dostave svoj pisani odgovor da li daju pristanak na primjenu vaspitne preporuke „lično izvinjenje oštećenom“, odnosno, „naknada štete oštećenom“.  </a:t>
            </a:r>
            <a:r>
              <a:rPr lang="en-US" sz="2400" dirty="0"/>
              <a:t/>
            </a:r>
            <a:br>
              <a:rPr lang="en-US" sz="2400" dirty="0"/>
            </a:br>
            <a:endParaRPr lang="en-US" sz="2400" dirty="0"/>
          </a:p>
        </p:txBody>
      </p:sp>
    </p:spTree>
    <p:extLst>
      <p:ext uri="{BB962C8B-B14F-4D97-AF65-F5344CB8AC3E}">
        <p14:creationId xmlns:p14="http://schemas.microsoft.com/office/powerpoint/2010/main" xmlns="" val="4935001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49112"/>
          </a:xfrm>
        </p:spPr>
        <p:txBody>
          <a:bodyPr>
            <a:normAutofit fontScale="90000"/>
          </a:bodyPr>
          <a:lstStyle/>
          <a:p>
            <a:r>
              <a:rPr lang="bs-Latn-BA" sz="2400" dirty="0" smtClean="0"/>
              <a:t>          </a:t>
            </a:r>
            <a:r>
              <a:rPr lang="sr-Cyrl-BA" sz="2400" dirty="0" smtClean="0"/>
              <a:t>Malolјetnik </a:t>
            </a:r>
            <a:r>
              <a:rPr lang="sr-Cyrl-BA" sz="2400" dirty="0"/>
              <a:t>se poučava da njegov </a:t>
            </a:r>
            <a:r>
              <a:rPr lang="sr-Cyrl-BA" sz="2400" dirty="0">
                <a:solidFill>
                  <a:srgbClr val="FF0000"/>
                </a:solidFill>
              </a:rPr>
              <a:t>pisani odgovor, </a:t>
            </a:r>
            <a:r>
              <a:rPr lang="sr-Cyrl-BA" sz="2400" dirty="0"/>
              <a:t>pored izjave o pristanku na primjenu preporuke, treba da sadrži i izjavu o spremnosti za pomirenje sa oštećenim, a pored navedenih uslova, pisani odgovor mlađeg malolјetnika treba da sadrži i pristanak zakonskih zastupnika malolјetnika. </a:t>
            </a:r>
            <a:r>
              <a:rPr lang="bs-Latn-BA" sz="2400" dirty="0" smtClean="0"/>
              <a:t/>
            </a:r>
            <a:br>
              <a:rPr lang="bs-Latn-BA" sz="2400" dirty="0" smtClean="0"/>
            </a:br>
            <a:r>
              <a:rPr lang="bs-Latn-BA" sz="2400" dirty="0"/>
              <a:t> </a:t>
            </a:r>
            <a:r>
              <a:rPr lang="bs-Latn-BA" sz="2400" dirty="0" smtClean="0"/>
              <a:t>         </a:t>
            </a:r>
            <a:r>
              <a:rPr lang="sr-Cyrl-BA" sz="2400" dirty="0" smtClean="0"/>
              <a:t>Tužilac </a:t>
            </a:r>
            <a:r>
              <a:rPr lang="sr-Cyrl-BA" sz="2400" dirty="0"/>
              <a:t>ili sudija, uz obavijest dostavlјa i odgovarajući </a:t>
            </a:r>
            <a:r>
              <a:rPr lang="sr-Cyrl-BA" sz="2400" dirty="0">
                <a:solidFill>
                  <a:srgbClr val="FF0000"/>
                </a:solidFill>
              </a:rPr>
              <a:t>formular</a:t>
            </a:r>
            <a:r>
              <a:rPr lang="sr-Cyrl-BA" sz="2400" dirty="0"/>
              <a:t> koji treba da sadrži moguće odgovore malolјetnika, zakonskih zastupnika malolјetnika i oštećenog.   </a:t>
            </a:r>
            <a:r>
              <a:rPr lang="bs-Latn-BA" sz="2400" dirty="0" smtClean="0"/>
              <a:t/>
            </a:r>
            <a:br>
              <a:rPr lang="bs-Latn-BA" sz="2400" dirty="0" smtClean="0"/>
            </a:br>
            <a:r>
              <a:rPr lang="sr-Cyrl-BA" sz="2400" dirty="0" smtClean="0"/>
              <a:t>  </a:t>
            </a:r>
            <a:r>
              <a:rPr lang="bs-Latn-BA" sz="2400" dirty="0" smtClean="0"/>
              <a:t>       </a:t>
            </a:r>
            <a:r>
              <a:rPr lang="sr-Cyrl-BA" sz="2400" dirty="0" smtClean="0"/>
              <a:t>Nakon </a:t>
            </a:r>
            <a:r>
              <a:rPr lang="sr-Cyrl-BA" sz="2400" dirty="0"/>
              <a:t>pribavlјenih saglasnosti, tužilac ili sudija donosi odluku o upućivanju predmeta nadležnom organu staratelјstva radi provođenja postupka „lično izvinjenje malolјetnika oštećenom“, odnosno, „naknada štete oštećenom“. </a:t>
            </a:r>
            <a:r>
              <a:rPr lang="bs-Latn-BA" sz="2400" dirty="0" smtClean="0"/>
              <a:t/>
            </a:r>
            <a:br>
              <a:rPr lang="bs-Latn-BA" sz="2400" dirty="0" smtClean="0"/>
            </a:br>
            <a:r>
              <a:rPr lang="bs-Latn-BA" sz="2400" dirty="0" smtClean="0"/>
              <a:t>         </a:t>
            </a:r>
            <a:r>
              <a:rPr lang="sr-Cyrl-BA" sz="2400" dirty="0" smtClean="0"/>
              <a:t>U </a:t>
            </a:r>
            <a:r>
              <a:rPr lang="sr-Cyrl-BA" sz="2400" dirty="0"/>
              <a:t>slučaju da tužilac ili sudija utvrdi da nema uslova za primjenu vaspitne preporuke jer nema pristanka jedne </a:t>
            </a:r>
            <a:r>
              <a:rPr lang="sr-Cyrl-BA" sz="2400" dirty="0" smtClean="0"/>
              <a:t>ili obe stran</a:t>
            </a:r>
            <a:r>
              <a:rPr lang="bs-Latn-BA" sz="2400" dirty="0" smtClean="0"/>
              <a:t>e</a:t>
            </a:r>
            <a:r>
              <a:rPr lang="sr-Cyrl-BA" sz="2400" dirty="0" smtClean="0"/>
              <a:t> </a:t>
            </a:r>
            <a:r>
              <a:rPr lang="sr-Cyrl-BA" sz="2400" dirty="0"/>
              <a:t>u sporu, o tome sačinjava službenu zabilјešku u spisu.</a:t>
            </a:r>
            <a:r>
              <a:rPr lang="en-US" sz="2400" dirty="0"/>
              <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xmlns="" val="22905633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153912"/>
          </a:xfrm>
        </p:spPr>
        <p:txBody>
          <a:bodyPr>
            <a:normAutofit fontScale="90000"/>
          </a:bodyPr>
          <a:lstStyle/>
          <a:p>
            <a:r>
              <a:rPr lang="bs-Latn-BA" sz="2400" dirty="0" smtClean="0"/>
              <a:t>          </a:t>
            </a:r>
            <a:r>
              <a:rPr lang="sr-Cyrl-BA" sz="2800" dirty="0" smtClean="0"/>
              <a:t>Organ </a:t>
            </a:r>
            <a:r>
              <a:rPr lang="sr-Cyrl-BA" sz="2800" dirty="0"/>
              <a:t>staratelјstva, nakon prijema predmeta od strane tužioca ili sudije, okončava postupak po principu hitnosti</a:t>
            </a:r>
            <a:r>
              <a:rPr lang="sr-Cyrl-BA" sz="2800" dirty="0" smtClean="0"/>
              <a:t>.</a:t>
            </a:r>
            <a:r>
              <a:rPr lang="bs-Latn-BA" sz="2800" dirty="0" smtClean="0"/>
              <a:t/>
            </a:r>
            <a:br>
              <a:rPr lang="bs-Latn-BA" sz="2800" dirty="0" smtClean="0"/>
            </a:br>
            <a:r>
              <a:rPr lang="sr-Cyrl-BA" sz="2800" dirty="0" smtClean="0"/>
              <a:t> </a:t>
            </a:r>
            <a:r>
              <a:rPr lang="bs-Latn-BA" sz="2800" dirty="0" smtClean="0"/>
              <a:t/>
            </a:r>
            <a:br>
              <a:rPr lang="bs-Latn-BA" sz="2800" dirty="0" smtClean="0"/>
            </a:br>
            <a:r>
              <a:rPr lang="bs-Latn-BA" sz="2800" dirty="0" smtClean="0"/>
              <a:t>          </a:t>
            </a:r>
            <a:r>
              <a:rPr lang="sr-Cyrl-BA" sz="2800" dirty="0" smtClean="0"/>
              <a:t>Posrednik </a:t>
            </a:r>
            <a:r>
              <a:rPr lang="sr-Cyrl-BA" sz="2800" dirty="0"/>
              <a:t>u nadležnom organu staratelјstva  prvo zakazuje razgovor sa malolјetnikom, zatim poseban razgovor sa oštećenim, a nakon što dobije pristanak </a:t>
            </a:r>
            <a:r>
              <a:rPr lang="sr-Cyrl-BA" sz="2800" dirty="0" smtClean="0"/>
              <a:t>obe stranе, </a:t>
            </a:r>
            <a:r>
              <a:rPr lang="sr-Cyrl-BA" sz="2800" dirty="0"/>
              <a:t>zakazuje njihov zajednički sastanak</a:t>
            </a:r>
            <a:r>
              <a:rPr lang="sr-Cyrl-BA" sz="2800" dirty="0" smtClean="0"/>
              <a:t>.</a:t>
            </a:r>
            <a:r>
              <a:rPr lang="bs-Latn-BA" sz="2800" dirty="0" smtClean="0"/>
              <a:t/>
            </a:r>
            <a:br>
              <a:rPr lang="bs-Latn-BA" sz="2800" dirty="0" smtClean="0"/>
            </a:br>
            <a:r>
              <a:rPr lang="bs-Latn-BA" sz="2800" dirty="0" smtClean="0"/>
              <a:t/>
            </a:r>
            <a:br>
              <a:rPr lang="bs-Latn-BA" sz="2800" dirty="0" smtClean="0"/>
            </a:br>
            <a:r>
              <a:rPr lang="bs-Latn-BA" sz="2800" dirty="0" smtClean="0"/>
              <a:t>          </a:t>
            </a:r>
            <a:r>
              <a:rPr lang="sr-Cyrl-BA" sz="2800" dirty="0" smtClean="0"/>
              <a:t>Malolјetniku </a:t>
            </a:r>
            <a:r>
              <a:rPr lang="sr-Cyrl-BA" sz="2800" dirty="0"/>
              <a:t>i oštećenom se uz poziv za sastanak dostavlјa i odgovarajući informativni letak o primjeni vaspitne preporuke</a:t>
            </a:r>
            <a:r>
              <a:rPr lang="sr-Cyrl-BA" sz="2800" dirty="0" smtClean="0"/>
              <a:t>.</a:t>
            </a:r>
            <a:r>
              <a:rPr lang="bs-Latn-BA" sz="2800" dirty="0" smtClean="0"/>
              <a:t/>
            </a:r>
            <a:br>
              <a:rPr lang="bs-Latn-BA" sz="2800" dirty="0" smtClean="0"/>
            </a:br>
            <a:r>
              <a:rPr lang="bs-Latn-BA" sz="2800" dirty="0"/>
              <a:t/>
            </a:r>
            <a:br>
              <a:rPr lang="bs-Latn-BA" sz="2800" dirty="0"/>
            </a:br>
            <a:r>
              <a:rPr lang="bs-Latn-BA" sz="2400" dirty="0" smtClean="0"/>
              <a:t/>
            </a:r>
            <a:br>
              <a:rPr lang="bs-Latn-BA" sz="2400" dirty="0" smtClean="0"/>
            </a:br>
            <a:r>
              <a:rPr lang="bs-Latn-BA" sz="2400" dirty="0"/>
              <a:t/>
            </a:r>
            <a:br>
              <a:rPr lang="bs-Latn-BA" sz="2400" dirty="0"/>
            </a:br>
            <a:r>
              <a:rPr lang="bs-Latn-BA" sz="2400" dirty="0" smtClean="0"/>
              <a:t/>
            </a:r>
            <a:br>
              <a:rPr lang="bs-Latn-BA" sz="2400" dirty="0" smtClean="0"/>
            </a:br>
            <a:endParaRPr lang="en-US" sz="2400" dirty="0"/>
          </a:p>
        </p:txBody>
      </p:sp>
    </p:spTree>
    <p:extLst>
      <p:ext uri="{BB962C8B-B14F-4D97-AF65-F5344CB8AC3E}">
        <p14:creationId xmlns:p14="http://schemas.microsoft.com/office/powerpoint/2010/main" xmlns="" val="1096405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620512"/>
          </a:xfrm>
        </p:spPr>
        <p:txBody>
          <a:bodyPr>
            <a:normAutofit fontScale="90000"/>
          </a:bodyPr>
          <a:lstStyle/>
          <a:p>
            <a:r>
              <a:rPr lang="sr-Cyrl-CS" sz="1800" dirty="0" smtClean="0"/>
              <a:t/>
            </a:r>
            <a:br>
              <a:rPr lang="sr-Cyrl-CS" sz="1800" dirty="0" smtClean="0"/>
            </a:br>
            <a:r>
              <a:rPr lang="bs-Latn-BA" sz="2400" dirty="0">
                <a:solidFill>
                  <a:srgbClr val="FF0000"/>
                </a:solidFill>
              </a:rPr>
              <a:t>Z</a:t>
            </a:r>
            <a:r>
              <a:rPr lang="sr-Cyrl-CS" sz="2400" dirty="0" smtClean="0">
                <a:solidFill>
                  <a:srgbClr val="FF0000"/>
                </a:solidFill>
              </a:rPr>
              <a:t>AKON O ZAŠTITI I POSTUPANJU SA DJECOM I MALOLЈETNICIMA U KRIVIČNOM POSTUPKU  </a:t>
            </a:r>
            <a:r>
              <a:rPr lang="sr-Cyrl-CS" sz="2400" dirty="0" smtClean="0"/>
              <a:t>(„Služben</a:t>
            </a:r>
            <a:r>
              <a:rPr lang="bs-Latn-BA" sz="2400" dirty="0" smtClean="0"/>
              <a:t>i</a:t>
            </a:r>
            <a:r>
              <a:rPr lang="sr-Cyrl-CS" sz="2400" dirty="0" smtClean="0"/>
              <a:t> glasnik </a:t>
            </a:r>
            <a:r>
              <a:rPr lang="sr-Cyrl-CS" sz="2400" dirty="0"/>
              <a:t>Republike Srpske“, broj 13/10 i </a:t>
            </a:r>
            <a:r>
              <a:rPr lang="sr-Cyrl-CS" sz="2400" dirty="0" smtClean="0"/>
              <a:t>61/13</a:t>
            </a:r>
            <a:r>
              <a:rPr lang="bs-Latn-BA" sz="2400" dirty="0" smtClean="0"/>
              <a:t>)</a:t>
            </a:r>
            <a:br>
              <a:rPr lang="bs-Latn-BA" sz="2400" dirty="0" smtClean="0"/>
            </a:br>
            <a:r>
              <a:rPr lang="sr-Cyrl-BA" sz="2400" dirty="0" smtClean="0"/>
              <a:t>          </a:t>
            </a:r>
            <a:r>
              <a:rPr lang="sr-Cyrl-CS" sz="2400" dirty="0" smtClean="0"/>
              <a:t>Ovim </a:t>
            </a:r>
            <a:r>
              <a:rPr lang="sr-Cyrl-CS" sz="2400" dirty="0"/>
              <a:t>zakonom se kod nas prvi put stvaraju uslovi za primjenu novih pristupa u malolјetničkom pravosuđu koji afirmišu principe restorativne pravde</a:t>
            </a:r>
            <a:r>
              <a:rPr lang="sr-Cyrl-CS" sz="2400" dirty="0" smtClean="0"/>
              <a:t>.</a:t>
            </a:r>
            <a:r>
              <a:rPr lang="bs-Latn-BA" sz="2400" dirty="0" smtClean="0"/>
              <a:t/>
            </a:r>
            <a:br>
              <a:rPr lang="bs-Latn-BA" sz="2400" dirty="0" smtClean="0"/>
            </a:br>
            <a:r>
              <a:rPr lang="sr-Cyrl-BA" sz="2400" dirty="0" smtClean="0"/>
              <a:t>          </a:t>
            </a:r>
            <a:r>
              <a:rPr lang="sr-Cyrl-CS" sz="2400" dirty="0" smtClean="0"/>
              <a:t>Kao </a:t>
            </a:r>
            <a:r>
              <a:rPr lang="sr-Cyrl-CS" sz="2400" dirty="0"/>
              <a:t>takav, Zakon predstavlјa osnovu pravnog okvira za postupanje sa malolјetnicima kojima se izriče ova vrsta alternativne mjere. </a:t>
            </a:r>
            <a:r>
              <a:rPr lang="sr-Cyrl-CS" sz="2400" dirty="0" smtClean="0"/>
              <a:t/>
            </a:r>
            <a:br>
              <a:rPr lang="sr-Cyrl-CS" sz="2400" dirty="0" smtClean="0"/>
            </a:br>
            <a:r>
              <a:rPr lang="sr-Cyrl-CS" sz="2400" dirty="0"/>
              <a:t> </a:t>
            </a:r>
            <a:r>
              <a:rPr lang="sr-Cyrl-CS" sz="2400" dirty="0" smtClean="0"/>
              <a:t>         Sastavni </a:t>
            </a:r>
            <a:r>
              <a:rPr lang="sr-Cyrl-CS" sz="2400" dirty="0"/>
              <a:t>dio ukupnog pravnog okvira čini i </a:t>
            </a:r>
            <a:r>
              <a:rPr lang="sr-Cyrl-CS" sz="2400" dirty="0">
                <a:solidFill>
                  <a:srgbClr val="FF0000"/>
                </a:solidFill>
              </a:rPr>
              <a:t>Pravilnik o primjeni vaspitnih preporuka prema malolјetnim  učiniocima  krivičnih djela </a:t>
            </a:r>
            <a:r>
              <a:rPr lang="sr-Cyrl-CS" sz="2400" dirty="0"/>
              <a:t>(„Službeni glasnik Republike Srpske“, broj 101/10 i 52/15), kao podzakonski akt proizašao iz Zakona.  </a:t>
            </a:r>
            <a:r>
              <a:rPr lang="en-US" sz="2400" dirty="0"/>
              <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xmlns="" val="18615826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153912"/>
          </a:xfrm>
        </p:spPr>
        <p:txBody>
          <a:bodyPr>
            <a:noAutofit/>
          </a:bodyPr>
          <a:lstStyle/>
          <a:p>
            <a:r>
              <a:rPr lang="sr-Cyrl-BA" sz="2300" dirty="0">
                <a:solidFill>
                  <a:srgbClr val="FF0000"/>
                </a:solidFill>
              </a:rPr>
              <a:t>Na prvom razgovoru sa malolјetnikom</a:t>
            </a:r>
            <a:r>
              <a:rPr lang="sr-Cyrl-BA" sz="2300" dirty="0"/>
              <a:t>, na kojem prisustvuju i zakonski zastupnici malolјetnika, posrednik </a:t>
            </a:r>
            <a:r>
              <a:rPr lang="sr-Cyrl-BA" sz="2300" dirty="0" smtClean="0"/>
              <a:t/>
            </a:r>
            <a:br>
              <a:rPr lang="sr-Cyrl-BA" sz="2300" dirty="0" smtClean="0"/>
            </a:br>
            <a:r>
              <a:rPr lang="bs-Latn-BA" sz="2300" dirty="0" smtClean="0"/>
              <a:t>     </a:t>
            </a:r>
            <a:r>
              <a:rPr lang="sr-Cyrl-BA" sz="2300" dirty="0" smtClean="0"/>
              <a:t>- provjerava </a:t>
            </a:r>
            <a:r>
              <a:rPr lang="sr-Cyrl-BA" sz="2300" dirty="0"/>
              <a:t>da li je malolјetnik uz poziv dobio letak, </a:t>
            </a:r>
            <a:r>
              <a:rPr lang="sr-Cyrl-BA" sz="2300" dirty="0" smtClean="0"/>
              <a:t/>
            </a:r>
            <a:br>
              <a:rPr lang="sr-Cyrl-BA" sz="2300" dirty="0" smtClean="0"/>
            </a:br>
            <a:r>
              <a:rPr lang="bs-Latn-BA" sz="2300" dirty="0" smtClean="0"/>
              <a:t>     </a:t>
            </a:r>
            <a:r>
              <a:rPr lang="sr-Cyrl-BA" sz="2300" dirty="0" smtClean="0"/>
              <a:t>- da </a:t>
            </a:r>
            <a:r>
              <a:rPr lang="sr-Cyrl-BA" sz="2300" dirty="0"/>
              <a:t>li ga je pročitao i razumio, </a:t>
            </a:r>
            <a:r>
              <a:rPr lang="sr-Cyrl-BA" sz="2300" dirty="0" smtClean="0"/>
              <a:t/>
            </a:r>
            <a:br>
              <a:rPr lang="sr-Cyrl-BA" sz="2300" dirty="0" smtClean="0"/>
            </a:br>
            <a:r>
              <a:rPr lang="bs-Latn-BA" sz="2300" dirty="0" smtClean="0"/>
              <a:t>     </a:t>
            </a:r>
            <a:r>
              <a:rPr lang="sr-Cyrl-BA" sz="2300" dirty="0" smtClean="0"/>
              <a:t>- daje </a:t>
            </a:r>
            <a:r>
              <a:rPr lang="sr-Cyrl-BA" sz="2300" dirty="0"/>
              <a:t>osnovne informacije o mogućnosti primjene </a:t>
            </a:r>
            <a:r>
              <a:rPr lang="bs-Latn-BA" sz="2300" dirty="0" smtClean="0"/>
              <a:t>VP</a:t>
            </a:r>
            <a:r>
              <a:rPr lang="sr-Cyrl-BA" sz="2300" dirty="0" smtClean="0"/>
              <a:t> i </a:t>
            </a:r>
            <a:r>
              <a:rPr lang="bs-Latn-BA" sz="2300" dirty="0" smtClean="0"/>
              <a:t/>
            </a:r>
            <a:br>
              <a:rPr lang="bs-Latn-BA" sz="2300" dirty="0" smtClean="0"/>
            </a:br>
            <a:r>
              <a:rPr lang="bs-Latn-BA" sz="2300" dirty="0"/>
              <a:t> </a:t>
            </a:r>
            <a:r>
              <a:rPr lang="bs-Latn-BA" sz="2300" dirty="0" smtClean="0"/>
              <a:t>      </a:t>
            </a:r>
            <a:r>
              <a:rPr lang="sr-Cyrl-BA" sz="2300" dirty="0" smtClean="0"/>
              <a:t>posredovanju </a:t>
            </a:r>
            <a:r>
              <a:rPr lang="sr-Cyrl-BA" sz="2300" dirty="0"/>
              <a:t>i </a:t>
            </a:r>
            <a:r>
              <a:rPr lang="bs-Latn-BA" sz="2300" dirty="0" smtClean="0"/>
              <a:t>  </a:t>
            </a:r>
            <a:r>
              <a:rPr lang="sr-Cyrl-BA" sz="2300" dirty="0" smtClean="0"/>
              <a:t>razlici </a:t>
            </a:r>
            <a:r>
              <a:rPr lang="sr-Cyrl-BA" sz="2300" dirty="0"/>
              <a:t>između posredovanja i krivičnog </a:t>
            </a:r>
            <a:r>
              <a:rPr lang="sr-Cyrl-BA" sz="2300" dirty="0" smtClean="0"/>
              <a:t>postupka</a:t>
            </a:r>
            <a:r>
              <a:rPr lang="sr-Cyrl-BA" sz="2300" dirty="0"/>
              <a:t>, </a:t>
            </a:r>
            <a:r>
              <a:rPr lang="sr-Cyrl-BA" sz="2300" dirty="0" smtClean="0"/>
              <a:t/>
            </a:r>
            <a:br>
              <a:rPr lang="sr-Cyrl-BA" sz="2300" dirty="0" smtClean="0"/>
            </a:br>
            <a:r>
              <a:rPr lang="bs-Latn-BA" sz="2300" dirty="0" smtClean="0"/>
              <a:t>     </a:t>
            </a:r>
            <a:r>
              <a:rPr lang="sr-Cyrl-BA" sz="2300" dirty="0" smtClean="0"/>
              <a:t>- pojašnjava </a:t>
            </a:r>
            <a:r>
              <a:rPr lang="sr-Cyrl-BA" sz="2300" dirty="0"/>
              <a:t>malolјetniku svrsishodnost primjene </a:t>
            </a:r>
            <a:r>
              <a:rPr lang="bs-Latn-BA" sz="2300" dirty="0" smtClean="0"/>
              <a:t>VP</a:t>
            </a:r>
            <a:r>
              <a:rPr lang="sr-Cyrl-BA" sz="2300" dirty="0" smtClean="0"/>
              <a:t> </a:t>
            </a:r>
            <a:r>
              <a:rPr lang="sr-Cyrl-BA" sz="2300" dirty="0"/>
              <a:t>i da se u </a:t>
            </a:r>
            <a:r>
              <a:rPr lang="bs-Latn-BA" sz="2300" dirty="0" smtClean="0"/>
              <a:t>  </a:t>
            </a:r>
            <a:br>
              <a:rPr lang="bs-Latn-BA" sz="2300" dirty="0" smtClean="0"/>
            </a:br>
            <a:r>
              <a:rPr lang="bs-Latn-BA" sz="2300" dirty="0"/>
              <a:t> </a:t>
            </a:r>
            <a:r>
              <a:rPr lang="bs-Latn-BA" sz="2300" dirty="0" smtClean="0"/>
              <a:t>      </a:t>
            </a:r>
            <a:r>
              <a:rPr lang="sr-Cyrl-BA" sz="2300" dirty="0" smtClean="0"/>
              <a:t>slučaju </a:t>
            </a:r>
            <a:r>
              <a:rPr lang="sr-Cyrl-BA" sz="2300" dirty="0"/>
              <a:t>njene primjene neće pokrenuti pripremni (sudski) </a:t>
            </a:r>
            <a:r>
              <a:rPr lang="bs-Latn-BA" sz="2300" dirty="0" smtClean="0"/>
              <a:t/>
            </a:r>
            <a:br>
              <a:rPr lang="bs-Latn-BA" sz="2300" dirty="0" smtClean="0"/>
            </a:br>
            <a:r>
              <a:rPr lang="bs-Latn-BA" sz="2300" dirty="0"/>
              <a:t> </a:t>
            </a:r>
            <a:r>
              <a:rPr lang="bs-Latn-BA" sz="2300" dirty="0" smtClean="0"/>
              <a:t>      </a:t>
            </a:r>
            <a:r>
              <a:rPr lang="sr-Cyrl-BA" sz="2300" dirty="0" smtClean="0"/>
              <a:t>postupak</a:t>
            </a:r>
            <a:r>
              <a:rPr lang="sr-Cyrl-BA" sz="2300" dirty="0"/>
              <a:t>, </a:t>
            </a:r>
            <a:r>
              <a:rPr lang="bs-Latn-BA" sz="2300" dirty="0" smtClean="0"/>
              <a:t/>
            </a:r>
            <a:br>
              <a:rPr lang="bs-Latn-BA" sz="2300" dirty="0" smtClean="0"/>
            </a:br>
            <a:r>
              <a:rPr lang="bs-Latn-BA" sz="2300" dirty="0"/>
              <a:t> </a:t>
            </a:r>
            <a:r>
              <a:rPr lang="bs-Latn-BA" sz="2300" dirty="0" smtClean="0"/>
              <a:t>    </a:t>
            </a:r>
            <a:r>
              <a:rPr lang="sr-Cyrl-BA" sz="2300" dirty="0" smtClean="0"/>
              <a:t>- </a:t>
            </a:r>
            <a:r>
              <a:rPr lang="bs-Latn-BA" sz="2300" dirty="0" smtClean="0"/>
              <a:t>upoznaje ga </a:t>
            </a:r>
            <a:r>
              <a:rPr lang="sr-Cyrl-BA" sz="2300" dirty="0" smtClean="0"/>
              <a:t>da </a:t>
            </a:r>
            <a:r>
              <a:rPr lang="sr-Cyrl-BA" sz="2300" dirty="0"/>
              <a:t>u svakom trenutku može odustati od provođenja </a:t>
            </a:r>
            <a:r>
              <a:rPr lang="bs-Latn-BA" sz="2300" dirty="0" smtClean="0"/>
              <a:t>  </a:t>
            </a:r>
            <a:br>
              <a:rPr lang="bs-Latn-BA" sz="2300" dirty="0" smtClean="0"/>
            </a:br>
            <a:r>
              <a:rPr lang="bs-Latn-BA" sz="2300" dirty="0"/>
              <a:t> </a:t>
            </a:r>
            <a:r>
              <a:rPr lang="bs-Latn-BA" sz="2300" dirty="0" smtClean="0"/>
              <a:t>       </a:t>
            </a:r>
            <a:r>
              <a:rPr lang="sr-Cyrl-BA" sz="2300" dirty="0" smtClean="0"/>
              <a:t>primjene </a:t>
            </a:r>
            <a:r>
              <a:rPr lang="bs-Latn-BA" sz="2300" dirty="0" smtClean="0"/>
              <a:t>VP,</a:t>
            </a:r>
            <a:r>
              <a:rPr lang="sr-Cyrl-BA" sz="2300" dirty="0" smtClean="0"/>
              <a:t> </a:t>
            </a:r>
            <a:r>
              <a:rPr lang="sr-Cyrl-BA" sz="2300" dirty="0"/>
              <a:t>jer je to njegovo slobodno opredjelјenje i da nije </a:t>
            </a:r>
            <a:r>
              <a:rPr lang="bs-Latn-BA" sz="2300" dirty="0" smtClean="0"/>
              <a:t/>
            </a:r>
            <a:br>
              <a:rPr lang="bs-Latn-BA" sz="2300" dirty="0" smtClean="0"/>
            </a:br>
            <a:r>
              <a:rPr lang="bs-Latn-BA" sz="2300" dirty="0"/>
              <a:t> </a:t>
            </a:r>
            <a:r>
              <a:rPr lang="bs-Latn-BA" sz="2300" dirty="0" smtClean="0"/>
              <a:t>      </a:t>
            </a:r>
            <a:r>
              <a:rPr lang="sr-Cyrl-BA" sz="2300" dirty="0" smtClean="0"/>
              <a:t>obavezan </a:t>
            </a:r>
            <a:r>
              <a:rPr lang="sr-Cyrl-BA" sz="2300" dirty="0"/>
              <a:t>pristati, ali da, ukoliko pristupi takvom načinu rješenja, </a:t>
            </a:r>
            <a:r>
              <a:rPr lang="bs-Latn-BA" sz="2300" dirty="0" smtClean="0"/>
              <a:t/>
            </a:r>
            <a:br>
              <a:rPr lang="bs-Latn-BA" sz="2300" dirty="0" smtClean="0"/>
            </a:br>
            <a:r>
              <a:rPr lang="bs-Latn-BA" sz="2300" dirty="0"/>
              <a:t> </a:t>
            </a:r>
            <a:r>
              <a:rPr lang="bs-Latn-BA" sz="2300" dirty="0" smtClean="0"/>
              <a:t>       </a:t>
            </a:r>
            <a:r>
              <a:rPr lang="sr-Cyrl-BA" sz="2300" dirty="0" smtClean="0"/>
              <a:t>mora </a:t>
            </a:r>
            <a:r>
              <a:rPr lang="sr-Cyrl-BA" sz="2300" dirty="0"/>
              <a:t>iskazati spremnost da preuzme odgovornost za svoje </a:t>
            </a:r>
            <a:r>
              <a:rPr lang="bs-Latn-BA" sz="2300" dirty="0" smtClean="0"/>
              <a:t>     </a:t>
            </a:r>
            <a:br>
              <a:rPr lang="bs-Latn-BA" sz="2300" dirty="0" smtClean="0"/>
            </a:br>
            <a:r>
              <a:rPr lang="bs-Latn-BA" sz="2300" dirty="0"/>
              <a:t> </a:t>
            </a:r>
            <a:r>
              <a:rPr lang="bs-Latn-BA" sz="2300" dirty="0" smtClean="0"/>
              <a:t>       </a:t>
            </a:r>
            <a:r>
              <a:rPr lang="sr-Cyrl-BA" sz="2300" dirty="0" smtClean="0"/>
              <a:t>postupke</a:t>
            </a:r>
            <a:r>
              <a:rPr lang="sr-Cyrl-BA" sz="2300" dirty="0"/>
              <a:t>, a da odustajanje ili neispunjenje obaveze ima za </a:t>
            </a:r>
            <a:r>
              <a:rPr lang="bs-Latn-BA" sz="2300" dirty="0" smtClean="0"/>
              <a:t/>
            </a:r>
            <a:br>
              <a:rPr lang="bs-Latn-BA" sz="2300" dirty="0" smtClean="0"/>
            </a:br>
            <a:r>
              <a:rPr lang="bs-Latn-BA" sz="2300" dirty="0"/>
              <a:t> </a:t>
            </a:r>
            <a:r>
              <a:rPr lang="bs-Latn-BA" sz="2300" dirty="0" smtClean="0"/>
              <a:t>       </a:t>
            </a:r>
            <a:r>
              <a:rPr lang="sr-Cyrl-BA" sz="2300" dirty="0" smtClean="0"/>
              <a:t>poslјedicu </a:t>
            </a:r>
            <a:r>
              <a:rPr lang="sr-Cyrl-BA" sz="2300" dirty="0"/>
              <a:t>pokretanje pripremnog (sudskog) </a:t>
            </a:r>
            <a:r>
              <a:rPr lang="sr-Cyrl-BA" sz="2300" dirty="0" smtClean="0"/>
              <a:t>postupka</a:t>
            </a:r>
            <a:r>
              <a:rPr lang="bs-Latn-BA" sz="2300" dirty="0" smtClean="0"/>
              <a:t/>
            </a:r>
            <a:br>
              <a:rPr lang="bs-Latn-BA" sz="2300" dirty="0" smtClean="0"/>
            </a:br>
            <a:r>
              <a:rPr lang="bs-Latn-BA" sz="2300" dirty="0"/>
              <a:t/>
            </a:r>
            <a:br>
              <a:rPr lang="bs-Latn-BA" sz="2300" dirty="0"/>
            </a:br>
            <a:endParaRPr lang="en-US" sz="2300" dirty="0"/>
          </a:p>
        </p:txBody>
      </p:sp>
    </p:spTree>
    <p:extLst>
      <p:ext uri="{BB962C8B-B14F-4D97-AF65-F5344CB8AC3E}">
        <p14:creationId xmlns:p14="http://schemas.microsoft.com/office/powerpoint/2010/main" xmlns="" val="7217846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001512"/>
          </a:xfrm>
        </p:spPr>
        <p:txBody>
          <a:bodyPr>
            <a:normAutofit/>
          </a:bodyPr>
          <a:lstStyle/>
          <a:p>
            <a:r>
              <a:rPr lang="sr-Latn-RS" sz="2800" dirty="0" smtClean="0"/>
              <a:t/>
            </a:r>
            <a:br>
              <a:rPr lang="sr-Latn-RS" sz="2800" dirty="0" smtClean="0"/>
            </a:br>
            <a:r>
              <a:rPr lang="sr-Latn-RS" sz="2800" dirty="0"/>
              <a:t> </a:t>
            </a:r>
            <a:r>
              <a:rPr lang="sr-Latn-RS" sz="2800" dirty="0" smtClean="0"/>
              <a:t>         Malolјetnik </a:t>
            </a:r>
            <a:r>
              <a:rPr lang="sr-Latn-RS" sz="2800" dirty="0"/>
              <a:t>i zakonski zastupnici će potpisati sporazum o prihvatanju principa i pravila posredovanja, a koji govori o neutralnosti, nepristrasnosti, povjerlјivosti postupka i pravilima poput aktivnog slušanja, mirnog i toleran</a:t>
            </a:r>
            <a:r>
              <a:rPr lang="sr-Cyrl-RS" sz="2800" dirty="0"/>
              <a:t>t</a:t>
            </a:r>
            <a:r>
              <a:rPr lang="sr-Latn-RS" sz="2800" dirty="0"/>
              <a:t>nog ponašanja, izbjegavanja vrijeđanja i nasilјa i sl</a:t>
            </a:r>
            <a:r>
              <a:rPr lang="sr-Cyrl-RS" sz="2800" dirty="0"/>
              <a:t>.</a:t>
            </a:r>
            <a:r>
              <a:rPr lang="sr-Latn-RS" sz="2800" dirty="0"/>
              <a:t> </a:t>
            </a:r>
            <a:r>
              <a:rPr lang="sr-Latn-RS" sz="2800" dirty="0" smtClean="0"/>
              <a:t/>
            </a:r>
            <a:br>
              <a:rPr lang="sr-Latn-RS" sz="2800" dirty="0" smtClean="0"/>
            </a:br>
            <a:r>
              <a:rPr lang="sr-Latn-RS" sz="2800" dirty="0"/>
              <a:t> </a:t>
            </a:r>
            <a:r>
              <a:rPr lang="sr-Latn-RS" sz="2800" dirty="0" smtClean="0"/>
              <a:t>         Iako </a:t>
            </a:r>
            <a:r>
              <a:rPr lang="sr-Latn-RS" sz="2800" dirty="0"/>
              <a:t>potpisivanje spora</a:t>
            </a:r>
            <a:r>
              <a:rPr lang="sr-Cyrl-RS" sz="2800" dirty="0"/>
              <a:t>z</a:t>
            </a:r>
            <a:r>
              <a:rPr lang="sr-Latn-RS" sz="2800" dirty="0"/>
              <a:t>uma nije izričito propisano, </a:t>
            </a:r>
            <a:r>
              <a:rPr lang="sr-Cyrl-RS" sz="2800" dirty="0"/>
              <a:t>ono se </a:t>
            </a:r>
            <a:r>
              <a:rPr lang="sr-Latn-RS" sz="2800" dirty="0"/>
              <a:t>preporučuje radi dodatnog </a:t>
            </a:r>
            <a:r>
              <a:rPr lang="sr-Latn-RS" sz="2800" dirty="0" smtClean="0"/>
              <a:t>afirmisanja, </a:t>
            </a:r>
            <a:r>
              <a:rPr lang="sr-Latn-RS" sz="2800" dirty="0"/>
              <a:t>ozbilјnosti i predanosti postupku koji slijedi.</a:t>
            </a:r>
            <a:r>
              <a:rPr lang="en-US" sz="2800" dirty="0"/>
              <a:t/>
            </a:r>
            <a:br>
              <a:rPr lang="en-US" sz="2800" dirty="0"/>
            </a:br>
            <a:endParaRPr lang="en-US" sz="2800" dirty="0"/>
          </a:p>
        </p:txBody>
      </p:sp>
    </p:spTree>
    <p:extLst>
      <p:ext uri="{BB962C8B-B14F-4D97-AF65-F5344CB8AC3E}">
        <p14:creationId xmlns:p14="http://schemas.microsoft.com/office/powerpoint/2010/main" xmlns="" val="39897204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49112"/>
          </a:xfrm>
        </p:spPr>
        <p:txBody>
          <a:bodyPr>
            <a:normAutofit/>
          </a:bodyPr>
          <a:lstStyle/>
          <a:p>
            <a:r>
              <a:rPr lang="bs-Latn-BA" sz="2400" dirty="0" smtClean="0"/>
              <a:t>          </a:t>
            </a:r>
            <a:r>
              <a:rPr lang="sr-Cyrl-BA" sz="2400" dirty="0" smtClean="0">
                <a:solidFill>
                  <a:srgbClr val="FF0000"/>
                </a:solidFill>
              </a:rPr>
              <a:t>Nakon </a:t>
            </a:r>
            <a:r>
              <a:rPr lang="sr-Cyrl-BA" sz="2400" dirty="0">
                <a:solidFill>
                  <a:srgbClr val="FF0000"/>
                </a:solidFill>
              </a:rPr>
              <a:t>uvodnog dijela</a:t>
            </a:r>
            <a:r>
              <a:rPr lang="sr-Cyrl-BA" sz="2400" dirty="0"/>
              <a:t>, posrednik prelazi na razgovor o počinjenom krivičnom djelu, objašnjava šta se stavlјa na teret malolјetniku kao krivično djelo, te provjerava da li je malolјetnik spreman preuzeti odgovornost za djelo. </a:t>
            </a:r>
            <a:r>
              <a:rPr lang="bs-Latn-BA" sz="2400" dirty="0" smtClean="0"/>
              <a:t/>
            </a:r>
            <a:br>
              <a:rPr lang="bs-Latn-BA" sz="2400" dirty="0" smtClean="0"/>
            </a:br>
            <a:r>
              <a:rPr lang="bs-Latn-BA" sz="2400" dirty="0" smtClean="0"/>
              <a:t>          </a:t>
            </a:r>
            <a:r>
              <a:rPr lang="sr-Cyrl-BA" sz="2400" dirty="0" smtClean="0"/>
              <a:t>U </a:t>
            </a:r>
            <a:r>
              <a:rPr lang="sr-Cyrl-BA" sz="2400" dirty="0"/>
              <a:t>tom smislu, malolјetniku se omogućava da govori o tome i poziva se da objasni zašto je djelo počinio, koliko je vjerovatno da se nešto slično neće ponoviti, kao i da objasni kako je on lično doživio taj događaj. </a:t>
            </a:r>
            <a:r>
              <a:rPr lang="bs-Latn-BA" sz="2400" dirty="0" smtClean="0"/>
              <a:t/>
            </a:r>
            <a:br>
              <a:rPr lang="bs-Latn-BA" sz="2400" dirty="0" smtClean="0"/>
            </a:br>
            <a:r>
              <a:rPr lang="bs-Latn-BA" sz="2400" dirty="0" smtClean="0"/>
              <a:t>          </a:t>
            </a:r>
            <a:r>
              <a:rPr lang="sr-Cyrl-BA" sz="2400" dirty="0" smtClean="0"/>
              <a:t>Posrednik</a:t>
            </a:r>
            <a:r>
              <a:rPr lang="sr-Cyrl-BA" sz="2400" dirty="0"/>
              <a:t>, zatim, prelazi na razgovor o spremnosti malolјetnika da se izvini oštećenom/nadoknadi štetu, provjerava da li su malolјetniku poznate poslјedice djela koje je imao oštećeni, da li je u međuvremenu bio u kontaktu sa oštećenim, da li je spreman da se izvini oštećenom i da li ima predstavu kako bi trebalo da izgleda njegovo izvinjenje.  </a:t>
            </a:r>
            <a:r>
              <a:rPr lang="en-US" sz="2400" dirty="0"/>
              <a:t/>
            </a:r>
            <a:br>
              <a:rPr lang="en-US" sz="2400" dirty="0"/>
            </a:br>
            <a:endParaRPr lang="en-US" sz="2400" dirty="0"/>
          </a:p>
        </p:txBody>
      </p:sp>
    </p:spTree>
    <p:extLst>
      <p:ext uri="{BB962C8B-B14F-4D97-AF65-F5344CB8AC3E}">
        <p14:creationId xmlns:p14="http://schemas.microsoft.com/office/powerpoint/2010/main" xmlns="" val="2580408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25312"/>
          </a:xfrm>
        </p:spPr>
        <p:txBody>
          <a:bodyPr>
            <a:normAutofit/>
          </a:bodyPr>
          <a:lstStyle/>
          <a:p>
            <a:r>
              <a:rPr lang="sr-Cyrl-BA" sz="2400" dirty="0" smtClean="0"/>
              <a:t> </a:t>
            </a:r>
            <a:r>
              <a:rPr lang="bs-Latn-BA" sz="2400" dirty="0" smtClean="0"/>
              <a:t>          </a:t>
            </a:r>
            <a:r>
              <a:rPr lang="bs-Latn-BA" sz="2400" dirty="0" smtClean="0">
                <a:solidFill>
                  <a:srgbClr val="FF0000"/>
                </a:solidFill>
              </a:rPr>
              <a:t>U</a:t>
            </a:r>
            <a:r>
              <a:rPr lang="sr-Cyrl-BA" sz="2400" dirty="0" smtClean="0">
                <a:solidFill>
                  <a:srgbClr val="FF0000"/>
                </a:solidFill>
              </a:rPr>
              <a:t> </a:t>
            </a:r>
            <a:r>
              <a:rPr lang="sr-Cyrl-BA" sz="2400" dirty="0">
                <a:solidFill>
                  <a:srgbClr val="FF0000"/>
                </a:solidFill>
              </a:rPr>
              <a:t>završnom dijelu </a:t>
            </a:r>
            <a:r>
              <a:rPr lang="sr-Cyrl-BA" sz="2400" dirty="0" smtClean="0">
                <a:solidFill>
                  <a:srgbClr val="FF0000"/>
                </a:solidFill>
              </a:rPr>
              <a:t>razgovora</a:t>
            </a:r>
            <a:r>
              <a:rPr lang="bs-Latn-BA" sz="2400" dirty="0" smtClean="0"/>
              <a:t>,</a:t>
            </a:r>
            <a:r>
              <a:rPr lang="sr-Cyrl-BA" sz="2400" dirty="0" smtClean="0"/>
              <a:t> </a:t>
            </a:r>
            <a:r>
              <a:rPr lang="bs-Latn-BA" sz="2400" dirty="0" smtClean="0"/>
              <a:t>posrednik </a:t>
            </a:r>
            <a:r>
              <a:rPr lang="sr-Cyrl-BA" sz="2400" dirty="0" smtClean="0"/>
              <a:t>objašnjava </a:t>
            </a:r>
            <a:r>
              <a:rPr lang="sr-Cyrl-BA" sz="2400" dirty="0"/>
              <a:t>malolјetniku da dalјi tok postupka uklјučuje zajednički susret sa oštećenim, da  mogu međusobno komunicirati i postavlјati pitanja, da sve što je rekao u prvom razgovoru sa posrednikom može iznijeti na zajedničkom razgovoru i da je cilј postupka pismeni sporazum između malolјetnika i oštećenog. </a:t>
            </a:r>
            <a:r>
              <a:rPr lang="bs-Latn-BA" sz="2400" dirty="0" smtClean="0"/>
              <a:t/>
            </a:r>
            <a:br>
              <a:rPr lang="bs-Latn-BA" sz="2400" dirty="0" smtClean="0"/>
            </a:br>
            <a:r>
              <a:rPr lang="bs-Latn-BA" sz="2400" dirty="0"/>
              <a:t> </a:t>
            </a:r>
            <a:r>
              <a:rPr lang="bs-Latn-BA" sz="2400" dirty="0" smtClean="0"/>
              <a:t>         </a:t>
            </a:r>
            <a:r>
              <a:rPr lang="sr-Cyrl-BA" sz="2400" dirty="0" smtClean="0"/>
              <a:t>Nakon </a:t>
            </a:r>
            <a:r>
              <a:rPr lang="sr-Cyrl-BA" sz="2400" dirty="0"/>
              <a:t>završenog razgovora, posrednik obavještava malolјetnika da će biti obaviješten o terminu zajedničkog razgovora sa oštećenim, a zakonskim zastupnicima malolјetnika se saopštava da ne moraju biti prisutni na slјedećem sastanku, ali da će o svemu biti obavještavani. </a:t>
            </a:r>
            <a:r>
              <a:rPr lang="bs-Latn-BA" sz="2400" dirty="0" smtClean="0"/>
              <a:t/>
            </a:r>
            <a:br>
              <a:rPr lang="bs-Latn-BA" sz="2400" dirty="0" smtClean="0"/>
            </a:br>
            <a:r>
              <a:rPr lang="bs-Latn-BA" sz="2400" dirty="0"/>
              <a:t> </a:t>
            </a:r>
            <a:r>
              <a:rPr lang="bs-Latn-BA" sz="2400" dirty="0" smtClean="0"/>
              <a:t>         </a:t>
            </a:r>
            <a:r>
              <a:rPr lang="sr-Cyrl-BA" sz="2400" dirty="0" smtClean="0"/>
              <a:t>O </a:t>
            </a:r>
            <a:r>
              <a:rPr lang="sr-Cyrl-BA" sz="2400" dirty="0"/>
              <a:t>obavlјenom razgovoru sa malolјetnikom, posrednik sačinjava službenu zabilјešku u spisu. </a:t>
            </a:r>
            <a:r>
              <a:rPr lang="en-US" sz="2400" dirty="0"/>
              <a:t/>
            </a:r>
            <a:br>
              <a:rPr lang="en-US" sz="2400" dirty="0"/>
            </a:br>
            <a:endParaRPr lang="en-US" sz="2400" dirty="0"/>
          </a:p>
        </p:txBody>
      </p:sp>
    </p:spTree>
    <p:extLst>
      <p:ext uri="{BB962C8B-B14F-4D97-AF65-F5344CB8AC3E}">
        <p14:creationId xmlns:p14="http://schemas.microsoft.com/office/powerpoint/2010/main" xmlns="" val="1267545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49112"/>
          </a:xfrm>
        </p:spPr>
        <p:txBody>
          <a:bodyPr>
            <a:normAutofit fontScale="90000"/>
          </a:bodyPr>
          <a:lstStyle/>
          <a:p>
            <a:r>
              <a:rPr lang="sr-Cyrl-BA" sz="3100" dirty="0" smtClean="0">
                <a:solidFill>
                  <a:srgbClr val="FF0000"/>
                </a:solidFill>
              </a:rPr>
              <a:t>razgovor </a:t>
            </a:r>
            <a:r>
              <a:rPr lang="sr-Cyrl-BA" sz="3100" dirty="0">
                <a:solidFill>
                  <a:srgbClr val="FF0000"/>
                </a:solidFill>
              </a:rPr>
              <a:t>sa </a:t>
            </a:r>
            <a:r>
              <a:rPr lang="sr-Cyrl-BA" sz="3100" dirty="0" smtClean="0">
                <a:solidFill>
                  <a:srgbClr val="FF0000"/>
                </a:solidFill>
              </a:rPr>
              <a:t>oštećenim</a:t>
            </a:r>
            <a:r>
              <a:rPr lang="bs-Latn-BA" sz="2400" dirty="0" smtClean="0">
                <a:solidFill>
                  <a:srgbClr val="FF0000"/>
                </a:solidFill>
              </a:rPr>
              <a:t/>
            </a:r>
            <a:br>
              <a:rPr lang="bs-Latn-BA" sz="2400" dirty="0" smtClean="0">
                <a:solidFill>
                  <a:srgbClr val="FF0000"/>
                </a:solidFill>
              </a:rPr>
            </a:br>
            <a:r>
              <a:rPr lang="bs-Latn-BA" sz="2400" dirty="0" smtClean="0">
                <a:solidFill>
                  <a:srgbClr val="FF0000"/>
                </a:solidFill>
              </a:rPr>
              <a:t/>
            </a:r>
            <a:br>
              <a:rPr lang="bs-Latn-BA" sz="2400" dirty="0" smtClean="0">
                <a:solidFill>
                  <a:srgbClr val="FF0000"/>
                </a:solidFill>
              </a:rPr>
            </a:br>
            <a:r>
              <a:rPr lang="bs-Latn-BA" sz="2400" dirty="0">
                <a:solidFill>
                  <a:srgbClr val="FF0000"/>
                </a:solidFill>
              </a:rPr>
              <a:t> </a:t>
            </a:r>
            <a:r>
              <a:rPr lang="bs-Latn-BA" sz="2400" dirty="0" smtClean="0">
                <a:solidFill>
                  <a:srgbClr val="FF0000"/>
                </a:solidFill>
              </a:rPr>
              <a:t>         </a:t>
            </a:r>
            <a:r>
              <a:rPr lang="bs-Latn-BA" sz="2400" dirty="0" smtClean="0"/>
              <a:t>- uvodni dio</a:t>
            </a:r>
            <a:br>
              <a:rPr lang="bs-Latn-BA" sz="2400" dirty="0" smtClean="0"/>
            </a:br>
            <a:r>
              <a:rPr lang="bs-Latn-BA" sz="2400" dirty="0"/>
              <a:t> </a:t>
            </a:r>
            <a:r>
              <a:rPr lang="bs-Latn-BA" sz="2400" dirty="0" smtClean="0"/>
              <a:t>         - </a:t>
            </a:r>
            <a:r>
              <a:rPr lang="sr-Cyrl-BA" sz="2400" dirty="0"/>
              <a:t>razgovor o počinjenom krivičnom </a:t>
            </a:r>
            <a:r>
              <a:rPr lang="sr-Cyrl-BA" sz="2400" dirty="0" smtClean="0"/>
              <a:t>djelu</a:t>
            </a:r>
            <a:r>
              <a:rPr lang="bs-Latn-BA" sz="2400" dirty="0" smtClean="0"/>
              <a:t>, </a:t>
            </a:r>
            <a:r>
              <a:rPr lang="sr-Cyrl-BA" sz="2400" dirty="0"/>
              <a:t>kako bi se kod </a:t>
            </a:r>
            <a:r>
              <a:rPr lang="bs-Latn-BA" sz="2400" dirty="0" smtClean="0"/>
              <a:t/>
            </a:r>
            <a:br>
              <a:rPr lang="bs-Latn-BA" sz="2400" dirty="0" smtClean="0"/>
            </a:br>
            <a:r>
              <a:rPr lang="bs-Latn-BA" sz="2400" dirty="0"/>
              <a:t> </a:t>
            </a:r>
            <a:r>
              <a:rPr lang="bs-Latn-BA" sz="2400" dirty="0" smtClean="0"/>
              <a:t>           </a:t>
            </a:r>
            <a:r>
              <a:rPr lang="sr-Cyrl-BA" sz="2400" dirty="0" smtClean="0"/>
              <a:t>oštećenog </a:t>
            </a:r>
            <a:r>
              <a:rPr lang="sr-Cyrl-BA" sz="2400" dirty="0"/>
              <a:t>stvorila mogućnost za iskazivanje </a:t>
            </a:r>
            <a:r>
              <a:rPr lang="sr-Cyrl-BA" sz="2400" dirty="0" smtClean="0"/>
              <a:t>emocija</a:t>
            </a:r>
            <a:r>
              <a:rPr lang="bs-Latn-BA" sz="2400" dirty="0" smtClean="0"/>
              <a:t/>
            </a:r>
            <a:br>
              <a:rPr lang="bs-Latn-BA" sz="2400" dirty="0" smtClean="0"/>
            </a:br>
            <a:r>
              <a:rPr lang="bs-Latn-BA" sz="2400" dirty="0" smtClean="0"/>
              <a:t>          - posrednik poziva </a:t>
            </a:r>
            <a:r>
              <a:rPr lang="sr-Cyrl-BA" sz="2400" dirty="0" smtClean="0"/>
              <a:t>oštećenog </a:t>
            </a:r>
            <a:r>
              <a:rPr lang="sr-Cyrl-BA" sz="2400" dirty="0"/>
              <a:t>da ispriča događaj kako ga je </a:t>
            </a:r>
            <a:r>
              <a:rPr lang="bs-Latn-BA" sz="2400" dirty="0" smtClean="0"/>
              <a:t/>
            </a:r>
            <a:br>
              <a:rPr lang="bs-Latn-BA" sz="2400" dirty="0" smtClean="0"/>
            </a:br>
            <a:r>
              <a:rPr lang="bs-Latn-BA" sz="2400" dirty="0"/>
              <a:t> </a:t>
            </a:r>
            <a:r>
              <a:rPr lang="bs-Latn-BA" sz="2400" dirty="0" smtClean="0"/>
              <a:t>           </a:t>
            </a:r>
            <a:r>
              <a:rPr lang="sr-Cyrl-BA" sz="2400" dirty="0" smtClean="0"/>
              <a:t>doživio</a:t>
            </a:r>
            <a:r>
              <a:rPr lang="sr-Cyrl-BA" sz="2400" dirty="0"/>
              <a:t>, da li je imao traume poslije tog događaja i šta ga je </a:t>
            </a:r>
            <a:r>
              <a:rPr lang="bs-Latn-BA" sz="2400" dirty="0" smtClean="0"/>
              <a:t/>
            </a:r>
            <a:br>
              <a:rPr lang="bs-Latn-BA" sz="2400" dirty="0" smtClean="0"/>
            </a:br>
            <a:r>
              <a:rPr lang="bs-Latn-BA" sz="2400" dirty="0"/>
              <a:t> </a:t>
            </a:r>
            <a:r>
              <a:rPr lang="bs-Latn-BA" sz="2400" dirty="0" smtClean="0"/>
              <a:t>           </a:t>
            </a:r>
            <a:r>
              <a:rPr lang="sr-Cyrl-BA" sz="2400" dirty="0" smtClean="0"/>
              <a:t>posebno </a:t>
            </a:r>
            <a:r>
              <a:rPr lang="sr-Cyrl-BA" sz="2400" dirty="0"/>
              <a:t>povrijedilo i prestrašilo, zašto je događaj prijavio i </a:t>
            </a:r>
            <a:r>
              <a:rPr lang="bs-Latn-BA" sz="2400" dirty="0" smtClean="0"/>
              <a:t/>
            </a:r>
            <a:br>
              <a:rPr lang="bs-Latn-BA" sz="2400" dirty="0" smtClean="0"/>
            </a:br>
            <a:r>
              <a:rPr lang="bs-Latn-BA" sz="2400" dirty="0"/>
              <a:t> </a:t>
            </a:r>
            <a:r>
              <a:rPr lang="bs-Latn-BA" sz="2400" dirty="0" smtClean="0"/>
              <a:t>            </a:t>
            </a:r>
            <a:r>
              <a:rPr lang="sr-Cyrl-BA" sz="2400" dirty="0" smtClean="0"/>
              <a:t>šta </a:t>
            </a:r>
            <a:r>
              <a:rPr lang="sr-Cyrl-BA" sz="2400" dirty="0"/>
              <a:t>je poslije toga </a:t>
            </a:r>
            <a:r>
              <a:rPr lang="sr-Cyrl-BA" sz="2400" dirty="0" smtClean="0"/>
              <a:t>očekivao</a:t>
            </a:r>
            <a:r>
              <a:rPr lang="bs-Latn-BA" sz="2400" dirty="0"/>
              <a:t/>
            </a:r>
            <a:br>
              <a:rPr lang="bs-Latn-BA" sz="2400" dirty="0"/>
            </a:br>
            <a:r>
              <a:rPr lang="bs-Latn-BA" sz="2400" dirty="0" smtClean="0"/>
              <a:t>          - </a:t>
            </a:r>
            <a:r>
              <a:rPr lang="sr-Cyrl-BA" sz="2400" dirty="0" smtClean="0"/>
              <a:t>razgovor </a:t>
            </a:r>
            <a:r>
              <a:rPr lang="sr-Cyrl-BA" sz="2400" dirty="0"/>
              <a:t>o spremnosti prihvatanja ponuđenog izvinjenja/naknade </a:t>
            </a:r>
            <a:r>
              <a:rPr lang="bs-Latn-BA" sz="2400" dirty="0" smtClean="0"/>
              <a:t/>
            </a:r>
            <a:br>
              <a:rPr lang="bs-Latn-BA" sz="2400" dirty="0" smtClean="0"/>
            </a:br>
            <a:r>
              <a:rPr lang="bs-Latn-BA" sz="2400" dirty="0"/>
              <a:t> </a:t>
            </a:r>
            <a:r>
              <a:rPr lang="bs-Latn-BA" sz="2400" dirty="0" smtClean="0"/>
              <a:t>           </a:t>
            </a:r>
            <a:r>
              <a:rPr lang="sr-Cyrl-BA" sz="2400" dirty="0" smtClean="0"/>
              <a:t>štete</a:t>
            </a:r>
            <a:r>
              <a:rPr lang="sr-Cyrl-BA" sz="2400" dirty="0"/>
              <a:t>, provjerava da li je oštećeni u međuvremenu bio u kontaktu </a:t>
            </a:r>
            <a:r>
              <a:rPr lang="bs-Latn-BA" sz="2400" dirty="0" smtClean="0"/>
              <a:t/>
            </a:r>
            <a:br>
              <a:rPr lang="bs-Latn-BA" sz="2400" dirty="0" smtClean="0"/>
            </a:br>
            <a:r>
              <a:rPr lang="bs-Latn-BA" sz="2400" dirty="0"/>
              <a:t> </a:t>
            </a:r>
            <a:r>
              <a:rPr lang="bs-Latn-BA" sz="2400" dirty="0" smtClean="0"/>
              <a:t>           </a:t>
            </a:r>
            <a:r>
              <a:rPr lang="sr-Cyrl-BA" sz="2400" dirty="0" smtClean="0"/>
              <a:t>sa </a:t>
            </a:r>
            <a:r>
              <a:rPr lang="sr-Cyrl-BA" sz="2400" dirty="0"/>
              <a:t>malolјetnikom, te da li će mu </a:t>
            </a:r>
            <a:r>
              <a:rPr lang="sr-Cyrl-BA" sz="2400" dirty="0" smtClean="0"/>
              <a:t>izvinjenje/naknada </a:t>
            </a:r>
            <a:r>
              <a:rPr lang="sr-Cyrl-BA" sz="2400" dirty="0"/>
              <a:t>biti dovolјna </a:t>
            </a:r>
            <a:r>
              <a:rPr lang="bs-Latn-BA" sz="2400" dirty="0" smtClean="0"/>
              <a:t/>
            </a:r>
            <a:br>
              <a:rPr lang="bs-Latn-BA" sz="2400" dirty="0" smtClean="0"/>
            </a:br>
            <a:r>
              <a:rPr lang="bs-Latn-BA" sz="2400" dirty="0"/>
              <a:t> </a:t>
            </a:r>
            <a:r>
              <a:rPr lang="bs-Latn-BA" sz="2400" dirty="0" smtClean="0"/>
              <a:t>           </a:t>
            </a:r>
            <a:r>
              <a:rPr lang="sr-Cyrl-BA" sz="2400" dirty="0" smtClean="0"/>
              <a:t>satisfakcija</a:t>
            </a:r>
            <a:r>
              <a:rPr lang="bs-Latn-BA" sz="2400" dirty="0" smtClean="0"/>
              <a:t>    </a:t>
            </a:r>
            <a:br>
              <a:rPr lang="bs-Latn-BA" sz="2400" dirty="0" smtClean="0"/>
            </a:br>
            <a:r>
              <a:rPr lang="bs-Latn-BA" sz="2400" dirty="0"/>
              <a:t> </a:t>
            </a:r>
            <a:r>
              <a:rPr lang="bs-Latn-BA" sz="2400" dirty="0" smtClean="0"/>
              <a:t>         - o</a:t>
            </a:r>
            <a:r>
              <a:rPr lang="sr-Cyrl-BA" sz="2400" dirty="0" smtClean="0"/>
              <a:t>štećeni </a:t>
            </a:r>
            <a:r>
              <a:rPr lang="sr-Cyrl-BA" sz="2400" dirty="0"/>
              <a:t>se poučava o mogućnosti savjetovanja sa stručnim licem </a:t>
            </a:r>
            <a:r>
              <a:rPr lang="bs-Latn-BA" sz="2400" dirty="0" smtClean="0"/>
              <a:t/>
            </a:r>
            <a:br>
              <a:rPr lang="bs-Latn-BA" sz="2400" dirty="0" smtClean="0"/>
            </a:br>
            <a:r>
              <a:rPr lang="bs-Latn-BA" sz="2400" dirty="0"/>
              <a:t> </a:t>
            </a:r>
            <a:r>
              <a:rPr lang="bs-Latn-BA" sz="2400" dirty="0" smtClean="0"/>
              <a:t>           </a:t>
            </a:r>
            <a:r>
              <a:rPr lang="sr-Cyrl-BA" sz="2400" dirty="0" smtClean="0"/>
              <a:t>koje </a:t>
            </a:r>
            <a:r>
              <a:rPr lang="sr-Cyrl-BA" sz="2400" dirty="0"/>
              <a:t>pruža pravnu pomoć u vezi sa eventualnim rješenjima iz </a:t>
            </a:r>
            <a:r>
              <a:rPr lang="bs-Latn-BA" sz="2400" dirty="0" smtClean="0"/>
              <a:t> </a:t>
            </a:r>
            <a:br>
              <a:rPr lang="bs-Latn-BA" sz="2400" dirty="0" smtClean="0"/>
            </a:br>
            <a:r>
              <a:rPr lang="bs-Latn-BA" sz="2400" dirty="0"/>
              <a:t> </a:t>
            </a:r>
            <a:r>
              <a:rPr lang="bs-Latn-BA" sz="2400" dirty="0" smtClean="0"/>
              <a:t>           </a:t>
            </a:r>
            <a:r>
              <a:rPr lang="sr-Cyrl-BA" sz="2400" dirty="0" smtClean="0"/>
              <a:t>sporazuma</a:t>
            </a:r>
            <a:r>
              <a:rPr lang="sr-Cyrl-BA" sz="2400" dirty="0"/>
              <a:t>, ako do njega </a:t>
            </a:r>
            <a:r>
              <a:rPr lang="sr-Cyrl-BA" sz="2400" dirty="0" smtClean="0"/>
              <a:t>dođe</a:t>
            </a:r>
            <a:r>
              <a:rPr lang="bs-Latn-BA" sz="2400" dirty="0" smtClean="0"/>
              <a:t/>
            </a:r>
            <a:br>
              <a:rPr lang="bs-Latn-BA" sz="2400" dirty="0" smtClean="0"/>
            </a:br>
            <a:r>
              <a:rPr lang="bs-Latn-BA" sz="2400" dirty="0" smtClean="0"/>
              <a:t>          - završni dio razgovora</a:t>
            </a:r>
            <a:r>
              <a:rPr lang="sr-Cyrl-BA" sz="2400" dirty="0" smtClean="0"/>
              <a:t> </a:t>
            </a:r>
            <a:r>
              <a:rPr lang="en-US" sz="2400" dirty="0"/>
              <a:t/>
            </a:r>
            <a:br>
              <a:rPr lang="en-US" sz="2400" dirty="0"/>
            </a:br>
            <a:endParaRPr lang="en-US" sz="2400" dirty="0"/>
          </a:p>
        </p:txBody>
      </p:sp>
    </p:spTree>
    <p:extLst>
      <p:ext uri="{BB962C8B-B14F-4D97-AF65-F5344CB8AC3E}">
        <p14:creationId xmlns:p14="http://schemas.microsoft.com/office/powerpoint/2010/main" xmlns="" val="2518915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306312"/>
          </a:xfrm>
        </p:spPr>
        <p:txBody>
          <a:bodyPr>
            <a:normAutofit fontScale="90000"/>
          </a:bodyPr>
          <a:lstStyle/>
          <a:p>
            <a:r>
              <a:rPr lang="sr-Cyrl-BA" sz="2400" dirty="0">
                <a:solidFill>
                  <a:srgbClr val="FF0000"/>
                </a:solidFill>
              </a:rPr>
              <a:t>Zajednički razgovor </a:t>
            </a:r>
            <a:r>
              <a:rPr lang="bs-Latn-BA" sz="2400" dirty="0" smtClean="0">
                <a:solidFill>
                  <a:srgbClr val="FF0000"/>
                </a:solidFill>
              </a:rPr>
              <a:t> sa </a:t>
            </a:r>
            <a:r>
              <a:rPr lang="sr-Cyrl-BA" sz="2400" dirty="0" smtClean="0">
                <a:solidFill>
                  <a:srgbClr val="FF0000"/>
                </a:solidFill>
              </a:rPr>
              <a:t>malolјetnik</a:t>
            </a:r>
            <a:r>
              <a:rPr lang="bs-Latn-BA" sz="2400" dirty="0" smtClean="0">
                <a:solidFill>
                  <a:srgbClr val="FF0000"/>
                </a:solidFill>
              </a:rPr>
              <a:t>om</a:t>
            </a:r>
            <a:r>
              <a:rPr lang="sr-Cyrl-BA" sz="2400" dirty="0" smtClean="0">
                <a:solidFill>
                  <a:srgbClr val="FF0000"/>
                </a:solidFill>
              </a:rPr>
              <a:t> </a:t>
            </a:r>
            <a:r>
              <a:rPr lang="sr-Cyrl-BA" sz="2400" dirty="0">
                <a:solidFill>
                  <a:srgbClr val="FF0000"/>
                </a:solidFill>
              </a:rPr>
              <a:t>i </a:t>
            </a:r>
            <a:r>
              <a:rPr lang="sr-Cyrl-BA" sz="2400" dirty="0" smtClean="0">
                <a:solidFill>
                  <a:srgbClr val="FF0000"/>
                </a:solidFill>
              </a:rPr>
              <a:t>oštećen</a:t>
            </a:r>
            <a:r>
              <a:rPr lang="bs-Latn-BA" sz="2400" smtClean="0">
                <a:solidFill>
                  <a:srgbClr val="FF0000"/>
                </a:solidFill>
              </a:rPr>
              <a:t>im</a:t>
            </a:r>
            <a:r>
              <a:rPr lang="sr-Cyrl-BA" sz="2400" smtClean="0">
                <a:solidFill>
                  <a:srgbClr val="FF0000"/>
                </a:solidFill>
              </a:rPr>
              <a:t> </a:t>
            </a:r>
            <a:r>
              <a:rPr lang="sr-Cyrl-BA" sz="2400" smtClean="0"/>
              <a:t> </a:t>
            </a:r>
            <a:r>
              <a:rPr lang="bs-Latn-BA" sz="2400" dirty="0" smtClean="0"/>
              <a:t/>
            </a:r>
            <a:br>
              <a:rPr lang="bs-Latn-BA" sz="2400" dirty="0" smtClean="0"/>
            </a:br>
            <a:r>
              <a:rPr lang="bs-Latn-BA" sz="2400" dirty="0" smtClean="0"/>
              <a:t>    - </a:t>
            </a:r>
            <a:r>
              <a:rPr lang="sr-Cyrl-BA" sz="2400" dirty="0" smtClean="0"/>
              <a:t> uvodn</a:t>
            </a:r>
            <a:r>
              <a:rPr lang="bs-Latn-BA" sz="2400" dirty="0" smtClean="0"/>
              <a:t>i</a:t>
            </a:r>
            <a:r>
              <a:rPr lang="sr-Cyrl-BA" sz="2400" dirty="0" smtClean="0"/>
              <a:t> di</a:t>
            </a:r>
            <a:r>
              <a:rPr lang="bs-Latn-BA" sz="2400" dirty="0" smtClean="0"/>
              <a:t>o - </a:t>
            </a:r>
            <a:r>
              <a:rPr lang="sr-Cyrl-BA" sz="2400" dirty="0" smtClean="0"/>
              <a:t>stvaranje </a:t>
            </a:r>
            <a:r>
              <a:rPr lang="sr-Cyrl-BA" sz="2400" dirty="0"/>
              <a:t>uslova postavlјanjem pravila i granica za zajednički razgovor, </a:t>
            </a:r>
            <a:r>
              <a:rPr lang="sr-Cyrl-BA" sz="2400" dirty="0" smtClean="0"/>
              <a:t>kratko iznošenj</a:t>
            </a:r>
            <a:r>
              <a:rPr lang="bs-Latn-BA" sz="2400" dirty="0" smtClean="0"/>
              <a:t>e</a:t>
            </a:r>
            <a:r>
              <a:rPr lang="sr-Cyrl-BA" sz="2400" dirty="0" smtClean="0"/>
              <a:t> </a:t>
            </a:r>
            <a:r>
              <a:rPr lang="sr-Cyrl-BA" sz="2400" dirty="0"/>
              <a:t>sadržaja ranijih odvojenih razgovora, </a:t>
            </a:r>
            <a:r>
              <a:rPr lang="sr-Cyrl-BA" sz="2400" dirty="0" smtClean="0"/>
              <a:t>rad </a:t>
            </a:r>
            <a:r>
              <a:rPr lang="sr-Cyrl-BA" sz="2400" dirty="0"/>
              <a:t>na zajedničkom problemu koji uklјučuje traženje i pojašnjavanje mogućih rješenja i očekivanja i postizanja pisanog sporazuma između strana u </a:t>
            </a:r>
            <a:r>
              <a:rPr lang="sr-Cyrl-BA" sz="2400" dirty="0" smtClean="0"/>
              <a:t>sporu</a:t>
            </a:r>
            <a:r>
              <a:rPr lang="bs-Latn-BA" sz="2400" dirty="0"/>
              <a:t/>
            </a:r>
            <a:br>
              <a:rPr lang="bs-Latn-BA" sz="2400" dirty="0"/>
            </a:br>
            <a:r>
              <a:rPr lang="bs-Latn-BA" sz="2400" dirty="0"/>
              <a:t> </a:t>
            </a:r>
            <a:r>
              <a:rPr lang="bs-Latn-BA" sz="2400" dirty="0" smtClean="0"/>
              <a:t>  - m</a:t>
            </a:r>
            <a:r>
              <a:rPr lang="sr-Cyrl-BA" sz="2400" dirty="0" smtClean="0"/>
              <a:t>alolјetniku </a:t>
            </a:r>
            <a:r>
              <a:rPr lang="sr-Cyrl-BA" sz="2400" dirty="0"/>
              <a:t>se prilikom postizanja sporazuma daje mogućnost da iznese svoje razloge za lično izvinjenje/naknadu štete, a oštećenom da iznese svoje razloge za prihvatanje </a:t>
            </a:r>
            <a:r>
              <a:rPr lang="sr-Cyrl-BA" sz="2400" dirty="0" smtClean="0"/>
              <a:t>izvinjenja/naknadu</a:t>
            </a:r>
            <a:r>
              <a:rPr lang="bs-Latn-BA" sz="2400" dirty="0"/>
              <a:t/>
            </a:r>
            <a:br>
              <a:rPr lang="bs-Latn-BA" sz="2400" dirty="0"/>
            </a:br>
            <a:r>
              <a:rPr lang="bs-Latn-BA" sz="2400" dirty="0" smtClean="0"/>
              <a:t>   - </a:t>
            </a:r>
            <a:r>
              <a:rPr lang="sr-Cyrl-BA" sz="2400" dirty="0" smtClean="0"/>
              <a:t> izjav</a:t>
            </a:r>
            <a:r>
              <a:rPr lang="bs-Latn-BA" sz="2400" dirty="0" smtClean="0"/>
              <a:t>e</a:t>
            </a:r>
            <a:r>
              <a:rPr lang="sr-Cyrl-BA" sz="2400" dirty="0" smtClean="0"/>
              <a:t> </a:t>
            </a:r>
            <a:r>
              <a:rPr lang="sr-Cyrl-BA" sz="2400" dirty="0"/>
              <a:t>malolјetnika </a:t>
            </a:r>
            <a:r>
              <a:rPr lang="sr-Cyrl-BA" sz="2400" dirty="0" smtClean="0"/>
              <a:t> </a:t>
            </a:r>
            <a:r>
              <a:rPr lang="sr-Cyrl-BA" sz="2400" dirty="0"/>
              <a:t>i </a:t>
            </a:r>
            <a:r>
              <a:rPr lang="sr-Cyrl-BA" sz="2400" dirty="0" smtClean="0"/>
              <a:t> oštećenog</a:t>
            </a:r>
            <a:r>
              <a:rPr lang="bs-Latn-BA" sz="2400" dirty="0" smtClean="0"/>
              <a:t> unose se u zapisnik</a:t>
            </a:r>
            <a:br>
              <a:rPr lang="bs-Latn-BA" sz="2400" dirty="0" smtClean="0"/>
            </a:br>
            <a:r>
              <a:rPr lang="bs-Latn-BA" sz="2400" dirty="0"/>
              <a:t> </a:t>
            </a:r>
            <a:r>
              <a:rPr lang="bs-Latn-BA" sz="2400" dirty="0" smtClean="0"/>
              <a:t>  -  z</a:t>
            </a:r>
            <a:r>
              <a:rPr lang="sr-Cyrl-BA" sz="2400" dirty="0" smtClean="0"/>
              <a:t>apisnik </a:t>
            </a:r>
            <a:r>
              <a:rPr lang="sr-Cyrl-BA" sz="2400" dirty="0"/>
              <a:t>o postignutom sporazumu o ličnom izvinjenju oštećenom/naknadi štete potpisuju posrednik, malolјetnik, zakonski zastupnici malolјetnika, ako su prisutni, i </a:t>
            </a:r>
            <a:r>
              <a:rPr lang="sr-Cyrl-BA" sz="2400" dirty="0" smtClean="0"/>
              <a:t>oštećen</a:t>
            </a:r>
            <a:r>
              <a:rPr lang="bs-Latn-BA" sz="2400" dirty="0" smtClean="0"/>
              <a:t>i</a:t>
            </a:r>
            <a:br>
              <a:rPr lang="bs-Latn-BA" sz="2400" dirty="0" smtClean="0"/>
            </a:br>
            <a:r>
              <a:rPr lang="bs-Latn-BA" sz="2400" dirty="0" smtClean="0"/>
              <a:t/>
            </a:r>
            <a:br>
              <a:rPr lang="bs-Latn-BA" sz="2400" dirty="0" smtClean="0"/>
            </a:br>
            <a:r>
              <a:rPr lang="bs-Latn-BA" sz="2400" dirty="0" smtClean="0"/>
              <a:t>- </a:t>
            </a:r>
            <a:r>
              <a:rPr lang="sr-Cyrl-BA" sz="2400" dirty="0"/>
              <a:t>Zajednički razgovor može biti prekinut od strane posrednika radi nastavka razgovora u drugom terminu ili zbog nemogućnosti postizanja sporazuma.  </a:t>
            </a:r>
            <a:r>
              <a:rPr lang="en-US" sz="2400" dirty="0"/>
              <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xmlns="" val="1725360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620512"/>
          </a:xfrm>
        </p:spPr>
        <p:txBody>
          <a:bodyPr>
            <a:normAutofit/>
          </a:bodyPr>
          <a:lstStyle/>
          <a:p>
            <a:r>
              <a:rPr lang="sr-Cyrl-CS" sz="2400" dirty="0"/>
              <a:t>Međunarodni pravni okvir za malolјetničko pravosuđe sadržan je u poštovanju niza međunarodnih dokumenata iz oblasti zaštite i postupanja sa malolјetnim počiniocima krivičnih </a:t>
            </a:r>
            <a:r>
              <a:rPr lang="sr-Cyrl-CS" sz="2400" dirty="0" smtClean="0"/>
              <a:t>djela</a:t>
            </a:r>
            <a:r>
              <a:rPr lang="bs-Latn-BA" sz="2400" dirty="0" smtClean="0"/>
              <a:t>:</a:t>
            </a:r>
            <a:br>
              <a:rPr lang="bs-Latn-BA" sz="2400" dirty="0" smtClean="0"/>
            </a:br>
            <a:r>
              <a:rPr lang="bs-Latn-BA" sz="2400" dirty="0" smtClean="0"/>
              <a:t/>
            </a:r>
            <a:br>
              <a:rPr lang="bs-Latn-BA" sz="2400" dirty="0" smtClean="0"/>
            </a:br>
            <a:r>
              <a:rPr lang="bs-Latn-BA" sz="2400" dirty="0" smtClean="0">
                <a:solidFill>
                  <a:srgbClr val="FF0000"/>
                </a:solidFill>
              </a:rPr>
              <a:t>1</a:t>
            </a:r>
            <a:r>
              <a:rPr lang="bs-Latn-BA" sz="2400" dirty="0" smtClean="0"/>
              <a:t>.</a:t>
            </a:r>
            <a:r>
              <a:rPr lang="sr-Cyrl-CS" sz="2400" i="1" dirty="0"/>
              <a:t> </a:t>
            </a:r>
            <a:r>
              <a:rPr lang="sr-Cyrl-CS" sz="2400" i="1" dirty="0" smtClean="0">
                <a:solidFill>
                  <a:srgbClr val="FF0000"/>
                </a:solidFill>
              </a:rPr>
              <a:t>Konvencij</a:t>
            </a:r>
            <a:r>
              <a:rPr lang="bs-Latn-BA" sz="2400" i="1" dirty="0" smtClean="0">
                <a:solidFill>
                  <a:srgbClr val="FF0000"/>
                </a:solidFill>
              </a:rPr>
              <a:t>a</a:t>
            </a:r>
            <a:r>
              <a:rPr lang="sr-Cyrl-CS" sz="2400" i="1" dirty="0" smtClean="0">
                <a:solidFill>
                  <a:srgbClr val="FF0000"/>
                </a:solidFill>
              </a:rPr>
              <a:t> </a:t>
            </a:r>
            <a:r>
              <a:rPr lang="sr-Cyrl-CS" sz="2400" i="1" dirty="0">
                <a:solidFill>
                  <a:srgbClr val="FF0000"/>
                </a:solidFill>
              </a:rPr>
              <a:t>Ujedinjenih nacija o pravima djeteta</a:t>
            </a:r>
            <a:r>
              <a:rPr lang="bs-Latn-BA" sz="2400" dirty="0" smtClean="0">
                <a:solidFill>
                  <a:srgbClr val="FF0000"/>
                </a:solidFill>
              </a:rPr>
              <a:t> </a:t>
            </a:r>
            <a:br>
              <a:rPr lang="bs-Latn-BA" sz="2400" dirty="0" smtClean="0">
                <a:solidFill>
                  <a:srgbClr val="FF0000"/>
                </a:solidFill>
              </a:rPr>
            </a:br>
            <a:r>
              <a:rPr lang="bs-Latn-BA" sz="2400" dirty="0">
                <a:solidFill>
                  <a:srgbClr val="FF0000"/>
                </a:solidFill>
              </a:rPr>
              <a:t> </a:t>
            </a:r>
            <a:r>
              <a:rPr lang="bs-Latn-BA" sz="2400" dirty="0" smtClean="0">
                <a:solidFill>
                  <a:srgbClr val="FF0000"/>
                </a:solidFill>
              </a:rPr>
              <a:t>         </a:t>
            </a:r>
            <a:r>
              <a:rPr lang="bs-Latn-BA" sz="2400" dirty="0" smtClean="0"/>
              <a:t>- </a:t>
            </a:r>
            <a:r>
              <a:rPr lang="sr-Cyrl-CS" sz="2400" dirty="0"/>
              <a:t>ratifikacijom postala pravno obavezujući dokument, u smislu preuzimanja obaveze da u okviru jurisdikcije utvrdi grupu zakona, pravila i odredaba koje se posebno primjenjuju na malolјetne prestupnike, institucije i organe kojima su povjerene funkcije malolјetničkog </a:t>
            </a:r>
            <a:r>
              <a:rPr lang="sr-Cyrl-CS" sz="2400" dirty="0" smtClean="0"/>
              <a:t>pravosuđa</a:t>
            </a:r>
            <a:r>
              <a:rPr lang="bs-Latn-BA" sz="2400" dirty="0" smtClean="0"/>
              <a:t/>
            </a:r>
            <a:br>
              <a:rPr lang="bs-Latn-BA" sz="2400" dirty="0" smtClean="0"/>
            </a:br>
            <a:r>
              <a:rPr lang="bs-Latn-BA" sz="2400" dirty="0" smtClean="0"/>
              <a:t>          - </a:t>
            </a:r>
            <a:r>
              <a:rPr lang="sr-Cyrl-CS" sz="2400" dirty="0" smtClean="0"/>
              <a:t>pravosudni </a:t>
            </a:r>
            <a:r>
              <a:rPr lang="sr-Cyrl-CS" sz="2400" dirty="0"/>
              <a:t>sistem prema malolјetnicima uspostavlјen ovim zakonom, zasniva se na osnovnim principima međunarodnog prava: </a:t>
            </a:r>
            <a:r>
              <a:rPr lang="sr-Cyrl-CS" sz="2400" dirty="0">
                <a:solidFill>
                  <a:srgbClr val="FF0000"/>
                </a:solidFill>
              </a:rPr>
              <a:t>najbolјi interes djeteta, pravo na život, opstanak i razvoj, nediskriminacija i poštovanje mišlјenja djeteta</a:t>
            </a:r>
            <a:r>
              <a:rPr lang="sr-Cyrl-CS" sz="2400" dirty="0"/>
              <a:t>.</a:t>
            </a:r>
            <a:endParaRPr lang="en-US" sz="2400" dirty="0"/>
          </a:p>
        </p:txBody>
      </p:sp>
    </p:spTree>
    <p:extLst>
      <p:ext uri="{BB962C8B-B14F-4D97-AF65-F5344CB8AC3E}">
        <p14:creationId xmlns:p14="http://schemas.microsoft.com/office/powerpoint/2010/main" xmlns="" val="838707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772912"/>
          </a:xfrm>
        </p:spPr>
        <p:txBody>
          <a:bodyPr>
            <a:normAutofit fontScale="90000"/>
          </a:bodyPr>
          <a:lstStyle/>
          <a:p>
            <a:r>
              <a:rPr lang="bs-Latn-BA" sz="2400" i="1" dirty="0" smtClean="0">
                <a:solidFill>
                  <a:srgbClr val="FF0000"/>
                </a:solidFill>
              </a:rPr>
              <a:t>2. </a:t>
            </a:r>
            <a:r>
              <a:rPr lang="sr-Cyrl-CS" sz="2400" i="1" dirty="0" smtClean="0">
                <a:solidFill>
                  <a:srgbClr val="FF0000"/>
                </a:solidFill>
              </a:rPr>
              <a:t>Standardna </a:t>
            </a:r>
            <a:r>
              <a:rPr lang="sr-Cyrl-CS" sz="2400" i="1" dirty="0">
                <a:solidFill>
                  <a:srgbClr val="FF0000"/>
                </a:solidFill>
              </a:rPr>
              <a:t>minimalna pravila </a:t>
            </a:r>
            <a:r>
              <a:rPr lang="sr-Cyrl-CS" sz="2400" i="1" dirty="0" smtClean="0">
                <a:solidFill>
                  <a:srgbClr val="FF0000"/>
                </a:solidFill>
              </a:rPr>
              <a:t>U</a:t>
            </a:r>
            <a:r>
              <a:rPr lang="bs-Latn-BA" sz="2400" i="1" dirty="0" smtClean="0">
                <a:solidFill>
                  <a:srgbClr val="FF0000"/>
                </a:solidFill>
              </a:rPr>
              <a:t>N</a:t>
            </a:r>
            <a:r>
              <a:rPr lang="sr-Cyrl-CS" sz="2400" i="1" dirty="0" smtClean="0">
                <a:solidFill>
                  <a:srgbClr val="FF0000"/>
                </a:solidFill>
              </a:rPr>
              <a:t> </a:t>
            </a:r>
            <a:r>
              <a:rPr lang="sr-Cyrl-CS" sz="2400" i="1" dirty="0">
                <a:solidFill>
                  <a:srgbClr val="FF0000"/>
                </a:solidFill>
              </a:rPr>
              <a:t>za malolјetničko pravosuđe</a:t>
            </a:r>
            <a:r>
              <a:rPr lang="sr-Cyrl-CS" sz="2400" dirty="0"/>
              <a:t> </a:t>
            </a:r>
            <a:r>
              <a:rPr lang="bs-Latn-BA" sz="2400" dirty="0" smtClean="0"/>
              <a:t/>
            </a:r>
            <a:br>
              <a:rPr lang="bs-Latn-BA" sz="2400" dirty="0" smtClean="0"/>
            </a:br>
            <a:r>
              <a:rPr lang="sr-Cyrl-CS" sz="2400" b="1" dirty="0" smtClean="0"/>
              <a:t>(</a:t>
            </a:r>
            <a:r>
              <a:rPr lang="sr-Cyrl-CS" sz="2400" dirty="0" smtClean="0"/>
              <a:t>Pekinška pravila</a:t>
            </a:r>
            <a:r>
              <a:rPr lang="bs-Latn-BA" sz="2400" dirty="0" smtClean="0"/>
              <a:t>, </a:t>
            </a:r>
            <a:r>
              <a:rPr lang="sr-Cyrl-CS" sz="2400" dirty="0" smtClean="0"/>
              <a:t>1985</a:t>
            </a:r>
            <a:r>
              <a:rPr lang="sr-Cyrl-CS" sz="2400" dirty="0"/>
              <a:t>. </a:t>
            </a:r>
            <a:r>
              <a:rPr lang="sr-Cyrl-CS" sz="2400" dirty="0" smtClean="0"/>
              <a:t>godine</a:t>
            </a:r>
            <a:r>
              <a:rPr lang="bs-Latn-BA" sz="2400" dirty="0" smtClean="0"/>
              <a:t>)</a:t>
            </a:r>
            <a:br>
              <a:rPr lang="bs-Latn-BA" sz="2400" dirty="0" smtClean="0"/>
            </a:br>
            <a:r>
              <a:rPr lang="sr-Cyrl-CS" sz="2400" dirty="0" smtClean="0"/>
              <a:t>  </a:t>
            </a:r>
            <a:r>
              <a:rPr lang="bs-Latn-BA" sz="2400" dirty="0" smtClean="0"/>
              <a:t/>
            </a:r>
            <a:br>
              <a:rPr lang="bs-Latn-BA" sz="2400" dirty="0" smtClean="0"/>
            </a:br>
            <a:r>
              <a:rPr lang="bs-Latn-BA" sz="2400" dirty="0" smtClean="0"/>
              <a:t>          - </a:t>
            </a:r>
            <a:r>
              <a:rPr lang="sr-Cyrl-CS" sz="2400" dirty="0" smtClean="0"/>
              <a:t>usvojen </a:t>
            </a:r>
            <a:r>
              <a:rPr lang="sr-Cyrl-CS" sz="2400" dirty="0"/>
              <a:t>s cilјem zaštite prava i potreba djece koja su u sukobu sa </a:t>
            </a:r>
            <a:r>
              <a:rPr lang="sr-Cyrl-CS" sz="2400" dirty="0" smtClean="0"/>
              <a:t>zakonom</a:t>
            </a:r>
            <a:r>
              <a:rPr lang="bs-Latn-BA" sz="2400" dirty="0" smtClean="0"/>
              <a:t/>
            </a:r>
            <a:br>
              <a:rPr lang="bs-Latn-BA" sz="2400" dirty="0" smtClean="0"/>
            </a:br>
            <a:r>
              <a:rPr lang="bs-Latn-BA" sz="2400" dirty="0" smtClean="0"/>
              <a:t>          - d</a:t>
            </a:r>
            <a:r>
              <a:rPr lang="sr-Cyrl-CS" sz="2400" dirty="0" smtClean="0"/>
              <a:t>ržavama </a:t>
            </a:r>
            <a:r>
              <a:rPr lang="sr-Cyrl-CS" sz="2400" dirty="0"/>
              <a:t>ugovornicama ova pravila pružaju potrebne smjernice za zaštitu prava djece i poštovanje njihovih potreba u procesu razvoja posebnih i specijalizovanih sistema pravosuđa za malolјetne učinioce kaznenih </a:t>
            </a:r>
            <a:r>
              <a:rPr lang="sr-Cyrl-CS" sz="2400" dirty="0" smtClean="0"/>
              <a:t>delikata</a:t>
            </a:r>
            <a:r>
              <a:rPr lang="bs-Latn-BA" sz="2400" dirty="0" smtClean="0"/>
              <a:t/>
            </a:r>
            <a:br>
              <a:rPr lang="bs-Latn-BA" sz="2400" dirty="0" smtClean="0"/>
            </a:br>
            <a:r>
              <a:rPr lang="bs-Latn-BA" sz="2400" dirty="0" smtClean="0"/>
              <a:t>          - </a:t>
            </a:r>
            <a:r>
              <a:rPr lang="sr-Cyrl-CS" sz="2400" dirty="0" smtClean="0"/>
              <a:t>smjernic</a:t>
            </a:r>
            <a:r>
              <a:rPr lang="bs-Latn-BA" sz="2400" dirty="0" smtClean="0"/>
              <a:t>e</a:t>
            </a:r>
            <a:r>
              <a:rPr lang="sr-Cyrl-CS" sz="2400" dirty="0" smtClean="0"/>
              <a:t> </a:t>
            </a:r>
            <a:r>
              <a:rPr lang="sr-Cyrl-CS" sz="2400" dirty="0"/>
              <a:t>kojima malolјetničko pravosuđe treba da se rukovodi od trenutka kada je dijete uhapšeno, do trenutka kada </a:t>
            </a:r>
            <a:r>
              <a:rPr lang="sr-Cyrl-CS" sz="2400" dirty="0" smtClean="0"/>
              <a:t>napušta</a:t>
            </a:r>
            <a:r>
              <a:rPr lang="bs-Latn-BA" sz="2400" dirty="0" smtClean="0"/>
              <a:t> </a:t>
            </a:r>
            <a:r>
              <a:rPr lang="sr-Cyrl-CS" sz="2400" dirty="0" smtClean="0"/>
              <a:t>pritvor</a:t>
            </a:r>
            <a:r>
              <a:rPr lang="bs-Latn-BA" sz="2400" dirty="0" smtClean="0"/>
              <a:t/>
            </a:r>
            <a:br>
              <a:rPr lang="bs-Latn-BA" sz="2400" dirty="0" smtClean="0"/>
            </a:br>
            <a:r>
              <a:rPr lang="bs-Latn-BA" sz="2400" dirty="0" smtClean="0"/>
              <a:t>          - </a:t>
            </a:r>
            <a:r>
              <a:rPr lang="bs-Latn-BA" sz="2400" dirty="0" smtClean="0">
                <a:solidFill>
                  <a:srgbClr val="FF0000"/>
                </a:solidFill>
              </a:rPr>
              <a:t>p</a:t>
            </a:r>
            <a:r>
              <a:rPr lang="sr-Cyrl-CS" sz="2400" dirty="0" smtClean="0">
                <a:solidFill>
                  <a:srgbClr val="FF0000"/>
                </a:solidFill>
              </a:rPr>
              <a:t>ravila </a:t>
            </a:r>
            <a:r>
              <a:rPr lang="sr-Cyrl-CS" sz="2400" dirty="0">
                <a:solidFill>
                  <a:srgbClr val="FF0000"/>
                </a:solidFill>
              </a:rPr>
              <a:t>naglašavaju dobrobit djeteta i princip proporcionalnosti, a pri razmatranju svakog konkretnog slučaja treba uzimati u obzir specifične okolnosti vezane za dijete i prirodu prestupa.</a:t>
            </a:r>
            <a:r>
              <a:rPr lang="en-US" sz="2400" dirty="0">
                <a:solidFill>
                  <a:srgbClr val="FF0000"/>
                </a:solidFill>
              </a:rPr>
              <a:t/>
            </a:r>
            <a:br>
              <a:rPr lang="en-US" sz="2400" dirty="0">
                <a:solidFill>
                  <a:srgbClr val="FF0000"/>
                </a:solidFill>
              </a:rPr>
            </a:br>
            <a:r>
              <a:rPr lang="en-US" sz="2400" dirty="0"/>
              <a:t/>
            </a:r>
            <a:br>
              <a:rPr lang="en-US" sz="2400" dirty="0"/>
            </a:br>
            <a:r>
              <a:rPr lang="bs-Latn-BA" sz="2400" dirty="0" smtClean="0"/>
              <a:t>  </a:t>
            </a:r>
            <a:endParaRPr lang="en-US" sz="2400" dirty="0"/>
          </a:p>
        </p:txBody>
      </p:sp>
    </p:spTree>
    <p:extLst>
      <p:ext uri="{BB962C8B-B14F-4D97-AF65-F5344CB8AC3E}">
        <p14:creationId xmlns:p14="http://schemas.microsoft.com/office/powerpoint/2010/main" xmlns="" val="3341533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25312"/>
          </a:xfrm>
        </p:spPr>
        <p:txBody>
          <a:bodyPr>
            <a:normAutofit/>
          </a:bodyPr>
          <a:lstStyle/>
          <a:p>
            <a:r>
              <a:rPr lang="bs-Latn-BA" sz="2400" i="1" dirty="0" smtClean="0">
                <a:solidFill>
                  <a:srgbClr val="FF0000"/>
                </a:solidFill>
              </a:rPr>
              <a:t>3</a:t>
            </a:r>
            <a:r>
              <a:rPr lang="bs-Latn-BA" sz="2400" i="1" dirty="0" smtClean="0"/>
              <a:t>. </a:t>
            </a:r>
            <a:r>
              <a:rPr lang="sr-Cyrl-CS" sz="2400" i="1" dirty="0" smtClean="0">
                <a:solidFill>
                  <a:srgbClr val="FF0000"/>
                </a:solidFill>
              </a:rPr>
              <a:t>Standardna </a:t>
            </a:r>
            <a:r>
              <a:rPr lang="sr-Cyrl-CS" sz="2400" i="1" dirty="0">
                <a:solidFill>
                  <a:srgbClr val="FF0000"/>
                </a:solidFill>
              </a:rPr>
              <a:t>minimalna pravila za alternativne kaznene mjere</a:t>
            </a:r>
            <a:r>
              <a:rPr lang="sr-Cyrl-CS" sz="2400" dirty="0">
                <a:solidFill>
                  <a:srgbClr val="FF0000"/>
                </a:solidFill>
              </a:rPr>
              <a:t> </a:t>
            </a:r>
            <a:r>
              <a:rPr lang="sr-Cyrl-CS" sz="2400" dirty="0" smtClean="0"/>
              <a:t>(Tokijska pravila</a:t>
            </a:r>
            <a:r>
              <a:rPr lang="bs-Latn-BA" sz="2400" dirty="0" smtClean="0"/>
              <a:t>, 1990. godine</a:t>
            </a:r>
            <a:r>
              <a:rPr lang="sr-Cyrl-CS" sz="2400" dirty="0" smtClean="0"/>
              <a:t>) </a:t>
            </a:r>
            <a:r>
              <a:rPr lang="bs-Latn-BA" sz="2400" dirty="0" smtClean="0"/>
              <a:t/>
            </a:r>
            <a:br>
              <a:rPr lang="bs-Latn-BA" sz="2400" dirty="0" smtClean="0"/>
            </a:br>
            <a:r>
              <a:rPr lang="bs-Latn-BA" sz="2400" dirty="0" smtClean="0"/>
              <a:t/>
            </a:r>
            <a:br>
              <a:rPr lang="bs-Latn-BA" sz="2400" dirty="0" smtClean="0"/>
            </a:br>
            <a:r>
              <a:rPr lang="bs-Latn-BA" sz="2400" dirty="0" smtClean="0"/>
              <a:t>          - </a:t>
            </a:r>
            <a:r>
              <a:rPr lang="sr-Cyrl-CS" sz="2400" dirty="0"/>
              <a:t>promovišu kaznene mjere koje predstavlјaju </a:t>
            </a:r>
            <a:r>
              <a:rPr lang="sr-Cyrl-CS" sz="2400" dirty="0">
                <a:solidFill>
                  <a:srgbClr val="FF0000"/>
                </a:solidFill>
              </a:rPr>
              <a:t>alternativu institucionalnim mjerama </a:t>
            </a:r>
            <a:r>
              <a:rPr lang="sr-Cyrl-CS" sz="2400" dirty="0" smtClean="0">
                <a:solidFill>
                  <a:srgbClr val="FF0000"/>
                </a:solidFill>
              </a:rPr>
              <a:t> </a:t>
            </a:r>
            <a:r>
              <a:rPr lang="sr-Cyrl-CS" sz="2400" dirty="0"/>
              <a:t>i pretkrivične diverzione programe za djecu u sukobu sa </a:t>
            </a:r>
            <a:r>
              <a:rPr lang="sr-Cyrl-CS" sz="2400" dirty="0" smtClean="0"/>
              <a:t>zakonom</a:t>
            </a:r>
            <a:r>
              <a:rPr lang="bs-Latn-BA" sz="2400" dirty="0"/>
              <a:t/>
            </a:r>
            <a:br>
              <a:rPr lang="bs-Latn-BA" sz="2400" dirty="0"/>
            </a:br>
            <a:r>
              <a:rPr lang="bs-Latn-BA" sz="2400" dirty="0" smtClean="0"/>
              <a:t>          - </a:t>
            </a:r>
            <a:r>
              <a:rPr lang="sr-Cyrl-CS" sz="2400" dirty="0"/>
              <a:t>sadrže skup osnovnih principa (načela) o primjeni mjera alternativnih institucionalnom tretmanu, kao i minimalne garancije za osobe kojima mogu da se izreknu alternativne kaznene </a:t>
            </a:r>
            <a:r>
              <a:rPr lang="sr-Cyrl-CS" sz="2400" dirty="0" smtClean="0"/>
              <a:t>mjere</a:t>
            </a:r>
            <a:r>
              <a:rPr lang="bs-Latn-BA" sz="2400" dirty="0" smtClean="0"/>
              <a:t/>
            </a:r>
            <a:br>
              <a:rPr lang="bs-Latn-BA" sz="2400" dirty="0" smtClean="0"/>
            </a:br>
            <a:r>
              <a:rPr lang="bs-Latn-BA" sz="2400" dirty="0"/>
              <a:t> </a:t>
            </a:r>
            <a:r>
              <a:rPr lang="bs-Latn-BA" sz="2400" dirty="0" smtClean="0"/>
              <a:t>         - </a:t>
            </a:r>
            <a:r>
              <a:rPr lang="sr-Cyrl-CS" sz="2400" dirty="0">
                <a:solidFill>
                  <a:srgbClr val="FF0000"/>
                </a:solidFill>
              </a:rPr>
              <a:t>promovišu veće učešće zajednice </a:t>
            </a:r>
            <a:r>
              <a:rPr lang="sr-Cyrl-CS" sz="2400" dirty="0"/>
              <a:t>u sprovođenju malolјetničkog krivičnog pravosuđa i jačanje osjećaja odgovornosti malolјetnog učinioca krivičnog djela prema društvenoj </a:t>
            </a:r>
            <a:r>
              <a:rPr lang="sr-Cyrl-CS" sz="2400" dirty="0" smtClean="0"/>
              <a:t>zajednici</a:t>
            </a:r>
            <a:r>
              <a:rPr lang="bs-Latn-BA" sz="2400" dirty="0" smtClean="0"/>
              <a:t/>
            </a:r>
            <a:br>
              <a:rPr lang="bs-Latn-BA" sz="2400" dirty="0" smtClean="0"/>
            </a:br>
            <a:r>
              <a:rPr lang="bs-Latn-BA" sz="2400" dirty="0"/>
              <a:t/>
            </a:r>
            <a:br>
              <a:rPr lang="bs-Latn-BA" sz="2400" dirty="0"/>
            </a:br>
            <a:endParaRPr lang="en-US" sz="2400" dirty="0"/>
          </a:p>
        </p:txBody>
      </p:sp>
    </p:spTree>
    <p:extLst>
      <p:ext uri="{BB962C8B-B14F-4D97-AF65-F5344CB8AC3E}">
        <p14:creationId xmlns:p14="http://schemas.microsoft.com/office/powerpoint/2010/main" xmlns="" val="2730977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153912"/>
          </a:xfrm>
        </p:spPr>
        <p:txBody>
          <a:bodyPr>
            <a:normAutofit/>
          </a:bodyPr>
          <a:lstStyle/>
          <a:p>
            <a:r>
              <a:rPr lang="sr-Cyrl-CS" sz="2800" b="1" dirty="0">
                <a:solidFill>
                  <a:srgbClr val="FF0000"/>
                </a:solidFill>
              </a:rPr>
              <a:t>Vaspitne preporuke u zakonodavstvu Republike </a:t>
            </a:r>
            <a:r>
              <a:rPr lang="sr-Cyrl-CS" sz="2800" b="1" dirty="0" smtClean="0">
                <a:solidFill>
                  <a:srgbClr val="FF0000"/>
                </a:solidFill>
              </a:rPr>
              <a:t>Srpske</a:t>
            </a:r>
            <a:r>
              <a:rPr lang="bs-Latn-BA" sz="2800" b="1" dirty="0" smtClean="0">
                <a:solidFill>
                  <a:srgbClr val="FF0000"/>
                </a:solidFill>
              </a:rPr>
              <a:t/>
            </a:r>
            <a:br>
              <a:rPr lang="bs-Latn-BA" sz="2800" b="1" dirty="0" smtClean="0">
                <a:solidFill>
                  <a:srgbClr val="FF0000"/>
                </a:solidFill>
              </a:rPr>
            </a:br>
            <a:r>
              <a:rPr lang="bs-Latn-BA" sz="2800" b="1" dirty="0" smtClean="0">
                <a:solidFill>
                  <a:srgbClr val="FF0000"/>
                </a:solidFill>
              </a:rPr>
              <a:t/>
            </a:r>
            <a:br>
              <a:rPr lang="bs-Latn-BA" sz="2800" b="1" dirty="0" smtClean="0">
                <a:solidFill>
                  <a:srgbClr val="FF0000"/>
                </a:solidFill>
              </a:rPr>
            </a:br>
            <a:r>
              <a:rPr lang="bs-Latn-BA" sz="2800" b="1" dirty="0" smtClean="0">
                <a:solidFill>
                  <a:srgbClr val="FF0000"/>
                </a:solidFill>
              </a:rPr>
              <a:t>         </a:t>
            </a:r>
            <a:r>
              <a:rPr lang="bs-Latn-BA" sz="2800" b="1" dirty="0" smtClean="0">
                <a:solidFill>
                  <a:schemeClr val="tx1"/>
                </a:solidFill>
              </a:rPr>
              <a:t> - </a:t>
            </a:r>
            <a:r>
              <a:rPr lang="bs-Latn-BA" sz="2700" dirty="0" smtClean="0"/>
              <a:t>VP </a:t>
            </a:r>
            <a:r>
              <a:rPr lang="sr-Cyrl-CS" sz="2700" dirty="0" smtClean="0"/>
              <a:t>predstavlјaju </a:t>
            </a:r>
            <a:r>
              <a:rPr lang="sr-Cyrl-CS" sz="2700" dirty="0"/>
              <a:t>oblik alternativnih mjera koje tužioci ili sudije, na osnovu principa oportuniteta, primjenjuju prema malolјetnom učiniocu krivičnog djela, vršeći tako skretanje (diverziju) sa uobičajenog krivičnog </a:t>
            </a:r>
            <a:r>
              <a:rPr lang="sr-Cyrl-CS" sz="2700" dirty="0" smtClean="0"/>
              <a:t>postupka</a:t>
            </a:r>
            <a:r>
              <a:rPr lang="bs-Latn-BA" sz="2700" dirty="0" smtClean="0"/>
              <a:t> (član 12</a:t>
            </a:r>
            <a:r>
              <a:rPr lang="sr-Cyrl-CS" sz="2700" dirty="0" smtClean="0"/>
              <a:t>.</a:t>
            </a:r>
            <a:r>
              <a:rPr lang="bs-Latn-BA" sz="2700" dirty="0" smtClean="0"/>
              <a:t> Zakona)</a:t>
            </a:r>
            <a:r>
              <a:rPr lang="sr-Cyrl-BA" sz="2700" dirty="0" smtClean="0"/>
              <a:t/>
            </a:r>
            <a:br>
              <a:rPr lang="sr-Cyrl-BA" sz="2700" dirty="0" smtClean="0"/>
            </a:br>
            <a:r>
              <a:rPr lang="bs-Latn-BA" sz="2700" dirty="0" smtClean="0"/>
              <a:t/>
            </a:r>
            <a:br>
              <a:rPr lang="bs-Latn-BA" sz="2700" dirty="0" smtClean="0"/>
            </a:br>
            <a:r>
              <a:rPr lang="bs-Latn-BA" sz="2700" dirty="0" smtClean="0"/>
              <a:t>          - </a:t>
            </a:r>
            <a:r>
              <a:rPr lang="sr-Cyrl-CS" sz="2700" dirty="0"/>
              <a:t>mjere preventivnog karaktera koje vode izvansudskim oblicima intervencije, i kao takve  nemaju karakter krivične </a:t>
            </a:r>
            <a:r>
              <a:rPr lang="sr-Cyrl-CS" sz="2700" dirty="0" smtClean="0"/>
              <a:t>sankcije</a:t>
            </a:r>
            <a:r>
              <a:rPr lang="bs-Latn-BA" sz="2700" dirty="0" smtClean="0"/>
              <a:t/>
            </a:r>
            <a:br>
              <a:rPr lang="bs-Latn-BA" sz="2700" dirty="0" smtClean="0"/>
            </a:br>
            <a:r>
              <a:rPr lang="en-US" sz="2700" dirty="0"/>
              <a:t/>
            </a:r>
            <a:br>
              <a:rPr lang="en-US" sz="2700" dirty="0"/>
            </a:br>
            <a:endParaRPr lang="en-US" sz="2700" dirty="0">
              <a:solidFill>
                <a:srgbClr val="FF0000"/>
              </a:solidFill>
            </a:endParaRPr>
          </a:p>
        </p:txBody>
      </p:sp>
    </p:spTree>
    <p:extLst>
      <p:ext uri="{BB962C8B-B14F-4D97-AF65-F5344CB8AC3E}">
        <p14:creationId xmlns:p14="http://schemas.microsoft.com/office/powerpoint/2010/main" xmlns="" val="3058571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772912"/>
          </a:xfrm>
        </p:spPr>
        <p:txBody>
          <a:bodyPr>
            <a:normAutofit/>
          </a:bodyPr>
          <a:lstStyle/>
          <a:p>
            <a:r>
              <a:rPr lang="bs-Latn-BA" sz="3600" dirty="0">
                <a:solidFill>
                  <a:srgbClr val="FF0000"/>
                </a:solidFill>
              </a:rPr>
              <a:t>S</a:t>
            </a:r>
            <a:r>
              <a:rPr lang="sr-Cyrl-CS" sz="3600" dirty="0" smtClean="0">
                <a:solidFill>
                  <a:srgbClr val="FF0000"/>
                </a:solidFill>
              </a:rPr>
              <a:t>vrha </a:t>
            </a:r>
            <a:r>
              <a:rPr lang="sr-Cyrl-CS" sz="3600" dirty="0">
                <a:solidFill>
                  <a:srgbClr val="FF0000"/>
                </a:solidFill>
              </a:rPr>
              <a:t>primjene vaspitnih preporuka </a:t>
            </a:r>
            <a:r>
              <a:rPr lang="bs-Latn-BA" sz="3600" dirty="0">
                <a:solidFill>
                  <a:srgbClr val="FF0000"/>
                </a:solidFill>
              </a:rPr>
              <a:t> </a:t>
            </a:r>
            <a:r>
              <a:rPr lang="bs-Latn-BA" sz="3600" dirty="0" smtClean="0">
                <a:solidFill>
                  <a:srgbClr val="FF0000"/>
                </a:solidFill>
              </a:rPr>
              <a:t/>
            </a:r>
            <a:br>
              <a:rPr lang="bs-Latn-BA" sz="3600" dirty="0" smtClean="0">
                <a:solidFill>
                  <a:srgbClr val="FF0000"/>
                </a:solidFill>
              </a:rPr>
            </a:br>
            <a:r>
              <a:rPr lang="sr-Cyrl-BA" sz="2400" dirty="0" smtClean="0"/>
              <a:t/>
            </a:r>
            <a:br>
              <a:rPr lang="sr-Cyrl-BA" sz="2400" dirty="0" smtClean="0"/>
            </a:br>
            <a:r>
              <a:rPr lang="bs-Latn-BA" sz="2400" dirty="0" smtClean="0"/>
              <a:t>-  </a:t>
            </a:r>
            <a:r>
              <a:rPr lang="sr-Cyrl-CS" sz="2400" dirty="0" smtClean="0"/>
              <a:t>da </a:t>
            </a:r>
            <a:r>
              <a:rPr lang="sr-Cyrl-CS" sz="2400" dirty="0"/>
              <a:t>se preusmjeravanjem od redovnog krivičnog postupka  </a:t>
            </a:r>
            <a:r>
              <a:rPr lang="bs-Latn-BA" sz="2400" dirty="0" smtClean="0"/>
              <a:t>  </a:t>
            </a:r>
            <a:br>
              <a:rPr lang="bs-Latn-BA" sz="2400" dirty="0" smtClean="0"/>
            </a:br>
            <a:r>
              <a:rPr lang="bs-Latn-BA" sz="2400" dirty="0"/>
              <a:t> </a:t>
            </a:r>
            <a:r>
              <a:rPr lang="bs-Latn-BA" sz="2400" dirty="0" smtClean="0"/>
              <a:t>   </a:t>
            </a:r>
            <a:r>
              <a:rPr lang="sr-Cyrl-CS" sz="2400" dirty="0" smtClean="0"/>
              <a:t>izbjegnu </a:t>
            </a:r>
            <a:r>
              <a:rPr lang="sr-Cyrl-CS" sz="2400" dirty="0"/>
              <a:t>mogući negativni efekti na ličnost malolјetnika</a:t>
            </a:r>
            <a:r>
              <a:rPr lang="sr-Cyrl-CS" sz="2400" dirty="0" smtClean="0"/>
              <a:t>,</a:t>
            </a:r>
            <a:r>
              <a:rPr lang="bs-Latn-BA" sz="2400" dirty="0" smtClean="0"/>
              <a:t/>
            </a:r>
            <a:br>
              <a:rPr lang="bs-Latn-BA" sz="2400" dirty="0" smtClean="0"/>
            </a:br>
            <a:r>
              <a:rPr lang="sr-Cyrl-CS" sz="2400" dirty="0" smtClean="0"/>
              <a:t> </a:t>
            </a:r>
            <a:br>
              <a:rPr lang="sr-Cyrl-CS" sz="2400" dirty="0" smtClean="0"/>
            </a:br>
            <a:r>
              <a:rPr lang="bs-Latn-BA" sz="2400" dirty="0" smtClean="0"/>
              <a:t>-  </a:t>
            </a:r>
            <a:r>
              <a:rPr lang="sr-Cyrl-CS" sz="2400" dirty="0" smtClean="0"/>
              <a:t>da </a:t>
            </a:r>
            <a:r>
              <a:rPr lang="sr-Cyrl-CS" sz="2400" dirty="0"/>
              <a:t>se  utiče na njegov pravilan razvoj i jačanje lične odgovornosti, </a:t>
            </a:r>
            <a:r>
              <a:rPr lang="bs-Latn-BA" sz="2400" dirty="0" smtClean="0"/>
              <a:t/>
            </a:r>
            <a:br>
              <a:rPr lang="bs-Latn-BA" sz="2400" dirty="0" smtClean="0"/>
            </a:br>
            <a:r>
              <a:rPr lang="bs-Latn-BA" sz="2400" dirty="0"/>
              <a:t> </a:t>
            </a:r>
            <a:r>
              <a:rPr lang="bs-Latn-BA" sz="2400" dirty="0" smtClean="0"/>
              <a:t>   </a:t>
            </a:r>
            <a:r>
              <a:rPr lang="sr-Cyrl-CS" sz="2400" dirty="0" smtClean="0"/>
              <a:t>kroz </a:t>
            </a:r>
            <a:r>
              <a:rPr lang="sr-Cyrl-CS" sz="2400" dirty="0"/>
              <a:t>sagledavanje poslјedica svoga djela i preuzimanje </a:t>
            </a:r>
            <a:r>
              <a:rPr lang="bs-Latn-BA" sz="2400" dirty="0" smtClean="0"/>
              <a:t/>
            </a:r>
            <a:br>
              <a:rPr lang="bs-Latn-BA" sz="2400" dirty="0" smtClean="0"/>
            </a:br>
            <a:r>
              <a:rPr lang="bs-Latn-BA" sz="2400" dirty="0"/>
              <a:t> </a:t>
            </a:r>
            <a:r>
              <a:rPr lang="bs-Latn-BA" sz="2400" dirty="0" smtClean="0"/>
              <a:t>   </a:t>
            </a:r>
            <a:r>
              <a:rPr lang="sr-Cyrl-CS" sz="2400" dirty="0" smtClean="0"/>
              <a:t>odgovornosti </a:t>
            </a:r>
            <a:r>
              <a:rPr lang="sr-Cyrl-CS" sz="2400" dirty="0"/>
              <a:t>za ono što je učinio, </a:t>
            </a:r>
            <a:r>
              <a:rPr lang="sr-Cyrl-CS" sz="2400" dirty="0" smtClean="0"/>
              <a:t>te</a:t>
            </a:r>
            <a:r>
              <a:rPr lang="bs-Latn-BA" sz="2400" dirty="0" smtClean="0"/>
              <a:t/>
            </a:r>
            <a:br>
              <a:rPr lang="bs-Latn-BA" sz="2400" dirty="0" smtClean="0"/>
            </a:br>
            <a:r>
              <a:rPr lang="sr-Cyrl-CS" sz="2400" dirty="0" smtClean="0"/>
              <a:t/>
            </a:r>
            <a:br>
              <a:rPr lang="sr-Cyrl-CS" sz="2400" dirty="0" smtClean="0"/>
            </a:br>
            <a:r>
              <a:rPr lang="bs-Latn-BA" sz="2400" dirty="0" smtClean="0"/>
              <a:t>-   </a:t>
            </a:r>
            <a:r>
              <a:rPr lang="sr-Cyrl-CS" sz="2400" dirty="0" smtClean="0"/>
              <a:t>da </a:t>
            </a:r>
            <a:r>
              <a:rPr lang="sr-Cyrl-CS" sz="2400" dirty="0"/>
              <a:t>se na taj način utiče na malolјetnika da ubuduće ne  čini </a:t>
            </a:r>
            <a:r>
              <a:rPr lang="bs-Latn-BA" sz="2400" dirty="0" smtClean="0"/>
              <a:t/>
            </a:r>
            <a:br>
              <a:rPr lang="bs-Latn-BA" sz="2400" dirty="0" smtClean="0"/>
            </a:br>
            <a:r>
              <a:rPr lang="bs-Latn-BA" sz="2400" dirty="0"/>
              <a:t> </a:t>
            </a:r>
            <a:r>
              <a:rPr lang="bs-Latn-BA" sz="2400" dirty="0" smtClean="0"/>
              <a:t>    </a:t>
            </a:r>
            <a:r>
              <a:rPr lang="sr-Cyrl-CS" sz="2400" dirty="0" smtClean="0"/>
              <a:t>krivična </a:t>
            </a:r>
            <a:r>
              <a:rPr lang="sr-Cyrl-CS" sz="2400" dirty="0"/>
              <a:t>djela</a:t>
            </a:r>
            <a:r>
              <a:rPr lang="sr-Cyrl-CS" sz="2400" dirty="0" smtClean="0"/>
              <a:t>.</a:t>
            </a:r>
            <a:r>
              <a:rPr lang="bs-Latn-BA" sz="2400" dirty="0" smtClean="0"/>
              <a:t/>
            </a:r>
            <a:br>
              <a:rPr lang="bs-Latn-BA" sz="2400" dirty="0" smtClean="0"/>
            </a:br>
            <a:r>
              <a:rPr lang="bs-Latn-BA" sz="2600" dirty="0"/>
              <a:t/>
            </a:r>
            <a:br>
              <a:rPr lang="bs-Latn-BA" sz="2600" dirty="0"/>
            </a:br>
            <a:r>
              <a:rPr lang="bs-Latn-BA" sz="2400" dirty="0" smtClean="0"/>
              <a:t/>
            </a:r>
            <a:br>
              <a:rPr lang="bs-Latn-BA" sz="2400" dirty="0" smtClean="0"/>
            </a:br>
            <a:r>
              <a:rPr lang="en-US" sz="2400" dirty="0"/>
              <a:t/>
            </a:r>
            <a:br>
              <a:rPr lang="en-US" sz="2400" dirty="0"/>
            </a:br>
            <a:endParaRPr lang="en-US" sz="2400" dirty="0"/>
          </a:p>
        </p:txBody>
      </p:sp>
    </p:spTree>
    <p:extLst>
      <p:ext uri="{BB962C8B-B14F-4D97-AF65-F5344CB8AC3E}">
        <p14:creationId xmlns:p14="http://schemas.microsoft.com/office/powerpoint/2010/main" xmlns="" val="1352705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001512"/>
          </a:xfrm>
        </p:spPr>
        <p:txBody>
          <a:bodyPr>
            <a:normAutofit fontScale="90000"/>
          </a:bodyPr>
          <a:lstStyle/>
          <a:p>
            <a:pPr lvl="0"/>
            <a:r>
              <a:rPr lang="bs-Latn-BA" sz="2400" dirty="0">
                <a:solidFill>
                  <a:srgbClr val="FF0000"/>
                </a:solidFill>
              </a:rPr>
              <a:t>Cilјevi primjene vaspitnih preporuka  </a:t>
            </a:r>
            <a:r>
              <a:rPr lang="sr-Cyrl-BA" sz="2400" dirty="0">
                <a:solidFill>
                  <a:srgbClr val="FF0000"/>
                </a:solidFill>
              </a:rPr>
              <a:t>ostvaruju se na slјedeće načine</a:t>
            </a:r>
            <a:r>
              <a:rPr lang="sr-Cyrl-BA" sz="2400" dirty="0" smtClean="0">
                <a:solidFill>
                  <a:srgbClr val="FF0000"/>
                </a:solidFill>
              </a:rPr>
              <a:t>:</a:t>
            </a:r>
            <a:r>
              <a:rPr lang="bs-Latn-BA" sz="2400" dirty="0" smtClean="0">
                <a:solidFill>
                  <a:srgbClr val="FF0000"/>
                </a:solidFill>
              </a:rPr>
              <a:t/>
            </a:r>
            <a:br>
              <a:rPr lang="bs-Latn-BA" sz="2400" dirty="0" smtClean="0">
                <a:solidFill>
                  <a:srgbClr val="FF0000"/>
                </a:solidFill>
              </a:rPr>
            </a:br>
            <a:r>
              <a:rPr lang="bs-Latn-BA" sz="2400" dirty="0" smtClean="0">
                <a:solidFill>
                  <a:srgbClr val="FF0000"/>
                </a:solidFill>
              </a:rPr>
              <a:t/>
            </a:r>
            <a:br>
              <a:rPr lang="bs-Latn-BA" sz="2400" dirty="0" smtClean="0">
                <a:solidFill>
                  <a:srgbClr val="FF0000"/>
                </a:solidFill>
              </a:rPr>
            </a:br>
            <a:r>
              <a:rPr lang="bs-Latn-BA" sz="2400" dirty="0" smtClean="0"/>
              <a:t>      a)  </a:t>
            </a:r>
            <a:r>
              <a:rPr lang="sr-Cyrl-BA" sz="2400" dirty="0" smtClean="0"/>
              <a:t>davanjem </a:t>
            </a:r>
            <a:r>
              <a:rPr lang="sr-Cyrl-BA" sz="2400" dirty="0"/>
              <a:t>mogućnosti malolјetniku i oštećenom da sami riješe slučaj kroz dijalog koji </a:t>
            </a:r>
            <a:r>
              <a:rPr lang="bs-Latn-BA" sz="2400" dirty="0"/>
              <a:t>treba da dovede do međusobnog razumijevanja</a:t>
            </a:r>
            <a:r>
              <a:rPr lang="bs-Latn-BA" sz="2400" dirty="0" smtClean="0"/>
              <a:t>,</a:t>
            </a:r>
            <a:br>
              <a:rPr lang="bs-Latn-BA" sz="2400" dirty="0" smtClean="0"/>
            </a:br>
            <a:r>
              <a:rPr lang="en-US" sz="2400" dirty="0"/>
              <a:t/>
            </a:r>
            <a:br>
              <a:rPr lang="en-US" sz="2400" dirty="0"/>
            </a:br>
            <a:r>
              <a:rPr lang="bs-Latn-BA" sz="2400" dirty="0"/>
              <a:t>      </a:t>
            </a:r>
            <a:r>
              <a:rPr lang="sr-Cyrl-BA" sz="2400" dirty="0"/>
              <a:t>b)  </a:t>
            </a:r>
            <a:r>
              <a:rPr lang="sr-Cyrl-BA" sz="2400" dirty="0" smtClean="0"/>
              <a:t>davanjem </a:t>
            </a:r>
            <a:r>
              <a:rPr lang="sr-Cyrl-BA" sz="2400" dirty="0"/>
              <a:t>mogućnosti malolјetniku da ispravi grešku:</a:t>
            </a:r>
            <a:r>
              <a:rPr lang="en-US" sz="2400" dirty="0"/>
              <a:t/>
            </a:r>
            <a:br>
              <a:rPr lang="en-US" sz="2400" dirty="0"/>
            </a:br>
            <a:r>
              <a:rPr lang="sr-Cyrl-BA" sz="2400" dirty="0"/>
              <a:t>vraćanjem stvari oštećenom koja je pribavlјena krivičnim </a:t>
            </a:r>
            <a:r>
              <a:rPr lang="sr-Cyrl-BA" sz="2400" dirty="0" smtClean="0"/>
              <a:t>djelom,</a:t>
            </a:r>
            <a:r>
              <a:rPr lang="bs-Latn-BA" sz="2400" dirty="0" smtClean="0"/>
              <a:t> </a:t>
            </a:r>
            <a:r>
              <a:rPr lang="sr-Cyrl-BA" sz="2400" dirty="0" smtClean="0"/>
              <a:t>namirenjem </a:t>
            </a:r>
            <a:r>
              <a:rPr lang="sr-Cyrl-BA" sz="2400" dirty="0"/>
              <a:t>štete u visini vrijednosti stvari stečene krivičnim djelom, </a:t>
            </a:r>
            <a:r>
              <a:rPr lang="sr-Cyrl-BA" sz="2400" dirty="0" smtClean="0"/>
              <a:t>ili</a:t>
            </a:r>
            <a:r>
              <a:rPr lang="bs-Latn-BA" sz="2400" dirty="0" smtClean="0"/>
              <a:t> </a:t>
            </a:r>
            <a:r>
              <a:rPr lang="sr-Cyrl-BA" sz="2400" dirty="0" smtClean="0"/>
              <a:t>davanjem </a:t>
            </a:r>
            <a:r>
              <a:rPr lang="sr-Cyrl-BA" sz="2400" dirty="0"/>
              <a:t>satisfakcije izvinjenjem oštećenom, </a:t>
            </a:r>
            <a:r>
              <a:rPr lang="sr-Cyrl-BA" sz="2400" dirty="0" smtClean="0"/>
              <a:t>ili</a:t>
            </a:r>
            <a:r>
              <a:rPr lang="bs-Latn-BA" sz="2400" dirty="0" smtClean="0"/>
              <a:t> </a:t>
            </a:r>
            <a:r>
              <a:rPr lang="sr-Cyrl-BA" sz="2400" dirty="0" smtClean="0"/>
              <a:t>izvršenjem </a:t>
            </a:r>
            <a:r>
              <a:rPr lang="sr-Cyrl-BA" sz="2400" dirty="0"/>
              <a:t>određene obaveze u  korist oštećenog,</a:t>
            </a:r>
            <a:r>
              <a:rPr lang="en-US" sz="2400" dirty="0"/>
              <a:t/>
            </a:r>
            <a:br>
              <a:rPr lang="en-US" sz="2400" dirty="0"/>
            </a:br>
            <a:r>
              <a:rPr lang="sr-Cyrl-BA" sz="2400" dirty="0"/>
              <a:t> </a:t>
            </a:r>
            <a:r>
              <a:rPr lang="en-US" sz="2400" dirty="0"/>
              <a:t/>
            </a:r>
            <a:br>
              <a:rPr lang="en-US" sz="2400" dirty="0"/>
            </a:br>
            <a:r>
              <a:rPr lang="bs-Latn-BA" sz="2400" dirty="0" smtClean="0"/>
              <a:t>      c</a:t>
            </a:r>
            <a:r>
              <a:rPr lang="sr-Cyrl-BA" sz="2400" dirty="0" smtClean="0"/>
              <a:t>) </a:t>
            </a:r>
            <a:r>
              <a:rPr lang="sr-Cyrl-BA" sz="2400" dirty="0"/>
              <a:t>aktivnim učešćem društvene zajednice u pružanju pomoći u reintegraciji </a:t>
            </a:r>
            <a:r>
              <a:rPr lang="sr-Cyrl-BA" sz="2400" dirty="0" smtClean="0"/>
              <a:t>malolјetnika </a:t>
            </a:r>
            <a:r>
              <a:rPr lang="sr-Cyrl-BA" sz="2400" dirty="0"/>
              <a:t>i </a:t>
            </a:r>
            <a:r>
              <a:rPr lang="bs-Latn-BA" sz="2400" dirty="0"/>
              <a:t>oštećenog, te prevencijom malolјetničkog </a:t>
            </a:r>
            <a:r>
              <a:rPr lang="bs-Latn-BA" sz="2400" dirty="0" smtClean="0"/>
              <a:t>prestupništva</a:t>
            </a:r>
            <a:br>
              <a:rPr lang="bs-Latn-BA" sz="2400" dirty="0" smtClean="0"/>
            </a:br>
            <a:r>
              <a:rPr lang="en-US" sz="2400" dirty="0"/>
              <a:t/>
            </a:r>
            <a:br>
              <a:rPr lang="en-US" sz="2400" dirty="0"/>
            </a:br>
            <a:endParaRPr lang="en-US" sz="2400" dirty="0"/>
          </a:p>
        </p:txBody>
      </p:sp>
    </p:spTree>
    <p:extLst>
      <p:ext uri="{BB962C8B-B14F-4D97-AF65-F5344CB8AC3E}">
        <p14:creationId xmlns:p14="http://schemas.microsoft.com/office/powerpoint/2010/main" xmlns="" val="1797714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25312"/>
          </a:xfrm>
        </p:spPr>
        <p:txBody>
          <a:bodyPr>
            <a:normAutofit/>
          </a:bodyPr>
          <a:lstStyle/>
          <a:p>
            <a:r>
              <a:rPr lang="sr-Cyrl-CS" sz="2400" dirty="0"/>
              <a:t> </a:t>
            </a:r>
            <a:r>
              <a:rPr lang="sr-Cyrl-CS" sz="2400" dirty="0">
                <a:solidFill>
                  <a:srgbClr val="FF0000"/>
                </a:solidFill>
              </a:rPr>
              <a:t>Prednosti primjene vaspitnih preporuka </a:t>
            </a:r>
            <a:r>
              <a:rPr lang="sr-Cyrl-CS" sz="2400" dirty="0"/>
              <a:t>mogu se sublimirati u slјedećem: </a:t>
            </a:r>
            <a:r>
              <a:rPr lang="bs-Latn-BA" sz="2400" dirty="0" smtClean="0"/>
              <a:t/>
            </a:r>
            <a:br>
              <a:rPr lang="bs-Latn-BA" sz="2400" dirty="0" smtClean="0"/>
            </a:br>
            <a:r>
              <a:rPr lang="bs-Latn-BA" sz="2400" dirty="0" smtClean="0"/>
              <a:t>          - </a:t>
            </a:r>
            <a:r>
              <a:rPr lang="sr-Cyrl-CS" sz="2400" dirty="0" smtClean="0"/>
              <a:t>malolјetni </a:t>
            </a:r>
            <a:r>
              <a:rPr lang="sr-Cyrl-CS" sz="2400" dirty="0"/>
              <a:t>učinioci krivičnih djela imaju mnogo više dobiti od primjene načela vaspitanja u odnosu na primjenu  načela kažnjavanja, </a:t>
            </a:r>
            <a:r>
              <a:rPr lang="bs-Latn-BA" sz="2400" dirty="0" smtClean="0"/>
              <a:t/>
            </a:r>
            <a:br>
              <a:rPr lang="bs-Latn-BA" sz="2400" dirty="0" smtClean="0"/>
            </a:br>
            <a:r>
              <a:rPr lang="bs-Latn-BA" sz="2400" dirty="0" smtClean="0"/>
              <a:t>          - </a:t>
            </a:r>
            <a:r>
              <a:rPr lang="sr-Cyrl-CS" sz="2400" dirty="0" smtClean="0"/>
              <a:t>smanjuje </a:t>
            </a:r>
            <a:r>
              <a:rPr lang="sr-Cyrl-CS" sz="2400" dirty="0"/>
              <a:t>se stigmatizacija djece u sukobu sa zakonom, a značajno se mogu umanjiti negativne poslјedice sudskog postupka po malolјetne učinioce krivičnih djela, uz očekivanje  da će se ponavlјanje krivičnih djela </a:t>
            </a:r>
            <a:r>
              <a:rPr lang="sr-Cyrl-CS" sz="2400" dirty="0" smtClean="0"/>
              <a:t>izbjeći</a:t>
            </a:r>
            <a:r>
              <a:rPr lang="bs-Latn-BA" sz="2400" dirty="0" smtClean="0"/>
              <a:t/>
            </a:r>
            <a:br>
              <a:rPr lang="bs-Latn-BA" sz="2400" dirty="0" smtClean="0"/>
            </a:br>
            <a:r>
              <a:rPr lang="bs-Latn-BA" sz="2400" dirty="0"/>
              <a:t>  </a:t>
            </a:r>
            <a:r>
              <a:rPr lang="bs-Latn-BA" sz="2400" dirty="0" smtClean="0"/>
              <a:t>         - </a:t>
            </a:r>
            <a:r>
              <a:rPr lang="sr-Cyrl-CS" sz="2400" dirty="0" smtClean="0"/>
              <a:t>vaspitne </a:t>
            </a:r>
            <a:r>
              <a:rPr lang="sr-Cyrl-CS" sz="2400" dirty="0"/>
              <a:t>preporuke doprinose većoj efikasnosti sudija i tužilaca, kao i ekonomičnosti </a:t>
            </a:r>
            <a:r>
              <a:rPr lang="sr-Cyrl-CS" sz="2400" dirty="0" smtClean="0"/>
              <a:t>postupka</a:t>
            </a:r>
            <a:r>
              <a:rPr lang="bs-Latn-BA" sz="2400" dirty="0" smtClean="0"/>
              <a:t/>
            </a:r>
            <a:br>
              <a:rPr lang="bs-Latn-BA" sz="2400" dirty="0" smtClean="0"/>
            </a:br>
            <a:r>
              <a:rPr lang="bs-Latn-BA" sz="2400" dirty="0"/>
              <a:t/>
            </a:r>
            <a:br>
              <a:rPr lang="bs-Latn-BA" sz="2400" dirty="0"/>
            </a:br>
            <a:r>
              <a:rPr lang="sr-Cyrl-CS" sz="2400" dirty="0"/>
              <a:t>Primjena vaspitnih preporuka se zasniva na principima dobrovolјnosti, nepristrasnosti, neposrednosti, srazmjernosti i poštivanju građanskih i lјudskih prava, a u interesu malolјetnika.</a:t>
            </a:r>
            <a:r>
              <a:rPr lang="en-US" sz="2400" dirty="0"/>
              <a:t/>
            </a:r>
            <a:br>
              <a:rPr lang="en-US" sz="2400" dirty="0"/>
            </a:br>
            <a:endParaRPr lang="en-US" sz="2400" dirty="0"/>
          </a:p>
        </p:txBody>
      </p:sp>
    </p:spTree>
    <p:extLst>
      <p:ext uri="{BB962C8B-B14F-4D97-AF65-F5344CB8AC3E}">
        <p14:creationId xmlns:p14="http://schemas.microsoft.com/office/powerpoint/2010/main" xmlns="" val="34137680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153</TotalTime>
  <Words>534</Words>
  <Application>Microsoft Office PowerPoint</Application>
  <PresentationFormat>On-screen Show (4:3)</PresentationFormat>
  <Paragraphs>25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ZAKONSKI OKVIR  ZA PRIMJENU VASPITNIH PREPORUKA   </vt:lpstr>
      <vt:lpstr> ZAKON O ZAŠTITI I POSTUPANJU SA DJECOM I MALOLЈETNICIMA U KRIVIČNOM POSTUPKU  („Službeni glasnik Republike Srpske“, broj 13/10 i 61/13)           Ovim zakonom se kod nas prvi put stvaraju uslovi za primjenu novih pristupa u malolјetničkom pravosuđu koji afirmišu principe restorativne pravde.           Kao takav, Zakon predstavlјa osnovu pravnog okvira za postupanje sa malolјetnicima kojima se izriče ova vrsta alternativne mjere.            Sastavni dio ukupnog pravnog okvira čini i Pravilnik o primjeni vaspitnih preporuka prema malolјetnim  učiniocima  krivičnih djela („Službeni glasnik Republike Srpske“, broj 101/10 i 52/15), kao podzakonski akt proizašao iz Zakona.    </vt:lpstr>
      <vt:lpstr>Međunarodni pravni okvir za malolјetničko pravosuđe sadržan je u poštovanju niza međunarodnih dokumenata iz oblasti zaštite i postupanja sa malolјetnim počiniocima krivičnih djela:  1. Konvencija Ujedinjenih nacija o pravima djeteta            - ratifikacijom postala pravno obavezujući dokument, u smislu preuzimanja obaveze da u okviru jurisdikcije utvrdi grupu zakona, pravila i odredaba koje se posebno primjenjuju na malolјetne prestupnike, institucije i organe kojima su povjerene funkcije malolјetničkog pravosuđa           - pravosudni sistem prema malolјetnicima uspostavlјen ovim zakonom, zasniva se na osnovnim principima međunarodnog prava: najbolјi interes djeteta, pravo na život, opstanak i razvoj, nediskriminacija i poštovanje mišlјenja djeteta.</vt:lpstr>
      <vt:lpstr>2. Standardna minimalna pravila UN za malolјetničko pravosuđe  (Pekinška pravila, 1985. godine)              - usvojen s cilјem zaštite prava i potreba djece koja su u sukobu sa zakonom           - državama ugovornicama ova pravila pružaju potrebne smjernice za zaštitu prava djece i poštovanje njihovih potreba u procesu razvoja posebnih i specijalizovanih sistema pravosuđa za malolјetne učinioce kaznenih delikata           - smjernice kojima malolјetničko pravosuđe treba da se rukovodi od trenutka kada je dijete uhapšeno, do trenutka kada napušta pritvor           - pravila naglašavaju dobrobit djeteta i princip proporcionalnosti, a pri razmatranju svakog konkretnog slučaja treba uzimati u obzir specifične okolnosti vezane za dijete i prirodu prestupa.    </vt:lpstr>
      <vt:lpstr>3. Standardna minimalna pravila za alternativne kaznene mjere (Tokijska pravila, 1990. godine)             - promovišu kaznene mjere koje predstavlјaju alternativu institucionalnim mjerama  i pretkrivične diverzione programe za djecu u sukobu sa zakonom           - sadrže skup osnovnih principa (načela) o primjeni mjera alternativnih institucionalnom tretmanu, kao i minimalne garancije za osobe kojima mogu da se izreknu alternativne kaznene mjere           - promovišu veće učešće zajednice u sprovođenju malolјetničkog krivičnog pravosuđa i jačanje osjećaja odgovornosti malolјetnog učinioca krivičnog djela prema društvenoj zajednici  </vt:lpstr>
      <vt:lpstr>Vaspitne preporuke u zakonodavstvu Republike Srpske            - VP predstavlјaju oblik alternativnih mjera koje tužioci ili sudije, na osnovu principa oportuniteta, primjenjuju prema malolјetnom učiniocu krivičnog djela, vršeći tako skretanje (diverziju) sa uobičajenog krivičnog postupka (član 12. Zakona)            - mjere preventivnog karaktera koje vode izvansudskim oblicima intervencije, i kao takve  nemaju karakter krivične sankcije  </vt:lpstr>
      <vt:lpstr>Svrha primjene vaspitnih preporuka    -  da se preusmjeravanjem od redovnog krivičnog postupka         izbjegnu mogući negativni efekti na ličnost malolјetnika,   -  da se  utiče na njegov pravilan razvoj i jačanje lične odgovornosti,      kroz sagledavanje poslјedica svoga djela i preuzimanje      odgovornosti za ono što je učinio, te  -   da se na taj način utiče na malolјetnika da ubuduće ne  čini       krivična djela.    </vt:lpstr>
      <vt:lpstr>Cilјevi primjene vaspitnih preporuka  ostvaruju se na slјedeće načine:        a)  davanjem mogućnosti malolјetniku i oštećenom da sami riješe slučaj kroz dijalog koji treba da dovede do međusobnog razumijevanja,        b)  davanjem mogućnosti malolјetniku da ispravi grešku: vraćanjem stvari oštećenom koja je pribavlјena krivičnim djelom, namirenjem štete u visini vrijednosti stvari stečene krivičnim djelom, ili davanjem satisfakcije izvinjenjem oštećenom, ili izvršenjem određene obaveze u  korist oštećenog,         c) aktivnim učešćem društvene zajednice u pružanju pomoći u reintegraciji malolјetnika i oštećenog, te prevencijom malolјetničkog prestupništva  </vt:lpstr>
      <vt:lpstr> Prednosti primjene vaspitnih preporuka mogu se sublimirati u slјedećem:            - malolјetni učinioci krivičnih djela imaju mnogo više dobiti od primjene načela vaspitanja u odnosu na primjenu  načela kažnjavanja,            - smanjuje se stigmatizacija djece u sukobu sa zakonom, a značajno se mogu umanjiti negativne poslјedice sudskog postupka po malolјetne učinioce krivičnih djela, uz očekivanje  da će se ponavlјanje krivičnih djela izbjeći            - vaspitne preporuke doprinose većoj efikasnosti sudija i tužilaca, kao i ekonomičnosti postupka  Primjena vaspitnih preporuka se zasniva na principima dobrovolјnosti, nepristrasnosti, neposrednosti, srazmjernosti i poštivanju građanskih i lјudskih prava, a u interesu malolјetnika. </vt:lpstr>
      <vt:lpstr> Zakon propisuje slјedeće  vrste vaspitnih preporuka:     1. lično izvinjenje oštećenom,    2. naknada štete oštećenom,    3. redovno pohađanje škole ili redovno odlaženje na posao,    4. uklјučivanje u rad, bez naknade, u humanitarne organizacije ili            poslove socijalnog, lokalnog ili ekološkog sadržaja,    5. liječenje u odgovarajućoj zdravstvenoj ustanovi          (bolničko ili ambulantno) i    6. uklјučivanje u pojedinačni ili grupni tretman vaspitnih,           obrazovnih,  psiholoških i drugih savjetovališta     </vt:lpstr>
      <vt:lpstr>          Prema malolјetnom učiniocu krivičnog djela mogu se primijeniti vaspitne preporuke za krivična djela za koja je propisana novčana kazna ili kazna zatvora do pet godina, a za krivična djela za koja je propisana kazna teža od pet godina- ako su ispunjeni uslovi iz člana 89. stav 1. Zakona i ako je to srazmjerno okolnostima i težini učinjenog krivičnog djela u skladu sa članom 9. Zakona (princip srazmjernosti).             Primjena vaspitnih preporuka je uvijek opravdana kada se malolјetnik prvi put pojavlјuje kao učinilac krivičnog djela, a u ostalim slučajevima kada to opravdava najbolјi interes malolјetnika. </vt:lpstr>
      <vt:lpstr> Tužilac za malolјetnike ili sudija za malolјetnike može, u skladu sa Zakonom, za konkretni slučaj odrediti primjenu jedne vaspitne preporuke ili više njih, pod uslovom:       a)  da malolјetnik priznaje krivično djelo,     b)  da je priznanje dato slobodno i dobrovolјno,    c)  da postoji dovolјno dokaza da je malolјetnik učinio krivično           djelo,    d)  da malolјetnik u pisanoj formi izražava spremnost za            pomirenje sa oštećenim,     e)  da malolјetnik u pisanoj formi dâ pristanak za primjenu VP, a           mlađi malolјetnik i uz pristanak zakonskih zastupnika     f)   da u pisanoj formi pristanak dâ i oštećeni u slučaju kada se to           po Zakonu zahtijeva. </vt:lpstr>
      <vt:lpstr> Izbor i primjena  vaspitne preporuke vrši se u saradnji sa roditelјem, usvojiocem i staraocem i nadležnim organom staratelјstva uz njihov savjetodavno-terapijski rad, a na osnovu procjene dijagnostičkog tima Vaspitne preporuke mogu trajati najduže godinu dana i mogu se izricati na pune sate, dane i mjesece. Tužilac ili sudija mogu za konkretni slučaj odrediti primjenu jedne vaspitne preporuke ili više njih  Izrečena vaspitna preporuka može se, na osnovu zajedničkog prijedloga malolјetnika i oštećenog, zamijeniti drugom vaspitnom preporukom ako je izvršenje vaspitne preporuke za malolјetnika preteško, o čemu stručno lice organa staratelјstva izvještava tužioca ili sudiju, navodeći razloge za zamjenu izrečene vaspitne preporuke </vt:lpstr>
      <vt:lpstr>Izrečena vaspitna preporuka može se ukinuti ako se postignuti sporazum ne izvršava, o čemu posrednik izvještava tužioca ili sudiju navodeći u vezi sa tim  mišlјenje malolјetnika i oštećenog. Tužilac u tom slučaju donosi naredbu za pokretanje pripremnog postupka, a sudija postupa po podnesenom prijedlogu tužioca  za izricanje krivične sankcije.  Zamjena i ukidanje vaspitnih preporuka može se izvršiti i na prijedlog zakonskih zastupnika malolјetnika  Evidencije o izrečenim vaspitnim preporukama koje vode tužilaštva i sudovi nemaju karakter kaznene evidencije o osuđivanosti malolјetnika, i ne mogu se upotrijebiti na bilo koji način koji bi štetio malolјetniku.  </vt:lpstr>
      <vt:lpstr>  Izvršenje vaspitnih preporuka „lično izvinjenje oštećenom“ i  „naknada štete oštećenom“            - tužilac ili sudija, kada utvrdi da su ispunjeni uslovi, te da postoji mogućnost i opravdanost za primjenu vaspitne preporuke, predmet dostavlјa nadležnom organu staratelјstva kao organu za provođenje postupka posredovanja, praćenja i izvještavanja o uspješnosti primjene vaspitne preporuke            - rukovodilac nadležnog organa staratelјstva određuje stručno lice za provođenje postupka posredovanja, praćenja i izvještavanja o uspješnosti primjene vaspitne preporuke.       </vt:lpstr>
      <vt:lpstr> Posrednik treba da ispunjava slјedeće uslove:           a) da je lice sa radnim iskustvom i da ima sklonosti                 za rad sa mladima,           b) da je lice osposoblјeno za provođenje postupka                 posredovanja, praćenja i izvještavanja,           c) da je sposobno da procjenjuje, analizira i rješava                 problem,           d) da poštuje dostojanstvo i osjećaj lične vrijednosti                 malolјetnika, oštećenog, te poznaje i razumije                  lјudska prava i potrebe djeteta i            e) da je lice kod kojeg ne postoji sukob interesa  </vt:lpstr>
      <vt:lpstr>          Nakon što utvrde postojanje uslova u vezi sa pitanjem mogućnosti i opravdanosti primjene vaspitne preporuke, tužilac ili sudija obavještava malolјetnika, zakonske zastupnike malolјetnika i oštećenog o mogućnosti da se konkretni slučaj riješi primjenom vaspitne preporuke, prirodi, sadržaju, trajanju i poslјedicama primjene, kao i poslјedicama odbijanja saradnje, izvršenja i ispunjenja vaspitne preporuke.            Ova obavijest se dostavlјa malolјetniku, putem zakonskih zastupnika, i oštećenom, uz napomenu da od dana prijema obavijesti, u što kraćem roku, dostave svoj pisani odgovor da li daju pristanak na primjenu vaspitne preporuke „lično izvinjenje oštećenom“, odnosno, „naknada štete oštećenom“.   </vt:lpstr>
      <vt:lpstr>          Malolјetnik se poučava da njegov pisani odgovor, pored izjave o pristanku na primjenu preporuke, treba da sadrži i izjavu o spremnosti za pomirenje sa oštećenim, a pored navedenih uslova, pisani odgovor mlađeg malolјetnika treba da sadrži i pristanak zakonskih zastupnika malolјetnika.            Tužilac ili sudija, uz obavijest dostavlјa i odgovarajući formular koji treba da sadrži moguće odgovore malolјetnika, zakonskih zastupnika malolјetnika i oštećenog.             Nakon pribavlјenih saglasnosti, tužilac ili sudija donosi odluku o upućivanju predmeta nadležnom organu staratelјstva radi provođenja postupka „lično izvinjenje malolјetnika oštećenom“, odnosno, „naknada štete oštećenom“.           U slučaju da tužilac ili sudija utvrdi da nema uslova za primjenu vaspitne preporuke jer nema pristanka jedne ili obe strane u sporu, o tome sačinjava službenu zabilјešku u spisu.  </vt:lpstr>
      <vt:lpstr>          Organ staratelјstva, nakon prijema predmeta od strane tužioca ili sudije, okončava postupak po principu hitnosti.             Posrednik u nadležnom organu staratelјstva  prvo zakazuje razgovor sa malolјetnikom, zatim poseban razgovor sa oštećenim, a nakon što dobije pristanak obe stranе, zakazuje njihov zajednički sastanak.            Malolјetniku i oštećenom se uz poziv za sastanak dostavlјa i odgovarajući informativni letak o primjeni vaspitne preporuke.     </vt:lpstr>
      <vt:lpstr>Na prvom razgovoru sa malolјetnikom, na kojem prisustvuju i zakonski zastupnici malolјetnika, posrednik       - provjerava da li je malolјetnik uz poziv dobio letak,       - da li ga je pročitao i razumio,       - daje osnovne informacije o mogućnosti primjene VP i         posredovanju i   razlici između posredovanja i krivičnog postupka,       - pojašnjava malolјetniku svrsishodnost primjene VP i da se u           slučaju njene primjene neće pokrenuti pripremni (sudski)         postupak,       - upoznaje ga da u svakom trenutku može odustati od provođenja            primjene VP, jer je to njegovo slobodno opredjelјenje i da nije         obavezan pristati, ali da, ukoliko pristupi takvom načinu rješenja,          mora iskazati spremnost da preuzme odgovornost za svoje               postupke, a da odustajanje ili neispunjenje obaveze ima za          poslјedicu pokretanje pripremnog (sudskog) postupka  </vt:lpstr>
      <vt:lpstr>           Malolјetnik i zakonski zastupnici će potpisati sporazum o prihvatanju principa i pravila posredovanja, a koji govori o neutralnosti, nepristrasnosti, povjerlјivosti postupka i pravilima poput aktivnog slušanja, mirnog i tolerantnog ponašanja, izbjegavanja vrijeđanja i nasilјa i sl.            Iako potpisivanje sporazuma nije izričito propisano, ono se preporučuje radi dodatnog afirmisanja, ozbilјnosti i predanosti postupku koji slijedi. </vt:lpstr>
      <vt:lpstr>          Nakon uvodnog dijela, posrednik prelazi na razgovor o počinjenom krivičnom djelu, objašnjava šta se stavlјa na teret malolјetniku kao krivično djelo, te provjerava da li je malolјetnik spreman preuzeti odgovornost za djelo.            U tom smislu, malolјetniku se omogućava da govori o tome i poziva se da objasni zašto je djelo počinio, koliko je vjerovatno da se nešto slično neće ponoviti, kao i da objasni kako je on lično doživio taj događaj.            Posrednik, zatim, prelazi na razgovor o spremnosti malolјetnika da se izvini oštećenom/nadoknadi štetu, provjerava da li su malolјetniku poznate poslјedice djela koje je imao oštećeni, da li je u međuvremenu bio u kontaktu sa oštećenim, da li je spreman da se izvini oštećenom i da li ima predstavu kako bi trebalo da izgleda njegovo izvinjenje.   </vt:lpstr>
      <vt:lpstr>           U završnom dijelu razgovora, posrednik objašnjava malolјetniku da dalјi tok postupka uklјučuje zajednički susret sa oštećenim, da  mogu međusobno komunicirati i postavlјati pitanja, da sve što je rekao u prvom razgovoru sa posrednikom može iznijeti na zajedničkom razgovoru i da je cilј postupka pismeni sporazum između malolјetnika i oštećenog.            Nakon završenog razgovora, posrednik obavještava malolјetnika da će biti obaviješten o terminu zajedničkog razgovora sa oštećenim, a zakonskim zastupnicima malolјetnika se saopštava da ne moraju biti prisutni na slјedećem sastanku, ali da će o svemu biti obavještavani.            O obavlјenom razgovoru sa malolјetnikom, posrednik sačinjava službenu zabilјešku u spisu.  </vt:lpstr>
      <vt:lpstr>razgovor sa oštećenim            - uvodni dio           - razgovor o počinjenom krivičnom djelu, kako bi se kod              oštećenog stvorila mogućnost za iskazivanje emocija           - posrednik poziva oštećenog da ispriča događaj kako ga je              doživio, da li je imao traume poslije tog događaja i šta ga je              posebno povrijedilo i prestrašilo, zašto je događaj prijavio i               šta je poslije toga očekivao           - razgovor o spremnosti prihvatanja ponuđenog izvinjenja/naknade              štete, provjerava da li je oštećeni u međuvremenu bio u kontaktu              sa malolјetnikom, te da li će mu izvinjenje/naknada biti dovolјna              satisfakcija               - oštećeni se poučava o mogućnosti savjetovanja sa stručnim licem              koje pruža pravnu pomoć u vezi sa eventualnim rješenjima iz               sporazuma, ako do njega dođe           - završni dio razgovora  </vt:lpstr>
      <vt:lpstr>Zajednički razgovor  sa malolјetnikom i oštećenim       -  uvodni dio - stvaranje uslova postavlјanjem pravila i granica za zajednički razgovor, kratko iznošenje sadržaja ranijih odvojenih razgovora, rad na zajedničkom problemu koji uklјučuje traženje i pojašnjavanje mogućih rješenja i očekivanja i postizanja pisanog sporazuma između strana u sporu    - malolјetniku se prilikom postizanja sporazuma daje mogućnost da iznese svoje razloge za lično izvinjenje/naknadu štete, a oštećenom da iznese svoje razloge za prihvatanje izvinjenja/naknadu    -  izjave malolјetnika  i  oštećenog unose se u zapisnik    -  zapisnik o postignutom sporazumu o ličnom izvinjenju oštećenom/naknadi štete potpisuju posrednik, malolјetnik, zakonski zastupnici malolјetnika, ako su prisutni, i oštećeni  - Zajednički razgovor može biti prekinut od strane posrednika radi nastavka razgovora u drugom terminu ili zbog nemogućnosti postizanja sporazuma.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ZAKONSKI OKVIR  ZA PRIMJENU VASPITNIH PREPORUKA</dc:title>
  <dc:creator>Nenad Mirkonj</dc:creator>
  <cp:lastModifiedBy>win7</cp:lastModifiedBy>
  <cp:revision>17</cp:revision>
  <dcterms:created xsi:type="dcterms:W3CDTF">2018-09-17T06:05:19Z</dcterms:created>
  <dcterms:modified xsi:type="dcterms:W3CDTF">2018-10-15T21:13:41Z</dcterms:modified>
</cp:coreProperties>
</file>