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1" r:id="rId2"/>
    <p:sldId id="277" r:id="rId3"/>
    <p:sldId id="264" r:id="rId4"/>
    <p:sldId id="263" r:id="rId5"/>
    <p:sldId id="265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5179"/>
  </p:normalViewPr>
  <p:slideViewPr>
    <p:cSldViewPr snapToGrid="0" snapToObjects="1">
      <p:cViewPr varScale="1">
        <p:scale>
          <a:sx n="84" d="100"/>
          <a:sy n="84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377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8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8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7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sz="1800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4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4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97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 algn="l" defTabSz="914377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11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3" y="4287823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3" y="5271251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 algn="l" defTabSz="914377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3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2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4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4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5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6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51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8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1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12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70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92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92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5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4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4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8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4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4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92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 algn="l" defTabSz="914377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3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4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5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377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4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377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377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24" indent="-228594" algn="l" defTabSz="914377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18" indent="-228594" algn="l" defTabSz="914377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13" indent="-228594" algn="l" defTabSz="914377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07" indent="-228594" algn="l" defTabSz="914377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863" indent="-228594" algn="l" defTabSz="914377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871" indent="-228594" algn="l" defTabSz="914377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14" indent="-228594" algn="l" defTabSz="914377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20" indent="-228594" algn="l" defTabSz="914377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702EF-4BEA-1F40-8B4D-AF15860EA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	Zakonski okvir za </a:t>
            </a:r>
            <a:r>
              <a:rPr lang="bs-Latn-BA" dirty="0" err="1" smtClean="0"/>
              <a:t>izvršenje</a:t>
            </a:r>
            <a:r>
              <a:rPr lang="bs-Latn-BA" dirty="0" smtClean="0"/>
              <a:t> </a:t>
            </a:r>
            <a:r>
              <a:rPr lang="bs-Latn-BA" dirty="0"/>
              <a:t>međunarodnih prodajnih ugovora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856021-3645-E34F-9A3E-FEC10FA08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sz="3200" dirty="0"/>
              <a:t>Privatno međunarodno pravo</a:t>
            </a:r>
          </a:p>
          <a:p>
            <a:r>
              <a:rPr lang="bs-Latn-BA" sz="3200" dirty="0"/>
              <a:t>Transnacionalno trgovačko pravo</a:t>
            </a:r>
          </a:p>
        </p:txBody>
      </p:sp>
    </p:spTree>
    <p:extLst>
      <p:ext uri="{BB962C8B-B14F-4D97-AF65-F5344CB8AC3E}">
        <p14:creationId xmlns:p14="http://schemas.microsoft.com/office/powerpoint/2010/main" val="18502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Privatno međunarodno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Koja pitanja </a:t>
            </a:r>
            <a:r>
              <a:rPr lang="bs-Latn-BA" dirty="0" err="1"/>
              <a:t>obuhvaća</a:t>
            </a:r>
            <a:r>
              <a:rPr lang="bs-Latn-BA" dirty="0"/>
              <a:t> Privatno međunarodno pravo ("sukob prava")?</a:t>
            </a:r>
          </a:p>
          <a:p>
            <a:pPr lvl="2"/>
            <a:r>
              <a:rPr lang="bs-Latn-BA" dirty="0"/>
              <a:t>Pravo koje se primjenjuje na određene transakcije i sporove</a:t>
            </a:r>
          </a:p>
          <a:p>
            <a:pPr lvl="2"/>
            <a:r>
              <a:rPr lang="bs-Latn-BA" dirty="0" err="1"/>
              <a:t>Nadležnost</a:t>
            </a:r>
            <a:r>
              <a:rPr lang="bs-Latn-BA" dirty="0"/>
              <a:t> sudova i arbitražnih tribunala za rješavanje sporova</a:t>
            </a:r>
          </a:p>
          <a:p>
            <a:pPr lvl="2"/>
            <a:r>
              <a:rPr lang="bs-Latn-BA" dirty="0" err="1"/>
              <a:t>Izvršenje</a:t>
            </a:r>
            <a:r>
              <a:rPr lang="bs-Latn-BA" dirty="0"/>
              <a:t> </a:t>
            </a:r>
            <a:r>
              <a:rPr lang="bs-Latn-BA" dirty="0" smtClean="0"/>
              <a:t>presuda </a:t>
            </a:r>
            <a:r>
              <a:rPr lang="bs-Latn-BA" dirty="0"/>
              <a:t>odnosno arbitražnih odluka</a:t>
            </a:r>
          </a:p>
          <a:p>
            <a:pPr>
              <a:spcBef>
                <a:spcPts val="3000"/>
              </a:spcBef>
            </a:pPr>
            <a:r>
              <a:rPr lang="bs-Latn-BA" dirty="0"/>
              <a:t>Izvori privatnog međunarodnog prava</a:t>
            </a:r>
          </a:p>
          <a:p>
            <a:pPr lvl="2"/>
            <a:r>
              <a:rPr lang="bs-Latn-BA" dirty="0"/>
              <a:t>Domaće pravo</a:t>
            </a:r>
          </a:p>
          <a:p>
            <a:pPr lvl="2"/>
            <a:r>
              <a:rPr lang="bs-Latn-BA" dirty="0"/>
              <a:t>Međunarodno pravo</a:t>
            </a:r>
          </a:p>
          <a:p>
            <a:pPr lvl="2"/>
            <a:r>
              <a:rPr lang="bs-Latn-BA" dirty="0"/>
              <a:t>Međunarodni principi</a:t>
            </a:r>
          </a:p>
        </p:txBody>
      </p:sp>
    </p:spTree>
    <p:extLst>
      <p:ext uri="{BB962C8B-B14F-4D97-AF65-F5344CB8AC3E}">
        <p14:creationId xmlns:p14="http://schemas.microsoft.com/office/powerpoint/2010/main" val="353305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CB8184-DD5A-514F-842F-F23638DC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Međuvladina tijela kreiraju privatno pravo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78B737-60BF-2042-9696-65044CA3A6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Najvažnija međuvladina tijela kreiraju pravo za prekogranične komercijalne transakcije</a:t>
            </a:r>
          </a:p>
          <a:p>
            <a:pPr lvl="2"/>
            <a:r>
              <a:rPr lang="bs-Latn-BA" dirty="0"/>
              <a:t>Haška konferencija o privatnom međunarodnom pravu (Haška konferencija)</a:t>
            </a:r>
          </a:p>
          <a:p>
            <a:pPr lvl="2"/>
            <a:r>
              <a:rPr lang="bs-Latn-BA" dirty="0"/>
              <a:t>Međunarodni institut za unifikaciju privatnog prava (UNIDROIT)</a:t>
            </a:r>
          </a:p>
          <a:p>
            <a:pPr lvl="2"/>
            <a:r>
              <a:rPr lang="bs-Latn-BA" dirty="0"/>
              <a:t>Komisija Ujedinjenih nacija o međunarodnom trgovinskom pravu (UNCITRAL)</a:t>
            </a:r>
          </a:p>
          <a:p>
            <a:pPr>
              <a:spcBef>
                <a:spcPts val="848"/>
              </a:spcBef>
            </a:pPr>
            <a:r>
              <a:rPr lang="bs-Latn-BA" dirty="0"/>
              <a:t>Svako od tijela se specijalizuje</a:t>
            </a:r>
          </a:p>
          <a:p>
            <a:pPr lvl="2"/>
            <a:r>
              <a:rPr lang="bs-Latn-BA" dirty="0"/>
              <a:t>Privatno međunarodno pravo - Haška konferencija o međunarodnom privatnom pravu</a:t>
            </a:r>
          </a:p>
          <a:p>
            <a:pPr lvl="2"/>
            <a:r>
              <a:rPr lang="bs-Latn-BA" dirty="0"/>
              <a:t>Materijalno uniformno pravo - </a:t>
            </a:r>
            <a:r>
              <a:rPr lang="bs-Latn-BA" dirty="0" smtClean="0"/>
              <a:t>UNIDROIT </a:t>
            </a:r>
            <a:r>
              <a:rPr lang="bs-Latn-BA" dirty="0"/>
              <a:t>i UNICITRAL</a:t>
            </a:r>
          </a:p>
          <a:p>
            <a:pPr marL="27431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2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41C0C-B3B3-CA48-B5E5-BA5EBCAB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4" y="244158"/>
            <a:ext cx="7345363" cy="1339851"/>
          </a:xfrm>
        </p:spPr>
        <p:txBody>
          <a:bodyPr>
            <a:normAutofit fontScale="90000"/>
          </a:bodyPr>
          <a:lstStyle/>
          <a:p>
            <a:r>
              <a:rPr lang="bs-Latn-BA" dirty="0"/>
              <a:t>Izvori privatnog međunarodnog prava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3D0957-A901-064F-AB70-C2B6C17298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9502" y="1701801"/>
            <a:ext cx="8218449" cy="4386765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Domaće pravo</a:t>
            </a:r>
          </a:p>
          <a:p>
            <a:pPr lvl="2">
              <a:spcAft>
                <a:spcPts val="600"/>
              </a:spcAft>
            </a:pPr>
            <a:r>
              <a:rPr lang="bs-Latn-BA" dirty="0"/>
              <a:t>odnosno, državna legislativa o mjerodavnom pravu, </a:t>
            </a:r>
            <a:r>
              <a:rPr lang="bs-Latn-BA" dirty="0" err="1"/>
              <a:t>nadležnosti</a:t>
            </a:r>
            <a:r>
              <a:rPr lang="bs-Latn-BA" dirty="0"/>
              <a:t> i priznavanju i </a:t>
            </a:r>
            <a:r>
              <a:rPr lang="bs-Latn-BA" dirty="0" err="1"/>
              <a:t>izvršenju</a:t>
            </a:r>
            <a:r>
              <a:rPr lang="bs-Latn-BA" dirty="0"/>
              <a:t> </a:t>
            </a:r>
            <a:r>
              <a:rPr lang="bs-Latn-BA" dirty="0" err="1"/>
              <a:t>predsuda</a:t>
            </a:r>
            <a:r>
              <a:rPr lang="bs-Latn-BA" dirty="0"/>
              <a:t> i arbitražnih odluka</a:t>
            </a:r>
          </a:p>
          <a:p>
            <a:pPr>
              <a:spcBef>
                <a:spcPts val="648"/>
              </a:spcBef>
            </a:pPr>
            <a:r>
              <a:rPr lang="bs-Latn-BA" dirty="0"/>
              <a:t>Međunarodna pravila u međunarodnim bilateralnim i multilateralnim ugovorima </a:t>
            </a:r>
            <a:r>
              <a:rPr lang="bs-Latn-BA" dirty="0" smtClean="0"/>
              <a:t>koje je određena </a:t>
            </a:r>
            <a:r>
              <a:rPr lang="bs-Latn-BA" dirty="0"/>
              <a:t>zemlja </a:t>
            </a:r>
            <a:r>
              <a:rPr lang="bs-Latn-BA" dirty="0" smtClean="0"/>
              <a:t>potpisala</a:t>
            </a:r>
            <a:endParaRPr lang="bs-Latn-BA" dirty="0"/>
          </a:p>
          <a:p>
            <a:pPr lvl="2">
              <a:spcBef>
                <a:spcPts val="1248"/>
              </a:spcBef>
              <a:spcAft>
                <a:spcPts val="600"/>
              </a:spcAft>
            </a:pPr>
            <a:r>
              <a:rPr lang="bs-Latn-BA" dirty="0"/>
              <a:t>npr. Haška konvencija o izboru suda, 2005.</a:t>
            </a:r>
          </a:p>
          <a:p>
            <a:pPr>
              <a:spcBef>
                <a:spcPts val="648"/>
              </a:spcBef>
            </a:pPr>
            <a:r>
              <a:rPr lang="bs-Latn-BA" dirty="0"/>
              <a:t>Principi koje priznaju države, a koje su usvojile strane koje nisu države</a:t>
            </a:r>
          </a:p>
          <a:p>
            <a:pPr lvl="2">
              <a:spcBef>
                <a:spcPts val="1248"/>
              </a:spcBef>
            </a:pPr>
            <a:r>
              <a:rPr lang="bs-Latn-BA" dirty="0"/>
              <a:t>npr. Haški principi izbora prava u međunarodnim komercijalnim ugovorima, 2015.</a:t>
            </a:r>
          </a:p>
        </p:txBody>
      </p:sp>
    </p:spTree>
    <p:extLst>
      <p:ext uri="{BB962C8B-B14F-4D97-AF65-F5344CB8AC3E}">
        <p14:creationId xmlns:p14="http://schemas.microsoft.com/office/powerpoint/2010/main" val="295102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78E00B-9D8E-D745-A0AA-5B7794F0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Autonomija strana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26347D-EE28-CB47-97C9-6A08E9ED81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Najveći dio izvora privatnog međunarodnog prava dopušta stranama da se dogovore o slijedećem:</a:t>
            </a:r>
          </a:p>
          <a:p>
            <a:pPr lvl="2"/>
            <a:r>
              <a:rPr lang="bs-Latn-BA" dirty="0"/>
              <a:t>koje će se pravo primjenjivati na transakciju između njih [izbor prava]</a:t>
            </a:r>
          </a:p>
          <a:p>
            <a:pPr lvl="2"/>
            <a:r>
              <a:rPr lang="bs-Latn-BA" dirty="0"/>
              <a:t>forum (bilo sudski bilo arbitražni) koji će rješavati sporove proistekle iz transakcije [izbor foruma]</a:t>
            </a:r>
          </a:p>
          <a:p>
            <a:pPr lvl="2"/>
            <a:r>
              <a:rPr lang="bs-Latn-BA" dirty="0"/>
              <a:t>odricanje od </a:t>
            </a:r>
            <a:r>
              <a:rPr lang="bs-Latn-BA" dirty="0" err="1"/>
              <a:t>mogućnosti</a:t>
            </a:r>
            <a:r>
              <a:rPr lang="bs-Latn-BA" dirty="0"/>
              <a:t> koje nudi domaće pravo</a:t>
            </a:r>
          </a:p>
          <a:p>
            <a:r>
              <a:rPr lang="bs-Latn-BA" dirty="0"/>
              <a:t>Zašto dopustiti stranama da biraju?</a:t>
            </a:r>
          </a:p>
          <a:p>
            <a:pPr lvl="2"/>
            <a:r>
              <a:rPr lang="bs-Latn-BA" dirty="0"/>
              <a:t>Strane koje biraju zakon ili forum pružaju veću sigurnost da su materijalne odredbe njihovog ugovora shvaćene i </a:t>
            </a:r>
            <a:r>
              <a:rPr lang="bs-Latn-BA" dirty="0" smtClean="0"/>
              <a:t>primijenjene</a:t>
            </a:r>
            <a:r>
              <a:rPr lang="bs-Latn-BA" dirty="0"/>
              <a:t>, i veću predvidljivost transakcije.</a:t>
            </a:r>
          </a:p>
          <a:p>
            <a:pPr lvl="2"/>
            <a:r>
              <a:rPr lang="bs-Latn-BA" dirty="0"/>
              <a:t>Uvažavajući ograničenja javne politike, države mogu odobriti izbor strane kao produženje šire politike koja daje prednost slobodi ugovaranja</a:t>
            </a:r>
          </a:p>
        </p:txBody>
      </p:sp>
    </p:spTree>
    <p:extLst>
      <p:ext uri="{BB962C8B-B14F-4D97-AF65-F5344CB8AC3E}">
        <p14:creationId xmlns:p14="http://schemas.microsoft.com/office/powerpoint/2010/main" val="231942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Ograničenja autonomije strana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Strane se moraju </a:t>
            </a:r>
            <a:r>
              <a:rPr lang="bs-Latn-BA" dirty="0" smtClean="0"/>
              <a:t>sporazumjeti </a:t>
            </a:r>
            <a:r>
              <a:rPr lang="bs-Latn-BA" dirty="0"/>
              <a:t>o izboru mjerodavnog prava</a:t>
            </a:r>
          </a:p>
          <a:p>
            <a:pPr lvl="2"/>
            <a:r>
              <a:rPr lang="bs-Latn-BA" dirty="0"/>
              <a:t>Ograničenja općeg ugovornog prava (pravila formiranja; pravila validnosti)</a:t>
            </a:r>
          </a:p>
          <a:p>
            <a:pPr lvl="2"/>
            <a:r>
              <a:rPr lang="bs-Latn-BA" dirty="0"/>
              <a:t>Korištenje obrazaca </a:t>
            </a:r>
            <a:r>
              <a:rPr lang="bs-Latn-BA" dirty="0" err="1"/>
              <a:t>otežava</a:t>
            </a:r>
            <a:r>
              <a:rPr lang="bs-Latn-BA" dirty="0"/>
              <a:t> </a:t>
            </a:r>
            <a:r>
              <a:rPr lang="bs-Latn-BA" dirty="0" err="1"/>
              <a:t>određivanje</a:t>
            </a:r>
            <a:r>
              <a:rPr lang="bs-Latn-BA" dirty="0"/>
              <a:t> pravog dogovora</a:t>
            </a:r>
          </a:p>
          <a:p>
            <a:pPr lvl="2"/>
            <a:r>
              <a:rPr lang="bs-Latn-BA" dirty="0"/>
              <a:t>Kao praktično pitanje, sporazum o mjerodavnom pravu nije obavezno dogovoren među stranama</a:t>
            </a:r>
          </a:p>
          <a:p>
            <a:pPr lvl="2"/>
            <a:endParaRPr lang="en-US" dirty="0"/>
          </a:p>
          <a:p>
            <a:pPr>
              <a:spcBef>
                <a:spcPts val="248"/>
              </a:spcBef>
            </a:pPr>
            <a:r>
              <a:rPr lang="bs-Latn-BA" dirty="0"/>
              <a:t>Javna politika</a:t>
            </a:r>
          </a:p>
          <a:p>
            <a:pPr lvl="2"/>
            <a:r>
              <a:rPr lang="bs-Latn-BA" dirty="0"/>
              <a:t>Određene transakcije (npr. ugovori sa klijentima i ugovori o radu) ne potpadaju pod autonomiju strana</a:t>
            </a:r>
          </a:p>
          <a:p>
            <a:pPr lvl="2"/>
            <a:r>
              <a:rPr lang="bs-Latn-BA" dirty="0"/>
              <a:t>Određena pitanja (npr. kamate) su možda izvan autonomije strana</a:t>
            </a:r>
          </a:p>
          <a:p>
            <a:pPr lvl="2"/>
            <a:r>
              <a:rPr lang="bs-Latn-BA" dirty="0"/>
              <a:t>Domaća </a:t>
            </a:r>
            <a:r>
              <a:rPr lang="bs-Latn-BA" dirty="0" err="1"/>
              <a:t>vs</a:t>
            </a:r>
            <a:r>
              <a:rPr lang="bs-Latn-BA" dirty="0"/>
              <a:t>. međunarodna javna politika</a:t>
            </a:r>
          </a:p>
        </p:txBody>
      </p:sp>
    </p:spTree>
    <p:extLst>
      <p:ext uri="{BB962C8B-B14F-4D97-AF65-F5344CB8AC3E}">
        <p14:creationId xmlns:p14="http://schemas.microsoft.com/office/powerpoint/2010/main" val="45926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Mjerodavno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Državno pravo obično daje:</a:t>
            </a:r>
          </a:p>
          <a:p>
            <a:pPr lvl="2"/>
            <a:r>
              <a:rPr lang="bs-Latn-BA" dirty="0"/>
              <a:t>Odobrenje stranama da biraju mjerodavno pravo</a:t>
            </a:r>
          </a:p>
          <a:p>
            <a:pPr lvl="2">
              <a:spcAft>
                <a:spcPts val="900"/>
              </a:spcAft>
            </a:pPr>
            <a:r>
              <a:rPr lang="bs-Latn-BA" dirty="0"/>
              <a:t>Ako strane nisu odlučile koje će se pravo smatrati mjerodavnim, onda se primjenjuje "pravo najbliže povezano sa transakcijom".</a:t>
            </a:r>
          </a:p>
          <a:p>
            <a:pPr lvl="2">
              <a:spcAft>
                <a:spcPts val="900"/>
              </a:spcAft>
            </a:pPr>
            <a:r>
              <a:rPr lang="bs-Latn-BA" dirty="0"/>
              <a:t>Standardna pravila </a:t>
            </a:r>
          </a:p>
          <a:p>
            <a:r>
              <a:rPr lang="bs-Latn-BA" dirty="0"/>
              <a:t>Međunarodna i regionalna pravila prepoznaju slična pravila</a:t>
            </a:r>
          </a:p>
          <a:p>
            <a:pPr lvl="2"/>
            <a:r>
              <a:rPr lang="bs-Latn-BA" dirty="0"/>
              <a:t>Haški principi izbora prava u međunarodnim komercijalnim ugovorima, 2015. [samo izričiti izbor]</a:t>
            </a:r>
          </a:p>
          <a:p>
            <a:pPr lvl="2"/>
            <a:r>
              <a:rPr lang="bs-Latn-BA" dirty="0"/>
              <a:t>EU Uredba, članovi  3(1) &amp; 4(1)</a:t>
            </a:r>
          </a:p>
        </p:txBody>
      </p:sp>
    </p:spTree>
    <p:extLst>
      <p:ext uri="{BB962C8B-B14F-4D97-AF65-F5344CB8AC3E}">
        <p14:creationId xmlns:p14="http://schemas.microsoft.com/office/powerpoint/2010/main" val="218512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Izvršenje</a:t>
            </a:r>
            <a:r>
              <a:rPr lang="bs-Latn-BA"/>
              <a:t> presuda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Države obično izvršavaju arbitražne odluke, bilo da su donesene </a:t>
            </a:r>
            <a:r>
              <a:rPr lang="bs-Latn-BA" dirty="0" smtClean="0"/>
              <a:t>u domaćoj ili </a:t>
            </a:r>
            <a:r>
              <a:rPr lang="bs-Latn-BA" dirty="0"/>
              <a:t>u stranoj </a:t>
            </a:r>
            <a:r>
              <a:rPr lang="bs-Latn-BA" dirty="0" err="1"/>
              <a:t>jurisdikciji</a:t>
            </a:r>
            <a:endParaRPr lang="bs-Latn-BA" dirty="0"/>
          </a:p>
          <a:p>
            <a:r>
              <a:rPr lang="bs-Latn-BA" dirty="0"/>
              <a:t>Države mogu izvršavati i presude stranih sudova</a:t>
            </a:r>
          </a:p>
          <a:p>
            <a:r>
              <a:rPr lang="bs-Latn-BA" dirty="0"/>
              <a:t>Strane koriste različite pravne </a:t>
            </a:r>
            <a:r>
              <a:rPr lang="bs-Latn-BA"/>
              <a:t>instrumente </a:t>
            </a:r>
            <a:r>
              <a:rPr lang="bs-Latn-BA" smtClean="0"/>
              <a:t>kako </a:t>
            </a:r>
            <a:r>
              <a:rPr lang="bs-Latn-BA" dirty="0"/>
              <a:t>bi smanjile rizik da strane neće izvršiti ugovorne obaveze </a:t>
            </a:r>
          </a:p>
          <a:p>
            <a:pPr lvl="2"/>
            <a:r>
              <a:rPr lang="bs-Latn-BA" dirty="0"/>
              <a:t>Akreditivi</a:t>
            </a:r>
          </a:p>
          <a:p>
            <a:pPr lvl="2"/>
            <a:r>
              <a:rPr lang="bs-Latn-BA" dirty="0"/>
              <a:t>Ugovorne garancije trećih strana</a:t>
            </a:r>
          </a:p>
          <a:p>
            <a:pPr lvl="2"/>
            <a:r>
              <a:rPr lang="bs-Latn-BA" dirty="0"/>
              <a:t>Uzimanje osiguranih </a:t>
            </a:r>
            <a:r>
              <a:rPr lang="bs-Latn-BA" dirty="0" err="1"/>
              <a:t>interesa</a:t>
            </a:r>
            <a:r>
              <a:rPr lang="bs-Latn-BA" dirty="0"/>
              <a:t> na imovini dužnika</a:t>
            </a:r>
          </a:p>
        </p:txBody>
      </p:sp>
    </p:spTree>
    <p:extLst>
      <p:ext uri="{BB962C8B-B14F-4D97-AF65-F5344CB8AC3E}">
        <p14:creationId xmlns:p14="http://schemas.microsoft.com/office/powerpoint/2010/main" val="1629668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489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Brush Script MT</vt:lpstr>
      <vt:lpstr>Calisto MT</vt:lpstr>
      <vt:lpstr>Arial</vt:lpstr>
      <vt:lpstr>Capital</vt:lpstr>
      <vt:lpstr> Zakonski okvir za izvršenje međunarodnih prodajnih ugovora</vt:lpstr>
      <vt:lpstr>Privatno međunarodno pravo</vt:lpstr>
      <vt:lpstr>Međuvladina tijela kreiraju privatno pravo</vt:lpstr>
      <vt:lpstr>Izvori privatnog međunarodnog prava</vt:lpstr>
      <vt:lpstr>Autonomija strana</vt:lpstr>
      <vt:lpstr>Ograničenja autonomije strana</vt:lpstr>
      <vt:lpstr>Mjerodavno pravo</vt:lpstr>
      <vt:lpstr>Izvršenje presuda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International Law</dc:title>
  <dc:creator>Jessie Reniere</dc:creator>
  <cp:lastModifiedBy>Microsoft Office User</cp:lastModifiedBy>
  <cp:revision>8</cp:revision>
  <dcterms:created xsi:type="dcterms:W3CDTF">2018-10-05T16:56:15Z</dcterms:created>
  <dcterms:modified xsi:type="dcterms:W3CDTF">2018-10-11T17:20:13Z</dcterms:modified>
</cp:coreProperties>
</file>