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5179"/>
  </p:normalViewPr>
  <p:slideViewPr>
    <p:cSldViewPr snapToGrid="0">
      <p:cViewPr varScale="1">
        <p:scale>
          <a:sx n="64" d="100"/>
          <a:sy n="64" d="100"/>
        </p:scale>
        <p:origin x="176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8173C-F206-45A2-BC56-A38C03AD91B5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261B5-4412-4618-A77E-82B4A959F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06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261B5-4412-4618-A77E-82B4A959FCB9}" type="slidenum">
              <a:rPr lang="en-US" smtClean="0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7854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31D0-CE39-44EA-8423-815EA5399E14}" type="datetime1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3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3252-98BB-4079-9F40-4EB4C763C011}" type="datetime1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3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4236-1BE9-4F91-986C-E3A269F0A3AA}" type="datetime1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2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ACBB-EF62-4649-BD1E-480B01106632}" type="datetime1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4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3282-27B8-4E6C-9C8F-39D354536A88}" type="datetime1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3155-0FF5-435E-99FE-D593B2E6EE3C}" type="datetime1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0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845-C0E2-4510-9E7B-F1D9C32BDE18}" type="datetime1">
              <a:rPr lang="en-US" smtClean="0"/>
              <a:t>10/11/18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1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060F-8D64-4C8E-B5AD-037D706D80ED}" type="datetime1">
              <a:rPr lang="en-US" smtClean="0"/>
              <a:t>10/11/18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7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7B23-C154-49A0-80EA-E00BC8607714}" type="datetime1">
              <a:rPr lang="en-US" smtClean="0"/>
              <a:t>10/11/18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0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3311-7A95-47D7-A38A-956B22328EAA}" type="datetime1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9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5D4C-3826-4C3D-920E-4C1FFF5223B4}" type="datetime1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1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9DC7A-56BF-444F-AC06-E14DADF7BB16}" type="datetime1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D82D-725D-451D-9500-6E60B1C2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0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/>
              <a:t>Međunarodni ugovori u prekograničnim sporovima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/>
              <a:t>IZVRŠENJE ARBITRAŽNIH ODLUKA U SKLADU SA NJUJORŠKOM KONVENCIJOM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4430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/>
              <a:t>Ograničena osnova za ne-izvršenje strane arbitražne odluke prema Njujorškoj konvenciji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s-Latn-BA"/>
              <a:t>Nesposobnost strana ili je sporazum nevažeći</a:t>
            </a:r>
          </a:p>
          <a:p>
            <a:r>
              <a:rPr lang="bs-Latn-BA"/>
              <a:t>Spor se ne može riješiti arbitražom </a:t>
            </a:r>
          </a:p>
          <a:p>
            <a:pPr lvl="1"/>
            <a:r>
              <a:rPr lang="bs-Latn-BA"/>
              <a:t>Odluka arbitraže se odnosi i na pitanja koja izlaze iz obuhvata arbitražnog sporazuma odnosno spora podnesenog arbitrima</a:t>
            </a:r>
          </a:p>
          <a:p>
            <a:pPr lvl="1"/>
            <a:r>
              <a:rPr lang="bs-Latn-BA"/>
              <a:t>Spor se odnosi na predmetnu materiju koja se ne može riješiti arbitražom</a:t>
            </a:r>
          </a:p>
          <a:p>
            <a:r>
              <a:rPr lang="bs-Latn-BA"/>
              <a:t>Nepropisno obavještavanje i mogućnost saslušanja </a:t>
            </a:r>
          </a:p>
          <a:p>
            <a:pPr lvl="1"/>
            <a:r>
              <a:rPr lang="bs-Latn-BA"/>
              <a:t>Moraju se poštivati široki principi pravičnosti</a:t>
            </a:r>
          </a:p>
          <a:p>
            <a:r>
              <a:rPr lang="bs-Latn-BA"/>
              <a:t>Nepropisne procedure </a:t>
            </a:r>
          </a:p>
          <a:p>
            <a:pPr lvl="1"/>
            <a:r>
              <a:rPr lang="bs-Latn-BA"/>
              <a:t>Arbitraža nije provedena u skladu sa mjerodavnim zakonom ili pravilima</a:t>
            </a:r>
          </a:p>
          <a:p>
            <a:r>
              <a:rPr lang="bs-Latn-BA"/>
              <a:t>Pitanja pravosnažnosti </a:t>
            </a:r>
          </a:p>
          <a:p>
            <a:pPr lvl="1"/>
            <a:r>
              <a:rPr lang="bs-Latn-BA"/>
              <a:t>Odluka nije još pravosnažna, ili je obustavljena ili suspendovana od strane nadležnog organa </a:t>
            </a:r>
          </a:p>
          <a:p>
            <a:r>
              <a:rPr lang="bs-Latn-BA"/>
              <a:t>Odluka je u suprotnosti sa javnom politikom</a:t>
            </a:r>
          </a:p>
          <a:p>
            <a:pPr lvl="1"/>
            <a:r>
              <a:rPr lang="bs-Latn-BA"/>
              <a:t>Ovaj izuzetak se usko tumači			</a:t>
            </a:r>
          </a:p>
          <a:p>
            <a:pPr marL="457200" lvl="1" indent="0" algn="r">
              <a:buNone/>
            </a:pPr>
            <a:r>
              <a:rPr lang="bs-Latn-BA"/>
              <a:t>Njujorška konvencija, Član 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4011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Izuzetak javne politike: Tumačiti u užem smislu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Primjena "međunarodnih" javnih politika, umjesto domaćih javnih politika?</a:t>
            </a:r>
          </a:p>
          <a:p>
            <a:r>
              <a:rPr lang="bs-Latn-BA"/>
              <a:t>Samo najosnovniji pojmovi morala i pravde</a:t>
            </a:r>
          </a:p>
          <a:p>
            <a:r>
              <a:rPr lang="bs-Latn-BA"/>
              <a:t>Značajna mjera ograničenja i svođenja na mjeru primjene javnih politika u Članu V(2)(b)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132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Koristi od međunarodne arbitraže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Percepcija neutralnosti</a:t>
            </a:r>
          </a:p>
          <a:p>
            <a:r>
              <a:rPr lang="bs-Latn-BA"/>
              <a:t>Eksperti donose odluke</a:t>
            </a:r>
          </a:p>
          <a:p>
            <a:r>
              <a:rPr lang="bs-Latn-BA"/>
              <a:t>Međunarodno priznanje arbitražnih sporazuma i odluka</a:t>
            </a:r>
          </a:p>
          <a:p>
            <a:r>
              <a:rPr lang="bs-Latn-BA"/>
              <a:t>Povjerljivost, efikasnost i fleksibilnost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740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Komisija Ujedinjenih nacija o međunarodnom trgovinskom pravu (UNCITRAL)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Konvencija o priznanju i izvršenju stranih arbitražnih odluka, usvojena u New Yorku 10. juna 1958. god. (Njujorška konvencija)</a:t>
            </a:r>
          </a:p>
          <a:p>
            <a:r>
              <a:rPr lang="bs-Latn-BA"/>
              <a:t>157 zemalja potpisnica</a:t>
            </a:r>
          </a:p>
          <a:p>
            <a:r>
              <a:rPr lang="bs-Latn-BA"/>
              <a:t>Među zemljama koje nisu potpisnice su: Jemen, Irak, Libija, Somalija, Sudan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310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Izvršenje arbitražnih odredbi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dirty="0"/>
              <a:t>Svaka zemlja-potpisnica će priznati </a:t>
            </a:r>
            <a:r>
              <a:rPr lang="bs-Latn-BA" b="1" dirty="0"/>
              <a:t>pismeni sporazum prema</a:t>
            </a:r>
            <a:r>
              <a:rPr lang="bs-Latn-BA" dirty="0"/>
              <a:t> kojem se strane slažu da će </a:t>
            </a:r>
            <a:r>
              <a:rPr lang="bs-Latn-BA" b="1" dirty="0"/>
              <a:t>iznijeti na arbitražu</a:t>
            </a:r>
            <a:r>
              <a:rPr lang="bs-Latn-BA" dirty="0"/>
              <a:t> sve eventualne razlike koje su se pojavile ili se mogu pojaviti između njih u pogledu definiranog pravnog odnosa, bilo ugovornog ili ne, koji se odnosi na predmetnu materiju koja se može riješiti arbitražom.  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bs-Latn-BA" dirty="0"/>
              <a:t>Njujorška konvencija, Član II</a:t>
            </a:r>
          </a:p>
          <a:p>
            <a:pPr marL="0" indent="0">
              <a:buNone/>
            </a:pPr>
            <a:r>
              <a:rPr lang="bs-Latn-BA" sz="2000" dirty="0"/>
              <a:t>Sud zemlje potpisnice ugovora, na zahtjev, može </a:t>
            </a:r>
            <a:r>
              <a:rPr lang="bs-Latn-BA" sz="2000" dirty="0" err="1" smtClean="0"/>
              <a:t>naložiti</a:t>
            </a:r>
            <a:r>
              <a:rPr lang="bs-Latn-BA" sz="2000" dirty="0" smtClean="0"/>
              <a:t> stranama da </a:t>
            </a:r>
            <a:r>
              <a:rPr lang="bs-Latn-BA" sz="2000" dirty="0"/>
              <a:t>nastave sa arbitražom.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823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Popularne institucije za arbitražu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/>
              <a:t>Međunarodna trgovinska komora (ICC), Pariz</a:t>
            </a:r>
          </a:p>
          <a:p>
            <a:r>
              <a:rPr lang="bs-Latn-BA"/>
              <a:t>Londonski sud za međunarodnu arbitražu ("LCIA")</a:t>
            </a:r>
          </a:p>
          <a:p>
            <a:r>
              <a:rPr lang="bs-Latn-BA"/>
              <a:t>Američka asocijacija za arbitražu (AAA) New York - Međunarodni centar za rješavanje sporova</a:t>
            </a:r>
          </a:p>
          <a:p>
            <a:r>
              <a:rPr lang="bs-Latn-BA"/>
              <a:t>Međunarodni arbitražni centar u Dubaiu ("DIAC")</a:t>
            </a:r>
          </a:p>
          <a:p>
            <a:r>
              <a:rPr lang="bs-Latn-BA"/>
              <a:t>Komora za rješavanje sporova Bahrain ("BCDR-AAA")</a:t>
            </a:r>
          </a:p>
          <a:p>
            <a:r>
              <a:rPr lang="bs-Latn-BA"/>
              <a:t>GCC Centar za komercijalnu arbitražu</a:t>
            </a:r>
          </a:p>
          <a:p>
            <a:r>
              <a:rPr lang="bs-Latn-BA"/>
              <a:t>Švicarska trgovinska komora</a:t>
            </a:r>
          </a:p>
          <a:p>
            <a:r>
              <a:rPr lang="bs-Latn-BA"/>
              <a:t>Štokholmska trgovinska komora</a:t>
            </a:r>
          </a:p>
          <a:p>
            <a:r>
              <a:rPr lang="bs-Latn-BA"/>
              <a:t>Kineski međunarodni centar za međunarodnu ekonomsku i trgovinsku arbitražu ("CIETAC")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5960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Ad Hoc arbitraža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Sudovi će izvršavati sporazume o arbitraži kada nije određen arbitražni forum.</a:t>
            </a:r>
          </a:p>
          <a:p>
            <a:pPr marL="0" indent="0">
              <a:buNone/>
            </a:pPr>
            <a:endParaRPr lang="en-US" dirty="0"/>
          </a:p>
          <a:p>
            <a:r>
              <a:rPr lang="bs-Latn-BA"/>
              <a:t>Ugovori između strana određuju:</a:t>
            </a:r>
          </a:p>
          <a:p>
            <a:pPr lvl="1"/>
            <a:r>
              <a:rPr lang="bs-Latn-BA"/>
              <a:t>Ko će biti arbitar odnosno arbitri (broj arbitražnih sudaca i način njihovog izbora)</a:t>
            </a:r>
          </a:p>
          <a:p>
            <a:pPr lvl="1"/>
            <a:r>
              <a:rPr lang="bs-Latn-BA"/>
              <a:t>Gdje će se odvijati arbitraža - Štokholmska trgovinska komora</a:t>
            </a:r>
          </a:p>
          <a:p>
            <a:pPr lvl="1"/>
            <a:r>
              <a:rPr lang="bs-Latn-BA"/>
              <a:t>Koje procedure će se primjenjivati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295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Forma arbitražne odluke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Osim ako ugovor između strana ili </a:t>
            </a:r>
            <a:r>
              <a:rPr lang="bs-Latn-BA" dirty="0" smtClean="0"/>
              <a:t>pravila </a:t>
            </a:r>
            <a:r>
              <a:rPr lang="bs-Latn-BA" dirty="0"/>
              <a:t>arbitražnog foruma ne </a:t>
            </a:r>
            <a:r>
              <a:rPr lang="bs-Latn-BA" dirty="0" err="1" smtClean="0"/>
              <a:t>predviđaju</a:t>
            </a:r>
            <a:r>
              <a:rPr lang="bs-Latn-BA" dirty="0" smtClean="0"/>
              <a:t> </a:t>
            </a:r>
            <a:r>
              <a:rPr lang="bs-Latn-BA" dirty="0"/>
              <a:t>drugačije, arbitražna odluka ne mora sadržavati obrazloženje .</a:t>
            </a:r>
          </a:p>
          <a:p>
            <a:r>
              <a:rPr lang="bs-Latn-BA" dirty="0"/>
              <a:t>Vrlo je čest slučaj da ugovor odnosno pravila arbitražnog foruma propisuju da odluka treba biti obrazložena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972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Poništenje odluke</a:t>
            </a:r>
            <a:br>
              <a:rPr lang="bs-Latn-BA"/>
            </a:br>
            <a:r>
              <a:rPr lang="bs-Latn-BA"/>
              <a:t>Izvršenje odluke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Zahtjevi za poništenje arbitražne odluke se generalno razmatraju samo u sudovima u jurisdikcijama gdje se održavao arbitražni postupak</a:t>
            </a:r>
          </a:p>
          <a:p>
            <a:r>
              <a:rPr lang="bs-Latn-BA"/>
              <a:t>Zahtjev za izvršenje arbitražne odluke i sve primjedbe na izvršenje može se razmatrati gdje god se strana protiv koje se odluka izvršava može naći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9911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Izvršavanje arbitražnih odluka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dirty="0"/>
              <a:t>Arbitražna odluka nije samo-izvršna</a:t>
            </a:r>
          </a:p>
          <a:p>
            <a:pPr marL="0" indent="0">
              <a:buNone/>
            </a:pPr>
            <a:endParaRPr lang="en-US" dirty="0"/>
          </a:p>
          <a:p>
            <a:r>
              <a:rPr lang="bs-Latn-BA" dirty="0"/>
              <a:t>Dobrovoljno poštivanje arbitražnih odluka je obično na visokom nivou</a:t>
            </a:r>
          </a:p>
          <a:p>
            <a:r>
              <a:rPr lang="bs-Latn-BA" dirty="0"/>
              <a:t>"Svaka zemlja potpisnica će priznati arbitražne odluke kao obavezujuće, i kao takve ih izvršavati." </a:t>
            </a:r>
            <a:r>
              <a:rPr lang="bs-Latn-BA" sz="2000" dirty="0"/>
              <a:t>Njujorška konvencija, Član III</a:t>
            </a:r>
          </a:p>
          <a:p>
            <a:r>
              <a:rPr lang="bs-Latn-BA" dirty="0"/>
              <a:t>Strana </a:t>
            </a:r>
            <a:r>
              <a:rPr lang="bs-Latn-BA"/>
              <a:t>koja </a:t>
            </a:r>
            <a:r>
              <a:rPr lang="bs-Latn-BA" smtClean="0"/>
              <a:t>traži </a:t>
            </a:r>
            <a:r>
              <a:rPr lang="bs-Latn-BA" dirty="0" err="1"/>
              <a:t>izvršenje</a:t>
            </a:r>
            <a:r>
              <a:rPr lang="bs-Latn-BA" dirty="0"/>
              <a:t> mora dostaviti original ili propisno ovjerenu kopiju </a:t>
            </a:r>
            <a:r>
              <a:rPr lang="bs-Latn-BA" dirty="0" smtClean="0"/>
              <a:t>kako </a:t>
            </a:r>
            <a:r>
              <a:rPr lang="bs-Latn-BA" dirty="0"/>
              <a:t>odluke </a:t>
            </a:r>
            <a:r>
              <a:rPr lang="bs-Latn-BA" dirty="0" smtClean="0"/>
              <a:t>tako i </a:t>
            </a:r>
            <a:r>
              <a:rPr lang="bs-Latn-BA" dirty="0"/>
              <a:t>sporazuma o arbitraži na koji se oslanja, kao i ovjerene prevode, ako je potrebno.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D82D-725D-451D-9500-6E60B1C29032}" type="slidenum">
              <a:rPr lang="en-US" smtClean="0"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533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593</Words>
  <Application>Microsoft Macintosh PowerPoint</Application>
  <PresentationFormat>Widescreen</PresentationFormat>
  <Paragraphs>75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Međunarodni ugovori u prekograničnim sporovima</vt:lpstr>
      <vt:lpstr>Koristi od međunarodne arbitraže </vt:lpstr>
      <vt:lpstr>Komisija Ujedinjenih nacija o međunarodnom trgovinskom pravu (UNCITRAL)</vt:lpstr>
      <vt:lpstr>Izvršenje arbitražnih odredbi </vt:lpstr>
      <vt:lpstr>Popularne institucije za arbitražu</vt:lpstr>
      <vt:lpstr>Ad Hoc arbitraža</vt:lpstr>
      <vt:lpstr>Forma arbitražne odluke</vt:lpstr>
      <vt:lpstr>Poništenje odluke Izvršenje odluke</vt:lpstr>
      <vt:lpstr>Izvršavanje arbitražnih odluka</vt:lpstr>
      <vt:lpstr>Ograničena osnova za ne-izvršenje strane arbitražne odluke prema Njujorškoj konvenciji</vt:lpstr>
      <vt:lpstr>Izuzetak javne politike: Tumačiti u užem smislu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Treaties in Cross Border Disputes</dc:title>
  <dc:creator>Danny Butterfoss</dc:creator>
  <cp:lastModifiedBy>Microsoft Office User</cp:lastModifiedBy>
  <cp:revision>9</cp:revision>
  <dcterms:created xsi:type="dcterms:W3CDTF">2017-09-10T06:02:14Z</dcterms:created>
  <dcterms:modified xsi:type="dcterms:W3CDTF">2018-10-11T17:22:13Z</dcterms:modified>
</cp:coreProperties>
</file>