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7"/>
  </p:notesMasterIdLst>
  <p:sldIdLst>
    <p:sldId id="356" r:id="rId2"/>
    <p:sldId id="335" r:id="rId3"/>
    <p:sldId id="345" r:id="rId4"/>
    <p:sldId id="339" r:id="rId5"/>
    <p:sldId id="346" r:id="rId6"/>
    <p:sldId id="347" r:id="rId7"/>
    <p:sldId id="348" r:id="rId8"/>
    <p:sldId id="336" r:id="rId9"/>
    <p:sldId id="349" r:id="rId10"/>
    <p:sldId id="351" r:id="rId11"/>
    <p:sldId id="352" r:id="rId12"/>
    <p:sldId id="332" r:id="rId13"/>
    <p:sldId id="353" r:id="rId14"/>
    <p:sldId id="354" r:id="rId15"/>
    <p:sldId id="35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5179"/>
  </p:normalViewPr>
  <p:slideViewPr>
    <p:cSldViewPr snapToGrid="0" snapToObjects="1">
      <p:cViewPr varScale="1">
        <p:scale>
          <a:sx n="84" d="100"/>
          <a:sy n="84" d="100"/>
        </p:scale>
        <p:origin x="200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AC807-C03A-6345-B110-C2BC91642669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5C435F-968C-C147-8F7B-D9FC552878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44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3B07C2-6550-0941-8191-1267E0503A8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1416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9027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26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87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93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1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34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471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07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3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0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68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05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67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0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7234DA-2F52-104B-8718-D6989EADDE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/>
              <a:t>Međunarodne kupoprodajne transakcije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6520E04-271B-BC44-8711-A035BEAD4E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sz="4000">
                <a:ea typeface="ＭＳ Ｐゴシック" panose="020B0600070205080204" pitchFamily="34" charset="-128"/>
              </a:rPr>
              <a:t>Konvencija o ugovorima u međunarodnoj prodaji roba (CISG)</a:t>
            </a:r>
          </a:p>
        </p:txBody>
      </p:sp>
    </p:spTree>
    <p:extLst>
      <p:ext uri="{BB962C8B-B14F-4D97-AF65-F5344CB8AC3E}">
        <p14:creationId xmlns:p14="http://schemas.microsoft.com/office/powerpoint/2010/main" val="133929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>
            <a:extLst>
              <a:ext uri="{FF2B5EF4-FFF2-40B4-BE49-F238E27FC236}">
                <a16:creationId xmlns="" xmlns:a16="http://schemas.microsoft.com/office/drawing/2014/main" id="{5ACB50D0-A98B-DA4C-9EA6-C866EA13A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s-Latn-BA"/>
              <a:t>Dio III  Prodaja roba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2DF86E-EED5-9042-A945-EFB03A106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bs-Latn-BA"/>
              <a:t>Opšte odredbe (čl. 25-29)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bs-Latn-BA"/>
              <a:t>Obaveze prodavca (čl. 30-52)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bs-Latn-BA"/>
              <a:t>Isporuka roba i predaja dokumentacije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bs-Latn-BA"/>
              <a:t>Usklađenost roba i zahtjevi trećih strana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bs-Latn-BA"/>
              <a:t>Lijekovi za kršenje ugovora od strane prodavca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bs-Latn-BA"/>
              <a:t>Obaveze kupca (čl. 53-65)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bs-Latn-BA"/>
              <a:t>Plaćanje nabavne cijene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bs-Latn-BA"/>
              <a:t>Preuzimanje isporuke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bs-Latn-BA"/>
              <a:t>Lijekovi za kršenje ugovora od strane kupca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bs-Latn-BA"/>
              <a:t>Prenošenje rizika (čl. 66-70)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418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>
            <a:extLst>
              <a:ext uri="{FF2B5EF4-FFF2-40B4-BE49-F238E27FC236}">
                <a16:creationId xmlns="" xmlns:a16="http://schemas.microsoft.com/office/drawing/2014/main" id="{2A0C3D6F-0833-AA41-B9AE-7E22D29A5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s-Latn-BA"/>
              <a:t>Dio III  Prodaja roba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5809146-5F4B-1947-8000-689B2A746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bs-Latn-BA" dirty="0"/>
              <a:t>Odredbe koje su zajedničke za obaveze prodavca i kupca (čl. 71-88)</a:t>
            </a:r>
          </a:p>
          <a:p>
            <a:pPr lvl="1" eaLnBrk="1" hangingPunct="1"/>
            <a:r>
              <a:rPr lang="bs-Latn-BA" dirty="0"/>
              <a:t>Anticipirano neispunjavanje ugovora i ugovori u </a:t>
            </a:r>
            <a:r>
              <a:rPr lang="bs-Latn-BA" dirty="0" smtClean="0"/>
              <a:t>tranšama</a:t>
            </a:r>
            <a:endParaRPr lang="bs-Latn-BA" dirty="0"/>
          </a:p>
          <a:p>
            <a:pPr lvl="1" eaLnBrk="1" hangingPunct="1"/>
            <a:r>
              <a:rPr lang="bs-Latn-BA" dirty="0"/>
              <a:t>Odšteta - predvidljivi gubici; dužnost ublažavanja gubitaka</a:t>
            </a:r>
          </a:p>
          <a:p>
            <a:pPr lvl="1" eaLnBrk="1" hangingPunct="1"/>
            <a:r>
              <a:rPr lang="bs-Latn-BA" dirty="0"/>
              <a:t>Kamata</a:t>
            </a:r>
          </a:p>
          <a:p>
            <a:pPr lvl="1" eaLnBrk="1" hangingPunct="1"/>
            <a:r>
              <a:rPr lang="bs-Latn-BA" dirty="0"/>
              <a:t>Izuzetak - </a:t>
            </a:r>
            <a:r>
              <a:rPr lang="bs-Latn-BA" i="1" dirty="0"/>
              <a:t>viša sila</a:t>
            </a:r>
          </a:p>
          <a:p>
            <a:pPr lvl="1" eaLnBrk="1" hangingPunct="1"/>
            <a:r>
              <a:rPr lang="bs-Latn-BA" dirty="0"/>
              <a:t>Posljedice izbjegavanja</a:t>
            </a:r>
          </a:p>
        </p:txBody>
      </p:sp>
    </p:spTree>
    <p:extLst>
      <p:ext uri="{BB962C8B-B14F-4D97-AF65-F5344CB8AC3E}">
        <p14:creationId xmlns:p14="http://schemas.microsoft.com/office/powerpoint/2010/main" val="4014358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>
            <a:extLst>
              <a:ext uri="{FF2B5EF4-FFF2-40B4-BE49-F238E27FC236}">
                <a16:creationId xmlns="" xmlns:a16="http://schemas.microsoft.com/office/drawing/2014/main" id="{C78A5D00-CE14-AB48-814C-4D8BA462D7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s-Latn-BA"/>
              <a:t>Odšteta</a:t>
            </a:r>
          </a:p>
        </p:txBody>
      </p:sp>
      <p:sp>
        <p:nvSpPr>
          <p:cNvPr id="177155" name="Rectangle 3">
            <a:extLst>
              <a:ext uri="{FF2B5EF4-FFF2-40B4-BE49-F238E27FC236}">
                <a16:creationId xmlns="" xmlns:a16="http://schemas.microsoft.com/office/drawing/2014/main" id="{F3BF680F-EA3D-3345-A5EE-B1526546ED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9650" y="1857229"/>
            <a:ext cx="8305800" cy="40925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bs-Latn-BA"/>
              <a:t>Čl. 74 dopušta svim stranama na odštetu u "iznosu jednakom gubitku, uključujući izgubljeni profit" do kojeg dođe zbog neispunjavanja ugovora.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bs-Latn-BA"/>
              <a:t>Čl. 75 dopušta odštetu koja se zasniva na "cijeni zamjenske transakcije" ako Kupac kupi robu "u razumnom vremenskom roku". 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bs-Latn-BA" u="sng"/>
              <a:t>Vremenski trenutak</a:t>
            </a:r>
            <a:r>
              <a:rPr lang="bs-Latn-BA"/>
              <a:t> može značiti veliku razliku za računanje odštete.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C48C9B9-4759-EE45-B88A-510374AB0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rgbClr val="B9B48B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000">
                <a:solidFill>
                  <a:srgbClr val="B9B48B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000">
                <a:solidFill>
                  <a:srgbClr val="B9B48B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000">
                <a:solidFill>
                  <a:srgbClr val="B9B48B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000">
                <a:solidFill>
                  <a:srgbClr val="B9B48B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1000">
                <a:solidFill>
                  <a:srgbClr val="B9B48B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1000">
                <a:solidFill>
                  <a:srgbClr val="B9B48B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1000">
                <a:solidFill>
                  <a:srgbClr val="B9B48B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1000">
                <a:solidFill>
                  <a:srgbClr val="B9B48B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83C34A-539D-914E-8D75-2892C7E7F65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6119427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="" xmlns:a16="http://schemas.microsoft.com/office/drawing/2014/main" id="{D73956C0-D862-9F44-8786-FEB3FD828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24020"/>
            <a:ext cx="8229600" cy="7889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bs-Latn-BA"/>
              <a:t>Problemi - ponuda i prihvat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0E255E0-17A1-0D45-80A0-B62977F45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01091"/>
            <a:ext cx="8229600" cy="4906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bs-Latn-BA" dirty="0"/>
              <a:t>Američki </a:t>
            </a:r>
            <a:r>
              <a:rPr lang="bs-Latn-BA" dirty="0" err="1"/>
              <a:t>prodavac</a:t>
            </a:r>
            <a:r>
              <a:rPr lang="bs-Latn-BA" dirty="0"/>
              <a:t> šalje kupcu iz BiH pismo brzom poštom sa ponudom da proda 500 stolova po cijeni od 100 USD, sa važenjem ponude od 10 dana. Kasnije istog dana, </a:t>
            </a:r>
            <a:r>
              <a:rPr lang="bs-Latn-BA" dirty="0" err="1"/>
              <a:t>prodavac</a:t>
            </a:r>
            <a:r>
              <a:rPr lang="bs-Latn-BA" dirty="0"/>
              <a:t> telefonira kupcu i kaže:  "Opozivam ponudu koju sam </a:t>
            </a:r>
            <a:r>
              <a:rPr lang="bs-Latn-BA" dirty="0" smtClean="0"/>
              <a:t>uputio </a:t>
            </a:r>
            <a:r>
              <a:rPr lang="bs-Latn-BA" dirty="0"/>
              <a:t>pismom."  Kakav je rezultat?</a:t>
            </a:r>
          </a:p>
          <a:p>
            <a:pPr eaLnBrk="1" hangingPunct="1">
              <a:lnSpc>
                <a:spcPct val="90000"/>
              </a:lnSpc>
            </a:pPr>
            <a:r>
              <a:rPr lang="bs-Latn-BA" dirty="0"/>
              <a:t>Američki </a:t>
            </a:r>
            <a:r>
              <a:rPr lang="bs-Latn-BA" dirty="0" err="1"/>
              <a:t>prodavac</a:t>
            </a:r>
            <a:r>
              <a:rPr lang="bs-Latn-BA" dirty="0"/>
              <a:t> telefonira kupcu iz BiH i ponudi mu 500 stolova po cijeni od 100 USD, sa važenjem ponude od 10 dana.  Kasnije istog dana </a:t>
            </a:r>
            <a:r>
              <a:rPr lang="bs-Latn-BA" dirty="0" err="1"/>
              <a:t>prodavac</a:t>
            </a:r>
            <a:r>
              <a:rPr lang="bs-Latn-BA" dirty="0"/>
              <a:t> telefonira kupcu da opozove ponudu.  Kakav je rezultat?</a:t>
            </a:r>
          </a:p>
        </p:txBody>
      </p:sp>
    </p:spTree>
    <p:extLst>
      <p:ext uri="{BB962C8B-B14F-4D97-AF65-F5344CB8AC3E}">
        <p14:creationId xmlns:p14="http://schemas.microsoft.com/office/powerpoint/2010/main" val="12269334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="" xmlns:a16="http://schemas.microsoft.com/office/drawing/2014/main" id="{A4531D4F-896A-9A46-BF12-3A8917A4B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2012"/>
          </a:xfrm>
        </p:spPr>
        <p:txBody>
          <a:bodyPr/>
          <a:lstStyle/>
          <a:p>
            <a:pPr eaLnBrk="1" hangingPunct="1"/>
            <a:r>
              <a:rPr lang="bs-Latn-BA"/>
              <a:t>Problem - odšteta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161CA29-F410-2044-AF29-F165C500E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0442"/>
            <a:ext cx="8229600" cy="4441371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bs-Latn-BA" sz="3000" dirty="0">
                <a:ea typeface="ＭＳ Ｐゴシック" panose="020B0600070205080204" pitchFamily="34" charset="-128"/>
              </a:rPr>
              <a:t>Japanski </a:t>
            </a:r>
            <a:r>
              <a:rPr lang="bs-Latn-BA" sz="3000" dirty="0" err="1">
                <a:ea typeface="ＭＳ Ｐゴシック" panose="020B0600070205080204" pitchFamily="34" charset="-128"/>
              </a:rPr>
              <a:t>prodavac</a:t>
            </a:r>
            <a:r>
              <a:rPr lang="bs-Latn-BA" sz="3000" dirty="0">
                <a:ea typeface="ＭＳ Ｐゴシック" panose="020B0600070205080204" pitchFamily="34" charset="-128"/>
              </a:rPr>
              <a:t> sklopi ugovor sa engleskim kupcem o prodaji 3000 motora za kosilice po </a:t>
            </a:r>
            <a:r>
              <a:rPr lang="bs-Latn-BA" sz="3000" dirty="0" smtClean="0">
                <a:ea typeface="ＭＳ Ｐゴシック" panose="020B0600070205080204" pitchFamily="34" charset="-128"/>
              </a:rPr>
              <a:t>ukupnoj cijeni </a:t>
            </a:r>
            <a:r>
              <a:rPr lang="bs-Latn-BA" sz="3000" dirty="0">
                <a:ea typeface="ＭＳ Ｐゴシック" panose="020B0600070205080204" pitchFamily="34" charset="-128"/>
              </a:rPr>
              <a:t>od 150.000 USD.  Nakon isporuke, kupac zapadne u finansijske </a:t>
            </a:r>
            <a:r>
              <a:rPr lang="bs-Latn-BA" sz="3000" dirty="0" err="1">
                <a:ea typeface="ＭＳ Ｐゴシック" panose="020B0600070205080204" pitchFamily="34" charset="-128"/>
              </a:rPr>
              <a:t>teškoće</a:t>
            </a:r>
            <a:r>
              <a:rPr lang="bs-Latn-BA" sz="3000" dirty="0">
                <a:ea typeface="ＭＳ Ｐゴシック" panose="020B0600070205080204" pitchFamily="34" charset="-128"/>
              </a:rPr>
              <a:t> i ne može </a:t>
            </a:r>
            <a:r>
              <a:rPr lang="bs-Latn-BA" sz="3000" dirty="0" err="1">
                <a:ea typeface="ＭＳ Ｐゴシック" panose="020B0600070205080204" pitchFamily="34" charset="-128"/>
              </a:rPr>
              <a:t>ispoštovati</a:t>
            </a:r>
            <a:r>
              <a:rPr lang="bs-Latn-BA" sz="3000" dirty="0">
                <a:ea typeface="ＭＳ Ｐゴシック" panose="020B0600070205080204" pitchFamily="34" charset="-128"/>
              </a:rPr>
              <a:t> narudžbu.  </a:t>
            </a:r>
            <a:r>
              <a:rPr lang="bs-Latn-BA" sz="3000" dirty="0" err="1">
                <a:ea typeface="ＭＳ Ｐゴシック" panose="020B0600070205080204" pitchFamily="34" charset="-128"/>
              </a:rPr>
              <a:t>Prodavac</a:t>
            </a:r>
            <a:r>
              <a:rPr lang="bs-Latn-BA" sz="3000" dirty="0">
                <a:ea typeface="ＭＳ Ｐゴシック" panose="020B0600070205080204" pitchFamily="34" charset="-128"/>
              </a:rPr>
              <a:t> </a:t>
            </a:r>
            <a:r>
              <a:rPr lang="bs-Latn-BA" sz="3000" dirty="0" err="1">
                <a:ea typeface="ＭＳ Ｐゴシック" panose="020B0600070205080204" pitchFamily="34" charset="-128"/>
              </a:rPr>
              <a:t>poništi</a:t>
            </a:r>
            <a:r>
              <a:rPr lang="bs-Latn-BA" sz="3000" dirty="0">
                <a:ea typeface="ＭＳ Ｐゴシック" panose="020B0600070205080204" pitchFamily="34" charset="-128"/>
              </a:rPr>
              <a:t> ugovor u skladu sa CISG 64 i tuži kupca za odštetu.  Slični motori se u Engleskoj prodaju po cijeni od 65 USD po komadu, i </a:t>
            </a:r>
            <a:r>
              <a:rPr lang="bs-Latn-BA" sz="3000" dirty="0" err="1">
                <a:ea typeface="ＭＳ Ｐゴシック" panose="020B0600070205080204" pitchFamily="34" charset="-128"/>
              </a:rPr>
              <a:t>prodavac</a:t>
            </a:r>
            <a:r>
              <a:rPr lang="bs-Latn-BA" sz="3000" dirty="0">
                <a:ea typeface="ＭＳ Ｐゴシック" panose="020B0600070205080204" pitchFamily="34" charset="-128"/>
              </a:rPr>
              <a:t> je našao drugog kupca voljnog da kupi cijelu količinu za cijenu od 120.000 USD.  Kolika će biti odšteta koju će </a:t>
            </a:r>
            <a:r>
              <a:rPr lang="bs-Latn-BA" sz="3000" dirty="0" err="1">
                <a:ea typeface="ＭＳ Ｐゴシック" panose="020B0600070205080204" pitchFamily="34" charset="-128"/>
              </a:rPr>
              <a:t>prodavac</a:t>
            </a:r>
            <a:r>
              <a:rPr lang="bs-Latn-BA" sz="3000" dirty="0">
                <a:ea typeface="ＭＳ Ｐゴシック" panose="020B0600070205080204" pitchFamily="34" charset="-128"/>
              </a:rPr>
              <a:t> moći naplatiti?  Vidjeti CISG 74-76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bs-Latn-BA" sz="3000" dirty="0">
                <a:ea typeface="ＭＳ Ｐゴシック" panose="020B0600070205080204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9492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CE5AFB-C845-2448-8E83-BE236D2CB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/>
              <a:t>Konvencija o zastari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9BAF438-0A0F-AE4A-91CD-3D9CD916E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017" y="1759226"/>
            <a:ext cx="8299173" cy="4522304"/>
          </a:xfrm>
        </p:spPr>
        <p:txBody>
          <a:bodyPr>
            <a:normAutofit fontScale="70000" lnSpcReduction="20000"/>
          </a:bodyPr>
          <a:lstStyle/>
          <a:p>
            <a:r>
              <a:rPr lang="bs-Latn-BA"/>
              <a:t>Konvencija o zastari u međunarodnoj trgovini robom (New York, 1974), sa amandmanima iz 1980.</a:t>
            </a:r>
          </a:p>
          <a:p>
            <a:pPr lvl="1"/>
            <a:r>
              <a:rPr lang="bs-Latn-BA"/>
              <a:t>Stupila na snagu 1988.</a:t>
            </a:r>
          </a:p>
          <a:p>
            <a:r>
              <a:rPr lang="bs-Latn-BA"/>
              <a:t>Uspostavlja uniformna pravila koja regulišu vremenski periodu u toku kojega je ugovorna strana obavezna pokrenuti pravni postupak protiv druge strane. </a:t>
            </a:r>
          </a:p>
          <a:p>
            <a:pPr lvl="1"/>
            <a:r>
              <a:rPr lang="bs-Latn-BA"/>
              <a:t>4-godišnja zastara (čl. 8)</a:t>
            </a:r>
          </a:p>
          <a:p>
            <a:r>
              <a:rPr lang="bs-Latn-BA"/>
              <a:t>Primjenjuje se na ugovore o prodaji između strana čija su mjesta poslovanja u različitim zemljama ako su obje te zemlje Potpisnice, ili kada pravila privatnog međunarodnog prava dovode do primjene na ugovor o prodaji roba zakona Zemlje potpisnice. </a:t>
            </a:r>
          </a:p>
          <a:p>
            <a:pPr lvl="1"/>
            <a:r>
              <a:rPr lang="bs-Latn-BA"/>
              <a:t>Strane mogu odabrati da primijene Konvenciju o zastari na transakciju.</a:t>
            </a:r>
          </a:p>
          <a:p>
            <a:r>
              <a:rPr lang="bs-Latn-BA"/>
              <a:t>Dovodi do jasnoće i predvidljivosti</a:t>
            </a:r>
          </a:p>
          <a:p>
            <a:r>
              <a:rPr lang="bs-Latn-BA"/>
              <a:t>Međutim, samo 23 zemlje su potpisnice Konvencije o ograničenjima, sa amandmanima.</a:t>
            </a:r>
          </a:p>
          <a:p>
            <a:pPr lvl="1"/>
            <a:r>
              <a:rPr lang="bs-Latn-BA"/>
              <a:t>Uključuje BiH i SAD</a:t>
            </a:r>
          </a:p>
          <a:p>
            <a:endParaRPr lang="en-US" dirty="0">
              <a:highlight>
                <a:srgbClr val="FFFF00"/>
              </a:highlight>
            </a:endParaRPr>
          </a:p>
          <a:p>
            <a:endParaRPr lang="en-US" dirty="0">
              <a:highlight>
                <a:srgbClr val="FFFF00"/>
              </a:highligh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738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>
            <a:extLst>
              <a:ext uri="{FF2B5EF4-FFF2-40B4-BE49-F238E27FC236}">
                <a16:creationId xmlns="" xmlns:a16="http://schemas.microsoft.com/office/drawing/2014/main" id="{C52C3535-2DCF-0945-90AD-BA7973C774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bs-Latn-BA"/>
              <a:t>Zemlje potpisnice CISG</a:t>
            </a:r>
          </a:p>
        </p:txBody>
      </p:sp>
      <p:sp>
        <p:nvSpPr>
          <p:cNvPr id="180227" name="Rectangle 3">
            <a:extLst>
              <a:ext uri="{FF2B5EF4-FFF2-40B4-BE49-F238E27FC236}">
                <a16:creationId xmlns="" xmlns:a16="http://schemas.microsoft.com/office/drawing/2014/main" id="{A7C5CEB4-B1FB-2142-80D5-D1AF199A52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1751013"/>
            <a:ext cx="7389812" cy="4876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5000"/>
              </a:lnSpc>
              <a:spcAft>
                <a:spcPts val="0"/>
              </a:spcAft>
              <a:buFont typeface="Times" charset="0"/>
              <a:buNone/>
              <a:defRPr/>
            </a:pPr>
            <a:r>
              <a:rPr lang="bs-Latn-BA" u="sng">
                <a:ea typeface="+mn-ea"/>
                <a:cs typeface="+mn-cs"/>
              </a:rPr>
              <a:t>Najvažniji potpisnici</a:t>
            </a:r>
          </a:p>
          <a:p>
            <a:pPr eaLnBrk="1" fontAlgn="auto" hangingPunct="1">
              <a:lnSpc>
                <a:spcPct val="85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bs-Latn-BA"/>
              <a:t>Turska, Rusija</a:t>
            </a:r>
          </a:p>
          <a:p>
            <a:pPr eaLnBrk="1" fontAlgn="auto" hangingPunct="1">
              <a:lnSpc>
                <a:spcPct val="85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bs-Latn-BA"/>
              <a:t>SAD, Kanada, Meksiko, Brazil, većina južnoameričkih zemalja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bs-Latn-BA"/>
              <a:t>Evropa (osim Portugala); Kina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bs-Latn-BA" u="sng">
                <a:ea typeface="+mn-ea"/>
                <a:cs typeface="+mn-cs"/>
              </a:rPr>
              <a:t>Najvažniji izuzeci</a:t>
            </a:r>
          </a:p>
          <a:p>
            <a:pPr eaLnBrk="1" fontAlgn="auto" hangingPunct="1">
              <a:lnSpc>
                <a:spcPct val="85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bs-Latn-BA"/>
              <a:t>UK, Indija, Pakistan</a:t>
            </a:r>
          </a:p>
          <a:p>
            <a:pPr eaLnBrk="1" fontAlgn="auto" hangingPunct="1">
              <a:lnSpc>
                <a:spcPct val="85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bs-Latn-BA"/>
              <a:t>neke zemlje Centralne Amerike, neke afričke zemlje</a:t>
            </a:r>
          </a:p>
          <a:p>
            <a:pPr eaLnBrk="1" fontAlgn="auto" hangingPunct="1">
              <a:lnSpc>
                <a:spcPct val="85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C87D209-4A8B-B54C-9A16-CC4E36132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rgbClr val="B9B48B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000">
                <a:solidFill>
                  <a:srgbClr val="B9B48B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000">
                <a:solidFill>
                  <a:srgbClr val="B9B48B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000">
                <a:solidFill>
                  <a:srgbClr val="B9B48B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000">
                <a:solidFill>
                  <a:srgbClr val="B9B48B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1000">
                <a:solidFill>
                  <a:srgbClr val="B9B48B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1000">
                <a:solidFill>
                  <a:srgbClr val="B9B48B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1000">
                <a:solidFill>
                  <a:srgbClr val="B9B48B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1000">
                <a:solidFill>
                  <a:srgbClr val="B9B48B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2113A0-85E8-B348-9F0E-B2E30A53E538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928890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="" xmlns:a16="http://schemas.microsoft.com/office/drawing/2014/main" id="{0062F663-9F1C-7245-AE5D-415EAC4A4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s-Latn-BA"/>
              <a:t>Struktura CISG</a:t>
            </a:r>
          </a:p>
        </p:txBody>
      </p:sp>
      <p:sp>
        <p:nvSpPr>
          <p:cNvPr id="48130" name="Content Placeholder 2">
            <a:extLst>
              <a:ext uri="{FF2B5EF4-FFF2-40B4-BE49-F238E27FC236}">
                <a16:creationId xmlns="" xmlns:a16="http://schemas.microsoft.com/office/drawing/2014/main" id="{587A02A7-B429-EC46-8221-45E352EFE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bs-Latn-BA" dirty="0"/>
              <a:t>Dio I  Sfera primjene</a:t>
            </a:r>
          </a:p>
          <a:p>
            <a:pPr eaLnBrk="1" hangingPunct="1"/>
            <a:r>
              <a:rPr lang="bs-Latn-BA" dirty="0"/>
              <a:t>Dio II  </a:t>
            </a:r>
            <a:r>
              <a:rPr lang="en-US" dirty="0" err="1" smtClean="0"/>
              <a:t>Nastanak</a:t>
            </a:r>
            <a:r>
              <a:rPr lang="bs-Latn-BA" dirty="0" smtClean="0"/>
              <a:t> </a:t>
            </a:r>
            <a:r>
              <a:rPr lang="bs-Latn-BA" dirty="0"/>
              <a:t>ugovora</a:t>
            </a:r>
          </a:p>
          <a:p>
            <a:pPr eaLnBrk="1" hangingPunct="1"/>
            <a:r>
              <a:rPr lang="bs-Latn-BA" dirty="0"/>
              <a:t>Dio III  Materijalna pravila za prodaju roba, uključujući obaveze strana, lijekove, rizike od gubitka</a:t>
            </a:r>
          </a:p>
          <a:p>
            <a:pPr eaLnBrk="1" hangingPunct="1"/>
            <a:r>
              <a:rPr lang="bs-Latn-BA" dirty="0"/>
              <a:t>Dio IV  Završne odredbe - međunarodno javno pravo</a:t>
            </a:r>
          </a:p>
        </p:txBody>
      </p:sp>
    </p:spTree>
    <p:extLst>
      <p:ext uri="{BB962C8B-B14F-4D97-AF65-F5344CB8AC3E}">
        <p14:creationId xmlns:p14="http://schemas.microsoft.com/office/powerpoint/2010/main" val="1531000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>
            <a:extLst>
              <a:ext uri="{FF2B5EF4-FFF2-40B4-BE49-F238E27FC236}">
                <a16:creationId xmlns="" xmlns:a16="http://schemas.microsoft.com/office/drawing/2014/main" id="{D349D5EE-DBF2-AF41-A357-7C783AB22D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bs-Latn-BA"/>
              <a:t>Oblici kupoprodajnog ugovora</a:t>
            </a:r>
          </a:p>
        </p:txBody>
      </p:sp>
      <p:sp>
        <p:nvSpPr>
          <p:cNvPr id="41986" name="Rectangle 3">
            <a:extLst>
              <a:ext uri="{FF2B5EF4-FFF2-40B4-BE49-F238E27FC236}">
                <a16:creationId xmlns="" xmlns:a16="http://schemas.microsoft.com/office/drawing/2014/main" id="{D802F9BD-734D-A847-BCFC-DA6BB2BDE0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/>
            <a:r>
              <a:rPr lang="bs-Latn-BA"/>
              <a:t>Razmjena korespondencije ili e-maila</a:t>
            </a:r>
          </a:p>
          <a:p>
            <a:pPr eaLnBrk="1" hangingPunct="1"/>
            <a:r>
              <a:rPr lang="bs-Latn-BA"/>
              <a:t>Narudžba i prihvaćanje</a:t>
            </a:r>
          </a:p>
          <a:p>
            <a:pPr eaLnBrk="1" hangingPunct="1"/>
            <a:r>
              <a:rPr lang="bs-Latn-BA"/>
              <a:t>Detaljni pisani sporazum</a:t>
            </a:r>
          </a:p>
          <a:p>
            <a:pPr eaLnBrk="1" hangingPunct="1"/>
            <a:r>
              <a:rPr lang="bs-Latn-BA"/>
              <a:t>Industrijski obrasci</a:t>
            </a:r>
          </a:p>
          <a:p>
            <a:pPr eaLnBrk="1" hangingPunct="1"/>
            <a:r>
              <a:rPr lang="bs-Latn-BA"/>
              <a:t>Elektronska trgovina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AED77C7-F671-5F4E-8387-5E392E31B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rgbClr val="B9B48B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000">
                <a:solidFill>
                  <a:srgbClr val="B9B48B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000">
                <a:solidFill>
                  <a:srgbClr val="B9B48B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000">
                <a:solidFill>
                  <a:srgbClr val="B9B48B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000">
                <a:solidFill>
                  <a:srgbClr val="B9B48B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1000">
                <a:solidFill>
                  <a:srgbClr val="B9B48B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1000">
                <a:solidFill>
                  <a:srgbClr val="B9B48B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1000">
                <a:solidFill>
                  <a:srgbClr val="B9B48B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1000">
                <a:solidFill>
                  <a:srgbClr val="B9B48B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7EA7E2-76D8-4C40-82A6-A2C76939F586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775523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8A292B-F68F-5E47-AE6C-ECCB8AB7F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1545"/>
            <a:ext cx="8229600" cy="1257279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  <a:defRPr/>
            </a:pPr>
            <a:r>
              <a:rPr lang="bs-Latn-BA"/>
              <a:t>Dio I: Sfera primjene:  Da li se primjenjuje CISG?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2DAA0A4-B601-A44C-AF80-121941058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45859"/>
            <a:ext cx="8229600" cy="4536187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bs-Latn-BA" dirty="0"/>
              <a:t>Čl. 1(1):  </a:t>
            </a:r>
            <a:r>
              <a:rPr lang="bs-Latn-BA" i="1" dirty="0"/>
              <a:t>Ugovor</a:t>
            </a:r>
            <a:r>
              <a:rPr lang="bs-Latn-BA" dirty="0"/>
              <a:t> o </a:t>
            </a:r>
            <a:r>
              <a:rPr lang="bs-Latn-BA" i="1" dirty="0"/>
              <a:t>prodaji roba</a:t>
            </a:r>
            <a:r>
              <a:rPr lang="bs-Latn-BA" dirty="0"/>
              <a:t> između strana čije je </a:t>
            </a:r>
            <a:r>
              <a:rPr lang="bs-Latn-BA" i="1" dirty="0"/>
              <a:t>mjesto poslovanja</a:t>
            </a:r>
            <a:r>
              <a:rPr lang="bs-Latn-BA" dirty="0"/>
              <a:t> u </a:t>
            </a:r>
            <a:r>
              <a:rPr lang="bs-Latn-BA" i="1" dirty="0"/>
              <a:t>različitim Državama</a:t>
            </a:r>
            <a:r>
              <a:rPr lang="bs-Latn-BA" dirty="0"/>
              <a:t>:</a:t>
            </a:r>
            <a:r>
              <a:rPr lang="bs-Latn-BA" i="1" dirty="0"/>
              <a:t> 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bs-Latn-BA" dirty="0"/>
              <a:t>(a) kada su Države Zemlje potpisnice; ili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bs-Latn-BA" dirty="0"/>
              <a:t>(b) kada pravila privatnog međunarodnog prava dovedu do primjene zakona Zemlje potpisnice (zemlja može odlučiti da se ova odredba ne primjenjuje, u skladu sa Čl. 95)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bs-Latn-BA" dirty="0"/>
              <a:t>Čl. 6:  Autonomija strana:  može se odreći primjene, u cjelini ili u dijelu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bs-Latn-BA" dirty="0"/>
              <a:t>Čl. 2:  CISG se </a:t>
            </a:r>
            <a:r>
              <a:rPr lang="bs-Latn-BA" b="1" dirty="0"/>
              <a:t>ne</a:t>
            </a:r>
            <a:r>
              <a:rPr lang="bs-Latn-BA" dirty="0"/>
              <a:t> primjenjuje na potrošačke proizvode/ proizvode za domaćinstvo; brodove i letjelice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bs-Latn-BA" dirty="0"/>
              <a:t>Čl. 4:  CISG reguliše: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dirty="0" err="1" smtClean="0"/>
              <a:t>I</a:t>
            </a:r>
            <a:r>
              <a:rPr lang="en-US" dirty="0" err="1" smtClean="0"/>
              <a:t>zradu</a:t>
            </a:r>
            <a:r>
              <a:rPr lang="bs-Latn-BA" dirty="0" smtClean="0"/>
              <a:t> </a:t>
            </a:r>
            <a:r>
              <a:rPr lang="bs-Latn-BA" dirty="0"/>
              <a:t>ugovora, i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bs-Latn-BA" dirty="0"/>
              <a:t>Prava i obaveze prodavača i kupca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bs-Latn-BA" dirty="0"/>
              <a:t>Napomena: </a:t>
            </a:r>
            <a:r>
              <a:rPr lang="bs-Latn-BA" b="1" dirty="0"/>
              <a:t>ne</a:t>
            </a:r>
            <a:r>
              <a:rPr lang="bs-Latn-BA" dirty="0"/>
              <a:t> </a:t>
            </a:r>
            <a:r>
              <a:rPr lang="bs-Latn-BA" dirty="0" smtClean="0"/>
              <a:t>pokriva pitanja validnosti </a:t>
            </a:r>
            <a:r>
              <a:rPr lang="bs-Latn-BA" dirty="0"/>
              <a:t>ugovora (kapacitet strana, prevaru, pogrešku, javnu politiku) niti posljedice koje taj ugovor može imati na prodate robe (</a:t>
            </a:r>
            <a:r>
              <a:rPr lang="bs-Latn-BA" dirty="0" err="1"/>
              <a:t>prenos</a:t>
            </a:r>
            <a:r>
              <a:rPr lang="bs-Latn-BA" dirty="0"/>
              <a:t>/</a:t>
            </a:r>
            <a:r>
              <a:rPr lang="bs-Latn-BA" dirty="0" err="1"/>
              <a:t>zadržavanje</a:t>
            </a:r>
            <a:r>
              <a:rPr lang="bs-Latn-BA" dirty="0"/>
              <a:t> vlasništva; kupac u dobroj vjeri)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609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20691A8-52C4-B341-BB6E-A4BFA4B51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2144"/>
            <a:ext cx="8229600" cy="7286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bs-Latn-BA"/>
              <a:t>Dio I: Sfera primjene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765EE61-E711-7340-A4CF-CA72E3566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86296"/>
            <a:ext cx="8229600" cy="490341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bs-Latn-BA" dirty="0"/>
              <a:t>Čl. 7:  Pravila tumačenja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bs-Latn-BA" sz="1900" dirty="0"/>
              <a:t>Međunarodni karakter i potreba promovisanja uniformnosti i poštivanja </a:t>
            </a:r>
            <a:r>
              <a:rPr lang="bs-Latn-BA" sz="1900" i="1" dirty="0"/>
              <a:t>dobre vjere</a:t>
            </a:r>
            <a:r>
              <a:rPr lang="bs-Latn-BA" sz="1900" dirty="0"/>
              <a:t> u međunarodnoj trgovini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bs-Latn-BA" sz="1900" dirty="0" err="1"/>
              <a:t>Opšti</a:t>
            </a:r>
            <a:r>
              <a:rPr lang="bs-Latn-BA" sz="1900" dirty="0"/>
              <a:t> principi na kojima se zasniva CISG, odnosno, u nedostatku tih principa, </a:t>
            </a:r>
            <a:r>
              <a:rPr lang="bs-Latn-BA" sz="1900" dirty="0" smtClean="0"/>
              <a:t>zakon </a:t>
            </a:r>
            <a:r>
              <a:rPr lang="bs-Latn-BA" sz="1900" dirty="0"/>
              <a:t>koji se primjenjuje u privatnom međunarodnom pravu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bs-Latn-BA" dirty="0"/>
              <a:t>Čl. 8 i 9: Izjave, </a:t>
            </a:r>
            <a:r>
              <a:rPr lang="bs-Latn-BA" dirty="0" err="1"/>
              <a:t>ponašanja</a:t>
            </a:r>
            <a:r>
              <a:rPr lang="bs-Latn-BA" dirty="0"/>
              <a:t>, prakse strana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bs-Latn-BA" sz="1900" dirty="0"/>
              <a:t>Istinska namjera strana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bs-Latn-BA" sz="1900" i="1" dirty="0"/>
              <a:t>Razumna</a:t>
            </a:r>
            <a:r>
              <a:rPr lang="bs-Latn-BA" sz="1900" dirty="0"/>
              <a:t> osoba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bs-Latn-BA" sz="1900" dirty="0"/>
              <a:t>Uzima u obzir sve relevantne okolnosti (pregovore, prakse, </a:t>
            </a:r>
            <a:r>
              <a:rPr lang="bs-Latn-BA" sz="1900" dirty="0" err="1"/>
              <a:t>ponašanje</a:t>
            </a:r>
            <a:r>
              <a:rPr lang="bs-Latn-BA" sz="1900" dirty="0"/>
              <a:t>)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bs-Latn-BA" sz="1900" dirty="0"/>
              <a:t>Međunarodna upotreba</a:t>
            </a:r>
          </a:p>
          <a:p>
            <a:pPr>
              <a:defRPr/>
            </a:pPr>
            <a:r>
              <a:rPr lang="bs-Latn-BA" dirty="0"/>
              <a:t>Čl. 11:  Nema obaveza u pogledu forme </a:t>
            </a:r>
            <a:r>
              <a:rPr lang="bs-Latn-BA" dirty="0" smtClean="0"/>
              <a:t>niti </a:t>
            </a:r>
            <a:r>
              <a:rPr lang="bs-Latn-BA" dirty="0"/>
              <a:t>zahtjeva da ugovor bude u pisanom obliku (svaka zemlja može propisati obavezu izrade pismenog ugovora u skladu sa čl. 96)</a:t>
            </a:r>
          </a:p>
          <a:p>
            <a:pPr>
              <a:buFont typeface="Arial" charset="0"/>
              <a:buChar char="–"/>
              <a:defRPr/>
            </a:pPr>
            <a:endParaRPr lang="en-US" dirty="0"/>
          </a:p>
          <a:p>
            <a:pPr marL="457200" lvl="1" indent="0" eaLnBrk="1" hangingPunct="1">
              <a:buFont typeface="Arial" charset="0"/>
              <a:buNone/>
              <a:defRPr/>
            </a:pPr>
            <a:endParaRPr lang="en-US" dirty="0"/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265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>
            <a:extLst>
              <a:ext uri="{FF2B5EF4-FFF2-40B4-BE49-F238E27FC236}">
                <a16:creationId xmlns="" xmlns:a16="http://schemas.microsoft.com/office/drawing/2014/main" id="{4B234ED4-A577-F043-A72C-FC31BBEF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56" y="244158"/>
            <a:ext cx="8609611" cy="1339850"/>
          </a:xfrm>
        </p:spPr>
        <p:txBody>
          <a:bodyPr>
            <a:normAutofit/>
          </a:bodyPr>
          <a:lstStyle/>
          <a:p>
            <a:pPr eaLnBrk="1" hangingPunct="1"/>
            <a:r>
              <a:rPr lang="bs-Latn-BA" dirty="0"/>
              <a:t>Dio II  </a:t>
            </a:r>
            <a:r>
              <a:rPr lang="en-US" dirty="0" err="1" smtClean="0"/>
              <a:t>Nastanak</a:t>
            </a:r>
            <a:r>
              <a:rPr lang="bs-Latn-BA" dirty="0" smtClean="0"/>
              <a:t> </a:t>
            </a:r>
            <a:r>
              <a:rPr lang="bs-Latn-BA" dirty="0"/>
              <a:t>ugovora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DC40960-2872-0148-B77D-813CC5613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799"/>
            <a:ext cx="8229600" cy="45482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bs-Latn-BA" sz="3000">
                <a:ea typeface="ＭＳ Ｐゴシック" panose="020B0600070205080204" pitchFamily="34" charset="-128"/>
              </a:rPr>
              <a:t>Prema CISG, ugovor se smatra zaključenim kada </a:t>
            </a:r>
            <a:r>
              <a:rPr lang="bs-Latn-BA" sz="3000" b="1">
                <a:ea typeface="ＭＳ Ｐゴシック" panose="020B0600070205080204" pitchFamily="34" charset="-128"/>
              </a:rPr>
              <a:t>prihvatanje ponude</a:t>
            </a:r>
            <a:r>
              <a:rPr lang="bs-Latn-BA" sz="3000">
                <a:ea typeface="ＭＳ Ｐゴシック" panose="020B0600070205080204" pitchFamily="34" charset="-128"/>
              </a:rPr>
              <a:t> postane efektivno (čl. 23)</a:t>
            </a:r>
          </a:p>
          <a:p>
            <a:pPr eaLnBrk="1" hangingPunct="1">
              <a:lnSpc>
                <a:spcPct val="80000"/>
              </a:lnSpc>
            </a:pPr>
            <a:r>
              <a:rPr lang="bs-Latn-BA" sz="3000">
                <a:ea typeface="ＭＳ Ｐゴシック" panose="020B0600070205080204" pitchFamily="34" charset="-128"/>
              </a:rPr>
              <a:t>Ponuda (čl. 14)</a:t>
            </a:r>
          </a:p>
          <a:p>
            <a:pPr lvl="1" eaLnBrk="1" hangingPunct="1">
              <a:lnSpc>
                <a:spcPct val="80000"/>
              </a:lnSpc>
            </a:pPr>
            <a:r>
              <a:rPr lang="bs-Latn-BA" sz="2600">
                <a:ea typeface="ＭＳ Ｐゴシック" panose="020B0600070205080204" pitchFamily="34" charset="-128"/>
              </a:rPr>
              <a:t>Da li je ponuđač imao namjeru da bude obavezan;  </a:t>
            </a:r>
          </a:p>
          <a:p>
            <a:pPr lvl="1" eaLnBrk="1" hangingPunct="1">
              <a:lnSpc>
                <a:spcPct val="80000"/>
              </a:lnSpc>
            </a:pPr>
            <a:r>
              <a:rPr lang="bs-Latn-BA" sz="2600">
                <a:ea typeface="ＭＳ Ｐゴシック" panose="020B0600070205080204" pitchFamily="34" charset="-128"/>
              </a:rPr>
              <a:t>Definitivnost ponude - količina i cijena</a:t>
            </a:r>
          </a:p>
          <a:p>
            <a:pPr eaLnBrk="1" hangingPunct="1">
              <a:lnSpc>
                <a:spcPct val="80000"/>
              </a:lnSpc>
            </a:pPr>
            <a:r>
              <a:rPr lang="bs-Latn-BA" sz="3000">
                <a:ea typeface="ＭＳ Ｐゴシック" panose="020B0600070205080204" pitchFamily="34" charset="-128"/>
              </a:rPr>
              <a:t>Čl. 14-17 regulišu:</a:t>
            </a:r>
          </a:p>
          <a:p>
            <a:pPr lvl="1" eaLnBrk="1" hangingPunct="1">
              <a:lnSpc>
                <a:spcPct val="80000"/>
              </a:lnSpc>
            </a:pPr>
            <a:r>
              <a:rPr lang="bs-Latn-BA" sz="2600">
                <a:ea typeface="ＭＳ Ｐゴシック" panose="020B0600070205080204" pitchFamily="34" charset="-128"/>
              </a:rPr>
              <a:t>Efektivno vrijeme ponude</a:t>
            </a:r>
          </a:p>
          <a:p>
            <a:pPr lvl="1" eaLnBrk="1" hangingPunct="1">
              <a:lnSpc>
                <a:spcPct val="80000"/>
              </a:lnSpc>
            </a:pPr>
            <a:r>
              <a:rPr lang="bs-Latn-BA" sz="2600">
                <a:ea typeface="ＭＳ Ｐゴシック" panose="020B0600070205080204" pitchFamily="34" charset="-128"/>
              </a:rPr>
              <a:t>Povlačenje</a:t>
            </a:r>
          </a:p>
          <a:p>
            <a:pPr lvl="1" eaLnBrk="1" hangingPunct="1">
              <a:lnSpc>
                <a:spcPct val="80000"/>
              </a:lnSpc>
            </a:pPr>
            <a:r>
              <a:rPr lang="bs-Latn-BA" sz="2600">
                <a:ea typeface="ＭＳ Ｐゴシック" panose="020B0600070205080204" pitchFamily="34" charset="-128"/>
              </a:rPr>
              <a:t>Opoziv</a:t>
            </a:r>
          </a:p>
          <a:p>
            <a:pPr lvl="1" eaLnBrk="1" hangingPunct="1">
              <a:lnSpc>
                <a:spcPct val="80000"/>
              </a:lnSpc>
            </a:pPr>
            <a:r>
              <a:rPr lang="bs-Latn-BA" sz="2600">
                <a:ea typeface="ＭＳ Ｐゴシック" panose="020B0600070205080204" pitchFamily="34" charset="-128"/>
              </a:rPr>
              <a:t>Raskid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3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2430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>
            <a:extLst>
              <a:ext uri="{FF2B5EF4-FFF2-40B4-BE49-F238E27FC236}">
                <a16:creationId xmlns="" xmlns:a16="http://schemas.microsoft.com/office/drawing/2014/main" id="{BD584354-5F85-2E45-8A55-579CFA3002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s-Latn-BA"/>
              <a:t>Ugovorne odredbe</a:t>
            </a:r>
          </a:p>
        </p:txBody>
      </p:sp>
      <p:sp>
        <p:nvSpPr>
          <p:cNvPr id="43010" name="Rectangle 3">
            <a:extLst>
              <a:ext uri="{FF2B5EF4-FFF2-40B4-BE49-F238E27FC236}">
                <a16:creationId xmlns="" xmlns:a16="http://schemas.microsoft.com/office/drawing/2014/main" id="{CE6BD7D0-BB68-E545-BDEF-A84895001F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852550"/>
            <a:ext cx="8229600" cy="4503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Times" pitchFamily="2" charset="0"/>
              <a:buNone/>
            </a:pPr>
            <a:r>
              <a:rPr lang="bs-Latn-BA" dirty="0"/>
              <a:t>Minimum potreban za </a:t>
            </a:r>
            <a:r>
              <a:rPr lang="bs-Latn-BA" dirty="0" smtClean="0"/>
              <a:t>bi ugovor bio provediv</a:t>
            </a:r>
            <a:endParaRPr lang="bs-Latn-BA" dirty="0"/>
          </a:p>
          <a:p>
            <a:pPr eaLnBrk="1" hangingPunct="1"/>
            <a:r>
              <a:rPr lang="bs-Latn-BA" sz="2400" dirty="0">
                <a:ea typeface="ＭＳ Ｐゴシック" panose="020B0600070205080204" pitchFamily="34" charset="-128"/>
              </a:rPr>
              <a:t>Identifikacija strana</a:t>
            </a:r>
          </a:p>
          <a:p>
            <a:pPr eaLnBrk="1" hangingPunct="1"/>
            <a:r>
              <a:rPr lang="bs-Latn-BA" sz="2400" dirty="0">
                <a:ea typeface="ＭＳ Ｐゴシック" panose="020B0600070205080204" pitchFamily="34" charset="-128"/>
              </a:rPr>
              <a:t>Opis roba</a:t>
            </a:r>
          </a:p>
          <a:p>
            <a:pPr eaLnBrk="1" hangingPunct="1"/>
            <a:r>
              <a:rPr lang="bs-Latn-BA" sz="2400" dirty="0">
                <a:ea typeface="ＭＳ Ｐゴシック" panose="020B0600070205080204" pitchFamily="34" charset="-128"/>
              </a:rPr>
              <a:t>Cijena i vrijeme plaćanja</a:t>
            </a:r>
          </a:p>
          <a:p>
            <a:pPr eaLnBrk="1" hangingPunct="1">
              <a:buFont typeface="Times" pitchFamily="2" charset="0"/>
              <a:buNone/>
            </a:pPr>
            <a:r>
              <a:rPr lang="bs-Latn-BA" dirty="0">
                <a:ea typeface="ＭＳ Ｐゴシック" panose="020B0600070205080204" pitchFamily="34" charset="-128"/>
              </a:rPr>
              <a:t>Ostale odredbe se mogu implicirati okolnostima, industrijskim običajima i praksom, zakonskim odredbama za "popunjavanje praznina"</a:t>
            </a:r>
          </a:p>
          <a:p>
            <a:pPr eaLnBrk="1" hangingPunct="1">
              <a:buFont typeface="Times" pitchFamily="2" charset="0"/>
              <a:buNone/>
            </a:pPr>
            <a:r>
              <a:rPr lang="bs-Latn-BA" sz="2400" dirty="0">
                <a:ea typeface="ＭＳ Ｐゴシック" panose="020B0600070205080204" pitchFamily="34" charset="-128"/>
              </a:rPr>
              <a:t>Mjerodavni zakon može za određenu vrstu ugovora propisivati pisani oblik; drugi mogu dijelom biti i usmeni, ali teško je dati adekvatan dokaz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59CB53F-1B52-B743-B73C-53479C958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solidFill>
                  <a:srgbClr val="B9B48B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000">
                <a:solidFill>
                  <a:srgbClr val="B9B48B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000">
                <a:solidFill>
                  <a:srgbClr val="B9B48B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000">
                <a:solidFill>
                  <a:srgbClr val="B9B48B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000">
                <a:solidFill>
                  <a:srgbClr val="B9B48B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1000">
                <a:solidFill>
                  <a:srgbClr val="B9B48B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1000">
                <a:solidFill>
                  <a:srgbClr val="B9B48B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1000">
                <a:solidFill>
                  <a:srgbClr val="B9B48B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 sz="1000">
                <a:solidFill>
                  <a:srgbClr val="B9B48B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E86C27-3F8D-DE4F-BBF3-DA1795CA02C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0486198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="" xmlns:a16="http://schemas.microsoft.com/office/drawing/2014/main" id="{F96015E2-AAB0-D147-81D9-A82A249E9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326" y="244158"/>
            <a:ext cx="8619893" cy="1339850"/>
          </a:xfrm>
        </p:spPr>
        <p:txBody>
          <a:bodyPr>
            <a:normAutofit/>
          </a:bodyPr>
          <a:lstStyle/>
          <a:p>
            <a:pPr eaLnBrk="1" hangingPunct="1"/>
            <a:r>
              <a:rPr lang="bs-Latn-BA" dirty="0"/>
              <a:t>Dio II  </a:t>
            </a:r>
            <a:r>
              <a:rPr lang="en-US" dirty="0" err="1" smtClean="0"/>
              <a:t>Nastanak</a:t>
            </a:r>
            <a:r>
              <a:rPr lang="bs-Latn-BA" dirty="0" smtClean="0"/>
              <a:t> </a:t>
            </a:r>
            <a:r>
              <a:rPr lang="bs-Latn-BA" dirty="0"/>
              <a:t>ugovora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809D678-1D29-9449-B6BC-CBAF458B8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93174"/>
            <a:ext cx="8229600" cy="4725101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bs-Latn-BA" dirty="0"/>
              <a:t>Prihvat ponude (čl. 18-22)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bs-Latn-BA" dirty="0"/>
              <a:t>Odgovor koji sadrži dodatke, ograničenja ili modifikacije predstavlja odbijanje i </a:t>
            </a:r>
            <a:r>
              <a:rPr lang="bs-Latn-BA" dirty="0" smtClean="0"/>
              <a:t>kontra-ponudu </a:t>
            </a:r>
            <a:r>
              <a:rPr lang="bs-Latn-BA" dirty="0"/>
              <a:t>(pravilo odraza u ogledalu) (čl. 19(1))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bs-Latn-BA" dirty="0"/>
              <a:t>Ako promjene nisu od materijalnog značaja, odgovor=prihvat, osim kada se ponuđač odmah usprotivi tome (čl. 19(2))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bs-Latn-BA" dirty="0"/>
              <a:t>Materijalne promjene </a:t>
            </a:r>
            <a:r>
              <a:rPr lang="bs-Latn-BA" dirty="0" err="1" smtClean="0"/>
              <a:t>obuhvataju</a:t>
            </a:r>
            <a:r>
              <a:rPr lang="bs-Latn-BA" dirty="0"/>
              <a:t>:  cijenu, plaćanje, </a:t>
            </a:r>
            <a:r>
              <a:rPr lang="bs-Latn-BA" dirty="0" err="1"/>
              <a:t>kvalitet</a:t>
            </a:r>
            <a:r>
              <a:rPr lang="bs-Latn-BA" dirty="0"/>
              <a:t> i količinu, mjesto i vrijeme isporuke, odgovornost, rješavanje sporova (čl. 19(3))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3204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</TotalTime>
  <Words>1058</Words>
  <Application>Microsoft Macintosh PowerPoint</Application>
  <PresentationFormat>On-screen Show (4:3)</PresentationFormat>
  <Paragraphs>108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Brush Script MT</vt:lpstr>
      <vt:lpstr>Calibri</vt:lpstr>
      <vt:lpstr>Calisto MT</vt:lpstr>
      <vt:lpstr>ＭＳ Ｐゴシック</vt:lpstr>
      <vt:lpstr>Times</vt:lpstr>
      <vt:lpstr>Times New Roman</vt:lpstr>
      <vt:lpstr>Arial</vt:lpstr>
      <vt:lpstr>Capital</vt:lpstr>
      <vt:lpstr>Međunarodne kupoprodajne transakcije</vt:lpstr>
      <vt:lpstr>Zemlje potpisnice CISG</vt:lpstr>
      <vt:lpstr>Struktura CISG</vt:lpstr>
      <vt:lpstr>Oblici kupoprodajnog ugovora</vt:lpstr>
      <vt:lpstr>Dio I: Sfera primjene:  Da li se primjenjuje CISG?</vt:lpstr>
      <vt:lpstr>Dio I: Sfera primjene</vt:lpstr>
      <vt:lpstr>Dio II  Nastanak ugovora</vt:lpstr>
      <vt:lpstr>Ugovorne odredbe</vt:lpstr>
      <vt:lpstr>Dio II  Nastanak ugovora</vt:lpstr>
      <vt:lpstr>Dio III  Prodaja roba</vt:lpstr>
      <vt:lpstr>Dio III  Prodaja roba</vt:lpstr>
      <vt:lpstr>Odšteta</vt:lpstr>
      <vt:lpstr>Problemi - ponuda i prihvat</vt:lpstr>
      <vt:lpstr>Problem - odšteta</vt:lpstr>
      <vt:lpstr>Konvencija o zastari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Contracting States to the CISG</dc:title>
  <dc:creator>Jessie Reniere</dc:creator>
  <cp:lastModifiedBy>Microsoft Office User</cp:lastModifiedBy>
  <cp:revision>14</cp:revision>
  <dcterms:created xsi:type="dcterms:W3CDTF">2018-10-05T16:59:36Z</dcterms:created>
  <dcterms:modified xsi:type="dcterms:W3CDTF">2018-10-11T19:23:21Z</dcterms:modified>
</cp:coreProperties>
</file>