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6" r:id="rId3"/>
    <p:sldId id="297" r:id="rId4"/>
    <p:sldId id="289" r:id="rId5"/>
    <p:sldId id="294" r:id="rId6"/>
    <p:sldId id="295" r:id="rId7"/>
    <p:sldId id="292" r:id="rId8"/>
    <p:sldId id="293" r:id="rId9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96E321F-566D-40A7-BB63-94F806692659}">
          <p14:sldIdLst>
            <p14:sldId id="256"/>
            <p14:sldId id="296"/>
            <p14:sldId id="297"/>
            <p14:sldId id="289"/>
            <p14:sldId id="294"/>
            <p14:sldId id="295"/>
            <p14:sldId id="292"/>
            <p14:sldId id="293"/>
          </p14:sldIdLst>
        </p14:section>
        <p14:section name="Untitled Section" id="{2ACBB134-72B9-4916-BE32-A95CFD731AA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4" autoAdjust="0"/>
    <p:restoredTop sz="85714" autoAdjust="0"/>
  </p:normalViewPr>
  <p:slideViewPr>
    <p:cSldViewPr snapToGrid="0">
      <p:cViewPr varScale="1">
        <p:scale>
          <a:sx n="47" d="100"/>
          <a:sy n="47" d="100"/>
        </p:scale>
        <p:origin x="216" y="9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87BA6C9-11AE-3C47-8931-B964AE1C7FC8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78B0E52-54AF-134D-8C90-1CA44C2A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217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D2CBFDB-3999-4C3A-B8FE-C17095D6F26D}" type="datetimeFigureOut">
              <a:rPr lang="en-US" smtClean="0"/>
              <a:pPr/>
              <a:t>10/11/18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E069EF2-939F-420C-B30E-B3094D2D9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408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269E-A955-8A41-BB61-694212026F65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5634-490E-9A40-911C-B58B7B827C2F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CC23-4E8D-F644-A703-02D3C70A7A56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CA79-6D0F-6841-B194-BB44ADD834AF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ECBA-2371-1B45-83F6-3B7C9CED3182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EBE1-CF86-9A40-A777-720B7A72DF1A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EF89-AC71-9045-BC0C-E43DA88C194C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E8D1-2C21-E14C-9167-F258BF75389E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027D-4C6D-D141-B919-A6C315329A0F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90BCA8B-3654-4244-AE29-16F47BD5E042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B192-042D-C949-A47D-93A2751D3A31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F8CD9FA-E85A-E249-8E46-F6D4368487A1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896246" cy="3566160"/>
          </a:xfrm>
        </p:spPr>
        <p:txBody>
          <a:bodyPr>
            <a:normAutofit/>
          </a:bodyPr>
          <a:lstStyle/>
          <a:p>
            <a:r>
              <a:rPr lang="hr-HR" sz="6600"/>
              <a:t>Alati za upravljanje predmetima:</a:t>
            </a:r>
            <a:br>
              <a:rPr lang="hr-HR" sz="6600"/>
            </a:br>
            <a:r>
              <a:rPr lang="hr-HR" sz="6600"/>
              <a:t>Uloga suca</a:t>
            </a:r>
            <a:r>
              <a:rPr lang="en-US" sz="6500" dirty="0" smtClean="0"/>
              <a:t> </a:t>
            </a:r>
            <a:endParaRPr lang="en-US" sz="6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AKTIVNI NADZOR KAO SREDSTVO ZA POSTIZANJE PRAVIČNIH, BRZIH I NE-SKUPIH ODLUKA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200" smtClean="0"/>
              <a:pPr/>
              <a:t>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2054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Predmeti će se odlagati ako stranke imaju kontrolu nad rasporedom i vremenskim planiranjem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66753"/>
            <a:ext cx="10515600" cy="3710210"/>
          </a:xfrm>
        </p:spPr>
        <p:txBody>
          <a:bodyPr/>
          <a:lstStyle/>
          <a:p>
            <a:r>
              <a:rPr lang="hr-HR" dirty="0" smtClean="0"/>
              <a:t>Suprotstavljeni interesi drugih </a:t>
            </a:r>
            <a:r>
              <a:rPr lang="hr-HR" dirty="0" smtClean="0"/>
              <a:t>klijenata</a:t>
            </a:r>
          </a:p>
          <a:p>
            <a:r>
              <a:rPr lang="hr-HR" dirty="0" smtClean="0"/>
              <a:t>Suprotstavljeni zahtjevi drugih </a:t>
            </a:r>
            <a:r>
              <a:rPr lang="hr-HR" dirty="0" smtClean="0"/>
              <a:t>sudova</a:t>
            </a:r>
          </a:p>
          <a:p>
            <a:r>
              <a:rPr lang="hr-HR" dirty="0" smtClean="0"/>
              <a:t>Jedna strana obično ima koristi od odlaganja</a:t>
            </a:r>
          </a:p>
          <a:p>
            <a:pPr indent="82550">
              <a:buFont typeface="Wingdings" charset="2"/>
              <a:buChar char="ü"/>
            </a:pPr>
            <a:r>
              <a:rPr lang="hr-HR" dirty="0" smtClean="0"/>
              <a:t> Svjedoci ili dokazi postanu nedostupni</a:t>
            </a:r>
          </a:p>
          <a:p>
            <a:pPr indent="82550">
              <a:buFont typeface="Wingdings" charset="2"/>
              <a:buChar char="ü"/>
            </a:pPr>
            <a:r>
              <a:rPr lang="hr-HR" dirty="0" smtClean="0"/>
              <a:t>Bolje platiti presudu za nekoliko godina nego odmah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4557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 sudovima SAD jača trend Aktivnog upravljanja predmetima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78879" cy="4351338"/>
          </a:xfrm>
        </p:spPr>
        <p:txBody>
          <a:bodyPr/>
          <a:lstStyle/>
          <a:p>
            <a:pPr marL="0" indent="0">
              <a:buNone/>
            </a:pPr>
            <a:r>
              <a:rPr lang="hr-HR" sz="2000" dirty="0" smtClean="0"/>
              <a:t>Navedeni cilj Saveznih pravila parničnog postupka je da se u svakom predmetu donese odluka koja je:</a:t>
            </a:r>
          </a:p>
          <a:p>
            <a:r>
              <a:rPr lang="hr-HR" b="1" dirty="0" smtClean="0"/>
              <a:t>Pravična</a:t>
            </a:r>
          </a:p>
          <a:p>
            <a:pPr marL="0" indent="0">
              <a:buNone/>
            </a:pPr>
            <a:r>
              <a:rPr lang="hr-HR" sz="2000" dirty="0" smtClean="0"/>
              <a:t>Upravljanje predmetima ne smije biti izgovor za donošenje neispravnog rješenja.</a:t>
            </a:r>
          </a:p>
          <a:p>
            <a:r>
              <a:rPr lang="hr-HR" b="1" dirty="0" smtClean="0"/>
              <a:t>Brza</a:t>
            </a:r>
          </a:p>
          <a:p>
            <a:pPr marL="0" indent="0">
              <a:buNone/>
            </a:pPr>
            <a:r>
              <a:rPr lang="hr-HR" sz="2000" dirty="0" smtClean="0"/>
              <a:t>Sistem neće sačuvati poštovanje ako ne može proizvesti pravične rezultate u razumnom vremenu.</a:t>
            </a:r>
          </a:p>
          <a:p>
            <a:r>
              <a:rPr lang="hr-HR" b="1" dirty="0" smtClean="0"/>
              <a:t>Nije skupa</a:t>
            </a:r>
          </a:p>
          <a:p>
            <a:pPr marL="0" indent="0">
              <a:buNone/>
            </a:pPr>
            <a:r>
              <a:rPr lang="hr-HR" sz="2000" dirty="0" smtClean="0"/>
              <a:t>Sistem koji ne može dati pravičan rezultat na način koji nije skup neizbježno favorizira bogate i moćne u odnosu na slabe i siromašne.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33132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Inicijalne faze predmeta</a:t>
            </a:r>
            <a:br>
              <a:rPr lang="hr-HR" dirty="0" smtClean="0"/>
            </a:br>
            <a:r>
              <a:rPr lang="hr-HR" sz="2800" dirty="0" smtClean="0"/>
              <a:t>U Sjevernom distriktu Mississippi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751" y="1737360"/>
            <a:ext cx="10321675" cy="439341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hr-HR" dirty="0" smtClean="0"/>
              <a:t>Utvrđuje se datum suđenja, sa preliminarnom konferencijom koja se održava 1 mjesec prije suđenja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hr-HR" sz="2000" dirty="0" smtClean="0"/>
              <a:t>Ubrzani građanski predmeti se utvrđuju 9 mjeseci nakon podnošenja odgovora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hr-HR" sz="2000" dirty="0" smtClean="0"/>
              <a:t>Redovni građanski predmeti se utvrđuju 12 mjeseci nakon podnošenja odgovora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hr-HR" sz="2000" dirty="0" smtClean="0"/>
              <a:t>Kompleksni građanski predmeti se utvrđuju 24 mjeseca nakon podnošenja odgovora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hr-HR" dirty="0" smtClean="0"/>
              <a:t>Obavezna konferencija poravnanja se utvrđuje 7 mjeseci prije suđenja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hr-HR" sz="2000" dirty="0" smtClean="0"/>
              <a:t>Do 7 dana prije ove konferencije, strane će razmijeniti 2 pisana zahtjeva za poravnanje i 2 pisane ponude poravnanja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hr-HR" dirty="0" smtClean="0"/>
              <a:t>Na Inicijalnoj konferenciji, </a:t>
            </a:r>
            <a:r>
              <a:rPr lang="hr-HR" dirty="0" err="1" smtClean="0"/>
              <a:t>sudija</a:t>
            </a:r>
            <a:r>
              <a:rPr lang="hr-HR" dirty="0" smtClean="0"/>
              <a:t> </a:t>
            </a:r>
            <a:r>
              <a:rPr lang="hr-HR" dirty="0" err="1" smtClean="0"/>
              <a:t>takođe</a:t>
            </a:r>
            <a:r>
              <a:rPr lang="hr-HR" dirty="0" smtClean="0"/>
              <a:t> ispituje mogućnosti postizanja poravnanja, uključujući i mogućnost alternativnog rješavanja sporova.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hr-HR" sz="1700" dirty="0" smtClean="0"/>
              <a:t>Medijacija </a:t>
            </a:r>
            <a:r>
              <a:rPr lang="hr-HR" sz="1700" dirty="0" smtClean="0">
                <a:sym typeface="Wingdings" panose="05000000000000000000" pitchFamily="2" charset="2"/>
              </a:rPr>
              <a:t></a:t>
            </a:r>
            <a:r>
              <a:rPr lang="hr-HR" sz="1700" dirty="0" smtClean="0"/>
              <a:t>  proces gdje neutralna treća strana pomaže stranama u sporu da riješe spor korištenjem </a:t>
            </a:r>
            <a:r>
              <a:rPr lang="hr-HR" sz="1700" dirty="0" err="1" smtClean="0"/>
              <a:t>specijalizovanih</a:t>
            </a:r>
            <a:r>
              <a:rPr lang="hr-HR" sz="1700" dirty="0" smtClean="0"/>
              <a:t> tehnika komunikacije i pregovaranja </a:t>
            </a:r>
            <a:r>
              <a:rPr lang="mr-IN" sz="1700" dirty="0" smtClean="0"/>
              <a:t>–</a:t>
            </a:r>
            <a:r>
              <a:rPr lang="hr-HR" sz="1700" dirty="0" smtClean="0"/>
              <a:t> strane mogu odlučiti da li će ili neće prihvatiti poravnanje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hr-HR" sz="1700" dirty="0" smtClean="0"/>
              <a:t>Arbitraža </a:t>
            </a:r>
            <a:r>
              <a:rPr lang="hr-HR" sz="1700" dirty="0" smtClean="0">
                <a:sym typeface="Wingdings" panose="05000000000000000000" pitchFamily="2" charset="2"/>
              </a:rPr>
              <a:t> rješavanje sporova izvan suda, gdje arbitar donosi odluku za koje strane unaprijed pristaju da će biti obavezujuća za njih</a:t>
            </a:r>
            <a:endParaRPr lang="hr-HR" sz="22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hr-HR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9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Uloga Sjevernog distrikta Mississippija i stranih aranžmana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hr-HR" sz="1900" dirty="0" smtClean="0">
                <a:sym typeface="Wingdings" panose="05000000000000000000" pitchFamily="2" charset="2"/>
              </a:rPr>
              <a:t>Njujorška konvencija, koja je </a:t>
            </a:r>
            <a:r>
              <a:rPr lang="hr-HR" sz="1900" dirty="0" err="1" smtClean="0">
                <a:sym typeface="Wingdings" panose="05000000000000000000" pitchFamily="2" charset="2"/>
              </a:rPr>
              <a:t>takođe</a:t>
            </a:r>
            <a:r>
              <a:rPr lang="hr-HR" sz="1900" dirty="0" smtClean="0">
                <a:sym typeface="Wingdings" panose="05000000000000000000" pitchFamily="2" charset="2"/>
              </a:rPr>
              <a:t> poznata kao Konvencija Ujedinjenih nacija o priznavanju i izvršenju stranih arbitražnih </a:t>
            </a:r>
            <a:r>
              <a:rPr lang="hr-HR" sz="1900" dirty="0">
                <a:sym typeface="Wingdings" panose="05000000000000000000" pitchFamily="2" charset="2"/>
              </a:rPr>
              <a:t>odluka  </a:t>
            </a:r>
            <a:r>
              <a:rPr lang="hr-HR" sz="1900" dirty="0" smtClean="0">
                <a:sym typeface="Wingdings" panose="05000000000000000000" pitchFamily="2" charset="2"/>
              </a:rPr>
              <a:t>iziskuje da sudovi država potpisnica priznaju pravnu snagu privatnim </a:t>
            </a:r>
            <a:r>
              <a:rPr lang="hr-HR" sz="1900" dirty="0" smtClean="0">
                <a:sym typeface="Wingdings" panose="05000000000000000000" pitchFamily="2" charset="2"/>
              </a:rPr>
              <a:t>sporazumima </a:t>
            </a:r>
            <a:r>
              <a:rPr lang="hr-HR" sz="1900" dirty="0" smtClean="0">
                <a:sym typeface="Wingdings" panose="05000000000000000000" pitchFamily="2" charset="2"/>
              </a:rPr>
              <a:t>o arbitraži i priznaju i izvrše arbitražnu odluku koju donese druga država potpisnica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hr-HR" sz="1700" dirty="0" smtClean="0">
                <a:sym typeface="Wingdings" panose="05000000000000000000" pitchFamily="2" charset="2"/>
              </a:rPr>
              <a:t>U odnosu na države potpisnice </a:t>
            </a:r>
            <a:r>
              <a:rPr lang="mr-IN" sz="1700" dirty="0" smtClean="0">
                <a:sym typeface="Wingdings" panose="05000000000000000000" pitchFamily="2" charset="2"/>
              </a:rPr>
              <a:t>–</a:t>
            </a:r>
            <a:r>
              <a:rPr lang="hr-HR" sz="1700" dirty="0" smtClean="0">
                <a:sym typeface="Wingdings" panose="05000000000000000000" pitchFamily="2" charset="2"/>
              </a:rPr>
              <a:t> Bosna i Hercegovina, Sjedinjene Američke Države, i mnoge druge koje su pristupile ovoj konvenciju, strane arbitražne odluke se tretiraju jednako kao i domaće odluke. 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hr-HR" sz="1900" dirty="0" smtClean="0">
                <a:sym typeface="Wingdings" panose="05000000000000000000" pitchFamily="2" charset="2"/>
              </a:rPr>
              <a:t>Komisija Ujedinjenih nacija o međunarodnom trgovinskom pravu (UNCITRAL)  osnovno pravno tijelo UN sistema međunarodnog trgovinskog prava koji nastoji </a:t>
            </a:r>
            <a:r>
              <a:rPr lang="hr-HR" sz="1900" dirty="0" err="1" smtClean="0">
                <a:sym typeface="Wingdings" panose="05000000000000000000" pitchFamily="2" charset="2"/>
              </a:rPr>
              <a:t>reformisati</a:t>
            </a:r>
            <a:r>
              <a:rPr lang="hr-HR" sz="1900" dirty="0" smtClean="0">
                <a:sym typeface="Wingdings" panose="05000000000000000000" pitchFamily="2" charset="2"/>
              </a:rPr>
              <a:t> i ujednačiti međunarodno trgovačko pravo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hr-HR" sz="1700" dirty="0" smtClean="0">
                <a:sym typeface="Wingdings" panose="05000000000000000000" pitchFamily="2" charset="2"/>
              </a:rPr>
              <a:t>Konvencija Ujedinjenih nacija o ugovorima o međunarodnoj prodaji roba (CISG) </a:t>
            </a:r>
            <a:r>
              <a:rPr lang="mr-IN" sz="1700" dirty="0" smtClean="0">
                <a:sym typeface="Wingdings" panose="05000000000000000000" pitchFamily="2" charset="2"/>
              </a:rPr>
              <a:t>–</a:t>
            </a:r>
            <a:r>
              <a:rPr lang="hr-HR" sz="1700" dirty="0" smtClean="0">
                <a:sym typeface="Wingdings" panose="05000000000000000000" pitchFamily="2" charset="2"/>
              </a:rPr>
              <a:t> ugovor koji ujednačuje međunarodno prodajno pravo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hr-HR" sz="1900" dirty="0" smtClean="0">
                <a:sym typeface="Wingdings" panose="05000000000000000000" pitchFamily="2" charset="2"/>
              </a:rPr>
              <a:t>Naši sudovi poštuju obavezujuće arbitražne sporazume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2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Dostupnost suca tokom pred-raspravnog postupka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Ako sudac želi postići da se stranke drže rasporeda, onda se i sam mora učiniti dostupnim kada se pojave sporovi ili radnje koji prijete da dovedu do kašnjenja u predmetu. To znači:</a:t>
            </a:r>
          </a:p>
          <a:p>
            <a:endParaRPr lang="hr-HR" dirty="0"/>
          </a:p>
          <a:p>
            <a:pPr marL="977900" indent="-395288">
              <a:buFont typeface="Wingdings" charset="2"/>
              <a:buChar char="ü"/>
            </a:pPr>
            <a:r>
              <a:rPr lang="hr-HR" dirty="0" smtClean="0"/>
              <a:t>Pravovremeno donosi odluke o zahtjevima i pravnim radnjama. (Šestomjesečna lista)</a:t>
            </a:r>
          </a:p>
          <a:p>
            <a:pPr marL="977900" indent="-395288">
              <a:buFont typeface="Wingdings" charset="2"/>
              <a:buChar char="ü"/>
            </a:pPr>
            <a:r>
              <a:rPr lang="hr-HR" dirty="0" smtClean="0"/>
              <a:t>Dostupan je putem telefona, ili lično, da sasluša i odluči u među-sporovima (pitanja otkrivanja informacija, uručenje dokumenata, itd.)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243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FENOMEN PRAZNE SUDNICE i datum suđenja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262146" cy="19775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r-HR" dirty="0" smtClean="0"/>
              <a:t>Važno je da se unaprijed utvrdi datum suđenja, i da se drži tog datuma. Često se pojavljuju razlozi </a:t>
            </a:r>
            <a:r>
              <a:rPr lang="mr-IN" dirty="0" smtClean="0"/>
              <a:t>–</a:t>
            </a:r>
            <a:r>
              <a:rPr lang="hr-HR" dirty="0" smtClean="0"/>
              <a:t> nekad neosnovani </a:t>
            </a:r>
            <a:r>
              <a:rPr lang="mr-IN" dirty="0" smtClean="0"/>
              <a:t>–</a:t>
            </a:r>
            <a:r>
              <a:rPr lang="hr-HR" dirty="0" smtClean="0"/>
              <a:t> da se pomjeri datum suđenja. </a:t>
            </a:r>
            <a:r>
              <a:rPr lang="hr-HR" dirty="0" err="1" smtClean="0"/>
              <a:t>Sudije</a:t>
            </a:r>
            <a:r>
              <a:rPr lang="hr-HR" dirty="0" smtClean="0"/>
              <a:t> se odupiru promjeni jednom utvrđenog datuma suđenja.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/>
              <a:t> </a:t>
            </a:r>
            <a:r>
              <a:rPr lang="hr-HR" smtClean="0"/>
              <a:t>Ja zakazujem </a:t>
            </a:r>
            <a:r>
              <a:rPr lang="hr-HR" dirty="0" smtClean="0"/>
              <a:t>7 ili 8 predmeta za suđenje svakog ponedjeljka.</a:t>
            </a:r>
          </a:p>
          <a:p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417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Proces donošenja odluke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r-HR" sz="2800" dirty="0" smtClean="0"/>
              <a:t>Nisu svi predmeti jednako kompleksni i jednako dugi, ali za sud može biti korisno da si sam postavi rokove za donošenje odluke. U SAD, od saveznih sudaca se zahtijeva poseban izvještaj o predmetima gdje odluka nije donesena unutar šest mjeseci od okončanja suđenja.</a:t>
            </a:r>
          </a:p>
          <a:p>
            <a:pPr marL="715518" lvl="1" indent="-514350">
              <a:buFont typeface="+mj-lt"/>
              <a:buAutoNum type="arabicPeriod"/>
            </a:pPr>
            <a:r>
              <a:rPr lang="hr-HR" sz="2600" dirty="0" smtClean="0"/>
              <a:t>Presude porote</a:t>
            </a:r>
          </a:p>
          <a:p>
            <a:pPr marL="715518" lvl="1" indent="-514350">
              <a:buFont typeface="+mj-lt"/>
              <a:buAutoNum type="arabicPeriod"/>
            </a:pPr>
            <a:r>
              <a:rPr lang="hr-HR" sz="2600" dirty="0" smtClean="0"/>
              <a:t>Mišljenje suda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hr-HR" sz="2200" dirty="0" smtClean="0"/>
              <a:t>Moraju biti napisane i zašto</a:t>
            </a:r>
            <a:endParaRPr lang="hr-HR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437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1810</TotalTime>
  <Words>567</Words>
  <Application>Microsoft Macintosh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Mangal</vt:lpstr>
      <vt:lpstr>Wingdings</vt:lpstr>
      <vt:lpstr>Retrospect</vt:lpstr>
      <vt:lpstr>Alati za upravljanje predmetima: Uloga suca </vt:lpstr>
      <vt:lpstr>Predmeti će se odlagati ako stranke imaju kontrolu nad rasporedom i vremenskim planiranjem</vt:lpstr>
      <vt:lpstr>U sudovima SAD jača trend Aktivnog upravljanja predmetima</vt:lpstr>
      <vt:lpstr>Inicijalne faze predmeta U Sjevernom distriktu Mississippi</vt:lpstr>
      <vt:lpstr>Uloga Sjevernog distrikta Mississippija i stranih aranžmana</vt:lpstr>
      <vt:lpstr>Dostupnost suca tokom pred-raspravnog postupka</vt:lpstr>
      <vt:lpstr>FENOMEN PRAZNE SUDNICE i datum suđenja</vt:lpstr>
      <vt:lpstr>Proces donošenja odluke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Dispute Resolution as a Tool for Streamlining Courts</dc:title>
  <dc:creator>Jenna Ross</dc:creator>
  <cp:lastModifiedBy>Microsoft Office User</cp:lastModifiedBy>
  <cp:revision>127</cp:revision>
  <cp:lastPrinted>2018-09-26T19:28:58Z</cp:lastPrinted>
  <dcterms:created xsi:type="dcterms:W3CDTF">2015-04-20T02:00:27Z</dcterms:created>
  <dcterms:modified xsi:type="dcterms:W3CDTF">2018-10-11T17:13:59Z</dcterms:modified>
</cp:coreProperties>
</file>