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76" r:id="rId4"/>
    <p:sldId id="289" r:id="rId5"/>
    <p:sldId id="258" r:id="rId6"/>
    <p:sldId id="285" r:id="rId7"/>
    <p:sldId id="259" r:id="rId8"/>
    <p:sldId id="274" r:id="rId9"/>
    <p:sldId id="280" r:id="rId10"/>
    <p:sldId id="281" r:id="rId11"/>
    <p:sldId id="260" r:id="rId12"/>
    <p:sldId id="279" r:id="rId13"/>
    <p:sldId id="261" r:id="rId14"/>
    <p:sldId id="262" r:id="rId15"/>
    <p:sldId id="283" r:id="rId16"/>
    <p:sldId id="284" r:id="rId17"/>
    <p:sldId id="286" r:id="rId18"/>
    <p:sldId id="287" r:id="rId19"/>
    <p:sldId id="288" r:id="rId2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292DBE3-6297-45DD-A7D4-AF5801C5C289}">
          <p14:sldIdLst>
            <p14:sldId id="256"/>
            <p14:sldId id="257"/>
            <p14:sldId id="276"/>
            <p14:sldId id="289"/>
            <p14:sldId id="258"/>
            <p14:sldId id="285"/>
            <p14:sldId id="259"/>
            <p14:sldId id="274"/>
          </p14:sldIdLst>
        </p14:section>
        <p14:section name="Untitled Section" id="{CC46BDF9-9550-486B-8AF8-AB6086B8FBC8}">
          <p14:sldIdLst>
            <p14:sldId id="280"/>
            <p14:sldId id="281"/>
            <p14:sldId id="260"/>
            <p14:sldId id="279"/>
            <p14:sldId id="261"/>
            <p14:sldId id="262"/>
            <p14:sldId id="283"/>
            <p14:sldId id="284"/>
            <p14:sldId id="286"/>
            <p14:sldId id="287"/>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30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4B722D-F3A9-4618-9354-FEC3FA8D95B7}" type="datetimeFigureOut">
              <a:rPr lang="en-US" smtClean="0"/>
              <a:t>10/2/2018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85A87-C79A-4507-AC55-BE1AF77BF9E0}" type="slidenum">
              <a:rPr lang="en-US" smtClean="0"/>
              <a:t>‹#›</a:t>
            </a:fld>
            <a:endParaRPr lang="en-US"/>
          </a:p>
        </p:txBody>
      </p:sp>
    </p:spTree>
    <p:extLst>
      <p:ext uri="{BB962C8B-B14F-4D97-AF65-F5344CB8AC3E}">
        <p14:creationId xmlns:p14="http://schemas.microsoft.com/office/powerpoint/2010/main" val="1654653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15998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80859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596959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901958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426472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838947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122338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1483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206702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3221134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E4C64F-4DA1-40CB-9236-A8D7A181C228}" type="datetimeFigureOut">
              <a:rPr lang="bs-Latn-BA" smtClean="0"/>
              <a:t>02.10.2018.</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A8CF4BAC-9A46-416F-85D1-F4463A2F22D5}" type="slidenum">
              <a:rPr lang="bs-Latn-BA" smtClean="0"/>
              <a:t>‹#›</a:t>
            </a:fld>
            <a:endParaRPr lang="bs-Latn-BA"/>
          </a:p>
        </p:txBody>
      </p:sp>
    </p:spTree>
    <p:extLst>
      <p:ext uri="{BB962C8B-B14F-4D97-AF65-F5344CB8AC3E}">
        <p14:creationId xmlns:p14="http://schemas.microsoft.com/office/powerpoint/2010/main" val="89332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E4C64F-4DA1-40CB-9236-A8D7A181C228}" type="datetimeFigureOut">
              <a:rPr lang="bs-Latn-BA" smtClean="0"/>
              <a:t>02.10.2018.</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F4BAC-9A46-416F-85D1-F4463A2F22D5}" type="slidenum">
              <a:rPr lang="bs-Latn-BA" smtClean="0"/>
              <a:t>‹#›</a:t>
            </a:fld>
            <a:endParaRPr lang="bs-Latn-BA"/>
          </a:p>
        </p:txBody>
      </p:sp>
    </p:spTree>
    <p:extLst>
      <p:ext uri="{BB962C8B-B14F-4D97-AF65-F5344CB8AC3E}">
        <p14:creationId xmlns:p14="http://schemas.microsoft.com/office/powerpoint/2010/main" val="83639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0089" y="289932"/>
            <a:ext cx="9701560" cy="6740307"/>
          </a:xfrm>
          <a:prstGeom prst="rect">
            <a:avLst/>
          </a:prstGeom>
        </p:spPr>
        <p:txBody>
          <a:bodyPr wrap="square">
            <a:spAutoFit/>
          </a:bodyPr>
          <a:lstStyle/>
          <a:p>
            <a:pPr algn="just">
              <a:spcAft>
                <a:spcPts val="0"/>
              </a:spcAft>
            </a:pPr>
            <a:endParaRPr lang="bs-Latn-BA" sz="2400" b="1" dirty="0">
              <a:latin typeface="Times New Roman" panose="02020603050405020304" pitchFamily="18" charset="0"/>
              <a:ea typeface="Times New Roman" panose="02020603050405020304" pitchFamily="18" charset="0"/>
            </a:endParaRPr>
          </a:p>
          <a:p>
            <a:pPr algn="ctr">
              <a:spcAft>
                <a:spcPts val="0"/>
              </a:spcAft>
            </a:pPr>
            <a:r>
              <a:rPr lang="bs-Latn-BA" sz="3200" b="1" dirty="0" smtClean="0">
                <a:latin typeface="Times New Roman" panose="02020603050405020304" pitchFamily="18" charset="0"/>
                <a:ea typeface="Times New Roman" panose="02020603050405020304" pitchFamily="18" charset="0"/>
              </a:rPr>
              <a:t>Aktuelna sudska praksa Vrhovnog suda</a:t>
            </a:r>
          </a:p>
          <a:p>
            <a:pPr algn="ctr">
              <a:spcAft>
                <a:spcPts val="0"/>
              </a:spcAft>
            </a:pPr>
            <a:endParaRPr lang="bs-Latn-BA" sz="3200" b="1" dirty="0" smtClean="0">
              <a:latin typeface="Times New Roman" panose="02020603050405020304" pitchFamily="18" charset="0"/>
              <a:ea typeface="Times New Roman" panose="02020603050405020304" pitchFamily="18" charset="0"/>
            </a:endParaRPr>
          </a:p>
          <a:p>
            <a:pPr algn="ctr">
              <a:spcAft>
                <a:spcPts val="0"/>
              </a:spcAft>
            </a:pPr>
            <a:r>
              <a:rPr lang="bs-Latn-BA" sz="2400" b="1" dirty="0" smtClean="0">
                <a:latin typeface="Times New Roman" panose="02020603050405020304" pitchFamily="18" charset="0"/>
                <a:ea typeface="Times New Roman" panose="02020603050405020304" pitchFamily="18" charset="0"/>
              </a:rPr>
              <a:t>Primjena Zakona o penzijskom i invalidskom osiguranju</a:t>
            </a:r>
            <a:r>
              <a:rPr lang="bs-Latn-BA" sz="2400" b="1" dirty="0">
                <a:latin typeface="Times New Roman" panose="02020603050405020304" pitchFamily="18" charset="0"/>
                <a:ea typeface="Times New Roman" panose="02020603050405020304" pitchFamily="18" charset="0"/>
              </a:rPr>
              <a:t> </a:t>
            </a:r>
            <a:r>
              <a:rPr lang="bs-Latn-BA" sz="2400" b="1" dirty="0" smtClean="0">
                <a:latin typeface="Times New Roman" panose="02020603050405020304" pitchFamily="18" charset="0"/>
                <a:ea typeface="Times New Roman" panose="02020603050405020304" pitchFamily="18" charset="0"/>
              </a:rPr>
              <a:t>(„Službeni glasnik RS“ broj 134/11 i 82/13)</a:t>
            </a:r>
          </a:p>
          <a:p>
            <a:pPr marL="342900" indent="-342900" algn="ctr">
              <a:spcAft>
                <a:spcPts val="0"/>
              </a:spcAft>
              <a:buFontTx/>
              <a:buChar char="-"/>
            </a:pPr>
            <a:r>
              <a:rPr lang="bs-Latn-BA" sz="2400" b="1" dirty="0" smtClean="0">
                <a:latin typeface="Times New Roman" panose="02020603050405020304" pitchFamily="18" charset="0"/>
                <a:ea typeface="Times New Roman" panose="02020603050405020304" pitchFamily="18" charset="0"/>
              </a:rPr>
              <a:t>Postupak vraćanja preplaćenog iznosa penzije</a:t>
            </a:r>
          </a:p>
          <a:p>
            <a:pPr marL="342900" indent="-342900" algn="ctr">
              <a:spcAft>
                <a:spcPts val="0"/>
              </a:spcAft>
              <a:buFontTx/>
              <a:buChar char="-"/>
            </a:pPr>
            <a:endParaRPr lang="bs-Latn-BA" sz="2400" b="1" dirty="0" smtClean="0">
              <a:latin typeface="Times New Roman" panose="02020603050405020304" pitchFamily="18" charset="0"/>
              <a:ea typeface="Times New Roman" panose="02020603050405020304" pitchFamily="18" charset="0"/>
            </a:endParaRPr>
          </a:p>
          <a:p>
            <a:pPr algn="ctr">
              <a:spcAft>
                <a:spcPts val="0"/>
              </a:spcAft>
            </a:pPr>
            <a:r>
              <a:rPr lang="bs-Latn-BA" sz="2400" b="1" dirty="0" smtClean="0">
                <a:latin typeface="Times New Roman" panose="02020603050405020304" pitchFamily="18" charset="0"/>
                <a:ea typeface="Times New Roman" panose="02020603050405020304" pitchFamily="18" charset="0"/>
              </a:rPr>
              <a:t>Primjena </a:t>
            </a:r>
            <a:r>
              <a:rPr lang="bs-Latn-BA" sz="2400" b="1" dirty="0">
                <a:latin typeface="Times New Roman" panose="02020603050405020304" pitchFamily="18" charset="0"/>
                <a:ea typeface="Times New Roman" panose="02020603050405020304" pitchFamily="18" charset="0"/>
              </a:rPr>
              <a:t>Zakona o </a:t>
            </a:r>
            <a:r>
              <a:rPr lang="bs-Latn-BA" sz="2400" b="1" dirty="0" err="1">
                <a:latin typeface="Times New Roman" panose="02020603050405020304" pitchFamily="18" charset="0"/>
                <a:ea typeface="Times New Roman" panose="02020603050405020304" pitchFamily="18" charset="0"/>
              </a:rPr>
              <a:t>održavanju</a:t>
            </a:r>
            <a:r>
              <a:rPr lang="bs-Latn-BA" sz="2400" b="1" dirty="0">
                <a:latin typeface="Times New Roman" panose="02020603050405020304" pitchFamily="18" charset="0"/>
                <a:ea typeface="Times New Roman" panose="02020603050405020304" pitchFamily="18" charset="0"/>
              </a:rPr>
              <a:t> premjera i katastra </a:t>
            </a:r>
            <a:r>
              <a:rPr lang="bs-Latn-BA" sz="2400" b="1" dirty="0" err="1">
                <a:latin typeface="Times New Roman" panose="02020603050405020304" pitchFamily="18" charset="0"/>
                <a:ea typeface="Times New Roman" panose="02020603050405020304" pitchFamily="18" charset="0"/>
              </a:rPr>
              <a:t>zemljišta</a:t>
            </a:r>
            <a:r>
              <a:rPr lang="bs-Latn-BA" sz="2400" b="1" dirty="0">
                <a:latin typeface="Times New Roman" panose="02020603050405020304" pitchFamily="18" charset="0"/>
                <a:ea typeface="Times New Roman" panose="02020603050405020304" pitchFamily="18" charset="0"/>
              </a:rPr>
              <a:t> („Službeni glasnik RS“ broj 19/96 i 15/10) </a:t>
            </a:r>
            <a:endParaRPr lang="bs-Latn-BA" sz="2400" b="1" dirty="0" smtClean="0">
              <a:latin typeface="Times New Roman" panose="02020603050405020304" pitchFamily="18" charset="0"/>
              <a:ea typeface="Times New Roman" panose="02020603050405020304" pitchFamily="18" charset="0"/>
            </a:endParaRPr>
          </a:p>
          <a:p>
            <a:pPr marL="342900" indent="-342900" algn="ctr">
              <a:spcAft>
                <a:spcPts val="0"/>
              </a:spcAft>
              <a:buFontTx/>
              <a:buChar char="-"/>
            </a:pPr>
            <a:r>
              <a:rPr lang="bs-Latn-BA" sz="2400" b="1" dirty="0" smtClean="0">
                <a:latin typeface="Times New Roman" panose="02020603050405020304" pitchFamily="18" charset="0"/>
                <a:ea typeface="Times New Roman" panose="02020603050405020304" pitchFamily="18" charset="0"/>
              </a:rPr>
              <a:t>Otklanjanje nedostataka i propusta u katastarskom </a:t>
            </a:r>
            <a:r>
              <a:rPr lang="bs-Latn-BA" sz="2400" b="1" dirty="0" err="1" smtClean="0">
                <a:latin typeface="Times New Roman" panose="02020603050405020304" pitchFamily="18" charset="0"/>
                <a:ea typeface="Times New Roman" panose="02020603050405020304" pitchFamily="18" charset="0"/>
              </a:rPr>
              <a:t>operatu</a:t>
            </a:r>
            <a:r>
              <a:rPr lang="bs-Latn-BA" sz="2400" b="1" dirty="0" smtClean="0">
                <a:latin typeface="Times New Roman" panose="02020603050405020304" pitchFamily="18" charset="0"/>
                <a:ea typeface="Times New Roman" panose="02020603050405020304" pitchFamily="18" charset="0"/>
              </a:rPr>
              <a:t> koji se odnose na upis korisnika bez pravnog osnova</a:t>
            </a:r>
          </a:p>
          <a:p>
            <a:pPr algn="just">
              <a:spcAft>
                <a:spcPts val="0"/>
              </a:spcAft>
            </a:pPr>
            <a:r>
              <a:rPr lang="bs-Latn-BA" sz="2400" b="1" dirty="0">
                <a:latin typeface="Times New Roman" panose="02020603050405020304" pitchFamily="18" charset="0"/>
                <a:ea typeface="Times New Roman" panose="02020603050405020304" pitchFamily="18" charset="0"/>
              </a:rPr>
              <a:t> </a:t>
            </a:r>
          </a:p>
          <a:p>
            <a:pPr algn="ctr">
              <a:tabLst>
                <a:tab pos="676275" algn="l"/>
              </a:tabLst>
            </a:pPr>
            <a:r>
              <a:rPr lang="bs-Latn-BA" sz="2400" b="1" dirty="0">
                <a:latin typeface="Times New Roman" panose="02020603050405020304" pitchFamily="18" charset="0"/>
                <a:ea typeface="Times New Roman" panose="02020603050405020304" pitchFamily="18" charset="0"/>
              </a:rPr>
              <a:t>Edukator: Sudija Smiljana Mrša</a:t>
            </a:r>
            <a:br>
              <a:rPr lang="bs-Latn-BA" sz="2400" b="1" dirty="0">
                <a:latin typeface="Times New Roman" panose="02020603050405020304" pitchFamily="18" charset="0"/>
                <a:ea typeface="Times New Roman" panose="02020603050405020304" pitchFamily="18" charset="0"/>
              </a:rPr>
            </a:br>
            <a:r>
              <a:rPr lang="bs-Latn-BA" sz="2400" b="1" dirty="0">
                <a:latin typeface="Times New Roman" panose="02020603050405020304" pitchFamily="18" charset="0"/>
                <a:ea typeface="Times New Roman" panose="02020603050405020304" pitchFamily="18" charset="0"/>
              </a:rPr>
              <a:t/>
            </a:r>
            <a:br>
              <a:rPr lang="bs-Latn-BA" sz="2400" b="1" dirty="0">
                <a:latin typeface="Times New Roman" panose="02020603050405020304" pitchFamily="18" charset="0"/>
                <a:ea typeface="Times New Roman" panose="02020603050405020304" pitchFamily="18" charset="0"/>
              </a:rPr>
            </a:br>
            <a:r>
              <a:rPr lang="bs-Latn-BA" sz="2400" b="1" dirty="0" smtClean="0">
                <a:latin typeface="Times New Roman" panose="02020603050405020304" pitchFamily="18" charset="0"/>
                <a:ea typeface="Times New Roman" panose="02020603050405020304" pitchFamily="18" charset="0"/>
              </a:rPr>
              <a:t>Dana 03.10.2018. </a:t>
            </a:r>
            <a:r>
              <a:rPr lang="bs-Latn-BA" sz="2400" b="1" dirty="0">
                <a:latin typeface="Times New Roman" panose="02020603050405020304" pitchFamily="18" charset="0"/>
                <a:ea typeface="Times New Roman" panose="02020603050405020304" pitchFamily="18" charset="0"/>
              </a:rPr>
              <a:t>godine </a:t>
            </a:r>
          </a:p>
          <a:p>
            <a:pPr algn="ctr">
              <a:spcAft>
                <a:spcPts val="0"/>
              </a:spcAft>
              <a:tabLst>
                <a:tab pos="676275" algn="l"/>
              </a:tabLst>
            </a:pPr>
            <a:endParaRPr lang="bs-Latn-BA" sz="2400" b="1" dirty="0">
              <a:latin typeface="Times New Roman" panose="02020603050405020304" pitchFamily="18" charset="0"/>
              <a:ea typeface="Times New Roman" panose="02020603050405020304" pitchFamily="18" charset="0"/>
            </a:endParaRPr>
          </a:p>
          <a:p>
            <a:pPr algn="ctr">
              <a:spcAft>
                <a:spcPts val="0"/>
              </a:spcAft>
              <a:tabLst>
                <a:tab pos="676275" algn="l"/>
              </a:tabLst>
            </a:pPr>
            <a:r>
              <a:rPr lang="bs-Latn-BA" sz="2400" b="1"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12082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826"/>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14 0 U 002605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23.7.2018. godine</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Rješenjem Filijale Fonda PIO u Istočnom Sarajevu broj RP-96-108/13 od 18.11.2013. godine je utvrđena preplata novčanog primanja iz penzijskog i invalidskog osiguranja nastala u periodu od 23.8.2001. do 31.7.2013. godine u ukupnom iznosu od 18.876,64 KM, te tužilac obavezan da vrati tuženom Fondu navedeni iznos obustavom 33,33% (235.27 KM), od prve naredne penzije, sve dok se ne namiri preplaćeni iznos</a:t>
            </a:r>
            <a:r>
              <a:rPr lang="bs-Latn-BA" sz="2800" dirty="0" smtClean="0">
                <a:latin typeface="Times New Roman" panose="02020603050405020304" pitchFamily="18" charset="0"/>
                <a:cs typeface="Times New Roman" panose="02020603050405020304" pitchFamily="18" charset="0"/>
              </a:rPr>
              <a:t>. </a:t>
            </a:r>
            <a:br>
              <a:rPr lang="bs-Latn-BA" sz="28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878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341" y="613317"/>
            <a:ext cx="10727474" cy="4832092"/>
          </a:xfrm>
          <a:prstGeom prst="rect">
            <a:avLst/>
          </a:prstGeom>
        </p:spPr>
        <p:txBody>
          <a:bodyPr wrap="square">
            <a:spAutoFit/>
          </a:bodyPr>
          <a:lstStyle/>
          <a:p>
            <a:pPr algn="just"/>
            <a:r>
              <a:rPr lang="bs-Latn-BA" sz="2800" b="1" dirty="0" smtClean="0"/>
              <a:t>Presuda Vrhovnog suda Republike Srpske broj 15 0 U 001645 13 </a:t>
            </a:r>
            <a:r>
              <a:rPr lang="bs-Latn-BA" sz="2800" b="1" dirty="0" err="1" smtClean="0"/>
              <a:t>Uvp</a:t>
            </a:r>
            <a:r>
              <a:rPr lang="bs-Latn-BA" sz="2800" b="1" dirty="0" smtClean="0"/>
              <a:t> od 03.12.2015. godine </a:t>
            </a:r>
          </a:p>
          <a:p>
            <a:pPr algn="just"/>
            <a:endParaRPr lang="bs-Latn-BA" sz="2800" b="1" dirty="0" smtClean="0"/>
          </a:p>
          <a:p>
            <a:pPr algn="just"/>
            <a:r>
              <a:rPr lang="bs-Latn-BA" sz="2800" b="1" dirty="0" smtClean="0">
                <a:latin typeface="Times New Roman" panose="02020603050405020304" pitchFamily="18" charset="0"/>
                <a:ea typeface="Times New Roman" panose="02020603050405020304" pitchFamily="18" charset="0"/>
              </a:rPr>
              <a:t>Rješenjem o utvrđivanju preplaćenog iznosa penzije Fonda broj RP-97-46/12 od 28.9.2012. godine utvrđena je preplata novčanog primanja iz penzijskog i invalidskog osiguranja nastala u periodu od 01.10.2002. godine do 31. jula 2012. godine i isplaćena tužiocu kao regresnom dužniku u ukupnom iznosu od 33.606,22 KM, koji je apelant obavezan vratiti Fondu, koji iznos će se vratiti obustavom 1/3 iznosa od prve naredne penzije tužioca po </a:t>
            </a:r>
            <a:r>
              <a:rPr lang="bs-Latn-BA" sz="2800" b="1" dirty="0" err="1" smtClean="0">
                <a:latin typeface="Times New Roman" panose="02020603050405020304" pitchFamily="18" charset="0"/>
                <a:ea typeface="Times New Roman" panose="02020603050405020304" pitchFamily="18" charset="0"/>
              </a:rPr>
              <a:t>konačnosti</a:t>
            </a:r>
            <a:r>
              <a:rPr lang="bs-Latn-BA" sz="2800" b="1" dirty="0" smtClean="0">
                <a:latin typeface="Times New Roman" panose="02020603050405020304" pitchFamily="18" charset="0"/>
                <a:ea typeface="Times New Roman" panose="02020603050405020304" pitchFamily="18" charset="0"/>
              </a:rPr>
              <a:t> rješenja, sve dok se ne namiri preplaćeni iznos i Fond ne </a:t>
            </a:r>
            <a:r>
              <a:rPr lang="bs-Latn-BA" sz="2800" b="1" dirty="0" err="1" smtClean="0">
                <a:latin typeface="Times New Roman" panose="02020603050405020304" pitchFamily="18" charset="0"/>
                <a:ea typeface="Times New Roman" panose="02020603050405020304" pitchFamily="18" charset="0"/>
              </a:rPr>
              <a:t>obešteti</a:t>
            </a:r>
            <a:r>
              <a:rPr lang="bs-Latn-BA" sz="2800" b="1" dirty="0" smtClean="0">
                <a:latin typeface="Times New Roman" panose="02020603050405020304" pitchFamily="18" charset="0"/>
                <a:ea typeface="Times New Roman" panose="02020603050405020304" pitchFamily="18" charset="0"/>
              </a:rPr>
              <a:t> u </a:t>
            </a:r>
            <a:r>
              <a:rPr lang="bs-Latn-BA" sz="2800" b="1" dirty="0" err="1" smtClean="0">
                <a:latin typeface="Times New Roman" panose="02020603050405020304" pitchFamily="18" charset="0"/>
                <a:ea typeface="Times New Roman" panose="02020603050405020304" pitchFamily="18" charset="0"/>
              </a:rPr>
              <a:t>cjelosti</a:t>
            </a:r>
            <a:r>
              <a:rPr lang="bs-Latn-BA" sz="2800" dirty="0" smtClean="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574277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613317"/>
            <a:ext cx="10760928" cy="5620215"/>
          </a:xfrm>
        </p:spPr>
        <p:txBody>
          <a:bodyPr>
            <a:normAutofit fontScale="90000"/>
          </a:bodyPr>
          <a:lstStyle/>
          <a:p>
            <a:r>
              <a:rPr lang="bs-Latn-BA" sz="2800" dirty="0" smtClean="0">
                <a:latin typeface="Times New Roman" panose="02020603050405020304" pitchFamily="18" charset="0"/>
                <a:ea typeface="Times New Roman" panose="02020603050405020304" pitchFamily="18" charset="0"/>
              </a:rPr>
              <a:t/>
            </a:r>
            <a:br>
              <a:rPr lang="bs-Latn-BA" sz="2800" dirty="0" smtClean="0">
                <a:latin typeface="Times New Roman" panose="02020603050405020304" pitchFamily="18" charset="0"/>
                <a:ea typeface="Times New Roman" panose="02020603050405020304" pitchFamily="18" charset="0"/>
              </a:rPr>
            </a:br>
            <a:r>
              <a:rPr lang="bs-Latn-BA" sz="2800" dirty="0" smtClean="0">
                <a:latin typeface="Times New Roman" panose="02020603050405020304" pitchFamily="18" charset="0"/>
                <a:ea typeface="Times New Roman" panose="02020603050405020304" pitchFamily="18" charset="0"/>
              </a:rPr>
              <a:t/>
            </a:r>
            <a:br>
              <a:rPr lang="bs-Latn-BA" sz="2800" dirty="0" smtClean="0">
                <a:latin typeface="Times New Roman" panose="02020603050405020304" pitchFamily="18" charset="0"/>
                <a:ea typeface="Times New Roman" panose="02020603050405020304" pitchFamily="18" charset="0"/>
              </a:rPr>
            </a:br>
            <a:r>
              <a:rPr lang="bs-Latn-BA" sz="2800" dirty="0">
                <a:latin typeface="Times New Roman" panose="02020603050405020304" pitchFamily="18" charset="0"/>
                <a:ea typeface="Times New Roman" panose="02020603050405020304" pitchFamily="18" charset="0"/>
              </a:rPr>
              <a:t/>
            </a:r>
            <a:br>
              <a:rPr lang="bs-Latn-BA" sz="2800" dirty="0">
                <a:latin typeface="Times New Roman" panose="02020603050405020304" pitchFamily="18" charset="0"/>
                <a:ea typeface="Times New Roman" panose="02020603050405020304" pitchFamily="18" charset="0"/>
              </a:rPr>
            </a:br>
            <a:r>
              <a:rPr lang="bs-Latn-BA" sz="2800" dirty="0" smtClean="0">
                <a:latin typeface="Times New Roman" panose="02020603050405020304" pitchFamily="18" charset="0"/>
                <a:ea typeface="Times New Roman" panose="02020603050405020304" pitchFamily="18" charset="0"/>
              </a:rPr>
              <a:t/>
            </a:r>
            <a:br>
              <a:rPr lang="bs-Latn-BA" sz="2800" dirty="0" smtClean="0">
                <a:latin typeface="Times New Roman" panose="02020603050405020304" pitchFamily="18" charset="0"/>
                <a:ea typeface="Times New Roman" panose="02020603050405020304" pitchFamily="18" charset="0"/>
              </a:rPr>
            </a:br>
            <a:r>
              <a:rPr lang="bs-Latn-BA" sz="2800" dirty="0">
                <a:latin typeface="Times New Roman" panose="02020603050405020304" pitchFamily="18" charset="0"/>
                <a:ea typeface="Times New Roman" panose="02020603050405020304" pitchFamily="18" charset="0"/>
              </a:rPr>
              <a:t/>
            </a:r>
            <a:br>
              <a:rPr lang="bs-Latn-BA" sz="2800" dirty="0">
                <a:latin typeface="Times New Roman" panose="02020603050405020304" pitchFamily="18" charset="0"/>
                <a:ea typeface="Times New Roman" panose="02020603050405020304" pitchFamily="18" charset="0"/>
              </a:rPr>
            </a:br>
            <a:r>
              <a:rPr lang="bs-Latn-BA" sz="3100" b="1" dirty="0">
                <a:latin typeface="Times New Roman" panose="02020603050405020304" pitchFamily="18" charset="0"/>
                <a:ea typeface="Times New Roman" panose="02020603050405020304" pitchFamily="18" charset="0"/>
                <a:cs typeface="Times New Roman" panose="02020603050405020304" pitchFamily="18" charset="0"/>
              </a:rPr>
              <a:t>Odluka Ustavnog suda BiH broj AP-897/16 od 05.7.2018. godine.</a:t>
            </a:r>
            <a:br>
              <a:rPr lang="bs-Latn-BA" sz="3100" b="1" dirty="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Usvojena </a:t>
            </a:r>
            <a:r>
              <a:rPr lang="bs-Latn-BA" sz="3100" b="1" dirty="0">
                <a:latin typeface="Times New Roman" panose="02020603050405020304" pitchFamily="18" charset="0"/>
                <a:ea typeface="Times New Roman" panose="02020603050405020304" pitchFamily="18" charset="0"/>
                <a:cs typeface="Times New Roman" panose="02020603050405020304" pitchFamily="18" charset="0"/>
              </a:rPr>
              <a:t>je apelacija tužioca, utvrđena je povreda prava na imovinu iz člana II/3 k) Ustava Bosne i Hercegovine i člana 1. Protokola broj 1, uz Evropsku konvenciju za zaštitu ljudskih prava i osnovnih </a:t>
            </a: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sloboda. Ukinuta je presuda Vrhovnog suda Republike Srpske broj 15 0 U 001645 13 </a:t>
            </a:r>
            <a:r>
              <a:rPr lang="bs-Latn-BA" sz="3100" b="1" dirty="0" err="1" smtClean="0">
                <a:latin typeface="Times New Roman" panose="02020603050405020304" pitchFamily="18" charset="0"/>
                <a:ea typeface="Times New Roman" panose="02020603050405020304" pitchFamily="18" charset="0"/>
                <a:cs typeface="Times New Roman" panose="02020603050405020304" pitchFamily="18" charset="0"/>
              </a:rPr>
              <a:t>Uvp</a:t>
            </a: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 od 03.12.2015. godine i predmet vraćen Vrhovnom sudu Republike Srpske radi donošenja nove odluke.</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Član II/3 Ustava Bosne i Hercegovine u relevantnom dijelu </a:t>
            </a:r>
            <a:r>
              <a:rPr lang="bs-Latn-BA" sz="3100" b="1" dirty="0" err="1" smtClean="0">
                <a:latin typeface="Times New Roman" panose="02020603050405020304" pitchFamily="18" charset="0"/>
                <a:ea typeface="Times New Roman" panose="02020603050405020304" pitchFamily="18" charset="0"/>
                <a:cs typeface="Times New Roman" panose="02020603050405020304" pitchFamily="18" charset="0"/>
              </a:rPr>
              <a:t>glasi</a:t>
            </a: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 </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sva lica na teritoriji Bosne i Hercegovine uživaju ljudska prava i slobode iz stava 2. ovog člana što uključuje: </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t>k) pravo na imovinu,</a:t>
            </a:r>
            <a:br>
              <a:rPr lang="bs-Latn-BA" sz="3100" b="1" dirty="0" smtClean="0">
                <a:latin typeface="Times New Roman" panose="02020603050405020304" pitchFamily="18" charset="0"/>
                <a:ea typeface="Times New Roman" panose="02020603050405020304" pitchFamily="18" charset="0"/>
                <a:cs typeface="Times New Roman" panose="02020603050405020304" pitchFamily="18" charset="0"/>
              </a:rPr>
            </a:br>
            <a:r>
              <a:rPr lang="bs-Latn-BA" sz="2800" dirty="0">
                <a:latin typeface="Times New Roman" panose="02020603050405020304" pitchFamily="18" charset="0"/>
                <a:ea typeface="Times New Roman" panose="02020603050405020304" pitchFamily="18" charset="0"/>
              </a:rPr>
              <a:t/>
            </a:r>
            <a:br>
              <a:rPr lang="bs-Latn-BA" sz="2800" dirty="0">
                <a:latin typeface="Times New Roman" panose="02020603050405020304" pitchFamily="18" charset="0"/>
                <a:ea typeface="Times New Roman" panose="02020603050405020304" pitchFamily="18" charset="0"/>
              </a:rPr>
            </a:br>
            <a:r>
              <a:rPr lang="bs-Latn-BA" sz="2800" dirty="0" smtClean="0">
                <a:latin typeface="Times New Roman" panose="02020603050405020304" pitchFamily="18" charset="0"/>
                <a:ea typeface="Times New Roman" panose="02020603050405020304" pitchFamily="18" charset="0"/>
              </a:rPr>
              <a:t/>
            </a:r>
            <a:br>
              <a:rPr lang="bs-Latn-BA" sz="2800" dirty="0" smtClean="0">
                <a:latin typeface="Times New Roman" panose="02020603050405020304" pitchFamily="18" charset="0"/>
                <a:ea typeface="Times New Roman" panose="02020603050405020304" pitchFamily="18" charset="0"/>
              </a:rPr>
            </a:br>
            <a:r>
              <a:rPr lang="bs-Latn-BA" sz="2800" dirty="0">
                <a:latin typeface="Times New Roman" panose="02020603050405020304" pitchFamily="18" charset="0"/>
                <a:ea typeface="Times New Roman" panose="02020603050405020304" pitchFamily="18" charset="0"/>
              </a:rPr>
              <a:t/>
            </a:r>
            <a:br>
              <a:rPr lang="bs-Latn-BA" sz="2800" dirty="0">
                <a:latin typeface="Times New Roman" panose="02020603050405020304" pitchFamily="18" charset="0"/>
                <a:ea typeface="Times New Roman" panose="02020603050405020304" pitchFamily="18" charset="0"/>
              </a:rPr>
            </a:br>
            <a:r>
              <a:rPr lang="bs-Latn-BA" sz="1800" dirty="0" smtClean="0">
                <a:latin typeface="Times New Roman" panose="02020603050405020304" pitchFamily="18" charset="0"/>
                <a:ea typeface="Times New Roman" panose="02020603050405020304" pitchFamily="18" charset="0"/>
              </a:rPr>
              <a:t>  </a:t>
            </a:r>
            <a:r>
              <a:rPr lang="bs-Latn-BA" sz="1800" dirty="0">
                <a:latin typeface="Times New Roman" panose="02020603050405020304" pitchFamily="18" charset="0"/>
                <a:ea typeface="Times New Roman" panose="02020603050405020304" pitchFamily="18" charset="0"/>
              </a:rPr>
              <a:t/>
            </a:r>
            <a:br>
              <a:rPr lang="bs-Latn-BA" sz="1800" dirty="0">
                <a:latin typeface="Times New Roman" panose="02020603050405020304" pitchFamily="18" charset="0"/>
                <a:ea typeface="Times New Roman" panose="02020603050405020304" pitchFamily="18" charset="0"/>
              </a:rPr>
            </a:br>
            <a:endParaRPr lang="bs-Latn-BA"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842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9433" y="669073"/>
            <a:ext cx="10671717" cy="5663089"/>
          </a:xfrm>
          <a:prstGeom prst="rect">
            <a:avLst/>
          </a:prstGeom>
        </p:spPr>
        <p:txBody>
          <a:bodyPr wrap="square">
            <a:spAutoFit/>
          </a:bodyPr>
          <a:lstStyle/>
          <a:p>
            <a:endParaRPr lang="bs-Latn-BA" dirty="0">
              <a:latin typeface="Times New Roman" panose="02020603050405020304" pitchFamily="18" charset="0"/>
              <a:ea typeface="Times New Roman" panose="02020603050405020304" pitchFamily="18" charset="0"/>
            </a:endParaRPr>
          </a:p>
          <a:p>
            <a:pPr algn="just"/>
            <a:endParaRPr lang="bs-Latn-BA" dirty="0" smtClean="0">
              <a:latin typeface="Times New Roman" panose="02020603050405020304" pitchFamily="18" charset="0"/>
              <a:ea typeface="Times New Roman" panose="02020603050405020304" pitchFamily="18" charset="0"/>
            </a:endParaRPr>
          </a:p>
          <a:p>
            <a:pPr algn="just"/>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Član </a:t>
            </a:r>
            <a:r>
              <a:rPr lang="bs-Latn-BA" sz="2800" b="1" dirty="0">
                <a:latin typeface="Times New Roman" panose="02020603050405020304" pitchFamily="18" charset="0"/>
                <a:ea typeface="Times New Roman" panose="02020603050405020304" pitchFamily="18" charset="0"/>
                <a:cs typeface="Times New Roman" panose="02020603050405020304" pitchFamily="18" charset="0"/>
              </a:rPr>
              <a:t>1. Protokola broj 1. uz Evropsku </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konvenciju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glasi</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p>
          <a:p>
            <a:pPr algn="just"/>
            <a:endPar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Svaka fizička ili pravna osoba ima pravo na mirno uživanje svoje imovine. Niko ne može biti lišen svoje imovine, osim u javnom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interesu</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i pod uslovima predviđenim zakonom i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opštim</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načelima </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međunarodnog </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prava. </a:t>
            </a:r>
          </a:p>
          <a:p>
            <a:endParaRPr lang="bs-Latn-BA" sz="2800" b="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Prethodne odredbe, međutim, ni na koji način ne umanjuju pravo države da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primjenju</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zakone koje smatra potrebnim da bi regulisala korištenje imovine u skladu sa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opštim</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ea typeface="Times New Roman" panose="02020603050405020304" pitchFamily="18" charset="0"/>
                <a:cs typeface="Times New Roman" panose="02020603050405020304" pitchFamily="18" charset="0"/>
              </a:rPr>
              <a:t>interesom</a:t>
            </a:r>
            <a:r>
              <a:rPr lang="bs-Latn-BA" sz="2800" b="1" dirty="0" smtClean="0">
                <a:latin typeface="Times New Roman" panose="02020603050405020304" pitchFamily="18" charset="0"/>
                <a:ea typeface="Times New Roman" panose="02020603050405020304" pitchFamily="18" charset="0"/>
                <a:cs typeface="Times New Roman" panose="02020603050405020304" pitchFamily="18" charset="0"/>
              </a:rPr>
              <a:t>, ili da bi osigurala plaćanje poreza ili drugih doprinosa ili kazni.  </a:t>
            </a:r>
            <a:r>
              <a:rPr lang="en-US" sz="2800" dirty="0">
                <a:latin typeface="Times New Roman" panose="02020603050405020304" pitchFamily="18" charset="0"/>
                <a:ea typeface="Times New Roman" panose="02020603050405020304" pitchFamily="18" charset="0"/>
              </a:rPr>
              <a:t> </a:t>
            </a:r>
            <a:endParaRPr lang="bs-Latn-BA" sz="2800" dirty="0">
              <a:latin typeface="Times New Roman" panose="02020603050405020304" pitchFamily="18" charset="0"/>
              <a:ea typeface="Times New Roman" panose="02020603050405020304" pitchFamily="18" charset="0"/>
            </a:endParaRPr>
          </a:p>
          <a:p>
            <a:pPr>
              <a:spcAft>
                <a:spcPts val="0"/>
              </a:spcAft>
            </a:pPr>
            <a:r>
              <a:rPr lang="en-US"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7176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166" y="367990"/>
            <a:ext cx="10314878" cy="7386638"/>
          </a:xfrm>
          <a:prstGeom prst="rect">
            <a:avLst/>
          </a:prstGeom>
        </p:spPr>
        <p:txBody>
          <a:bodyPr wrap="square">
            <a:spAutoFit/>
          </a:bodyPr>
          <a:lstStyle/>
          <a:p>
            <a:pPr algn="just"/>
            <a:r>
              <a:rPr lang="bs-Latn-BA" dirty="0" smtClean="0">
                <a:latin typeface="+mj-lt"/>
              </a:rPr>
              <a:t>„</a:t>
            </a:r>
            <a:r>
              <a:rPr lang="bs-Latn-BA" sz="2800" b="1" dirty="0" smtClean="0">
                <a:latin typeface="Times New Roman" panose="02020603050405020304" pitchFamily="18" charset="0"/>
                <a:cs typeface="Times New Roman" panose="02020603050405020304" pitchFamily="18" charset="0"/>
              </a:rPr>
              <a:t>Stoga je za Ustavni sud nesporno da obaveza vraćanja preplaćenog </a:t>
            </a:r>
            <a:r>
              <a:rPr lang="bs-Latn-BA" sz="2800" b="1" smtClean="0">
                <a:latin typeface="Times New Roman" panose="02020603050405020304" pitchFamily="18" charset="0"/>
                <a:cs typeface="Times New Roman" panose="02020603050405020304" pitchFamily="18" charset="0"/>
              </a:rPr>
              <a:t>iznosa </a:t>
            </a:r>
            <a:r>
              <a:rPr lang="bs-Latn-BA" sz="2800" b="1" smtClean="0">
                <a:latin typeface="Times New Roman" panose="02020603050405020304" pitchFamily="18" charset="0"/>
                <a:cs typeface="Times New Roman" panose="02020603050405020304" pitchFamily="18" charset="0"/>
              </a:rPr>
              <a:t>Fondu PIO </a:t>
            </a:r>
            <a:r>
              <a:rPr lang="bs-Latn-BA" sz="2800" b="1" dirty="0" smtClean="0">
                <a:latin typeface="Times New Roman" panose="02020603050405020304" pitchFamily="18" charset="0"/>
                <a:cs typeface="Times New Roman" panose="02020603050405020304" pitchFamily="18" charset="0"/>
              </a:rPr>
              <a:t>iz iznosa utvrđene penzije predstavlja miješanje u mirno uživanje imovine (vidi, </a:t>
            </a:r>
            <a:r>
              <a:rPr lang="bs-Latn-BA" sz="2800" b="1" dirty="0" err="1" smtClean="0">
                <a:latin typeface="Times New Roman" panose="02020603050405020304" pitchFamily="18" charset="0"/>
                <a:cs typeface="Times New Roman" panose="02020603050405020304" pitchFamily="18" charset="0"/>
              </a:rPr>
              <a:t>mutatis</a:t>
            </a:r>
            <a:r>
              <a:rPr lang="bs-Latn-BA" sz="2800" b="1" dirty="0" smtClean="0">
                <a:latin typeface="Times New Roman" panose="02020603050405020304" pitchFamily="18" charset="0"/>
                <a:cs typeface="Times New Roman" panose="02020603050405020304" pitchFamily="18" charset="0"/>
              </a:rPr>
              <a:t> mutandis, Evropski sud, </a:t>
            </a:r>
            <a:r>
              <a:rPr lang="bs-Latn-BA" sz="2800" b="1" dirty="0" err="1" smtClean="0">
                <a:latin typeface="Times New Roman" panose="02020603050405020304" pitchFamily="18" charset="0"/>
                <a:cs typeface="Times New Roman" panose="02020603050405020304" pitchFamily="18" charset="0"/>
              </a:rPr>
              <a:t>Grudić</a:t>
            </a:r>
            <a:r>
              <a:rPr lang="bs-Latn-BA" sz="2800" b="1" dirty="0" smtClean="0">
                <a:latin typeface="Times New Roman" panose="02020603050405020304" pitchFamily="18" charset="0"/>
                <a:cs typeface="Times New Roman" panose="02020603050405020304" pitchFamily="18" charset="0"/>
              </a:rPr>
              <a:t> protiv Srbije, presuda od 17.4.2012. godine, tačka 77). </a:t>
            </a:r>
          </a:p>
          <a:p>
            <a:pPr algn="just"/>
            <a:r>
              <a:rPr lang="bs-Latn-BA" sz="2800" b="1" dirty="0" smtClean="0">
                <a:latin typeface="Times New Roman" panose="02020603050405020304" pitchFamily="18" charset="0"/>
                <a:cs typeface="Times New Roman" panose="02020603050405020304" pitchFamily="18" charset="0"/>
              </a:rPr>
              <a:t>Pri tome Ustavni sud ima u vidu da predmet ovog postupka nisu odluke o utvrđivanju novog umanjenog iznosa penzije u kojim slučajevima Evropski sud priznaje široko polje procjene nacionalnim vlastima prilikom donošenja zakona kojim se smanjuje iznos penzije (vidi, Evropski sud </a:t>
            </a:r>
            <a:r>
              <a:rPr lang="bs-Latn-BA" sz="2800" b="1" dirty="0" err="1" smtClean="0">
                <a:latin typeface="Times New Roman" panose="02020603050405020304" pitchFamily="18" charset="0"/>
                <a:cs typeface="Times New Roman" panose="02020603050405020304" pitchFamily="18" charset="0"/>
              </a:rPr>
              <a:t>Valkov</a:t>
            </a:r>
            <a:r>
              <a:rPr lang="bs-Latn-BA" sz="2800" b="1" dirty="0" smtClean="0">
                <a:latin typeface="Times New Roman" panose="02020603050405020304" pitchFamily="18" charset="0"/>
                <a:cs typeface="Times New Roman" panose="02020603050405020304" pitchFamily="18" charset="0"/>
              </a:rPr>
              <a:t> i drugi protiv Bugarske, presuda od 25.10.2011. godine, strana 91 i 92). U vezi s tim, Ustavni sud, </a:t>
            </a:r>
            <a:r>
              <a:rPr lang="bs-Latn-BA" sz="2800" b="1" dirty="0" err="1" smtClean="0">
                <a:latin typeface="Times New Roman" panose="02020603050405020304" pitchFamily="18" charset="0"/>
                <a:cs typeface="Times New Roman" panose="02020603050405020304" pitchFamily="18" charset="0"/>
              </a:rPr>
              <a:t>takođe</a:t>
            </a:r>
            <a:r>
              <a:rPr lang="bs-Latn-BA" sz="2800" b="1" dirty="0" smtClean="0">
                <a:latin typeface="Times New Roman" panose="02020603050405020304" pitchFamily="18" charset="0"/>
                <a:cs typeface="Times New Roman" panose="02020603050405020304" pitchFamily="18" charset="0"/>
              </a:rPr>
              <a:t>, ukazuje da iz prakse Evropskog suda u predmetu </a:t>
            </a:r>
            <a:r>
              <a:rPr lang="bs-Latn-BA" sz="2800" b="1" dirty="0" err="1" smtClean="0">
                <a:latin typeface="Times New Roman" panose="02020603050405020304" pitchFamily="18" charset="0"/>
                <a:cs typeface="Times New Roman" panose="02020603050405020304" pitchFamily="18" charset="0"/>
              </a:rPr>
              <a:t>Grudić</a:t>
            </a:r>
            <a:r>
              <a:rPr lang="bs-Latn-BA" sz="2800" b="1" dirty="0" smtClean="0">
                <a:latin typeface="Times New Roman" panose="02020603050405020304" pitchFamily="18" charset="0"/>
                <a:cs typeface="Times New Roman" panose="02020603050405020304" pitchFamily="18" charset="0"/>
              </a:rPr>
              <a:t> (stav 72.) proizlazi da pravo na imovinu ne garantuje pravo na penziju u određenom iznosu“. </a:t>
            </a:r>
            <a:endParaRPr lang="en-US" sz="2800" b="1" dirty="0">
              <a:latin typeface="Times New Roman" panose="02020603050405020304" pitchFamily="18" charset="0"/>
              <a:cs typeface="Times New Roman" panose="02020603050405020304" pitchFamily="18" charset="0"/>
            </a:endParaRPr>
          </a:p>
          <a:p>
            <a:pPr>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bs-Latn-BA" sz="2800" b="1" dirty="0">
                <a:latin typeface="Times New Roman" panose="02020603050405020304" pitchFamily="18" charset="0"/>
                <a:ea typeface="Times New Roman" panose="02020603050405020304" pitchFamily="18" charset="0"/>
                <a:cs typeface="Times New Roman" panose="02020603050405020304" pitchFamily="18" charset="0"/>
              </a:rPr>
              <a:t>  </a:t>
            </a:r>
          </a:p>
          <a:p>
            <a:pPr algn="ctr">
              <a:spcAft>
                <a:spcPts val="0"/>
              </a:spcAft>
              <a:tabLst>
                <a:tab pos="676275" algn="l"/>
              </a:tabLst>
            </a:pPr>
            <a:r>
              <a:rPr lang="bs-Latn-BA" b="1" dirty="0">
                <a:latin typeface="+mj-lt"/>
                <a:ea typeface="Times New Roman" panose="02020603050405020304" pitchFamily="18" charset="0"/>
              </a:rPr>
              <a:t> </a:t>
            </a:r>
            <a:endParaRPr lang="bs-Latn-BA" sz="1400" dirty="0">
              <a:latin typeface="+mj-lt"/>
              <a:ea typeface="Times New Roman" panose="02020603050405020304" pitchFamily="18" charset="0"/>
            </a:endParaRPr>
          </a:p>
          <a:p>
            <a:pPr algn="ctr">
              <a:spcAft>
                <a:spcPts val="0"/>
              </a:spcAft>
              <a:tabLst>
                <a:tab pos="676275" algn="l"/>
              </a:tabLst>
            </a:pPr>
            <a:r>
              <a:rPr lang="bs-Latn-BA" b="1" dirty="0">
                <a:latin typeface="+mj-lt"/>
                <a:ea typeface="Times New Roman" panose="02020603050405020304" pitchFamily="18" charset="0"/>
              </a:rPr>
              <a:t> </a:t>
            </a:r>
            <a:endParaRPr lang="bs-Latn-BA" sz="1400" dirty="0">
              <a:latin typeface="+mj-lt"/>
              <a:ea typeface="Times New Roman" panose="02020603050405020304" pitchFamily="18" charset="0"/>
            </a:endParaRPr>
          </a:p>
          <a:p>
            <a:pPr algn="ctr">
              <a:spcAft>
                <a:spcPts val="0"/>
              </a:spcAft>
              <a:tabLst>
                <a:tab pos="676275" algn="l"/>
              </a:tabLst>
            </a:pPr>
            <a:r>
              <a:rPr lang="bs-Latn-BA" b="1" dirty="0">
                <a:latin typeface="+mj-lt"/>
                <a:ea typeface="Times New Roman" panose="02020603050405020304" pitchFamily="18" charset="0"/>
              </a:rPr>
              <a:t> </a:t>
            </a:r>
            <a:endParaRPr lang="bs-Latn-BA" sz="1400" dirty="0">
              <a:effectLst/>
              <a:latin typeface="+mj-lt"/>
              <a:ea typeface="Times New Roman" panose="02020603050405020304" pitchFamily="18" charset="0"/>
            </a:endParaRPr>
          </a:p>
        </p:txBody>
      </p:sp>
    </p:spTree>
    <p:extLst>
      <p:ext uri="{BB962C8B-B14F-4D97-AF65-F5344CB8AC3E}">
        <p14:creationId xmlns:p14="http://schemas.microsoft.com/office/powerpoint/2010/main" val="1886761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55812"/>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14 0 U 002647 15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2 od 17.5.2018.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Rješenjem Filijale </a:t>
            </a:r>
            <a:r>
              <a:rPr lang="bs-Latn-BA" sz="2800" b="1" smtClean="0">
                <a:latin typeface="Times New Roman" panose="02020603050405020304" pitchFamily="18" charset="0"/>
                <a:cs typeface="Times New Roman" panose="02020603050405020304" pitchFamily="18" charset="0"/>
              </a:rPr>
              <a:t>Fonda PIO </a:t>
            </a:r>
            <a:r>
              <a:rPr lang="bs-Latn-BA" sz="2800" b="1" dirty="0" smtClean="0">
                <a:latin typeface="Times New Roman" panose="02020603050405020304" pitchFamily="18" charset="0"/>
                <a:cs typeface="Times New Roman" panose="02020603050405020304" pitchFamily="18" charset="0"/>
              </a:rPr>
              <a:t>u Istočnom Sarajevu broj RP-96-87/14-A od 24.9.2014. godine je utvrđena preplata novčanog primanja iz penzijskog i invalidskog osiguranja nastala u periodu od 11.6.2009. do 30.11.2013. godine isplaćena tužiocu u ukupnom iznosu od 10.879,16 KM, koji iznos je dužan vratiti tuženom počev od prve naredne penzije po </a:t>
            </a:r>
            <a:r>
              <a:rPr lang="bs-Latn-BA" sz="2800" b="1" dirty="0" err="1" smtClean="0">
                <a:latin typeface="Times New Roman" panose="02020603050405020304" pitchFamily="18" charset="0"/>
                <a:cs typeface="Times New Roman" panose="02020603050405020304" pitchFamily="18" charset="0"/>
              </a:rPr>
              <a:t>konačnosti</a:t>
            </a:r>
            <a:r>
              <a:rPr lang="bs-Latn-BA" sz="2800" b="1" dirty="0" smtClean="0">
                <a:latin typeface="Times New Roman" panose="02020603050405020304" pitchFamily="18" charset="0"/>
                <a:cs typeface="Times New Roman" panose="02020603050405020304" pitchFamily="18" charset="0"/>
              </a:rPr>
              <a:t> tog rješenja u mjesečnom iznosu od 33,33% (94,22 KM), pa sve dok se ne namiri cjelokupni preplaćeni iznos.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212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00055"/>
          </a:xfrm>
        </p:spPr>
        <p:txBody>
          <a:bodyPr>
            <a:normAutofit fontScale="90000"/>
          </a:bodyPr>
          <a:lstStyle/>
          <a:p>
            <a:r>
              <a:rPr lang="bs-Latn-BA" sz="2800" b="1" dirty="0" smtClean="0"/>
              <a:t/>
            </a:r>
            <a:br>
              <a:rPr lang="bs-Latn-BA" sz="2800" b="1" dirty="0" smtClean="0"/>
            </a:br>
            <a:r>
              <a:rPr lang="bs-Latn-BA" sz="2800" b="1" dirty="0" smtClean="0">
                <a:latin typeface="Times New Roman" panose="02020603050405020304" pitchFamily="18" charset="0"/>
                <a:cs typeface="Times New Roman" panose="02020603050405020304" pitchFamily="18" charset="0"/>
              </a:rPr>
              <a:t>Presuda Vrhovnog suda Republike Srpske broj 12 0 U 003604 13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26.11.2015. godine.</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Rješenjem Filijale Bijeljina Fonda PIO broj RP-93-174/12 OD 05.9.2012. godine je utvrđena preplata novčanog primanja iz penzijskog i invalidskog osiguranja nastalog u periodu od 02.1.1998. do 31.3.2012. godine u iznosu od 3.841,58 KM, koji iznos je tužiteljica dužna vratiti tuženom u roku od 30 dana od </a:t>
            </a:r>
            <a:r>
              <a:rPr lang="bs-Latn-BA" sz="2800" b="1" dirty="0" err="1" smtClean="0">
                <a:latin typeface="Times New Roman" panose="02020603050405020304" pitchFamily="18" charset="0"/>
                <a:cs typeface="Times New Roman" panose="02020603050405020304" pitchFamily="18" charset="0"/>
              </a:rPr>
              <a:t>konačnosti</a:t>
            </a:r>
            <a:r>
              <a:rPr lang="bs-Latn-BA" sz="2800" b="1" dirty="0" smtClean="0">
                <a:latin typeface="Times New Roman" panose="02020603050405020304" pitchFamily="18" charset="0"/>
                <a:cs typeface="Times New Roman" panose="02020603050405020304" pitchFamily="18" charset="0"/>
              </a:rPr>
              <a:t> rješenja, a ukoliko nije u </a:t>
            </a:r>
            <a:r>
              <a:rPr lang="bs-Latn-BA" sz="2800" b="1" dirty="0" err="1" smtClean="0">
                <a:latin typeface="Times New Roman" panose="02020603050405020304" pitchFamily="18" charset="0"/>
                <a:cs typeface="Times New Roman" panose="02020603050405020304" pitchFamily="18" charset="0"/>
              </a:rPr>
              <a:t>mogućnosti</a:t>
            </a:r>
            <a:r>
              <a:rPr lang="bs-Latn-BA" sz="2800" b="1" dirty="0" smtClean="0">
                <a:latin typeface="Times New Roman" panose="02020603050405020304" pitchFamily="18" charset="0"/>
                <a:cs typeface="Times New Roman" panose="02020603050405020304" pitchFamily="18" charset="0"/>
              </a:rPr>
              <a:t> da to učini u navedenom roku, da može isplatiti dug u 24 mjesečne rate u iznosu od 160,07 KM sa početkom uplate prve rate u roku od 30 dana od dana </a:t>
            </a:r>
            <a:r>
              <a:rPr lang="bs-Latn-BA" sz="2800" b="1" dirty="0" err="1" smtClean="0">
                <a:latin typeface="Times New Roman" panose="02020603050405020304" pitchFamily="18" charset="0"/>
                <a:cs typeface="Times New Roman" panose="02020603050405020304" pitchFamily="18" charset="0"/>
              </a:rPr>
              <a:t>konačnosti</a:t>
            </a:r>
            <a:r>
              <a:rPr lang="bs-Latn-BA" sz="2800" b="1" dirty="0" smtClean="0">
                <a:latin typeface="Times New Roman" panose="02020603050405020304" pitchFamily="18" charset="0"/>
                <a:cs typeface="Times New Roman" panose="02020603050405020304" pitchFamily="18" charset="0"/>
              </a:rPr>
              <a:t> rješenja</a:t>
            </a:r>
            <a:r>
              <a:rPr lang="bs-Latn-BA" sz="2800" b="1" dirty="0" smtClean="0"/>
              <a:t>. </a:t>
            </a:r>
            <a:br>
              <a:rPr lang="bs-Latn-BA" sz="2800" b="1" dirty="0" smtClean="0"/>
            </a:br>
            <a:r>
              <a:rPr lang="bs-Latn-BA" sz="2800" dirty="0"/>
              <a:t/>
            </a:r>
            <a:br>
              <a:rPr lang="bs-Latn-BA" sz="2800" dirty="0"/>
            </a:br>
            <a:endParaRPr lang="en-US" sz="2800" dirty="0"/>
          </a:p>
        </p:txBody>
      </p:sp>
    </p:spTree>
    <p:extLst>
      <p:ext uri="{BB962C8B-B14F-4D97-AF65-F5344CB8AC3E}">
        <p14:creationId xmlns:p14="http://schemas.microsoft.com/office/powerpoint/2010/main" val="1978857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79558"/>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13. </a:t>
            </a:r>
            <a:r>
              <a:rPr lang="bs-Latn-BA" sz="2800" b="1" dirty="0" smtClean="0">
                <a:latin typeface="Times New Roman" panose="02020603050405020304" pitchFamily="18" charset="0"/>
                <a:ea typeface="Times New Roman" panose="02020603050405020304" pitchFamily="18" charset="0"/>
              </a:rPr>
              <a:t>stav 1. Zakona </a:t>
            </a:r>
            <a:r>
              <a:rPr lang="bs-Latn-BA" sz="2800" b="1" dirty="0">
                <a:latin typeface="Times New Roman" panose="02020603050405020304" pitchFamily="18" charset="0"/>
                <a:ea typeface="Times New Roman" panose="02020603050405020304" pitchFamily="18" charset="0"/>
              </a:rPr>
              <a:t>o </a:t>
            </a:r>
            <a:r>
              <a:rPr lang="bs-Latn-BA" sz="2800" b="1" dirty="0" err="1" smtClean="0">
                <a:latin typeface="Times New Roman" panose="02020603050405020304" pitchFamily="18" charset="0"/>
                <a:ea typeface="Times New Roman" panose="02020603050405020304" pitchFamily="18" charset="0"/>
              </a:rPr>
              <a:t>održavanju</a:t>
            </a:r>
            <a:r>
              <a:rPr lang="bs-Latn-BA" sz="2800" b="1" dirty="0" smtClean="0">
                <a:latin typeface="Times New Roman" panose="02020603050405020304" pitchFamily="18" charset="0"/>
                <a:ea typeface="Times New Roman" panose="02020603050405020304" pitchFamily="18" charset="0"/>
              </a:rPr>
              <a:t> premjera </a:t>
            </a:r>
            <a:r>
              <a:rPr lang="bs-Latn-BA" sz="2800" b="1" dirty="0">
                <a:latin typeface="Times New Roman" panose="02020603050405020304" pitchFamily="18" charset="0"/>
                <a:ea typeface="Times New Roman" panose="02020603050405020304" pitchFamily="18" charset="0"/>
              </a:rPr>
              <a:t>i </a:t>
            </a:r>
            <a:r>
              <a:rPr lang="bs-Latn-BA" sz="2800" b="1" dirty="0" smtClean="0">
                <a:latin typeface="Times New Roman" panose="02020603050405020304" pitchFamily="18" charset="0"/>
                <a:ea typeface="Times New Roman" panose="02020603050405020304" pitchFamily="18" charset="0"/>
              </a:rPr>
              <a:t>katastra </a:t>
            </a:r>
            <a:r>
              <a:rPr lang="bs-Latn-BA" sz="2800" b="1" dirty="0" err="1" smtClean="0">
                <a:latin typeface="Times New Roman" panose="02020603050405020304" pitchFamily="18" charset="0"/>
                <a:ea typeface="Times New Roman" panose="02020603050405020304" pitchFamily="18" charset="0"/>
              </a:rPr>
              <a:t>zemljišta</a:t>
            </a:r>
            <a:r>
              <a:rPr lang="bs-Latn-BA" sz="2800" b="1" dirty="0" smtClean="0">
                <a:latin typeface="Times New Roman" panose="02020603050405020304" pitchFamily="18" charset="0"/>
                <a:ea typeface="Times New Roman" panose="02020603050405020304" pitchFamily="18" charset="0"/>
              </a:rPr>
              <a:t> („</a:t>
            </a:r>
            <a:r>
              <a:rPr lang="bs-Latn-BA" sz="2800" b="1" dirty="0">
                <a:latin typeface="Times New Roman" panose="02020603050405020304" pitchFamily="18" charset="0"/>
                <a:ea typeface="Times New Roman" panose="02020603050405020304" pitchFamily="18" charset="0"/>
              </a:rPr>
              <a:t>Službeni glasnik RS“ broj </a:t>
            </a:r>
            <a:r>
              <a:rPr lang="bs-Latn-BA" sz="2800" b="1" dirty="0" smtClean="0">
                <a:latin typeface="Times New Roman" panose="02020603050405020304" pitchFamily="18" charset="0"/>
                <a:ea typeface="Times New Roman" panose="02020603050405020304" pitchFamily="18" charset="0"/>
              </a:rPr>
              <a:t>19/96 i 15/10)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Republička uprava za geodetske i imovinsko pravne poslove – Područna jedinica pri vršenju poslova </a:t>
            </a:r>
            <a:r>
              <a:rPr lang="bs-Latn-BA" sz="2800" b="1" dirty="0" err="1" smtClean="0">
                <a:latin typeface="Times New Roman" panose="02020603050405020304" pitchFamily="18" charset="0"/>
                <a:ea typeface="Times New Roman" panose="02020603050405020304" pitchFamily="18" charset="0"/>
              </a:rPr>
              <a:t>određivanja</a:t>
            </a:r>
            <a:r>
              <a:rPr lang="bs-Latn-BA" sz="2800" b="1" dirty="0" smtClean="0">
                <a:latin typeface="Times New Roman" panose="02020603050405020304" pitchFamily="18" charset="0"/>
                <a:ea typeface="Times New Roman" panose="02020603050405020304" pitchFamily="18" charset="0"/>
              </a:rPr>
              <a:t> premjera i katastra </a:t>
            </a:r>
            <a:r>
              <a:rPr lang="bs-Latn-BA" sz="2800" b="1" dirty="0" err="1" smtClean="0">
                <a:latin typeface="Times New Roman" panose="02020603050405020304" pitchFamily="18" charset="0"/>
                <a:ea typeface="Times New Roman" panose="02020603050405020304" pitchFamily="18" charset="0"/>
              </a:rPr>
              <a:t>zemljišta</a:t>
            </a:r>
            <a:r>
              <a:rPr lang="bs-Latn-BA" sz="2800" b="1" dirty="0" smtClean="0">
                <a:latin typeface="Times New Roman" panose="02020603050405020304" pitchFamily="18" charset="0"/>
                <a:ea typeface="Times New Roman" panose="02020603050405020304" pitchFamily="18" charset="0"/>
              </a:rPr>
              <a:t> dužna je da otklanja sve nedostatke i propuste u snimanju detalja, geodetskom elaboratu, planovima, karti i u katastarskom </a:t>
            </a:r>
            <a:r>
              <a:rPr lang="bs-Latn-BA" sz="2800" b="1" dirty="0" err="1" smtClean="0">
                <a:latin typeface="Times New Roman" panose="02020603050405020304" pitchFamily="18" charset="0"/>
                <a:ea typeface="Times New Roman" panose="02020603050405020304" pitchFamily="18" charset="0"/>
              </a:rPr>
              <a:t>operatu</a:t>
            </a:r>
            <a:r>
              <a:rPr lang="bs-Latn-BA" sz="2800" b="1" dirty="0" smtClean="0">
                <a:latin typeface="Times New Roman" panose="02020603050405020304" pitchFamily="18" charset="0"/>
                <a:ea typeface="Times New Roman" panose="02020603050405020304" pitchFamily="18" charset="0"/>
              </a:rPr>
              <a:t>. </a:t>
            </a:r>
            <a:br>
              <a:rPr lang="bs-Latn-BA" sz="2800" b="1" dirty="0" smtClean="0">
                <a:latin typeface="Times New Roman" panose="02020603050405020304" pitchFamily="18" charset="0"/>
                <a:ea typeface="Times New Roman" panose="02020603050405020304" pitchFamily="18" charset="0"/>
              </a:rPr>
            </a:br>
            <a:r>
              <a:rPr lang="bs-Latn-BA" sz="2800" b="1" dirty="0">
                <a:latin typeface="Times New Roman" panose="02020603050405020304" pitchFamily="18" charset="0"/>
                <a:ea typeface="Times New Roman" panose="02020603050405020304" pitchFamily="18" charset="0"/>
              </a:rPr>
              <a:t/>
            </a:r>
            <a:br>
              <a:rPr lang="bs-Latn-BA" sz="2800" b="1" dirty="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Član 20. </a:t>
            </a:r>
            <a:br>
              <a:rPr lang="bs-Latn-BA" sz="2800" b="1" dirty="0" smtClean="0">
                <a:latin typeface="Times New Roman" panose="02020603050405020304" pitchFamily="18" charset="0"/>
                <a:ea typeface="Times New Roman" panose="02020603050405020304" pitchFamily="18" charset="0"/>
              </a:rPr>
            </a:br>
            <a:r>
              <a:rPr lang="bs-Latn-BA" sz="2800" b="1" dirty="0" smtClean="0">
                <a:latin typeface="Times New Roman" panose="02020603050405020304" pitchFamily="18" charset="0"/>
                <a:ea typeface="Times New Roman" panose="02020603050405020304" pitchFamily="18" charset="0"/>
              </a:rPr>
              <a:t>Promjene korisnika u katastarskom </a:t>
            </a:r>
            <a:r>
              <a:rPr lang="bs-Latn-BA" sz="2800" b="1" dirty="0" err="1" smtClean="0">
                <a:latin typeface="Times New Roman" panose="02020603050405020304" pitchFamily="18" charset="0"/>
                <a:ea typeface="Times New Roman" panose="02020603050405020304" pitchFamily="18" charset="0"/>
              </a:rPr>
              <a:t>operatu</a:t>
            </a:r>
            <a:r>
              <a:rPr lang="bs-Latn-BA" sz="2800" b="1" dirty="0" smtClean="0">
                <a:latin typeface="Times New Roman" panose="02020603050405020304" pitchFamily="18" charset="0"/>
                <a:ea typeface="Times New Roman" panose="02020603050405020304" pitchFamily="18" charset="0"/>
              </a:rPr>
              <a:t> provode se na osnovu pravosnažnih odluka sudova i drugih državnih organa koji odlučuju o promjeni prava na nekretninama, kao i na osnovu ugovora ovjerenih kod suda. </a:t>
            </a:r>
            <a:r>
              <a:rPr lang="bs-Latn-BA" sz="2800" b="1" dirty="0">
                <a:latin typeface="Times New Roman" panose="02020603050405020304" pitchFamily="18" charset="0"/>
                <a:ea typeface="Times New Roman" panose="02020603050405020304" pitchFamily="18" charset="0"/>
              </a:rPr>
              <a:t/>
            </a:r>
            <a:br>
              <a:rPr lang="bs-Latn-BA" sz="2800" b="1" dirty="0">
                <a:latin typeface="Times New Roman" panose="02020603050405020304" pitchFamily="18" charset="0"/>
                <a:ea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893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502" y="256478"/>
            <a:ext cx="10515600" cy="6322742"/>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59. Pravilnika za </a:t>
            </a:r>
            <a:r>
              <a:rPr lang="bs-Latn-BA" sz="2800" b="1" dirty="0" err="1" smtClean="0">
                <a:latin typeface="Times New Roman" panose="02020603050405020304" pitchFamily="18" charset="0"/>
                <a:cs typeface="Times New Roman" panose="02020603050405020304" pitchFamily="18" charset="0"/>
              </a:rPr>
              <a:t>održavanje</a:t>
            </a:r>
            <a:r>
              <a:rPr lang="bs-Latn-BA" sz="2800" b="1" dirty="0" smtClean="0">
                <a:latin typeface="Times New Roman" panose="02020603050405020304" pitchFamily="18" charset="0"/>
                <a:cs typeface="Times New Roman" panose="02020603050405020304" pitchFamily="18" charset="0"/>
              </a:rPr>
              <a:t> premjera i katastra („Službeni glasnik RS“ broj 17/09 i 35/12)</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1) osnovi za promjenu korisnika u katastarskom </a:t>
            </a:r>
            <a:r>
              <a:rPr lang="bs-Latn-BA" sz="2800" b="1" dirty="0" err="1" smtClean="0">
                <a:latin typeface="Times New Roman" panose="02020603050405020304" pitchFamily="18" charset="0"/>
                <a:cs typeface="Times New Roman" panose="02020603050405020304" pitchFamily="18" charset="0"/>
              </a:rPr>
              <a:t>operatu</a:t>
            </a:r>
            <a:r>
              <a:rPr lang="bs-Latn-BA" sz="2800" b="1" dirty="0" smtClean="0">
                <a:latin typeface="Times New Roman" panose="02020603050405020304" pitchFamily="18" charset="0"/>
                <a:cs typeface="Times New Roman" panose="02020603050405020304" pitchFamily="18" charset="0"/>
              </a:rPr>
              <a:t> su: a) zakon, b) pravosnažna odluka suda kojom je utvrđeno pravo na </a:t>
            </a:r>
            <a:r>
              <a:rPr lang="bs-Latn-BA" sz="2800" b="1" dirty="0" err="1" smtClean="0">
                <a:latin typeface="Times New Roman" panose="02020603050405020304" pitchFamily="18" charset="0"/>
                <a:cs typeface="Times New Roman" panose="02020603050405020304" pitchFamily="18" charset="0"/>
              </a:rPr>
              <a:t>zemljištu</a:t>
            </a:r>
            <a:r>
              <a:rPr lang="bs-Latn-BA" sz="2800" b="1" dirty="0" smtClean="0">
                <a:latin typeface="Times New Roman" panose="02020603050405020304" pitchFamily="18" charset="0"/>
                <a:cs typeface="Times New Roman" panose="02020603050405020304" pitchFamily="18" charset="0"/>
              </a:rPr>
              <a:t>, v) pravosnažna odluka drugog nadležnog organa, g) ugovor ovjeren kod suda i d) ugovor ovjeren kod notara.</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2) </a:t>
            </a:r>
            <a:r>
              <a:rPr lang="bs-Latn-BA" sz="2800" b="1" dirty="0" err="1" smtClean="0">
                <a:latin typeface="Times New Roman" panose="02020603050405020304" pitchFamily="18" charset="0"/>
                <a:cs typeface="Times New Roman" panose="02020603050405020304" pitchFamily="18" charset="0"/>
              </a:rPr>
              <a:t>osnov</a:t>
            </a:r>
            <a:r>
              <a:rPr lang="bs-Latn-BA" sz="2800" b="1" dirty="0" smtClean="0">
                <a:latin typeface="Times New Roman" panose="02020603050405020304" pitchFamily="18" charset="0"/>
                <a:cs typeface="Times New Roman" panose="02020603050405020304" pitchFamily="18" charset="0"/>
              </a:rPr>
              <a:t> za promjenu korisnika </a:t>
            </a:r>
            <a:r>
              <a:rPr lang="bs-Latn-BA" sz="2800" b="1" dirty="0" err="1" smtClean="0">
                <a:latin typeface="Times New Roman" panose="02020603050405020304" pitchFamily="18" charset="0"/>
                <a:cs typeface="Times New Roman" panose="02020603050405020304" pitchFamily="18" charset="0"/>
              </a:rPr>
              <a:t>zemljišta</a:t>
            </a:r>
            <a:r>
              <a:rPr lang="bs-Latn-BA" sz="2800" b="1" dirty="0" smtClean="0">
                <a:latin typeface="Times New Roman" panose="02020603050405020304" pitchFamily="18" charset="0"/>
                <a:cs typeface="Times New Roman" panose="02020603050405020304" pitchFamily="18" charset="0"/>
              </a:rPr>
              <a:t> je i ugovor ovjeren od suda ili drugog nadležnog organa strane države sa kojom je zaključen međudržavni ugovor </a:t>
            </a:r>
            <a:br>
              <a:rPr lang="bs-Latn-BA" sz="2800" b="1" dirty="0" smtClean="0">
                <a:latin typeface="Times New Roman" panose="02020603050405020304" pitchFamily="18" charset="0"/>
                <a:cs typeface="Times New Roman" panose="02020603050405020304" pitchFamily="18" charset="0"/>
              </a:rPr>
            </a:br>
            <a:r>
              <a:rPr lang="bs-Latn-BA" sz="2800" dirty="0"/>
              <a:t/>
            </a:r>
            <a:br>
              <a:rPr lang="bs-Latn-BA" sz="2800" dirty="0"/>
            </a:br>
            <a:endParaRPr lang="en-US" sz="2800" dirty="0"/>
          </a:p>
        </p:txBody>
      </p:sp>
    </p:spTree>
    <p:extLst>
      <p:ext uri="{BB962C8B-B14F-4D97-AF65-F5344CB8AC3E}">
        <p14:creationId xmlns:p14="http://schemas.microsoft.com/office/powerpoint/2010/main" val="2902061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03304"/>
          </a:xfrm>
        </p:spPr>
        <p:txBody>
          <a:bodyPr>
            <a:normAutofit/>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11 0 U 016339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15.3.2018. godine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Presuda Vrhovnog suda Republike Srpske broj 11 0 U 015157 15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01.3.2018. godine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Presuda Vrhovnog suda Republike Srpske broj 13 0 U 003389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20.9.2018. godine </a:t>
            </a:r>
            <a:br>
              <a:rPr lang="bs-Latn-BA"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8016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0878" y="178421"/>
            <a:ext cx="9980341" cy="7755969"/>
          </a:xfrm>
          <a:prstGeom prst="rect">
            <a:avLst/>
          </a:prstGeom>
        </p:spPr>
        <p:txBody>
          <a:bodyPr wrap="square">
            <a:spAutoFit/>
          </a:bodyPr>
          <a:lstStyle/>
          <a:p>
            <a:pPr marL="457200">
              <a:spcAft>
                <a:spcPts val="0"/>
              </a:spcAft>
            </a:pPr>
            <a:endParaRPr lang="bs-Latn-BA" sz="2400" b="1" dirty="0" smtClean="0">
              <a:latin typeface="TimesNewRomanPSMT"/>
              <a:ea typeface="Times New Roman" panose="02020603050405020304" pitchFamily="18" charset="0"/>
              <a:cs typeface="TimesNewRomanPSMT"/>
            </a:endParaRPr>
          </a:p>
          <a:p>
            <a:pPr marL="457200">
              <a:spcAft>
                <a:spcPts val="0"/>
              </a:spcAft>
            </a:pPr>
            <a:r>
              <a:rPr lang="bs-Latn-BA" sz="2400" b="1" dirty="0" smtClean="0">
                <a:latin typeface="TimesNewRomanPSMT"/>
                <a:ea typeface="Times New Roman" panose="02020603050405020304" pitchFamily="18" charset="0"/>
                <a:cs typeface="TimesNewRomanPSMT"/>
              </a:rPr>
              <a:t>Član 5. Zakona o penzijskom i invalidskom osiguranju (ZPIO)</a:t>
            </a:r>
          </a:p>
          <a:p>
            <a:pPr marL="457200">
              <a:spcAft>
                <a:spcPts val="0"/>
              </a:spcAft>
            </a:pPr>
            <a:endParaRPr lang="bs-Latn-BA" sz="2400" b="1" dirty="0">
              <a:latin typeface="TimesNewRomanPSMT"/>
              <a:ea typeface="Times New Roman" panose="02020603050405020304" pitchFamily="18" charset="0"/>
              <a:cs typeface="TimesNewRomanPSMT"/>
            </a:endParaRPr>
          </a:p>
          <a:p>
            <a:pPr marL="914400" indent="-457200">
              <a:spcAft>
                <a:spcPts val="0"/>
              </a:spcAft>
              <a:buAutoNum type="arabicParenR"/>
            </a:pPr>
            <a:r>
              <a:rPr lang="bs-Latn-BA" sz="2400" b="1" dirty="0" err="1" smtClean="0">
                <a:latin typeface="TimesNewRomanPSMT"/>
                <a:ea typeface="Times New Roman" panose="02020603050405020304" pitchFamily="18" charset="0"/>
                <a:cs typeface="TimesNewRomanPSMT"/>
              </a:rPr>
              <a:t>Korišćenje</a:t>
            </a:r>
            <a:r>
              <a:rPr lang="bs-Latn-BA" sz="2400" b="1" dirty="0" smtClean="0">
                <a:latin typeface="TimesNewRomanPSMT"/>
                <a:ea typeface="Times New Roman" panose="02020603050405020304" pitchFamily="18" charset="0"/>
                <a:cs typeface="TimesNewRomanPSMT"/>
              </a:rPr>
              <a:t> prava iz penzijskog i invalidskog osiguranja može se </a:t>
            </a:r>
            <a:r>
              <a:rPr lang="bs-Latn-BA" sz="2400" b="1" dirty="0" err="1" smtClean="0">
                <a:latin typeface="TimesNewRomanPSMT"/>
                <a:ea typeface="Times New Roman" panose="02020603050405020304" pitchFamily="18" charset="0"/>
                <a:cs typeface="TimesNewRomanPSMT"/>
              </a:rPr>
              <a:t>ograničiti</a:t>
            </a:r>
            <a:r>
              <a:rPr lang="bs-Latn-BA" sz="2400" b="1" dirty="0" smtClean="0">
                <a:latin typeface="TimesNewRomanPSMT"/>
                <a:ea typeface="Times New Roman" panose="02020603050405020304" pitchFamily="18" charset="0"/>
                <a:cs typeface="TimesNewRomanPSMT"/>
              </a:rPr>
              <a:t> samo u slučajevima i pod uslovima utvrđenim ovim zakonom,</a:t>
            </a:r>
          </a:p>
          <a:p>
            <a:pPr marL="914400" indent="-457200">
              <a:spcAft>
                <a:spcPts val="0"/>
              </a:spcAft>
              <a:buAutoNum type="arabicParenR"/>
            </a:pPr>
            <a:r>
              <a:rPr lang="bs-Latn-BA" sz="2400" b="1" dirty="0" smtClean="0">
                <a:latin typeface="TimesNewRomanPSMT"/>
                <a:ea typeface="Times New Roman" panose="02020603050405020304" pitchFamily="18" charset="0"/>
                <a:cs typeface="TimesNewRomanPSMT"/>
              </a:rPr>
              <a:t>Stečena prava iz penzijskog i invalidskog osiguranja mogu prestati samo u slučajevima utvrđenim ovim zakonom.</a:t>
            </a:r>
          </a:p>
          <a:p>
            <a:pPr marL="914400" indent="-457200">
              <a:spcAft>
                <a:spcPts val="0"/>
              </a:spcAft>
              <a:buAutoNum type="arabicParenR"/>
            </a:pPr>
            <a:endParaRPr lang="bs-Latn-BA" sz="2400" b="1" dirty="0">
              <a:latin typeface="TimesNewRomanPSMT"/>
              <a:ea typeface="Times New Roman" panose="02020603050405020304" pitchFamily="18" charset="0"/>
              <a:cs typeface="TimesNewRomanPSMT"/>
            </a:endParaRPr>
          </a:p>
          <a:p>
            <a:pPr marL="457200">
              <a:spcAft>
                <a:spcPts val="0"/>
              </a:spcAft>
            </a:pPr>
            <a:r>
              <a:rPr lang="bs-Latn-BA" sz="2400" b="1" dirty="0" smtClean="0">
                <a:latin typeface="TimesNewRomanPSMT"/>
                <a:ea typeface="Times New Roman" panose="02020603050405020304" pitchFamily="18" charset="0"/>
                <a:cs typeface="TimesNewRomanPSMT"/>
              </a:rPr>
              <a:t>Član 160. ZPIO</a:t>
            </a:r>
          </a:p>
          <a:p>
            <a:pPr marL="457200">
              <a:spcAft>
                <a:spcPts val="0"/>
              </a:spcAft>
            </a:pPr>
            <a:endParaRPr lang="bs-Latn-BA" sz="2400" b="1" dirty="0" smtClean="0">
              <a:latin typeface="TimesNewRomanPSMT"/>
              <a:ea typeface="Times New Roman" panose="02020603050405020304" pitchFamily="18" charset="0"/>
              <a:cs typeface="TimesNewRomanPSMT"/>
            </a:endParaRPr>
          </a:p>
          <a:p>
            <a:pPr marL="457200">
              <a:spcAft>
                <a:spcPts val="0"/>
              </a:spcAft>
            </a:pPr>
            <a:r>
              <a:rPr lang="bs-Latn-BA" sz="2400" b="1" dirty="0" smtClean="0">
                <a:latin typeface="TimesNewRomanPSMT"/>
                <a:ea typeface="Times New Roman" panose="02020603050405020304" pitchFamily="18" charset="0"/>
                <a:cs typeface="TimesNewRomanPSMT"/>
              </a:rPr>
              <a:t>Naknada štete pričinjene Fondu, kao i povrat novčanih primanja iz penzijskog i invalidskog osiguranja isplaćenih bez pravnog osnova vrši se po propisima koji uređuju obligacione odnose, ako ovim zakonom nije drugačije propisano. </a:t>
            </a:r>
          </a:p>
          <a:p>
            <a:pPr marL="914400" indent="-457200">
              <a:spcAft>
                <a:spcPts val="0"/>
              </a:spcAft>
              <a:buAutoNum type="arabicParenR"/>
            </a:pPr>
            <a:endParaRPr lang="bs-Latn-BA" sz="2400" b="1" dirty="0" smtClean="0">
              <a:latin typeface="TimesNewRomanPSMT"/>
              <a:ea typeface="Times New Roman" panose="02020603050405020304" pitchFamily="18" charset="0"/>
              <a:cs typeface="TimesNewRomanPSMT"/>
            </a:endParaRPr>
          </a:p>
          <a:p>
            <a:pPr marL="457200">
              <a:spcAft>
                <a:spcPts val="0"/>
              </a:spcAft>
            </a:pPr>
            <a:endParaRPr lang="bs-Latn-BA" sz="2400" b="1" dirty="0">
              <a:latin typeface="TimesNewRomanPSMT"/>
              <a:ea typeface="Times New Roman" panose="02020603050405020304" pitchFamily="18" charset="0"/>
              <a:cs typeface="TimesNewRomanPSMT"/>
            </a:endParaRPr>
          </a:p>
          <a:p>
            <a:pPr marL="457200">
              <a:spcAft>
                <a:spcPts val="0"/>
              </a:spcAft>
            </a:pPr>
            <a:endParaRPr lang="bs-Latn-BA" sz="2400" b="1" dirty="0">
              <a:latin typeface="TimesNewRomanPSMT"/>
              <a:ea typeface="Times New Roman" panose="02020603050405020304" pitchFamily="18" charset="0"/>
              <a:cs typeface="TimesNewRomanPSMT"/>
            </a:endParaRPr>
          </a:p>
          <a:p>
            <a:pPr marL="457200">
              <a:spcAft>
                <a:spcPts val="0"/>
              </a:spcAft>
            </a:pPr>
            <a:r>
              <a:rPr lang="bs-Latn-BA" sz="2400" b="1" dirty="0" smtClean="0">
                <a:latin typeface="TimesNewRomanPSMT"/>
                <a:ea typeface="Times New Roman" panose="02020603050405020304" pitchFamily="18" charset="0"/>
                <a:cs typeface="TimesNewRomanPSMT"/>
              </a:rPr>
              <a:t> </a:t>
            </a:r>
          </a:p>
          <a:p>
            <a:pPr marL="457200">
              <a:spcAft>
                <a:spcPts val="0"/>
              </a:spcAft>
            </a:pPr>
            <a:endParaRPr lang="bs-Latn-BA" sz="2400" b="1" dirty="0">
              <a:latin typeface="TimesNewRomanPSMT"/>
              <a:ea typeface="Times New Roman" panose="02020603050405020304" pitchFamily="18" charset="0"/>
              <a:cs typeface="TimesNewRomanPSMT"/>
            </a:endParaRPr>
          </a:p>
          <a:p>
            <a:pPr algn="just">
              <a:spcAft>
                <a:spcPts val="0"/>
              </a:spcAft>
            </a:pPr>
            <a:r>
              <a:rPr lang="bs-Latn-BA" b="1" dirty="0">
                <a:latin typeface="TimesNewRomanPSMT"/>
                <a:ea typeface="Times New Roman" panose="02020603050405020304" pitchFamily="18" charset="0"/>
                <a:cs typeface="TimesNewRomanPSMT"/>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1878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1307" y="758283"/>
            <a:ext cx="10359483" cy="5754029"/>
          </a:xfrm>
        </p:spPr>
        <p:txBody>
          <a:bodyPr>
            <a:normAutofit fontScale="90000"/>
          </a:bodyPr>
          <a:lstStyle/>
          <a:p>
            <a:r>
              <a:rPr lang="bs-Latn-BA" sz="2800" b="1" dirty="0" smtClean="0">
                <a:latin typeface="Times New Roman" panose="02020603050405020304" pitchFamily="18" charset="0"/>
                <a:cs typeface="Times New Roman" panose="02020603050405020304" pitchFamily="18" charset="0"/>
              </a:rPr>
              <a:t>Član 161. ZPIO</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Lice kome je na teret Fonda izvršena isplata, na koju nije imao pravo po ovom zakonu, obavezno je da vrati Fondu primljeni iznos ako je: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a) na osnovu neistinitih ili netačnih podataka koje je znalo ili moralo znati da su neistiniti odnosno netačni, ili na drugi </a:t>
            </a:r>
            <a:r>
              <a:rPr lang="bs-Latn-BA" sz="2800" b="1" dirty="0" err="1" smtClean="0">
                <a:latin typeface="Times New Roman" panose="02020603050405020304" pitchFamily="18" charset="0"/>
                <a:cs typeface="Times New Roman" panose="02020603050405020304" pitchFamily="18" charset="0"/>
              </a:rPr>
              <a:t>protivpravan</a:t>
            </a:r>
            <a:r>
              <a:rPr lang="bs-Latn-BA" sz="2800" b="1" dirty="0" smtClean="0">
                <a:latin typeface="Times New Roman" panose="02020603050405020304" pitchFamily="18" charset="0"/>
                <a:cs typeface="Times New Roman" panose="02020603050405020304" pitchFamily="18" charset="0"/>
              </a:rPr>
              <a:t> način ostvarilo pravo iz penzijskog i invalidskog osiguranja, ili je ostvarilo pravo u većem obimu nego što mu po ovom zakonu pripada,</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b) koristilo pravo zbog toga što </a:t>
            </a:r>
            <a:r>
              <a:rPr lang="bs-Latn-BA" sz="2800" b="1" smtClean="0">
                <a:latin typeface="Times New Roman" panose="02020603050405020304" pitchFamily="18" charset="0"/>
                <a:cs typeface="Times New Roman" panose="02020603050405020304" pitchFamily="18" charset="0"/>
              </a:rPr>
              <a:t>nije prijavilo </a:t>
            </a:r>
            <a:r>
              <a:rPr lang="bs-Latn-BA" sz="2800" b="1" dirty="0" smtClean="0">
                <a:latin typeface="Times New Roman" panose="02020603050405020304" pitchFamily="18" charset="0"/>
                <a:cs typeface="Times New Roman" panose="02020603050405020304" pitchFamily="18" charset="0"/>
              </a:rPr>
              <a:t>promjene koje utiču na korištenje, gubitak ili obim prava, a znalo ili je moralo znati za te promjene i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v) primilo novčani iznos veći od iznosa koji mu pripada po ovom zakonu. </a:t>
            </a:r>
            <a:br>
              <a:rPr lang="bs-Latn-BA" sz="2800" b="1" dirty="0" smtClean="0">
                <a:latin typeface="Times New Roman" panose="02020603050405020304" pitchFamily="18" charset="0"/>
                <a:cs typeface="Times New Roman" panose="02020603050405020304" pitchFamily="18" charset="0"/>
              </a:rPr>
            </a:br>
            <a:r>
              <a:rPr lang="bs-Latn-BA" sz="2800" dirty="0" smtClean="0">
                <a:latin typeface="Times New Roman" panose="02020603050405020304" pitchFamily="18" charset="0"/>
                <a:cs typeface="Times New Roman" panose="02020603050405020304" pitchFamily="18" charset="0"/>
              </a:rPr>
              <a:t/>
            </a:r>
            <a:br>
              <a:rPr lang="bs-Latn-BA" sz="2800" dirty="0" smtClean="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25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03304"/>
          </a:xfrm>
        </p:spPr>
        <p:txBody>
          <a:bodyPr>
            <a:normAutofit/>
          </a:bodyPr>
          <a:lstStyle/>
          <a:p>
            <a:r>
              <a:rPr lang="bs-Latn-BA" sz="2800" b="1" dirty="0" smtClean="0">
                <a:latin typeface="Times New Roman" panose="02020603050405020304" pitchFamily="18" charset="0"/>
                <a:cs typeface="Times New Roman" panose="02020603050405020304" pitchFamily="18" charset="0"/>
              </a:rPr>
              <a:t>Član 162. ZPIO</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U slučaju iz člana 161. ovog zakona Fond po službenoj dužnosti donosi rješenje o utvrđivanju preplaćenog iznosa novčanog primanja, u kome navodi visinu preplaćenog iznosa, rokove i način vraćanja. </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smtClean="0">
                <a:latin typeface="Times New Roman" panose="02020603050405020304" pitchFamily="18" charset="0"/>
                <a:cs typeface="Times New Roman" panose="02020603050405020304" pitchFamily="18" charset="0"/>
              </a:rPr>
              <a:t>Preplaćeni </a:t>
            </a:r>
            <a:r>
              <a:rPr lang="bs-Latn-BA" sz="2800" b="1" dirty="0" smtClean="0">
                <a:latin typeface="Times New Roman" panose="02020603050405020304" pitchFamily="18" charset="0"/>
                <a:cs typeface="Times New Roman" panose="02020603050405020304" pitchFamily="18" charset="0"/>
              </a:rPr>
              <a:t>iznos novčanog primanja iz stava 1. ovog člana Fond utvrđuje na osnovu konačnog rješenja kojim se određuje ispravan iznos penzije, u postupku koji vodi po službenoj dužnosti. </a:t>
            </a:r>
            <a:br>
              <a:rPr lang="bs-Latn-BA" sz="2800" b="1" dirty="0" smtClean="0">
                <a:latin typeface="Times New Roman" panose="02020603050405020304" pitchFamily="18" charset="0"/>
                <a:cs typeface="Times New Roman" panose="02020603050405020304" pitchFamily="18" charset="0"/>
              </a:rPr>
            </a:br>
            <a:r>
              <a:rPr lang="bs-Latn-BA" sz="2800" b="1" dirty="0"/>
              <a:t/>
            </a:r>
            <a:br>
              <a:rPr lang="bs-Latn-BA" sz="2800" b="1" dirty="0"/>
            </a:br>
            <a:endParaRPr lang="en-US" sz="2800" b="1" dirty="0"/>
          </a:p>
        </p:txBody>
      </p:sp>
    </p:spTree>
    <p:extLst>
      <p:ext uri="{BB962C8B-B14F-4D97-AF65-F5344CB8AC3E}">
        <p14:creationId xmlns:p14="http://schemas.microsoft.com/office/powerpoint/2010/main" val="156479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4829" y="144966"/>
            <a:ext cx="10805532" cy="6801862"/>
          </a:xfrm>
          <a:prstGeom prst="rect">
            <a:avLst/>
          </a:prstGeom>
        </p:spPr>
        <p:txBody>
          <a:bodyPr wrap="square">
            <a:spAutoFit/>
          </a:bodyPr>
          <a:lstStyle/>
          <a:p>
            <a:pPr algn="just">
              <a:spcAft>
                <a:spcPts val="0"/>
              </a:spcAft>
            </a:pPr>
            <a:r>
              <a:rPr lang="bs-Latn-BA"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r>
              <a:rPr lang="bs-Latn-BA" sz="2800" b="1" dirty="0" smtClean="0">
                <a:latin typeface="Times New Roman" panose="02020603050405020304" pitchFamily="18" charset="0"/>
                <a:cs typeface="Times New Roman" panose="02020603050405020304" pitchFamily="18" charset="0"/>
              </a:rPr>
              <a:t>Član 163. ZPIO</a:t>
            </a:r>
          </a:p>
          <a:p>
            <a:endParaRPr lang="bs-Latn-BA" sz="2800" b="1" dirty="0" smtClean="0">
              <a:latin typeface="Times New Roman" panose="02020603050405020304" pitchFamily="18" charset="0"/>
              <a:cs typeface="Times New Roman" panose="02020603050405020304" pitchFamily="18" charset="0"/>
            </a:endParaRPr>
          </a:p>
          <a:p>
            <a:r>
              <a:rPr lang="bs-Latn-BA" sz="2800" b="1" dirty="0" smtClean="0">
                <a:latin typeface="Times New Roman" panose="02020603050405020304" pitchFamily="18" charset="0"/>
                <a:cs typeface="Times New Roman" panose="02020603050405020304" pitchFamily="18" charset="0"/>
              </a:rPr>
              <a:t>Ako je lice iz člana 161. ovog zakona korisnik penzije, Fond rješenjem može odrediti da preplaćeni iznos bude nadoknađen obustavom do trećine mjesečnog iznosa penzije sve dok se na taj način ne izmiri preplaćeni iznos. </a:t>
            </a:r>
          </a:p>
          <a:p>
            <a:endParaRPr lang="bs-Latn-BA" sz="2800" b="1" dirty="0">
              <a:latin typeface="Times New Roman" panose="02020603050405020304" pitchFamily="18" charset="0"/>
              <a:cs typeface="Times New Roman" panose="02020603050405020304" pitchFamily="18" charset="0"/>
            </a:endParaRPr>
          </a:p>
          <a:p>
            <a:r>
              <a:rPr lang="bs-Latn-BA" sz="2800" b="1" dirty="0" smtClean="0">
                <a:latin typeface="Times New Roman" panose="02020603050405020304" pitchFamily="18" charset="0"/>
                <a:cs typeface="Times New Roman" panose="02020603050405020304" pitchFamily="18" charset="0"/>
              </a:rPr>
              <a:t>Član 168. </a:t>
            </a:r>
            <a:r>
              <a:rPr lang="bs-Latn-BA" sz="2800" b="1" smtClean="0">
                <a:latin typeface="Times New Roman" panose="02020603050405020304" pitchFamily="18" charset="0"/>
                <a:cs typeface="Times New Roman" panose="02020603050405020304" pitchFamily="18" charset="0"/>
              </a:rPr>
              <a:t>ZPIO</a:t>
            </a:r>
            <a:endParaRPr lang="bs-Latn-BA" sz="2800" b="1" dirty="0" smtClean="0">
              <a:latin typeface="Times New Roman" panose="02020603050405020304" pitchFamily="18" charset="0"/>
              <a:cs typeface="Times New Roman" panose="02020603050405020304" pitchFamily="18" charset="0"/>
            </a:endParaRPr>
          </a:p>
          <a:p>
            <a:endParaRPr lang="bs-Latn-BA" sz="2800" b="1" dirty="0" smtClean="0">
              <a:latin typeface="Times New Roman" panose="02020603050405020304" pitchFamily="18" charset="0"/>
              <a:cs typeface="Times New Roman" panose="02020603050405020304" pitchFamily="18" charset="0"/>
            </a:endParaRPr>
          </a:p>
          <a:p>
            <a:r>
              <a:rPr lang="bs-Latn-BA" sz="2800" b="1" dirty="0" smtClean="0">
                <a:latin typeface="Times New Roman" panose="02020603050405020304" pitchFamily="18" charset="0"/>
                <a:cs typeface="Times New Roman" panose="02020603050405020304" pitchFamily="18" charset="0"/>
              </a:rPr>
              <a:t>Rokovi zastarjelosti </a:t>
            </a:r>
            <a:r>
              <a:rPr lang="bs-Latn-BA" sz="2800" b="1" dirty="0" err="1" smtClean="0">
                <a:latin typeface="Times New Roman" panose="02020603050405020304" pitchFamily="18" charset="0"/>
                <a:cs typeface="Times New Roman" panose="02020603050405020304" pitchFamily="18" charset="0"/>
              </a:rPr>
              <a:t>potraživanja</a:t>
            </a:r>
            <a:r>
              <a:rPr lang="bs-Latn-BA" sz="2800" b="1" dirty="0" smtClean="0">
                <a:latin typeface="Times New Roman" panose="02020603050405020304" pitchFamily="18" charset="0"/>
                <a:cs typeface="Times New Roman" panose="02020603050405020304" pitchFamily="18" charset="0"/>
              </a:rPr>
              <a:t> naknade štete u slučajevima iz ovog zakona počinju teći od dana kada je u upravnom postupku postalo konačno rješenje kojim je priznato pravo iz penzijskog i invalidskog osiguranja, odnosno kojim je utvrđena preplata novčanog primanja. </a:t>
            </a:r>
            <a:r>
              <a:rPr lang="bs-Latn-BA"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algn="just">
              <a:spcAft>
                <a:spcPts val="0"/>
              </a:spcAft>
            </a:pPr>
            <a:endParaRPr lang="bs-Latn-BA" b="1" dirty="0">
              <a:latin typeface="Times New Roman" panose="02020603050405020304" pitchFamily="18" charset="0"/>
              <a:ea typeface="Times New Roman" panose="02020603050405020304" pitchFamily="18" charset="0"/>
            </a:endParaRPr>
          </a:p>
          <a:p>
            <a:pPr algn="just">
              <a:spcAft>
                <a:spcPts val="0"/>
              </a:spcAft>
            </a:pPr>
            <a:r>
              <a:rPr lang="bs-Latn-BA" b="1" dirty="0">
                <a:latin typeface="Times New Roman" panose="02020603050405020304" pitchFamily="18" charset="0"/>
                <a:ea typeface="Times New Roman" panose="02020603050405020304" pitchFamily="18" charset="0"/>
              </a:rPr>
              <a:t> </a:t>
            </a:r>
          </a:p>
          <a:p>
            <a:r>
              <a:rPr lang="bs-Latn-BA" b="1" dirty="0">
                <a:latin typeface="Times New Roman" panose="02020603050405020304" pitchFamily="18" charset="0"/>
                <a:ea typeface="Times New Roman" panose="02020603050405020304" pitchFamily="18" charset="0"/>
              </a:rPr>
              <a:t>	</a:t>
            </a:r>
            <a:endParaRPr lang="en-US" b="1" dirty="0"/>
          </a:p>
        </p:txBody>
      </p:sp>
    </p:spTree>
    <p:extLst>
      <p:ext uri="{BB962C8B-B14F-4D97-AF65-F5344CB8AC3E}">
        <p14:creationId xmlns:p14="http://schemas.microsoft.com/office/powerpoint/2010/main" val="23814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81002"/>
          </a:xfrm>
        </p:spPr>
        <p:txBody>
          <a:bodyPr>
            <a:normAutofit fontScale="90000"/>
          </a:bodyPr>
          <a:lstStyle/>
          <a:p>
            <a:r>
              <a:rPr lang="bs-Latn-BA" sz="2800" b="1" dirty="0" smtClean="0">
                <a:latin typeface="Times New Roman" panose="02020603050405020304" pitchFamily="18" charset="0"/>
                <a:cs typeface="Times New Roman" panose="02020603050405020304" pitchFamily="18" charset="0"/>
              </a:rPr>
              <a:t>Presuda Vrhovnog suda Republike Srpske broj 11 0 U 010080 14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10.2.2015. godine</a:t>
            </a:r>
            <a:br>
              <a:rPr lang="bs-Latn-BA" sz="2800" b="1" dirty="0" smtClean="0">
                <a:latin typeface="Times New Roman" panose="02020603050405020304" pitchFamily="18" charset="0"/>
                <a:cs typeface="Times New Roman" panose="02020603050405020304" pitchFamily="18" charset="0"/>
              </a:rPr>
            </a:br>
            <a:r>
              <a:rPr lang="bs-Latn-BA" sz="2800" b="1" dirty="0">
                <a:latin typeface="Times New Roman" panose="02020603050405020304" pitchFamily="18" charset="0"/>
                <a:cs typeface="Times New Roman" panose="02020603050405020304" pitchFamily="18" charset="0"/>
              </a:rPr>
              <a:t/>
            </a:r>
            <a:br>
              <a:rPr lang="bs-Latn-BA" sz="2800" b="1" dirty="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Rješenjem Filijale Fonda PIO u Banjaluci broj RP-91-19/12 od 11.5.2012. godine koje je potvrđeno rješenjem Fonda PIO broj 2168/12 od 11.7.2012. godine utvrđena je preplata novčanog primanja iz penzijskog i invalidskog osiguranja nastala u periodu od 01.2.2010. do 31.12.2011. godine, isplaćena tužiocu u iznosu od 3.691,98 KM, zbog čega je tužilac obavezan da navedeni iznos vrati Fondu PIO.</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Odluka Ustavnog suda BiH broj AP-1516/16 od 06.6.2018. godine.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Ustavni sud je </a:t>
            </a:r>
            <a:r>
              <a:rPr lang="bs-Latn-BA" sz="2800" b="1" dirty="0" err="1" smtClean="0">
                <a:latin typeface="Times New Roman" panose="02020603050405020304" pitchFamily="18" charset="0"/>
                <a:cs typeface="Times New Roman" panose="02020603050405020304" pitchFamily="18" charset="0"/>
              </a:rPr>
              <a:t>zaključio</a:t>
            </a:r>
            <a:r>
              <a:rPr lang="bs-Latn-BA" sz="2800" b="1" dirty="0" smtClean="0">
                <a:latin typeface="Times New Roman" panose="02020603050405020304" pitchFamily="18" charset="0"/>
                <a:cs typeface="Times New Roman" panose="02020603050405020304" pitchFamily="18" charset="0"/>
              </a:rPr>
              <a:t> da nema povrede na pravično suđenje iz člana II/3 e) Ustava Bosne i Hercegovine jer u obrazloženju pobijane presude nema ničega što ukazuje na proizvoljnu primjenu materijalnog prava jer da je sud dao jasne razloge za svoju odluku. </a:t>
            </a:r>
            <a:r>
              <a:rPr lang="bs-Latn-BA" sz="2800" b="1" dirty="0" err="1" smtClean="0">
                <a:latin typeface="Times New Roman" panose="02020603050405020304" pitchFamily="18" charset="0"/>
                <a:cs typeface="Times New Roman" panose="02020603050405020304" pitchFamily="18" charset="0"/>
              </a:rPr>
              <a:t>Takođe</a:t>
            </a:r>
            <a:r>
              <a:rPr lang="bs-Latn-BA" sz="2800" b="1" dirty="0" smtClean="0">
                <a:latin typeface="Times New Roman" panose="02020603050405020304" pitchFamily="18" charset="0"/>
                <a:cs typeface="Times New Roman" panose="02020603050405020304" pitchFamily="18" charset="0"/>
              </a:rPr>
              <a:t> je </a:t>
            </a:r>
            <a:r>
              <a:rPr lang="bs-Latn-BA" sz="2800" b="1" dirty="0" err="1" smtClean="0">
                <a:latin typeface="Times New Roman" panose="02020603050405020304" pitchFamily="18" charset="0"/>
                <a:cs typeface="Times New Roman" panose="02020603050405020304" pitchFamily="18" charset="0"/>
              </a:rPr>
              <a:t>zaključio</a:t>
            </a:r>
            <a:r>
              <a:rPr lang="bs-Latn-BA" sz="2800" b="1" dirty="0" smtClean="0">
                <a:latin typeface="Times New Roman" panose="02020603050405020304" pitchFamily="18" charset="0"/>
                <a:cs typeface="Times New Roman" panose="02020603050405020304" pitchFamily="18" charset="0"/>
              </a:rPr>
              <a:t> da nema povrede prava na imovinu iz člana II/3 k) Ustava Bosne i Hercegovine kada apelant </a:t>
            </a:r>
            <a:r>
              <a:rPr lang="bs-Latn-BA" sz="2800" b="1" dirty="0" err="1" smtClean="0">
                <a:latin typeface="Times New Roman" panose="02020603050405020304" pitchFamily="18" charset="0"/>
                <a:cs typeface="Times New Roman" panose="02020603050405020304" pitchFamily="18" charset="0"/>
              </a:rPr>
              <a:t>kršenje</a:t>
            </a:r>
            <a:r>
              <a:rPr lang="bs-Latn-BA" sz="2800" b="1" dirty="0" smtClean="0">
                <a:latin typeface="Times New Roman" panose="02020603050405020304" pitchFamily="18" charset="0"/>
                <a:cs typeface="Times New Roman" panose="02020603050405020304" pitchFamily="18" charset="0"/>
              </a:rPr>
              <a:t> tog prava vezuje za proizvoljnu primjenu materijalnog prava. </a:t>
            </a:r>
            <a:br>
              <a:rPr lang="bs-Latn-BA"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249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8644" y="702526"/>
            <a:ext cx="10783230" cy="7171194"/>
          </a:xfrm>
          <a:prstGeom prst="rect">
            <a:avLst/>
          </a:prstGeom>
        </p:spPr>
        <p:txBody>
          <a:bodyPr wrap="square">
            <a:spAutoFit/>
          </a:bodyPr>
          <a:lstStyle/>
          <a:p>
            <a:pPr algn="just">
              <a:spcAft>
                <a:spcPts val="0"/>
              </a:spcAft>
            </a:pPr>
            <a:r>
              <a:rPr lang="bs-Latn-BA" dirty="0">
                <a:latin typeface="Times New Roman" panose="02020603050405020304" pitchFamily="18" charset="0"/>
                <a:ea typeface="Times New Roman" panose="02020603050405020304" pitchFamily="18" charset="0"/>
                <a:cs typeface="Times New Roman" panose="02020603050405020304" pitchFamily="18" charset="0"/>
              </a:rPr>
              <a:t> </a:t>
            </a:r>
            <a:r>
              <a:rPr lang="bs-Latn-BA" sz="2800" b="1" dirty="0" smtClean="0">
                <a:latin typeface="Times New Roman" panose="02020603050405020304" pitchFamily="18" charset="0"/>
                <a:cs typeface="Times New Roman" panose="02020603050405020304" pitchFamily="18" charset="0"/>
              </a:rPr>
              <a:t>Presuda Vrhovnog suda Republike Srpske broj 13 0 U 002925 15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04.5.2017. godine</a:t>
            </a:r>
          </a:p>
          <a:p>
            <a:pPr algn="just"/>
            <a:endParaRPr lang="bs-Latn-BA" sz="2800" b="1" dirty="0" smtClean="0">
              <a:latin typeface="Times New Roman" panose="02020603050405020304" pitchFamily="18" charset="0"/>
              <a:cs typeface="Times New Roman" panose="02020603050405020304" pitchFamily="18" charset="0"/>
            </a:endParaRPr>
          </a:p>
          <a:p>
            <a:pPr algn="just"/>
            <a:r>
              <a:rPr lang="bs-Latn-BA" sz="2800" b="1" dirty="0" smtClean="0">
                <a:latin typeface="Times New Roman" panose="02020603050405020304" pitchFamily="18" charset="0"/>
                <a:cs typeface="Times New Roman" panose="02020603050405020304" pitchFamily="18" charset="0"/>
              </a:rPr>
              <a:t>Tužiocu prestaje pravo na starosnu penziju sa 01.8.2011. godine, a penzije isplaćene za period od 10.4.2003. do 31.07.2011. godine je dužan vratiti Fondu, jer je utvrđeno da ne ispunjava uslove za priznavanje prava na starosnu penziju u RS, s obzirom da to pravo ostvaruje kod Federalnog zavoda PIO/MIO. </a:t>
            </a:r>
          </a:p>
          <a:p>
            <a:pPr algn="just"/>
            <a:endParaRPr lang="bs-Latn-BA" sz="2800" b="1" dirty="0" smtClean="0">
              <a:latin typeface="Times New Roman" panose="02020603050405020304" pitchFamily="18" charset="0"/>
              <a:cs typeface="Times New Roman" panose="02020603050405020304" pitchFamily="18" charset="0"/>
            </a:endParaRPr>
          </a:p>
          <a:p>
            <a:pPr algn="just"/>
            <a:r>
              <a:rPr lang="bs-Latn-BA" sz="2800" b="1" dirty="0" smtClean="0">
                <a:latin typeface="Times New Roman" panose="02020603050405020304" pitchFamily="18" charset="0"/>
                <a:cs typeface="Times New Roman" panose="02020603050405020304" pitchFamily="18" charset="0"/>
              </a:rPr>
              <a:t>Odluka Ustavnog suda Bosne i Hercegovine broj AP-3517/17 od 15.11.2017. godine.</a:t>
            </a:r>
          </a:p>
          <a:p>
            <a:pPr algn="just"/>
            <a:r>
              <a:rPr lang="bs-Latn-BA" sz="2800" b="1" dirty="0" smtClean="0">
                <a:latin typeface="Times New Roman" panose="02020603050405020304" pitchFamily="18" charset="0"/>
                <a:cs typeface="Times New Roman" panose="02020603050405020304" pitchFamily="18" charset="0"/>
              </a:rPr>
              <a:t>Uvažena je apelacija tužioca, ukinuta presuda Vrhovnog suda RS od 04.5.2017. godine i predmet vraćen Vrhovnom sudu na ponovno </a:t>
            </a:r>
            <a:r>
              <a:rPr lang="bs-Latn-BA" sz="2800" b="1" dirty="0" err="1" smtClean="0">
                <a:latin typeface="Times New Roman" panose="02020603050405020304" pitchFamily="18" charset="0"/>
                <a:cs typeface="Times New Roman" panose="02020603050405020304" pitchFamily="18" charset="0"/>
              </a:rPr>
              <a:t>odlučivanje</a:t>
            </a:r>
            <a:r>
              <a:rPr lang="bs-Latn-BA" sz="2800" b="1" dirty="0" smtClean="0">
                <a:latin typeface="Times New Roman" panose="02020603050405020304" pitchFamily="18" charset="0"/>
                <a:cs typeface="Times New Roman" panose="02020603050405020304" pitchFamily="18" charset="0"/>
              </a:rPr>
              <a:t>.</a:t>
            </a:r>
            <a:endParaRPr lang="en-US" sz="2800" b="1" dirty="0">
              <a:latin typeface="Times New Roman" panose="02020603050405020304" pitchFamily="18" charset="0"/>
              <a:cs typeface="Times New Roman" panose="02020603050405020304" pitchFamily="18" charset="0"/>
            </a:endParaRPr>
          </a:p>
          <a:p>
            <a:pPr algn="just">
              <a:spcAft>
                <a:spcPts val="0"/>
              </a:spcAft>
            </a:pPr>
            <a:endParaRPr lang="bs-Latn-BA" sz="1400" dirty="0">
              <a:solidFill>
                <a:srgbClr val="000000"/>
              </a:solidFill>
              <a:latin typeface="Times New Roman" panose="02020603050405020304" pitchFamily="18" charset="0"/>
              <a:ea typeface="Times New Roman" panose="02020603050405020304" pitchFamily="18" charset="0"/>
            </a:endParaRPr>
          </a:p>
          <a:p>
            <a:pPr algn="just">
              <a:spcAft>
                <a:spcPts val="0"/>
              </a:spcAft>
            </a:pPr>
            <a:r>
              <a:rPr lang="bs-Latn-BA" b="1" dirty="0">
                <a:latin typeface="TimesNewRomanPSMT"/>
                <a:ea typeface="Times New Roman" panose="02020603050405020304" pitchFamily="18" charset="0"/>
                <a:cs typeface="TimesNewRomanPSMT"/>
              </a:rPr>
              <a:t> </a:t>
            </a:r>
            <a:endParaRPr lang="bs-Latn-BA" sz="1400" dirty="0">
              <a:latin typeface="Times New Roman" panose="02020603050405020304" pitchFamily="18" charset="0"/>
              <a:ea typeface="Times New Roman" panose="02020603050405020304" pitchFamily="18" charset="0"/>
            </a:endParaRPr>
          </a:p>
          <a:p>
            <a:r>
              <a:rPr lang="en-US" dirty="0" smtClean="0"/>
              <a:t> </a:t>
            </a:r>
            <a:endParaRPr lang="en-US" dirty="0"/>
          </a:p>
          <a:p>
            <a:pPr indent="457200" algn="just">
              <a:spcAft>
                <a:spcPts val="0"/>
              </a:spcAft>
            </a:pPr>
            <a:r>
              <a:rPr lang="bs-Latn-BA" b="1" dirty="0">
                <a:latin typeface="Times New Roman" panose="02020603050405020304" pitchFamily="18" charset="0"/>
                <a:ea typeface="Times New Roman" panose="02020603050405020304" pitchFamily="18" charset="0"/>
              </a:rPr>
              <a:t> </a:t>
            </a:r>
            <a:endParaRPr lang="bs-Latn-BA"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9009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flipH="1">
            <a:off x="1304692" y="591015"/>
            <a:ext cx="9065937" cy="6247864"/>
          </a:xfrm>
          <a:prstGeom prst="rect">
            <a:avLst/>
          </a:prstGeom>
          <a:noFill/>
        </p:spPr>
        <p:txBody>
          <a:bodyPr wrap="square" rtlCol="0">
            <a:spAutoFit/>
          </a:bodyPr>
          <a:lstStyle/>
          <a:p>
            <a:pPr algn="just"/>
            <a:r>
              <a:rPr lang="bs-Latn-BA" sz="2800" b="1" dirty="0" smtClean="0">
                <a:latin typeface="Times New Roman" panose="02020603050405020304" pitchFamily="18" charset="0"/>
                <a:cs typeface="Times New Roman" panose="02020603050405020304" pitchFamily="18" charset="0"/>
              </a:rPr>
              <a:t>Iako se apelant u apelaciji nije pozvao na povredu prava na imovinu, Ustavni sud BiH je </a:t>
            </a:r>
            <a:r>
              <a:rPr lang="bs-Latn-BA" sz="2800" b="1" dirty="0" err="1" smtClean="0">
                <a:latin typeface="Times New Roman" panose="02020603050405020304" pitchFamily="18" charset="0"/>
                <a:cs typeface="Times New Roman" panose="02020603050405020304" pitchFamily="18" charset="0"/>
              </a:rPr>
              <a:t>zaključio</a:t>
            </a:r>
            <a:r>
              <a:rPr lang="bs-Latn-BA" sz="2800" b="1" dirty="0" smtClean="0">
                <a:latin typeface="Times New Roman" panose="02020603050405020304" pitchFamily="18" charset="0"/>
                <a:cs typeface="Times New Roman" panose="02020603050405020304" pitchFamily="18" charset="0"/>
              </a:rPr>
              <a:t> da navodi apelacije pokreću i pitanje </a:t>
            </a:r>
            <a:r>
              <a:rPr lang="bs-Latn-BA" sz="2800" b="1" dirty="0" err="1" smtClean="0">
                <a:latin typeface="Times New Roman" panose="02020603050405020304" pitchFamily="18" charset="0"/>
                <a:cs typeface="Times New Roman" panose="02020603050405020304" pitchFamily="18" charset="0"/>
              </a:rPr>
              <a:t>kršenja</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apelantovog</a:t>
            </a:r>
            <a:r>
              <a:rPr lang="bs-Latn-BA" sz="2800" b="1" dirty="0" smtClean="0">
                <a:latin typeface="Times New Roman" panose="02020603050405020304" pitchFamily="18" charset="0"/>
                <a:cs typeface="Times New Roman" panose="02020603050405020304" pitchFamily="18" charset="0"/>
              </a:rPr>
              <a:t> prava na imovinu zagarantovanog članom 2/3 k) Ustava BiH i članom 1. Protokola broj 1. uz Evropsku konvenciju za zaštitu ljudskih prava i osnovnih sloboda, te da miješanje u pravo na imovinu mora biti predviđeno zakonom, mora služiti legitimnom cilju, te mora uspostavljati pravičnu ravnotežu između </a:t>
            </a:r>
            <a:r>
              <a:rPr lang="bs-Latn-BA" sz="2800" b="1" dirty="0" err="1" smtClean="0">
                <a:latin typeface="Times New Roman" panose="02020603050405020304" pitchFamily="18" charset="0"/>
                <a:cs typeface="Times New Roman" panose="02020603050405020304" pitchFamily="18" charset="0"/>
              </a:rPr>
              <a:t>apelantovog</a:t>
            </a:r>
            <a:r>
              <a:rPr lang="bs-Latn-BA" sz="2800" b="1" dirty="0" smtClean="0">
                <a:latin typeface="Times New Roman" panose="02020603050405020304" pitchFamily="18" charset="0"/>
                <a:cs typeface="Times New Roman" panose="02020603050405020304" pitchFamily="18" charset="0"/>
              </a:rPr>
              <a:t> prava i javnog, odnosno </a:t>
            </a:r>
            <a:r>
              <a:rPr lang="bs-Latn-BA" sz="2800" b="1" dirty="0" err="1" smtClean="0">
                <a:latin typeface="Times New Roman" panose="02020603050405020304" pitchFamily="18" charset="0"/>
                <a:cs typeface="Times New Roman" panose="02020603050405020304" pitchFamily="18" charset="0"/>
              </a:rPr>
              <a:t>opšteg</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interesa</a:t>
            </a:r>
            <a:r>
              <a:rPr lang="bs-Latn-BA" sz="2800" b="1" dirty="0" smtClean="0">
                <a:latin typeface="Times New Roman" panose="02020603050405020304" pitchFamily="18" charset="0"/>
                <a:cs typeface="Times New Roman" panose="02020603050405020304" pitchFamily="18" charset="0"/>
              </a:rPr>
              <a:t>, te da je nametanjem obaveze apelantu na vraćanje već isplaćenih penzija za period od gotovo 8 godina, narušen pravičan balans između javnog </a:t>
            </a:r>
            <a:r>
              <a:rPr lang="bs-Latn-BA" sz="2800" b="1" dirty="0" err="1" smtClean="0">
                <a:latin typeface="Times New Roman" panose="02020603050405020304" pitchFamily="18" charset="0"/>
                <a:cs typeface="Times New Roman" panose="02020603050405020304" pitchFamily="18" charset="0"/>
              </a:rPr>
              <a:t>interesa</a:t>
            </a:r>
            <a:r>
              <a:rPr lang="bs-Latn-BA" sz="2800" b="1" dirty="0" smtClean="0">
                <a:latin typeface="Times New Roman" panose="02020603050405020304" pitchFamily="18" charset="0"/>
                <a:cs typeface="Times New Roman" panose="02020603050405020304" pitchFamily="18" charset="0"/>
              </a:rPr>
              <a:t> i </a:t>
            </a:r>
            <a:r>
              <a:rPr lang="bs-Latn-BA" sz="2800" b="1" dirty="0" err="1" smtClean="0">
                <a:latin typeface="Times New Roman" panose="02020603050405020304" pitchFamily="18" charset="0"/>
                <a:cs typeface="Times New Roman" panose="02020603050405020304" pitchFamily="18" charset="0"/>
              </a:rPr>
              <a:t>apelantovog</a:t>
            </a:r>
            <a:r>
              <a:rPr lang="bs-Latn-BA" sz="2800" b="1" dirty="0" smtClean="0">
                <a:latin typeface="Times New Roman" panose="02020603050405020304" pitchFamily="18" charset="0"/>
                <a:cs typeface="Times New Roman" panose="02020603050405020304" pitchFamily="18" charset="0"/>
              </a:rPr>
              <a:t> </a:t>
            </a:r>
            <a:r>
              <a:rPr lang="bs-Latn-BA" sz="2800" b="1" dirty="0" err="1" smtClean="0">
                <a:latin typeface="Times New Roman" panose="02020603050405020304" pitchFamily="18" charset="0"/>
                <a:cs typeface="Times New Roman" panose="02020603050405020304" pitchFamily="18" charset="0"/>
              </a:rPr>
              <a:t>interesa</a:t>
            </a:r>
            <a:r>
              <a:rPr lang="bs-Latn-BA" sz="2800" b="1" dirty="0" smtClean="0">
                <a:latin typeface="Times New Roman" panose="02020603050405020304" pitchFamily="18" charset="0"/>
                <a:cs typeface="Times New Roman" panose="02020603050405020304" pitchFamily="18" charset="0"/>
              </a:rPr>
              <a:t>. </a:t>
            </a:r>
            <a:endParaRPr lang="en-US" sz="2800" b="1" dirty="0" smtClean="0">
              <a:latin typeface="Times New Roman" panose="02020603050405020304" pitchFamily="18" charset="0"/>
              <a:cs typeface="Times New Roman" panose="02020603050405020304" pitchFamily="18" charset="0"/>
            </a:endParaRPr>
          </a:p>
          <a:p>
            <a:r>
              <a:rPr lang="en-US" dirty="0" smtClean="0"/>
              <a:t> </a:t>
            </a:r>
          </a:p>
          <a:p>
            <a:r>
              <a:rPr lang="en-US" dirty="0" smtClean="0"/>
              <a:t> </a:t>
            </a:r>
            <a:endParaRPr lang="en-US" dirty="0"/>
          </a:p>
        </p:txBody>
      </p:sp>
    </p:spTree>
    <p:extLst>
      <p:ext uri="{BB962C8B-B14F-4D97-AF65-F5344CB8AC3E}">
        <p14:creationId xmlns:p14="http://schemas.microsoft.com/office/powerpoint/2010/main" val="3728294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91070"/>
          </a:xfrm>
        </p:spPr>
        <p:txBody>
          <a:bodyPr>
            <a:normAutofit/>
          </a:bodyPr>
          <a:lstStyle/>
          <a:p>
            <a:r>
              <a:rPr lang="bs-Latn-BA" sz="2800" b="1" dirty="0" smtClean="0"/>
              <a:t/>
            </a:r>
            <a:br>
              <a:rPr lang="bs-Latn-BA" sz="2800" b="1" dirty="0" smtClean="0"/>
            </a:br>
            <a:r>
              <a:rPr lang="bs-Latn-BA" sz="2800" b="1" dirty="0"/>
              <a:t/>
            </a:r>
            <a:br>
              <a:rPr lang="bs-Latn-BA" sz="2800" b="1" dirty="0"/>
            </a:br>
            <a:r>
              <a:rPr lang="bs-Latn-BA" sz="2800" b="1" dirty="0" smtClean="0">
                <a:latin typeface="Times New Roman" panose="02020603050405020304" pitchFamily="18" charset="0"/>
                <a:cs typeface="Times New Roman" panose="02020603050405020304" pitchFamily="18" charset="0"/>
              </a:rPr>
              <a:t>Presuda Vrhovnog suda Republike Srpske broj 14 0 U 002907 16 </a:t>
            </a:r>
            <a:r>
              <a:rPr lang="bs-Latn-BA" sz="2800" b="1" dirty="0" err="1" smtClean="0">
                <a:latin typeface="Times New Roman" panose="02020603050405020304" pitchFamily="18" charset="0"/>
                <a:cs typeface="Times New Roman" panose="02020603050405020304" pitchFamily="18" charset="0"/>
              </a:rPr>
              <a:t>Uvp</a:t>
            </a:r>
            <a:r>
              <a:rPr lang="bs-Latn-BA" sz="2800" b="1" dirty="0" smtClean="0">
                <a:latin typeface="Times New Roman" panose="02020603050405020304" pitchFamily="18" charset="0"/>
                <a:cs typeface="Times New Roman" panose="02020603050405020304" pitchFamily="18" charset="0"/>
              </a:rPr>
              <a:t> od 13.9.2018. godine.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
            </a:r>
            <a:br>
              <a:rPr lang="bs-Latn-BA" sz="2800" b="1" dirty="0" smtClean="0">
                <a:latin typeface="Times New Roman" panose="02020603050405020304" pitchFamily="18" charset="0"/>
                <a:cs typeface="Times New Roman" panose="02020603050405020304" pitchFamily="18" charset="0"/>
              </a:rPr>
            </a:br>
            <a:r>
              <a:rPr lang="bs-Latn-BA" sz="2800" b="1" dirty="0" smtClean="0">
                <a:latin typeface="Times New Roman" panose="02020603050405020304" pitchFamily="18" charset="0"/>
                <a:cs typeface="Times New Roman" panose="02020603050405020304" pitchFamily="18" charset="0"/>
              </a:rPr>
              <a:t>Rješenjem Filijale Fonda PIO Istočno Sarajevo broj RP-96-1067/11-P od 25.8.2015. godine je utvrđena preplata novčanog primanja iz penzijskog i invalidskog osiguranja nastala u periodu od 01.10.2010. do 30.9.2011. godine u iznosu od 4.037,04 KM, koji iznos je tužilac dužan vratiti Fondu PIO u </a:t>
            </a:r>
            <a:r>
              <a:rPr lang="bs-Latn-BA" sz="2800" b="1" dirty="0" err="1" smtClean="0">
                <a:latin typeface="Times New Roman" panose="02020603050405020304" pitchFamily="18" charset="0"/>
                <a:cs typeface="Times New Roman" panose="02020603050405020304" pitchFamily="18" charset="0"/>
              </a:rPr>
              <a:t>cjelosti</a:t>
            </a:r>
            <a:r>
              <a:rPr lang="bs-Latn-BA" sz="2800" b="1" dirty="0" smtClean="0">
                <a:latin typeface="Times New Roman" panose="02020603050405020304" pitchFamily="18" charset="0"/>
                <a:cs typeface="Times New Roman" panose="02020603050405020304" pitchFamily="18" charset="0"/>
              </a:rPr>
              <a:t> u roku od 30 dana od </a:t>
            </a:r>
            <a:r>
              <a:rPr lang="bs-Latn-BA" sz="2800" b="1" dirty="0" err="1" smtClean="0">
                <a:latin typeface="Times New Roman" panose="02020603050405020304" pitchFamily="18" charset="0"/>
                <a:cs typeface="Times New Roman" panose="02020603050405020304" pitchFamily="18" charset="0"/>
              </a:rPr>
              <a:t>konačnosti</a:t>
            </a:r>
            <a:r>
              <a:rPr lang="bs-Latn-BA" sz="2800" b="1" dirty="0" smtClean="0">
                <a:latin typeface="Times New Roman" panose="02020603050405020304" pitchFamily="18" charset="0"/>
                <a:cs typeface="Times New Roman" panose="02020603050405020304" pitchFamily="18" charset="0"/>
              </a:rPr>
              <a:t> ovog rješenja, a ako nije u </a:t>
            </a:r>
            <a:r>
              <a:rPr lang="bs-Latn-BA" sz="2800" b="1" dirty="0" err="1" smtClean="0">
                <a:latin typeface="Times New Roman" panose="02020603050405020304" pitchFamily="18" charset="0"/>
                <a:cs typeface="Times New Roman" panose="02020603050405020304" pitchFamily="18" charset="0"/>
              </a:rPr>
              <a:t>mogućnosti</a:t>
            </a:r>
            <a:r>
              <a:rPr lang="bs-Latn-BA" sz="2800" b="1" dirty="0" smtClean="0">
                <a:latin typeface="Times New Roman" panose="02020603050405020304" pitchFamily="18" charset="0"/>
                <a:cs typeface="Times New Roman" panose="02020603050405020304" pitchFamily="18" charset="0"/>
              </a:rPr>
              <a:t> u </a:t>
            </a:r>
            <a:r>
              <a:rPr lang="bs-Latn-BA" sz="2800" b="1" dirty="0" err="1" smtClean="0">
                <a:latin typeface="Times New Roman" panose="02020603050405020304" pitchFamily="18" charset="0"/>
                <a:cs typeface="Times New Roman" panose="02020603050405020304" pitchFamily="18" charset="0"/>
              </a:rPr>
              <a:t>cjelosti</a:t>
            </a:r>
            <a:r>
              <a:rPr lang="bs-Latn-BA" sz="2800" b="1" dirty="0" smtClean="0">
                <a:latin typeface="Times New Roman" panose="02020603050405020304" pitchFamily="18" charset="0"/>
                <a:cs typeface="Times New Roman" panose="02020603050405020304" pitchFamily="18" charset="0"/>
              </a:rPr>
              <a:t> vratiti taj iznos može isplatiti dug u 36 mjesečnih rata u iznosu od 112,14 KM. </a:t>
            </a:r>
            <a:br>
              <a:rPr lang="bs-Latn-BA" sz="2800" b="1" dirty="0" smtClean="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470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TotalTime>
  <Words>717</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TimesNewRomanPSMT</vt:lpstr>
      <vt:lpstr>Office Theme</vt:lpstr>
      <vt:lpstr>PowerPoint Presentation</vt:lpstr>
      <vt:lpstr>PowerPoint Presentation</vt:lpstr>
      <vt:lpstr>Član 161. ZPIO  Lice kome je na teret Fonda izvršena isplata, na koju nije imao pravo po ovom zakonu, obavezno je da vrati Fondu primljeni iznos ako je:   a) na osnovu neistinitih ili netačnih podataka koje je znalo ili moralo znati da su neistiniti odnosno netačni, ili na drugi protivpravan način ostvarilo pravo iz penzijskog i invalidskog osiguranja, ili je ostvarilo pravo u većem obimu nego što mu po ovom zakonu pripada,  b) koristilo pravo zbog toga što nije prijavilo promjene koje utiču na korištenje, gubitak ili obim prava, a znalo ili je moralo znati za te promjene i   v) primilo novčani iznos veći od iznosa koji mu pripada po ovom zakonu.   </vt:lpstr>
      <vt:lpstr>Član 162. ZPIO  U slučaju iz člana 161. ovog zakona Fond po službenoj dužnosti donosi rješenje o utvrđivanju preplaćenog iznosa novčanog primanja, u kome navodi visinu preplaćenog iznosa, rokove i način vraćanja.   Preplaćeni iznos novčanog primanja iz stava 1. ovog člana Fond utvrđuje na osnovu konačnog rješenja kojim se određuje ispravan iznos penzije, u postupku koji vodi po službenoj dužnosti.   </vt:lpstr>
      <vt:lpstr>PowerPoint Presentation</vt:lpstr>
      <vt:lpstr>Presuda Vrhovnog suda Republike Srpske broj 11 0 U 010080 14 Uvp od 10.2.2015. godine  Rješenjem Filijale Fonda PIO u Banjaluci broj RP-91-19/12 od 11.5.2012. godine koje je potvrđeno rješenjem Fonda PIO broj 2168/12 od 11.7.2012. godine utvrđena je preplata novčanog primanja iz penzijskog i invalidskog osiguranja nastala u periodu od 01.2.2010. do 31.12.2011. godine, isplaćena tužiocu u iznosu od 3.691,98 KM, zbog čega je tužilac obavezan da navedeni iznos vrati Fondu PIO.  Odluka Ustavnog suda BiH broj AP-1516/16 od 06.6.2018. godine.   Ustavni sud je zaključio da nema povrede na pravično suđenje iz člana II/3 e) Ustava Bosne i Hercegovine jer u obrazloženju pobijane presude nema ničega što ukazuje na proizvoljnu primjenu materijalnog prava jer da je sud dao jasne razloge za svoju odluku. Takođe je zaključio da nema povrede prava na imovinu iz člana II/3 k) Ustava Bosne i Hercegovine kada apelant kršenje tog prava vezuje za proizvoljnu primjenu materijalnog prava.  </vt:lpstr>
      <vt:lpstr>PowerPoint Presentation</vt:lpstr>
      <vt:lpstr>PowerPoint Presentation</vt:lpstr>
      <vt:lpstr>  Presuda Vrhovnog suda Republike Srpske broj 14 0 U 002907 16 Uvp od 13.9.2018. godine.    Rješenjem Filijale Fonda PIO Istočno Sarajevo broj RP-96-1067/11-P od 25.8.2015. godine je utvrđena preplata novčanog primanja iz penzijskog i invalidskog osiguranja nastala u periodu od 01.10.2010. do 30.9.2011. godine u iznosu od 4.037,04 KM, koji iznos je tužilac dužan vratiti Fondu PIO u cjelosti u roku od 30 dana od konačnosti ovog rješenja, a ako nije u mogućnosti u cjelosti vratiti taj iznos može isplatiti dug u 36 mjesečnih rata u iznosu od 112,14 KM.  </vt:lpstr>
      <vt:lpstr>Presuda Vrhovnog suda Republike Srpske broj 14 0 U 002605 16 Uvp od 23.7.2018. godine  Rješenjem Filijale Fonda PIO u Istočnom Sarajevu broj RP-96-108/13 od 18.11.2013. godine je utvrđena preplata novčanog primanja iz penzijskog i invalidskog osiguranja nastala u periodu od 23.8.2001. do 31.7.2013. godine u ukupnom iznosu od 18.876,64 KM, te tužilac obavezan da vrati tuženom Fondu navedeni iznos obustavom 33,33% (235.27 KM), od prve naredne penzije, sve dok se ne namiri preplaćeni iznos.  </vt:lpstr>
      <vt:lpstr>PowerPoint Presentation</vt:lpstr>
      <vt:lpstr>     Odluka Ustavnog suda BiH broj AP-897/16 od 05.7.2018. godine.  Usvojena je apelacija tužioca, utvrđena je povreda prava na imovinu iz člana II/3 k) Ustava Bosne i Hercegovine i člana 1. Protokola broj 1, uz Evropsku konvenciju za zaštitu ljudskih prava i osnovnih sloboda. Ukinuta je presuda Vrhovnog suda Republike Srpske broj 15 0 U 001645 13 Uvp od 03.12.2015. godine i predmet vraćen Vrhovnom sudu Republike Srpske radi donošenja nove odluke.  Član II/3 Ustava Bosne i Hercegovine u relevantnom dijelu glasi:  sva lica na teritoriji Bosne i Hercegovine uživaju ljudska prava i slobode iz stava 2. ovog člana što uključuje:   k) pravo na imovinu,       </vt:lpstr>
      <vt:lpstr>PowerPoint Presentation</vt:lpstr>
      <vt:lpstr>PowerPoint Presentation</vt:lpstr>
      <vt:lpstr>Presuda Vrhovnog suda Republike Srpske broj 14 0 U 002647 15 Uvp 2 od 17.5.2018. godine.   Rješenjem Filijale Fonda PIO u Istočnom Sarajevu broj RP-96-87/14-A od 24.9.2014. godine je utvrđena preplata novčanog primanja iz penzijskog i invalidskog osiguranja nastala u periodu od 11.6.2009. do 30.11.2013. godine isplaćena tužiocu u ukupnom iznosu od 10.879,16 KM, koji iznos je dužan vratiti tuženom počev od prve naredne penzije po konačnosti tog rješenja u mjesečnom iznosu od 33,33% (94,22 KM), pa sve dok se ne namiri cjelokupni preplaćeni iznos. </vt:lpstr>
      <vt:lpstr> Presuda Vrhovnog suda Republike Srpske broj 12 0 U 003604 13 Uvp od 26.11.2015. godine.  Rješenjem Filijale Bijeljina Fonda PIO broj RP-93-174/12 OD 05.9.2012. godine je utvrđena preplata novčanog primanja iz penzijskog i invalidskog osiguranja nastalog u periodu od 02.1.1998. do 31.3.2012. godine u iznosu od 3.841,58 KM, koji iznos je tužiteljica dužna vratiti tuženom u roku od 30 dana od konačnosti rješenja, a ukoliko nije u mogućnosti da to učini u navedenom roku, da može isplatiti dug u 24 mjesečne rate u iznosu od 160,07 KM sa početkom uplate prve rate u roku od 30 dana od dana konačnosti rješenja.   </vt:lpstr>
      <vt:lpstr>Član 13. stav 1. Zakona o održavanju premjera i katastra zemljišta („Službeni glasnik RS“ broj 19/96 i 15/10)   Republička uprava za geodetske i imovinsko pravne poslove – Područna jedinica pri vršenju poslova određivanja premjera i katastra zemljišta dužna je da otklanja sve nedostatke i propuste u snimanju detalja, geodetskom elaboratu, planovima, karti i u katastarskom operatu.   Član 20.  Promjene korisnika u katastarskom operatu provode se na osnovu pravosnažnih odluka sudova i drugih državnih organa koji odlučuju o promjeni prava na nekretninama, kao i na osnovu ugovora ovjerenih kod suda.  </vt:lpstr>
      <vt:lpstr>Član 59. Pravilnika za održavanje premjera i katastra („Službeni glasnik RS“ broj 17/09 i 35/12)  1) osnovi za promjenu korisnika u katastarskom operatu su: a) zakon, b) pravosnažna odluka suda kojom je utvrđeno pravo na zemljištu, v) pravosnažna odluka drugog nadležnog organa, g) ugovor ovjeren kod suda i d) ugovor ovjeren kod notara.  2) osnov za promjenu korisnika zemljišta je i ugovor ovjeren od suda ili drugog nadležnog organa strane države sa kojom je zaključen međudržavni ugovor   </vt:lpstr>
      <vt:lpstr>Presuda Vrhovnog suda Republike Srpske broj 11 0 U 016339 16 Uvp od 15.3.2018. godine    Presuda Vrhovnog suda Republike Srpske broj 11 0 U 015157 15 Uvp od 01.3.2018. godine    Presuda Vrhovnog suda Republike Srpske broj 13 0 U 003389 16 Uvp od 20.9.2018. godine  </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Smiljana Mrsa</dc:creator>
  <cp:lastModifiedBy>Smiljana Mrsa</cp:lastModifiedBy>
  <cp:revision>164</cp:revision>
  <dcterms:created xsi:type="dcterms:W3CDTF">2016-06-06T09:08:18Z</dcterms:created>
  <dcterms:modified xsi:type="dcterms:W3CDTF">2018-10-02T12:21:55Z</dcterms:modified>
</cp:coreProperties>
</file>