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7" r:id="rId2"/>
    <p:sldId id="264" r:id="rId3"/>
    <p:sldId id="263" r:id="rId4"/>
    <p:sldId id="265" r:id="rId5"/>
    <p:sldId id="267" r:id="rId6"/>
    <p:sldId id="268" r:id="rId7"/>
    <p:sldId id="266" r:id="rId8"/>
  </p:sldIdLst>
  <p:sldSz cx="9144000" cy="6858000" type="screen4x3"/>
  <p:notesSz cx="7035800" cy="932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CCCC"/>
    <a:srgbClr val="666666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 autoAdjust="0"/>
  </p:normalViewPr>
  <p:slideViewPr>
    <p:cSldViewPr>
      <p:cViewPr varScale="1">
        <p:scale>
          <a:sx n="89" d="100"/>
          <a:sy n="89" d="100"/>
        </p:scale>
        <p:origin x="10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51E204-E3BC-406D-951A-D1981CCEC4E8}" type="datetimeFigureOut">
              <a:rPr lang="bs-Latn-BA"/>
              <a:pPr>
                <a:defRPr/>
              </a:pPr>
              <a:t>9.5.2018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5225"/>
            <a:ext cx="4194175" cy="314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6275"/>
            <a:ext cx="5629275" cy="367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bs-Latn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735DD4-DC24-48F6-A747-49919B4CE7A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54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C8B62F-D182-4388-843B-6FA50C13F6F6}" type="slidenum">
              <a:rPr lang="bs-Latn-BA" altLang="sr-Latn-RS" sz="1200"/>
              <a:pPr/>
              <a:t>1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388927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CF9B26-A155-4AFF-8976-E7D341ED71D3}" type="slidenum">
              <a:rPr lang="bs-Latn-BA" altLang="sr-Latn-RS" sz="1200"/>
              <a:pPr/>
              <a:t>2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325828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3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1686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4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628618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5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3670039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6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1404527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920184-160E-4332-A390-5F6E00DCF8CF}" type="slidenum">
              <a:rPr lang="bs-Latn-BA" altLang="sr-Latn-RS" sz="1200"/>
              <a:pPr/>
              <a:t>7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3387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5E865-A8D1-44DF-854C-B74674E8ACCA}" type="slidenum">
              <a:rPr lang="en-US" altLang="sr-Latn-RS"/>
              <a:pPr>
                <a:defRPr/>
              </a:pPr>
              <a:t>‹#›</a:t>
            </a:fld>
            <a:r>
              <a:rPr lang="en-US" altLang="sr-Latn-R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788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E1F1-3CB6-4AFB-88FD-A85FBF41F23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3323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2CEC-580B-48EB-8CBA-7AE38D41F8F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87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AD20-7C26-4FD4-AA40-7B84FEFCFB5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9010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1B7D-7E02-4346-AAF9-C7EECB38246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8667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F114-0B84-49FD-BB42-A9B6B955031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033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5EF2-DA20-453F-B6B7-8A4B1A6701B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470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2D51-CE93-470E-A354-6F02BEFAE0B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890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F7C3-9D78-4E6E-B32C-25DC41A6CDB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547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BA04F-27B0-42F6-B809-D2FE46E6F2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6117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DD50-B8A7-4CF0-B370-BD32FD8676D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139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BA747E-D53D-4F06-BF98-AA6148E8AAB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3276600" y="5562600"/>
            <a:ext cx="2590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s-Latn-BA" altLang="sr-Latn-RS" sz="1600" b="0" dirty="0"/>
              <a:t>16. maj 2018. godine</a:t>
            </a:r>
            <a:endParaRPr lang="en-US" altLang="sr-Latn-RS" sz="1600" b="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696200" cy="1447800"/>
          </a:xfrm>
        </p:spPr>
        <p:txBody>
          <a:bodyPr/>
          <a:lstStyle/>
          <a:p>
            <a:r>
              <a:rPr lang="bs-Latn-BA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ULOGA I NADLEŽNOSTI AGENCIJE ZA JAVNE NABAVKE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AGENCIJA ZA JAVNE NABAVKE</a:t>
            </a:r>
            <a:br>
              <a:rPr lang="bs-Latn-BA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altLang="sr-Latn-RS" dirty="0"/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2" indent="-357188" algn="just">
              <a:buFont typeface="Wingdings" panose="05000000000000000000" pitchFamily="2" charset="2"/>
              <a:buChar char="Ø"/>
            </a:pP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Agencija je samostalna upravna organizacija sa statusom pravnog lica. Agencija ima sjedište u Sarajevu i pečat u skladu sa Zakonom o pečatu institucija Bosne i Hercegovine.</a:t>
            </a:r>
            <a:endParaRPr lang="bs-Latn-B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2" indent="-357188" algn="just">
              <a:buFont typeface="Wingdings" panose="05000000000000000000" pitchFamily="2" charset="2"/>
              <a:buChar char="Ø"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Agencija ima dvije filijale sa sjedištem u Banjoj Luci i Mostaru. Filijale nemaju status pravnih lica. Filijale imaju pečate identične pečatu Agencije, koji dodatno sadrže naziv i sjedište filijale.</a:t>
            </a:r>
          </a:p>
          <a:p>
            <a:pPr marL="357188" lvl="2" indent="-357188" algn="just">
              <a:buFont typeface="Wingdings" panose="05000000000000000000" pitchFamily="2" charset="2"/>
              <a:buChar char="Ø"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Agencija ima direktora i Odbor Agencije.</a:t>
            </a:r>
          </a:p>
          <a:p>
            <a:endParaRPr lang="bs-Latn-BA" altLang="sr-Latn-R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AGENCIJA ZA JAVNE NABAVKE</a:t>
            </a:r>
            <a:endParaRPr lang="bs-Latn-BA" altLang="sr-Latn-R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 algn="just">
              <a:buFont typeface="Wingdings" panose="05000000000000000000" pitchFamily="2" charset="2"/>
              <a:buChar char="Ø"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Direktor Agencije ima status sekretara s posebnim zadatkom. Izbor i imenovanje direktora Agencije, s mogućnošću jednog ponovnog imenovanja, kao i razrješenje s dužnosti je u nadležnosti Vijeća ministara BiH, u skladu s odredbama Zakona o državnoj službi u institucijama BiH.</a:t>
            </a:r>
          </a:p>
          <a:p>
            <a:pPr marL="342900" lvl="2" indent="-342900" algn="just">
              <a:buFont typeface="Wingdings" panose="05000000000000000000" pitchFamily="2" charset="2"/>
              <a:buChar char="Ø"/>
            </a:pP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 Agencije nadležan je da razmatra pitanja u vezi s funkcioniranjem i unapređenjem sistema javnih nabavki, te daje prethodnu saglasnost na akte, kojim se uređuje sistem javnih nabavki, koje donosi Vijeće ministara BiH ili  direktor Agencije.</a:t>
            </a:r>
          </a:p>
          <a:p>
            <a:pPr marL="342900" lvl="2" indent="-342900" algn="just">
              <a:buFont typeface="Wingdings" panose="05000000000000000000" pitchFamily="2" charset="2"/>
              <a:buChar char="Ø"/>
            </a:pPr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altLang="sr-Latn-R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AGENCIJA ZA JAVNE NABAVKE</a:t>
            </a:r>
            <a:endParaRPr lang="bs-Latn-BA" altLang="sr-Latn-R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bs-Latn-BA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 Agencije ima pet članova. Članovi Odbora Agencije su predstavnici Ministarstva finansija i trezora BiH, entitetskih ministarstava finansija, Direkcije za evropske integracije, i predstavnik Vlade Brčko Distrikta BiH. Posmatrači u Odboru Agencije su predstavnici Vanjskotrgovinske komore BiH, Udruženja poslodavaca BiH i entiteta, te nevladinog sektora, direktor Agencije i predsjedavajući URŽ-a. Vijeće ministara BiH imenuje članove Odbora Agencije i to na mandat od pet godina. </a:t>
            </a:r>
          </a:p>
          <a:p>
            <a:endParaRPr lang="bs-Latn-BA" altLang="sr-Latn-R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AGENCIJA ZA JAVNE NABAVKE</a:t>
            </a:r>
            <a:endParaRPr lang="bs-Latn-BA" altLang="sr-Latn-R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marL="0" lvl="2" indent="0" algn="just" fontAlgn="auto">
              <a:spcAft>
                <a:spcPts val="0"/>
              </a:spcAft>
              <a:buNone/>
            </a:pPr>
            <a:r>
              <a:rPr lang="bs-Latn-BA" sz="16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Uloga Agencije je da osigura pravilno provođenje ovog zakona. Za ostvarivanje uloge Agencije utvrđene su sljedeće nadležnosti:</a:t>
            </a:r>
          </a:p>
          <a:p>
            <a:pPr marL="0" lvl="2" indent="0" algn="just" fontAlgn="auto">
              <a:spcAft>
                <a:spcPts val="0"/>
              </a:spcAft>
              <a:buNone/>
            </a:pPr>
            <a:endParaRPr lang="bs-Latn-BA" sz="800" kern="12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57188" lvl="2" indent="-357188"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s-Latn-BA" sz="16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priprema i izrada nacrta zakona, nacrta izmjena i dopuna zakona i pratećih podzakonskih akata, u svrhu osiguranja njihove djelotvornosti i svrsishodnosti;</a:t>
            </a:r>
          </a:p>
          <a:p>
            <a:pPr marL="357188" lvl="2" indent="-357188"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s-Latn-BA" sz="16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unapređenje informiranosti ugovornih organa i ponuđača o propisima o javnim nabavkama i njihovim ciljevima, postupcima i metodama;</a:t>
            </a:r>
          </a:p>
          <a:p>
            <a:pPr marL="357188" lvl="2" indent="-357188"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s-Latn-BA" sz="16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objavljivanje priručnika i uputstava, kao i izrada i ažuriranje standardnih obrazaca i modela u skladu s odredbama ovog zakona; </a:t>
            </a:r>
          </a:p>
          <a:p>
            <a:pPr marL="357188" lvl="2" indent="-357188" algn="just">
              <a:buFont typeface="Wingdings" panose="05000000000000000000" pitchFamily="2" charset="2"/>
              <a:buChar char="Ø"/>
            </a:pPr>
            <a:r>
              <a:rPr lang="bs-Latn-BA" sz="1600" dirty="0">
                <a:latin typeface="Times New Roman" pitchFamily="18" charset="0"/>
                <a:cs typeface="Times New Roman" pitchFamily="18" charset="0"/>
              </a:rPr>
              <a:t>pružanje tehničke pomoći i savjetodavnih mišljenja ugovornim organima i ponuđačima u vezi s pravilnom primjenom ovog zakona i podzakonskih akata;</a:t>
            </a:r>
          </a:p>
          <a:p>
            <a:pPr marL="357188" lvl="2" indent="-357188" algn="just">
              <a:buFont typeface="Wingdings" panose="05000000000000000000" pitchFamily="2" charset="2"/>
              <a:buChar char="Ø"/>
            </a:pPr>
            <a:r>
              <a:rPr lang="bs-Latn-BA" sz="1600" dirty="0">
                <a:latin typeface="Times New Roman" pitchFamily="18" charset="0"/>
                <a:cs typeface="Times New Roman" pitchFamily="18" charset="0"/>
              </a:rPr>
              <a:t>uspostavljanje sistema praćenja postupaka koje provode ugovorni organi za nabavku robe, usluga i radova, s ciljem edukacije i otklanjanja uočenih nepravilnosti u pojedinačnim postupcima javnih nabavki;</a:t>
            </a:r>
          </a:p>
          <a:p>
            <a:pPr marL="357188" lvl="2" indent="-357188" algn="just">
              <a:buFont typeface="Wingdings" panose="05000000000000000000" pitchFamily="2" charset="2"/>
              <a:buChar char="Ø"/>
            </a:pPr>
            <a:endParaRPr lang="bs-Latn-BA" sz="1600" dirty="0">
              <a:latin typeface="Times New Roman" pitchFamily="18" charset="0"/>
              <a:cs typeface="Times New Roman" pitchFamily="18" charset="0"/>
            </a:endParaRPr>
          </a:p>
          <a:p>
            <a:pPr marL="357188" lvl="2" indent="-357188"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bs-Latn-BA" sz="1600" kern="12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endParaRPr lang="bs-Latn-BA" altLang="sr-Latn-RS" dirty="0"/>
          </a:p>
        </p:txBody>
      </p:sp>
    </p:spTree>
    <p:extLst>
      <p:ext uri="{BB962C8B-B14F-4D97-AF65-F5344CB8AC3E}">
        <p14:creationId xmlns:p14="http://schemas.microsoft.com/office/powerpoint/2010/main" val="1325717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AGENCIJA ZA JAVNE NABAVKE</a:t>
            </a:r>
            <a:endParaRPr lang="bs-Latn-BA" altLang="sr-Latn-R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marL="357188" lvl="2" indent="-357188"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s-Latn-BA" sz="16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prikupljanje podataka, izrada analize i objavljivanje informacija u vezi s postupcima javnih nabavki i dodijeljenim ugovorima o javnim nabavkama;</a:t>
            </a:r>
            <a:endParaRPr lang="bs-Latn-BA" sz="1600" kern="12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57188" lvl="2" indent="-357188"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s-Latn-BA" sz="16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razvijanje i uspostava elektronskih informacionih sistema u oblasti javnih nabavki u Bosni i Hercegovini;</a:t>
            </a:r>
          </a:p>
          <a:p>
            <a:pPr marL="357188" lvl="2" indent="-357188"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s-Latn-BA" sz="16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pokretanje, podržavanje i stvaranje pretpostavki za razvoj prakse elektronskih nabavki i komunikacija u oblasti javnih nabavki;</a:t>
            </a:r>
          </a:p>
          <a:p>
            <a:pPr marL="357188" lvl="2" indent="-357188"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s-Latn-BA" sz="16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organiziranje i održavanje obuka za ovlaštene predavače i službenike za javne nabavke, objavljivanje informacija u vezi s obukama, te priprema priručnika i drugih pratećih materijala za profesionalni razvoj u oblasti javnih nabavki u skladu s podzakonskim aktom koje donosi Vijeće ministara BiH;</a:t>
            </a:r>
          </a:p>
          <a:p>
            <a:pPr marL="357188" lvl="2" indent="-357188"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s-Latn-BA" sz="16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praćenje rada ovlaštenih predavača i vođenje evidencije o akreditiranim predavačima iz oblasti javnih nabavki i službenicima za javne nabavke;</a:t>
            </a:r>
          </a:p>
          <a:p>
            <a:pPr marL="357188" lvl="2" indent="-357188" algn="just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s-Latn-BA" sz="16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izrada godišnjih izvještaja za Vijeće ministara BiH.</a:t>
            </a:r>
          </a:p>
          <a:p>
            <a:endParaRPr lang="bs-Latn-BA" altLang="sr-Latn-RS" dirty="0"/>
          </a:p>
        </p:txBody>
      </p:sp>
    </p:spTree>
    <p:extLst>
      <p:ext uri="{BB962C8B-B14F-4D97-AF65-F5344CB8AC3E}">
        <p14:creationId xmlns:p14="http://schemas.microsoft.com/office/powerpoint/2010/main" val="68474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2362200"/>
            <a:ext cx="7772400" cy="35004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268" y="4495800"/>
            <a:ext cx="6913463" cy="15850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184814A-9ECF-40A1-8E7D-18C8CCF2136A}" vid="{16CD00C5-D280-42CC-A04D-524917EA9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USAID JP PowerPoint_template</Template>
  <TotalTime>14</TotalTime>
  <Words>527</Words>
  <Application>Microsoft Office PowerPoint</Application>
  <PresentationFormat>On-screen Show (4:3)</PresentationFormat>
  <Paragraphs>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</vt:lpstr>
      <vt:lpstr>Times New Roman</vt:lpstr>
      <vt:lpstr>Wingdings</vt:lpstr>
      <vt:lpstr>Blank</vt:lpstr>
      <vt:lpstr>ULOGA I NADLEŽNOSTI AGENCIJE ZA JAVNE NABAVKE</vt:lpstr>
      <vt:lpstr>AGENCIJA ZA JAVNE NABAVKE </vt:lpstr>
      <vt:lpstr>AGENCIJA ZA JAVNE NABAVKE</vt:lpstr>
      <vt:lpstr>AGENCIJA ZA JAVNE NABAVKE</vt:lpstr>
      <vt:lpstr>AGENCIJA ZA JAVNE NABAVKE</vt:lpstr>
      <vt:lpstr>AGENCIJA ZA JAVNE NABAVKE</vt:lpstr>
      <vt:lpstr>PowerPoint Presentation</vt:lpstr>
    </vt:vector>
  </TitlesOfParts>
  <Company>JDG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Maja Kapetanović</dc:creator>
  <cp:lastModifiedBy>Azra Brkic</cp:lastModifiedBy>
  <cp:revision>5</cp:revision>
  <cp:lastPrinted>2004-09-30T16:41:33Z</cp:lastPrinted>
  <dcterms:created xsi:type="dcterms:W3CDTF">2018-03-19T16:22:44Z</dcterms:created>
  <dcterms:modified xsi:type="dcterms:W3CDTF">2018-05-09T15:00:53Z</dcterms:modified>
</cp:coreProperties>
</file>