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sldIdLst>
    <p:sldId id="269" r:id="rId2"/>
    <p:sldId id="302" r:id="rId3"/>
    <p:sldId id="297" r:id="rId4"/>
    <p:sldId id="272" r:id="rId5"/>
    <p:sldId id="296" r:id="rId6"/>
    <p:sldId id="294" r:id="rId7"/>
    <p:sldId id="267" r:id="rId8"/>
    <p:sldId id="273" r:id="rId9"/>
    <p:sldId id="275" r:id="rId10"/>
    <p:sldId id="264" r:id="rId11"/>
    <p:sldId id="274" r:id="rId12"/>
    <p:sldId id="263" r:id="rId13"/>
    <p:sldId id="265" r:id="rId14"/>
    <p:sldId id="270" r:id="rId15"/>
    <p:sldId id="290" r:id="rId16"/>
    <p:sldId id="271" r:id="rId17"/>
    <p:sldId id="276" r:id="rId18"/>
    <p:sldId id="278" r:id="rId19"/>
    <p:sldId id="277" r:id="rId20"/>
    <p:sldId id="279" r:id="rId21"/>
    <p:sldId id="281" r:id="rId22"/>
    <p:sldId id="280" r:id="rId23"/>
    <p:sldId id="283" r:id="rId24"/>
    <p:sldId id="282" r:id="rId25"/>
    <p:sldId id="291" r:id="rId26"/>
    <p:sldId id="303" r:id="rId27"/>
    <p:sldId id="304" r:id="rId28"/>
    <p:sldId id="305" r:id="rId29"/>
    <p:sldId id="298" r:id="rId30"/>
    <p:sldId id="301" r:id="rId31"/>
    <p:sldId id="299" r:id="rId32"/>
    <p:sldId id="300" r:id="rId33"/>
    <p:sldId id="266" r:id="rId34"/>
  </p:sldIdLst>
  <p:sldSz cx="9144000" cy="6858000" type="screen4x3"/>
  <p:notesSz cx="7035800" cy="9321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DDDDD"/>
    <a:srgbClr val="CCCCCC"/>
    <a:srgbClr val="666666"/>
    <a:srgbClr val="1E4ABD"/>
    <a:srgbClr val="003366"/>
    <a:srgbClr val="E10040"/>
    <a:srgbClr val="002A6C"/>
    <a:srgbClr val="C21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29" autoAdjust="0"/>
  </p:normalViewPr>
  <p:slideViewPr>
    <p:cSldViewPr>
      <p:cViewPr varScale="1">
        <p:scale>
          <a:sx n="89" d="100"/>
          <a:sy n="89" d="100"/>
        </p:scale>
        <p:origin x="10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251E204-E3BC-406D-951A-D1981CCEC4E8}" type="datetimeFigureOut">
              <a:rPr lang="bs-Latn-BA"/>
              <a:pPr>
                <a:defRPr/>
              </a:pPr>
              <a:t>15.5.2018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5225"/>
            <a:ext cx="4194175" cy="314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s-Latn-B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86275"/>
            <a:ext cx="5629275" cy="3670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bs-Latn-B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4625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2735DD4-DC24-48F6-A747-49919B4CE7AD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25428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4C8B62F-D182-4388-843B-6FA50C13F6F6}" type="slidenum">
              <a:rPr lang="bs-Latn-BA" altLang="sr-Latn-RS" sz="1200"/>
              <a:pPr/>
              <a:t>1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141256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DCF9B26-A155-4AFF-8976-E7D341ED71D3}" type="slidenum">
              <a:rPr lang="bs-Latn-BA" altLang="sr-Latn-RS" sz="1200"/>
              <a:pPr/>
              <a:t>10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325828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sr-Latn-RS" sz="1200"/>
              <a:pPr/>
              <a:t>12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421686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13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628618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1920184-160E-4332-A390-5F6E00DCF8CF}" type="slidenum">
              <a:rPr lang="bs-Latn-BA" altLang="sr-Latn-RS" sz="1200"/>
              <a:pPr/>
              <a:t>33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4233872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2192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pic>
        <p:nvPicPr>
          <p:cNvPr id="7" name="Picture 2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45E865-A8D1-44DF-854C-B74674E8ACCA}" type="slidenum">
              <a:rPr lang="en-US" altLang="sr-Latn-RS"/>
              <a:pPr>
                <a:defRPr/>
              </a:pPr>
              <a:t>‹#›</a:t>
            </a:fld>
            <a:r>
              <a:rPr lang="en-US" altLang="sr-Latn-R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788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9E1F1-3CB6-4AFB-88FD-A85FBF41F234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3323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32CEC-580B-48EB-8CBA-7AE38D41F8F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87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7AD20-7C26-4FD4-AA40-7B84FEFCFB5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9010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21B7D-7E02-4346-AAF9-C7EECB38246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8667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F114-0B84-49FD-BB42-A9B6B955031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033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5EF2-DA20-453F-B6B7-8A4B1A6701B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470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2D51-CE93-470E-A354-6F02BEFAE0B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890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7F7C3-9D78-4E6E-B32C-25DC41A6CDB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2547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BA04F-27B0-42F6-B809-D2FE46E6F27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6117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DD50-B8A7-4CF0-B370-BD32FD8676D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139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BA747E-D53D-4F06-BF98-AA6148E8AAB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  <p:sp>
        <p:nvSpPr>
          <p:cNvPr id="1031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032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033" name="Picture 2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"/>
          <p:cNvSpPr txBox="1">
            <a:spLocks noChangeArrowheads="1"/>
          </p:cNvSpPr>
          <p:nvPr/>
        </p:nvSpPr>
        <p:spPr bwMode="auto">
          <a:xfrm>
            <a:off x="3479006" y="5867400"/>
            <a:ext cx="2109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s-Latn-BA" altLang="sr-Latn-RS" sz="1600" b="0" dirty="0"/>
              <a:t>Sarajevo, 16.-17.maj 2018. godine</a:t>
            </a:r>
            <a:endParaRPr lang="en-US" altLang="sr-Latn-RS" sz="1600" b="0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3600"/>
            <a:ext cx="7772400" cy="2514600"/>
          </a:xfrm>
        </p:spPr>
        <p:txBody>
          <a:bodyPr/>
          <a:lstStyle/>
          <a:p>
            <a:r>
              <a:rPr lang="bs-Latn-BA" dirty="0"/>
              <a:t>ULOGA UREDA ZA RAZMATRANJE ŽALBI BiH U POSTUPCIMA JAVNIH NABAVKI</a:t>
            </a:r>
            <a:br>
              <a:rPr lang="bs-Latn-BA" b="0" dirty="0"/>
            </a:br>
            <a:br>
              <a:rPr lang="bs-Latn-BA" dirty="0"/>
            </a:br>
            <a:endParaRPr lang="en-US" altLang="sr-Latn-RS" sz="5400" dirty="0"/>
          </a:p>
        </p:txBody>
      </p:sp>
    </p:spTree>
    <p:extLst>
      <p:ext uri="{BB962C8B-B14F-4D97-AF65-F5344CB8AC3E}">
        <p14:creationId xmlns:p14="http://schemas.microsoft.com/office/powerpoint/2010/main" val="1720210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altLang="sr-Latn-RS" dirty="0"/>
              <a:t>PRAVO NA IZJAVLJIVANJE ŽALBE</a:t>
            </a:r>
            <a:br>
              <a:rPr lang="bs-Latn-BA" altLang="sr-Latn-RS" dirty="0"/>
            </a:br>
            <a:r>
              <a:rPr lang="bs-Latn-BA" altLang="sr-Latn-RS" dirty="0"/>
              <a:t>	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bs-Latn-BA" altLang="sr-Latn-RS" dirty="0"/>
          </a:p>
          <a:p>
            <a:pPr marL="0" indent="0" algn="ctr">
              <a:buNone/>
            </a:pPr>
            <a:r>
              <a:rPr lang="bs-Latn-BA" altLang="sr-Latn-RS" dirty="0"/>
              <a:t>Aktivna legitimacija</a:t>
            </a:r>
          </a:p>
          <a:p>
            <a:pPr marL="0" indent="0" algn="just">
              <a:buNone/>
            </a:pPr>
            <a:r>
              <a:rPr lang="bs-Latn-BA" sz="2200" dirty="0"/>
              <a:t>Žalbu može podnijeti svaki privredni subjekt koji ima ili je imao interes za dodjelu ugovora o javnoj nabavci i koji učini vjerovatnim da je u konkretnom postupku javne nabavke bila ili je mogla biti prouzrokovana šteta zbog postupanja ugovornog organa, a koje se u žalbi navodi kao povreda Zakona i podzakonskih akata od strane ugovornog organa. </a:t>
            </a:r>
            <a:r>
              <a:rPr lang="bs-Latn-BA" altLang="sr-Latn-RS" sz="2200" dirty="0"/>
              <a:t> </a:t>
            </a:r>
          </a:p>
          <a:p>
            <a:pPr marL="0" indent="0">
              <a:buNone/>
            </a:pPr>
            <a:endParaRPr lang="bs-Latn-BA" altLang="sr-Latn-R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1C539-BB72-4D32-A995-89D4B46DF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STRANKE U POSTUPKU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E326E-D1E4-497F-8F3E-26C599852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  <a:p>
            <a:r>
              <a:rPr lang="bs-Latn-BA" dirty="0"/>
              <a:t>žalitelj</a:t>
            </a:r>
          </a:p>
          <a:p>
            <a:r>
              <a:rPr lang="bs-Latn-BA" dirty="0"/>
              <a:t>ugovorni organ</a:t>
            </a:r>
          </a:p>
          <a:p>
            <a:r>
              <a:rPr lang="bs-Latn-BA" dirty="0"/>
              <a:t>odabrani ponuđač </a:t>
            </a:r>
          </a:p>
          <a:p>
            <a:r>
              <a:rPr lang="bs-Latn-BA" dirty="0"/>
              <a:t>drugi privredni subjekti koji imaju interes u predmetnom postupku javne nabavke</a:t>
            </a:r>
          </a:p>
        </p:txBody>
      </p:sp>
    </p:spTree>
    <p:extLst>
      <p:ext uri="{BB962C8B-B14F-4D97-AF65-F5344CB8AC3E}">
        <p14:creationId xmlns:p14="http://schemas.microsoft.com/office/powerpoint/2010/main" val="80543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ROKOVI ZA IZJAVLJIVANJE ŽALBE</a:t>
            </a:r>
            <a:endParaRPr lang="bs-Latn-BA" altLang="sr-Latn-R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z="1800" dirty="0"/>
              <a:t>sedam dana prije isteka roka za podnošenje zahtjeva za učešće ili ponuda u odnosu na podatke iz obavještenja</a:t>
            </a:r>
          </a:p>
          <a:p>
            <a:pPr lvl="0"/>
            <a:r>
              <a:rPr lang="bs-Latn-BA" sz="1800" dirty="0"/>
              <a:t>u roku od 10 dana od dana preuzimanja tenderske dokumentacije</a:t>
            </a:r>
          </a:p>
          <a:p>
            <a:pPr lvl="0"/>
            <a:r>
              <a:rPr lang="bs-Latn-BA" sz="1800" dirty="0"/>
              <a:t>u roku od 10 dana od dana prijema zapisnika o otvaranju ponuda, u odnosu na radnje, postupanje, nečinjenje ili propuštanja u postupku otvaranja ponuda</a:t>
            </a:r>
          </a:p>
          <a:p>
            <a:pPr lvl="0"/>
            <a:r>
              <a:rPr lang="bs-Latn-BA" sz="1800" dirty="0"/>
              <a:t>u roku od 10 dana od dana prijema odluke kojom se odlučuje o pojedinačnom pravu iz javne nabavke u odnosu na postupak pregleda i ocjene sposobnosti, te postupak pregleda, ocjene i izbora najpovoljnijeg ponuđača </a:t>
            </a:r>
          </a:p>
          <a:p>
            <a:pPr lvl="0"/>
            <a:r>
              <a:rPr lang="bs-Latn-BA" sz="1800" dirty="0"/>
              <a:t>u roku od 10 dana po isteku roka za donošenje odluke o pojedinačnim pravima iz javne nabavke</a:t>
            </a:r>
          </a:p>
          <a:p>
            <a:endParaRPr lang="bs-Latn-BA" altLang="sr-Latn-R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ROKOVI ZA IZJAVLJIVANJE ŽALBE</a:t>
            </a:r>
            <a:endParaRPr lang="bs-Latn-BA" altLang="sr-Latn-R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z="1800" dirty="0"/>
              <a:t>U slučaju kada je ugovor zaključen bez provedenog postupka javne nabavke u suprotnosti sa ZJN, žalba se izjavljuje u subjektivnom roku od 30 dana, odnosno u objektivnom roku od godinu dana </a:t>
            </a:r>
          </a:p>
          <a:p>
            <a:r>
              <a:rPr lang="bs-Latn-BA" sz="1800" dirty="0"/>
              <a:t>U slučaju pregovaračkog postupka bez objave obavještenja i postupka dodjele ugovora o nabavci usluga iz Aneksa II Dio B., žalba se izjavljuje </a:t>
            </a:r>
          </a:p>
          <a:p>
            <a:pPr marL="0" lvl="0" indent="0">
              <a:buNone/>
            </a:pPr>
            <a:r>
              <a:rPr lang="bs-Latn-BA" sz="1800" dirty="0"/>
              <a:t>	-10 dana od dana objavljivanja dobrovoljnog </a:t>
            </a:r>
            <a:r>
              <a:rPr lang="bs-Latn-BA" sz="1800" i="1" dirty="0"/>
              <a:t>ex ante </a:t>
            </a:r>
            <a:r>
              <a:rPr lang="bs-Latn-BA" sz="1800" dirty="0"/>
              <a:t>obavještenja 	o transparentnosti, ako je objavljeno</a:t>
            </a:r>
          </a:p>
          <a:p>
            <a:pPr marL="914400" lvl="2" indent="0">
              <a:buNone/>
            </a:pPr>
            <a:r>
              <a:rPr lang="bs-Latn-BA" sz="1800" dirty="0"/>
              <a:t>-30 dana od dana objavljivanja obavještenja o dodjeli ugovora ako dobrovoljno </a:t>
            </a:r>
            <a:r>
              <a:rPr lang="bs-Latn-BA" sz="1800" i="1" dirty="0"/>
              <a:t>ex ante</a:t>
            </a:r>
            <a:r>
              <a:rPr lang="bs-Latn-BA" sz="1800" dirty="0"/>
              <a:t>  obavještenje o transparentnosti nije objavljeno.</a:t>
            </a:r>
          </a:p>
          <a:p>
            <a:r>
              <a:rPr lang="bs-Latn-BA" sz="1800" dirty="0"/>
              <a:t>U postupku konkurentskog zahtjeva za dostavu ponuda žalba se izjavljuje u roku od pet dana od prijema odluke o izboru najpovoljnijeg ponuđača. </a:t>
            </a:r>
          </a:p>
          <a:p>
            <a:endParaRPr lang="bs-Latn-BA" altLang="sr-Latn-R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67EE8-93A5-41D1-BA0F-C851EF1E6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ROKOVI ZA IZJAVLJIVANJE ŽALBE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0369B-6B1D-4A73-A2C5-FA915DA12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dirty="0"/>
              <a:t>Žalitelj koji propusti izjaviti žalbu u roku u određenoj fazi postupka, gubi pravo žaliti se po tom osnovu u kasnijoj fazi postupka. </a:t>
            </a:r>
          </a:p>
          <a:p>
            <a:pPr marL="0" indent="0">
              <a:buNone/>
            </a:pP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589302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D285D-6343-4F22-9599-A5EF1BA96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DOKAZIVANJE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AC9D9-CDE0-4FBD-A97C-242171A23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9800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bs-Latn-BA" dirty="0"/>
              <a:t>U postupku pravne zaštite: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b="1" dirty="0"/>
              <a:t>Ugovorni organ </a:t>
            </a:r>
            <a:r>
              <a:rPr lang="bs-Latn-BA" dirty="0"/>
              <a:t>je dužan dokazati postojanje činjenica na osnovu kojih je donio odluku, preduzeo radnju ili propuštanje, te proveo postupak koji je predmet postupka po žalbi.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b="1" dirty="0"/>
              <a:t>Žalitelj </a:t>
            </a:r>
            <a:r>
              <a:rPr lang="bs-Latn-BA" dirty="0"/>
              <a:t>je dužan dokazati ili bar učiniti vjerovatnim postojanje činjenica koje se tiču:</a:t>
            </a:r>
          </a:p>
          <a:p>
            <a:pPr marL="0" indent="0">
              <a:buNone/>
            </a:pPr>
            <a:r>
              <a:rPr lang="bs-Latn-BA" sz="2200" dirty="0"/>
              <a:t>	-pravnog interesa na podnošenje žalbe</a:t>
            </a:r>
          </a:p>
          <a:p>
            <a:pPr marL="0" indent="0">
              <a:buNone/>
            </a:pPr>
            <a:r>
              <a:rPr lang="bs-Latn-BA" sz="2200" dirty="0"/>
              <a:t>	-povredu postupka </a:t>
            </a:r>
          </a:p>
          <a:p>
            <a:pPr marL="0" indent="0">
              <a:buNone/>
            </a:pPr>
            <a:r>
              <a:rPr lang="bs-Latn-BA" sz="2200" dirty="0"/>
              <a:t>	-povredu materijalnog prava</a:t>
            </a: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544758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D39ED-56A2-4037-B10C-58B94E1A4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POSTUPAK UGOVORNOG ORGANA PO ŽALBI</a:t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28E17-CD4C-418D-A428-42D2F8FEE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dirty="0"/>
              <a:t>Ugovorni organ razmatrajući žalbu može: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bs-Latn-BA" dirty="0"/>
              <a:t>Zaključkom odbaciti žalbu ukoliko utvrdi da je neblagovremena, nedopuštena ili izjavljena od neovlaštenog lica. Protiv ovog zaključka dozvoljena je žalba URŽ-u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Rješenjem djelimično ili u cijelosti usvojiti žalbu. Protiv ovog rješenja dopuštena je žalba URŽ-u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Utvrditi da je žalba neosnovana i proslijediti je sa svojim izjašnjenjem i dokumentacijom URŽ-u.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402766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17425-E3B2-4304-9321-F76DA63A0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PRAVNA ZAŠTITA PRED URŽ-om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7852B-CCF6-4162-A228-C8295F454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b="1" dirty="0"/>
          </a:p>
          <a:p>
            <a:pPr algn="just"/>
            <a:r>
              <a:rPr lang="bs-Latn-BA" dirty="0"/>
              <a:t>o vođenju postupka po žalbi URŽ obavještava odabranog ponuđača po službenoj dužnosti i dostavlja mu primjerak žalbe sa izjašnjenjem ugovornog organa</a:t>
            </a:r>
          </a:p>
          <a:p>
            <a:r>
              <a:rPr lang="bs-Latn-BA" dirty="0"/>
              <a:t>URŽ svakoj stranci u postupku dostavlja podneske koje zaprimi u predmetu </a:t>
            </a:r>
          </a:p>
        </p:txBody>
      </p:sp>
    </p:spTree>
    <p:extLst>
      <p:ext uri="{BB962C8B-B14F-4D97-AF65-F5344CB8AC3E}">
        <p14:creationId xmlns:p14="http://schemas.microsoft.com/office/powerpoint/2010/main" val="1689149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1203A-5E87-4864-A35F-B8B5D1716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NAKNADA ZA POKRETANJE ŽALBENOG POSTUPKA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2189-ECD0-4DDA-BD4A-1426A3829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  <a:p>
            <a:pPr algn="just"/>
            <a:r>
              <a:rPr lang="bs-Latn-BA" dirty="0"/>
              <a:t>Žalitelj je dužan platiti određenu naknadu za pokretanje žalbenog postupka pred URŽ-om, čiji iznos zavisi od procijenjene vrijednosti nabavke </a:t>
            </a:r>
          </a:p>
          <a:p>
            <a:r>
              <a:rPr lang="bs-Latn-BA" dirty="0"/>
              <a:t>URŽ je dužan prije razmatranja žalbe utvrditit da li je žalitelj uplatio propisanu naknadu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321524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BE877-0DAB-452E-854A-FA5102F3D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OVLAŠTENJA URŽ-a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560AF-9D35-4C00-A090-2EEC1B2D8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bs-Latn-BA" sz="1600" dirty="0"/>
              <a:t>URŽ u postupku pravne zaštite postupa u granicama zahtjeva iz žalbe, a po službenoj dužnosti pazi na apsolutno bitne povrede postupka, koje dovode do poništenja postupka djelimično ili u cijelosti ako su ispunjeni uslovi i to: </a:t>
            </a:r>
          </a:p>
          <a:p>
            <a:r>
              <a:rPr lang="bs-Latn-BA" sz="1600" dirty="0"/>
              <a:t>neusklađenost tenderske dokumentacije s Zakonom ili podzakonskim aktima, koja je dovela do nemogućnosti utvrđivanja osnovanosti žalbenih navoda ili koja je dovela do narušavanja osnovnih principa ovog zakona, odnosno nezakonite dodjele ugovora; </a:t>
            </a:r>
          </a:p>
          <a:p>
            <a:r>
              <a:rPr lang="bs-Latn-BA" sz="1600" dirty="0"/>
              <a:t>provođenje postupka javne nabavke bez donošenja odluke o početku postupka javne nabavke, sa sadržajem određenim članom 18. Zakona; </a:t>
            </a:r>
          </a:p>
          <a:p>
            <a:r>
              <a:rPr lang="bs-Latn-BA" sz="1600" dirty="0"/>
              <a:t>objave obavještenja o postupku javne nabavke koje nisu u skladu sa Zakonom ili podzakonskim aktima i tenderskom dokumentacijom; </a:t>
            </a:r>
          </a:p>
          <a:p>
            <a:r>
              <a:rPr lang="bs-Latn-BA" sz="1600" dirty="0"/>
              <a:t>povrede postupka prilikom otvaranja ponuda, odnosno propuštanje roka za ocjenu zahtjeva za učešće.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726996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0B5BA-FFCF-49A9-A5B3-C41095D6A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POSTUPAK PRAVNE ZAŠTITE  </a:t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AFAF0-E959-470A-91CE-14251D5888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bs-Latn-BA" sz="4000" b="1" dirty="0"/>
              <a:t>NADLEŽNOSTI UREDA ZA RAZMATRANJE ŽALBI BiH I</a:t>
            </a:r>
          </a:p>
        </p:txBody>
      </p:sp>
    </p:spTree>
    <p:extLst>
      <p:ext uri="{BB962C8B-B14F-4D97-AF65-F5344CB8AC3E}">
        <p14:creationId xmlns:p14="http://schemas.microsoft.com/office/powerpoint/2010/main" val="4259498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6C8B-90EC-4695-B4D6-826C885F7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ODLUČIVANJE PO ŽALBI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B3EF4-7329-4114-B1C4-6DC8C0D90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dirty="0"/>
              <a:t>Povodom izjavljene žalbe URŽ može:</a:t>
            </a:r>
          </a:p>
          <a:p>
            <a:r>
              <a:rPr lang="bs-Latn-BA" sz="2000" dirty="0"/>
              <a:t>obustaviti postupak zbog odustanka žalitelja od žalbe </a:t>
            </a:r>
          </a:p>
          <a:p>
            <a:r>
              <a:rPr lang="bs-Latn-BA" sz="2000" dirty="0"/>
              <a:t>odbaciti žalbu zbog nenadležnosti, nedopuštenosti, neurednosti, neblagovremenosti i zbog toga što je izjavljena od lica koje nema aktivnu legitimaciju </a:t>
            </a:r>
          </a:p>
          <a:p>
            <a:r>
              <a:rPr lang="bs-Latn-BA" sz="2000" dirty="0"/>
              <a:t>odbiti žalbu zbog neosnovanosti</a:t>
            </a:r>
          </a:p>
          <a:p>
            <a:r>
              <a:rPr lang="bs-Latn-BA" sz="2000" dirty="0"/>
              <a:t>poništiti odluku, postupak ili radnju u dijelu u kojem je povrijeđen zakon ili podzakonski akt</a:t>
            </a:r>
          </a:p>
          <a:p>
            <a:r>
              <a:rPr lang="bs-Latn-BA" sz="2000" dirty="0"/>
              <a:t>odlučiti o zahtjevu ugovornog organa za nastavak postupka</a:t>
            </a:r>
          </a:p>
          <a:p>
            <a:r>
              <a:rPr lang="bs-Latn-BA" sz="2000" dirty="0"/>
              <a:t>poništiti ugovor o javnoj nabavci ili okvirni sporazum</a:t>
            </a:r>
          </a:p>
        </p:txBody>
      </p:sp>
    </p:spTree>
    <p:extLst>
      <p:ext uri="{BB962C8B-B14F-4D97-AF65-F5344CB8AC3E}">
        <p14:creationId xmlns:p14="http://schemas.microsoft.com/office/powerpoint/2010/main" val="2534692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ACBDC-55D6-4335-88AC-8731F388D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PONIŠTENJE UGOVORA ILI OKVIRNOG SPORAZUMA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58527-3B23-432B-A450-0CFFACE78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9800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bs-Latn-BA" dirty="0"/>
              <a:t>URŽ poništava zaključeni ugovor o javnoj nabavci ili okvirni sporazum ako je ugovorni organ: </a:t>
            </a:r>
          </a:p>
          <a:p>
            <a:r>
              <a:rPr lang="bs-Latn-BA" sz="2000" dirty="0"/>
              <a:t>primijenio pregovarački postupak bez objave obavještenja ili je proveo postupak dodjele ugovora o nabavci usluga iz Aneksa II. Dio B u suprotnosti s odredbama Zakona;</a:t>
            </a:r>
          </a:p>
          <a:p>
            <a:r>
              <a:rPr lang="bs-Latn-BA" sz="2000" dirty="0"/>
              <a:t>propustio objaviti obavještenje o nabavci na portalu javnih nabavki ako se to zahtijeva Zakonom; </a:t>
            </a:r>
          </a:p>
          <a:p>
            <a:r>
              <a:rPr lang="bs-Latn-BA" sz="2000" dirty="0"/>
              <a:t>zaključio ugovor ili okvirni sporazum u suprotnosti s članom 98. Zakona ako to sprečava URŽ da razmotri žalbu prije zaključenja ugovora ili okvirnog sporazuma; </a:t>
            </a:r>
          </a:p>
          <a:p>
            <a:r>
              <a:rPr lang="bs-Latn-BA" sz="2000" dirty="0"/>
              <a:t>zaključio ugovor ili okvirni sporazum bez primjene postupka javne nabavke, osim u slučajevima kada to zakon dopušta.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935547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98F05-CF1D-4FE5-ACCC-966605580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POSEBNA OVLAŠTENJA URŽ-A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54C70-5E30-4EF9-9408-B7630288B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  <a:p>
            <a:r>
              <a:rPr lang="bs-Latn-BA" dirty="0"/>
              <a:t>Izricanje novčane kazne </a:t>
            </a:r>
          </a:p>
          <a:p>
            <a:r>
              <a:rPr lang="bs-Latn-BA" dirty="0"/>
              <a:t>Rješavanje zahtjeva za naknadu troškova sastava ponude i učešća u postupku </a:t>
            </a:r>
          </a:p>
        </p:txBody>
      </p:sp>
    </p:spTree>
    <p:extLst>
      <p:ext uri="{BB962C8B-B14F-4D97-AF65-F5344CB8AC3E}">
        <p14:creationId xmlns:p14="http://schemas.microsoft.com/office/powerpoint/2010/main" val="2369882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95B9A-25A3-4145-B905-521B3AD35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ODLUKE URŽ-a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9563F-44EA-4BAF-8769-19EE5EF0E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Rješenje</a:t>
            </a:r>
          </a:p>
          <a:p>
            <a:r>
              <a:rPr lang="bs-Latn-BA" dirty="0"/>
              <a:t>Zaključak</a:t>
            </a:r>
          </a:p>
          <a:p>
            <a:r>
              <a:rPr lang="bs-Latn-BA" dirty="0"/>
              <a:t>Konačni i izvršni </a:t>
            </a:r>
          </a:p>
          <a:p>
            <a:r>
              <a:rPr lang="bs-Latn-BA" dirty="0"/>
              <a:t>Rok za rješavanje žalbe 15 odnosno 30 dana od zaprimanja žalbe</a:t>
            </a:r>
          </a:p>
          <a:p>
            <a:r>
              <a:rPr lang="bs-Latn-BA" dirty="0"/>
              <a:t>Mogućnost produženja roka za dodatnih 30 dana u izuzetno složenim predmetima</a:t>
            </a:r>
          </a:p>
          <a:p>
            <a:r>
              <a:rPr lang="bs-Latn-BA" dirty="0"/>
              <a:t>Protiv odluka URŽ-a nije dopuštena žalba</a:t>
            </a:r>
          </a:p>
          <a:p>
            <a:r>
              <a:rPr lang="bs-Latn-BA" dirty="0"/>
              <a:t>Mogućnost pokretanja upravnog spora</a:t>
            </a: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760776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A676B-0C7F-472D-B3E0-71B173DF5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ODLUČIVANJE URŽ-a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F8596-0FAD-4E86-9949-14D180A09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  <a:p>
            <a:r>
              <a:rPr lang="bs-Latn-BA" dirty="0"/>
              <a:t>Odlučivanje u vijećima sastavljenim od predsjednika i dva člana </a:t>
            </a:r>
          </a:p>
          <a:p>
            <a:r>
              <a:rPr lang="bs-Latn-BA" dirty="0"/>
              <a:t>U složenim slučajevima i kod međunarodnih razreda, te kada se donosi novi stav odlučuje se na plenarnoj sjednici svih članova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9035120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EB9D6-43A8-4B25-AFA5-44285CCF5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pPr algn="ctr"/>
            <a:r>
              <a:rPr lang="bs-Latn-BA" dirty="0"/>
              <a:t>STATISTIČKI PODACI ZA 2017. GODINU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FE53-4E9C-478E-BEFB-D92B57636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  <a:p>
            <a:pPr marL="0" indent="0">
              <a:buNone/>
            </a:pPr>
            <a:r>
              <a:rPr lang="bs-Latn-BA" dirty="0"/>
              <a:t>URŽ je u 2017. zaprimio ukupno 2901 žalbu, a riješio 2665 žalbi, od čega</a:t>
            </a:r>
          </a:p>
          <a:p>
            <a:r>
              <a:rPr lang="bs-Latn-BA" dirty="0"/>
              <a:t>1549 meritorno (58%) od toga:</a:t>
            </a:r>
          </a:p>
          <a:p>
            <a:pPr marL="0" indent="0">
              <a:buNone/>
            </a:pPr>
            <a:r>
              <a:rPr lang="bs-Latn-BA" dirty="0"/>
              <a:t>	-1040 žalbi usvojio (67%) </a:t>
            </a:r>
          </a:p>
          <a:p>
            <a:pPr marL="0" indent="0">
              <a:buNone/>
            </a:pPr>
            <a:r>
              <a:rPr lang="bs-Latn-BA" dirty="0"/>
              <a:t>	-509 žalbi odbio (33%)</a:t>
            </a:r>
          </a:p>
          <a:p>
            <a:r>
              <a:rPr lang="bs-Latn-BA" dirty="0"/>
              <a:t>1028 procesno (39%) </a:t>
            </a:r>
          </a:p>
          <a:p>
            <a:r>
              <a:rPr lang="bs-Latn-BA" dirty="0"/>
              <a:t>88 postupaka obustavljeno (3%) </a:t>
            </a:r>
          </a:p>
          <a:p>
            <a:endParaRPr lang="bs-Latn-BA" dirty="0"/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4289970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9801D-3CD0-44DD-A740-C6EA5406C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pPr algn="ctr"/>
            <a:r>
              <a:rPr lang="bs-Latn-BA" dirty="0"/>
              <a:t>NAJČEŠĆE UOČENE NEPRAVILNOSTI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1551F-9CD0-4795-AE9F-84F6A4651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bs-Latn-BA" sz="2200" dirty="0"/>
              <a:t>U tenderskoj dokumentaciji:</a:t>
            </a:r>
          </a:p>
          <a:p>
            <a:r>
              <a:rPr lang="bs-Latn-BA" sz="2200" dirty="0"/>
              <a:t>označavanje predmeta nabavke ili pojedinih stavki robnom markom ili trgovačkim nazivom ili upućivanje na određenog proizvođača </a:t>
            </a:r>
          </a:p>
          <a:p>
            <a:r>
              <a:rPr lang="bs-Latn-BA" sz="2200" dirty="0"/>
              <a:t>zahtjev da ponuđači imaju iskustvo u realizaciji ugovora u vrijednosti većoj od procijenjene vrijednosti javne nabavke</a:t>
            </a:r>
          </a:p>
          <a:p>
            <a:r>
              <a:rPr lang="bs-Latn-BA" sz="2200" dirty="0"/>
              <a:t>zahtjev da svi članovi grupe ispunjavaju sve uslove za kvalifikaciju</a:t>
            </a:r>
          </a:p>
          <a:p>
            <a:r>
              <a:rPr lang="bs-Latn-BA" sz="2200" dirty="0"/>
              <a:t>zahtijevanje garancije za ozbiljnost ponude za nabavke ispod 100.000,00 KM procijenjene vrijednosti ili zahtijevanje većeg iznosa garancije od 1,5% od vrijednosti nabavke..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016773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F33C7-7EE5-4D92-8139-C2EB3FD70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NAJČEŠĆE UOČENE NEPRAVILNOSTI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71F5A-2892-46FC-9F26-985437975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dirty="0"/>
              <a:t>U slučaju meritornog rješavanja žalbe od strane ugovornog organa: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Poništenje postupka suprotno žalbenom zahtjevu i Zakonu o javnim nabavkama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Propuštanje ugovornog organa da odluči o troškovima postupka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5060462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225E0-1541-4737-A652-F5F9882C2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NAJČEŠĆE UOČENE NEPRAVILNOSTI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2AA37-2F9A-478F-B930-D2A0A6654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dirty="0"/>
              <a:t>U fazi pregleda i ocjene ponuda: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Poništenje postupka suprotno Zakonu o javnim nabavkama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Odabir ponuđača koji ne ispunjava uslove utvrđene tenderskom dokumentacijom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Odbacivanje ponude iz neopravdanih razloga </a:t>
            </a:r>
          </a:p>
        </p:txBody>
      </p:sp>
    </p:spTree>
    <p:extLst>
      <p:ext uri="{BB962C8B-B14F-4D97-AF65-F5344CB8AC3E}">
        <p14:creationId xmlns:p14="http://schemas.microsoft.com/office/powerpoint/2010/main" val="5863349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33F7C-A857-44D1-8688-E52B5A87A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pPr algn="ctr"/>
            <a:r>
              <a:rPr lang="bs-Latn-BA" dirty="0"/>
              <a:t>UPRAVNI SPOR: </a:t>
            </a:r>
            <a:br>
              <a:rPr lang="bs-Latn-BA" dirty="0"/>
            </a:br>
            <a:r>
              <a:rPr lang="bs-Latn-BA" dirty="0"/>
              <a:t>TUŽBE NA ODLUKE URŽ-a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72AE1-8B50-4D6A-B385-CE8472872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Od ukupno 2665 donesenih odluka u 2017, a koje se odnose na žalbe iz 2017. upravni spor je pokrenut za  287 odluka (10,87%) </a:t>
            </a:r>
          </a:p>
          <a:p>
            <a:r>
              <a:rPr lang="bs-Latn-BA" dirty="0"/>
              <a:t>URŽ Sarajevo-93 tužbe (od riješenih 743 ili 12,5%) +61 tužba na predmete iz ranijih godina</a:t>
            </a:r>
          </a:p>
          <a:p>
            <a:r>
              <a:rPr lang="bs-Latn-BA" dirty="0"/>
              <a:t>Filijala Banja Luka-101 tužba (od riješenih 611 ili 16,5%) +14 tužbi na predmete iz ranijih godina</a:t>
            </a:r>
          </a:p>
          <a:p>
            <a:r>
              <a:rPr lang="bs-Latn-BA" dirty="0"/>
              <a:t>Filijala Mostar 93 tužbe (od riješenih 1311 ili 7,09%)+21 tužba na predmete iz ranijih godina</a:t>
            </a:r>
          </a:p>
        </p:txBody>
      </p:sp>
    </p:spTree>
    <p:extLst>
      <p:ext uri="{BB962C8B-B14F-4D97-AF65-F5344CB8AC3E}">
        <p14:creationId xmlns:p14="http://schemas.microsoft.com/office/powerpoint/2010/main" val="300663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2C33A-9081-4EAF-9175-948D30404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sz="3200" dirty="0"/>
              <a:t>PRAVNI I INSTITUCIONALNI OKVIR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FBE0F-0662-44CC-92D8-D55523562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b="1" dirty="0"/>
              <a:t>PRAVNI OKVIR </a:t>
            </a:r>
          </a:p>
          <a:p>
            <a:r>
              <a:rPr lang="bs-Latn-BA" dirty="0"/>
              <a:t>Zakon o javnim nabavkama </a:t>
            </a:r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b="1" dirty="0"/>
              <a:t>INSTITUCIONALNI OKVIR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Agencija za javne nabavke BiH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Ured za razmatranje žalbi BiH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0566482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03D5A-D7FF-4F86-8065-CE5CBA93B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pPr algn="ctr"/>
            <a:r>
              <a:rPr lang="bs-Latn-BA" dirty="0"/>
              <a:t>STRUKTURA TUŽBI U FILIJALI MOSTAR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4034D-DD66-45E3-93C0-81904E37F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dirty="0"/>
              <a:t>U odnosu na predmete riješene u 2017. godini u filijali Mostar </a:t>
            </a:r>
          </a:p>
          <a:p>
            <a:r>
              <a:rPr lang="bs-Latn-BA" dirty="0"/>
              <a:t>94,44 % tužbi odnosi se na rješenja</a:t>
            </a:r>
          </a:p>
          <a:p>
            <a:r>
              <a:rPr lang="bs-Latn-BA" dirty="0"/>
              <a:t>5,56 % tužbi odnosi se na zaključke</a:t>
            </a:r>
          </a:p>
          <a:p>
            <a:pPr marL="0" indent="0">
              <a:buNone/>
            </a:pPr>
            <a:r>
              <a:rPr lang="bs-Latn-BA" dirty="0"/>
              <a:t>Tužitelji su: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76,66 % žalitelji</a:t>
            </a:r>
          </a:p>
          <a:p>
            <a:r>
              <a:rPr lang="bs-Latn-BA" dirty="0"/>
              <a:t>12,22% odabrani ponuđači </a:t>
            </a:r>
          </a:p>
          <a:p>
            <a:r>
              <a:rPr lang="bs-Latn-BA" dirty="0"/>
              <a:t>11,11 % ugovorni organi </a:t>
            </a:r>
          </a:p>
        </p:txBody>
      </p:sp>
    </p:spTree>
    <p:extLst>
      <p:ext uri="{BB962C8B-B14F-4D97-AF65-F5344CB8AC3E}">
        <p14:creationId xmlns:p14="http://schemas.microsoft.com/office/powerpoint/2010/main" val="3427150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71E6A-1B79-4A72-A240-AF1981089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PRESUDE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47D71-0810-4D11-B3F9-349298981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dirty="0"/>
              <a:t>URŽ je u 2017. godini zaprimio ukupno 304 presude Suda BiH: </a:t>
            </a:r>
          </a:p>
          <a:p>
            <a:r>
              <a:rPr lang="bs-Latn-BA" dirty="0"/>
              <a:t>150 u kojima je tužba odbijena (66 Sarajevo, 66 Banja Luka, 45 Mostar)</a:t>
            </a:r>
          </a:p>
          <a:p>
            <a:r>
              <a:rPr lang="bs-Latn-BA" dirty="0"/>
              <a:t>134 u kojima je tužba usvojena (67 Sarajevo, 36 Banja Luka, 31 Mostar) </a:t>
            </a:r>
          </a:p>
          <a:p>
            <a:r>
              <a:rPr lang="bs-Latn-BA" dirty="0"/>
              <a:t>20 kojima je postupak obustavljen</a:t>
            </a:r>
          </a:p>
        </p:txBody>
      </p:sp>
    </p:spTree>
    <p:extLst>
      <p:ext uri="{BB962C8B-B14F-4D97-AF65-F5344CB8AC3E}">
        <p14:creationId xmlns:p14="http://schemas.microsoft.com/office/powerpoint/2010/main" val="41944823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60FB7-714E-41B7-A3E3-DD5D1F989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PRESUDE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3F76F-3EC8-4FF8-BCAE-8B841B785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dirty="0"/>
              <a:t>Od ukupnog broja donesenih presuda:</a:t>
            </a:r>
          </a:p>
          <a:p>
            <a:r>
              <a:rPr lang="bs-Latn-BA" dirty="0"/>
              <a:t>7 se odnosi na predmete iz 2014 godine</a:t>
            </a:r>
          </a:p>
          <a:p>
            <a:r>
              <a:rPr lang="bs-Latn-BA" dirty="0"/>
              <a:t>126 se odnosi na predmete iz 2015. godine </a:t>
            </a:r>
          </a:p>
          <a:p>
            <a:r>
              <a:rPr lang="bs-Latn-BA" dirty="0"/>
              <a:t>165 se odnosi na predmete iz 2016. godine </a:t>
            </a:r>
          </a:p>
          <a:p>
            <a:r>
              <a:rPr lang="bs-Latn-BA" dirty="0"/>
              <a:t>6 se odnosi na predmete iz 2017. godine</a:t>
            </a:r>
          </a:p>
        </p:txBody>
      </p:sp>
    </p:spTree>
    <p:extLst>
      <p:ext uri="{BB962C8B-B14F-4D97-AF65-F5344CB8AC3E}">
        <p14:creationId xmlns:p14="http://schemas.microsoft.com/office/powerpoint/2010/main" val="3136813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2362200"/>
            <a:ext cx="7772400" cy="35004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268" y="4495800"/>
            <a:ext cx="6913463" cy="158509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AB7E6-1735-4C81-BDE8-F6E8D51B1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pPr algn="ctr"/>
            <a:r>
              <a:rPr lang="bs-Latn-BA" dirty="0"/>
              <a:t>NADLEŽNOST UREDA ZA RAZMATRANJE ŽALBI BiH</a:t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94026-CA50-4C53-92AD-74491AD0F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9800"/>
            <a:ext cx="7924800" cy="4495800"/>
          </a:xfrm>
        </p:spPr>
        <p:txBody>
          <a:bodyPr/>
          <a:lstStyle/>
          <a:p>
            <a:r>
              <a:rPr lang="bs-Latn-BA" dirty="0"/>
              <a:t>Ured za razmatranje žalbi BiH (URŽ) je samostalna, nezavisna institucija čija je osnovna nadležnost </a:t>
            </a:r>
            <a:r>
              <a:rPr lang="bs-Latn-BA" b="1" dirty="0"/>
              <a:t>rješavanje žalbi u postupcima javnih nabavki</a:t>
            </a:r>
          </a:p>
          <a:p>
            <a:r>
              <a:rPr lang="bs-Latn-BA" dirty="0"/>
              <a:t>URŽ ima sjedište u Sarajevu, te filijale u Mostaru i Banja Luci</a:t>
            </a:r>
          </a:p>
          <a:p>
            <a:r>
              <a:rPr lang="bs-Latn-BA" dirty="0"/>
              <a:t>URŽ sa sjedištem u Sarajevu ima sedam članova, od kojih tri člana URŽ-a, od kojih se bira predsjedavajući, moraju imati završen pravni fakultet i položen pravosudni ispit</a:t>
            </a:r>
          </a:p>
          <a:p>
            <a:r>
              <a:rPr lang="bs-Latn-BA" dirty="0"/>
              <a:t>filijale u Banjoj Luci i Mostaru imaju po pet članova, od kojih po tri člana moraju imati završen pravni fakultet</a:t>
            </a:r>
          </a:p>
        </p:txBody>
      </p:sp>
    </p:spTree>
    <p:extLst>
      <p:ext uri="{BB962C8B-B14F-4D97-AF65-F5344CB8AC3E}">
        <p14:creationId xmlns:p14="http://schemas.microsoft.com/office/powerpoint/2010/main" val="117471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F11DB-F99C-472A-99A6-0B99F2369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pPr algn="ctr"/>
            <a:r>
              <a:rPr lang="bs-Latn-BA" dirty="0"/>
              <a:t>NADLEŽNOST UREDA ZA RAZMATRANJE ŽALBI BiH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567A5-4B8B-4870-A17C-E7A34F307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  <a:p>
            <a:r>
              <a:rPr lang="bs-Latn-BA" dirty="0"/>
              <a:t>Članove URŽ-a imenuje i razrješava Parlamentarna skupština Bosne i Hercegovine</a:t>
            </a:r>
          </a:p>
          <a:p>
            <a:r>
              <a:rPr lang="bs-Latn-BA" dirty="0"/>
              <a:t>Članovi URŽ-a su u izvršavanju svoje funkcije nezavisni</a:t>
            </a:r>
          </a:p>
          <a:p>
            <a:r>
              <a:rPr lang="bs-Latn-BA" dirty="0"/>
              <a:t>Funkcija članova URŽ-a nespojiva je s bilo kojom drugom posrednom ili neposrednom, stalnom ili povremenom dužnosti, sa izuzetkom akademskih, naučnih ili publicističkih aktivnosti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066393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FAC4D-0929-4977-B8A6-7CB635794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pPr algn="ctr"/>
            <a:r>
              <a:rPr lang="bs-Latn-BA" dirty="0"/>
              <a:t>NADLEŽNOST UREDA ZA RAZMATRANJE ŽALBI BiH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F7277-F8CF-48E3-AEC8-2E2F62F10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  <a:p>
            <a:r>
              <a:rPr lang="bs-Latn-BA" dirty="0"/>
              <a:t>URŽ sa sjedištem u Sarajevu nadležan je za rješavanje žalbi u postupcima čija je procijenjena vrijednost iznad 800.000,00 KM i za sve nabavke ugovornih urgana na nivou BiH i Brčko Distrikta</a:t>
            </a:r>
          </a:p>
          <a:p>
            <a:r>
              <a:rPr lang="bs-Latn-BA" dirty="0"/>
              <a:t>filijale u Mostaru i Banja Luci nadležne su za rješavanje žalbi u postupcima čija je procijenjena vrijednost do 800.000,00 KM i čija je mjesna nadležnost određena prema entitetskom sjedištu ugovornog organa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182122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4ECFE-0AF9-4962-A23B-BA593F495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447800"/>
            <a:ext cx="7772400" cy="762000"/>
          </a:xfrm>
        </p:spPr>
        <p:txBody>
          <a:bodyPr/>
          <a:lstStyle/>
          <a:p>
            <a:pPr algn="ctr"/>
            <a:r>
              <a:rPr lang="bs-Latn-BA" dirty="0"/>
              <a:t>PRAVNA ZAŠTITA U POSTUPCIMA JAVNIH NABAVKI</a:t>
            </a:r>
            <a:br>
              <a:rPr lang="bs-Latn-BA" dirty="0"/>
            </a:br>
            <a:br>
              <a:rPr lang="bs-Latn-BA" dirty="0"/>
            </a:b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1192E-881D-4DF1-9055-5AD6802ED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bs-Latn-BA" dirty="0"/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Upravna zaštita-žalbeni postupak</a:t>
            </a:r>
          </a:p>
          <a:p>
            <a:pPr marL="0" indent="0">
              <a:buNone/>
            </a:pPr>
            <a:endParaRPr lang="bs-Latn-BA" dirty="0"/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Sudska zaštita-upravni spor</a:t>
            </a:r>
          </a:p>
          <a:p>
            <a:pPr marL="0" indent="0">
              <a:buNone/>
            </a:pPr>
            <a:endParaRPr lang="bs-Latn-BA" dirty="0"/>
          </a:p>
          <a:p>
            <a:pPr>
              <a:buFont typeface="Arial" panose="020B0604020202020204" pitchFamily="34" charset="0"/>
              <a:buChar char="•"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235159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5D493-0ED9-49F6-8EDC-FE51208DD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sz="2200" dirty="0"/>
              <a:t>OPĆI PRINCIPI I PRAVNA PRIRODA ŽALBENOG POSTUPKA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C4BD8-7A1D-413C-8465-9D0C63C64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9800"/>
            <a:ext cx="7924800" cy="4267200"/>
          </a:xfrm>
        </p:spPr>
        <p:txBody>
          <a:bodyPr/>
          <a:lstStyle/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dirty="0"/>
              <a:t>U postupku pravne zaštite obavezno se primjenjuju: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princip transparentnosti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princip jednakosti stranaka u postupku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princip aktivne i pravične konkurencije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princip efikasnog trošenja javnih sredstava </a:t>
            </a:r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dirty="0"/>
              <a:t>U postupku pravne zaštite važi supsidijarna primjena Zakona o upravnom postupku-poseban upravni postupak</a:t>
            </a:r>
          </a:p>
        </p:txBody>
      </p:sp>
    </p:spTree>
    <p:extLst>
      <p:ext uri="{BB962C8B-B14F-4D97-AF65-F5344CB8AC3E}">
        <p14:creationId xmlns:p14="http://schemas.microsoft.com/office/powerpoint/2010/main" val="868980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32CD2-3EDB-4DE3-9103-6A8EDD797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ŽALBA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1E1AD-C64A-4345-9E11-A5A40E66C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jedini redovan pravni lijek </a:t>
            </a:r>
            <a:endParaRPr lang="bs-Latn-BA" b="1" dirty="0"/>
          </a:p>
          <a:p>
            <a:r>
              <a:rPr lang="bs-Latn-BA" dirty="0"/>
              <a:t>dopuštena u svim vrstama postupaka propisanim Zakonom o javnim nabavkama, nezavisno od vrijednosti nabavke, osim u postupku direktnog sporazuma </a:t>
            </a:r>
          </a:p>
          <a:p>
            <a:r>
              <a:rPr lang="bs-Latn-BA" dirty="0"/>
              <a:t>dopuštena u svim fazama postupka </a:t>
            </a:r>
          </a:p>
          <a:p>
            <a:r>
              <a:rPr lang="bs-Latn-BA" dirty="0"/>
              <a:t>izjavljuje se Uredu za razmatranje žalbi BiH  putem ugovornog organa </a:t>
            </a:r>
          </a:p>
          <a:p>
            <a:r>
              <a:rPr lang="bs-Latn-BA" dirty="0"/>
              <a:t>suspenzivno dejstvo </a:t>
            </a:r>
          </a:p>
        </p:txBody>
      </p:sp>
    </p:spTree>
    <p:extLst>
      <p:ext uri="{BB962C8B-B14F-4D97-AF65-F5344CB8AC3E}">
        <p14:creationId xmlns:p14="http://schemas.microsoft.com/office/powerpoint/2010/main" val="198357047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184814A-9ECF-40A1-8E7D-18C8CCF2136A}" vid="{16CD00C5-D280-42CC-A04D-524917EA95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USAID JP PowerPoint_template</Template>
  <TotalTime>5815</TotalTime>
  <Words>1629</Words>
  <Application>Microsoft Office PowerPoint</Application>
  <PresentationFormat>On-screen Show (4:3)</PresentationFormat>
  <Paragraphs>180</Paragraphs>
  <Slides>33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Times</vt:lpstr>
      <vt:lpstr>Blank</vt:lpstr>
      <vt:lpstr>ULOGA UREDA ZA RAZMATRANJE ŽALBI BiH U POSTUPCIMA JAVNIH NABAVKI  </vt:lpstr>
      <vt:lpstr>POSTUPAK PRAVNE ZAŠTITE   </vt:lpstr>
      <vt:lpstr>PRAVNI I INSTITUCIONALNI OKVIR</vt:lpstr>
      <vt:lpstr>NADLEŽNOST UREDA ZA RAZMATRANJE ŽALBI BiH </vt:lpstr>
      <vt:lpstr>NADLEŽNOST UREDA ZA RAZMATRANJE ŽALBI BiH</vt:lpstr>
      <vt:lpstr>NADLEŽNOST UREDA ZA RAZMATRANJE ŽALBI BiH</vt:lpstr>
      <vt:lpstr>PRAVNA ZAŠTITA U POSTUPCIMA JAVNIH NABAVKI   </vt:lpstr>
      <vt:lpstr>OPĆI PRINCIPI I PRAVNA PRIRODA ŽALBENOG POSTUPKA </vt:lpstr>
      <vt:lpstr>ŽALBA</vt:lpstr>
      <vt:lpstr>PRAVO NA IZJAVLJIVANJE ŽALBE  </vt:lpstr>
      <vt:lpstr>STRANKE U POSTUPKU</vt:lpstr>
      <vt:lpstr>ROKOVI ZA IZJAVLJIVANJE ŽALBE</vt:lpstr>
      <vt:lpstr>ROKOVI ZA IZJAVLJIVANJE ŽALBE</vt:lpstr>
      <vt:lpstr>ROKOVI ZA IZJAVLJIVANJE ŽALBE</vt:lpstr>
      <vt:lpstr>DOKAZIVANJE</vt:lpstr>
      <vt:lpstr>POSTUPAK UGOVORNOG ORGANA PO ŽALBI </vt:lpstr>
      <vt:lpstr>PRAVNA ZAŠTITA PRED URŽ-om</vt:lpstr>
      <vt:lpstr>NAKNADA ZA POKRETANJE ŽALBENOG POSTUPKA</vt:lpstr>
      <vt:lpstr>OVLAŠTENJA URŽ-a</vt:lpstr>
      <vt:lpstr>ODLUČIVANJE PO ŽALBI </vt:lpstr>
      <vt:lpstr>PONIŠTENJE UGOVORA ILI OKVIRNOG SPORAZUMA </vt:lpstr>
      <vt:lpstr>POSEBNA OVLAŠTENJA URŽ-A</vt:lpstr>
      <vt:lpstr>ODLUKE URŽ-a</vt:lpstr>
      <vt:lpstr>ODLUČIVANJE URŽ-a</vt:lpstr>
      <vt:lpstr>STATISTIČKI PODACI ZA 2017. GODINU</vt:lpstr>
      <vt:lpstr>NAJČEŠĆE UOČENE NEPRAVILNOSTI </vt:lpstr>
      <vt:lpstr>NAJČEŠĆE UOČENE NEPRAVILNOSTI </vt:lpstr>
      <vt:lpstr>NAJČEŠĆE UOČENE NEPRAVILNOSTI </vt:lpstr>
      <vt:lpstr>UPRAVNI SPOR:  TUŽBE NA ODLUKE URŽ-a </vt:lpstr>
      <vt:lpstr>STRUKTURA TUŽBI U FILIJALI MOSTAR</vt:lpstr>
      <vt:lpstr>PRESUDE</vt:lpstr>
      <vt:lpstr>PRESUDE</vt:lpstr>
      <vt:lpstr>PowerPoint Presentation</vt:lpstr>
    </vt:vector>
  </TitlesOfParts>
  <Company>JDG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Maja Kapetanović</dc:creator>
  <cp:lastModifiedBy>Azra Brkic</cp:lastModifiedBy>
  <cp:revision>93</cp:revision>
  <cp:lastPrinted>2004-09-30T16:41:33Z</cp:lastPrinted>
  <dcterms:created xsi:type="dcterms:W3CDTF">2018-03-19T16:22:44Z</dcterms:created>
  <dcterms:modified xsi:type="dcterms:W3CDTF">2018-05-15T08:35:34Z</dcterms:modified>
</cp:coreProperties>
</file>