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39" r:id="rId8"/>
    <p:sldId id="262" r:id="rId9"/>
    <p:sldId id="268" r:id="rId10"/>
    <p:sldId id="269" r:id="rId11"/>
    <p:sldId id="265" r:id="rId12"/>
    <p:sldId id="266" r:id="rId13"/>
    <p:sldId id="270" r:id="rId14"/>
    <p:sldId id="271" r:id="rId15"/>
    <p:sldId id="333" r:id="rId16"/>
    <p:sldId id="272" r:id="rId17"/>
    <p:sldId id="273" r:id="rId18"/>
    <p:sldId id="274" r:id="rId19"/>
    <p:sldId id="334" r:id="rId20"/>
    <p:sldId id="275" r:id="rId21"/>
    <p:sldId id="276" r:id="rId22"/>
    <p:sldId id="277" r:id="rId23"/>
    <p:sldId id="278" r:id="rId24"/>
    <p:sldId id="283" r:id="rId25"/>
    <p:sldId id="338" r:id="rId26"/>
    <p:sldId id="279" r:id="rId27"/>
    <p:sldId id="280" r:id="rId28"/>
    <p:sldId id="281" r:id="rId29"/>
    <p:sldId id="282" r:id="rId30"/>
    <p:sldId id="284" r:id="rId31"/>
    <p:sldId id="285" r:id="rId32"/>
    <p:sldId id="286" r:id="rId33"/>
    <p:sldId id="287" r:id="rId34"/>
    <p:sldId id="288" r:id="rId35"/>
    <p:sldId id="289" r:id="rId36"/>
    <p:sldId id="340" r:id="rId37"/>
    <p:sldId id="290" r:id="rId38"/>
    <p:sldId id="291" r:id="rId39"/>
    <p:sldId id="292" r:id="rId40"/>
    <p:sldId id="335" r:id="rId41"/>
    <p:sldId id="293" r:id="rId42"/>
    <p:sldId id="294" r:id="rId43"/>
    <p:sldId id="295" r:id="rId44"/>
    <p:sldId id="297" r:id="rId45"/>
    <p:sldId id="296" r:id="rId46"/>
    <p:sldId id="298" r:id="rId47"/>
    <p:sldId id="301" r:id="rId48"/>
    <p:sldId id="302" r:id="rId49"/>
    <p:sldId id="303" r:id="rId50"/>
    <p:sldId id="304" r:id="rId51"/>
    <p:sldId id="342" r:id="rId52"/>
    <p:sldId id="263" r:id="rId53"/>
    <p:sldId id="264" r:id="rId54"/>
    <p:sldId id="267" r:id="rId55"/>
    <p:sldId id="332" r:id="rId56"/>
    <p:sldId id="305" r:id="rId57"/>
    <p:sldId id="306" r:id="rId58"/>
    <p:sldId id="309" r:id="rId59"/>
    <p:sldId id="341" r:id="rId60"/>
    <p:sldId id="310" r:id="rId61"/>
    <p:sldId id="336" r:id="rId62"/>
    <p:sldId id="311" r:id="rId63"/>
    <p:sldId id="312" r:id="rId64"/>
    <p:sldId id="313" r:id="rId65"/>
    <p:sldId id="316" r:id="rId66"/>
    <p:sldId id="314" r:id="rId67"/>
    <p:sldId id="315" r:id="rId68"/>
    <p:sldId id="317" r:id="rId69"/>
    <p:sldId id="318" r:id="rId70"/>
    <p:sldId id="319" r:id="rId71"/>
    <p:sldId id="320" r:id="rId72"/>
    <p:sldId id="343" r:id="rId73"/>
    <p:sldId id="321" r:id="rId74"/>
    <p:sldId id="322" r:id="rId75"/>
    <p:sldId id="323" r:id="rId76"/>
    <p:sldId id="324" r:id="rId77"/>
    <p:sldId id="325" r:id="rId78"/>
    <p:sldId id="326" r:id="rId79"/>
    <p:sldId id="327" r:id="rId80"/>
    <p:sldId id="328" r:id="rId81"/>
    <p:sldId id="329" r:id="rId82"/>
    <p:sldId id="330" r:id="rId83"/>
    <p:sldId id="331" r:id="rId84"/>
    <p:sldId id="337" r:id="rId85"/>
    <p:sldId id="344" r:id="rId86"/>
    <p:sldId id="345" r:id="rId87"/>
    <p:sldId id="346"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4" autoAdjust="0"/>
    <p:restoredTop sz="94628" autoAdjust="0"/>
  </p:normalViewPr>
  <p:slideViewPr>
    <p:cSldViewPr snapToGrid="0">
      <p:cViewPr varScale="1">
        <p:scale>
          <a:sx n="84" d="100"/>
          <a:sy n="84" d="100"/>
        </p:scale>
        <p:origin x="228" y="84"/>
      </p:cViewPr>
      <p:guideLst>
        <p:guide orient="horz" pos="2160"/>
        <p:guide pos="3840"/>
      </p:guideLst>
    </p:cSldViewPr>
  </p:slideViewPr>
  <p:outlineViewPr>
    <p:cViewPr>
      <p:scale>
        <a:sx n="33" d="100"/>
        <a:sy n="33" d="100"/>
      </p:scale>
      <p:origin x="0" y="751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302C7-D97B-422F-AD90-B8122605FF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C2A7BE-DFCC-4AAB-9309-B0718FA0D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56A07F-F2E1-45F7-98FB-BC18403F5B62}"/>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5" name="Footer Placeholder 4">
            <a:extLst>
              <a:ext uri="{FF2B5EF4-FFF2-40B4-BE49-F238E27FC236}">
                <a16:creationId xmlns:a16="http://schemas.microsoft.com/office/drawing/2014/main" id="{9A7DA646-68B7-40C0-AB0D-9736AFD3A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58317-1480-42C3-A22F-054ED94320D4}"/>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380013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CEA8B-91AA-4EA5-859D-F6709DD665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9747F8-8E7C-4496-8EEB-A5B5593037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5933F-5A5F-4977-BE6F-3639694DC973}"/>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5" name="Footer Placeholder 4">
            <a:extLst>
              <a:ext uri="{FF2B5EF4-FFF2-40B4-BE49-F238E27FC236}">
                <a16:creationId xmlns:a16="http://schemas.microsoft.com/office/drawing/2014/main" id="{4A4080F4-2E2D-4E73-A653-B3D34A3F3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AFFC6-6174-4663-981A-E5D7450B0E77}"/>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171994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1A48F-D396-44D4-9831-088A512C4B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79CE77-9A68-4B7C-ACE3-8129B10F2D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319B3-7EA4-4ACE-9F3F-A616E6509842}"/>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5" name="Footer Placeholder 4">
            <a:extLst>
              <a:ext uri="{FF2B5EF4-FFF2-40B4-BE49-F238E27FC236}">
                <a16:creationId xmlns:a16="http://schemas.microsoft.com/office/drawing/2014/main" id="{7E998BD1-7A5C-4A77-AEC6-4E92EECDE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C5F05-91BD-4C41-A2F1-B73D7207D16A}"/>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281453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D752-5A73-4B01-A547-379EB1A758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E96BC-A859-490F-91C1-66C7E67D8F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BABED4-8173-4D45-B986-B18C3ADBA2B9}"/>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5" name="Footer Placeholder 4">
            <a:extLst>
              <a:ext uri="{FF2B5EF4-FFF2-40B4-BE49-F238E27FC236}">
                <a16:creationId xmlns:a16="http://schemas.microsoft.com/office/drawing/2014/main" id="{24BF509C-CF37-46FE-9630-63A239816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FA445-7EF7-4D14-B996-63D6BF43950D}"/>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192804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C76A-6D79-4D0E-AB6D-FE09594B7D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2B11D9-4B7D-491F-9B78-ADA780FD7E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5A81120-CEDA-426E-B5EA-DF18C3770C09}"/>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5" name="Footer Placeholder 4">
            <a:extLst>
              <a:ext uri="{FF2B5EF4-FFF2-40B4-BE49-F238E27FC236}">
                <a16:creationId xmlns:a16="http://schemas.microsoft.com/office/drawing/2014/main" id="{1218171E-461D-47BB-B24C-044DF43B9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6F465-5E05-42ED-956C-40B062160FBA}"/>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292000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BB3C-AB69-474F-9774-A9DE69678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DDD5F-AC9E-4995-B2D7-8409F4B08C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E33D35-D686-4BD2-BEFF-BFE1233692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EBF02D-CC58-47E6-8F31-535A29EFED85}"/>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6" name="Footer Placeholder 5">
            <a:extLst>
              <a:ext uri="{FF2B5EF4-FFF2-40B4-BE49-F238E27FC236}">
                <a16:creationId xmlns:a16="http://schemas.microsoft.com/office/drawing/2014/main" id="{7B46A31C-A3C4-420B-B0BF-254768558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1A4B36-8659-4DDB-8D8D-F5E5EDD9D98B}"/>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379549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51FEC-C3D8-4D99-BB52-898791BAFB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29B92A-585F-4C6B-9096-D2CC22976F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9F1558-2598-40C1-81B4-5C9AF2C7B5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23EA1F-D3B5-42EC-8190-307525976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7A14AB-8741-43D5-96BE-6331BE5F67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471677-7EE6-43BD-AECC-60B27167C47C}"/>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8" name="Footer Placeholder 7">
            <a:extLst>
              <a:ext uri="{FF2B5EF4-FFF2-40B4-BE49-F238E27FC236}">
                <a16:creationId xmlns:a16="http://schemas.microsoft.com/office/drawing/2014/main" id="{7A0B1C15-1317-415B-B9ED-22E442094D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594352-63F6-4963-85D7-D494125E7735}"/>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2419937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20010-A56C-4CC6-B757-8862A63F4B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8313E7-3463-4EFB-B690-2BA36BC46BB5}"/>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4" name="Footer Placeholder 3">
            <a:extLst>
              <a:ext uri="{FF2B5EF4-FFF2-40B4-BE49-F238E27FC236}">
                <a16:creationId xmlns:a16="http://schemas.microsoft.com/office/drawing/2014/main" id="{A2E57235-AD73-4733-BB41-8AFB603410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B1248F-9EAF-449B-9EFB-286FA12B46FB}"/>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53741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A3B86F-E46B-4755-A35B-79EE5828754A}"/>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3" name="Footer Placeholder 2">
            <a:extLst>
              <a:ext uri="{FF2B5EF4-FFF2-40B4-BE49-F238E27FC236}">
                <a16:creationId xmlns:a16="http://schemas.microsoft.com/office/drawing/2014/main" id="{A8C10E7C-7F64-45AD-8DAB-7FFE4D7007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4EB8DA-A122-42E6-BAD5-9EB3167AD9AD}"/>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238976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9023-E9B4-470D-B979-3B3E8862C0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F581A5-2CEA-478C-9C43-3DA8B7635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EB71FE-ADD9-449D-A6C4-6712F266C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2139E8-B25E-4A58-B20C-05EA06EE56CB}"/>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6" name="Footer Placeholder 5">
            <a:extLst>
              <a:ext uri="{FF2B5EF4-FFF2-40B4-BE49-F238E27FC236}">
                <a16:creationId xmlns:a16="http://schemas.microsoft.com/office/drawing/2014/main" id="{8DB2D68D-4AD3-4845-A20B-58A17C3518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FF3D8F-D8AA-4A60-9125-D43B8B8CEC14}"/>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13736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534D6-9787-4D75-B32C-1C976A261A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80C6D0-B94D-484B-B117-9630C8F3E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93D53A-5DD0-4DAE-8C80-32E5A059D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C2CD33-9EDB-4BB5-AD5B-76224E1564D4}"/>
              </a:ext>
            </a:extLst>
          </p:cNvPr>
          <p:cNvSpPr>
            <a:spLocks noGrp="1"/>
          </p:cNvSpPr>
          <p:nvPr>
            <p:ph type="dt" sz="half" idx="10"/>
          </p:nvPr>
        </p:nvSpPr>
        <p:spPr/>
        <p:txBody>
          <a:bodyPr/>
          <a:lstStyle/>
          <a:p>
            <a:fld id="{04E914D9-F059-4835-BC7F-F359266D9870}" type="datetimeFigureOut">
              <a:rPr lang="en-US" smtClean="0"/>
              <a:t>5/22/2018</a:t>
            </a:fld>
            <a:endParaRPr lang="en-US"/>
          </a:p>
        </p:txBody>
      </p:sp>
      <p:sp>
        <p:nvSpPr>
          <p:cNvPr id="6" name="Footer Placeholder 5">
            <a:extLst>
              <a:ext uri="{FF2B5EF4-FFF2-40B4-BE49-F238E27FC236}">
                <a16:creationId xmlns:a16="http://schemas.microsoft.com/office/drawing/2014/main" id="{9932C923-6AC2-4CAA-81BE-4E4EF696FD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27D742-A950-47BF-8E0F-E6CF7DB4E256}"/>
              </a:ext>
            </a:extLst>
          </p:cNvPr>
          <p:cNvSpPr>
            <a:spLocks noGrp="1"/>
          </p:cNvSpPr>
          <p:nvPr>
            <p:ph type="sldNum" sz="quarter" idx="12"/>
          </p:nvPr>
        </p:nvSpPr>
        <p:spPr/>
        <p:txBody>
          <a:bodyPr/>
          <a:lstStyle/>
          <a:p>
            <a:fld id="{5AD5B978-21C4-4B93-8012-B81892E81BD9}" type="slidenum">
              <a:rPr lang="en-US" smtClean="0"/>
              <a:t>‹#›</a:t>
            </a:fld>
            <a:endParaRPr lang="en-US"/>
          </a:p>
        </p:txBody>
      </p:sp>
    </p:spTree>
    <p:extLst>
      <p:ext uri="{BB962C8B-B14F-4D97-AF65-F5344CB8AC3E}">
        <p14:creationId xmlns:p14="http://schemas.microsoft.com/office/powerpoint/2010/main" val="1814722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2D64BD-5A34-4BB6-A4E9-16E6108A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22746D-BB74-4301-A3E6-CAA467DB8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1A50B-34C6-4337-9598-778C2C5886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914D9-F059-4835-BC7F-F359266D9870}" type="datetimeFigureOut">
              <a:rPr lang="en-US" smtClean="0"/>
              <a:t>5/22/2018</a:t>
            </a:fld>
            <a:endParaRPr lang="en-US"/>
          </a:p>
        </p:txBody>
      </p:sp>
      <p:sp>
        <p:nvSpPr>
          <p:cNvPr id="5" name="Footer Placeholder 4">
            <a:extLst>
              <a:ext uri="{FF2B5EF4-FFF2-40B4-BE49-F238E27FC236}">
                <a16:creationId xmlns:a16="http://schemas.microsoft.com/office/drawing/2014/main" id="{EF94A128-DC49-4D87-8C74-09E114909E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9AC518-9491-42BD-9E29-CC73E8E6D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5B978-21C4-4B93-8012-B81892E81BD9}" type="slidenum">
              <a:rPr lang="en-US" smtClean="0"/>
              <a:t>‹#›</a:t>
            </a:fld>
            <a:endParaRPr lang="en-US"/>
          </a:p>
        </p:txBody>
      </p:sp>
    </p:spTree>
    <p:extLst>
      <p:ext uri="{BB962C8B-B14F-4D97-AF65-F5344CB8AC3E}">
        <p14:creationId xmlns:p14="http://schemas.microsoft.com/office/powerpoint/2010/main" val="512226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21C4-0D7B-4FF4-B117-F2E8CD6A3381}"/>
              </a:ext>
            </a:extLst>
          </p:cNvPr>
          <p:cNvSpPr>
            <a:spLocks noGrp="1"/>
          </p:cNvSpPr>
          <p:nvPr>
            <p:ph type="ctrTitle"/>
          </p:nvPr>
        </p:nvSpPr>
        <p:spPr>
          <a:xfrm>
            <a:off x="152400" y="1122363"/>
            <a:ext cx="12039600" cy="2387600"/>
          </a:xfrm>
        </p:spPr>
        <p:txBody>
          <a:bodyPr>
            <a:normAutofit/>
          </a:bodyPr>
          <a:lstStyle/>
          <a:p>
            <a:r>
              <a:rPr lang="en-US" sz="5400" b="1" dirty="0">
                <a:effectLst>
                  <a:outerShdw blurRad="38100" dist="38100" dir="2700000" algn="tl">
                    <a:srgbClr val="000000">
                      <a:alpha val="43137"/>
                    </a:srgbClr>
                  </a:outerShdw>
                </a:effectLst>
              </a:rPr>
              <a:t>OBUKA O SPRE</a:t>
            </a:r>
            <a:r>
              <a:rPr lang="sr-Latn-BA" sz="5400" b="1" dirty="0">
                <a:effectLst>
                  <a:outerShdw blurRad="38100" dist="38100" dir="2700000" algn="tl">
                    <a:srgbClr val="000000">
                      <a:alpha val="43137"/>
                    </a:srgbClr>
                  </a:outerShdw>
                </a:effectLst>
              </a:rPr>
              <a:t>ČAVANJU</a:t>
            </a:r>
            <a:br>
              <a:rPr lang="en-US" sz="5400" b="1" dirty="0">
                <a:effectLst>
                  <a:outerShdw blurRad="38100" dist="38100" dir="2700000" algn="tl">
                    <a:srgbClr val="000000">
                      <a:alpha val="43137"/>
                    </a:srgbClr>
                  </a:outerShdw>
                </a:effectLst>
              </a:rPr>
            </a:br>
            <a:r>
              <a:rPr lang="sr-Latn-BA" sz="5400" b="1" dirty="0">
                <a:effectLst>
                  <a:outerShdw blurRad="38100" dist="38100" dir="2700000" algn="tl">
                    <a:srgbClr val="000000">
                      <a:alpha val="43137"/>
                    </a:srgbClr>
                  </a:outerShdw>
                </a:effectLst>
              </a:rPr>
              <a:t>SUKOBA INTERESA </a:t>
            </a:r>
            <a:br>
              <a:rPr lang="en-US" sz="5400" b="1" dirty="0">
                <a:effectLst>
                  <a:outerShdw blurRad="38100" dist="38100" dir="2700000" algn="tl">
                    <a:srgbClr val="000000">
                      <a:alpha val="43137"/>
                    </a:srgbClr>
                  </a:outerShdw>
                </a:effectLst>
              </a:rPr>
            </a:br>
            <a:r>
              <a:rPr lang="sr-Latn-BA" sz="5400" b="1" dirty="0">
                <a:effectLst>
                  <a:outerShdw blurRad="38100" dist="38100" dir="2700000" algn="tl">
                    <a:srgbClr val="000000">
                      <a:alpha val="43137"/>
                    </a:srgbClr>
                  </a:outerShdw>
                </a:effectLst>
              </a:rPr>
              <a:t>U PRAVOSUĐU</a:t>
            </a:r>
            <a:endParaRPr lang="en-US" sz="54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1FAE044C-5DC8-4490-AA09-A161398BD55C}"/>
              </a:ext>
            </a:extLst>
          </p:cNvPr>
          <p:cNvSpPr>
            <a:spLocks noGrp="1"/>
          </p:cNvSpPr>
          <p:nvPr>
            <p:ph type="subTitle" idx="1"/>
          </p:nvPr>
        </p:nvSpPr>
        <p:spPr/>
        <p:txBody>
          <a:bodyPr/>
          <a:lstStyle/>
          <a:p>
            <a:endParaRPr lang="en-US" dirty="0"/>
          </a:p>
          <a:p>
            <a:r>
              <a:rPr lang="en-US" dirty="0"/>
              <a:t>18</a:t>
            </a:r>
            <a:r>
              <a:rPr lang="bs-Latn-BA" dirty="0"/>
              <a:t>.</a:t>
            </a:r>
            <a:r>
              <a:rPr lang="en-US"/>
              <a:t>—19</a:t>
            </a:r>
            <a:r>
              <a:rPr lang="sr-Latn-BA"/>
              <a:t>. </a:t>
            </a:r>
            <a:r>
              <a:rPr lang="sr-Latn-BA" dirty="0"/>
              <a:t>APRIL</a:t>
            </a:r>
            <a:r>
              <a:rPr lang="en-US" dirty="0"/>
              <a:t> 2018.</a:t>
            </a:r>
          </a:p>
          <a:p>
            <a:r>
              <a:rPr lang="en-US" dirty="0"/>
              <a:t>Sarajevo, </a:t>
            </a:r>
            <a:r>
              <a:rPr lang="en-US" dirty="0" err="1"/>
              <a:t>BiH</a:t>
            </a:r>
            <a:endParaRPr lang="en-US" dirty="0"/>
          </a:p>
        </p:txBody>
      </p:sp>
    </p:spTree>
    <p:extLst>
      <p:ext uri="{BB962C8B-B14F-4D97-AF65-F5344CB8AC3E}">
        <p14:creationId xmlns:p14="http://schemas.microsoft.com/office/powerpoint/2010/main" val="80436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67C6B-F7E0-4ED1-801C-F9CA39DB92AF}"/>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NESPOJIVE I DODATNE AKTIVNOSTI NOSILACA PRAVOSUDNIH FUNKCIJA, SMJERNICA </a:t>
            </a:r>
            <a:r>
              <a:rPr lang="en-US" sz="4000" b="1" dirty="0">
                <a:effectLst>
                  <a:outerShdw blurRad="38100" dist="38100" dir="2700000" algn="tl">
                    <a:srgbClr val="000000">
                      <a:alpha val="43137"/>
                    </a:srgbClr>
                  </a:outerShdw>
                </a:effectLst>
              </a:rPr>
              <a:t>2.2</a:t>
            </a:r>
            <a:endParaRPr lang="en-US" sz="4000" dirty="0"/>
          </a:p>
        </p:txBody>
      </p:sp>
      <p:sp>
        <p:nvSpPr>
          <p:cNvPr id="3" name="Content Placeholder 2">
            <a:extLst>
              <a:ext uri="{FF2B5EF4-FFF2-40B4-BE49-F238E27FC236}">
                <a16:creationId xmlns:a16="http://schemas.microsoft.com/office/drawing/2014/main" id="{35D1940E-B6AB-47D3-964D-87FA6A13D674}"/>
              </a:ext>
            </a:extLst>
          </p:cNvPr>
          <p:cNvSpPr>
            <a:spLocks noGrp="1"/>
          </p:cNvSpPr>
          <p:nvPr>
            <p:ph idx="1"/>
          </p:nvPr>
        </p:nvSpPr>
        <p:spPr/>
        <p:txBody>
          <a:bodyPr>
            <a:normAutofit lnSpcReduction="10000"/>
          </a:bodyPr>
          <a:lstStyle/>
          <a:p>
            <a:pPr marL="0" indent="0">
              <a:buNone/>
            </a:pPr>
            <a:r>
              <a:rPr lang="bs-Latn-BA" sz="3600" b="1" dirty="0"/>
              <a:t>Pri raspolaganju imovinom čiji je isključivi vlasnik ili suvlasnik sa bračnim partnerom, nosilac pravosudne funkcije je dužan voditi računa da izbjegava svaki percipirani, potencijalni ili stvarni sukob interesa i sve situacije koje mogu zahtijevati njegovo izuzeće, na primjer davanje u zakup nekretnina kao uredskih prostorija državnim institucijama, notarima, advokatima i drugim licima čija je djelatnost vezana za rad pravosuđa</a:t>
            </a:r>
            <a:r>
              <a:rPr lang="en-US" sz="3600" b="1" dirty="0"/>
              <a:t>.</a:t>
            </a:r>
          </a:p>
        </p:txBody>
      </p:sp>
    </p:spTree>
    <p:extLst>
      <p:ext uri="{BB962C8B-B14F-4D97-AF65-F5344CB8AC3E}">
        <p14:creationId xmlns:p14="http://schemas.microsoft.com/office/powerpoint/2010/main" val="1671294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99FB-FD15-407D-8416-E9E720F8076B}"/>
              </a:ext>
            </a:extLst>
          </p:cNvPr>
          <p:cNvSpPr>
            <a:spLocks noGrp="1"/>
          </p:cNvSpPr>
          <p:nvPr>
            <p:ph type="title"/>
          </p:nvPr>
        </p:nvSpPr>
        <p:spPr>
          <a:xfrm>
            <a:off x="838200" y="365125"/>
            <a:ext cx="10515600" cy="641554"/>
          </a:xfrm>
        </p:spPr>
        <p:txBody>
          <a:bodyPr>
            <a:normAutofit fontScale="90000"/>
          </a:bodyPr>
          <a:lstStyle/>
          <a:p>
            <a:r>
              <a:rPr lang="bs-Latn-BA" b="1" dirty="0">
                <a:effectLst>
                  <a:outerShdw blurRad="38100" dist="38100" dir="2700000" algn="tl">
                    <a:srgbClr val="000000">
                      <a:alpha val="43137"/>
                    </a:srgbClr>
                  </a:outerShdw>
                </a:effectLst>
              </a:rPr>
              <a:t>PITANJE BR. 2 </a:t>
            </a:r>
            <a:endParaRPr lang="en-US" dirty="0"/>
          </a:p>
        </p:txBody>
      </p:sp>
      <p:sp>
        <p:nvSpPr>
          <p:cNvPr id="3" name="Content Placeholder 2">
            <a:extLst>
              <a:ext uri="{FF2B5EF4-FFF2-40B4-BE49-F238E27FC236}">
                <a16:creationId xmlns:a16="http://schemas.microsoft.com/office/drawing/2014/main" id="{9C2A2670-1281-4D97-9E10-1839DB6BC2C5}"/>
              </a:ext>
            </a:extLst>
          </p:cNvPr>
          <p:cNvSpPr>
            <a:spLocks noGrp="1"/>
          </p:cNvSpPr>
          <p:nvPr>
            <p:ph idx="1"/>
          </p:nvPr>
        </p:nvSpPr>
        <p:spPr>
          <a:xfrm>
            <a:off x="838200" y="1180646"/>
            <a:ext cx="10515600" cy="4996317"/>
          </a:xfrm>
        </p:spPr>
        <p:txBody>
          <a:bodyPr>
            <a:normAutofit/>
          </a:bodyPr>
          <a:lstStyle/>
          <a:p>
            <a:pPr marL="0" lvl="0" indent="0">
              <a:buNone/>
            </a:pPr>
            <a:r>
              <a:rPr lang="bs-Latn-BA" sz="3600" b="1" dirty="0"/>
              <a:t>Nosilac pravosudne funkcije je investirao u poljoprivredni projekat parlamentarnog zastupnika. Da li je 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a:t>
            </a:r>
            <a:r>
              <a:rPr lang="en-US" sz="3600" b="1" dirty="0"/>
              <a:t>(</a:t>
            </a:r>
            <a:r>
              <a:rPr lang="bs-Latn-BA" sz="3600" b="1" dirty="0"/>
              <a:t>navesti kojim</a:t>
            </a:r>
            <a:r>
              <a:rPr lang="en-US" sz="3600" b="1" dirty="0"/>
              <a:t>)</a:t>
            </a:r>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2221387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C647E-AF90-45EE-9A88-C2B2A658FA20}"/>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NESPOJIVE I DODATNE AKTIVNOSTI NOSILACA PRAVOSUDNIH FUNKCIJA, SMJERNICA </a:t>
            </a:r>
            <a:r>
              <a:rPr lang="en-US" sz="4000" b="1" dirty="0">
                <a:effectLst>
                  <a:outerShdw blurRad="38100" dist="38100" dir="2700000" algn="tl">
                    <a:srgbClr val="000000">
                      <a:alpha val="43137"/>
                    </a:srgbClr>
                  </a:outerShdw>
                </a:effectLst>
              </a:rPr>
              <a:t>2.1</a:t>
            </a:r>
          </a:p>
        </p:txBody>
      </p:sp>
      <p:sp>
        <p:nvSpPr>
          <p:cNvPr id="3" name="Content Placeholder 2">
            <a:extLst>
              <a:ext uri="{FF2B5EF4-FFF2-40B4-BE49-F238E27FC236}">
                <a16:creationId xmlns:a16="http://schemas.microsoft.com/office/drawing/2014/main" id="{3F432847-CB0A-462D-AF47-A234E45AE6C7}"/>
              </a:ext>
            </a:extLst>
          </p:cNvPr>
          <p:cNvSpPr>
            <a:spLocks noGrp="1"/>
          </p:cNvSpPr>
          <p:nvPr>
            <p:ph idx="1"/>
          </p:nvPr>
        </p:nvSpPr>
        <p:spPr/>
        <p:txBody>
          <a:bodyPr>
            <a:normAutofit/>
          </a:bodyPr>
          <a:lstStyle/>
          <a:p>
            <a:pPr marL="0" indent="0">
              <a:buNone/>
            </a:pPr>
            <a:r>
              <a:rPr lang="bs-Latn-BA" sz="3600" b="1" dirty="0"/>
              <a:t>Nosilac pravosudne funkcije može kupovati nekretnine i drugu imovinu, uključujući hartije od vrijednosti, upravljati tom imovinom i provoditi transakcije koje uključuju tu imovinu, imajući u vidu obavezu izvještavanja o imovini, prihodima i interesima</a:t>
            </a:r>
            <a:r>
              <a:rPr lang="en-US" sz="3600" b="1" dirty="0"/>
              <a:t>.</a:t>
            </a:r>
          </a:p>
        </p:txBody>
      </p:sp>
    </p:spTree>
    <p:extLst>
      <p:ext uri="{BB962C8B-B14F-4D97-AF65-F5344CB8AC3E}">
        <p14:creationId xmlns:p14="http://schemas.microsoft.com/office/powerpoint/2010/main" val="138852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8A16-C915-4182-87A7-9AA8AFDC4575}"/>
              </a:ext>
            </a:extLst>
          </p:cNvPr>
          <p:cNvSpPr>
            <a:spLocks noGrp="1"/>
          </p:cNvSpPr>
          <p:nvPr>
            <p:ph type="title"/>
          </p:nvPr>
        </p:nvSpPr>
        <p:spPr>
          <a:xfrm>
            <a:off x="838200" y="365125"/>
            <a:ext cx="10515600" cy="599609"/>
          </a:xfrm>
        </p:spPr>
        <p:txBody>
          <a:bodyPr>
            <a:normAutofit fontScale="90000"/>
          </a:bodyPr>
          <a:lstStyle/>
          <a:p>
            <a:r>
              <a:rPr lang="bs-Latn-BA" b="1" dirty="0">
                <a:effectLst>
                  <a:outerShdw blurRad="38100" dist="38100" dir="2700000" algn="tl">
                    <a:srgbClr val="000000">
                      <a:alpha val="43137"/>
                    </a:srgbClr>
                  </a:outerShdw>
                </a:effectLst>
              </a:rPr>
              <a:t>PITANJE BR.</a:t>
            </a:r>
            <a:r>
              <a:rPr lang="en-US" b="1" dirty="0">
                <a:effectLst>
                  <a:outerShdw blurRad="38100" dist="38100" dir="2700000" algn="tl">
                    <a:srgbClr val="000000">
                      <a:alpha val="43137"/>
                    </a:srgbClr>
                  </a:outerShdw>
                </a:effectLst>
              </a:rPr>
              <a:t> 3</a:t>
            </a:r>
            <a:endParaRPr lang="en-US" dirty="0"/>
          </a:p>
        </p:txBody>
      </p:sp>
      <p:sp>
        <p:nvSpPr>
          <p:cNvPr id="3" name="Content Placeholder 2">
            <a:extLst>
              <a:ext uri="{FF2B5EF4-FFF2-40B4-BE49-F238E27FC236}">
                <a16:creationId xmlns:a16="http://schemas.microsoft.com/office/drawing/2014/main" id="{456C080A-70F1-4592-9337-BEC7DB0B7A5E}"/>
              </a:ext>
            </a:extLst>
          </p:cNvPr>
          <p:cNvSpPr>
            <a:spLocks noGrp="1"/>
          </p:cNvSpPr>
          <p:nvPr>
            <p:ph idx="1"/>
          </p:nvPr>
        </p:nvSpPr>
        <p:spPr>
          <a:xfrm>
            <a:off x="838200" y="1359017"/>
            <a:ext cx="10515600" cy="4817945"/>
          </a:xfrm>
        </p:spPr>
        <p:txBody>
          <a:bodyPr/>
          <a:lstStyle/>
          <a:p>
            <a:pPr marL="0" lvl="0" indent="0">
              <a:buNone/>
            </a:pPr>
            <a:r>
              <a:rPr lang="bs-Latn-BA" sz="3600" b="1" dirty="0"/>
              <a:t>Smije li nosilac pravosudne funkcije reklamirati posao svoje sestre koji se odnosi na prodaju polisa životnog osiguranja među kolegama u pravosudnoj instituciji</a:t>
            </a:r>
            <a:r>
              <a:rPr lang="en-US" sz="3600" b="1" dirty="0"/>
              <a:t>?</a:t>
            </a:r>
          </a:p>
          <a:p>
            <a:pPr lvl="1"/>
            <a:r>
              <a:rPr lang="bs-Latn-BA" sz="3600" b="1" dirty="0"/>
              <a:t>Da</a:t>
            </a:r>
            <a:endParaRPr lang="en-US" sz="3600" b="1" dirty="0"/>
          </a:p>
          <a:p>
            <a:pPr lvl="1"/>
            <a:r>
              <a:rPr lang="bs-Latn-BA" sz="3600" b="1" dirty="0"/>
              <a:t>Da, pod određenim okolnostima </a:t>
            </a:r>
            <a:r>
              <a:rPr lang="en-US" sz="3600" b="1" dirty="0"/>
              <a:t>(</a:t>
            </a:r>
            <a:r>
              <a:rPr lang="bs-Latn-BA" sz="3600" b="1" dirty="0"/>
              <a:t>navesti kojim</a:t>
            </a:r>
            <a:r>
              <a:rPr lang="en-US" sz="3600" b="1" dirty="0"/>
              <a:t>)</a:t>
            </a:r>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941914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EC5C-5460-419C-90DF-EB879AFE606A}"/>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1.3</a:t>
            </a:r>
            <a:endParaRPr lang="en-US" sz="4000" dirty="0"/>
          </a:p>
        </p:txBody>
      </p:sp>
      <p:sp>
        <p:nvSpPr>
          <p:cNvPr id="3" name="Content Placeholder 2">
            <a:extLst>
              <a:ext uri="{FF2B5EF4-FFF2-40B4-BE49-F238E27FC236}">
                <a16:creationId xmlns:a16="http://schemas.microsoft.com/office/drawing/2014/main" id="{3EBB0D40-5F40-4E55-97E4-F40A4480E4BD}"/>
              </a:ext>
            </a:extLst>
          </p:cNvPr>
          <p:cNvSpPr>
            <a:spLocks noGrp="1"/>
          </p:cNvSpPr>
          <p:nvPr>
            <p:ph idx="1"/>
          </p:nvPr>
        </p:nvSpPr>
        <p:spPr>
          <a:xfrm>
            <a:off x="838200" y="1825625"/>
            <a:ext cx="10515600" cy="4768122"/>
          </a:xfrm>
        </p:spPr>
        <p:txBody>
          <a:bodyPr>
            <a:normAutofit fontScale="92500"/>
          </a:bodyPr>
          <a:lstStyle/>
          <a:p>
            <a:pPr marL="0" indent="0">
              <a:buNone/>
            </a:pPr>
            <a:r>
              <a:rPr lang="bs-Latn-BA" sz="3600" b="1" dirty="0"/>
              <a:t>Nosilac pravosudne funkcije mora izbjegavati korištenje svog položaja za promociju poslovnih subjekata, promociju investiranja u poslovne poduhvate te prikupljanje sredstava za aktivnosti poslovnih subjekata</a:t>
            </a:r>
            <a:r>
              <a:rPr lang="en-US" sz="3600" b="1" dirty="0"/>
              <a:t>.</a:t>
            </a:r>
          </a:p>
          <a:p>
            <a:pPr marL="0" indent="0">
              <a:buNone/>
            </a:pPr>
            <a:r>
              <a:rPr lang="bs-Latn-BA" sz="3600" b="1" dirty="0"/>
              <a:t>Ova smjernica se odnosi i na reklamiranje poslovnih subjekata kroz rad u pravosuđu, među osobljem u pravosuđu i izvan pravosuđa</a:t>
            </a:r>
            <a:r>
              <a:rPr lang="en-US" sz="3600" b="1" dirty="0"/>
              <a:t>.</a:t>
            </a:r>
          </a:p>
          <a:p>
            <a:pPr marL="0" indent="0">
              <a:buNone/>
            </a:pPr>
            <a:r>
              <a:rPr lang="bs-Latn-BA" sz="3600" b="1" dirty="0"/>
              <a:t>Ova smjernica se također odnosi na promociju poslovne aktivnosti članova porodice nosilaca pravosudne funkcije</a:t>
            </a:r>
            <a:r>
              <a:rPr lang="en-US" sz="3600" b="1" dirty="0"/>
              <a:t>.</a:t>
            </a:r>
          </a:p>
        </p:txBody>
      </p:sp>
    </p:spTree>
    <p:extLst>
      <p:ext uri="{BB962C8B-B14F-4D97-AF65-F5344CB8AC3E}">
        <p14:creationId xmlns:p14="http://schemas.microsoft.com/office/powerpoint/2010/main" val="1430269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A57D-3AE1-46E4-9995-36999B470229}"/>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NEPOTI</a:t>
            </a:r>
            <a:r>
              <a:rPr lang="bs-Latn-BA" sz="4000" b="1" dirty="0">
                <a:effectLst>
                  <a:outerShdw blurRad="38100" dist="38100" dir="2700000" algn="tl">
                    <a:srgbClr val="000000">
                      <a:alpha val="43137"/>
                    </a:srgbClr>
                  </a:outerShdw>
                </a:effectLst>
              </a:rPr>
              <a:t>ZAN, </a:t>
            </a:r>
            <a:r>
              <a:rPr lang="en-US" sz="4000" b="1" dirty="0">
                <a:effectLst>
                  <a:outerShdw blurRad="38100" dist="38100" dir="2700000" algn="tl">
                    <a:srgbClr val="000000">
                      <a:alpha val="43137"/>
                    </a:srgbClr>
                  </a:outerShdw>
                </a:effectLst>
              </a:rPr>
              <a:t>SM</a:t>
            </a:r>
            <a:r>
              <a:rPr lang="bs-Latn-BA" sz="4000" b="1" dirty="0">
                <a:effectLst>
                  <a:outerShdw blurRad="38100" dist="38100" dir="2700000" algn="tl">
                    <a:srgbClr val="000000">
                      <a:alpha val="43137"/>
                    </a:srgbClr>
                  </a:outerShdw>
                </a:effectLst>
              </a:rPr>
              <a:t>JERNICA</a:t>
            </a:r>
            <a:r>
              <a:rPr lang="en-US" sz="4000" b="1" dirty="0">
                <a:effectLst>
                  <a:outerShdw blurRad="38100" dist="38100" dir="2700000" algn="tl">
                    <a:srgbClr val="000000">
                      <a:alpha val="43137"/>
                    </a:srgbClr>
                  </a:outerShdw>
                </a:effectLst>
              </a:rPr>
              <a:t> 3.2</a:t>
            </a:r>
          </a:p>
        </p:txBody>
      </p:sp>
      <p:sp>
        <p:nvSpPr>
          <p:cNvPr id="3" name="Content Placeholder 2">
            <a:extLst>
              <a:ext uri="{FF2B5EF4-FFF2-40B4-BE49-F238E27FC236}">
                <a16:creationId xmlns:a16="http://schemas.microsoft.com/office/drawing/2014/main" id="{7B24ECCC-4028-4275-8486-0D5F86DF8528}"/>
              </a:ext>
            </a:extLst>
          </p:cNvPr>
          <p:cNvSpPr>
            <a:spLocks noGrp="1"/>
          </p:cNvSpPr>
          <p:nvPr>
            <p:ph idx="1"/>
          </p:nvPr>
        </p:nvSpPr>
        <p:spPr/>
        <p:txBody>
          <a:bodyPr>
            <a:normAutofit/>
          </a:bodyPr>
          <a:lstStyle/>
          <a:p>
            <a:pPr marL="0" indent="0">
              <a:buNone/>
            </a:pPr>
            <a:r>
              <a:rPr lang="bs-Latn-BA" sz="3600" b="1" dirty="0"/>
              <a:t>Nosilac pravosudne funkcije ne bi trebao na bilo koji način učestvovati u aktivnostima člana porodice na prikupljanju sredstava u njegovim poslovnim, političkim, građanskim i drugim aktivnostima</a:t>
            </a:r>
            <a:r>
              <a:rPr lang="en-US" sz="3600" b="1" dirty="0"/>
              <a:t>.</a:t>
            </a:r>
          </a:p>
        </p:txBody>
      </p:sp>
    </p:spTree>
    <p:extLst>
      <p:ext uri="{BB962C8B-B14F-4D97-AF65-F5344CB8AC3E}">
        <p14:creationId xmlns:p14="http://schemas.microsoft.com/office/powerpoint/2010/main" val="133947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A7B0-7C54-418A-BAED-0F362CAE63DE}"/>
              </a:ext>
            </a:extLst>
          </p:cNvPr>
          <p:cNvSpPr>
            <a:spLocks noGrp="1"/>
          </p:cNvSpPr>
          <p:nvPr>
            <p:ph type="title"/>
          </p:nvPr>
        </p:nvSpPr>
        <p:spPr>
          <a:xfrm>
            <a:off x="838200" y="109057"/>
            <a:ext cx="10515600" cy="57197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4</a:t>
            </a:r>
            <a:endParaRPr lang="en-US" dirty="0"/>
          </a:p>
        </p:txBody>
      </p:sp>
      <p:sp>
        <p:nvSpPr>
          <p:cNvPr id="3" name="Content Placeholder 2">
            <a:extLst>
              <a:ext uri="{FF2B5EF4-FFF2-40B4-BE49-F238E27FC236}">
                <a16:creationId xmlns:a16="http://schemas.microsoft.com/office/drawing/2014/main" id="{3CAB520C-1980-4F1E-A7F0-BA26A83F5346}"/>
              </a:ext>
            </a:extLst>
          </p:cNvPr>
          <p:cNvSpPr>
            <a:spLocks noGrp="1"/>
          </p:cNvSpPr>
          <p:nvPr>
            <p:ph idx="1"/>
          </p:nvPr>
        </p:nvSpPr>
        <p:spPr>
          <a:xfrm>
            <a:off x="838200" y="1124125"/>
            <a:ext cx="10515600" cy="5052838"/>
          </a:xfrm>
        </p:spPr>
        <p:txBody>
          <a:bodyPr>
            <a:normAutofit lnSpcReduction="10000"/>
          </a:bodyPr>
          <a:lstStyle/>
          <a:p>
            <a:pPr marL="0" lvl="0" indent="0">
              <a:buNone/>
            </a:pPr>
            <a:r>
              <a:rPr lang="bs-Latn-BA" sz="3600" b="1" dirty="0"/>
              <a:t>Rukovodilac pravosudne institucije je direktnom pogodbom ugovorio nabavku papira za štampanje za pravosudnu instituciju sa firmom koja je u većinskom vlasništvu kćerke nosioca pravosudne funkcije kojeg poznaje</a:t>
            </a:r>
            <a:r>
              <a:rPr lang="en-US" sz="3600" b="1" dirty="0"/>
              <a:t>. </a:t>
            </a:r>
            <a:r>
              <a:rPr lang="bs-Latn-BA" sz="3600" b="1" dirty="0"/>
              <a:t>Da li je 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pPr marL="0" indent="0">
              <a:buNone/>
            </a:pPr>
            <a:endParaRPr lang="en-US" dirty="0"/>
          </a:p>
        </p:txBody>
      </p:sp>
    </p:spTree>
    <p:extLst>
      <p:ext uri="{BB962C8B-B14F-4D97-AF65-F5344CB8AC3E}">
        <p14:creationId xmlns:p14="http://schemas.microsoft.com/office/powerpoint/2010/main" val="2371257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6DC2D-2103-4B7A-B17B-48BA5E0B53AD}"/>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1.5</a:t>
            </a:r>
            <a:endParaRPr lang="en-US" sz="4000" dirty="0"/>
          </a:p>
        </p:txBody>
      </p:sp>
      <p:sp>
        <p:nvSpPr>
          <p:cNvPr id="3" name="Content Placeholder 2">
            <a:extLst>
              <a:ext uri="{FF2B5EF4-FFF2-40B4-BE49-F238E27FC236}">
                <a16:creationId xmlns:a16="http://schemas.microsoft.com/office/drawing/2014/main" id="{0ECF6BC0-33A2-40FE-B9A4-CBC4486A4D8E}"/>
              </a:ext>
            </a:extLst>
          </p:cNvPr>
          <p:cNvSpPr>
            <a:spLocks noGrp="1"/>
          </p:cNvSpPr>
          <p:nvPr>
            <p:ph idx="1"/>
          </p:nvPr>
        </p:nvSpPr>
        <p:spPr/>
        <p:txBody>
          <a:bodyPr>
            <a:normAutofit/>
          </a:bodyPr>
          <a:lstStyle/>
          <a:p>
            <a:pPr marL="0" indent="0">
              <a:buNone/>
            </a:pPr>
            <a:r>
              <a:rPr lang="bs-Latn-BA" sz="3600" b="1" dirty="0"/>
              <a:t>Rukovodilac pravosudne institucije ne bi trebao u postupku direktnog sporazuma nabavljati robu ili usluge za potrebe institucije od subjekata u kojima članovi porodice nosilaca pravosudnih funkcija i ostalih zaposlenih u toj pravosudnoj instituciji mogu imati finansijski interes</a:t>
            </a:r>
            <a:r>
              <a:rPr lang="en-US" sz="3600" b="1" dirty="0"/>
              <a:t>.</a:t>
            </a:r>
          </a:p>
        </p:txBody>
      </p:sp>
    </p:spTree>
    <p:extLst>
      <p:ext uri="{BB962C8B-B14F-4D97-AF65-F5344CB8AC3E}">
        <p14:creationId xmlns:p14="http://schemas.microsoft.com/office/powerpoint/2010/main" val="2450514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11930-4165-4B91-8EE1-55DCDBA5EF1B}"/>
              </a:ext>
            </a:extLst>
          </p:cNvPr>
          <p:cNvSpPr>
            <a:spLocks noGrp="1"/>
          </p:cNvSpPr>
          <p:nvPr>
            <p:ph type="title"/>
          </p:nvPr>
        </p:nvSpPr>
        <p:spPr>
          <a:xfrm>
            <a:off x="838200" y="365125"/>
            <a:ext cx="10515600" cy="540886"/>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5</a:t>
            </a:r>
            <a:endParaRPr lang="en-US" dirty="0"/>
          </a:p>
        </p:txBody>
      </p:sp>
      <p:sp>
        <p:nvSpPr>
          <p:cNvPr id="3" name="Content Placeholder 2">
            <a:extLst>
              <a:ext uri="{FF2B5EF4-FFF2-40B4-BE49-F238E27FC236}">
                <a16:creationId xmlns:a16="http://schemas.microsoft.com/office/drawing/2014/main" id="{81553B6A-8FD7-4AC5-8DD7-2C088A6DF6C4}"/>
              </a:ext>
            </a:extLst>
          </p:cNvPr>
          <p:cNvSpPr>
            <a:spLocks noGrp="1"/>
          </p:cNvSpPr>
          <p:nvPr>
            <p:ph idx="1"/>
          </p:nvPr>
        </p:nvSpPr>
        <p:spPr>
          <a:xfrm>
            <a:off x="838200" y="1182848"/>
            <a:ext cx="10515600" cy="4994115"/>
          </a:xfrm>
        </p:spPr>
        <p:txBody>
          <a:bodyPr/>
          <a:lstStyle/>
          <a:p>
            <a:pPr marL="0" lvl="0" indent="0">
              <a:buNone/>
            </a:pPr>
            <a:r>
              <a:rPr lang="bs-Latn-BA" sz="3600" b="1" dirty="0"/>
              <a:t>Da li nosilac pravosudne funkcije može u privatnom životu izražavati svoje političke stavove</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pPr marL="0" indent="0">
              <a:buNone/>
            </a:pPr>
            <a:r>
              <a:rPr lang="en-US" sz="3600" b="1" dirty="0"/>
              <a:t> </a:t>
            </a:r>
          </a:p>
          <a:p>
            <a:pPr marL="0" indent="0">
              <a:buNone/>
            </a:pPr>
            <a:endParaRPr lang="en-US" dirty="0"/>
          </a:p>
        </p:txBody>
      </p:sp>
    </p:spTree>
    <p:extLst>
      <p:ext uri="{BB962C8B-B14F-4D97-AF65-F5344CB8AC3E}">
        <p14:creationId xmlns:p14="http://schemas.microsoft.com/office/powerpoint/2010/main" val="1472618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E5C8-9CDB-4BCC-AD3F-984EAADA3C28}"/>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1.6</a:t>
            </a:r>
            <a:endParaRPr lang="en-US" sz="4000" dirty="0"/>
          </a:p>
        </p:txBody>
      </p:sp>
      <p:sp>
        <p:nvSpPr>
          <p:cNvPr id="3" name="Content Placeholder 2">
            <a:extLst>
              <a:ext uri="{FF2B5EF4-FFF2-40B4-BE49-F238E27FC236}">
                <a16:creationId xmlns:a16="http://schemas.microsoft.com/office/drawing/2014/main" id="{2FA602E6-C318-4E9E-87E4-A694BFCCC674}"/>
              </a:ext>
            </a:extLst>
          </p:cNvPr>
          <p:cNvSpPr>
            <a:spLocks noGrp="1"/>
          </p:cNvSpPr>
          <p:nvPr>
            <p:ph idx="1"/>
          </p:nvPr>
        </p:nvSpPr>
        <p:spPr/>
        <p:txBody>
          <a:bodyPr>
            <a:normAutofit fontScale="92500"/>
          </a:bodyPr>
          <a:lstStyle/>
          <a:p>
            <a:pPr marL="0" indent="0">
              <a:buNone/>
            </a:pPr>
            <a:r>
              <a:rPr lang="bs-Latn-BA" sz="3600" b="1" dirty="0"/>
              <a:t>Nosilac pravosudne funkcije ne smije biti član političkih stranaka, prisustvovati političkim skupovima i manifestacijama, davati priloge političkim strankama ili kampanjama. Nosilac pravosudne funkcije ne bi trebao javno učestvovati u kontroverznim političkim diskusijama, osim po pitanjima koja se direktno tiču rada sudova i tužilaštava, nezavisnosti pravosuđa ili fundamentalnih aspekata sprovođenja pravde, niti potpisivati peticije koje bi mogle imati uticaja na neku političku odluku</a:t>
            </a:r>
            <a:r>
              <a:rPr lang="en-US" sz="3600" b="1" dirty="0"/>
              <a:t>.</a:t>
            </a:r>
          </a:p>
        </p:txBody>
      </p:sp>
    </p:spTree>
    <p:extLst>
      <p:ext uri="{BB962C8B-B14F-4D97-AF65-F5344CB8AC3E}">
        <p14:creationId xmlns:p14="http://schemas.microsoft.com/office/powerpoint/2010/main" val="318478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CD44-488B-4496-9C12-5D984CC37A52}"/>
              </a:ext>
            </a:extLst>
          </p:cNvPr>
          <p:cNvSpPr>
            <a:spLocks noGrp="1"/>
          </p:cNvSpPr>
          <p:nvPr>
            <p:ph type="title"/>
          </p:nvPr>
        </p:nvSpPr>
        <p:spPr/>
        <p:txBody>
          <a:bodyPr>
            <a:normAutofit/>
          </a:bodyPr>
          <a:lstStyle/>
          <a:p>
            <a:r>
              <a:rPr lang="sr-Latn-BA" sz="4000" b="1" dirty="0">
                <a:effectLst>
                  <a:outerShdw blurRad="38100" dist="38100" dir="2700000" algn="tl">
                    <a:srgbClr val="000000">
                      <a:alpha val="43137"/>
                    </a:srgbClr>
                  </a:outerShdw>
                </a:effectLst>
              </a:rPr>
              <a:t>SMJERNICE ZA SPREČAVANJE SUKOBA </a:t>
            </a:r>
            <a:br>
              <a:rPr lang="sr-Latn-BA" sz="4000" b="1" dirty="0">
                <a:effectLst>
                  <a:outerShdw blurRad="38100" dist="38100" dir="2700000" algn="tl">
                    <a:srgbClr val="000000">
                      <a:alpha val="43137"/>
                    </a:srgbClr>
                  </a:outerShdw>
                </a:effectLst>
              </a:rPr>
            </a:br>
            <a:r>
              <a:rPr lang="sr-Latn-BA" sz="4000" b="1" dirty="0">
                <a:effectLst>
                  <a:outerShdw blurRad="38100" dist="38100" dir="2700000" algn="tl">
                    <a:srgbClr val="000000">
                      <a:alpha val="43137"/>
                    </a:srgbClr>
                  </a:outerShdw>
                </a:effectLst>
              </a:rPr>
              <a:t>INTERESA U PRAVOSUĐU</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C7CB003-27A1-42D9-ACDB-B94989C5667E}"/>
              </a:ext>
            </a:extLst>
          </p:cNvPr>
          <p:cNvSpPr>
            <a:spLocks noGrp="1"/>
          </p:cNvSpPr>
          <p:nvPr>
            <p:ph idx="1"/>
          </p:nvPr>
        </p:nvSpPr>
        <p:spPr/>
        <p:txBody>
          <a:bodyPr>
            <a:normAutofit fontScale="77500" lnSpcReduction="20000"/>
          </a:bodyPr>
          <a:lstStyle/>
          <a:p>
            <a:pPr marL="0" indent="0">
              <a:buNone/>
            </a:pPr>
            <a:endParaRPr lang="en-US" sz="4300" b="1" dirty="0"/>
          </a:p>
          <a:p>
            <a:pPr marL="0" indent="0">
              <a:buNone/>
            </a:pPr>
            <a:r>
              <a:rPr lang="sr-Latn-BA" sz="5100" b="1" dirty="0"/>
              <a:t>Propisi kojima se regulira sukob interesa počivaju na shvatanju da </a:t>
            </a:r>
            <a:r>
              <a:rPr lang="en-US" sz="5100" b="1" dirty="0" err="1"/>
              <a:t>javni</a:t>
            </a:r>
            <a:r>
              <a:rPr lang="en-US" sz="5100" b="1" dirty="0"/>
              <a:t> </a:t>
            </a:r>
            <a:r>
              <a:rPr lang="sr-Latn-BA" sz="5100" b="1" dirty="0"/>
              <a:t>zvaničnici javnosti duguju najviši stepen lojalnosti te da njihovi lični i privatni finansijski interesi ne smiju uticati na postupak donošenja odluka</a:t>
            </a:r>
            <a:r>
              <a:rPr lang="en-US" sz="5100" b="1" dirty="0"/>
              <a:t>.  </a:t>
            </a:r>
          </a:p>
          <a:p>
            <a:pPr marL="0" indent="0">
              <a:buNone/>
            </a:pPr>
            <a:endParaRPr lang="en-US" sz="3200" dirty="0"/>
          </a:p>
          <a:p>
            <a:pPr marL="0" indent="0">
              <a:buNone/>
            </a:pPr>
            <a:endParaRPr lang="en-US" dirty="0"/>
          </a:p>
          <a:p>
            <a:pPr marL="0" indent="0">
              <a:buNone/>
            </a:pPr>
            <a:endParaRPr lang="en-US" dirty="0"/>
          </a:p>
          <a:p>
            <a:pPr marL="0" indent="0">
              <a:buNone/>
            </a:pPr>
            <a:r>
              <a:rPr lang="en-US" dirty="0"/>
              <a:t>[</a:t>
            </a:r>
            <a:r>
              <a:rPr lang="sr-Latn-BA" dirty="0"/>
              <a:t>Uvod Priručnika o sukobu interesa Pravobraniteljstva Kalifornije iz 2010. godine</a:t>
            </a:r>
            <a:r>
              <a:rPr lang="en-US" dirty="0"/>
              <a:t>]</a:t>
            </a:r>
          </a:p>
          <a:p>
            <a:endParaRPr lang="en-US" dirty="0"/>
          </a:p>
        </p:txBody>
      </p:sp>
    </p:spTree>
    <p:extLst>
      <p:ext uri="{BB962C8B-B14F-4D97-AF65-F5344CB8AC3E}">
        <p14:creationId xmlns:p14="http://schemas.microsoft.com/office/powerpoint/2010/main" val="147933250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46CF-C40B-4B92-B066-12A46AE7F40B}"/>
              </a:ext>
            </a:extLst>
          </p:cNvPr>
          <p:cNvSpPr>
            <a:spLocks noGrp="1"/>
          </p:cNvSpPr>
          <p:nvPr>
            <p:ph type="title"/>
          </p:nvPr>
        </p:nvSpPr>
        <p:spPr>
          <a:xfrm>
            <a:off x="838200" y="365126"/>
            <a:ext cx="10515600" cy="315912"/>
          </a:xfrm>
        </p:spPr>
        <p:txBody>
          <a:bodyPr>
            <a:normAutofit fontScale="90000"/>
          </a:bodyPr>
          <a:lstStyle/>
          <a:p>
            <a:r>
              <a:rPr lang="bs-Latn-BA" b="1" dirty="0">
                <a:effectLst>
                  <a:outerShdw blurRad="38100" dist="38100" dir="2700000" algn="tl">
                    <a:srgbClr val="000000">
                      <a:alpha val="43137"/>
                    </a:srgbClr>
                  </a:outerShdw>
                </a:effectLst>
              </a:rPr>
              <a:t>PITANJE BR.</a:t>
            </a:r>
            <a:r>
              <a:rPr lang="en-US" b="1" dirty="0">
                <a:effectLst>
                  <a:outerShdw blurRad="38100" dist="38100" dir="2700000" algn="tl">
                    <a:srgbClr val="000000">
                      <a:alpha val="43137"/>
                    </a:srgbClr>
                  </a:outerShdw>
                </a:effectLst>
              </a:rPr>
              <a:t> 6</a:t>
            </a:r>
            <a:endParaRPr lang="en-US" dirty="0"/>
          </a:p>
        </p:txBody>
      </p:sp>
      <p:sp>
        <p:nvSpPr>
          <p:cNvPr id="3" name="Content Placeholder 2">
            <a:extLst>
              <a:ext uri="{FF2B5EF4-FFF2-40B4-BE49-F238E27FC236}">
                <a16:creationId xmlns:a16="http://schemas.microsoft.com/office/drawing/2014/main" id="{C01512EE-D806-4215-96D1-42A1739BE893}"/>
              </a:ext>
            </a:extLst>
          </p:cNvPr>
          <p:cNvSpPr>
            <a:spLocks noGrp="1"/>
          </p:cNvSpPr>
          <p:nvPr>
            <p:ph idx="1"/>
          </p:nvPr>
        </p:nvSpPr>
        <p:spPr>
          <a:xfrm>
            <a:off x="838200" y="1001486"/>
            <a:ext cx="10515600" cy="5175477"/>
          </a:xfrm>
        </p:spPr>
        <p:txBody>
          <a:bodyPr>
            <a:normAutofit fontScale="92500"/>
          </a:bodyPr>
          <a:lstStyle/>
          <a:p>
            <a:pPr marL="0" lvl="0" indent="0">
              <a:buNone/>
            </a:pPr>
            <a:r>
              <a:rPr lang="bs-Latn-BA" sz="3600" b="1" dirty="0"/>
              <a:t>Nosilac pravosudne funkcije za jednu godinu odlazi u penziju, a do tada formalno ili neformalno govori o svojim planovima za otvaranje advokatske kancelarije nakon penzionisanja</a:t>
            </a:r>
            <a:r>
              <a:rPr lang="en-US" sz="3600" b="1" dirty="0"/>
              <a:t>. Da li je </a:t>
            </a:r>
            <a:r>
              <a:rPr lang="bs-Latn-BA" sz="3600" b="1" dirty="0"/>
              <a:t>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pPr marL="0" indent="0">
              <a:buNone/>
            </a:pPr>
            <a:r>
              <a:rPr lang="en-US" sz="3600" b="1" dirty="0"/>
              <a:t> </a:t>
            </a:r>
          </a:p>
          <a:p>
            <a:endParaRPr lang="en-US" dirty="0"/>
          </a:p>
        </p:txBody>
      </p:sp>
    </p:spTree>
    <p:extLst>
      <p:ext uri="{BB962C8B-B14F-4D97-AF65-F5344CB8AC3E}">
        <p14:creationId xmlns:p14="http://schemas.microsoft.com/office/powerpoint/2010/main" val="80152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92A9A-27A6-4E16-84A6-4ED0CBA6D948}"/>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 1.10</a:t>
            </a:r>
            <a:endParaRPr lang="en-US" sz="4000" dirty="0"/>
          </a:p>
        </p:txBody>
      </p:sp>
      <p:sp>
        <p:nvSpPr>
          <p:cNvPr id="3" name="Content Placeholder 2">
            <a:extLst>
              <a:ext uri="{FF2B5EF4-FFF2-40B4-BE49-F238E27FC236}">
                <a16:creationId xmlns:a16="http://schemas.microsoft.com/office/drawing/2014/main" id="{398CE2AB-E924-460C-8981-9D0673B5CE47}"/>
              </a:ext>
            </a:extLst>
          </p:cNvPr>
          <p:cNvSpPr>
            <a:spLocks noGrp="1"/>
          </p:cNvSpPr>
          <p:nvPr>
            <p:ph idx="1"/>
          </p:nvPr>
        </p:nvSpPr>
        <p:spPr/>
        <p:txBody>
          <a:bodyPr>
            <a:normAutofit/>
          </a:bodyPr>
          <a:lstStyle/>
          <a:p>
            <a:pPr marL="0" indent="0">
              <a:buNone/>
            </a:pPr>
            <a:r>
              <a:rPr lang="bs-Latn-BA" sz="3600" b="1" dirty="0"/>
              <a:t>Nosilac pravosudne funkcije koji planira prestanak obnašanja pravosudne funkcije ne bi trebao koristiti pravosudnu funkciju i pravosudne resurse radi promoviranja svoje buduće djelatnosti i u tom smislu vodit će računa o postojanju mogućih razloga za izuzeće</a:t>
            </a:r>
            <a:r>
              <a:rPr lang="en-US" sz="3600" b="1" dirty="0"/>
              <a:t>.</a:t>
            </a:r>
          </a:p>
        </p:txBody>
      </p:sp>
    </p:spTree>
    <p:extLst>
      <p:ext uri="{BB962C8B-B14F-4D97-AF65-F5344CB8AC3E}">
        <p14:creationId xmlns:p14="http://schemas.microsoft.com/office/powerpoint/2010/main" val="2646814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93A2D-D0A5-4BB5-8846-17E9903268AE}"/>
              </a:ext>
            </a:extLst>
          </p:cNvPr>
          <p:cNvSpPr>
            <a:spLocks noGrp="1"/>
          </p:cNvSpPr>
          <p:nvPr>
            <p:ph type="title"/>
          </p:nvPr>
        </p:nvSpPr>
        <p:spPr>
          <a:xfrm>
            <a:off x="838200" y="218114"/>
            <a:ext cx="10515600" cy="530732"/>
          </a:xfrm>
        </p:spPr>
        <p:txBody>
          <a:bodyPr>
            <a:normAutofit fontScale="90000"/>
          </a:bodyPr>
          <a:lstStyle/>
          <a:p>
            <a:r>
              <a:rPr lang="bs-Latn-BA" b="1" dirty="0">
                <a:effectLst>
                  <a:outerShdw blurRad="38100" dist="38100" dir="2700000" algn="tl">
                    <a:srgbClr val="000000">
                      <a:alpha val="43137"/>
                    </a:srgbClr>
                  </a:outerShdw>
                </a:effectLst>
              </a:rPr>
              <a:t>PITANJE BR.</a:t>
            </a:r>
            <a:r>
              <a:rPr lang="en-US" b="1" dirty="0">
                <a:effectLst>
                  <a:outerShdw blurRad="38100" dist="38100" dir="2700000" algn="tl">
                    <a:srgbClr val="000000">
                      <a:alpha val="43137"/>
                    </a:srgbClr>
                  </a:outerShdw>
                </a:effectLst>
              </a:rPr>
              <a:t> 7</a:t>
            </a:r>
            <a:endParaRPr lang="en-US" dirty="0"/>
          </a:p>
        </p:txBody>
      </p:sp>
      <p:sp>
        <p:nvSpPr>
          <p:cNvPr id="3" name="Content Placeholder 2">
            <a:extLst>
              <a:ext uri="{FF2B5EF4-FFF2-40B4-BE49-F238E27FC236}">
                <a16:creationId xmlns:a16="http://schemas.microsoft.com/office/drawing/2014/main" id="{B834FEB6-5F94-4833-9D16-2AAD5CA0668D}"/>
              </a:ext>
            </a:extLst>
          </p:cNvPr>
          <p:cNvSpPr>
            <a:spLocks noGrp="1"/>
          </p:cNvSpPr>
          <p:nvPr>
            <p:ph idx="1"/>
          </p:nvPr>
        </p:nvSpPr>
        <p:spPr>
          <a:xfrm>
            <a:off x="838200" y="718457"/>
            <a:ext cx="10515600" cy="5458506"/>
          </a:xfrm>
        </p:spPr>
        <p:txBody>
          <a:bodyPr/>
          <a:lstStyle/>
          <a:p>
            <a:pPr marL="0" lvl="0" indent="0">
              <a:buNone/>
            </a:pPr>
            <a:endParaRPr lang="en-US" sz="3600" b="1" dirty="0"/>
          </a:p>
          <a:p>
            <a:pPr marL="0" lvl="0" indent="0">
              <a:buNone/>
            </a:pPr>
            <a:r>
              <a:rPr lang="bs-Latn-BA" sz="3600" b="1" dirty="0"/>
              <a:t>Može li nosilac pravosudne funkcije primiti naknadu za obrazovne i stručne aktivnosti</a:t>
            </a:r>
            <a:r>
              <a:rPr lang="en-US" sz="3600" b="1" dirty="0"/>
              <a:t>?</a:t>
            </a:r>
          </a:p>
          <a:p>
            <a:pPr lvl="1"/>
            <a:r>
              <a:rPr lang="bs-Latn-BA" sz="3600" b="1" dirty="0"/>
              <a:t>Da</a:t>
            </a:r>
            <a:endParaRPr lang="en-US" sz="3600" b="1" dirty="0"/>
          </a:p>
          <a:p>
            <a:pPr lvl="1"/>
            <a:r>
              <a:rPr lang="bs-Latn-BA" sz="3600" b="1" dirty="0"/>
              <a:t>Da, uz određena ograničenja (navesti koja) </a:t>
            </a:r>
            <a:endParaRPr lang="en-US" sz="3600" b="1" dirty="0"/>
          </a:p>
          <a:p>
            <a:pPr lvl="1"/>
            <a:r>
              <a:rPr lang="en-US" sz="3600" b="1" dirty="0"/>
              <a:t>N</a:t>
            </a:r>
            <a:r>
              <a:rPr lang="bs-Latn-BA" sz="3600" b="1" dirty="0"/>
              <a:t>e</a:t>
            </a:r>
            <a:endParaRPr lang="en-US" sz="3600" b="1" dirty="0"/>
          </a:p>
          <a:p>
            <a:pPr marL="0" indent="0">
              <a:buNone/>
            </a:pPr>
            <a:endParaRPr lang="en-US" dirty="0"/>
          </a:p>
        </p:txBody>
      </p:sp>
    </p:spTree>
    <p:extLst>
      <p:ext uri="{BB962C8B-B14F-4D97-AF65-F5344CB8AC3E}">
        <p14:creationId xmlns:p14="http://schemas.microsoft.com/office/powerpoint/2010/main" val="3170888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325B5-9589-4253-B7F6-C00B6C67BEC4}"/>
              </a:ext>
            </a:extLst>
          </p:cNvPr>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NESPOJIVE I DODATNE AKTIVNOSTI NOSILACA PRAVOSUDNIH FUNKCIJA, SMJERNIC</a:t>
            </a:r>
            <a:r>
              <a:rPr lang="bs-Latn-BA" b="1"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2.3, 2.4</a:t>
            </a:r>
            <a:endParaRPr lang="en-US" dirty="0"/>
          </a:p>
        </p:txBody>
      </p:sp>
      <p:sp>
        <p:nvSpPr>
          <p:cNvPr id="3" name="Content Placeholder 2">
            <a:extLst>
              <a:ext uri="{FF2B5EF4-FFF2-40B4-BE49-F238E27FC236}">
                <a16:creationId xmlns:a16="http://schemas.microsoft.com/office/drawing/2014/main" id="{15AEE007-A169-4473-89AC-E2AA40DA9E58}"/>
              </a:ext>
            </a:extLst>
          </p:cNvPr>
          <p:cNvSpPr>
            <a:spLocks noGrp="1"/>
          </p:cNvSpPr>
          <p:nvPr>
            <p:ph idx="1"/>
          </p:nvPr>
        </p:nvSpPr>
        <p:spPr/>
        <p:txBody>
          <a:bodyPr>
            <a:normAutofit lnSpcReduction="10000"/>
          </a:bodyPr>
          <a:lstStyle/>
          <a:p>
            <a:pPr marL="0" indent="0">
              <a:buNone/>
            </a:pPr>
            <a:r>
              <a:rPr lang="bs-Latn-BA" sz="3600" b="1" dirty="0"/>
              <a:t>Nadoknada za obrazovne i stručne aktivnosti treba biti razumna i ne bi trebala preći iznos od 20% prosječne godišnje plaće nosilaca pravosudnih funkcija u BiH</a:t>
            </a:r>
            <a:r>
              <a:rPr lang="en-US" sz="3600" b="1" dirty="0"/>
              <a:t>.</a:t>
            </a:r>
          </a:p>
          <a:p>
            <a:pPr marL="0" indent="0">
              <a:buNone/>
            </a:pPr>
            <a:endParaRPr lang="en-US" sz="3600" b="1" dirty="0"/>
          </a:p>
          <a:p>
            <a:pPr marL="0" indent="0">
              <a:buNone/>
            </a:pPr>
            <a:r>
              <a:rPr lang="bs-Latn-BA" sz="3600" b="1" dirty="0"/>
              <a:t>Nosiocu pravosudne funkcije mogu biti nadoknađeni troškovi puta i smještaja tokom obrazovnih i stručnih aktivnosti u skladu sa visinom stvarnih troškova, a poštujući princip ekonomičnosti trošenja javnih sredstava</a:t>
            </a:r>
            <a:r>
              <a:rPr lang="en-US" sz="3600" b="1" dirty="0"/>
              <a:t>. </a:t>
            </a:r>
          </a:p>
        </p:txBody>
      </p:sp>
    </p:spTree>
    <p:extLst>
      <p:ext uri="{BB962C8B-B14F-4D97-AF65-F5344CB8AC3E}">
        <p14:creationId xmlns:p14="http://schemas.microsoft.com/office/powerpoint/2010/main" val="592614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816A9-CF99-4797-9651-9F1F2D0F0B3D}"/>
              </a:ext>
            </a:extLst>
          </p:cNvPr>
          <p:cNvSpPr>
            <a:spLocks noGrp="1"/>
          </p:cNvSpPr>
          <p:nvPr>
            <p:ph type="title"/>
          </p:nvPr>
        </p:nvSpPr>
        <p:spPr>
          <a:xfrm>
            <a:off x="838200" y="365125"/>
            <a:ext cx="10515600" cy="50290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8</a:t>
            </a:r>
            <a:endParaRPr lang="en-US" dirty="0"/>
          </a:p>
        </p:txBody>
      </p:sp>
      <p:sp>
        <p:nvSpPr>
          <p:cNvPr id="3" name="Content Placeholder 2">
            <a:extLst>
              <a:ext uri="{FF2B5EF4-FFF2-40B4-BE49-F238E27FC236}">
                <a16:creationId xmlns:a16="http://schemas.microsoft.com/office/drawing/2014/main" id="{9DD229B0-D25D-4FCC-B4C6-CA7268E292A3}"/>
              </a:ext>
            </a:extLst>
          </p:cNvPr>
          <p:cNvSpPr>
            <a:spLocks noGrp="1"/>
          </p:cNvSpPr>
          <p:nvPr>
            <p:ph idx="1"/>
          </p:nvPr>
        </p:nvSpPr>
        <p:spPr>
          <a:xfrm>
            <a:off x="805543" y="1199626"/>
            <a:ext cx="10515600" cy="5023055"/>
          </a:xfrm>
        </p:spPr>
        <p:txBody>
          <a:bodyPr>
            <a:normAutofit/>
          </a:bodyPr>
          <a:lstStyle/>
          <a:p>
            <a:pPr marL="0" lvl="0" indent="0">
              <a:buNone/>
            </a:pPr>
            <a:r>
              <a:rPr lang="bs-Latn-BA" sz="3600" b="1" dirty="0"/>
              <a:t>Nosilac pravosudne funkcije je pozvan da učestvuje u radu radne grupe koju formira Ministarstvo pravde za izradu zakona o sudskoj zaštiti prijavitelja korupcije</a:t>
            </a:r>
            <a:r>
              <a:rPr lang="en-US" sz="3600" b="1" dirty="0"/>
              <a:t>. </a:t>
            </a:r>
            <a:r>
              <a:rPr lang="bs-Latn-BA" sz="3600" b="1" dirty="0"/>
              <a:t>Da li je primanje naknade za ovaj angažman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523835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15392-E1C7-4725-83D4-64BA39311774}"/>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2.8</a:t>
            </a:r>
            <a:endParaRPr lang="en-US" sz="4000" dirty="0"/>
          </a:p>
        </p:txBody>
      </p:sp>
      <p:sp>
        <p:nvSpPr>
          <p:cNvPr id="3" name="Content Placeholder 2">
            <a:extLst>
              <a:ext uri="{FF2B5EF4-FFF2-40B4-BE49-F238E27FC236}">
                <a16:creationId xmlns:a16="http://schemas.microsoft.com/office/drawing/2014/main" id="{47905BF5-3823-413F-8A70-838295E7D451}"/>
              </a:ext>
            </a:extLst>
          </p:cNvPr>
          <p:cNvSpPr>
            <a:spLocks noGrp="1"/>
          </p:cNvSpPr>
          <p:nvPr>
            <p:ph idx="1"/>
          </p:nvPr>
        </p:nvSpPr>
        <p:spPr/>
        <p:txBody>
          <a:bodyPr>
            <a:normAutofit/>
          </a:bodyPr>
          <a:lstStyle/>
          <a:p>
            <a:pPr marL="0" indent="0">
              <a:buNone/>
            </a:pPr>
            <a:r>
              <a:rPr lang="bs-Latn-BA" sz="3600" b="1" dirty="0"/>
              <a:t>Nosilac pravosudne funkcije može učestvovati u stalnim i privremenim tijelima koje formiraju izvršna ili zakonodavna vlast samo ako se ova tijela bave pitanjima prava i pravnog sistema. </a:t>
            </a:r>
            <a:r>
              <a:rPr lang="bs-Latn-BA" sz="3600" b="1"/>
              <a:t>Za ovo učešće nosilac pravosudne funkcije ne bi trebao primiti naknadu</a:t>
            </a:r>
            <a:r>
              <a:rPr lang="en-US" sz="3600" b="1"/>
              <a:t>.</a:t>
            </a:r>
            <a:endParaRPr lang="en-US" sz="3600" b="1" dirty="0"/>
          </a:p>
        </p:txBody>
      </p:sp>
    </p:spTree>
    <p:extLst>
      <p:ext uri="{BB962C8B-B14F-4D97-AF65-F5344CB8AC3E}">
        <p14:creationId xmlns:p14="http://schemas.microsoft.com/office/powerpoint/2010/main" val="414173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100E5-D6E8-4053-8E85-0CEEBFA16B54}"/>
              </a:ext>
            </a:extLst>
          </p:cNvPr>
          <p:cNvSpPr>
            <a:spLocks noGrp="1"/>
          </p:cNvSpPr>
          <p:nvPr>
            <p:ph type="title"/>
          </p:nvPr>
        </p:nvSpPr>
        <p:spPr>
          <a:xfrm>
            <a:off x="838200" y="125835"/>
            <a:ext cx="10515600" cy="555202"/>
          </a:xfrm>
        </p:spPr>
        <p:txBody>
          <a:bodyPr>
            <a:normAutofit fontScale="90000"/>
          </a:bodyPr>
          <a:lstStyle/>
          <a:p>
            <a:r>
              <a:rPr lang="bs-Latn-BA" b="1" dirty="0">
                <a:effectLst>
                  <a:outerShdw blurRad="38100" dist="38100" dir="2700000" algn="tl">
                    <a:srgbClr val="000000">
                      <a:alpha val="43137"/>
                    </a:srgbClr>
                  </a:outerShdw>
                </a:effectLst>
              </a:rPr>
              <a:t>PITANJE BR.</a:t>
            </a:r>
            <a:r>
              <a:rPr lang="en-US" b="1" dirty="0">
                <a:effectLst>
                  <a:outerShdw blurRad="38100" dist="38100" dir="2700000" algn="tl">
                    <a:srgbClr val="000000">
                      <a:alpha val="43137"/>
                    </a:srgbClr>
                  </a:outerShdw>
                </a:effectLst>
              </a:rPr>
              <a:t> 9</a:t>
            </a:r>
            <a:endParaRPr lang="en-US" dirty="0"/>
          </a:p>
        </p:txBody>
      </p:sp>
      <p:sp>
        <p:nvSpPr>
          <p:cNvPr id="3" name="Content Placeholder 2">
            <a:extLst>
              <a:ext uri="{FF2B5EF4-FFF2-40B4-BE49-F238E27FC236}">
                <a16:creationId xmlns:a16="http://schemas.microsoft.com/office/drawing/2014/main" id="{8F15CB8E-5542-40E6-9837-2CFF3D861157}"/>
              </a:ext>
            </a:extLst>
          </p:cNvPr>
          <p:cNvSpPr>
            <a:spLocks noGrp="1"/>
          </p:cNvSpPr>
          <p:nvPr>
            <p:ph idx="1"/>
          </p:nvPr>
        </p:nvSpPr>
        <p:spPr>
          <a:xfrm>
            <a:off x="838200" y="1174459"/>
            <a:ext cx="10515600" cy="5002504"/>
          </a:xfrm>
        </p:spPr>
        <p:txBody>
          <a:bodyPr>
            <a:normAutofit/>
          </a:bodyPr>
          <a:lstStyle/>
          <a:p>
            <a:pPr marL="0" lvl="0" indent="0">
              <a:buNone/>
            </a:pPr>
            <a:r>
              <a:rPr lang="bs-Latn-BA" sz="3600" b="1" dirty="0"/>
              <a:t>Nosilac pravosudne funkcije savjetuje bliskog prijatelja o predmetu koji se rješava u njegovom sudu, ali neće učestvovati u postupku</a:t>
            </a:r>
            <a:r>
              <a:rPr lang="en-US" sz="3600" b="1" dirty="0"/>
              <a:t>. Da li je </a:t>
            </a:r>
            <a:r>
              <a:rPr lang="bs-Latn-BA" sz="3600" b="1" dirty="0"/>
              <a:t>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pPr marL="0" indent="0">
              <a:buNone/>
            </a:pPr>
            <a:endParaRPr lang="en-US" dirty="0"/>
          </a:p>
        </p:txBody>
      </p:sp>
    </p:spTree>
    <p:extLst>
      <p:ext uri="{BB962C8B-B14F-4D97-AF65-F5344CB8AC3E}">
        <p14:creationId xmlns:p14="http://schemas.microsoft.com/office/powerpoint/2010/main" val="3149583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73C3-2A26-4C77-8BC2-F976207EE2C2}"/>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 2.13</a:t>
            </a:r>
            <a:endParaRPr lang="en-US" sz="4000" dirty="0"/>
          </a:p>
        </p:txBody>
      </p:sp>
      <p:sp>
        <p:nvSpPr>
          <p:cNvPr id="3" name="Content Placeholder 2">
            <a:extLst>
              <a:ext uri="{FF2B5EF4-FFF2-40B4-BE49-F238E27FC236}">
                <a16:creationId xmlns:a16="http://schemas.microsoft.com/office/drawing/2014/main" id="{DFAAAAA6-2BBF-4553-89A3-909059D83F62}"/>
              </a:ext>
            </a:extLst>
          </p:cNvPr>
          <p:cNvSpPr>
            <a:spLocks noGrp="1"/>
          </p:cNvSpPr>
          <p:nvPr>
            <p:ph idx="1"/>
          </p:nvPr>
        </p:nvSpPr>
        <p:spPr/>
        <p:txBody>
          <a:bodyPr>
            <a:normAutofit/>
          </a:bodyPr>
          <a:lstStyle/>
          <a:p>
            <a:pPr marL="0" indent="0">
              <a:buNone/>
            </a:pPr>
            <a:r>
              <a:rPr lang="bs-Latn-BA" sz="3600" b="1" dirty="0"/>
              <a:t>Nosilac pravosudne funkcije može biti zakonski zastupnik ili punomoćnik samo člana uže porodice i to ukoliko te dužnosti ne podrazumijevaju njegovo učešće u postupku pred pravosudnom institucijomu kojoj radi</a:t>
            </a:r>
            <a:r>
              <a:rPr lang="en-US" sz="3600" b="1" dirty="0"/>
              <a:t>.</a:t>
            </a:r>
          </a:p>
        </p:txBody>
      </p:sp>
    </p:spTree>
    <p:extLst>
      <p:ext uri="{BB962C8B-B14F-4D97-AF65-F5344CB8AC3E}">
        <p14:creationId xmlns:p14="http://schemas.microsoft.com/office/powerpoint/2010/main" val="3397273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6948-3F1D-44B0-BB22-CD9C235E5A0E}"/>
              </a:ext>
            </a:extLst>
          </p:cNvPr>
          <p:cNvSpPr>
            <a:spLocks noGrp="1"/>
          </p:cNvSpPr>
          <p:nvPr>
            <p:ph type="title"/>
          </p:nvPr>
        </p:nvSpPr>
        <p:spPr>
          <a:xfrm>
            <a:off x="838200" y="492579"/>
            <a:ext cx="10515600" cy="623157"/>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10</a:t>
            </a:r>
            <a:endParaRPr lang="en-US" dirty="0"/>
          </a:p>
        </p:txBody>
      </p:sp>
      <p:sp>
        <p:nvSpPr>
          <p:cNvPr id="3" name="Content Placeholder 2">
            <a:extLst>
              <a:ext uri="{FF2B5EF4-FFF2-40B4-BE49-F238E27FC236}">
                <a16:creationId xmlns:a16="http://schemas.microsoft.com/office/drawing/2014/main" id="{4AFD7803-C407-45F3-BE10-BE9DFEE2DDF3}"/>
              </a:ext>
            </a:extLst>
          </p:cNvPr>
          <p:cNvSpPr>
            <a:spLocks noGrp="1"/>
          </p:cNvSpPr>
          <p:nvPr>
            <p:ph idx="1"/>
          </p:nvPr>
        </p:nvSpPr>
        <p:spPr>
          <a:xfrm>
            <a:off x="838200" y="1317071"/>
            <a:ext cx="10515600" cy="4859891"/>
          </a:xfrm>
        </p:spPr>
        <p:txBody>
          <a:bodyPr>
            <a:normAutofit/>
          </a:bodyPr>
          <a:lstStyle/>
          <a:p>
            <a:pPr marL="0" lvl="0" indent="0">
              <a:buNone/>
            </a:pPr>
            <a:r>
              <a:rPr lang="bs-Latn-BA" sz="3600" b="1" dirty="0"/>
              <a:t>Dvije godine nakon okončanja postupka, sudija koji je vodio postupak od jedne od stranaka u predmetu kupuje polovan automobil za 6.000 KM. Da li je ovakva kupovina dozvoljena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en-US" sz="3600" b="1" dirty="0"/>
              <a:t>N</a:t>
            </a:r>
            <a:r>
              <a:rPr lang="bs-Latn-BA" sz="3600" b="1" dirty="0"/>
              <a:t>e</a:t>
            </a:r>
            <a:endParaRPr lang="en-US" sz="3600" b="1" dirty="0"/>
          </a:p>
          <a:p>
            <a:pPr marL="0" indent="0">
              <a:buNone/>
            </a:pPr>
            <a:r>
              <a:rPr lang="en-US" sz="3600" b="1" dirty="0"/>
              <a:t> </a:t>
            </a:r>
          </a:p>
          <a:p>
            <a:pPr marL="0" indent="0">
              <a:buNone/>
            </a:pPr>
            <a:endParaRPr lang="en-US" dirty="0"/>
          </a:p>
        </p:txBody>
      </p:sp>
    </p:spTree>
    <p:extLst>
      <p:ext uri="{BB962C8B-B14F-4D97-AF65-F5344CB8AC3E}">
        <p14:creationId xmlns:p14="http://schemas.microsoft.com/office/powerpoint/2010/main" val="116312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AB8F9-2A85-4CD5-A5CE-2913AA0322AF}"/>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1.4</a:t>
            </a:r>
            <a:endParaRPr lang="en-US" sz="4000" dirty="0"/>
          </a:p>
        </p:txBody>
      </p:sp>
      <p:sp>
        <p:nvSpPr>
          <p:cNvPr id="3" name="Content Placeholder 2">
            <a:extLst>
              <a:ext uri="{FF2B5EF4-FFF2-40B4-BE49-F238E27FC236}">
                <a16:creationId xmlns:a16="http://schemas.microsoft.com/office/drawing/2014/main" id="{A697066B-EB52-4D74-80F6-52C9E4BAD73F}"/>
              </a:ext>
            </a:extLst>
          </p:cNvPr>
          <p:cNvSpPr>
            <a:spLocks noGrp="1"/>
          </p:cNvSpPr>
          <p:nvPr>
            <p:ph idx="1"/>
          </p:nvPr>
        </p:nvSpPr>
        <p:spPr/>
        <p:txBody>
          <a:bodyPr>
            <a:normAutofit/>
          </a:bodyPr>
          <a:lstStyle/>
          <a:p>
            <a:pPr marL="0" indent="0">
              <a:buNone/>
            </a:pPr>
            <a:r>
              <a:rPr lang="bs-Latn-BA" sz="3600" b="1" dirty="0"/>
              <a:t>Nosilac pravosudne funkcije bi trebao izbjegavati sve poslovne transakcije, uključujući promet roba i usluga, u vrijednosti većoj od 5.000 KM sa strankama u postupku koji vodi, kao i dvije godine nakon okončanja tog postupka</a:t>
            </a:r>
            <a:r>
              <a:rPr lang="en-US" sz="3600" b="1" dirty="0"/>
              <a:t>.</a:t>
            </a:r>
          </a:p>
        </p:txBody>
      </p:sp>
    </p:spTree>
    <p:extLst>
      <p:ext uri="{BB962C8B-B14F-4D97-AF65-F5344CB8AC3E}">
        <p14:creationId xmlns:p14="http://schemas.microsoft.com/office/powerpoint/2010/main" val="139972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0BF6-05DB-42EF-A89D-755FFA9C2988}"/>
              </a:ext>
            </a:extLst>
          </p:cNvPr>
          <p:cNvSpPr>
            <a:spLocks noGrp="1"/>
          </p:cNvSpPr>
          <p:nvPr>
            <p:ph type="title"/>
          </p:nvPr>
        </p:nvSpPr>
        <p:spPr>
          <a:xfrm>
            <a:off x="838199" y="365125"/>
            <a:ext cx="10787743" cy="1325563"/>
          </a:xfrm>
        </p:spPr>
        <p:txBody>
          <a:bodyPr>
            <a:normAutofit/>
          </a:bodyPr>
          <a:lstStyle/>
          <a:p>
            <a:r>
              <a:rPr lang="sr-Latn-BA" sz="4000" b="1" dirty="0">
                <a:effectLst>
                  <a:outerShdw blurRad="38100" dist="38100" dir="2700000" algn="tl">
                    <a:srgbClr val="000000">
                      <a:alpha val="43137"/>
                    </a:srgbClr>
                  </a:outerShdw>
                </a:effectLst>
              </a:rPr>
              <a:t>SPREČAVANJE SUKOBA I</a:t>
            </a:r>
            <a:r>
              <a:rPr lang="en-US" sz="4000" b="1" dirty="0">
                <a:effectLst>
                  <a:outerShdw blurRad="38100" dist="38100" dir="2700000" algn="tl">
                    <a:srgbClr val="000000">
                      <a:alpha val="43137"/>
                    </a:srgbClr>
                  </a:outerShdw>
                </a:effectLst>
              </a:rPr>
              <a:t>NTERES</a:t>
            </a:r>
            <a:r>
              <a:rPr lang="sr-Latn-BA" sz="4000" b="1" dirty="0">
                <a:effectLst>
                  <a:outerShdw blurRad="38100" dist="38100" dir="2700000" algn="tl">
                    <a:srgbClr val="000000">
                      <a:alpha val="43137"/>
                    </a:srgbClr>
                  </a:outerShdw>
                </a:effectLst>
              </a:rPr>
              <a:t>A PODRAZUMIJEVA</a:t>
            </a:r>
            <a:r>
              <a:rPr lang="en-US" sz="4000" b="1" dirty="0">
                <a:effectLst>
                  <a:outerShdw blurRad="38100" dist="38100" dir="2700000" algn="tl">
                    <a:srgbClr val="000000">
                      <a:alpha val="43137"/>
                    </a:srgbClr>
                  </a:outerShdw>
                </a:effectLst>
              </a:rPr>
              <a:t>--</a:t>
            </a:r>
          </a:p>
        </p:txBody>
      </p:sp>
      <p:sp>
        <p:nvSpPr>
          <p:cNvPr id="3" name="Content Placeholder 2">
            <a:extLst>
              <a:ext uri="{FF2B5EF4-FFF2-40B4-BE49-F238E27FC236}">
                <a16:creationId xmlns:a16="http://schemas.microsoft.com/office/drawing/2014/main" id="{E4B91EBF-4967-429D-B283-18AD5DE5B009}"/>
              </a:ext>
            </a:extLst>
          </p:cNvPr>
          <p:cNvSpPr>
            <a:spLocks noGrp="1"/>
          </p:cNvSpPr>
          <p:nvPr>
            <p:ph idx="1"/>
          </p:nvPr>
        </p:nvSpPr>
        <p:spPr>
          <a:xfrm>
            <a:off x="838200" y="1690688"/>
            <a:ext cx="10515600" cy="4486275"/>
          </a:xfrm>
        </p:spPr>
        <p:txBody>
          <a:bodyPr>
            <a:noAutofit/>
          </a:bodyPr>
          <a:lstStyle/>
          <a:p>
            <a:r>
              <a:rPr lang="sr-Latn-BA" sz="3200" b="1" dirty="0">
                <a:effectLst>
                  <a:outerShdw blurRad="38100" dist="38100" dir="2700000" algn="tl">
                    <a:srgbClr val="000000">
                      <a:alpha val="43137"/>
                    </a:srgbClr>
                  </a:outerShdw>
                </a:effectLst>
              </a:rPr>
              <a:t>da je javni interes uvijek na prvom mjestu</a:t>
            </a:r>
            <a:r>
              <a:rPr lang="en-US" sz="3200" b="1" dirty="0">
                <a:effectLst>
                  <a:outerShdw blurRad="38100" dist="38100" dir="2700000" algn="tl">
                    <a:srgbClr val="000000">
                      <a:alpha val="43137"/>
                    </a:srgbClr>
                  </a:outerShdw>
                </a:effectLst>
              </a:rPr>
              <a:t>;</a:t>
            </a:r>
          </a:p>
          <a:p>
            <a:r>
              <a:rPr lang="sr-Latn-BA" sz="3200" b="1" dirty="0">
                <a:effectLst>
                  <a:outerShdw blurRad="38100" dist="38100" dir="2700000" algn="tl">
                    <a:srgbClr val="000000">
                      <a:alpha val="43137"/>
                    </a:srgbClr>
                  </a:outerShdw>
                </a:effectLst>
              </a:rPr>
              <a:t>da se odluke donose transparentno, uz postojanje objektivnih kontrola kao što su izjave o nepostojanju finansijskog interesa i izjave o nepostojanju sukoba interesa</a:t>
            </a:r>
            <a:r>
              <a:rPr lang="en-US" sz="3200" b="1" dirty="0">
                <a:effectLst>
                  <a:outerShdw blurRad="38100" dist="38100" dir="2700000" algn="tl">
                    <a:srgbClr val="000000">
                      <a:alpha val="43137"/>
                    </a:srgbClr>
                  </a:outerShdw>
                </a:effectLst>
              </a:rPr>
              <a:t>;</a:t>
            </a:r>
          </a:p>
          <a:p>
            <a:r>
              <a:rPr lang="sr-Latn-BA" sz="3200" b="1" dirty="0">
                <a:effectLst>
                  <a:outerShdw blurRad="38100" dist="38100" dir="2700000" algn="tl">
                    <a:srgbClr val="000000">
                      <a:alpha val="43137"/>
                    </a:srgbClr>
                  </a:outerShdw>
                </a:effectLst>
              </a:rPr>
              <a:t>da su lična odgovornost i lični primjer od ključnog značaja</a:t>
            </a:r>
            <a:r>
              <a:rPr lang="en-US" sz="3200" b="1" dirty="0">
                <a:effectLst>
                  <a:outerShdw blurRad="38100" dist="38100" dir="2700000" algn="tl">
                    <a:srgbClr val="000000">
                      <a:alpha val="43137"/>
                    </a:srgbClr>
                  </a:outerShdw>
                </a:effectLst>
              </a:rPr>
              <a:t>;</a:t>
            </a:r>
          </a:p>
          <a:p>
            <a:r>
              <a:rPr lang="sr-Latn-BA" sz="3200" b="1" dirty="0">
                <a:effectLst>
                  <a:outerShdw blurRad="38100" dist="38100" dir="2700000" algn="tl">
                    <a:srgbClr val="000000">
                      <a:alpha val="43137"/>
                    </a:srgbClr>
                  </a:outerShdw>
                </a:effectLst>
              </a:rPr>
              <a:t>da je nužno raditi na stvaranju organizacije i kulture organizacije koja ne tolerira sukob interesa</a:t>
            </a:r>
            <a:r>
              <a:rPr lang="en-US" sz="32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087701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51AC-A13D-4F87-9E63-D88830E4C282}"/>
              </a:ext>
            </a:extLst>
          </p:cNvPr>
          <p:cNvSpPr>
            <a:spLocks noGrp="1"/>
          </p:cNvSpPr>
          <p:nvPr>
            <p:ph type="title"/>
          </p:nvPr>
        </p:nvSpPr>
        <p:spPr>
          <a:xfrm>
            <a:off x="838200" y="293616"/>
            <a:ext cx="10515600" cy="706668"/>
          </a:xfrm>
        </p:spPr>
        <p:txBody>
          <a:bodyPr>
            <a:normAutofit/>
          </a:bodyPr>
          <a:lstStyle/>
          <a:p>
            <a:r>
              <a:rPr lang="bs-Latn-BA" sz="4000" b="1" dirty="0">
                <a:effectLst>
                  <a:outerShdw blurRad="38100" dist="38100" dir="2700000" algn="tl">
                    <a:srgbClr val="000000">
                      <a:alpha val="43137"/>
                    </a:srgbClr>
                  </a:outerShdw>
                </a:effectLst>
              </a:rPr>
              <a:t>PITANJE BR. </a:t>
            </a:r>
            <a:r>
              <a:rPr lang="en-US" sz="4000" b="1" dirty="0">
                <a:effectLst>
                  <a:outerShdw blurRad="38100" dist="38100" dir="2700000" algn="tl">
                    <a:srgbClr val="000000">
                      <a:alpha val="43137"/>
                    </a:srgbClr>
                  </a:outerShdw>
                </a:effectLst>
              </a:rPr>
              <a:t>11</a:t>
            </a:r>
            <a:endParaRPr lang="en-US" sz="4000" dirty="0"/>
          </a:p>
        </p:txBody>
      </p:sp>
      <p:sp>
        <p:nvSpPr>
          <p:cNvPr id="3" name="Content Placeholder 2">
            <a:extLst>
              <a:ext uri="{FF2B5EF4-FFF2-40B4-BE49-F238E27FC236}">
                <a16:creationId xmlns:a16="http://schemas.microsoft.com/office/drawing/2014/main" id="{5FB9C2D2-FDC9-414D-819D-6FF4FBCEAF35}"/>
              </a:ext>
            </a:extLst>
          </p:cNvPr>
          <p:cNvSpPr>
            <a:spLocks noGrp="1"/>
          </p:cNvSpPr>
          <p:nvPr>
            <p:ph idx="1"/>
          </p:nvPr>
        </p:nvSpPr>
        <p:spPr>
          <a:xfrm>
            <a:off x="838200" y="1243564"/>
            <a:ext cx="10515600" cy="5453516"/>
          </a:xfrm>
        </p:spPr>
        <p:txBody>
          <a:bodyPr>
            <a:normAutofit/>
          </a:bodyPr>
          <a:lstStyle/>
          <a:p>
            <a:pPr marL="0" lvl="0" indent="0">
              <a:buNone/>
            </a:pPr>
            <a:r>
              <a:rPr lang="bs-Latn-BA" sz="3600" b="1" dirty="0"/>
              <a:t>Nosilac pravosudne funkcije učestvuje u odlučivanju o imenovanju i statusu policijskih službenika i rukovodilaca</a:t>
            </a:r>
            <a:r>
              <a:rPr lang="en-US" sz="3600" b="1" dirty="0"/>
              <a:t>. Da li je </a:t>
            </a:r>
            <a:r>
              <a:rPr lang="bs-Latn-BA" sz="3600" b="1" dirty="0"/>
              <a:t>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uz određena ograničenja (navesti koja) </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768664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DAF3-441F-489E-9221-C32D4616122E}"/>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 </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2.10</a:t>
            </a:r>
            <a:endParaRPr lang="en-US" sz="4000" dirty="0"/>
          </a:p>
        </p:txBody>
      </p:sp>
      <p:sp>
        <p:nvSpPr>
          <p:cNvPr id="3" name="Content Placeholder 2">
            <a:extLst>
              <a:ext uri="{FF2B5EF4-FFF2-40B4-BE49-F238E27FC236}">
                <a16:creationId xmlns:a16="http://schemas.microsoft.com/office/drawing/2014/main" id="{D91F7009-E008-44DA-8CEB-F8F18A56581E}"/>
              </a:ext>
            </a:extLst>
          </p:cNvPr>
          <p:cNvSpPr>
            <a:spLocks noGrp="1"/>
          </p:cNvSpPr>
          <p:nvPr>
            <p:ph idx="1"/>
          </p:nvPr>
        </p:nvSpPr>
        <p:spPr/>
        <p:txBody>
          <a:bodyPr>
            <a:normAutofit/>
          </a:bodyPr>
          <a:lstStyle/>
          <a:p>
            <a:pPr marL="0" indent="0">
              <a:buNone/>
            </a:pPr>
            <a:r>
              <a:rPr lang="bs-Latn-BA" sz="3600" b="1" dirty="0"/>
              <a:t>Nosilac pravosudne funkcije ne bi trebao biti član organizacija koje su povezane sa agencijama za provođenje zakona, uključujući odbore i komisije za izbor i imenovanje, odbore za razrješenje policijskih rukovodilaca, policijskih odbora te odbora za pritužbe građana na rad policije</a:t>
            </a:r>
            <a:r>
              <a:rPr lang="en-US" sz="3600" b="1" dirty="0"/>
              <a:t>.</a:t>
            </a:r>
          </a:p>
        </p:txBody>
      </p:sp>
    </p:spTree>
    <p:extLst>
      <p:ext uri="{BB962C8B-B14F-4D97-AF65-F5344CB8AC3E}">
        <p14:creationId xmlns:p14="http://schemas.microsoft.com/office/powerpoint/2010/main" val="3664113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E5DCE-FAC0-4F51-A730-5AA30DF8D7F2}"/>
              </a:ext>
            </a:extLst>
          </p:cNvPr>
          <p:cNvSpPr>
            <a:spLocks noGrp="1"/>
          </p:cNvSpPr>
          <p:nvPr>
            <p:ph type="title"/>
          </p:nvPr>
        </p:nvSpPr>
        <p:spPr>
          <a:xfrm>
            <a:off x="838200" y="365125"/>
            <a:ext cx="10515600" cy="554263"/>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12</a:t>
            </a:r>
            <a:endParaRPr lang="en-US" dirty="0"/>
          </a:p>
        </p:txBody>
      </p:sp>
      <p:sp>
        <p:nvSpPr>
          <p:cNvPr id="3" name="Content Placeholder 2">
            <a:extLst>
              <a:ext uri="{FF2B5EF4-FFF2-40B4-BE49-F238E27FC236}">
                <a16:creationId xmlns:a16="http://schemas.microsoft.com/office/drawing/2014/main" id="{A47C95BC-93D6-4101-89F9-CA8A61872D04}"/>
              </a:ext>
            </a:extLst>
          </p:cNvPr>
          <p:cNvSpPr>
            <a:spLocks noGrp="1"/>
          </p:cNvSpPr>
          <p:nvPr>
            <p:ph idx="1"/>
          </p:nvPr>
        </p:nvSpPr>
        <p:spPr>
          <a:xfrm>
            <a:off x="838200" y="1132513"/>
            <a:ext cx="10515600" cy="5044449"/>
          </a:xfrm>
        </p:spPr>
        <p:txBody>
          <a:bodyPr/>
          <a:lstStyle/>
          <a:p>
            <a:pPr marL="0" lvl="0" indent="0">
              <a:buNone/>
            </a:pPr>
            <a:r>
              <a:rPr lang="bs-Latn-BA" sz="3600" b="1" dirty="0"/>
              <a:t>Može li nosilac pravosudne funkcije biti angažiran u radu građanske organizacije koja promovira prava jedne etničke zajednice</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443369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673E8-1918-4724-96FE-BEF3BD6A2E7D}"/>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NESPOJIVE I DODATNE AKTIVNOSTI NOSILACA PRAVOSUDNIH FUNKCIJA, SMJERNICA </a:t>
            </a:r>
            <a:r>
              <a:rPr lang="en-US" sz="4000" b="1" dirty="0">
                <a:effectLst>
                  <a:outerShdw blurRad="38100" dist="38100" dir="2700000" algn="tl">
                    <a:srgbClr val="000000">
                      <a:alpha val="43137"/>
                    </a:srgbClr>
                  </a:outerShdw>
                </a:effectLst>
              </a:rPr>
              <a:t>2.15</a:t>
            </a:r>
            <a:endParaRPr lang="en-US" sz="4000" dirty="0"/>
          </a:p>
        </p:txBody>
      </p:sp>
      <p:sp>
        <p:nvSpPr>
          <p:cNvPr id="3" name="Content Placeholder 2">
            <a:extLst>
              <a:ext uri="{FF2B5EF4-FFF2-40B4-BE49-F238E27FC236}">
                <a16:creationId xmlns:a16="http://schemas.microsoft.com/office/drawing/2014/main" id="{AFFEDA0D-CD0E-4D84-AB30-CC6DE18D4C1F}"/>
              </a:ext>
            </a:extLst>
          </p:cNvPr>
          <p:cNvSpPr>
            <a:spLocks noGrp="1"/>
          </p:cNvSpPr>
          <p:nvPr>
            <p:ph idx="1"/>
          </p:nvPr>
        </p:nvSpPr>
        <p:spPr/>
        <p:txBody>
          <a:bodyPr>
            <a:normAutofit/>
          </a:bodyPr>
          <a:lstStyle/>
          <a:p>
            <a:pPr marL="0" indent="0">
              <a:buNone/>
            </a:pPr>
            <a:r>
              <a:rPr lang="bs-Latn-BA" sz="3600" b="1" dirty="0"/>
              <a:t>Prilikom donošenja odluke o pristupanju građanskoj organizaciji, nosilac pravosudne funkcije bi trebao pažljivo razmotriti ciljeve te organizacije, njene aktivnosti, izvore finansiranja, rukovodstvo i raznolikost članstva, njihove interese, veze sa vladinim tijelima, pravosudnim funkcijama, političkim organizacijama te posebno povesti računa da ta organizacija ne vrši diskriminaciju po bilo kom osnovu</a:t>
            </a:r>
            <a:r>
              <a:rPr lang="en-US" sz="3600" b="1" dirty="0"/>
              <a:t>.</a:t>
            </a:r>
          </a:p>
        </p:txBody>
      </p:sp>
    </p:spTree>
    <p:extLst>
      <p:ext uri="{BB962C8B-B14F-4D97-AF65-F5344CB8AC3E}">
        <p14:creationId xmlns:p14="http://schemas.microsoft.com/office/powerpoint/2010/main" val="36228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6B019-D914-40DF-A547-52E267858438}"/>
              </a:ext>
            </a:extLst>
          </p:cNvPr>
          <p:cNvSpPr>
            <a:spLocks noGrp="1"/>
          </p:cNvSpPr>
          <p:nvPr>
            <p:ph type="title"/>
          </p:nvPr>
        </p:nvSpPr>
        <p:spPr>
          <a:xfrm>
            <a:off x="369116" y="218114"/>
            <a:ext cx="10984684" cy="562061"/>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13</a:t>
            </a:r>
            <a:endParaRPr lang="en-US" dirty="0"/>
          </a:p>
        </p:txBody>
      </p:sp>
      <p:sp>
        <p:nvSpPr>
          <p:cNvPr id="3" name="Content Placeholder 2">
            <a:extLst>
              <a:ext uri="{FF2B5EF4-FFF2-40B4-BE49-F238E27FC236}">
                <a16:creationId xmlns:a16="http://schemas.microsoft.com/office/drawing/2014/main" id="{0EF01987-F453-4976-A591-FF7A7C486C17}"/>
              </a:ext>
            </a:extLst>
          </p:cNvPr>
          <p:cNvSpPr>
            <a:spLocks noGrp="1"/>
          </p:cNvSpPr>
          <p:nvPr>
            <p:ph idx="1"/>
          </p:nvPr>
        </p:nvSpPr>
        <p:spPr>
          <a:xfrm>
            <a:off x="444617" y="1044007"/>
            <a:ext cx="11464354" cy="5448867"/>
          </a:xfrm>
        </p:spPr>
        <p:txBody>
          <a:bodyPr>
            <a:normAutofit lnSpcReduction="10000"/>
          </a:bodyPr>
          <a:lstStyle/>
          <a:p>
            <a:pPr marL="0" lvl="0" indent="0">
              <a:buNone/>
            </a:pPr>
            <a:r>
              <a:rPr lang="bs-Latn-BA" sz="3200" b="1" dirty="0"/>
              <a:t>Prijatelj sa pravnog fakulteta sudiju zamoli da održi govor na ručku kojem će prisustvovati advokati koji se bave građanskim pravom. Nakon što je stigao na lokaciju skupa, sudija je shvatio da ručak organizira advokatska firma koja radi na važnom predmetu koji  dati sudija vodi te da se ručak održava prostorijama te firme. Na ulazu je okačen poster koji je firma pripremila kojim se advokati pozivaju da prisustvuju govoru koji će održati „naš prijatelj“ Sudija X. Da li je učešće sudije na tom skupu dozvoljeno prema pravilima i smjernicama o etičkom i profesionalnom ponašanju nosilaca pravosudnih funkcija</a:t>
            </a:r>
            <a:r>
              <a:rPr lang="en-US" sz="3200" b="1" dirty="0"/>
              <a:t>?	</a:t>
            </a:r>
          </a:p>
          <a:p>
            <a:pPr lvl="1"/>
            <a:r>
              <a:rPr lang="bs-Latn-BA" sz="3200" b="1" dirty="0"/>
              <a:t>Da</a:t>
            </a:r>
            <a:endParaRPr lang="en-US" sz="3200" b="1" dirty="0"/>
          </a:p>
          <a:p>
            <a:pPr lvl="1"/>
            <a:r>
              <a:rPr lang="bs-Latn-BA" sz="3200" b="1" dirty="0"/>
              <a:t>Da, uz određena ograničenja (navesti koja) </a:t>
            </a:r>
            <a:endParaRPr lang="en-US" sz="3200" b="1" dirty="0"/>
          </a:p>
          <a:p>
            <a:pPr lvl="1"/>
            <a:r>
              <a:rPr lang="en-US" sz="3200" b="1" dirty="0"/>
              <a:t>N</a:t>
            </a:r>
            <a:r>
              <a:rPr lang="bs-Latn-BA" sz="3200" b="1" dirty="0"/>
              <a:t>e</a:t>
            </a:r>
            <a:r>
              <a:rPr lang="en-US" sz="3200" b="1" dirty="0"/>
              <a:t>  </a:t>
            </a:r>
          </a:p>
          <a:p>
            <a:endParaRPr lang="en-US" dirty="0"/>
          </a:p>
        </p:txBody>
      </p:sp>
    </p:spTree>
    <p:extLst>
      <p:ext uri="{BB962C8B-B14F-4D97-AF65-F5344CB8AC3E}">
        <p14:creationId xmlns:p14="http://schemas.microsoft.com/office/powerpoint/2010/main" val="3901555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9C03-990C-43BA-B383-00AB97E0B81E}"/>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NESPOJIVE I DODATNE AKTIVNOSTI NOSILACA PRAVOSUDNIH FUNKCIJA, SMJERNICA</a:t>
            </a:r>
            <a:r>
              <a:rPr lang="bs-Latn-BA" sz="4000" b="1"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2.5</a:t>
            </a:r>
            <a:endParaRPr lang="en-US" sz="4000" dirty="0"/>
          </a:p>
        </p:txBody>
      </p:sp>
      <p:sp>
        <p:nvSpPr>
          <p:cNvPr id="3" name="Content Placeholder 2">
            <a:extLst>
              <a:ext uri="{FF2B5EF4-FFF2-40B4-BE49-F238E27FC236}">
                <a16:creationId xmlns:a16="http://schemas.microsoft.com/office/drawing/2014/main" id="{6587E5BB-60B2-4B28-8370-259FC13A74D0}"/>
              </a:ext>
            </a:extLst>
          </p:cNvPr>
          <p:cNvSpPr>
            <a:spLocks noGrp="1"/>
          </p:cNvSpPr>
          <p:nvPr>
            <p:ph idx="1"/>
          </p:nvPr>
        </p:nvSpPr>
        <p:spPr/>
        <p:txBody>
          <a:bodyPr>
            <a:normAutofit/>
          </a:bodyPr>
          <a:lstStyle/>
          <a:p>
            <a:pPr marL="0" indent="0">
              <a:buNone/>
            </a:pPr>
            <a:r>
              <a:rPr lang="bs-Latn-BA" sz="3600" b="1" dirty="0"/>
              <a:t>Prilikom prihvatanja obrazovnih i stručnih angažmana, nosilac pravosudne funkcije bi trebao uzeti u obzir informacije o organizatoru i učesnicima u edukaciji kako bi izbjegao mogući sukob interesa</a:t>
            </a:r>
            <a:r>
              <a:rPr lang="en-US" sz="3600" b="1" dirty="0"/>
              <a:t>.</a:t>
            </a:r>
          </a:p>
        </p:txBody>
      </p:sp>
    </p:spTree>
    <p:extLst>
      <p:ext uri="{BB962C8B-B14F-4D97-AF65-F5344CB8AC3E}">
        <p14:creationId xmlns:p14="http://schemas.microsoft.com/office/powerpoint/2010/main" val="4196234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4FBB9-69DA-4393-AF4E-7812624CF77E}"/>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PREVEN</a:t>
            </a:r>
            <a:r>
              <a:rPr lang="bs-Latn-BA" sz="4000" b="1" dirty="0">
                <a:effectLst>
                  <a:outerShdw blurRad="38100" dist="38100" dir="2700000" algn="tl">
                    <a:srgbClr val="000000">
                      <a:alpha val="43137"/>
                    </a:srgbClr>
                  </a:outerShdw>
                </a:effectLst>
              </a:rPr>
              <a:t>CIJA</a:t>
            </a:r>
            <a:r>
              <a:rPr lang="en-US" sz="4000" b="1" dirty="0">
                <a:effectLst>
                  <a:outerShdw blurRad="38100" dist="38100" dir="2700000" algn="tl">
                    <a:srgbClr val="000000">
                      <a:alpha val="43137"/>
                    </a:srgbClr>
                  </a:outerShdw>
                </a:effectLst>
              </a:rPr>
              <a:t> – </a:t>
            </a:r>
            <a:r>
              <a:rPr lang="bs-Latn-BA" sz="4000" b="1" dirty="0">
                <a:effectLst>
                  <a:outerShdw blurRad="38100" dist="38100" dir="2700000" algn="tl">
                    <a:srgbClr val="000000">
                      <a:alpha val="43137"/>
                    </a:srgbClr>
                  </a:outerShdw>
                </a:effectLst>
              </a:rPr>
              <a:t>SUKOBI INTERESA U VEZI SA NESPOJIVIM I DODATNIM AKTIVNOSTIMA</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FA4936F-4FC6-418C-92F1-D2FEB7F1F0E8}"/>
              </a:ext>
            </a:extLst>
          </p:cNvPr>
          <p:cNvSpPr>
            <a:spLocks noGrp="1"/>
          </p:cNvSpPr>
          <p:nvPr>
            <p:ph idx="1"/>
          </p:nvPr>
        </p:nvSpPr>
        <p:spPr/>
        <p:txBody>
          <a:bodyPr>
            <a:normAutofit fontScale="70000" lnSpcReduction="20000"/>
          </a:bodyPr>
          <a:lstStyle/>
          <a:p>
            <a:r>
              <a:rPr lang="bs-Latn-BA" sz="3600" b="1" dirty="0"/>
              <a:t>Pažljivo razmotriti sve ostale dužnosti i dodatne aktivnosti, plaćene ili neplaćene, u svjetlu vršenja pravosudne funkcije </a:t>
            </a:r>
            <a:endParaRPr lang="en-US" sz="3600" b="1" dirty="0"/>
          </a:p>
          <a:p>
            <a:r>
              <a:rPr lang="bs-Latn-BA" sz="3600" b="1" dirty="0"/>
              <a:t>Izbjegavati nastanak sukoba interesa kroz identificiranje, izbjegavanje i prijavljivanje svih stvarnih, prividnih ili potencijalnih sukoba interesa </a:t>
            </a:r>
            <a:endParaRPr lang="en-US" sz="3600" b="1" dirty="0"/>
          </a:p>
          <a:p>
            <a:r>
              <a:rPr lang="bs-Latn-BA" sz="3600" b="1" dirty="0"/>
              <a:t>Povući se iz situacije koja je uzrok sukoba interesa i odreći se svih povlastica koje ta situacija nosi </a:t>
            </a:r>
            <a:endParaRPr lang="en-US" sz="3600" b="1" dirty="0"/>
          </a:p>
          <a:p>
            <a:r>
              <a:rPr lang="bs-Latn-BA" sz="3600" b="1" dirty="0"/>
              <a:t>U slučaju nedoumice o postupanju, zatražiti mišljenje Komisije za sudsku i tužilačku etiku </a:t>
            </a:r>
            <a:r>
              <a:rPr lang="en-US" sz="3600" b="1" dirty="0"/>
              <a:t>[</a:t>
            </a:r>
            <a:r>
              <a:rPr lang="bs-Latn-BA" sz="3600" b="1" dirty="0"/>
              <a:t>nosioci pravosudnih funkcija i rukovodioci pravosudnih institucija</a:t>
            </a:r>
            <a:r>
              <a:rPr lang="en-US" sz="3600" b="1" dirty="0"/>
              <a:t>] </a:t>
            </a:r>
          </a:p>
          <a:p>
            <a:r>
              <a:rPr lang="bs-Latn-BA" sz="3600" b="1" dirty="0"/>
              <a:t>Prijaviti sve dodatne aktivnosti, uključujući naknade </a:t>
            </a:r>
            <a:endParaRPr lang="en-US" sz="3600" b="1" dirty="0"/>
          </a:p>
          <a:p>
            <a:r>
              <a:rPr lang="bs-Latn-BA" sz="3600" b="1" dirty="0"/>
              <a:t>Proslijediti predmet Uredu disciplinskog tužioca ukoliko je nosilac pravosudne funkcije učestvovao u nespojivim aktivnostima </a:t>
            </a:r>
            <a:endParaRPr lang="en-US" sz="3600" b="1" dirty="0"/>
          </a:p>
        </p:txBody>
      </p:sp>
    </p:spTree>
    <p:extLst>
      <p:ext uri="{BB962C8B-B14F-4D97-AF65-F5344CB8AC3E}">
        <p14:creationId xmlns:p14="http://schemas.microsoft.com/office/powerpoint/2010/main" val="3824998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8FF0-45C2-4E70-A1A9-32D52FDB0748}"/>
              </a:ext>
            </a:extLst>
          </p:cNvPr>
          <p:cNvSpPr>
            <a:spLocks noGrp="1"/>
          </p:cNvSpPr>
          <p:nvPr>
            <p:ph type="title"/>
          </p:nvPr>
        </p:nvSpPr>
        <p:spPr>
          <a:xfrm>
            <a:off x="838200" y="243281"/>
            <a:ext cx="10515600" cy="67111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14</a:t>
            </a:r>
            <a:endParaRPr lang="en-US" dirty="0"/>
          </a:p>
        </p:txBody>
      </p:sp>
      <p:sp>
        <p:nvSpPr>
          <p:cNvPr id="3" name="Content Placeholder 2">
            <a:extLst>
              <a:ext uri="{FF2B5EF4-FFF2-40B4-BE49-F238E27FC236}">
                <a16:creationId xmlns:a16="http://schemas.microsoft.com/office/drawing/2014/main" id="{1E8DB613-6533-4F6D-8A9E-21C71F0B9E20}"/>
              </a:ext>
            </a:extLst>
          </p:cNvPr>
          <p:cNvSpPr>
            <a:spLocks noGrp="1"/>
          </p:cNvSpPr>
          <p:nvPr>
            <p:ph idx="1"/>
          </p:nvPr>
        </p:nvSpPr>
        <p:spPr>
          <a:xfrm>
            <a:off x="838200" y="1001486"/>
            <a:ext cx="10515600" cy="5175477"/>
          </a:xfrm>
        </p:spPr>
        <p:txBody>
          <a:bodyPr/>
          <a:lstStyle/>
          <a:p>
            <a:pPr marL="0" lvl="0" indent="0">
              <a:buNone/>
            </a:pPr>
            <a:r>
              <a:rPr lang="bs-Latn-BA" sz="3600" b="1" dirty="0"/>
              <a:t>Nosilac pravosudne funkcije ima ozbiljne finansijske probleme</a:t>
            </a:r>
            <a:r>
              <a:rPr lang="en-US" sz="3600" b="1" dirty="0"/>
              <a:t>. </a:t>
            </a:r>
            <a:r>
              <a:rPr lang="bs-Latn-BA" sz="3600" b="1" dirty="0"/>
              <a:t>Da li o tome treba obavijestiti rukovodioca pravosudne institucije</a:t>
            </a:r>
            <a:r>
              <a:rPr lang="en-US" sz="3600" b="1" dirty="0"/>
              <a:t>? </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pPr marL="0" indent="0">
              <a:buNone/>
            </a:pPr>
            <a:r>
              <a:rPr lang="en-US" sz="3600" b="1" dirty="0"/>
              <a:t> </a:t>
            </a:r>
          </a:p>
          <a:p>
            <a:endParaRPr lang="en-US" dirty="0"/>
          </a:p>
        </p:txBody>
      </p:sp>
    </p:spTree>
    <p:extLst>
      <p:ext uri="{BB962C8B-B14F-4D97-AF65-F5344CB8AC3E}">
        <p14:creationId xmlns:p14="http://schemas.microsoft.com/office/powerpoint/2010/main" val="2898473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C0BE-2E6F-4D72-99A2-B1CE9DB32E6A}"/>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IZVJEŠTAVANJE O IMOVINI, PRIHODIMA, OBAVEZAMA I INTERESIMA, SMJERNICA </a:t>
            </a:r>
            <a:r>
              <a:rPr lang="en-US" sz="4000" b="1" dirty="0">
                <a:effectLst>
                  <a:outerShdw blurRad="38100" dist="38100" dir="2700000" algn="tl">
                    <a:srgbClr val="000000">
                      <a:alpha val="43137"/>
                    </a:srgbClr>
                  </a:outerShdw>
                </a:effectLst>
              </a:rPr>
              <a:t>1.4</a:t>
            </a:r>
          </a:p>
        </p:txBody>
      </p:sp>
      <p:sp>
        <p:nvSpPr>
          <p:cNvPr id="3" name="Content Placeholder 2">
            <a:extLst>
              <a:ext uri="{FF2B5EF4-FFF2-40B4-BE49-F238E27FC236}">
                <a16:creationId xmlns:a16="http://schemas.microsoft.com/office/drawing/2014/main" id="{A7A93726-C76B-4D9B-A491-BCDEC76733B4}"/>
              </a:ext>
            </a:extLst>
          </p:cNvPr>
          <p:cNvSpPr>
            <a:spLocks noGrp="1"/>
          </p:cNvSpPr>
          <p:nvPr>
            <p:ph idx="1"/>
          </p:nvPr>
        </p:nvSpPr>
        <p:spPr/>
        <p:txBody>
          <a:bodyPr>
            <a:normAutofit/>
          </a:bodyPr>
          <a:lstStyle/>
          <a:p>
            <a:pPr marL="0" indent="0">
              <a:buNone/>
            </a:pPr>
            <a:r>
              <a:rPr lang="bs-Latn-BA" sz="3600" b="1" dirty="0"/>
              <a:t>Nosilac pravosudne funkcije bi trebao informisati rukovodioca pravosudne institucije o finansijskim poteškoćama koje mogu uticati na stvarnu i percipiranu nepristrasnost u njegovom radu i odlučivanju</a:t>
            </a:r>
            <a:r>
              <a:rPr lang="en-US" sz="3600" b="1" dirty="0"/>
              <a:t>.</a:t>
            </a:r>
          </a:p>
        </p:txBody>
      </p:sp>
    </p:spTree>
    <p:extLst>
      <p:ext uri="{BB962C8B-B14F-4D97-AF65-F5344CB8AC3E}">
        <p14:creationId xmlns:p14="http://schemas.microsoft.com/office/powerpoint/2010/main" val="1642844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F3A75-2A26-4D33-8E96-D389FA53E98E}"/>
              </a:ext>
            </a:extLst>
          </p:cNvPr>
          <p:cNvSpPr>
            <a:spLocks noGrp="1"/>
          </p:cNvSpPr>
          <p:nvPr>
            <p:ph type="title"/>
          </p:nvPr>
        </p:nvSpPr>
        <p:spPr>
          <a:xfrm>
            <a:off x="838200" y="365125"/>
            <a:ext cx="10515600" cy="658131"/>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15</a:t>
            </a:r>
            <a:endParaRPr lang="en-US" dirty="0"/>
          </a:p>
        </p:txBody>
      </p:sp>
      <p:sp>
        <p:nvSpPr>
          <p:cNvPr id="3" name="Content Placeholder 2">
            <a:extLst>
              <a:ext uri="{FF2B5EF4-FFF2-40B4-BE49-F238E27FC236}">
                <a16:creationId xmlns:a16="http://schemas.microsoft.com/office/drawing/2014/main" id="{11F4128F-E1F9-42C7-BF5F-1641F408EED2}"/>
              </a:ext>
            </a:extLst>
          </p:cNvPr>
          <p:cNvSpPr>
            <a:spLocks noGrp="1"/>
          </p:cNvSpPr>
          <p:nvPr>
            <p:ph idx="1"/>
          </p:nvPr>
        </p:nvSpPr>
        <p:spPr>
          <a:xfrm>
            <a:off x="838200" y="1249959"/>
            <a:ext cx="10515600" cy="4927003"/>
          </a:xfrm>
        </p:spPr>
        <p:txBody>
          <a:bodyPr/>
          <a:lstStyle/>
          <a:p>
            <a:pPr marL="0" lvl="0" indent="0">
              <a:buNone/>
            </a:pPr>
            <a:r>
              <a:rPr lang="en-US" sz="3600" b="1" dirty="0"/>
              <a:t>D</a:t>
            </a:r>
            <a:r>
              <a:rPr lang="bs-Latn-BA" sz="3600" b="1" dirty="0"/>
              <a:t>a li rukovodilac pravosudne institucije ima obavezu da vodi računa da nosioci pravosudnih funkcija čijim radom rukovodi blagovremeno dostavljaju godišnje finansijske izvještaje</a:t>
            </a:r>
            <a:r>
              <a:rPr lang="en-US" sz="3600" b="1" dirty="0"/>
              <a:t>?</a:t>
            </a:r>
          </a:p>
          <a:p>
            <a:pPr lvl="1"/>
            <a:r>
              <a:rPr lang="bs-Latn-BA" sz="3600" b="1" dirty="0"/>
              <a:t>Da</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32269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229B-90EA-4359-8589-7A9DF090C443}"/>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STVARNI SUKOB INTERESA </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8338E2F-4F1E-4D1D-8B89-79CF32B42271}"/>
              </a:ext>
            </a:extLst>
          </p:cNvPr>
          <p:cNvSpPr>
            <a:spLocks noGrp="1"/>
          </p:cNvSpPr>
          <p:nvPr>
            <p:ph idx="1"/>
          </p:nvPr>
        </p:nvSpPr>
        <p:spPr/>
        <p:txBody>
          <a:bodyPr>
            <a:normAutofit/>
          </a:bodyPr>
          <a:lstStyle/>
          <a:p>
            <a:pPr marL="0" indent="0">
              <a:buNone/>
            </a:pPr>
            <a:r>
              <a:rPr lang="bs-Latn-BA" sz="3600" b="1" dirty="0">
                <a:effectLst>
                  <a:outerShdw blurRad="38100" dist="38100" dir="2700000" algn="tl">
                    <a:srgbClr val="000000">
                      <a:alpha val="43137"/>
                    </a:srgbClr>
                  </a:outerShdw>
                </a:effectLst>
              </a:rPr>
              <a:t>Javni zvaničnik ima privatni interes koji bi mogao neprimjereno uticati na vršenje službenih dužnosti i odgovornosti</a:t>
            </a:r>
            <a:r>
              <a:rPr lang="en-US" sz="3600" b="1" dirty="0">
                <a:effectLst>
                  <a:outerShdw blurRad="38100" dist="38100" dir="2700000" algn="tl">
                    <a:srgbClr val="000000">
                      <a:alpha val="43137"/>
                    </a:srgbClr>
                  </a:outerShdw>
                </a:effectLst>
              </a:rPr>
              <a:t>.</a:t>
            </a:r>
          </a:p>
          <a:p>
            <a:pPr marL="0" indent="0">
              <a:buNone/>
            </a:pPr>
            <a:endParaRPr lang="en-US" sz="3600" b="1" dirty="0">
              <a:effectLst>
                <a:outerShdw blurRad="38100" dist="38100" dir="2700000" algn="tl">
                  <a:srgbClr val="000000">
                    <a:alpha val="43137"/>
                  </a:srgbClr>
                </a:outerShdw>
              </a:effectLst>
            </a:endParaRPr>
          </a:p>
          <a:p>
            <a:pPr marL="0" indent="0">
              <a:buNone/>
            </a:pPr>
            <a:r>
              <a:rPr lang="bs-Latn-BA" sz="3600" b="1" dirty="0">
                <a:effectLst>
                  <a:outerShdw blurRad="38100" dist="38100" dir="2700000" algn="tl">
                    <a:srgbClr val="000000">
                      <a:alpha val="43137"/>
                    </a:srgbClr>
                  </a:outerShdw>
                </a:effectLst>
              </a:rPr>
              <a:t>Činjenica da li je ustanovljeni sukob interesa prouzrokovao neprimjereno ponašanje ili ne nije bitna --- ono što je važno jeste da situacija sukoba interesa postoji te da je treba identificirati i rješavati</a:t>
            </a:r>
            <a:r>
              <a:rPr lang="en-US" sz="36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125613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629F1-EA12-479A-8BAF-BFC989EE61E5}"/>
              </a:ext>
            </a:extLst>
          </p:cNvPr>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IZVJEŠTAVANJE O IMOVINI, PRIHODIMA, OBAVEZAMA I INTERESIMA, SMJERNICA 1.5</a:t>
            </a:r>
            <a:endParaRPr lang="en-US" dirty="0"/>
          </a:p>
        </p:txBody>
      </p:sp>
      <p:sp>
        <p:nvSpPr>
          <p:cNvPr id="3" name="Content Placeholder 2">
            <a:extLst>
              <a:ext uri="{FF2B5EF4-FFF2-40B4-BE49-F238E27FC236}">
                <a16:creationId xmlns:a16="http://schemas.microsoft.com/office/drawing/2014/main" id="{76C2D44C-5E81-49C2-970E-719005B7468C}"/>
              </a:ext>
            </a:extLst>
          </p:cNvPr>
          <p:cNvSpPr>
            <a:spLocks noGrp="1"/>
          </p:cNvSpPr>
          <p:nvPr>
            <p:ph idx="1"/>
          </p:nvPr>
        </p:nvSpPr>
        <p:spPr/>
        <p:txBody>
          <a:bodyPr>
            <a:normAutofit/>
          </a:bodyPr>
          <a:lstStyle/>
          <a:p>
            <a:pPr marL="0" indent="0">
              <a:buNone/>
            </a:pPr>
            <a:r>
              <a:rPr lang="bs-Latn-BA" sz="3600" b="1" dirty="0"/>
              <a:t>Rukovodilac pravosudne institucije bi trebao proaktivno djelovati u pravcu ukazivanja na obavezu blagovremenog dostavljanja potpunih i tačnih finansijskih izvještaja, te provjere da li nosioci pravosudnih funkcija postpaju po ovoj obavezi</a:t>
            </a:r>
            <a:r>
              <a:rPr lang="en-US" sz="3600" b="1" dirty="0"/>
              <a:t>.</a:t>
            </a:r>
          </a:p>
        </p:txBody>
      </p:sp>
    </p:spTree>
    <p:extLst>
      <p:ext uri="{BB962C8B-B14F-4D97-AF65-F5344CB8AC3E}">
        <p14:creationId xmlns:p14="http://schemas.microsoft.com/office/powerpoint/2010/main" val="1183167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1992-411E-4127-9549-CA6491DD6B1C}"/>
              </a:ext>
            </a:extLst>
          </p:cNvPr>
          <p:cNvSpPr>
            <a:spLocks noGrp="1"/>
          </p:cNvSpPr>
          <p:nvPr>
            <p:ph type="title"/>
          </p:nvPr>
        </p:nvSpPr>
        <p:spPr>
          <a:xfrm>
            <a:off x="838200" y="365126"/>
            <a:ext cx="10515600" cy="599608"/>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16</a:t>
            </a:r>
            <a:endParaRPr lang="en-US" dirty="0"/>
          </a:p>
        </p:txBody>
      </p:sp>
      <p:sp>
        <p:nvSpPr>
          <p:cNvPr id="3" name="Content Placeholder 2">
            <a:extLst>
              <a:ext uri="{FF2B5EF4-FFF2-40B4-BE49-F238E27FC236}">
                <a16:creationId xmlns:a16="http://schemas.microsoft.com/office/drawing/2014/main" id="{C9379F26-108E-4FE0-8341-02B762215E3C}"/>
              </a:ext>
            </a:extLst>
          </p:cNvPr>
          <p:cNvSpPr>
            <a:spLocks noGrp="1"/>
          </p:cNvSpPr>
          <p:nvPr>
            <p:ph idx="1"/>
          </p:nvPr>
        </p:nvSpPr>
        <p:spPr>
          <a:xfrm>
            <a:off x="838200" y="1174459"/>
            <a:ext cx="10515600" cy="5002504"/>
          </a:xfrm>
        </p:spPr>
        <p:txBody>
          <a:bodyPr>
            <a:normAutofit/>
          </a:bodyPr>
          <a:lstStyle/>
          <a:p>
            <a:pPr marL="0" lvl="0" indent="0">
              <a:buNone/>
            </a:pPr>
            <a:r>
              <a:rPr lang="bs-Latn-BA" sz="3600" b="1" dirty="0"/>
              <a:t>Smiju li nosilac pravosudne funkcije i članovi njegove porodice i domaćinstva primiti poklon ili drugu korist vezano za obavljanje pravosudne dužnosti nosioca pravosudne funkcije</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pPr marL="0" indent="0">
              <a:buNone/>
            </a:pPr>
            <a:r>
              <a:rPr lang="en-US" sz="3600" b="1" dirty="0"/>
              <a:t> </a:t>
            </a:r>
          </a:p>
          <a:p>
            <a:endParaRPr lang="en-US" dirty="0"/>
          </a:p>
        </p:txBody>
      </p:sp>
    </p:spTree>
    <p:extLst>
      <p:ext uri="{BB962C8B-B14F-4D97-AF65-F5344CB8AC3E}">
        <p14:creationId xmlns:p14="http://schemas.microsoft.com/office/powerpoint/2010/main" val="176574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BACE6-9BF0-472F-BFD8-BC775559270D}"/>
              </a:ext>
            </a:extLst>
          </p:cNvPr>
          <p:cNvSpPr>
            <a:spLocks noGrp="1"/>
          </p:cNvSpPr>
          <p:nvPr>
            <p:ph type="title"/>
          </p:nvPr>
        </p:nvSpPr>
        <p:spPr>
          <a:xfrm>
            <a:off x="838200" y="365126"/>
            <a:ext cx="10515600" cy="859668"/>
          </a:xfrm>
        </p:spPr>
        <p:txBody>
          <a:bodyPr>
            <a:normAutofit fontScale="90000"/>
          </a:bodyPr>
          <a:lstStyle/>
          <a:p>
            <a:r>
              <a:rPr lang="bs-Latn-BA" sz="4000" b="1" dirty="0">
                <a:effectLst>
                  <a:outerShdw blurRad="38100" dist="38100" dir="2700000" algn="tl">
                    <a:srgbClr val="000000">
                      <a:alpha val="43137"/>
                    </a:srgbClr>
                  </a:outerShdw>
                </a:effectLst>
              </a:rPr>
              <a:t>PRIMANJE POKLONA I DRUGIH KORISITI, SMJERNICE </a:t>
            </a:r>
            <a:r>
              <a:rPr lang="en-US" sz="4000" b="1" dirty="0">
                <a:effectLst>
                  <a:outerShdw blurRad="38100" dist="38100" dir="2700000" algn="tl">
                    <a:srgbClr val="000000">
                      <a:alpha val="43137"/>
                    </a:srgbClr>
                  </a:outerShdw>
                </a:effectLst>
              </a:rPr>
              <a:t>1.1, 1.5</a:t>
            </a:r>
          </a:p>
        </p:txBody>
      </p:sp>
      <p:sp>
        <p:nvSpPr>
          <p:cNvPr id="3" name="Content Placeholder 2">
            <a:extLst>
              <a:ext uri="{FF2B5EF4-FFF2-40B4-BE49-F238E27FC236}">
                <a16:creationId xmlns:a16="http://schemas.microsoft.com/office/drawing/2014/main" id="{7B7995EE-0ABA-4920-88C6-7161822F9AF4}"/>
              </a:ext>
            </a:extLst>
          </p:cNvPr>
          <p:cNvSpPr>
            <a:spLocks noGrp="1"/>
          </p:cNvSpPr>
          <p:nvPr>
            <p:ph idx="1"/>
          </p:nvPr>
        </p:nvSpPr>
        <p:spPr>
          <a:xfrm>
            <a:off x="838200" y="1426128"/>
            <a:ext cx="10515600" cy="4750835"/>
          </a:xfrm>
        </p:spPr>
        <p:txBody>
          <a:bodyPr>
            <a:normAutofit/>
          </a:bodyPr>
          <a:lstStyle/>
          <a:p>
            <a:pPr marL="0" indent="0">
              <a:buNone/>
            </a:pPr>
            <a:r>
              <a:rPr lang="bs-Latn-BA" sz="3600" b="1" dirty="0"/>
              <a:t>Nosiocu pravosudne funkcije se zabranjuje traženje ili prihvatanje bilo kakvog poklona ili druge koristi u vezi sa obavljanjem pravosudne dužnosti</a:t>
            </a:r>
            <a:r>
              <a:rPr lang="en-US" sz="3600" b="1" dirty="0"/>
              <a:t>.</a:t>
            </a:r>
          </a:p>
          <a:p>
            <a:pPr marL="0" indent="0">
              <a:buNone/>
            </a:pPr>
            <a:endParaRPr lang="en-US" sz="3600" b="1" dirty="0"/>
          </a:p>
          <a:p>
            <a:pPr marL="0" indent="0">
              <a:buNone/>
            </a:pPr>
            <a:r>
              <a:rPr lang="bs-Latn-BA" sz="3600" b="1" dirty="0"/>
              <a:t>Zabrana traženja ili prihvatanja poklona ili druge vrste koristi u vezi sa obavljanjem pravosudne funkcije se odnosi i na članove porodice i domaćinstva nosioca pravosudne funkcije</a:t>
            </a:r>
            <a:r>
              <a:rPr lang="en-US" sz="3600" b="1" dirty="0"/>
              <a:t>.</a:t>
            </a:r>
          </a:p>
        </p:txBody>
      </p:sp>
    </p:spTree>
    <p:extLst>
      <p:ext uri="{BB962C8B-B14F-4D97-AF65-F5344CB8AC3E}">
        <p14:creationId xmlns:p14="http://schemas.microsoft.com/office/powerpoint/2010/main" val="18355804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F1E5-C50F-4A64-88B9-FB22C0532697}"/>
              </a:ext>
            </a:extLst>
          </p:cNvPr>
          <p:cNvSpPr>
            <a:spLocks noGrp="1"/>
          </p:cNvSpPr>
          <p:nvPr>
            <p:ph type="title"/>
          </p:nvPr>
        </p:nvSpPr>
        <p:spPr>
          <a:xfrm>
            <a:off x="754310" y="209725"/>
            <a:ext cx="10515600" cy="679508"/>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17</a:t>
            </a:r>
            <a:endParaRPr lang="en-US" dirty="0"/>
          </a:p>
        </p:txBody>
      </p:sp>
      <p:sp>
        <p:nvSpPr>
          <p:cNvPr id="3" name="Content Placeholder 2">
            <a:extLst>
              <a:ext uri="{FF2B5EF4-FFF2-40B4-BE49-F238E27FC236}">
                <a16:creationId xmlns:a16="http://schemas.microsoft.com/office/drawing/2014/main" id="{8D45EB84-26AA-4BDD-8151-31121D476F20}"/>
              </a:ext>
            </a:extLst>
          </p:cNvPr>
          <p:cNvSpPr>
            <a:spLocks noGrp="1"/>
          </p:cNvSpPr>
          <p:nvPr>
            <p:ph idx="1"/>
          </p:nvPr>
        </p:nvSpPr>
        <p:spPr>
          <a:xfrm>
            <a:off x="838200" y="1124125"/>
            <a:ext cx="10515600" cy="5052838"/>
          </a:xfrm>
        </p:spPr>
        <p:txBody>
          <a:bodyPr/>
          <a:lstStyle/>
          <a:p>
            <a:pPr marL="0" lvl="0" indent="0">
              <a:buNone/>
            </a:pPr>
            <a:r>
              <a:rPr lang="bs-Latn-BA" sz="3600" b="1" dirty="0"/>
              <a:t>Nosilac pravosudne funkcije je dobio stipendiju za učešće u edukativnom programu kojeg finansira vlada pod istim uslovima kao i drugi kandidati.</a:t>
            </a:r>
            <a:r>
              <a:rPr lang="en-US" sz="3600" b="1" dirty="0"/>
              <a:t> </a:t>
            </a:r>
            <a:r>
              <a:rPr lang="bs-Latn-BA" sz="3600" b="1" dirty="0"/>
              <a:t>Da li je može prihvatiti</a:t>
            </a:r>
            <a:r>
              <a:rPr lang="en-US" sz="3600" b="1" dirty="0"/>
              <a:t>? </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22717029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FD79-74D3-4444-9147-67C6C8A3FD52}"/>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PRIMANJE POKLONA I DRUGIH KORISITI</a:t>
            </a:r>
            <a:r>
              <a:rPr lang="bs-Latn-BA" b="1" dirty="0">
                <a:effectLst>
                  <a:outerShdw blurRad="38100" dist="38100" dir="2700000" algn="tl">
                    <a:srgbClr val="000000">
                      <a:alpha val="43137"/>
                    </a:srgbClr>
                  </a:outerShdw>
                </a:effectLst>
              </a:rPr>
              <a:t>, SMJERNICA</a:t>
            </a:r>
            <a:r>
              <a:rPr lang="en-US" b="1" dirty="0">
                <a:effectLst>
                  <a:outerShdw blurRad="38100" dist="38100" dir="2700000" algn="tl">
                    <a:srgbClr val="000000">
                      <a:alpha val="43137"/>
                    </a:srgbClr>
                  </a:outerShdw>
                </a:effectLst>
              </a:rPr>
              <a:t> 3.6</a:t>
            </a:r>
            <a:endParaRPr lang="en-US" dirty="0"/>
          </a:p>
        </p:txBody>
      </p:sp>
      <p:sp>
        <p:nvSpPr>
          <p:cNvPr id="3" name="Content Placeholder 2">
            <a:extLst>
              <a:ext uri="{FF2B5EF4-FFF2-40B4-BE49-F238E27FC236}">
                <a16:creationId xmlns:a16="http://schemas.microsoft.com/office/drawing/2014/main" id="{0CE2474D-D24A-40D1-BB91-0F5BCE2C9536}"/>
              </a:ext>
            </a:extLst>
          </p:cNvPr>
          <p:cNvSpPr>
            <a:spLocks noGrp="1"/>
          </p:cNvSpPr>
          <p:nvPr>
            <p:ph idx="1"/>
          </p:nvPr>
        </p:nvSpPr>
        <p:spPr/>
        <p:txBody>
          <a:bodyPr>
            <a:normAutofit/>
          </a:bodyPr>
          <a:lstStyle/>
          <a:p>
            <a:pPr marL="0" indent="0">
              <a:buNone/>
            </a:pPr>
            <a:r>
              <a:rPr lang="bs-Latn-BA" sz="3600" b="1" dirty="0"/>
              <a:t>Nosilac pravosudne funkcije može dobiti stipendiju pod istim uslovima i na osnovu istih kriterija kao i drugi prijavljeni kandidati</a:t>
            </a:r>
            <a:r>
              <a:rPr lang="en-US" sz="3600" b="1" dirty="0"/>
              <a:t>.</a:t>
            </a:r>
          </a:p>
        </p:txBody>
      </p:sp>
    </p:spTree>
    <p:extLst>
      <p:ext uri="{BB962C8B-B14F-4D97-AF65-F5344CB8AC3E}">
        <p14:creationId xmlns:p14="http://schemas.microsoft.com/office/powerpoint/2010/main" val="1779127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5FD2-9269-40C2-8BBC-B6CB0F81909D}"/>
              </a:ext>
            </a:extLst>
          </p:cNvPr>
          <p:cNvSpPr>
            <a:spLocks noGrp="1"/>
          </p:cNvSpPr>
          <p:nvPr>
            <p:ph type="title"/>
          </p:nvPr>
        </p:nvSpPr>
        <p:spPr>
          <a:xfrm>
            <a:off x="838200" y="365125"/>
            <a:ext cx="10515600" cy="784167"/>
          </a:xfrm>
        </p:spPr>
        <p:txBody>
          <a:bodyPr>
            <a:normAutofit/>
          </a:bodyPr>
          <a:lstStyle/>
          <a:p>
            <a:r>
              <a:rPr lang="bs-Latn-BA" sz="4000" b="1" dirty="0">
                <a:effectLst>
                  <a:outerShdw blurRad="38100" dist="38100" dir="2700000" algn="tl">
                    <a:srgbClr val="000000">
                      <a:alpha val="43137"/>
                    </a:srgbClr>
                  </a:outerShdw>
                </a:effectLst>
              </a:rPr>
              <a:t>PITANJE BR. </a:t>
            </a:r>
            <a:r>
              <a:rPr lang="en-US" sz="4000" b="1" dirty="0">
                <a:effectLst>
                  <a:outerShdw blurRad="38100" dist="38100" dir="2700000" algn="tl">
                    <a:srgbClr val="000000">
                      <a:alpha val="43137"/>
                    </a:srgbClr>
                  </a:outerShdw>
                </a:effectLst>
              </a:rPr>
              <a:t>18</a:t>
            </a:r>
            <a:endParaRPr lang="en-US" sz="4000" dirty="0"/>
          </a:p>
        </p:txBody>
      </p:sp>
      <p:sp>
        <p:nvSpPr>
          <p:cNvPr id="3" name="Content Placeholder 2">
            <a:extLst>
              <a:ext uri="{FF2B5EF4-FFF2-40B4-BE49-F238E27FC236}">
                <a16:creationId xmlns:a16="http://schemas.microsoft.com/office/drawing/2014/main" id="{7B22881E-0A8B-4259-AA86-265A8A260E79}"/>
              </a:ext>
            </a:extLst>
          </p:cNvPr>
          <p:cNvSpPr>
            <a:spLocks noGrp="1"/>
          </p:cNvSpPr>
          <p:nvPr>
            <p:ph idx="1"/>
          </p:nvPr>
        </p:nvSpPr>
        <p:spPr>
          <a:xfrm>
            <a:off x="838200" y="1392571"/>
            <a:ext cx="10515600" cy="4784391"/>
          </a:xfrm>
        </p:spPr>
        <p:txBody>
          <a:bodyPr>
            <a:normAutofit/>
          </a:bodyPr>
          <a:lstStyle/>
          <a:p>
            <a:pPr marL="0" lvl="0" indent="0">
              <a:buNone/>
            </a:pPr>
            <a:r>
              <a:rPr lang="bs-Latn-BA" sz="3600" b="1" dirty="0"/>
              <a:t>Nosilac pravosudne funkcije je, bez predstavljanja, primio besplatnu uslugu jer je davalac usluge znao da se radi o nosiocu pravosudne funkcije</a:t>
            </a:r>
            <a:r>
              <a:rPr lang="en-US" sz="3600" b="1" dirty="0"/>
              <a:t>. </a:t>
            </a:r>
            <a:r>
              <a:rPr lang="bs-Latn-BA" sz="3600" b="1" dirty="0"/>
              <a:t>Da li je ovaj postupak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2147863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C5AE-B76B-4141-9E0A-0131BB1CF87E}"/>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PRIMANJE POKLONA I DRUGIH KORISITI</a:t>
            </a:r>
            <a:r>
              <a:rPr lang="bs-Latn-BA" b="1" dirty="0">
                <a:effectLst>
                  <a:outerShdw blurRad="38100" dist="38100" dir="2700000" algn="tl">
                    <a:srgbClr val="000000">
                      <a:alpha val="43137"/>
                    </a:srgbClr>
                  </a:outerShdw>
                </a:effectLst>
              </a:rPr>
              <a:t>, SMJERNICA </a:t>
            </a:r>
            <a:r>
              <a:rPr lang="en-US" b="1" dirty="0">
                <a:effectLst>
                  <a:outerShdw blurRad="38100" dist="38100" dir="2700000" algn="tl">
                    <a:srgbClr val="000000">
                      <a:alpha val="43137"/>
                    </a:srgbClr>
                  </a:outerShdw>
                </a:effectLst>
              </a:rPr>
              <a:t>3.5</a:t>
            </a:r>
            <a:endParaRPr lang="en-US" dirty="0"/>
          </a:p>
        </p:txBody>
      </p:sp>
      <p:sp>
        <p:nvSpPr>
          <p:cNvPr id="3" name="Content Placeholder 2">
            <a:extLst>
              <a:ext uri="{FF2B5EF4-FFF2-40B4-BE49-F238E27FC236}">
                <a16:creationId xmlns:a16="http://schemas.microsoft.com/office/drawing/2014/main" id="{49A0A873-3908-42E7-8BC2-AD86A32536D2}"/>
              </a:ext>
            </a:extLst>
          </p:cNvPr>
          <p:cNvSpPr>
            <a:spLocks noGrp="1"/>
          </p:cNvSpPr>
          <p:nvPr>
            <p:ph idx="1"/>
          </p:nvPr>
        </p:nvSpPr>
        <p:spPr/>
        <p:txBody>
          <a:bodyPr>
            <a:normAutofit/>
          </a:bodyPr>
          <a:lstStyle/>
          <a:p>
            <a:pPr marL="0" indent="0">
              <a:buNone/>
            </a:pPr>
            <a:r>
              <a:rPr lang="bs-Latn-BA" sz="3600" b="1" dirty="0"/>
              <a:t>Nosilac pravosudne funkcije ne treba prihvatiti popust ili besplatnu uslugu od bilo kojeg pravnog ili fizičkog lica koji nisu jednaki i dostupni drugim građanima</a:t>
            </a:r>
            <a:r>
              <a:rPr lang="en-US" sz="3600" b="1" dirty="0"/>
              <a:t>.</a:t>
            </a:r>
          </a:p>
        </p:txBody>
      </p:sp>
    </p:spTree>
    <p:extLst>
      <p:ext uri="{BB962C8B-B14F-4D97-AF65-F5344CB8AC3E}">
        <p14:creationId xmlns:p14="http://schemas.microsoft.com/office/powerpoint/2010/main" val="2264016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B2769-CB72-44A7-9137-2B91B0DA779F}"/>
              </a:ext>
            </a:extLst>
          </p:cNvPr>
          <p:cNvSpPr>
            <a:spLocks noGrp="1"/>
          </p:cNvSpPr>
          <p:nvPr>
            <p:ph type="title"/>
          </p:nvPr>
        </p:nvSpPr>
        <p:spPr>
          <a:xfrm>
            <a:off x="838200" y="201335"/>
            <a:ext cx="10515600" cy="604008"/>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19</a:t>
            </a:r>
            <a:endParaRPr lang="en-US" dirty="0"/>
          </a:p>
        </p:txBody>
      </p:sp>
      <p:sp>
        <p:nvSpPr>
          <p:cNvPr id="3" name="Content Placeholder 2">
            <a:extLst>
              <a:ext uri="{FF2B5EF4-FFF2-40B4-BE49-F238E27FC236}">
                <a16:creationId xmlns:a16="http://schemas.microsoft.com/office/drawing/2014/main" id="{58E84CBD-AA05-4EDA-A787-EFF768421C22}"/>
              </a:ext>
            </a:extLst>
          </p:cNvPr>
          <p:cNvSpPr>
            <a:spLocks noGrp="1"/>
          </p:cNvSpPr>
          <p:nvPr>
            <p:ph idx="1"/>
          </p:nvPr>
        </p:nvSpPr>
        <p:spPr>
          <a:xfrm>
            <a:off x="838200" y="1015068"/>
            <a:ext cx="10515600" cy="5620204"/>
          </a:xfrm>
        </p:spPr>
        <p:txBody>
          <a:bodyPr>
            <a:normAutofit lnSpcReduction="10000"/>
          </a:bodyPr>
          <a:lstStyle/>
          <a:p>
            <a:pPr marL="0" lvl="0" indent="0">
              <a:buNone/>
            </a:pPr>
            <a:r>
              <a:rPr lang="bs-Latn-BA" sz="3600" b="1" dirty="0"/>
              <a:t>Kćerka nosioca pravosudne funkcije je primila vjenčani poklon od osobe koja je prije sedam godina bila stranka u postupku u kojem je učestvovao njen otac kao nosilac pravosudne funkcije. Nosilac pravosudne funkcije je svjedočio primanju poklona i nije poduzeo nikakve radnje</a:t>
            </a:r>
            <a:r>
              <a:rPr lang="en-US" sz="3600" b="1" dirty="0"/>
              <a:t>. </a:t>
            </a:r>
            <a:r>
              <a:rPr lang="bs-Latn-BA" sz="3600" b="1" dirty="0"/>
              <a:t>Da li je ovaj postupak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8561860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79069-9CA6-42E8-B10E-E3F6D329079C}"/>
              </a:ext>
            </a:extLst>
          </p:cNvPr>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PRIMANJE POKLONA I DRUGIH KORISITI, SMJERNIC</a:t>
            </a:r>
            <a:r>
              <a:rPr lang="bs-Latn-BA" b="1"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1.1, 1.5, 1.7</a:t>
            </a:r>
            <a:endParaRPr lang="en-US" dirty="0"/>
          </a:p>
        </p:txBody>
      </p:sp>
      <p:sp>
        <p:nvSpPr>
          <p:cNvPr id="3" name="Content Placeholder 2">
            <a:extLst>
              <a:ext uri="{FF2B5EF4-FFF2-40B4-BE49-F238E27FC236}">
                <a16:creationId xmlns:a16="http://schemas.microsoft.com/office/drawing/2014/main" id="{6A613C51-F511-4168-A0AC-EF67FC29BA4A}"/>
              </a:ext>
            </a:extLst>
          </p:cNvPr>
          <p:cNvSpPr>
            <a:spLocks noGrp="1"/>
          </p:cNvSpPr>
          <p:nvPr>
            <p:ph idx="1"/>
          </p:nvPr>
        </p:nvSpPr>
        <p:spPr/>
        <p:txBody>
          <a:bodyPr>
            <a:normAutofit lnSpcReduction="10000"/>
          </a:bodyPr>
          <a:lstStyle/>
          <a:p>
            <a:pPr marL="0" indent="0">
              <a:buNone/>
            </a:pPr>
            <a:r>
              <a:rPr lang="bs-Latn-BA" sz="3600" b="1" dirty="0"/>
              <a:t>Nosiocu pravosudne funkcije se zabranjuje traženje ili prihvatanje bilo kakvog poklona ili druge koristi u vezi sa obavljanjem pravosudne dužnosti</a:t>
            </a:r>
            <a:r>
              <a:rPr lang="en-US" sz="3600" b="1" dirty="0"/>
              <a:t>.</a:t>
            </a:r>
          </a:p>
          <a:p>
            <a:pPr marL="0" indent="0">
              <a:buNone/>
            </a:pPr>
            <a:r>
              <a:rPr lang="bs-Latn-BA" sz="3600" b="1" dirty="0"/>
              <a:t>Zabrana traženja ili prihvatanja poklona ili druge koristi u vezi sa obavljanjem pravosudne funkcije se odnosi i na članove porodice i domaćinstva nosioca pravosudne funkcije</a:t>
            </a:r>
            <a:r>
              <a:rPr lang="en-US" sz="3600" b="1" dirty="0"/>
              <a:t>.</a:t>
            </a:r>
          </a:p>
          <a:p>
            <a:pPr marL="0" indent="0">
              <a:buNone/>
            </a:pPr>
            <a:r>
              <a:rPr lang="bs-Latn-BA" sz="3600" b="1" dirty="0"/>
              <a:t>Zabrana traženja ili prihvatanja poklona ili druge vrste koristi je bez vremenskog ograničenja</a:t>
            </a:r>
            <a:r>
              <a:rPr lang="en-US" sz="3600" b="1" dirty="0"/>
              <a:t>.</a:t>
            </a:r>
          </a:p>
        </p:txBody>
      </p:sp>
    </p:spTree>
    <p:extLst>
      <p:ext uri="{BB962C8B-B14F-4D97-AF65-F5344CB8AC3E}">
        <p14:creationId xmlns:p14="http://schemas.microsoft.com/office/powerpoint/2010/main" val="27204452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D3F0-9BED-4A57-B4C0-0065A5F04692}"/>
              </a:ext>
            </a:extLst>
          </p:cNvPr>
          <p:cNvSpPr>
            <a:spLocks noGrp="1"/>
          </p:cNvSpPr>
          <p:nvPr>
            <p:ph type="title"/>
          </p:nvPr>
        </p:nvSpPr>
        <p:spPr>
          <a:xfrm>
            <a:off x="838200" y="365126"/>
            <a:ext cx="10515600" cy="616386"/>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20</a:t>
            </a:r>
            <a:endParaRPr lang="en-US" dirty="0"/>
          </a:p>
        </p:txBody>
      </p:sp>
      <p:sp>
        <p:nvSpPr>
          <p:cNvPr id="3" name="Content Placeholder 2">
            <a:extLst>
              <a:ext uri="{FF2B5EF4-FFF2-40B4-BE49-F238E27FC236}">
                <a16:creationId xmlns:a16="http://schemas.microsoft.com/office/drawing/2014/main" id="{E668A715-8A82-4FFD-9B4A-DDDEA6AD9367}"/>
              </a:ext>
            </a:extLst>
          </p:cNvPr>
          <p:cNvSpPr>
            <a:spLocks noGrp="1"/>
          </p:cNvSpPr>
          <p:nvPr>
            <p:ph idx="1"/>
          </p:nvPr>
        </p:nvSpPr>
        <p:spPr>
          <a:xfrm>
            <a:off x="838200" y="718457"/>
            <a:ext cx="10515600" cy="5458506"/>
          </a:xfrm>
        </p:spPr>
        <p:txBody>
          <a:bodyPr>
            <a:normAutofit/>
          </a:bodyPr>
          <a:lstStyle/>
          <a:p>
            <a:pPr marL="0" lvl="0" indent="0">
              <a:buNone/>
            </a:pPr>
            <a:endParaRPr lang="en-US" sz="3600" b="1" dirty="0"/>
          </a:p>
          <a:p>
            <a:pPr marL="0" lvl="0" indent="0">
              <a:buNone/>
            </a:pPr>
            <a:r>
              <a:rPr lang="bs-Latn-BA" sz="3600" b="1" dirty="0"/>
              <a:t>Nosilac pravosudne  funkcije je neočekivano poštom dobio poklon bon od jedne od strana u postupku. Taj poklon bon je odmah vratio. Da li je nosilac pravosudne funkcije spriječio sukob interesa</a:t>
            </a:r>
            <a:r>
              <a:rPr lang="en-US" sz="3600" b="1" dirty="0"/>
              <a:t>?  </a:t>
            </a:r>
          </a:p>
          <a:p>
            <a:pPr lvl="1"/>
            <a:r>
              <a:rPr lang="bs-Latn-BA" sz="3600" b="1" dirty="0"/>
              <a:t>Da</a:t>
            </a:r>
            <a:endParaRPr lang="en-US" sz="3600" b="1" dirty="0"/>
          </a:p>
          <a:p>
            <a:pPr lvl="1"/>
            <a:r>
              <a:rPr lang="en-US" sz="3600" b="1" dirty="0"/>
              <a:t>N</a:t>
            </a:r>
            <a:r>
              <a:rPr lang="bs-Latn-BA" sz="3600" b="1" dirty="0"/>
              <a:t>e</a:t>
            </a:r>
            <a:endParaRPr lang="en-US" sz="3600" b="1" dirty="0"/>
          </a:p>
          <a:p>
            <a:pPr lvl="1"/>
            <a:r>
              <a:rPr lang="en-US" sz="3600" b="1" dirty="0"/>
              <a:t>N</a:t>
            </a:r>
            <a:r>
              <a:rPr lang="bs-Latn-BA" sz="3600" b="1" dirty="0"/>
              <a:t>e u potpunosti</a:t>
            </a:r>
            <a:r>
              <a:rPr lang="en-US" sz="3600" b="1" dirty="0"/>
              <a:t> (</a:t>
            </a:r>
            <a:r>
              <a:rPr lang="bs-Latn-BA" sz="3600" b="1" dirty="0"/>
              <a:t>obrazložiti</a:t>
            </a:r>
            <a:r>
              <a:rPr lang="en-US" sz="3600" b="1" dirty="0"/>
              <a:t>)</a:t>
            </a:r>
          </a:p>
          <a:p>
            <a:endParaRPr lang="en-US" dirty="0"/>
          </a:p>
        </p:txBody>
      </p:sp>
    </p:spTree>
    <p:extLst>
      <p:ext uri="{BB962C8B-B14F-4D97-AF65-F5344CB8AC3E}">
        <p14:creationId xmlns:p14="http://schemas.microsoft.com/office/powerpoint/2010/main" val="412384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4DD8-0176-485B-9186-7DF73405931C}"/>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PRIVIDNI SUKOB INTERESA </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55DC7FD-0F2C-445C-92E9-1105596FD89D}"/>
              </a:ext>
            </a:extLst>
          </p:cNvPr>
          <p:cNvSpPr>
            <a:spLocks noGrp="1"/>
          </p:cNvSpPr>
          <p:nvPr>
            <p:ph idx="1"/>
          </p:nvPr>
        </p:nvSpPr>
        <p:spPr/>
        <p:txBody>
          <a:bodyPr>
            <a:normAutofit/>
          </a:bodyPr>
          <a:lstStyle/>
          <a:p>
            <a:pPr marL="0" indent="0">
              <a:buNone/>
            </a:pPr>
            <a:r>
              <a:rPr lang="bs-Latn-BA" sz="3600" b="1" dirty="0">
                <a:effectLst>
                  <a:outerShdw blurRad="38100" dist="38100" dir="2700000" algn="tl">
                    <a:srgbClr val="000000">
                      <a:alpha val="43137"/>
                    </a:srgbClr>
                  </a:outerShdw>
                </a:effectLst>
              </a:rPr>
              <a:t>Kada objektivni posmatrač može </a:t>
            </a:r>
            <a:r>
              <a:rPr lang="bs-Latn-BA" sz="3600" b="1" i="1" dirty="0">
                <a:effectLst>
                  <a:outerShdw blurRad="38100" dist="38100" dir="2700000" algn="tl">
                    <a:srgbClr val="000000">
                      <a:alpha val="43137"/>
                    </a:srgbClr>
                  </a:outerShdw>
                </a:effectLst>
              </a:rPr>
              <a:t>steći dojam </a:t>
            </a:r>
            <a:r>
              <a:rPr lang="bs-Latn-BA" sz="3600" b="1" dirty="0">
                <a:effectLst>
                  <a:outerShdw blurRad="38100" dist="38100" dir="2700000" algn="tl">
                    <a:srgbClr val="000000">
                      <a:alpha val="43137"/>
                    </a:srgbClr>
                  </a:outerShdw>
                </a:effectLst>
              </a:rPr>
              <a:t>da bi lični interesi javnog zvaničnika mogli neprimjereno uticati na obavljanje dužnosti</a:t>
            </a:r>
            <a:r>
              <a:rPr lang="en-US" sz="3600" b="1" dirty="0">
                <a:effectLst>
                  <a:outerShdw blurRad="38100" dist="38100" dir="2700000" algn="tl">
                    <a:srgbClr val="000000">
                      <a:alpha val="43137"/>
                    </a:srgbClr>
                  </a:outerShdw>
                </a:effectLst>
              </a:rPr>
              <a:t>.</a:t>
            </a:r>
          </a:p>
          <a:p>
            <a:pPr marL="0" indent="0">
              <a:buNone/>
            </a:pPr>
            <a:endParaRPr lang="en-US" sz="3600" b="1" dirty="0">
              <a:effectLst>
                <a:outerShdw blurRad="38100" dist="38100" dir="2700000" algn="tl">
                  <a:srgbClr val="000000">
                    <a:alpha val="43137"/>
                  </a:srgbClr>
                </a:outerShdw>
              </a:effectLst>
            </a:endParaRPr>
          </a:p>
          <a:p>
            <a:pPr marL="0" indent="0">
              <a:buNone/>
            </a:pPr>
            <a:r>
              <a:rPr lang="bs-Latn-BA" sz="3600" b="1" dirty="0">
                <a:effectLst>
                  <a:outerShdw blurRad="38100" dist="38100" dir="2700000" algn="tl">
                    <a:srgbClr val="000000">
                      <a:alpha val="43137"/>
                    </a:srgbClr>
                  </a:outerShdw>
                </a:effectLst>
              </a:rPr>
              <a:t>Prividni sukob interesa može prerasti  u stvarni sukob interesa te ga je stoga neophodno identificirati i preduzeti odgovarajuće mjere</a:t>
            </a:r>
            <a:r>
              <a:rPr lang="en-US" sz="36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228234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E1003-C3C0-4334-959C-C3A0E1BAF7E6}"/>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PRIMANJE POKLONA I DRUGIH KORISITI</a:t>
            </a:r>
            <a:r>
              <a:rPr lang="bs-Latn-BA" b="1" dirty="0">
                <a:effectLst>
                  <a:outerShdw blurRad="38100" dist="38100" dir="2700000" algn="tl">
                    <a:srgbClr val="000000">
                      <a:alpha val="43137"/>
                    </a:srgbClr>
                  </a:outerShdw>
                </a:effectLst>
              </a:rPr>
              <a:t>, SMJERNICA</a:t>
            </a:r>
            <a:r>
              <a:rPr lang="en-US" b="1" dirty="0">
                <a:effectLst>
                  <a:outerShdw blurRad="38100" dist="38100" dir="2700000" algn="tl">
                    <a:srgbClr val="000000">
                      <a:alpha val="43137"/>
                    </a:srgbClr>
                  </a:outerShdw>
                </a:effectLst>
              </a:rPr>
              <a:t> 4.2</a:t>
            </a:r>
            <a:endParaRPr lang="en-US" dirty="0"/>
          </a:p>
        </p:txBody>
      </p:sp>
      <p:sp>
        <p:nvSpPr>
          <p:cNvPr id="3" name="Content Placeholder 2">
            <a:extLst>
              <a:ext uri="{FF2B5EF4-FFF2-40B4-BE49-F238E27FC236}">
                <a16:creationId xmlns:a16="http://schemas.microsoft.com/office/drawing/2014/main" id="{C4A11B31-BB17-4123-A160-F90151D26E0D}"/>
              </a:ext>
            </a:extLst>
          </p:cNvPr>
          <p:cNvSpPr>
            <a:spLocks noGrp="1"/>
          </p:cNvSpPr>
          <p:nvPr>
            <p:ph idx="1"/>
          </p:nvPr>
        </p:nvSpPr>
        <p:spPr/>
        <p:txBody>
          <a:bodyPr>
            <a:normAutofit/>
          </a:bodyPr>
          <a:lstStyle/>
          <a:p>
            <a:pPr marL="0" indent="0">
              <a:buNone/>
            </a:pPr>
            <a:r>
              <a:rPr lang="bs-Latn-BA" sz="3600" b="1" dirty="0"/>
              <a:t>Ukoliko nosilac pravosudne funkcije nesvjesno primi nedozvoljen poklon ili drugu korist, trebao bi taj poklon što prije vratiti, ili davaocu poklona isplatiti protuvrijednost, te o tome obavijestiti rukovodioca pravosudne institucije i sačiniti službenu zabilješku</a:t>
            </a:r>
            <a:r>
              <a:rPr lang="en-US" sz="3600" b="1" dirty="0"/>
              <a:t>.</a:t>
            </a:r>
          </a:p>
        </p:txBody>
      </p:sp>
    </p:spTree>
    <p:extLst>
      <p:ext uri="{BB962C8B-B14F-4D97-AF65-F5344CB8AC3E}">
        <p14:creationId xmlns:p14="http://schemas.microsoft.com/office/powerpoint/2010/main" val="32047431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F356F-FAC9-47A3-B927-F553A36A9750}"/>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SPREČAVANJE SUKOBA INTERESA</a:t>
            </a:r>
            <a:r>
              <a:rPr lang="en-US" sz="4000" b="1" dirty="0">
                <a:effectLst>
                  <a:outerShdw blurRad="38100" dist="38100" dir="2700000" algn="tl">
                    <a:srgbClr val="000000">
                      <a:alpha val="43137"/>
                    </a:srgbClr>
                  </a:outerShdw>
                </a:effectLst>
              </a:rPr>
              <a:t> – </a:t>
            </a:r>
            <a:r>
              <a:rPr lang="bs-Latn-BA" sz="4000" b="1" dirty="0">
                <a:effectLst>
                  <a:outerShdw blurRad="38100" dist="38100" dir="2700000" algn="tl">
                    <a:srgbClr val="000000">
                      <a:alpha val="43137"/>
                    </a:srgbClr>
                  </a:outerShdw>
                </a:effectLst>
              </a:rPr>
              <a:t>PRIMANJE POKLONA I DRUGIH KORISTI </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5F8E16D-7141-492B-ACB1-60FCB80F8BE9}"/>
              </a:ext>
            </a:extLst>
          </p:cNvPr>
          <p:cNvSpPr>
            <a:spLocks noGrp="1"/>
          </p:cNvSpPr>
          <p:nvPr>
            <p:ph idx="1"/>
          </p:nvPr>
        </p:nvSpPr>
        <p:spPr/>
        <p:txBody>
          <a:bodyPr>
            <a:normAutofit fontScale="77500" lnSpcReduction="20000"/>
          </a:bodyPr>
          <a:lstStyle/>
          <a:p>
            <a:r>
              <a:rPr lang="bs-Latn-BA" sz="3600" b="1" dirty="0"/>
              <a:t>Izbjegavati situacije u kojima bi neodzovoljeni poklon ili korist mogli biti ponuđeni </a:t>
            </a:r>
            <a:endParaRPr lang="en-US" sz="3600" b="1" dirty="0"/>
          </a:p>
          <a:p>
            <a:r>
              <a:rPr lang="bs-Latn-BA" sz="3600" b="1" dirty="0"/>
              <a:t>U slučaju nesvjesnog primanja nedozvoljenog poklona ili druge koristi, taj poklon treba što prije vratiti, ili davaocu poklona isplatiti protuvrijednost, te o tome obavijestiti rukovodioca i sačiniti službenu zabilješku</a:t>
            </a:r>
            <a:endParaRPr lang="en-US" sz="3600" b="1" dirty="0"/>
          </a:p>
          <a:p>
            <a:r>
              <a:rPr lang="bs-Latn-BA" sz="3600" b="1" dirty="0"/>
              <a:t>Ukoliko poklon nije moguće odbiti ili vratiti, obavijestiti rukovodioca pravosudne institucije i sačiniti službenu zabilješku </a:t>
            </a:r>
            <a:endParaRPr lang="en-US" sz="3600" b="1" dirty="0"/>
          </a:p>
          <a:p>
            <a:r>
              <a:rPr lang="bs-Latn-BA" sz="3600" b="1" dirty="0"/>
              <a:t>U finansijskim izvještajim prijaviti tačne i potpune informacije o poklonima </a:t>
            </a:r>
            <a:endParaRPr lang="en-US" sz="3600" b="1" dirty="0"/>
          </a:p>
          <a:p>
            <a:r>
              <a:rPr lang="bs-Latn-BA" sz="3600" b="1" dirty="0"/>
              <a:t>U slučaju nedoumice o postupanju, zatražiti mišljenje Komisije za sudsku i tužilačku etiku </a:t>
            </a:r>
          </a:p>
        </p:txBody>
      </p:sp>
    </p:spTree>
    <p:extLst>
      <p:ext uri="{BB962C8B-B14F-4D97-AF65-F5344CB8AC3E}">
        <p14:creationId xmlns:p14="http://schemas.microsoft.com/office/powerpoint/2010/main" val="322183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11855-6678-48C6-8098-1ED87174901B}"/>
              </a:ext>
            </a:extLst>
          </p:cNvPr>
          <p:cNvSpPr>
            <a:spLocks noGrp="1"/>
          </p:cNvSpPr>
          <p:nvPr>
            <p:ph type="title"/>
          </p:nvPr>
        </p:nvSpPr>
        <p:spPr>
          <a:xfrm>
            <a:off x="838200" y="365126"/>
            <a:ext cx="10515600" cy="607998"/>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21</a:t>
            </a:r>
          </a:p>
        </p:txBody>
      </p:sp>
      <p:sp>
        <p:nvSpPr>
          <p:cNvPr id="3" name="Content Placeholder 2">
            <a:extLst>
              <a:ext uri="{FF2B5EF4-FFF2-40B4-BE49-F238E27FC236}">
                <a16:creationId xmlns:a16="http://schemas.microsoft.com/office/drawing/2014/main" id="{379CE0C8-BCB2-469D-97D3-C0EBF9B30196}"/>
              </a:ext>
            </a:extLst>
          </p:cNvPr>
          <p:cNvSpPr>
            <a:spLocks noGrp="1"/>
          </p:cNvSpPr>
          <p:nvPr>
            <p:ph idx="1"/>
          </p:nvPr>
        </p:nvSpPr>
        <p:spPr>
          <a:xfrm>
            <a:off x="838200" y="1224793"/>
            <a:ext cx="10515600" cy="4952170"/>
          </a:xfrm>
        </p:spPr>
        <p:txBody>
          <a:bodyPr>
            <a:normAutofit/>
          </a:bodyPr>
          <a:lstStyle/>
          <a:p>
            <a:pPr marL="0" lvl="0" indent="0">
              <a:buNone/>
            </a:pPr>
            <a:r>
              <a:rPr lang="bs-Latn-BA" sz="3600" b="1" dirty="0"/>
              <a:t>Nosilac pravosudne funkcije i ministar pravde su prijatelji od fakultetskih dana, a i dalje se redovno druže u ugostiteljskim objektima i posjećuju</a:t>
            </a:r>
            <a:r>
              <a:rPr lang="en-US" sz="3600" b="1" dirty="0"/>
              <a:t>. </a:t>
            </a:r>
            <a:r>
              <a:rPr lang="bs-Latn-BA" sz="3600" b="1" dirty="0"/>
              <a:t>Da li je ovakvo ponašanje u skladu sa pravilima i smjernicama o etičkom i profesionalnom ponašanju nosilaca pravosudnih funkcija</a:t>
            </a:r>
            <a:r>
              <a:rPr lang="en-US" sz="3600" b="1" dirty="0"/>
              <a:t>?  </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sz="2400" dirty="0"/>
          </a:p>
          <a:p>
            <a:endParaRPr lang="en-US" dirty="0"/>
          </a:p>
        </p:txBody>
      </p:sp>
    </p:spTree>
    <p:extLst>
      <p:ext uri="{BB962C8B-B14F-4D97-AF65-F5344CB8AC3E}">
        <p14:creationId xmlns:p14="http://schemas.microsoft.com/office/powerpoint/2010/main" val="38301632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D11F-A232-4852-9DA6-2C57BA3ADDC1}"/>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KONTAKTI SA TREĆIM LICIMA I ZLOUPOTREBA POVJERLJIVIH INFORMACIJA, SMJERNICA </a:t>
            </a:r>
            <a:r>
              <a:rPr lang="en-US" sz="4000" b="1" dirty="0">
                <a:effectLst>
                  <a:outerShdw blurRad="38100" dist="38100" dir="2700000" algn="tl">
                    <a:srgbClr val="000000">
                      <a:alpha val="43137"/>
                    </a:srgbClr>
                  </a:outerShdw>
                </a:effectLst>
              </a:rPr>
              <a:t>3.5</a:t>
            </a:r>
          </a:p>
        </p:txBody>
      </p:sp>
      <p:sp>
        <p:nvSpPr>
          <p:cNvPr id="3" name="Content Placeholder 2">
            <a:extLst>
              <a:ext uri="{FF2B5EF4-FFF2-40B4-BE49-F238E27FC236}">
                <a16:creationId xmlns:a16="http://schemas.microsoft.com/office/drawing/2014/main" id="{93638F4D-265C-46F0-B0AD-6C5B9E22EA63}"/>
              </a:ext>
            </a:extLst>
          </p:cNvPr>
          <p:cNvSpPr>
            <a:spLocks noGrp="1"/>
          </p:cNvSpPr>
          <p:nvPr>
            <p:ph idx="1"/>
          </p:nvPr>
        </p:nvSpPr>
        <p:spPr/>
        <p:txBody>
          <a:bodyPr>
            <a:normAutofit/>
          </a:bodyPr>
          <a:lstStyle/>
          <a:p>
            <a:pPr marL="0" indent="0">
              <a:buNone/>
            </a:pPr>
            <a:r>
              <a:rPr lang="bs-Latn-BA" sz="3600" b="1" dirty="0"/>
              <a:t>Druženje nosioca pravosudne funkcije sa drugim članovima pravne struke, uključujući advokate i notare je dozvoljeno, ali nosilac pravosudne funkcije treba izbjegavati direktan kontakt sa licima uključenim u njihove predmete ili sa licima koja se pojavljuju kao stranke u postupcima koji se vode pred pravosudnom institucijom u kojoj radi</a:t>
            </a:r>
            <a:r>
              <a:rPr lang="en-US" sz="3600" b="1" dirty="0"/>
              <a:t>.</a:t>
            </a:r>
          </a:p>
        </p:txBody>
      </p:sp>
    </p:spTree>
    <p:extLst>
      <p:ext uri="{BB962C8B-B14F-4D97-AF65-F5344CB8AC3E}">
        <p14:creationId xmlns:p14="http://schemas.microsoft.com/office/powerpoint/2010/main" val="35262183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BDDD-F92C-4BB8-B335-AADB3DD38453}"/>
              </a:ext>
            </a:extLst>
          </p:cNvPr>
          <p:cNvSpPr>
            <a:spLocks noGrp="1"/>
          </p:cNvSpPr>
          <p:nvPr>
            <p:ph type="title"/>
          </p:nvPr>
        </p:nvSpPr>
        <p:spPr>
          <a:xfrm>
            <a:off x="838200" y="381904"/>
            <a:ext cx="10515600" cy="582830"/>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22</a:t>
            </a:r>
          </a:p>
        </p:txBody>
      </p:sp>
      <p:sp>
        <p:nvSpPr>
          <p:cNvPr id="3" name="Content Placeholder 2">
            <a:extLst>
              <a:ext uri="{FF2B5EF4-FFF2-40B4-BE49-F238E27FC236}">
                <a16:creationId xmlns:a16="http://schemas.microsoft.com/office/drawing/2014/main" id="{5F3603A7-CDD7-4369-98B6-0632F1FBDDF4}"/>
              </a:ext>
            </a:extLst>
          </p:cNvPr>
          <p:cNvSpPr>
            <a:spLocks noGrp="1"/>
          </p:cNvSpPr>
          <p:nvPr>
            <p:ph idx="1"/>
          </p:nvPr>
        </p:nvSpPr>
        <p:spPr>
          <a:xfrm>
            <a:off x="838200" y="1142093"/>
            <a:ext cx="10515600" cy="5034869"/>
          </a:xfrm>
        </p:spPr>
        <p:txBody>
          <a:bodyPr>
            <a:normAutofit/>
          </a:bodyPr>
          <a:lstStyle/>
          <a:p>
            <a:pPr marL="0" lvl="0" indent="0">
              <a:buNone/>
            </a:pPr>
            <a:r>
              <a:rPr lang="bs-Latn-BA" sz="3600" b="1" dirty="0"/>
              <a:t>Ako se Vaš kolega, nosilac pravosudne funkcije, interesuje za Vaš predmet na kolegiju ili neformalno, da li je 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pPr marL="0" indent="0">
              <a:buNone/>
            </a:pPr>
            <a:endParaRPr lang="en-US" sz="2400" dirty="0"/>
          </a:p>
          <a:p>
            <a:endParaRPr lang="en-US" dirty="0"/>
          </a:p>
        </p:txBody>
      </p:sp>
    </p:spTree>
    <p:extLst>
      <p:ext uri="{BB962C8B-B14F-4D97-AF65-F5344CB8AC3E}">
        <p14:creationId xmlns:p14="http://schemas.microsoft.com/office/powerpoint/2010/main" val="36930241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BDA25-38CB-427E-B73B-63EAEDD5B36D}"/>
              </a:ext>
            </a:extLst>
          </p:cNvPr>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KONTAKTI SA TREĆIM LICIMA I ZLOUPOTREBA POVJERLJIVIH INFORMACIJA, SMJERNIC</a:t>
            </a:r>
            <a:r>
              <a:rPr lang="bs-Latn-BA" b="1" dirty="0">
                <a:effectLst>
                  <a:outerShdw blurRad="38100" dist="38100" dir="2700000" algn="tl">
                    <a:srgbClr val="000000">
                      <a:alpha val="43137"/>
                    </a:srgbClr>
                  </a:outerShdw>
                </a:effectLst>
              </a:rPr>
              <a:t>E </a:t>
            </a:r>
            <a:r>
              <a:rPr lang="en-US" b="1" dirty="0">
                <a:effectLst>
                  <a:outerShdw blurRad="38100" dist="38100" dir="2700000" algn="tl">
                    <a:srgbClr val="000000">
                      <a:alpha val="43137"/>
                    </a:srgbClr>
                  </a:outerShdw>
                </a:effectLst>
              </a:rPr>
              <a:t>3.1, 3.2</a:t>
            </a:r>
            <a:endParaRPr lang="en-US" dirty="0"/>
          </a:p>
        </p:txBody>
      </p:sp>
      <p:sp>
        <p:nvSpPr>
          <p:cNvPr id="3" name="Content Placeholder 2">
            <a:extLst>
              <a:ext uri="{FF2B5EF4-FFF2-40B4-BE49-F238E27FC236}">
                <a16:creationId xmlns:a16="http://schemas.microsoft.com/office/drawing/2014/main" id="{628D1A52-C413-4767-9DFD-3C9923D160A8}"/>
              </a:ext>
            </a:extLst>
          </p:cNvPr>
          <p:cNvSpPr>
            <a:spLocks noGrp="1"/>
          </p:cNvSpPr>
          <p:nvPr>
            <p:ph idx="1"/>
          </p:nvPr>
        </p:nvSpPr>
        <p:spPr/>
        <p:txBody>
          <a:bodyPr>
            <a:normAutofit lnSpcReduction="10000"/>
          </a:bodyPr>
          <a:lstStyle/>
          <a:p>
            <a:pPr marL="0" indent="0">
              <a:buNone/>
            </a:pPr>
            <a:r>
              <a:rPr lang="bs-Latn-BA" sz="3600" b="1" dirty="0"/>
              <a:t>Nosilac pravosudne funkcije ne bi smio javno ili privatno komentarisati završene ili predmete koji su u toku</a:t>
            </a:r>
            <a:r>
              <a:rPr lang="en-US" sz="3600" b="1" dirty="0"/>
              <a:t>.</a:t>
            </a:r>
          </a:p>
          <a:p>
            <a:pPr marL="0" indent="0">
              <a:buNone/>
            </a:pPr>
            <a:r>
              <a:rPr lang="bs-Latn-BA" sz="3600" b="1" dirty="0"/>
              <a:t>Nosilac pravosudne funkcije se u obavljanju svoje dužnosti može konsultovati o pravnim ili praktičnim pitanjima sa drugim nosiocima pravosudnih funkcija ili uposlenicima pravosudnih institucija, vodeći računa da prilikom ovih konsultacija ne dobije informacije zbog kojih bi se mogao naći u sukobu interesa</a:t>
            </a:r>
            <a:r>
              <a:rPr lang="en-US" sz="3600" b="1" dirty="0"/>
              <a:t>.</a:t>
            </a:r>
          </a:p>
        </p:txBody>
      </p:sp>
    </p:spTree>
    <p:extLst>
      <p:ext uri="{BB962C8B-B14F-4D97-AF65-F5344CB8AC3E}">
        <p14:creationId xmlns:p14="http://schemas.microsoft.com/office/powerpoint/2010/main" val="17407227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C74F-5359-4EF7-A28E-F73C9FDBE87F}"/>
              </a:ext>
            </a:extLst>
          </p:cNvPr>
          <p:cNvSpPr>
            <a:spLocks noGrp="1"/>
          </p:cNvSpPr>
          <p:nvPr>
            <p:ph type="title"/>
          </p:nvPr>
        </p:nvSpPr>
        <p:spPr>
          <a:xfrm>
            <a:off x="838200" y="365125"/>
            <a:ext cx="10515600" cy="59960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23</a:t>
            </a:r>
            <a:endParaRPr lang="en-US" dirty="0"/>
          </a:p>
        </p:txBody>
      </p:sp>
      <p:sp>
        <p:nvSpPr>
          <p:cNvPr id="3" name="Content Placeholder 2">
            <a:extLst>
              <a:ext uri="{FF2B5EF4-FFF2-40B4-BE49-F238E27FC236}">
                <a16:creationId xmlns:a16="http://schemas.microsoft.com/office/drawing/2014/main" id="{10F11152-412E-40E4-97AF-3055AFA9D097}"/>
              </a:ext>
            </a:extLst>
          </p:cNvPr>
          <p:cNvSpPr>
            <a:spLocks noGrp="1"/>
          </p:cNvSpPr>
          <p:nvPr>
            <p:ph idx="1"/>
          </p:nvPr>
        </p:nvSpPr>
        <p:spPr>
          <a:xfrm>
            <a:off x="838200" y="1442906"/>
            <a:ext cx="10515600" cy="4734057"/>
          </a:xfrm>
        </p:spPr>
        <p:txBody>
          <a:bodyPr/>
          <a:lstStyle/>
          <a:p>
            <a:pPr marL="0" lvl="0" indent="0">
              <a:buNone/>
            </a:pPr>
            <a:r>
              <a:rPr lang="bs-Latn-BA" sz="3600" b="1" dirty="0"/>
              <a:t>Nosilac pravosudne funkcije je u privatnom razgovoru rekao da je stranka u postupku „kriminalac“, a da je drugi nosilac pravosudne funkcije u postupku „politički pijun“. Da li je nosiocu pravosudne funkcije dozvoljeno davanje ovakvih izjava u privatnim razgovorima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3848420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18A09-E7F8-4EC0-A0F9-D778FA7A2397}"/>
              </a:ext>
            </a:extLst>
          </p:cNvPr>
          <p:cNvSpPr>
            <a:spLocks noGrp="1"/>
          </p:cNvSpPr>
          <p:nvPr>
            <p:ph type="title"/>
          </p:nvPr>
        </p:nvSpPr>
        <p:spPr/>
        <p:txBody>
          <a:bodyPr>
            <a:normAutofit fontScale="90000"/>
          </a:bodyPr>
          <a:lstStyle/>
          <a:p>
            <a:r>
              <a:rPr lang="pl-PL" b="1" dirty="0">
                <a:effectLst>
                  <a:outerShdw blurRad="38100" dist="38100" dir="2700000" algn="tl">
                    <a:srgbClr val="000000">
                      <a:alpha val="43137"/>
                    </a:srgbClr>
                  </a:outerShdw>
                </a:effectLst>
              </a:rPr>
              <a:t>KONTAKTI SA TREĆIM LICIMA I ZLOUPOTREBA POVJERLJIVIH INFORMACIJA, SMJERNICE </a:t>
            </a:r>
            <a:r>
              <a:rPr lang="en-US" b="1" dirty="0">
                <a:effectLst>
                  <a:outerShdw blurRad="38100" dist="38100" dir="2700000" algn="tl">
                    <a:srgbClr val="000000">
                      <a:alpha val="43137"/>
                    </a:srgbClr>
                  </a:outerShdw>
                </a:effectLst>
              </a:rPr>
              <a:t>3.1, 3.3</a:t>
            </a:r>
          </a:p>
        </p:txBody>
      </p:sp>
      <p:sp>
        <p:nvSpPr>
          <p:cNvPr id="3" name="Content Placeholder 2">
            <a:extLst>
              <a:ext uri="{FF2B5EF4-FFF2-40B4-BE49-F238E27FC236}">
                <a16:creationId xmlns:a16="http://schemas.microsoft.com/office/drawing/2014/main" id="{66DAD879-76BD-4837-BE90-1B811EB4781C}"/>
              </a:ext>
            </a:extLst>
          </p:cNvPr>
          <p:cNvSpPr>
            <a:spLocks noGrp="1"/>
          </p:cNvSpPr>
          <p:nvPr>
            <p:ph idx="1"/>
          </p:nvPr>
        </p:nvSpPr>
        <p:spPr/>
        <p:txBody>
          <a:bodyPr>
            <a:normAutofit fontScale="92500" lnSpcReduction="20000"/>
          </a:bodyPr>
          <a:lstStyle/>
          <a:p>
            <a:pPr marL="0" indent="0">
              <a:buNone/>
            </a:pPr>
            <a:r>
              <a:rPr lang="bs-Latn-BA" sz="3600" b="1" dirty="0"/>
              <a:t>Nosilac pravosudne funkcije ne bi smio javno ili privatno komentarisati završene ili predmete koji su u toku.</a:t>
            </a:r>
          </a:p>
          <a:p>
            <a:pPr marL="0" indent="0">
              <a:buNone/>
            </a:pPr>
            <a:endParaRPr lang="en-US" sz="3600" b="1" dirty="0"/>
          </a:p>
          <a:p>
            <a:pPr marL="0" indent="0">
              <a:buNone/>
            </a:pPr>
            <a:r>
              <a:rPr lang="bs-Latn-BA" sz="3600" b="1" dirty="0"/>
              <a:t>Nosilac pravosudne funkcije bi trebao voditi računa da ni u privatnim razgovorima ne daje neprimjerene izjave, odnosno izjave kojima se može dovesti u pitanje njegova nepristrasnost ili dignitet pravosudne funkcije. Ovo uključuje i iznošenje podataka o karakteristikama drugih nosilaca pravosudnih funkcija jer bi to moglo uticati na pravičnost postupka</a:t>
            </a:r>
            <a:r>
              <a:rPr lang="en-US" sz="3600" b="1" dirty="0"/>
              <a:t>. </a:t>
            </a:r>
          </a:p>
        </p:txBody>
      </p:sp>
    </p:spTree>
    <p:extLst>
      <p:ext uri="{BB962C8B-B14F-4D97-AF65-F5344CB8AC3E}">
        <p14:creationId xmlns:p14="http://schemas.microsoft.com/office/powerpoint/2010/main" val="8391463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D529-ED67-4BB2-92EC-7E24DE92645A}"/>
              </a:ext>
            </a:extLst>
          </p:cNvPr>
          <p:cNvSpPr>
            <a:spLocks noGrp="1"/>
          </p:cNvSpPr>
          <p:nvPr>
            <p:ph type="title"/>
          </p:nvPr>
        </p:nvSpPr>
        <p:spPr>
          <a:xfrm>
            <a:off x="838200" y="365125"/>
            <a:ext cx="10515600" cy="574442"/>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24</a:t>
            </a:r>
            <a:endParaRPr lang="en-US" dirty="0"/>
          </a:p>
        </p:txBody>
      </p:sp>
      <p:sp>
        <p:nvSpPr>
          <p:cNvPr id="3" name="Content Placeholder 2">
            <a:extLst>
              <a:ext uri="{FF2B5EF4-FFF2-40B4-BE49-F238E27FC236}">
                <a16:creationId xmlns:a16="http://schemas.microsoft.com/office/drawing/2014/main" id="{0392D96A-2530-4B4D-8C1E-664C4F9B2DFB}"/>
              </a:ext>
            </a:extLst>
          </p:cNvPr>
          <p:cNvSpPr>
            <a:spLocks noGrp="1"/>
          </p:cNvSpPr>
          <p:nvPr>
            <p:ph idx="1"/>
          </p:nvPr>
        </p:nvSpPr>
        <p:spPr>
          <a:xfrm>
            <a:off x="838200" y="1283515"/>
            <a:ext cx="10515600" cy="4893447"/>
          </a:xfrm>
        </p:spPr>
        <p:txBody>
          <a:bodyPr>
            <a:normAutofit/>
          </a:bodyPr>
          <a:lstStyle/>
          <a:p>
            <a:pPr marL="0" lvl="0" indent="0">
              <a:buNone/>
            </a:pPr>
            <a:r>
              <a:rPr lang="bs-Latn-BA" sz="3600" b="1" dirty="0"/>
              <a:t>Nosilac pravosudne funkcije je samostalno odlučio objaviti svoje mišljenje javnosti o pitanjima prava, pravnog sistema i pravosuđa</a:t>
            </a:r>
            <a:r>
              <a:rPr lang="en-US" sz="3600" b="1" dirty="0"/>
              <a:t>. </a:t>
            </a:r>
            <a:r>
              <a:rPr lang="bs-Latn-BA" sz="3600" b="1" dirty="0"/>
              <a:t>Da li je ovo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36341567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36F8-34E7-419E-A27D-3C206448DF36}"/>
              </a:ext>
            </a:extLst>
          </p:cNvPr>
          <p:cNvSpPr>
            <a:spLocks noGrp="1"/>
          </p:cNvSpPr>
          <p:nvPr>
            <p:ph type="title"/>
          </p:nvPr>
        </p:nvSpPr>
        <p:spPr/>
        <p:txBody>
          <a:bodyPr>
            <a:normAutofit fontScale="90000"/>
          </a:bodyPr>
          <a:lstStyle/>
          <a:p>
            <a:r>
              <a:rPr lang="pl-PL" b="1" dirty="0">
                <a:effectLst>
                  <a:outerShdw blurRad="38100" dist="38100" dir="2700000" algn="tl">
                    <a:srgbClr val="000000">
                      <a:alpha val="43137"/>
                    </a:srgbClr>
                  </a:outerShdw>
                </a:effectLst>
              </a:rPr>
              <a:t>KONTAKTI SA TREĆIM LICIMA I ZLOUPOTREBA POVJERLJIVIH INFORMACIJA, SMJERNICE </a:t>
            </a:r>
            <a:r>
              <a:rPr lang="en-US" b="1" dirty="0">
                <a:effectLst>
                  <a:outerShdw blurRad="38100" dist="38100" dir="2700000" algn="tl">
                    <a:srgbClr val="000000">
                      <a:alpha val="43137"/>
                    </a:srgbClr>
                  </a:outerShdw>
                </a:effectLst>
              </a:rPr>
              <a:t>3.7, 3.10, 3.12</a:t>
            </a:r>
            <a:endParaRPr lang="en-US" dirty="0"/>
          </a:p>
        </p:txBody>
      </p:sp>
      <p:sp>
        <p:nvSpPr>
          <p:cNvPr id="3" name="Content Placeholder 2">
            <a:extLst>
              <a:ext uri="{FF2B5EF4-FFF2-40B4-BE49-F238E27FC236}">
                <a16:creationId xmlns:a16="http://schemas.microsoft.com/office/drawing/2014/main" id="{62C364C6-52F0-47FA-9064-08477708AE36}"/>
              </a:ext>
            </a:extLst>
          </p:cNvPr>
          <p:cNvSpPr>
            <a:spLocks noGrp="1"/>
          </p:cNvSpPr>
          <p:nvPr>
            <p:ph idx="1"/>
          </p:nvPr>
        </p:nvSpPr>
        <p:spPr/>
        <p:txBody>
          <a:bodyPr>
            <a:normAutofit/>
          </a:bodyPr>
          <a:lstStyle/>
          <a:p>
            <a:pPr marL="0" indent="0">
              <a:buNone/>
            </a:pPr>
            <a:endParaRPr lang="en-US" sz="3600" b="1" dirty="0"/>
          </a:p>
          <a:p>
            <a:pPr marL="0" indent="0">
              <a:buNone/>
            </a:pPr>
            <a:r>
              <a:rPr lang="bs-Latn-BA" sz="3600" b="1" dirty="0"/>
              <a:t>Nosilac pravosudne funkcije može javno iznositi svoje stavove i mišljenja u svrhu unapređenja prava i pravnog sistema te komentirati društvene pojave, ali vodeći računa o principima nepristrasnosti i nezavisnosti pravosudne funkcije</a:t>
            </a:r>
            <a:r>
              <a:rPr lang="en-US" sz="3600" b="1" dirty="0"/>
              <a:t>.</a:t>
            </a:r>
          </a:p>
        </p:txBody>
      </p:sp>
    </p:spTree>
    <p:extLst>
      <p:ext uri="{BB962C8B-B14F-4D97-AF65-F5344CB8AC3E}">
        <p14:creationId xmlns:p14="http://schemas.microsoft.com/office/powerpoint/2010/main" val="179644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8B76-BAC2-466B-8549-77E3C33C9091}"/>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POTENCIJALNI SUKOB INTERESA </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1952FF5-07EB-4070-81B2-C18352103DE1}"/>
              </a:ext>
            </a:extLst>
          </p:cNvPr>
          <p:cNvSpPr>
            <a:spLocks noGrp="1"/>
          </p:cNvSpPr>
          <p:nvPr>
            <p:ph idx="1"/>
          </p:nvPr>
        </p:nvSpPr>
        <p:spPr/>
        <p:txBody>
          <a:bodyPr>
            <a:normAutofit/>
          </a:bodyPr>
          <a:lstStyle/>
          <a:p>
            <a:pPr marL="0" indent="0">
              <a:buNone/>
            </a:pPr>
            <a:r>
              <a:rPr lang="bs-Latn-BA" sz="3600" b="1" dirty="0">
                <a:effectLst>
                  <a:outerShdw blurRad="38100" dist="38100" dir="2700000" algn="tl">
                    <a:srgbClr val="000000">
                      <a:alpha val="43137"/>
                    </a:srgbClr>
                  </a:outerShdw>
                </a:effectLst>
              </a:rPr>
              <a:t>Javni zvaničnik ima privatne interese koji su takve prirode da bi doveli do sukoba interesa ukoliko bi dati zvaničnik u budućnosti učestvovao u izvršavanju suprotstavljenih službenih dužnosti</a:t>
            </a:r>
            <a:r>
              <a:rPr lang="en-US" sz="3600" b="1" dirty="0">
                <a:effectLst>
                  <a:outerShdw blurRad="38100" dist="38100" dir="2700000" algn="tl">
                    <a:srgbClr val="000000">
                      <a:alpha val="43137"/>
                    </a:srgbClr>
                  </a:outerShdw>
                </a:effectLst>
              </a:rPr>
              <a:t>.</a:t>
            </a:r>
          </a:p>
          <a:p>
            <a:pPr marL="0" indent="0">
              <a:buNone/>
            </a:pPr>
            <a:r>
              <a:rPr lang="bs-Latn-BA" sz="3600" b="1" dirty="0">
                <a:effectLst>
                  <a:outerShdw blurRad="38100" dist="38100" dir="2700000" algn="tl">
                    <a:srgbClr val="000000">
                      <a:alpha val="43137"/>
                    </a:srgbClr>
                  </a:outerShdw>
                </a:effectLst>
              </a:rPr>
              <a:t>S obzirom da će takav sukob interesa pod određenim okolnostima iz potencijalnog prerasti u aktivni neophodno ga je identificirati i preduzeti odgovarajuće mjere.</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8696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5A27-9565-4A8B-BDEB-DC178CC4BE58}"/>
              </a:ext>
            </a:extLst>
          </p:cNvPr>
          <p:cNvSpPr>
            <a:spLocks noGrp="1"/>
          </p:cNvSpPr>
          <p:nvPr>
            <p:ph type="title"/>
          </p:nvPr>
        </p:nvSpPr>
        <p:spPr/>
        <p:txBody>
          <a:bodyPr>
            <a:normAutofit fontScale="90000"/>
          </a:bodyPr>
          <a:lstStyle/>
          <a:p>
            <a:r>
              <a:rPr lang="pl-PL" b="1" dirty="0">
                <a:effectLst>
                  <a:outerShdw blurRad="38100" dist="38100" dir="2700000" algn="tl">
                    <a:srgbClr val="000000">
                      <a:alpha val="43137"/>
                    </a:srgbClr>
                  </a:outerShdw>
                </a:effectLst>
              </a:rPr>
              <a:t>KONTAKTI SA TREĆIM LICIMA I ZLOUPOTREBA POVJERLJIVIH INFORMACIJA, SMJERNICE  </a:t>
            </a:r>
            <a:r>
              <a:rPr lang="en-US" b="1" dirty="0">
                <a:effectLst>
                  <a:outerShdw blurRad="38100" dist="38100" dir="2700000" algn="tl">
                    <a:srgbClr val="000000">
                      <a:alpha val="43137"/>
                    </a:srgbClr>
                  </a:outerShdw>
                </a:effectLst>
              </a:rPr>
              <a:t>3.7, 3.10, 3.12</a:t>
            </a:r>
            <a:endParaRPr lang="en-US" dirty="0"/>
          </a:p>
        </p:txBody>
      </p:sp>
      <p:sp>
        <p:nvSpPr>
          <p:cNvPr id="3" name="Content Placeholder 2">
            <a:extLst>
              <a:ext uri="{FF2B5EF4-FFF2-40B4-BE49-F238E27FC236}">
                <a16:creationId xmlns:a16="http://schemas.microsoft.com/office/drawing/2014/main" id="{72F71545-B5CB-4392-8575-238EA4E25EC5}"/>
              </a:ext>
            </a:extLst>
          </p:cNvPr>
          <p:cNvSpPr>
            <a:spLocks noGrp="1"/>
          </p:cNvSpPr>
          <p:nvPr>
            <p:ph idx="1"/>
          </p:nvPr>
        </p:nvSpPr>
        <p:spPr>
          <a:xfrm>
            <a:off x="838200" y="1825625"/>
            <a:ext cx="10515600" cy="4667250"/>
          </a:xfrm>
        </p:spPr>
        <p:txBody>
          <a:bodyPr>
            <a:normAutofit fontScale="92500" lnSpcReduction="20000"/>
          </a:bodyPr>
          <a:lstStyle/>
          <a:p>
            <a:pPr marL="0" indent="0">
              <a:buNone/>
            </a:pPr>
            <a:endParaRPr lang="en-US" sz="3600" b="1" dirty="0"/>
          </a:p>
          <a:p>
            <a:pPr marL="0" indent="0">
              <a:buNone/>
            </a:pPr>
            <a:r>
              <a:rPr lang="bs-Latn-BA" sz="3600" b="1" dirty="0"/>
              <a:t>Prilikom donošenja odluke da li da nastupa u javnosti, nosilac pravosudne funkcije bi trebao voditi računa o očuvanju digniteta pravosudne funkcije i povjerenja javnosti u nepristrasnost i nezavisnost pravosuđa, te uzeti u obzir sljedeće faktore: 1) da li se pitanja o kojima će govoriti tiču prava, pravnog sistema i pravosuđa, 2) da li će javnim nastupom doprinijeti edukaciji ili boljoj informisanosti javnosti o ovoj oblasti, 3) da li su to pitanja koja se tiču profesionalne zajednice ili samo njega pojedinačno, i 4) da li je o tim pitanjima bolje oglasiti se putem strukovnih udruženja</a:t>
            </a:r>
            <a:r>
              <a:rPr lang="en-US" sz="3600" b="1" dirty="0"/>
              <a:t>.</a:t>
            </a:r>
          </a:p>
        </p:txBody>
      </p:sp>
    </p:spTree>
    <p:extLst>
      <p:ext uri="{BB962C8B-B14F-4D97-AF65-F5344CB8AC3E}">
        <p14:creationId xmlns:p14="http://schemas.microsoft.com/office/powerpoint/2010/main" val="35538082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73E9-226F-4AED-9523-4C3E0006FDA9}"/>
              </a:ext>
            </a:extLst>
          </p:cNvPr>
          <p:cNvSpPr>
            <a:spLocks noGrp="1"/>
          </p:cNvSpPr>
          <p:nvPr>
            <p:ph type="title"/>
          </p:nvPr>
        </p:nvSpPr>
        <p:spPr/>
        <p:txBody>
          <a:bodyPr>
            <a:normAutofit fontScale="90000"/>
          </a:bodyPr>
          <a:lstStyle/>
          <a:p>
            <a:r>
              <a:rPr lang="pl-PL" b="1" dirty="0">
                <a:effectLst>
                  <a:outerShdw blurRad="38100" dist="38100" dir="2700000" algn="tl">
                    <a:srgbClr val="000000">
                      <a:alpha val="43137"/>
                    </a:srgbClr>
                  </a:outerShdw>
                </a:effectLst>
              </a:rPr>
              <a:t>KONTAKTI SA TREĆIM LICIMA I ZLOUPOTREBA POVJERLJIVIH INFORMACIJA, SMJERNICE </a:t>
            </a:r>
            <a:r>
              <a:rPr lang="en-US" b="1" dirty="0">
                <a:effectLst>
                  <a:outerShdw blurRad="38100" dist="38100" dir="2700000" algn="tl">
                    <a:srgbClr val="000000">
                      <a:alpha val="43137"/>
                    </a:srgbClr>
                  </a:outerShdw>
                </a:effectLst>
              </a:rPr>
              <a:t>3.7, 3.10, 3.12</a:t>
            </a:r>
            <a:endParaRPr lang="en-US" dirty="0"/>
          </a:p>
        </p:txBody>
      </p:sp>
      <p:sp>
        <p:nvSpPr>
          <p:cNvPr id="3" name="Content Placeholder 2">
            <a:extLst>
              <a:ext uri="{FF2B5EF4-FFF2-40B4-BE49-F238E27FC236}">
                <a16:creationId xmlns:a16="http://schemas.microsoft.com/office/drawing/2014/main" id="{B5BA8C6F-52AE-4084-941A-9C43D7AE74A2}"/>
              </a:ext>
            </a:extLst>
          </p:cNvPr>
          <p:cNvSpPr>
            <a:spLocks noGrp="1"/>
          </p:cNvSpPr>
          <p:nvPr>
            <p:ph idx="1"/>
          </p:nvPr>
        </p:nvSpPr>
        <p:spPr/>
        <p:txBody>
          <a:bodyPr>
            <a:normAutofit/>
          </a:bodyPr>
          <a:lstStyle/>
          <a:p>
            <a:pPr marL="0" indent="0">
              <a:buNone/>
            </a:pPr>
            <a:endParaRPr lang="en-US" sz="3600" b="1" dirty="0"/>
          </a:p>
          <a:p>
            <a:pPr marL="0" indent="0">
              <a:buNone/>
            </a:pPr>
            <a:r>
              <a:rPr lang="bs-Latn-BA" sz="3600" b="1" dirty="0"/>
              <a:t>Nosilac pravosudne funkcije bi trebao obavijestiti rukovodioca pravosudne institucije u kojoj obnaša dužnost o svojim planiranim istupima u javnosti, kao i već datim izjavama, u slučaju neplaniranog obraćanja javnosti</a:t>
            </a:r>
            <a:r>
              <a:rPr lang="en-US" sz="3600" b="1" dirty="0"/>
              <a:t>.</a:t>
            </a:r>
          </a:p>
        </p:txBody>
      </p:sp>
    </p:spTree>
    <p:extLst>
      <p:ext uri="{BB962C8B-B14F-4D97-AF65-F5344CB8AC3E}">
        <p14:creationId xmlns:p14="http://schemas.microsoft.com/office/powerpoint/2010/main" val="21506981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7369-4957-4F78-971F-1177ACBFF52B}"/>
              </a:ext>
            </a:extLst>
          </p:cNvPr>
          <p:cNvSpPr>
            <a:spLocks noGrp="1"/>
          </p:cNvSpPr>
          <p:nvPr>
            <p:ph type="title"/>
          </p:nvPr>
        </p:nvSpPr>
        <p:spPr>
          <a:xfrm>
            <a:off x="838200" y="365126"/>
            <a:ext cx="10515600" cy="482162"/>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25 </a:t>
            </a:r>
            <a:endParaRPr lang="en-US" dirty="0"/>
          </a:p>
        </p:txBody>
      </p:sp>
      <p:sp>
        <p:nvSpPr>
          <p:cNvPr id="3" name="Content Placeholder 2">
            <a:extLst>
              <a:ext uri="{FF2B5EF4-FFF2-40B4-BE49-F238E27FC236}">
                <a16:creationId xmlns:a16="http://schemas.microsoft.com/office/drawing/2014/main" id="{03DF5A1F-4FEB-4679-9B08-64D5E667CA73}"/>
              </a:ext>
            </a:extLst>
          </p:cNvPr>
          <p:cNvSpPr>
            <a:spLocks noGrp="1"/>
          </p:cNvSpPr>
          <p:nvPr>
            <p:ph idx="1"/>
          </p:nvPr>
        </p:nvSpPr>
        <p:spPr>
          <a:xfrm>
            <a:off x="838200" y="1066800"/>
            <a:ext cx="10515600" cy="5110163"/>
          </a:xfrm>
        </p:spPr>
        <p:txBody>
          <a:bodyPr/>
          <a:lstStyle/>
          <a:p>
            <a:pPr marL="0" lvl="0" indent="0">
              <a:buNone/>
            </a:pPr>
            <a:r>
              <a:rPr lang="bs-Latn-BA" sz="3600" b="1" dirty="0"/>
              <a:t>Da li je nosiocu pravosudne funkcije dozvoljeno razgovarati sa strankom van postupka bez obzira što se razgovor ne vodi o predmetu povodom kojeg se predmet vodi</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pPr marL="0" indent="0">
              <a:buNone/>
            </a:pPr>
            <a:r>
              <a:rPr lang="en-US" sz="3600" b="1" dirty="0"/>
              <a:t> </a:t>
            </a:r>
          </a:p>
          <a:p>
            <a:endParaRPr lang="en-US" dirty="0"/>
          </a:p>
        </p:txBody>
      </p:sp>
    </p:spTree>
    <p:extLst>
      <p:ext uri="{BB962C8B-B14F-4D97-AF65-F5344CB8AC3E}">
        <p14:creationId xmlns:p14="http://schemas.microsoft.com/office/powerpoint/2010/main" val="29706940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BD4D4-E364-4D7E-AC77-CF1C920BBB44}"/>
              </a:ext>
            </a:extLst>
          </p:cNvPr>
          <p:cNvSpPr>
            <a:spLocks noGrp="1"/>
          </p:cNvSpPr>
          <p:nvPr>
            <p:ph type="title"/>
          </p:nvPr>
        </p:nvSpPr>
        <p:spPr/>
        <p:txBody>
          <a:bodyPr>
            <a:normAutofit/>
          </a:bodyPr>
          <a:lstStyle/>
          <a:p>
            <a:r>
              <a:rPr lang="pl-PL" b="1" dirty="0">
                <a:effectLst>
                  <a:outerShdw blurRad="38100" dist="38100" dir="2700000" algn="tl">
                    <a:srgbClr val="000000">
                      <a:alpha val="43137"/>
                    </a:srgbClr>
                  </a:outerShdw>
                </a:effectLst>
              </a:rPr>
              <a:t>KONTAKTI SA TREĆIM LICIMA I ZLOUPOTREBA POVJERLJIVIH INFORMACIJA, SMJERNICA </a:t>
            </a:r>
            <a:r>
              <a:rPr lang="en-US" b="1" dirty="0">
                <a:effectLst>
                  <a:outerShdw blurRad="38100" dist="38100" dir="2700000" algn="tl">
                    <a:srgbClr val="000000">
                      <a:alpha val="43137"/>
                    </a:srgbClr>
                  </a:outerShdw>
                </a:effectLst>
              </a:rPr>
              <a:t>2.1 </a:t>
            </a:r>
            <a:endParaRPr lang="en-US" dirty="0"/>
          </a:p>
        </p:txBody>
      </p:sp>
      <p:sp>
        <p:nvSpPr>
          <p:cNvPr id="3" name="Content Placeholder 2">
            <a:extLst>
              <a:ext uri="{FF2B5EF4-FFF2-40B4-BE49-F238E27FC236}">
                <a16:creationId xmlns:a16="http://schemas.microsoft.com/office/drawing/2014/main" id="{09DE0C79-4C51-485E-B895-5EE15FA6D758}"/>
              </a:ext>
            </a:extLst>
          </p:cNvPr>
          <p:cNvSpPr>
            <a:spLocks noGrp="1"/>
          </p:cNvSpPr>
          <p:nvPr>
            <p:ph idx="1"/>
          </p:nvPr>
        </p:nvSpPr>
        <p:spPr/>
        <p:txBody>
          <a:bodyPr>
            <a:normAutofit/>
          </a:bodyPr>
          <a:lstStyle/>
          <a:p>
            <a:pPr marL="0" indent="0">
              <a:buNone/>
            </a:pPr>
            <a:r>
              <a:rPr lang="bs-Latn-BA" sz="3600" b="1" dirty="0"/>
              <a:t>Nosilac pravosudne funkcije bi trebao voditi računa da njegova komunikacija sa stranama u postupku i drugim licima ne dovodi u sumnju njegovu nezavisnost i nepristrasnost</a:t>
            </a:r>
            <a:r>
              <a:rPr lang="en-US" sz="3600" b="1" dirty="0"/>
              <a:t>.</a:t>
            </a:r>
          </a:p>
        </p:txBody>
      </p:sp>
    </p:spTree>
    <p:extLst>
      <p:ext uri="{BB962C8B-B14F-4D97-AF65-F5344CB8AC3E}">
        <p14:creationId xmlns:p14="http://schemas.microsoft.com/office/powerpoint/2010/main" val="19051993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FEE3-6CBE-4EC9-AA72-34282B462400}"/>
              </a:ext>
            </a:extLst>
          </p:cNvPr>
          <p:cNvSpPr>
            <a:spLocks noGrp="1"/>
          </p:cNvSpPr>
          <p:nvPr>
            <p:ph type="title"/>
          </p:nvPr>
        </p:nvSpPr>
        <p:spPr>
          <a:xfrm>
            <a:off x="838200" y="365125"/>
            <a:ext cx="10515600" cy="50732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26</a:t>
            </a:r>
            <a:endParaRPr lang="en-US" dirty="0"/>
          </a:p>
        </p:txBody>
      </p:sp>
      <p:sp>
        <p:nvSpPr>
          <p:cNvPr id="3" name="Content Placeholder 2">
            <a:extLst>
              <a:ext uri="{FF2B5EF4-FFF2-40B4-BE49-F238E27FC236}">
                <a16:creationId xmlns:a16="http://schemas.microsoft.com/office/drawing/2014/main" id="{21727D09-5207-466A-902D-A0E6CF0662EB}"/>
              </a:ext>
            </a:extLst>
          </p:cNvPr>
          <p:cNvSpPr>
            <a:spLocks noGrp="1"/>
          </p:cNvSpPr>
          <p:nvPr>
            <p:ph idx="1"/>
          </p:nvPr>
        </p:nvSpPr>
        <p:spPr>
          <a:xfrm>
            <a:off x="838200" y="957943"/>
            <a:ext cx="10515600" cy="5219020"/>
          </a:xfrm>
        </p:spPr>
        <p:txBody>
          <a:bodyPr>
            <a:normAutofit fontScale="92500" lnSpcReduction="10000"/>
          </a:bodyPr>
          <a:lstStyle/>
          <a:p>
            <a:pPr marL="0" lvl="0" indent="0">
              <a:buNone/>
            </a:pPr>
            <a:endParaRPr lang="en-US" sz="3600" b="1" dirty="0"/>
          </a:p>
          <a:p>
            <a:pPr marL="0" lvl="0" indent="0">
              <a:buNone/>
            </a:pPr>
            <a:r>
              <a:rPr lang="bs-Latn-BA" sz="3600" b="1" dirty="0"/>
              <a:t>Stranka u postupku je srela sudiju i saopštila mu informacije koje su vezane za postupak bez prisustva druge strane u postupku</a:t>
            </a:r>
            <a:r>
              <a:rPr lang="en-US" sz="3600" b="1" dirty="0"/>
              <a:t>.  </a:t>
            </a:r>
            <a:r>
              <a:rPr lang="bs-Latn-BA" sz="3600" b="1" dirty="0"/>
              <a:t>Nosilac pravosudne funkcije nije poduzeo nikakve radnje vezano za ovu komunikaciju. Da li je ovakvo postupanje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25153428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67BF7-6A95-4CA9-A648-B6772979B61E}"/>
              </a:ext>
            </a:extLst>
          </p:cNvPr>
          <p:cNvSpPr>
            <a:spLocks noGrp="1"/>
          </p:cNvSpPr>
          <p:nvPr>
            <p:ph type="title"/>
          </p:nvPr>
        </p:nvSpPr>
        <p:spPr/>
        <p:txBody>
          <a:bodyPr>
            <a:normAutofit fontScale="90000"/>
          </a:bodyPr>
          <a:lstStyle/>
          <a:p>
            <a:r>
              <a:rPr lang="pl-PL" b="1" dirty="0">
                <a:effectLst>
                  <a:outerShdw blurRad="38100" dist="38100" dir="2700000" algn="tl">
                    <a:srgbClr val="000000">
                      <a:alpha val="43137"/>
                    </a:srgbClr>
                  </a:outerShdw>
                </a:effectLst>
              </a:rPr>
              <a:t>KONTAKTI SA TREĆIM LICIMA I ZLOUPOTREBA POVJERLJIVIH INFORMACIJA, SMJERNICE</a:t>
            </a:r>
            <a:r>
              <a:rPr lang="en-US" b="1" dirty="0">
                <a:effectLst>
                  <a:outerShdw blurRad="38100" dist="38100" dir="2700000" algn="tl">
                    <a:srgbClr val="000000">
                      <a:alpha val="43137"/>
                    </a:srgbClr>
                  </a:outerShdw>
                </a:effectLst>
              </a:rPr>
              <a:t> 2.2, 2.4 </a:t>
            </a:r>
            <a:endParaRPr lang="en-US" dirty="0"/>
          </a:p>
        </p:txBody>
      </p:sp>
      <p:sp>
        <p:nvSpPr>
          <p:cNvPr id="3" name="Content Placeholder 2">
            <a:extLst>
              <a:ext uri="{FF2B5EF4-FFF2-40B4-BE49-F238E27FC236}">
                <a16:creationId xmlns:a16="http://schemas.microsoft.com/office/drawing/2014/main" id="{33D5C96E-8759-4169-8AAE-4B029E3589A0}"/>
              </a:ext>
            </a:extLst>
          </p:cNvPr>
          <p:cNvSpPr>
            <a:spLocks noGrp="1"/>
          </p:cNvSpPr>
          <p:nvPr>
            <p:ph idx="1"/>
          </p:nvPr>
        </p:nvSpPr>
        <p:spPr/>
        <p:txBody>
          <a:bodyPr>
            <a:normAutofit/>
          </a:bodyPr>
          <a:lstStyle/>
          <a:p>
            <a:pPr marL="0" indent="0">
              <a:buNone/>
            </a:pPr>
            <a:r>
              <a:rPr lang="bs-Latn-BA" sz="3600" b="1" dirty="0"/>
              <a:t>Nosilac pravosudne funkcije bi morao odbaciti svaki pokušaj strana u postupku da sa njim </a:t>
            </a:r>
            <a:r>
              <a:rPr lang="bs-Latn-BA" sz="3600" b="1" i="1" dirty="0"/>
              <a:t>ex parte </a:t>
            </a:r>
            <a:r>
              <a:rPr lang="bs-Latn-BA" sz="3600" b="1" dirty="0"/>
              <a:t>komunicira, vodeći računa o ovoj zabrani čak i kada se čini da je </a:t>
            </a:r>
            <a:r>
              <a:rPr lang="bs-Latn-BA" sz="3600" b="1" i="1" dirty="0"/>
              <a:t>ex parte </a:t>
            </a:r>
            <a:r>
              <a:rPr lang="bs-Latn-BA" sz="3600" b="1" dirty="0"/>
              <a:t>komunikacija efikasnija i praktičnija</a:t>
            </a:r>
            <a:r>
              <a:rPr lang="en-US" sz="3600" b="1" dirty="0"/>
              <a:t>.</a:t>
            </a:r>
          </a:p>
          <a:p>
            <a:pPr marL="0" indent="0">
              <a:buNone/>
            </a:pPr>
            <a:r>
              <a:rPr lang="bs-Latn-BA" sz="3600" b="1" dirty="0"/>
              <a:t>U slučaju nenamjerne </a:t>
            </a:r>
            <a:r>
              <a:rPr lang="bs-Latn-BA" sz="3600" b="1" i="1" dirty="0"/>
              <a:t>ex parte </a:t>
            </a:r>
            <a:r>
              <a:rPr lang="bs-Latn-BA" sz="3600" b="1" dirty="0"/>
              <a:t>komunikacije, nosilac pravosudne funkcije bi trebao o tome bez odlaganja obavijestiti sve strane u postupku i pružiti im mogućnost odgovora</a:t>
            </a:r>
            <a:r>
              <a:rPr lang="en-US" sz="3600" b="1" dirty="0"/>
              <a:t>.</a:t>
            </a:r>
          </a:p>
        </p:txBody>
      </p:sp>
    </p:spTree>
    <p:extLst>
      <p:ext uri="{BB962C8B-B14F-4D97-AF65-F5344CB8AC3E}">
        <p14:creationId xmlns:p14="http://schemas.microsoft.com/office/powerpoint/2010/main" val="9713042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9B72B-5563-4A4B-ACE5-3FE32784ABAE}"/>
              </a:ext>
            </a:extLst>
          </p:cNvPr>
          <p:cNvSpPr>
            <a:spLocks noGrp="1"/>
          </p:cNvSpPr>
          <p:nvPr>
            <p:ph type="title"/>
          </p:nvPr>
        </p:nvSpPr>
        <p:spPr>
          <a:xfrm>
            <a:off x="838200" y="365125"/>
            <a:ext cx="10515600" cy="59121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27</a:t>
            </a:r>
            <a:endParaRPr lang="en-US" dirty="0"/>
          </a:p>
        </p:txBody>
      </p:sp>
      <p:sp>
        <p:nvSpPr>
          <p:cNvPr id="3" name="Content Placeholder 2">
            <a:extLst>
              <a:ext uri="{FF2B5EF4-FFF2-40B4-BE49-F238E27FC236}">
                <a16:creationId xmlns:a16="http://schemas.microsoft.com/office/drawing/2014/main" id="{8AD2B3A0-4DAD-42EB-B0F2-E70FD7F8CCC4}"/>
              </a:ext>
            </a:extLst>
          </p:cNvPr>
          <p:cNvSpPr>
            <a:spLocks noGrp="1"/>
          </p:cNvSpPr>
          <p:nvPr>
            <p:ph idx="1"/>
          </p:nvPr>
        </p:nvSpPr>
        <p:spPr>
          <a:xfrm>
            <a:off x="838200" y="1066800"/>
            <a:ext cx="10515600" cy="5110163"/>
          </a:xfrm>
        </p:spPr>
        <p:txBody>
          <a:bodyPr>
            <a:normAutofit/>
          </a:bodyPr>
          <a:lstStyle/>
          <a:p>
            <a:pPr marL="0" lvl="0" indent="0">
              <a:buNone/>
            </a:pPr>
            <a:r>
              <a:rPr lang="bs-Latn-BA" sz="3600" b="1" dirty="0"/>
              <a:t>Sudija prisustvuje jednom društvenom skupu gdje sreće advokata kojeg poznaje još iz školskih dana. Advokat mu kaže da će se uskoro pojaviti u predmetu pred novim sudijom u njegovom sudu i pita ga šta mu može reći o tom novom sudiji</a:t>
            </a:r>
            <a:r>
              <a:rPr lang="en-US" sz="3600" b="1" dirty="0"/>
              <a:t>.  </a:t>
            </a:r>
            <a:r>
              <a:rPr lang="bs-Latn-BA" sz="3600" b="1" dirty="0"/>
              <a:t>Može li sudija advokatu reći bilo šta o novom sudiji</a:t>
            </a:r>
            <a:r>
              <a:rPr lang="en-US" sz="3600" b="1" dirty="0"/>
              <a:t>?</a:t>
            </a:r>
          </a:p>
          <a:p>
            <a:pPr lvl="1"/>
            <a:r>
              <a:rPr lang="bs-Latn-BA" sz="3600" b="1" dirty="0"/>
              <a:t>Da</a:t>
            </a:r>
            <a:endParaRPr lang="en-US" sz="3600" b="1" dirty="0"/>
          </a:p>
          <a:p>
            <a:pPr lvl="1"/>
            <a:r>
              <a:rPr lang="bs-Latn-BA" sz="3600" b="1" dirty="0"/>
              <a:t>Da, uz određena ograničenja (navesti koja) </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18101227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9BF3B-DD22-47D8-A33B-51ED2AC6E7F5}"/>
              </a:ext>
            </a:extLst>
          </p:cNvPr>
          <p:cNvSpPr>
            <a:spLocks noGrp="1"/>
          </p:cNvSpPr>
          <p:nvPr>
            <p:ph type="title"/>
          </p:nvPr>
        </p:nvSpPr>
        <p:spPr/>
        <p:txBody>
          <a:bodyPr>
            <a:normAutofit/>
          </a:bodyPr>
          <a:lstStyle/>
          <a:p>
            <a:r>
              <a:rPr lang="pl-PL" b="1" dirty="0">
                <a:effectLst>
                  <a:outerShdw blurRad="38100" dist="38100" dir="2700000" algn="tl">
                    <a:srgbClr val="000000">
                      <a:alpha val="43137"/>
                    </a:srgbClr>
                  </a:outerShdw>
                </a:effectLst>
              </a:rPr>
              <a:t>KONTAKTI SA TREĆIM LICIMA I ZLOUPOTREBA POVJERLJIVIH INFORMACIJA, SMJERNICA </a:t>
            </a:r>
            <a:r>
              <a:rPr lang="en-US" b="1" dirty="0">
                <a:effectLst>
                  <a:outerShdw blurRad="38100" dist="38100" dir="2700000" algn="tl">
                    <a:srgbClr val="000000">
                      <a:alpha val="43137"/>
                    </a:srgbClr>
                  </a:outerShdw>
                </a:effectLst>
              </a:rPr>
              <a:t>3.3 </a:t>
            </a:r>
            <a:endParaRPr lang="en-US" dirty="0"/>
          </a:p>
        </p:txBody>
      </p:sp>
      <p:sp>
        <p:nvSpPr>
          <p:cNvPr id="3" name="Content Placeholder 2">
            <a:extLst>
              <a:ext uri="{FF2B5EF4-FFF2-40B4-BE49-F238E27FC236}">
                <a16:creationId xmlns:a16="http://schemas.microsoft.com/office/drawing/2014/main" id="{B2BE610C-7744-4C71-BA1C-05A9FF95E1B1}"/>
              </a:ext>
            </a:extLst>
          </p:cNvPr>
          <p:cNvSpPr>
            <a:spLocks noGrp="1"/>
          </p:cNvSpPr>
          <p:nvPr>
            <p:ph idx="1"/>
          </p:nvPr>
        </p:nvSpPr>
        <p:spPr/>
        <p:txBody>
          <a:bodyPr/>
          <a:lstStyle/>
          <a:p>
            <a:pPr marL="0" indent="0">
              <a:buNone/>
            </a:pPr>
            <a:r>
              <a:rPr lang="bs-Latn-BA" b="1" dirty="0"/>
              <a:t>Nosilac pravosudne funkcije bi trebao voditi računa da ni u privatnim razgovorima ne daje neprimjerene izjave, odnosno izjave kojima se može dovesti u pitanje njegova nepristrasnost ili dignitet pravosudne funkcije. Ovo uključuje i iznošenje podataka o karakteristikama drugih nosilaca pravosudnih funkcija jer bi to moglo uticati na pravičnost postupka</a:t>
            </a:r>
            <a:r>
              <a:rPr lang="en-US" b="1" dirty="0"/>
              <a:t>. </a:t>
            </a:r>
          </a:p>
          <a:p>
            <a:pPr marL="0" indent="0">
              <a:buNone/>
            </a:pPr>
            <a:endParaRPr lang="en-US" dirty="0"/>
          </a:p>
        </p:txBody>
      </p:sp>
    </p:spTree>
    <p:extLst>
      <p:ext uri="{BB962C8B-B14F-4D97-AF65-F5344CB8AC3E}">
        <p14:creationId xmlns:p14="http://schemas.microsoft.com/office/powerpoint/2010/main" val="20926504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7ACD-0A9D-419D-9875-BD8DE0B8BDB7}"/>
              </a:ext>
            </a:extLst>
          </p:cNvPr>
          <p:cNvSpPr>
            <a:spLocks noGrp="1"/>
          </p:cNvSpPr>
          <p:nvPr>
            <p:ph type="title"/>
          </p:nvPr>
        </p:nvSpPr>
        <p:spPr>
          <a:xfrm>
            <a:off x="838200" y="302004"/>
            <a:ext cx="10515600" cy="553673"/>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28</a:t>
            </a:r>
            <a:endParaRPr lang="en-US" dirty="0"/>
          </a:p>
        </p:txBody>
      </p:sp>
      <p:sp>
        <p:nvSpPr>
          <p:cNvPr id="3" name="Content Placeholder 2">
            <a:extLst>
              <a:ext uri="{FF2B5EF4-FFF2-40B4-BE49-F238E27FC236}">
                <a16:creationId xmlns:a16="http://schemas.microsoft.com/office/drawing/2014/main" id="{9156BCFE-C9DF-48FC-B58E-DA22C959312F}"/>
              </a:ext>
            </a:extLst>
          </p:cNvPr>
          <p:cNvSpPr>
            <a:spLocks noGrp="1"/>
          </p:cNvSpPr>
          <p:nvPr>
            <p:ph idx="1"/>
          </p:nvPr>
        </p:nvSpPr>
        <p:spPr>
          <a:xfrm>
            <a:off x="838200" y="998289"/>
            <a:ext cx="10515600" cy="5178673"/>
          </a:xfrm>
        </p:spPr>
        <p:txBody>
          <a:bodyPr>
            <a:normAutofit lnSpcReduction="10000"/>
          </a:bodyPr>
          <a:lstStyle/>
          <a:p>
            <a:pPr marL="0" lvl="0" indent="0">
              <a:buNone/>
            </a:pPr>
            <a:r>
              <a:rPr lang="bs-Latn-BA" sz="3600" b="1" dirty="0"/>
              <a:t>Sudija je pozvan da prisustvuje vjerskoj ceremoniji koja se organizira za dijete njegove sestričine. Protiv oca djeteta se trenutno vodi krivični postupak pred drugim sudijom istog suda. Može li sudija prisustvovati toj ceremoniji prema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uz određena ograničenja (navesti koja)</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39365492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3052-FD51-40F8-83E5-B6C80D8CAF62}"/>
              </a:ext>
            </a:extLst>
          </p:cNvPr>
          <p:cNvSpPr>
            <a:spLocks noGrp="1"/>
          </p:cNvSpPr>
          <p:nvPr>
            <p:ph type="title"/>
          </p:nvPr>
        </p:nvSpPr>
        <p:spPr/>
        <p:txBody>
          <a:bodyPr>
            <a:normAutofit/>
          </a:bodyPr>
          <a:lstStyle/>
          <a:p>
            <a:r>
              <a:rPr lang="pl-PL" b="1" dirty="0">
                <a:effectLst>
                  <a:outerShdw blurRad="38100" dist="38100" dir="2700000" algn="tl">
                    <a:srgbClr val="000000">
                      <a:alpha val="43137"/>
                    </a:srgbClr>
                  </a:outerShdw>
                </a:effectLst>
              </a:rPr>
              <a:t>KONTAKTI SA TREĆIM LICIMA I ZLOUPOTREBA POVJERLJIVIH INFORMACIJA, SMJERNICA </a:t>
            </a:r>
            <a:r>
              <a:rPr lang="en-US" b="1" dirty="0">
                <a:effectLst>
                  <a:outerShdw blurRad="38100" dist="38100" dir="2700000" algn="tl">
                    <a:srgbClr val="000000">
                      <a:alpha val="43137"/>
                    </a:srgbClr>
                  </a:outerShdw>
                </a:effectLst>
              </a:rPr>
              <a:t>3.6</a:t>
            </a:r>
            <a:endParaRPr lang="en-US" dirty="0"/>
          </a:p>
        </p:txBody>
      </p:sp>
      <p:sp>
        <p:nvSpPr>
          <p:cNvPr id="3" name="Content Placeholder 2">
            <a:extLst>
              <a:ext uri="{FF2B5EF4-FFF2-40B4-BE49-F238E27FC236}">
                <a16:creationId xmlns:a16="http://schemas.microsoft.com/office/drawing/2014/main" id="{C584D6AE-C223-44A6-B535-B1E940333AA7}"/>
              </a:ext>
            </a:extLst>
          </p:cNvPr>
          <p:cNvSpPr>
            <a:spLocks noGrp="1"/>
          </p:cNvSpPr>
          <p:nvPr>
            <p:ph idx="1"/>
          </p:nvPr>
        </p:nvSpPr>
        <p:spPr/>
        <p:txBody>
          <a:bodyPr>
            <a:normAutofit/>
          </a:bodyPr>
          <a:lstStyle/>
          <a:p>
            <a:pPr marL="0" indent="0">
              <a:buNone/>
            </a:pPr>
            <a:r>
              <a:rPr lang="bs-Latn-BA" sz="3600" b="1" dirty="0"/>
              <a:t>Nosilac pravosudne funkcije bi se trebao uzdržavati od posjećivanja onih mjesta za koja postoji sumnja da su mjesta odvijanja kriminalne aktivnosti ili da ih posjećuju lica koja bi mogla biti uključena u kriminalne aktivnosti</a:t>
            </a:r>
            <a:r>
              <a:rPr lang="en-US" sz="3600" b="1" dirty="0"/>
              <a:t>.</a:t>
            </a:r>
          </a:p>
        </p:txBody>
      </p:sp>
    </p:spTree>
    <p:extLst>
      <p:ext uri="{BB962C8B-B14F-4D97-AF65-F5344CB8AC3E}">
        <p14:creationId xmlns:p14="http://schemas.microsoft.com/office/powerpoint/2010/main" val="960495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25DCF-10DC-4C58-9C6A-FBCBABE5D1D2}"/>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SMJERNICE ZA SPREČAVANJE SUKOBA INTERESA U PRAVOSUĐU </a:t>
            </a:r>
            <a:r>
              <a:rPr lang="en-US" sz="4000" b="1" dirty="0" err="1">
                <a:effectLst>
                  <a:outerShdw blurRad="38100" dist="38100" dir="2700000" algn="tl">
                    <a:srgbClr val="000000">
                      <a:alpha val="43137"/>
                    </a:srgbClr>
                  </a:outerShdw>
                </a:effectLst>
              </a:rPr>
              <a:t>BiH</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09EDA95-48A2-49B0-A442-30C77152C678}"/>
              </a:ext>
            </a:extLst>
          </p:cNvPr>
          <p:cNvSpPr>
            <a:spLocks noGrp="1"/>
          </p:cNvSpPr>
          <p:nvPr>
            <p:ph idx="1"/>
          </p:nvPr>
        </p:nvSpPr>
        <p:spPr/>
        <p:txBody>
          <a:bodyPr>
            <a:normAutofit lnSpcReduction="10000"/>
          </a:bodyPr>
          <a:lstStyle/>
          <a:p>
            <a:r>
              <a:rPr lang="bs-Latn-BA" sz="3600" b="1" dirty="0">
                <a:effectLst>
                  <a:outerShdw blurRad="38100" dist="38100" dir="2700000" algn="tl">
                    <a:srgbClr val="000000">
                      <a:alpha val="43137"/>
                    </a:srgbClr>
                  </a:outerShdw>
                </a:effectLst>
              </a:rPr>
              <a:t>Nespojivost i dodatne aktivnosti nosilaca pravosudnih funkcija </a:t>
            </a:r>
          </a:p>
          <a:p>
            <a:r>
              <a:rPr lang="bs-Latn-BA" sz="3600" b="1" dirty="0">
                <a:effectLst>
                  <a:outerShdw blurRad="38100" dist="38100" dir="2700000" algn="tl">
                    <a:srgbClr val="000000">
                      <a:alpha val="43137"/>
                    </a:srgbClr>
                  </a:outerShdw>
                </a:effectLst>
              </a:rPr>
              <a:t>Izvještavanje o imovini, prihodima, obavezama i interesima </a:t>
            </a:r>
            <a:endParaRPr lang="en-US" sz="3600" b="1" dirty="0">
              <a:effectLst>
                <a:outerShdw blurRad="38100" dist="38100" dir="2700000" algn="tl">
                  <a:srgbClr val="000000">
                    <a:alpha val="43137"/>
                  </a:srgbClr>
                </a:outerShdw>
              </a:effectLst>
            </a:endParaRPr>
          </a:p>
          <a:p>
            <a:r>
              <a:rPr lang="bs-Latn-BA" sz="3600" b="1" dirty="0">
                <a:effectLst>
                  <a:outerShdw blurRad="38100" dist="38100" dir="2700000" algn="tl">
                    <a:srgbClr val="000000">
                      <a:alpha val="43137"/>
                    </a:srgbClr>
                  </a:outerShdw>
                </a:effectLst>
              </a:rPr>
              <a:t>Primanje poklona i drugih koristi</a:t>
            </a:r>
            <a:endParaRPr lang="en-US" sz="3600" b="1" dirty="0">
              <a:effectLst>
                <a:outerShdw blurRad="38100" dist="38100" dir="2700000" algn="tl">
                  <a:srgbClr val="000000">
                    <a:alpha val="43137"/>
                  </a:srgbClr>
                </a:outerShdw>
              </a:effectLst>
            </a:endParaRPr>
          </a:p>
          <a:p>
            <a:r>
              <a:rPr lang="en-US" sz="3600" b="1" dirty="0" err="1">
                <a:effectLst>
                  <a:outerShdw blurRad="38100" dist="38100" dir="2700000" algn="tl">
                    <a:srgbClr val="000000">
                      <a:alpha val="43137"/>
                    </a:srgbClr>
                  </a:outerShdw>
                </a:effectLst>
              </a:rPr>
              <a:t>Nepoti</a:t>
            </a:r>
            <a:r>
              <a:rPr lang="bs-Latn-BA" sz="3600" b="1" dirty="0">
                <a:effectLst>
                  <a:outerShdw blurRad="38100" dist="38100" dir="2700000" algn="tl">
                    <a:srgbClr val="000000">
                      <a:alpha val="43137"/>
                    </a:srgbClr>
                  </a:outerShdw>
                </a:effectLst>
              </a:rPr>
              <a:t>za</a:t>
            </a:r>
            <a:r>
              <a:rPr lang="en-US" sz="3600" b="1" dirty="0">
                <a:effectLst>
                  <a:outerShdw blurRad="38100" dist="38100" dir="2700000" algn="tl">
                    <a:srgbClr val="000000">
                      <a:alpha val="43137"/>
                    </a:srgbClr>
                  </a:outerShdw>
                </a:effectLst>
              </a:rPr>
              <a:t>m</a:t>
            </a:r>
          </a:p>
          <a:p>
            <a:r>
              <a:rPr lang="en-US" sz="3600" b="1" dirty="0">
                <a:effectLst>
                  <a:outerShdw blurRad="38100" dist="38100" dir="2700000" algn="tl">
                    <a:srgbClr val="000000">
                      <a:alpha val="43137"/>
                    </a:srgbClr>
                  </a:outerShdw>
                </a:effectLst>
              </a:rPr>
              <a:t>Edu</a:t>
            </a:r>
            <a:r>
              <a:rPr lang="bs-Latn-BA" sz="3600" b="1" dirty="0">
                <a:effectLst>
                  <a:outerShdw blurRad="38100" dist="38100" dir="2700000" algn="tl">
                    <a:srgbClr val="000000">
                      <a:alpha val="43137"/>
                    </a:srgbClr>
                  </a:outerShdw>
                </a:effectLst>
              </a:rPr>
              <a:t>kacija i razvoj svijesti o sprečavanju sukoba interesa u pravosuđu</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28537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C043-32D5-4170-9842-29EA7810B5C9}"/>
              </a:ext>
            </a:extLst>
          </p:cNvPr>
          <p:cNvSpPr>
            <a:spLocks noGrp="1"/>
          </p:cNvSpPr>
          <p:nvPr>
            <p:ph type="title"/>
          </p:nvPr>
        </p:nvSpPr>
        <p:spPr>
          <a:xfrm>
            <a:off x="528506" y="218113"/>
            <a:ext cx="10825294" cy="462923"/>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29</a:t>
            </a:r>
            <a:endParaRPr lang="en-US" dirty="0"/>
          </a:p>
        </p:txBody>
      </p:sp>
      <p:sp>
        <p:nvSpPr>
          <p:cNvPr id="3" name="Content Placeholder 2">
            <a:extLst>
              <a:ext uri="{FF2B5EF4-FFF2-40B4-BE49-F238E27FC236}">
                <a16:creationId xmlns:a16="http://schemas.microsoft.com/office/drawing/2014/main" id="{58998DE6-DB35-4354-8A01-C8498C65C7FD}"/>
              </a:ext>
            </a:extLst>
          </p:cNvPr>
          <p:cNvSpPr>
            <a:spLocks noGrp="1"/>
          </p:cNvSpPr>
          <p:nvPr>
            <p:ph idx="1"/>
          </p:nvPr>
        </p:nvSpPr>
        <p:spPr>
          <a:xfrm>
            <a:off x="413657" y="947956"/>
            <a:ext cx="11386457" cy="5229007"/>
          </a:xfrm>
        </p:spPr>
        <p:txBody>
          <a:bodyPr>
            <a:normAutofit fontScale="92500" lnSpcReduction="10000"/>
          </a:bodyPr>
          <a:lstStyle/>
          <a:p>
            <a:pPr marL="0" lvl="0" indent="0">
              <a:buNone/>
            </a:pPr>
            <a:r>
              <a:rPr lang="bs-Latn-BA" sz="3600" b="1" dirty="0"/>
              <a:t>Nosiocu pravosudne funkcije je ponuđeno da vodi televizijsku panel diskusiju u kojoj će učestvovati stručnjaci iz područja prava u cilju unapređenja pravnog sistema</a:t>
            </a:r>
            <a:r>
              <a:rPr lang="en-US" sz="3600" b="1" dirty="0"/>
              <a:t>.  </a:t>
            </a:r>
            <a:r>
              <a:rPr lang="bs-Latn-BA" sz="3600" b="1" dirty="0"/>
              <a:t>To će zahtijevati detaljne pripreme nosioca pravosudne funkcije</a:t>
            </a:r>
            <a:r>
              <a:rPr lang="en-US" sz="3600" b="1" dirty="0"/>
              <a:t>.  </a:t>
            </a:r>
            <a:r>
              <a:rPr lang="bs-Latn-BA" sz="3600" b="1" dirty="0"/>
              <a:t>Televizijska kuća mu nudi honorar u iznosu od </a:t>
            </a:r>
            <a:r>
              <a:rPr lang="en-US" sz="3600" b="1" dirty="0"/>
              <a:t>1</a:t>
            </a:r>
            <a:r>
              <a:rPr lang="bs-Latn-BA" sz="3600" b="1" dirty="0"/>
              <a:t>.</a:t>
            </a:r>
            <a:r>
              <a:rPr lang="en-US" sz="3600" b="1" dirty="0"/>
              <a:t>000 KM. </a:t>
            </a:r>
            <a:r>
              <a:rPr lang="bs-Latn-BA" sz="3600" b="1" dirty="0"/>
              <a:t>Da li nosilac pravosudne funkcije može prihvatiti tu naknadu u skladu sa pravilima i smjernicama o etičkom i profesionalnom ponašanju nosilaca pravosudnih funkcija</a:t>
            </a:r>
            <a:r>
              <a:rPr lang="en-US" sz="3600" b="1" dirty="0"/>
              <a:t>?</a:t>
            </a:r>
          </a:p>
          <a:p>
            <a:pPr lvl="1"/>
            <a:r>
              <a:rPr lang="bs-Latn-BA" sz="3600" b="1" dirty="0"/>
              <a:t>Da </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26123671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2BB5-3BAD-4503-BFAF-4CF44A0B19C9}"/>
              </a:ext>
            </a:extLst>
          </p:cNvPr>
          <p:cNvSpPr>
            <a:spLocks noGrp="1"/>
          </p:cNvSpPr>
          <p:nvPr>
            <p:ph type="title"/>
          </p:nvPr>
        </p:nvSpPr>
        <p:spPr/>
        <p:txBody>
          <a:bodyPr>
            <a:normAutofit/>
          </a:bodyPr>
          <a:lstStyle/>
          <a:p>
            <a:r>
              <a:rPr lang="pl-PL" b="1" dirty="0">
                <a:effectLst>
                  <a:outerShdw blurRad="38100" dist="38100" dir="2700000" algn="tl">
                    <a:srgbClr val="000000">
                      <a:alpha val="43137"/>
                    </a:srgbClr>
                  </a:outerShdw>
                </a:effectLst>
              </a:rPr>
              <a:t>KONTAKTI SA TREĆIM LICIMA I ZLOUPOTREBA POVJERLJIVIH INFORMACIJA, SMJERNICA </a:t>
            </a:r>
            <a:r>
              <a:rPr lang="en-US" b="1" dirty="0">
                <a:effectLst>
                  <a:outerShdw blurRad="38100" dist="38100" dir="2700000" algn="tl">
                    <a:srgbClr val="000000">
                      <a:alpha val="43137"/>
                    </a:srgbClr>
                  </a:outerShdw>
                </a:effectLst>
              </a:rPr>
              <a:t>3.8 </a:t>
            </a:r>
            <a:endParaRPr lang="en-US" dirty="0"/>
          </a:p>
        </p:txBody>
      </p:sp>
      <p:sp>
        <p:nvSpPr>
          <p:cNvPr id="3" name="Content Placeholder 2">
            <a:extLst>
              <a:ext uri="{FF2B5EF4-FFF2-40B4-BE49-F238E27FC236}">
                <a16:creationId xmlns:a16="http://schemas.microsoft.com/office/drawing/2014/main" id="{748F23FB-7BE4-42BB-B98A-562D2AC70057}"/>
              </a:ext>
            </a:extLst>
          </p:cNvPr>
          <p:cNvSpPr>
            <a:spLocks noGrp="1"/>
          </p:cNvSpPr>
          <p:nvPr>
            <p:ph idx="1"/>
          </p:nvPr>
        </p:nvSpPr>
        <p:spPr/>
        <p:txBody>
          <a:bodyPr>
            <a:normAutofit/>
          </a:bodyPr>
          <a:lstStyle/>
          <a:p>
            <a:pPr marL="0" indent="0">
              <a:buNone/>
            </a:pPr>
            <a:r>
              <a:rPr lang="bs-Latn-BA" sz="3600" b="1" dirty="0"/>
              <a:t>Za istupanje u javnim i komercijalnim medijima nosilac pravosudne funkcije ne bi trebao primiti naknadu</a:t>
            </a:r>
            <a:r>
              <a:rPr lang="en-US" sz="3600" b="1" dirty="0"/>
              <a:t>.</a:t>
            </a:r>
          </a:p>
        </p:txBody>
      </p:sp>
    </p:spTree>
    <p:extLst>
      <p:ext uri="{BB962C8B-B14F-4D97-AF65-F5344CB8AC3E}">
        <p14:creationId xmlns:p14="http://schemas.microsoft.com/office/powerpoint/2010/main" val="12169774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6A77-7F6C-4410-9F29-0B5D79548498}"/>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PROCEDURE – </a:t>
            </a:r>
            <a:r>
              <a:rPr lang="bs-Latn-BA" sz="4000" b="1" dirty="0">
                <a:effectLst>
                  <a:outerShdw blurRad="38100" dist="38100" dir="2700000" algn="tl">
                    <a:srgbClr val="000000">
                      <a:alpha val="43137"/>
                    </a:srgbClr>
                  </a:outerShdw>
                </a:effectLst>
              </a:rPr>
              <a:t>DAVANJE POVJERLJIVIH INFORMACIJA I </a:t>
            </a:r>
            <a:r>
              <a:rPr lang="en-US" sz="4000" b="1" i="1" dirty="0">
                <a:effectLst>
                  <a:outerShdw blurRad="38100" dist="38100" dir="2700000" algn="tl">
                    <a:srgbClr val="000000">
                      <a:alpha val="43137"/>
                    </a:srgbClr>
                  </a:outerShdw>
                </a:effectLst>
              </a:rPr>
              <a:t>EX PARTE </a:t>
            </a:r>
            <a:r>
              <a:rPr lang="bs-Latn-BA" sz="4000" b="1" dirty="0">
                <a:effectLst>
                  <a:outerShdw blurRad="38100" dist="38100" dir="2700000" algn="tl">
                    <a:srgbClr val="000000">
                      <a:alpha val="43137"/>
                    </a:srgbClr>
                  </a:outerShdw>
                </a:effectLst>
              </a:rPr>
              <a:t>K</a:t>
            </a:r>
            <a:r>
              <a:rPr lang="en-US" sz="4000" b="1" dirty="0">
                <a:effectLst>
                  <a:outerShdw blurRad="38100" dist="38100" dir="2700000" algn="tl">
                    <a:srgbClr val="000000">
                      <a:alpha val="43137"/>
                    </a:srgbClr>
                  </a:outerShdw>
                </a:effectLst>
              </a:rPr>
              <a:t>OMUNI</a:t>
            </a:r>
            <a:r>
              <a:rPr lang="bs-Latn-BA" sz="4000" b="1" dirty="0">
                <a:effectLst>
                  <a:outerShdw blurRad="38100" dist="38100" dir="2700000" algn="tl">
                    <a:srgbClr val="000000">
                      <a:alpha val="43137"/>
                    </a:srgbClr>
                  </a:outerShdw>
                </a:effectLst>
              </a:rPr>
              <a:t>KA</a:t>
            </a:r>
            <a:r>
              <a:rPr lang="en-US" sz="4000" b="1" dirty="0">
                <a:effectLst>
                  <a:outerShdw blurRad="38100" dist="38100" dir="2700000" algn="tl">
                    <a:srgbClr val="000000">
                      <a:alpha val="43137"/>
                    </a:srgbClr>
                  </a:outerShdw>
                </a:effectLst>
              </a:rPr>
              <a:t>CI</a:t>
            </a:r>
            <a:r>
              <a:rPr lang="bs-Latn-BA" sz="4000" b="1" dirty="0">
                <a:effectLst>
                  <a:outerShdw blurRad="38100" dist="38100" dir="2700000" algn="tl">
                    <a:srgbClr val="000000">
                      <a:alpha val="43137"/>
                    </a:srgbClr>
                  </a:outerShdw>
                </a:effectLst>
              </a:rPr>
              <a:t>JA</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F9BED79-B8C5-42F0-A3BC-02E4A5CC49C6}"/>
              </a:ext>
            </a:extLst>
          </p:cNvPr>
          <p:cNvSpPr>
            <a:spLocks noGrp="1"/>
          </p:cNvSpPr>
          <p:nvPr>
            <p:ph idx="1"/>
          </p:nvPr>
        </p:nvSpPr>
        <p:spPr/>
        <p:txBody>
          <a:bodyPr>
            <a:normAutofit fontScale="92500" lnSpcReduction="20000"/>
          </a:bodyPr>
          <a:lstStyle/>
          <a:p>
            <a:r>
              <a:rPr lang="bs-Latn-BA" sz="3600" b="1" dirty="0"/>
              <a:t>U slučaju</a:t>
            </a:r>
            <a:r>
              <a:rPr lang="en-US" sz="3600" b="1" dirty="0"/>
              <a:t> </a:t>
            </a:r>
            <a:r>
              <a:rPr lang="en-US" sz="3600" b="1" i="1" dirty="0"/>
              <a:t>ex parte</a:t>
            </a:r>
            <a:r>
              <a:rPr lang="en-US" sz="3600" b="1" dirty="0"/>
              <a:t> </a:t>
            </a:r>
            <a:r>
              <a:rPr lang="bs-Latn-BA" sz="3600" b="1" dirty="0"/>
              <a:t>komunikacije, nosilac pravosudne funkcije traba obavijestiti sve strane u postupku, dati im mogućnost da se o tome izjasne i sačiniti službenu zabilješku </a:t>
            </a:r>
            <a:endParaRPr lang="en-US" sz="3600" b="1" dirty="0"/>
          </a:p>
          <a:p>
            <a:r>
              <a:rPr lang="bs-Latn-BA" sz="3600" b="1" dirty="0"/>
              <a:t>Rukovodiocu pravosudne institucije treba prijaviti svaki neprimjeren pokušaj strana u postupku da stupe u </a:t>
            </a:r>
            <a:r>
              <a:rPr lang="en-US" sz="3600" b="1" i="1" dirty="0"/>
              <a:t>ex parte</a:t>
            </a:r>
            <a:r>
              <a:rPr lang="en-US" sz="3600" b="1" dirty="0"/>
              <a:t> </a:t>
            </a:r>
            <a:r>
              <a:rPr lang="bs-Latn-BA" sz="3600" b="1" dirty="0"/>
              <a:t>komunikaciju i o tome sačiniti službenu zabilješku </a:t>
            </a:r>
            <a:endParaRPr lang="en-US" sz="3600" b="1" dirty="0"/>
          </a:p>
          <a:p>
            <a:r>
              <a:rPr lang="bs-Latn-BA" sz="3600" b="1" dirty="0"/>
              <a:t>Ukoliko rukovodilac pravosudne institucije posumnja da nosilac pravosudne funkcije odaje povjerljive informacije ili ima neprimjerene kontakte sa trećim licima, trebao bi o tome obavijestiti Ured disciplinskog tužioca</a:t>
            </a:r>
            <a:endParaRPr lang="en-US" sz="3600" b="1" dirty="0"/>
          </a:p>
        </p:txBody>
      </p:sp>
    </p:spTree>
    <p:extLst>
      <p:ext uri="{BB962C8B-B14F-4D97-AF65-F5344CB8AC3E}">
        <p14:creationId xmlns:p14="http://schemas.microsoft.com/office/powerpoint/2010/main" val="30832826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20656-51AC-4AD7-B5BB-F9845B352622}"/>
              </a:ext>
            </a:extLst>
          </p:cNvPr>
          <p:cNvSpPr>
            <a:spLocks noGrp="1"/>
          </p:cNvSpPr>
          <p:nvPr>
            <p:ph type="title"/>
          </p:nvPr>
        </p:nvSpPr>
        <p:spPr>
          <a:xfrm>
            <a:off x="838200" y="276837"/>
            <a:ext cx="10515600" cy="596196"/>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30</a:t>
            </a:r>
            <a:endParaRPr lang="en-US" dirty="0"/>
          </a:p>
        </p:txBody>
      </p:sp>
      <p:sp>
        <p:nvSpPr>
          <p:cNvPr id="3" name="Content Placeholder 2">
            <a:extLst>
              <a:ext uri="{FF2B5EF4-FFF2-40B4-BE49-F238E27FC236}">
                <a16:creationId xmlns:a16="http://schemas.microsoft.com/office/drawing/2014/main" id="{0FAC9E05-A8F0-4B67-9CBD-90A93FF24090}"/>
              </a:ext>
            </a:extLst>
          </p:cNvPr>
          <p:cNvSpPr>
            <a:spLocks noGrp="1"/>
          </p:cNvSpPr>
          <p:nvPr>
            <p:ph idx="1"/>
          </p:nvPr>
        </p:nvSpPr>
        <p:spPr>
          <a:xfrm>
            <a:off x="838200" y="873033"/>
            <a:ext cx="10515600" cy="5303930"/>
          </a:xfrm>
        </p:spPr>
        <p:txBody>
          <a:bodyPr>
            <a:normAutofit lnSpcReduction="10000"/>
          </a:bodyPr>
          <a:lstStyle/>
          <a:p>
            <a:pPr marL="0" lvl="0" indent="0">
              <a:buNone/>
            </a:pPr>
            <a:endParaRPr lang="en-US" sz="3600" b="1" dirty="0"/>
          </a:p>
          <a:p>
            <a:pPr marL="0" lvl="0" indent="0">
              <a:buNone/>
            </a:pPr>
            <a:r>
              <a:rPr lang="bs-Latn-BA" sz="3600" b="1" dirty="0"/>
              <a:t>Nosilac pravosudne funkcije je dobio kaznu oduzimanja vozačke dozvole i nazvao je policijskog rukovodioca obavještavajući ga o tome, ali ne tražeći uslugu</a:t>
            </a:r>
            <a:r>
              <a:rPr lang="en-US" sz="3600" b="1" dirty="0"/>
              <a:t>. </a:t>
            </a:r>
            <a:r>
              <a:rPr lang="bs-Latn-BA" sz="3600" b="1" dirty="0"/>
              <a:t>Da li je ovakvo postupanje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pPr marL="0" indent="0">
              <a:buNone/>
            </a:pPr>
            <a:endParaRPr lang="en-US" sz="2400" dirty="0"/>
          </a:p>
          <a:p>
            <a:endParaRPr lang="en-US" dirty="0"/>
          </a:p>
        </p:txBody>
      </p:sp>
    </p:spTree>
    <p:extLst>
      <p:ext uri="{BB962C8B-B14F-4D97-AF65-F5344CB8AC3E}">
        <p14:creationId xmlns:p14="http://schemas.microsoft.com/office/powerpoint/2010/main" val="8910123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287C-2C5A-4697-861C-9E1EDF901A40}"/>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NEPOTIZAM, SMJERNICA </a:t>
            </a:r>
            <a:r>
              <a:rPr lang="en-US" sz="4000" b="1" dirty="0">
                <a:effectLst>
                  <a:outerShdw blurRad="38100" dist="38100" dir="2700000" algn="tl">
                    <a:srgbClr val="000000">
                      <a:alpha val="43137"/>
                    </a:srgbClr>
                  </a:outerShdw>
                </a:effectLst>
              </a:rPr>
              <a:t>1.2</a:t>
            </a:r>
          </a:p>
        </p:txBody>
      </p:sp>
      <p:sp>
        <p:nvSpPr>
          <p:cNvPr id="3" name="Content Placeholder 2">
            <a:extLst>
              <a:ext uri="{FF2B5EF4-FFF2-40B4-BE49-F238E27FC236}">
                <a16:creationId xmlns:a16="http://schemas.microsoft.com/office/drawing/2014/main" id="{A8A19121-64FB-4403-9513-6FF33FD41244}"/>
              </a:ext>
            </a:extLst>
          </p:cNvPr>
          <p:cNvSpPr>
            <a:spLocks noGrp="1"/>
          </p:cNvSpPr>
          <p:nvPr>
            <p:ph idx="1"/>
          </p:nvPr>
        </p:nvSpPr>
        <p:spPr/>
        <p:txBody>
          <a:bodyPr>
            <a:normAutofit/>
          </a:bodyPr>
          <a:lstStyle/>
          <a:p>
            <a:pPr marL="0" indent="0">
              <a:buNone/>
            </a:pPr>
            <a:r>
              <a:rPr lang="bs-Latn-BA" sz="3600" b="1" dirty="0"/>
              <a:t>Nosilac pravosudne funkcije ne bi trebao kontaktirati druge nosioce pravosudnih funkcija, službenike agencija za provođenje zakona, državne službenike i namještenike i ostala službena lica, tražeći ili nudeći informacije o predmetima u kojima su stranke članovi njegove porodice ili druga bliska lica, niti tražiti da postupaju u njihovu korist</a:t>
            </a:r>
            <a:r>
              <a:rPr lang="en-US" sz="3600" b="1" dirty="0"/>
              <a:t>.</a:t>
            </a:r>
          </a:p>
        </p:txBody>
      </p:sp>
    </p:spTree>
    <p:extLst>
      <p:ext uri="{BB962C8B-B14F-4D97-AF65-F5344CB8AC3E}">
        <p14:creationId xmlns:p14="http://schemas.microsoft.com/office/powerpoint/2010/main" val="29236762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3B434-96DE-4CCB-942E-62F6AD11C928}"/>
              </a:ext>
            </a:extLst>
          </p:cNvPr>
          <p:cNvSpPr>
            <a:spLocks noGrp="1"/>
          </p:cNvSpPr>
          <p:nvPr>
            <p:ph type="title"/>
          </p:nvPr>
        </p:nvSpPr>
        <p:spPr>
          <a:xfrm>
            <a:off x="838200" y="251670"/>
            <a:ext cx="10515600" cy="497176"/>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31</a:t>
            </a:r>
            <a:endParaRPr lang="en-US" dirty="0"/>
          </a:p>
        </p:txBody>
      </p:sp>
      <p:sp>
        <p:nvSpPr>
          <p:cNvPr id="3" name="Content Placeholder 2">
            <a:extLst>
              <a:ext uri="{FF2B5EF4-FFF2-40B4-BE49-F238E27FC236}">
                <a16:creationId xmlns:a16="http://schemas.microsoft.com/office/drawing/2014/main" id="{E4E41C76-D72B-4EC9-BCBC-1524A56100E3}"/>
              </a:ext>
            </a:extLst>
          </p:cNvPr>
          <p:cNvSpPr>
            <a:spLocks noGrp="1"/>
          </p:cNvSpPr>
          <p:nvPr>
            <p:ph idx="1"/>
          </p:nvPr>
        </p:nvSpPr>
        <p:spPr>
          <a:xfrm>
            <a:off x="838200" y="762000"/>
            <a:ext cx="10515600" cy="5414963"/>
          </a:xfrm>
        </p:spPr>
        <p:txBody>
          <a:bodyPr>
            <a:normAutofit/>
          </a:bodyPr>
          <a:lstStyle/>
          <a:p>
            <a:pPr marL="0" lvl="0" indent="0">
              <a:buNone/>
            </a:pPr>
            <a:endParaRPr lang="en-US" sz="3600" b="1" dirty="0"/>
          </a:p>
          <a:p>
            <a:pPr marL="0" lvl="0" indent="0">
              <a:buNone/>
            </a:pPr>
            <a:r>
              <a:rPr lang="bs-Latn-BA" sz="3600" b="1" dirty="0"/>
              <a:t>Rukovodilac pravosudne institucije je upoznao rukovodioca druge pravosudne institucije da se njegov sin prijavio za posao u toj instituciji</a:t>
            </a:r>
            <a:r>
              <a:rPr lang="en-US" sz="3600" b="1" dirty="0"/>
              <a:t>. </a:t>
            </a:r>
            <a:r>
              <a:rPr lang="bs-Latn-BA" sz="3600" b="1" dirty="0"/>
              <a:t>Da li je ovakvo postupanje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1818777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6273-5BF9-4811-828C-7589AA73FCAD}"/>
              </a:ext>
            </a:extLst>
          </p:cNvPr>
          <p:cNvSpPr>
            <a:spLocks noGrp="1"/>
          </p:cNvSpPr>
          <p:nvPr>
            <p:ph type="title"/>
          </p:nvPr>
        </p:nvSpPr>
        <p:spPr/>
        <p:txBody>
          <a:bodyPr/>
          <a:lstStyle/>
          <a:p>
            <a:r>
              <a:rPr lang="bs-Latn-BA" b="1" dirty="0">
                <a:effectLst>
                  <a:outerShdw blurRad="38100" dist="38100" dir="2700000" algn="tl">
                    <a:srgbClr val="000000">
                      <a:alpha val="43137"/>
                    </a:srgbClr>
                  </a:outerShdw>
                </a:effectLst>
              </a:rPr>
              <a:t>NEPOTIZAM, SMJERNICA </a:t>
            </a:r>
            <a:r>
              <a:rPr lang="en-US" b="1" dirty="0">
                <a:effectLst>
                  <a:outerShdw blurRad="38100" dist="38100" dir="2700000" algn="tl">
                    <a:srgbClr val="000000">
                      <a:alpha val="43137"/>
                    </a:srgbClr>
                  </a:outerShdw>
                </a:effectLst>
              </a:rPr>
              <a:t>2.3</a:t>
            </a:r>
            <a:endParaRPr lang="en-US" dirty="0"/>
          </a:p>
        </p:txBody>
      </p:sp>
      <p:sp>
        <p:nvSpPr>
          <p:cNvPr id="3" name="Content Placeholder 2">
            <a:extLst>
              <a:ext uri="{FF2B5EF4-FFF2-40B4-BE49-F238E27FC236}">
                <a16:creationId xmlns:a16="http://schemas.microsoft.com/office/drawing/2014/main" id="{30F54C76-0DFE-47D4-8541-782A30B7C04F}"/>
              </a:ext>
            </a:extLst>
          </p:cNvPr>
          <p:cNvSpPr>
            <a:spLocks noGrp="1"/>
          </p:cNvSpPr>
          <p:nvPr>
            <p:ph idx="1"/>
          </p:nvPr>
        </p:nvSpPr>
        <p:spPr/>
        <p:txBody>
          <a:bodyPr>
            <a:normAutofit/>
          </a:bodyPr>
          <a:lstStyle/>
          <a:p>
            <a:pPr marL="0" indent="0">
              <a:buNone/>
            </a:pPr>
            <a:r>
              <a:rPr lang="bs-Latn-BA" sz="3600" b="1" dirty="0"/>
              <a:t>Nosilac pravosudne funkcije ne bi trebao koristiti svoj uticaj među kolegama i u društvu da bi osigurao zapošljavanje člana svoje porodice, čak i ako se radi o zapošljavanju u drugoj pravosudnoj ili bilo kojoj drugoj instituciji ili organizaciji. Ovo podrazumijeva i davanje preporuka</a:t>
            </a:r>
            <a:r>
              <a:rPr lang="en-US" sz="3600" b="1" dirty="0"/>
              <a:t>.</a:t>
            </a:r>
          </a:p>
        </p:txBody>
      </p:sp>
    </p:spTree>
    <p:extLst>
      <p:ext uri="{BB962C8B-B14F-4D97-AF65-F5344CB8AC3E}">
        <p14:creationId xmlns:p14="http://schemas.microsoft.com/office/powerpoint/2010/main" val="31123499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190F-2EBD-4837-83CA-324761F20890}"/>
              </a:ext>
            </a:extLst>
          </p:cNvPr>
          <p:cNvSpPr>
            <a:spLocks noGrp="1"/>
          </p:cNvSpPr>
          <p:nvPr>
            <p:ph type="title"/>
          </p:nvPr>
        </p:nvSpPr>
        <p:spPr>
          <a:xfrm>
            <a:off x="838200" y="268447"/>
            <a:ext cx="10515600" cy="704675"/>
          </a:xfrm>
        </p:spPr>
        <p:txBody>
          <a:bodyPr>
            <a:normAutofit/>
          </a:bodyPr>
          <a:lstStyle/>
          <a:p>
            <a:r>
              <a:rPr lang="bs-Latn-BA" sz="4000" b="1" dirty="0">
                <a:effectLst>
                  <a:outerShdw blurRad="38100" dist="38100" dir="2700000" algn="tl">
                    <a:srgbClr val="000000">
                      <a:alpha val="43137"/>
                    </a:srgbClr>
                  </a:outerShdw>
                </a:effectLst>
              </a:rPr>
              <a:t>PITANJE BR. </a:t>
            </a:r>
            <a:r>
              <a:rPr lang="en-US" sz="4000" b="1" dirty="0">
                <a:effectLst>
                  <a:outerShdw blurRad="38100" dist="38100" dir="2700000" algn="tl">
                    <a:srgbClr val="000000">
                      <a:alpha val="43137"/>
                    </a:srgbClr>
                  </a:outerShdw>
                </a:effectLst>
              </a:rPr>
              <a:t>32</a:t>
            </a:r>
            <a:endParaRPr lang="en-US" sz="4000" dirty="0"/>
          </a:p>
        </p:txBody>
      </p:sp>
      <p:sp>
        <p:nvSpPr>
          <p:cNvPr id="3" name="Content Placeholder 2">
            <a:extLst>
              <a:ext uri="{FF2B5EF4-FFF2-40B4-BE49-F238E27FC236}">
                <a16:creationId xmlns:a16="http://schemas.microsoft.com/office/drawing/2014/main" id="{91643E2F-3450-4502-951C-3B97AB499384}"/>
              </a:ext>
            </a:extLst>
          </p:cNvPr>
          <p:cNvSpPr>
            <a:spLocks noGrp="1"/>
          </p:cNvSpPr>
          <p:nvPr>
            <p:ph idx="1"/>
          </p:nvPr>
        </p:nvSpPr>
        <p:spPr>
          <a:xfrm>
            <a:off x="838200" y="973123"/>
            <a:ext cx="10515600" cy="5203840"/>
          </a:xfrm>
        </p:spPr>
        <p:txBody>
          <a:bodyPr>
            <a:normAutofit fontScale="92500"/>
          </a:bodyPr>
          <a:lstStyle/>
          <a:p>
            <a:pPr marL="0" lvl="0" indent="0">
              <a:buNone/>
            </a:pPr>
            <a:endParaRPr lang="en-US" sz="3600" b="1" dirty="0"/>
          </a:p>
          <a:p>
            <a:pPr marL="0" lvl="0" indent="0">
              <a:buNone/>
            </a:pPr>
            <a:r>
              <a:rPr lang="bs-Latn-BA" sz="3600" b="1" dirty="0"/>
              <a:t>Supruga nosioca pravosudne institucije radi u advokatskoj firmi koja zastupa jednu od strana u postupku koji se vodi pred tim sudijom, ali se ona lično ne pojavljuje kao advokat pred sudom. Supruga je partner u toj firmi i dijeli prihod od naknada naplaćenih za zastupanje u tom predmetu</a:t>
            </a:r>
            <a:r>
              <a:rPr lang="en-US" sz="3600" b="1" dirty="0"/>
              <a:t>.  </a:t>
            </a:r>
            <a:r>
              <a:rPr lang="bs-Latn-BA" sz="3600" b="1" dirty="0"/>
              <a:t>Da li bi sudija trebao tražiti izuzeće</a:t>
            </a:r>
            <a:r>
              <a:rPr lang="en-US" sz="3600" b="1" dirty="0"/>
              <a:t>?</a:t>
            </a:r>
          </a:p>
          <a:p>
            <a:pPr lvl="1"/>
            <a:r>
              <a:rPr lang="bs-Latn-BA" sz="3600" b="1" dirty="0"/>
              <a:t>Da</a:t>
            </a:r>
            <a:endParaRPr lang="en-US" sz="3600" b="1" dirty="0"/>
          </a:p>
          <a:p>
            <a:pPr lvl="1"/>
            <a:r>
              <a:rPr lang="en-US" sz="3600" b="1" dirty="0"/>
              <a:t>N</a:t>
            </a:r>
            <a:r>
              <a:rPr lang="bs-Latn-BA" sz="3600" b="1" dirty="0"/>
              <a:t>e</a:t>
            </a:r>
            <a:endParaRPr lang="en-US" sz="3600" b="1" dirty="0"/>
          </a:p>
          <a:p>
            <a:pPr lvl="1"/>
            <a:r>
              <a:rPr lang="bs-Latn-BA" sz="3600" b="1" dirty="0"/>
              <a:t>Možda (obrazložiti)</a:t>
            </a:r>
            <a:endParaRPr lang="en-US" sz="3600" b="1" dirty="0"/>
          </a:p>
          <a:p>
            <a:pPr marL="0" indent="0">
              <a:buNone/>
            </a:pPr>
            <a:endParaRPr lang="en-US" sz="3600" b="1" dirty="0"/>
          </a:p>
          <a:p>
            <a:endParaRPr lang="en-US" dirty="0"/>
          </a:p>
        </p:txBody>
      </p:sp>
    </p:spTree>
    <p:extLst>
      <p:ext uri="{BB962C8B-B14F-4D97-AF65-F5344CB8AC3E}">
        <p14:creationId xmlns:p14="http://schemas.microsoft.com/office/powerpoint/2010/main" val="30505122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845AA-4667-46D3-8ADA-16071E374220}"/>
              </a:ext>
            </a:extLst>
          </p:cNvPr>
          <p:cNvSpPr>
            <a:spLocks noGrp="1"/>
          </p:cNvSpPr>
          <p:nvPr>
            <p:ph type="title"/>
          </p:nvPr>
        </p:nvSpPr>
        <p:spPr/>
        <p:txBody>
          <a:bodyPr/>
          <a:lstStyle/>
          <a:p>
            <a:r>
              <a:rPr lang="bs-Latn-BA" b="1" dirty="0">
                <a:effectLst>
                  <a:outerShdw blurRad="38100" dist="38100" dir="2700000" algn="tl">
                    <a:srgbClr val="000000">
                      <a:alpha val="43137"/>
                    </a:srgbClr>
                  </a:outerShdw>
                </a:effectLst>
              </a:rPr>
              <a:t>NEPOTIZAM, SMJERNICA </a:t>
            </a:r>
            <a:r>
              <a:rPr lang="en-US" b="1" dirty="0">
                <a:effectLst>
                  <a:outerShdw blurRad="38100" dist="38100" dir="2700000" algn="tl">
                    <a:srgbClr val="000000">
                      <a:alpha val="43137"/>
                    </a:srgbClr>
                  </a:outerShdw>
                </a:effectLst>
              </a:rPr>
              <a:t>1.5</a:t>
            </a:r>
            <a:endParaRPr lang="en-US" dirty="0"/>
          </a:p>
        </p:txBody>
      </p:sp>
      <p:sp>
        <p:nvSpPr>
          <p:cNvPr id="3" name="Content Placeholder 2">
            <a:extLst>
              <a:ext uri="{FF2B5EF4-FFF2-40B4-BE49-F238E27FC236}">
                <a16:creationId xmlns:a16="http://schemas.microsoft.com/office/drawing/2014/main" id="{2B492951-5FC8-46C9-BBC1-E8E5B6F69BD8}"/>
              </a:ext>
            </a:extLst>
          </p:cNvPr>
          <p:cNvSpPr>
            <a:spLocks noGrp="1"/>
          </p:cNvSpPr>
          <p:nvPr>
            <p:ph idx="1"/>
          </p:nvPr>
        </p:nvSpPr>
        <p:spPr/>
        <p:txBody>
          <a:bodyPr>
            <a:normAutofit/>
          </a:bodyPr>
          <a:lstStyle/>
          <a:p>
            <a:pPr marL="0" indent="0">
              <a:buNone/>
            </a:pPr>
            <a:r>
              <a:rPr lang="bs-Latn-BA" sz="3600" b="1" dirty="0"/>
              <a:t>Imajući u vidu zakonske odredbe o izuzeću, nosilac pravosudne funkcije bi trebao voditi računa o potrebi da zatraži svoje izuzeće iz predmeta i ukoliko član njegove porodice učestvuje u timu zastupnika stranaka u tom predmetu, iako se lično ne pojavljuje u postupku pred pravosudnom institucijom, te ukoliko je zaposlen ili ima finansijski ili drugi interes u firmi koja zastupa stranke u tom predmetu</a:t>
            </a:r>
            <a:r>
              <a:rPr lang="en-US" sz="3600" b="1" dirty="0"/>
              <a:t>.</a:t>
            </a:r>
          </a:p>
        </p:txBody>
      </p:sp>
    </p:spTree>
    <p:extLst>
      <p:ext uri="{BB962C8B-B14F-4D97-AF65-F5344CB8AC3E}">
        <p14:creationId xmlns:p14="http://schemas.microsoft.com/office/powerpoint/2010/main" val="30151803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9D70-ED1D-42EC-A334-08B374FA22A3}"/>
              </a:ext>
            </a:extLst>
          </p:cNvPr>
          <p:cNvSpPr>
            <a:spLocks noGrp="1"/>
          </p:cNvSpPr>
          <p:nvPr>
            <p:ph type="title"/>
          </p:nvPr>
        </p:nvSpPr>
        <p:spPr>
          <a:xfrm>
            <a:off x="838200" y="365126"/>
            <a:ext cx="10515600" cy="396874"/>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33</a:t>
            </a:r>
            <a:endParaRPr lang="en-US" dirty="0"/>
          </a:p>
        </p:txBody>
      </p:sp>
      <p:sp>
        <p:nvSpPr>
          <p:cNvPr id="3" name="Content Placeholder 2">
            <a:extLst>
              <a:ext uri="{FF2B5EF4-FFF2-40B4-BE49-F238E27FC236}">
                <a16:creationId xmlns:a16="http://schemas.microsoft.com/office/drawing/2014/main" id="{BEFE0511-A244-4DDF-A345-77DCD4EA34BA}"/>
              </a:ext>
            </a:extLst>
          </p:cNvPr>
          <p:cNvSpPr>
            <a:spLocks noGrp="1"/>
          </p:cNvSpPr>
          <p:nvPr>
            <p:ph idx="1"/>
          </p:nvPr>
        </p:nvSpPr>
        <p:spPr>
          <a:xfrm>
            <a:off x="838200" y="762000"/>
            <a:ext cx="10515600" cy="5414963"/>
          </a:xfrm>
        </p:spPr>
        <p:txBody>
          <a:bodyPr/>
          <a:lstStyle/>
          <a:p>
            <a:pPr marL="0" lvl="0" indent="0">
              <a:buNone/>
            </a:pPr>
            <a:endParaRPr lang="en-US" sz="3600" b="1" dirty="0"/>
          </a:p>
          <a:p>
            <a:pPr marL="0" lvl="0" indent="0">
              <a:buNone/>
            </a:pPr>
            <a:r>
              <a:rPr lang="bs-Latn-BA" sz="3600" b="1" dirty="0"/>
              <a:t>Magistrant prava je zatražio od nosioca pravosudne funkcije sa kojim je prethodno sarađivao u pravosudnoj instituciji preporuku za upis na doktorski studij u inostranstvu</a:t>
            </a:r>
            <a:r>
              <a:rPr lang="en-US" sz="3600" b="1" dirty="0"/>
              <a:t>. </a:t>
            </a:r>
            <a:r>
              <a:rPr lang="bs-Latn-BA" sz="3600" b="1" dirty="0"/>
              <a:t>Da li nosilac pravosudne funkcije smije dati ovu preporuku</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238041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518DA-0B8E-4627-B55C-B384FA008855}"/>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STRATEG</a:t>
            </a:r>
            <a:r>
              <a:rPr lang="bs-Latn-BA" sz="4000" b="1" dirty="0">
                <a:effectLst>
                  <a:outerShdw blurRad="38100" dist="38100" dir="2700000" algn="tl">
                    <a:srgbClr val="000000">
                      <a:alpha val="43137"/>
                    </a:srgbClr>
                  </a:outerShdw>
                </a:effectLst>
              </a:rPr>
              <a:t>IJA SPREČAVANJA SUKOBA INTERESA</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EF18D78-638D-4EF0-8821-51ECE12A0CE1}"/>
              </a:ext>
            </a:extLst>
          </p:cNvPr>
          <p:cNvSpPr>
            <a:spLocks noGrp="1"/>
          </p:cNvSpPr>
          <p:nvPr>
            <p:ph idx="1"/>
          </p:nvPr>
        </p:nvSpPr>
        <p:spPr>
          <a:xfrm>
            <a:off x="522514" y="1384183"/>
            <a:ext cx="11669486" cy="5473817"/>
          </a:xfrm>
        </p:spPr>
        <p:txBody>
          <a:bodyPr>
            <a:normAutofit fontScale="92500"/>
          </a:bodyPr>
          <a:lstStyle/>
          <a:p>
            <a:pPr lvl="0"/>
            <a:endParaRPr lang="en-US" sz="3200" dirty="0"/>
          </a:p>
          <a:p>
            <a:pPr lvl="0"/>
            <a:r>
              <a:rPr lang="en-US" sz="3600" b="1" dirty="0">
                <a:effectLst>
                  <a:outerShdw blurRad="38100" dist="38100" dir="2700000" algn="tl">
                    <a:srgbClr val="000000">
                      <a:alpha val="43137"/>
                    </a:srgbClr>
                  </a:outerShdw>
                </a:effectLst>
              </a:rPr>
              <a:t>B</a:t>
            </a:r>
            <a:r>
              <a:rPr lang="bs-Latn-BA" sz="3600" b="1" dirty="0">
                <a:effectLst>
                  <a:outerShdw blurRad="38100" dist="38100" dir="2700000" algn="tl">
                    <a:srgbClr val="000000">
                      <a:alpha val="43137"/>
                    </a:srgbClr>
                  </a:outerShdw>
                </a:effectLst>
              </a:rPr>
              <a:t>iti na oprezu i primijetiti svaki stvarni, prividni ili potencijalni sukob interesa i situacije koje mogu dovesti do sukoba interesa</a:t>
            </a:r>
            <a:endParaRPr lang="en-US" sz="3600" b="1" dirty="0">
              <a:effectLst>
                <a:outerShdw blurRad="38100" dist="38100" dir="2700000" algn="tl">
                  <a:srgbClr val="000000">
                    <a:alpha val="43137"/>
                  </a:srgbClr>
                </a:outerShdw>
              </a:effectLst>
            </a:endParaRPr>
          </a:p>
          <a:p>
            <a:pPr lvl="0"/>
            <a:r>
              <a:rPr lang="bs-Latn-BA" sz="3600" b="1" dirty="0">
                <a:effectLst>
                  <a:outerShdw blurRad="38100" dist="38100" dir="2700000" algn="tl">
                    <a:srgbClr val="000000">
                      <a:alpha val="43137"/>
                    </a:srgbClr>
                  </a:outerShdw>
                </a:effectLst>
              </a:rPr>
              <a:t>Preduzeti korake kako bi se takav sukob izbjegao </a:t>
            </a:r>
            <a:endParaRPr lang="en-US" sz="3600" b="1" dirty="0">
              <a:effectLst>
                <a:outerShdw blurRad="38100" dist="38100" dir="2700000" algn="tl">
                  <a:srgbClr val="000000">
                    <a:alpha val="43137"/>
                  </a:srgbClr>
                </a:outerShdw>
              </a:effectLst>
            </a:endParaRPr>
          </a:p>
          <a:p>
            <a:pPr lvl="0"/>
            <a:r>
              <a:rPr lang="bs-Latn-BA" sz="3600" b="1" dirty="0">
                <a:effectLst>
                  <a:outerShdw blurRad="38100" dist="38100" dir="2700000" algn="tl">
                    <a:srgbClr val="000000">
                      <a:alpha val="43137"/>
                    </a:srgbClr>
                  </a:outerShdw>
                </a:effectLst>
              </a:rPr>
              <a:t>Konsultirati i obavijestiti svog nadređenog o sukobu interesa čim se on javi </a:t>
            </a:r>
            <a:r>
              <a:rPr lang="en-US" sz="3600" b="1" dirty="0">
                <a:effectLst>
                  <a:outerShdw blurRad="38100" dist="38100" dir="2700000" algn="tl">
                    <a:srgbClr val="000000">
                      <a:alpha val="43137"/>
                    </a:srgbClr>
                  </a:outerShdw>
                </a:effectLst>
              </a:rPr>
              <a:t>Seek advice and </a:t>
            </a:r>
          </a:p>
          <a:p>
            <a:pPr lvl="0"/>
            <a:r>
              <a:rPr lang="bs-Latn-BA" sz="3600" b="1" dirty="0">
                <a:effectLst>
                  <a:outerShdw blurRad="38100" dist="38100" dir="2700000" algn="tl">
                    <a:srgbClr val="000000">
                      <a:alpha val="43137"/>
                    </a:srgbClr>
                  </a:outerShdw>
                </a:effectLst>
              </a:rPr>
              <a:t>Postupiti u skladu sa konačnom odlukom o povlačenju iz određene situacije ili odricanju od određenog interesa ili povlastice koja je uzrok sukoba interesa</a:t>
            </a:r>
            <a:endParaRPr lang="en-US" sz="3600" b="1" dirty="0">
              <a:effectLst>
                <a:outerShdw blurRad="38100" dist="38100" dir="2700000" algn="tl">
                  <a:srgbClr val="000000">
                    <a:alpha val="43137"/>
                  </a:srgbClr>
                </a:outerShdw>
              </a:effectLst>
            </a:endParaRPr>
          </a:p>
          <a:p>
            <a:pPr lvl="0"/>
            <a:r>
              <a:rPr lang="en-US" sz="3600" b="1" dirty="0">
                <a:effectLst>
                  <a:outerShdw blurRad="38100" dist="38100" dir="2700000" algn="tl">
                    <a:srgbClr val="000000">
                      <a:alpha val="43137"/>
                    </a:srgbClr>
                  </a:outerShdw>
                </a:effectLst>
              </a:rPr>
              <a:t>B</a:t>
            </a:r>
            <a:r>
              <a:rPr lang="bs-Latn-BA" sz="3600" b="1" dirty="0">
                <a:effectLst>
                  <a:outerShdw blurRad="38100" dist="38100" dir="2700000" algn="tl">
                    <a:srgbClr val="000000">
                      <a:alpha val="43137"/>
                    </a:srgbClr>
                  </a:outerShdw>
                </a:effectLst>
              </a:rPr>
              <a:t>iti oprezan, naročito u situacijama promejene okolnosti </a:t>
            </a:r>
            <a:endParaRPr lang="en-US" sz="3600" b="1" dirty="0">
              <a:effectLst>
                <a:outerShdw blurRad="38100" dist="38100" dir="2700000" algn="tl">
                  <a:srgbClr val="000000">
                    <a:alpha val="43137"/>
                  </a:srgbClr>
                </a:outerShdw>
              </a:effectLst>
            </a:endParaRPr>
          </a:p>
          <a:p>
            <a:endParaRPr lang="en-US" sz="3200" dirty="0"/>
          </a:p>
        </p:txBody>
      </p:sp>
    </p:spTree>
    <p:extLst>
      <p:ext uri="{BB962C8B-B14F-4D97-AF65-F5344CB8AC3E}">
        <p14:creationId xmlns:p14="http://schemas.microsoft.com/office/powerpoint/2010/main" val="3347076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69460-2E09-48BF-9768-2841E54893ED}"/>
              </a:ext>
            </a:extLst>
          </p:cNvPr>
          <p:cNvSpPr>
            <a:spLocks noGrp="1"/>
          </p:cNvSpPr>
          <p:nvPr>
            <p:ph type="title"/>
          </p:nvPr>
        </p:nvSpPr>
        <p:spPr/>
        <p:txBody>
          <a:bodyPr/>
          <a:lstStyle/>
          <a:p>
            <a:r>
              <a:rPr lang="bs-Latn-BA" b="1" dirty="0">
                <a:effectLst>
                  <a:outerShdw blurRad="38100" dist="38100" dir="2700000" algn="tl">
                    <a:srgbClr val="000000">
                      <a:alpha val="43137"/>
                    </a:srgbClr>
                  </a:outerShdw>
                </a:effectLst>
              </a:rPr>
              <a:t>NEPOTIZAM, SMJERNICA </a:t>
            </a:r>
            <a:r>
              <a:rPr lang="en-US" b="1" dirty="0">
                <a:effectLst>
                  <a:outerShdw blurRad="38100" dist="38100" dir="2700000" algn="tl">
                    <a:srgbClr val="000000">
                      <a:alpha val="43137"/>
                    </a:srgbClr>
                  </a:outerShdw>
                </a:effectLst>
              </a:rPr>
              <a:t>2.3</a:t>
            </a:r>
            <a:endParaRPr lang="en-US" dirty="0"/>
          </a:p>
        </p:txBody>
      </p:sp>
      <p:sp>
        <p:nvSpPr>
          <p:cNvPr id="3" name="Content Placeholder 2">
            <a:extLst>
              <a:ext uri="{FF2B5EF4-FFF2-40B4-BE49-F238E27FC236}">
                <a16:creationId xmlns:a16="http://schemas.microsoft.com/office/drawing/2014/main" id="{99526B77-2040-4075-8496-F05CF7602104}"/>
              </a:ext>
            </a:extLst>
          </p:cNvPr>
          <p:cNvSpPr>
            <a:spLocks noGrp="1"/>
          </p:cNvSpPr>
          <p:nvPr>
            <p:ph idx="1"/>
          </p:nvPr>
        </p:nvSpPr>
        <p:spPr/>
        <p:txBody>
          <a:bodyPr/>
          <a:lstStyle/>
          <a:p>
            <a:pPr marL="0" indent="0">
              <a:buNone/>
            </a:pPr>
            <a:r>
              <a:rPr lang="bs-Latn-BA" sz="3600" b="1" dirty="0"/>
              <a:t>Nosilac pravosudne funkcije ne bi trebao koristiti svoj uticaj među kolegama i u društvu da bi osigurao zapošljavanje člana svoje porodice, čak i ako se radi o zapošljavanju u drugoj pravosudnoj ili bilo kojoj drugoj instituciji ili organizaciji. Ovo podrazumijeva i davanje preporuka</a:t>
            </a:r>
            <a:r>
              <a:rPr lang="en-US" sz="3600" b="1" dirty="0"/>
              <a:t>.</a:t>
            </a:r>
          </a:p>
          <a:p>
            <a:endParaRPr lang="en-US" dirty="0"/>
          </a:p>
        </p:txBody>
      </p:sp>
    </p:spTree>
    <p:extLst>
      <p:ext uri="{BB962C8B-B14F-4D97-AF65-F5344CB8AC3E}">
        <p14:creationId xmlns:p14="http://schemas.microsoft.com/office/powerpoint/2010/main" val="18775985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6FD1-39BE-43E4-A972-4F1E8314DE1D}"/>
              </a:ext>
            </a:extLst>
          </p:cNvPr>
          <p:cNvSpPr>
            <a:spLocks noGrp="1"/>
          </p:cNvSpPr>
          <p:nvPr>
            <p:ph type="title"/>
          </p:nvPr>
        </p:nvSpPr>
        <p:spPr>
          <a:xfrm>
            <a:off x="838200" y="365125"/>
            <a:ext cx="10515600" cy="607997"/>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 34</a:t>
            </a:r>
            <a:endParaRPr lang="en-US" dirty="0"/>
          </a:p>
        </p:txBody>
      </p:sp>
      <p:sp>
        <p:nvSpPr>
          <p:cNvPr id="3" name="Content Placeholder 2">
            <a:extLst>
              <a:ext uri="{FF2B5EF4-FFF2-40B4-BE49-F238E27FC236}">
                <a16:creationId xmlns:a16="http://schemas.microsoft.com/office/drawing/2014/main" id="{0D6F6CD0-96AC-4D8B-A35E-43EF2C78E746}"/>
              </a:ext>
            </a:extLst>
          </p:cNvPr>
          <p:cNvSpPr>
            <a:spLocks noGrp="1"/>
          </p:cNvSpPr>
          <p:nvPr>
            <p:ph idx="1"/>
          </p:nvPr>
        </p:nvSpPr>
        <p:spPr>
          <a:xfrm>
            <a:off x="838200" y="1474787"/>
            <a:ext cx="10515600" cy="5018088"/>
          </a:xfrm>
        </p:spPr>
        <p:txBody>
          <a:bodyPr/>
          <a:lstStyle/>
          <a:p>
            <a:pPr marL="0" lvl="0" indent="0">
              <a:buNone/>
            </a:pPr>
            <a:r>
              <a:rPr lang="bs-Latn-BA" sz="3600" b="1" dirty="0"/>
              <a:t>Da li je u skladu sa kodeksom etičkog i profesionalnog ponašanja nosioca pravosudne funkcije da rukovoditeljica pravosudne funkcije bude nadređena svom suprugu u istoj pravosudnoj instituciji</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pPr marL="0" indent="0">
              <a:buNone/>
            </a:pPr>
            <a:endParaRPr lang="en-US" dirty="0"/>
          </a:p>
        </p:txBody>
      </p:sp>
    </p:spTree>
    <p:extLst>
      <p:ext uri="{BB962C8B-B14F-4D97-AF65-F5344CB8AC3E}">
        <p14:creationId xmlns:p14="http://schemas.microsoft.com/office/powerpoint/2010/main" val="25881841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8A8FD-4B5D-43EE-AB5B-56E4D6FA9B30}"/>
              </a:ext>
            </a:extLst>
          </p:cNvPr>
          <p:cNvSpPr>
            <a:spLocks noGrp="1"/>
          </p:cNvSpPr>
          <p:nvPr>
            <p:ph type="title"/>
          </p:nvPr>
        </p:nvSpPr>
        <p:spPr/>
        <p:txBody>
          <a:bodyPr/>
          <a:lstStyle/>
          <a:p>
            <a:r>
              <a:rPr lang="bs-Latn-BA" b="1" dirty="0">
                <a:effectLst>
                  <a:outerShdw blurRad="38100" dist="38100" dir="2700000" algn="tl">
                    <a:srgbClr val="000000">
                      <a:alpha val="43137"/>
                    </a:srgbClr>
                  </a:outerShdw>
                </a:effectLst>
              </a:rPr>
              <a:t>NEPOTIZAM, SMJERNICE </a:t>
            </a:r>
            <a:r>
              <a:rPr lang="en-US" b="1" dirty="0">
                <a:effectLst>
                  <a:outerShdw blurRad="38100" dist="38100" dir="2700000" algn="tl">
                    <a:srgbClr val="000000">
                      <a:alpha val="43137"/>
                    </a:srgbClr>
                  </a:outerShdw>
                </a:effectLst>
              </a:rPr>
              <a:t>2.5, 2.6 </a:t>
            </a:r>
            <a:endParaRPr lang="en-US" dirty="0"/>
          </a:p>
        </p:txBody>
      </p:sp>
      <p:sp>
        <p:nvSpPr>
          <p:cNvPr id="3" name="Content Placeholder 2">
            <a:extLst>
              <a:ext uri="{FF2B5EF4-FFF2-40B4-BE49-F238E27FC236}">
                <a16:creationId xmlns:a16="http://schemas.microsoft.com/office/drawing/2014/main" id="{B7A157F7-D2F1-47F5-906A-77456A3F458D}"/>
              </a:ext>
            </a:extLst>
          </p:cNvPr>
          <p:cNvSpPr>
            <a:spLocks noGrp="1"/>
          </p:cNvSpPr>
          <p:nvPr>
            <p:ph idx="1"/>
          </p:nvPr>
        </p:nvSpPr>
        <p:spPr/>
        <p:txBody>
          <a:bodyPr>
            <a:normAutofit fontScale="85000" lnSpcReduction="20000"/>
          </a:bodyPr>
          <a:lstStyle/>
          <a:p>
            <a:pPr marL="0" indent="0">
              <a:buNone/>
            </a:pPr>
            <a:r>
              <a:rPr lang="bs-Latn-BA" sz="3600" b="1" dirty="0"/>
              <a:t>Preporučuje se izbjegavanje zapošljavanja članova porodice nosioca pravosudne funkcije u istoj pravosudnoj instituciji</a:t>
            </a:r>
            <a:r>
              <a:rPr lang="en-US" sz="3600" b="1" dirty="0"/>
              <a:t>.</a:t>
            </a:r>
          </a:p>
          <a:p>
            <a:pPr marL="0" indent="0">
              <a:buNone/>
            </a:pPr>
            <a:r>
              <a:rPr lang="bs-Latn-BA" sz="3600" b="1" dirty="0"/>
              <a:t>Ukoliko uposlenik pravosudne institucije ili nosilac pravosudne funkcije postane član porodice drugog nosioca pravosudne funkcije u istoj pravosudnoj instituciji, ovakva situacija se ne treba tumačiti kao nepotističko ponašanje nosioca pravosudne funkcije </a:t>
            </a:r>
            <a:r>
              <a:rPr lang="bs-Latn-BA" sz="3600" b="1" i="1" dirty="0"/>
              <a:t>per se</a:t>
            </a:r>
            <a:r>
              <a:rPr lang="bs-Latn-BA" sz="3600" b="1" dirty="0"/>
              <a:t>. Međutim, ne preporučuje se da ovaj uposlenik pravosudne institucije ili nosilac pravosudne funkcije radi pod nadzorom nosioca pravosudne funkcije koji mu je postao član porodice, niti da nosilac pravosudne funkcije na bilo koji način učestvuje u donošenju odluka o statusu ovog lica</a:t>
            </a:r>
            <a:r>
              <a:rPr lang="en-US" sz="3600" b="1" dirty="0"/>
              <a:t>.  </a:t>
            </a:r>
          </a:p>
        </p:txBody>
      </p:sp>
    </p:spTree>
    <p:extLst>
      <p:ext uri="{BB962C8B-B14F-4D97-AF65-F5344CB8AC3E}">
        <p14:creationId xmlns:p14="http://schemas.microsoft.com/office/powerpoint/2010/main" val="41095624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0E77-D466-4F36-AD41-37A73EA68963}"/>
              </a:ext>
            </a:extLst>
          </p:cNvPr>
          <p:cNvSpPr>
            <a:spLocks noGrp="1"/>
          </p:cNvSpPr>
          <p:nvPr>
            <p:ph type="title"/>
          </p:nvPr>
        </p:nvSpPr>
        <p:spPr>
          <a:xfrm>
            <a:off x="838200" y="373514"/>
            <a:ext cx="10515600" cy="691888"/>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35</a:t>
            </a:r>
            <a:endParaRPr lang="en-US" dirty="0"/>
          </a:p>
        </p:txBody>
      </p:sp>
      <p:sp>
        <p:nvSpPr>
          <p:cNvPr id="3" name="Content Placeholder 2">
            <a:extLst>
              <a:ext uri="{FF2B5EF4-FFF2-40B4-BE49-F238E27FC236}">
                <a16:creationId xmlns:a16="http://schemas.microsoft.com/office/drawing/2014/main" id="{8148A507-32CE-4253-9CE7-FE7D0AF0FEA7}"/>
              </a:ext>
            </a:extLst>
          </p:cNvPr>
          <p:cNvSpPr>
            <a:spLocks noGrp="1"/>
          </p:cNvSpPr>
          <p:nvPr>
            <p:ph idx="1"/>
          </p:nvPr>
        </p:nvSpPr>
        <p:spPr>
          <a:xfrm>
            <a:off x="838200" y="1825625"/>
            <a:ext cx="10515600" cy="4351338"/>
          </a:xfrm>
        </p:spPr>
        <p:txBody>
          <a:bodyPr>
            <a:normAutofit lnSpcReduction="10000"/>
          </a:bodyPr>
          <a:lstStyle/>
          <a:p>
            <a:pPr marL="0" lvl="0" indent="0">
              <a:buNone/>
            </a:pPr>
            <a:r>
              <a:rPr lang="bs-Latn-BA" sz="3600" b="1" dirty="0"/>
              <a:t>Nosilac pravosudne funkcije je postavio svoju kćerku kao braniteljicu po službenoj dužnosti u skladu sa rasporedom i objektivnim kriterijima</a:t>
            </a:r>
            <a:r>
              <a:rPr lang="en-US" sz="3600" b="1" dirty="0"/>
              <a:t>. </a:t>
            </a:r>
            <a:r>
              <a:rPr lang="bs-Latn-BA" sz="3600" b="1" dirty="0"/>
              <a:t>Da li je ovakvo postupanje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 pod određenim okolnostima (navesti kojim)</a:t>
            </a:r>
            <a:endParaRPr lang="en-US" sz="3600" b="1" dirty="0"/>
          </a:p>
          <a:p>
            <a:pPr lvl="1"/>
            <a:r>
              <a:rPr lang="en-US" sz="3600" b="1" dirty="0"/>
              <a:t>N</a:t>
            </a:r>
            <a:r>
              <a:rPr lang="bs-Latn-BA" sz="3600" b="1" dirty="0"/>
              <a:t>e</a:t>
            </a:r>
            <a:endParaRPr lang="en-US" sz="3600" b="1" dirty="0"/>
          </a:p>
          <a:p>
            <a:endParaRPr lang="en-US" dirty="0"/>
          </a:p>
        </p:txBody>
      </p:sp>
    </p:spTree>
    <p:extLst>
      <p:ext uri="{BB962C8B-B14F-4D97-AF65-F5344CB8AC3E}">
        <p14:creationId xmlns:p14="http://schemas.microsoft.com/office/powerpoint/2010/main" val="40633839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60C96-0A2A-431D-A332-FCBF5A2A0F51}"/>
              </a:ext>
            </a:extLst>
          </p:cNvPr>
          <p:cNvSpPr>
            <a:spLocks noGrp="1"/>
          </p:cNvSpPr>
          <p:nvPr>
            <p:ph type="title"/>
          </p:nvPr>
        </p:nvSpPr>
        <p:spPr/>
        <p:txBody>
          <a:bodyPr/>
          <a:lstStyle/>
          <a:p>
            <a:r>
              <a:rPr lang="bs-Latn-BA" b="1" dirty="0">
                <a:effectLst>
                  <a:outerShdw blurRad="38100" dist="38100" dir="2700000" algn="tl">
                    <a:srgbClr val="000000">
                      <a:alpha val="43137"/>
                    </a:srgbClr>
                  </a:outerShdw>
                </a:effectLst>
              </a:rPr>
              <a:t>NEPOTIZAM, SMJERNICA </a:t>
            </a:r>
            <a:r>
              <a:rPr lang="en-US" b="1" dirty="0">
                <a:effectLst>
                  <a:outerShdw blurRad="38100" dist="38100" dir="2700000" algn="tl">
                    <a:srgbClr val="000000">
                      <a:alpha val="43137"/>
                    </a:srgbClr>
                  </a:outerShdw>
                </a:effectLst>
              </a:rPr>
              <a:t>2.7</a:t>
            </a:r>
            <a:endParaRPr lang="en-US" dirty="0"/>
          </a:p>
        </p:txBody>
      </p:sp>
      <p:sp>
        <p:nvSpPr>
          <p:cNvPr id="3" name="Content Placeholder 2">
            <a:extLst>
              <a:ext uri="{FF2B5EF4-FFF2-40B4-BE49-F238E27FC236}">
                <a16:creationId xmlns:a16="http://schemas.microsoft.com/office/drawing/2014/main" id="{4A8700F5-8DD4-4E47-81BE-84A10FE58852}"/>
              </a:ext>
            </a:extLst>
          </p:cNvPr>
          <p:cNvSpPr>
            <a:spLocks noGrp="1"/>
          </p:cNvSpPr>
          <p:nvPr>
            <p:ph idx="1"/>
          </p:nvPr>
        </p:nvSpPr>
        <p:spPr/>
        <p:txBody>
          <a:bodyPr>
            <a:normAutofit/>
          </a:bodyPr>
          <a:lstStyle/>
          <a:p>
            <a:pPr marL="0" indent="0">
              <a:buNone/>
            </a:pPr>
            <a:r>
              <a:rPr lang="bs-Latn-BA" sz="3600" b="1" dirty="0"/>
              <a:t>Nosilac pravosudne funkcije ne bi trebao postavljati članove svoje porodice, niti njihove poslovne partnere, kao branitelje po službenoj dužnosti u krivičnim predmetima ili zastupnike u drugim predmetima, niti uticati na kolege da to čine, čak i ako se radi o neplaćenoj dužnosti</a:t>
            </a:r>
            <a:r>
              <a:rPr lang="en-US" sz="3600" b="1" dirty="0"/>
              <a:t>.</a:t>
            </a:r>
            <a:endParaRPr lang="en-US" sz="3600" b="1" i="1" dirty="0"/>
          </a:p>
        </p:txBody>
      </p:sp>
    </p:spTree>
    <p:extLst>
      <p:ext uri="{BB962C8B-B14F-4D97-AF65-F5344CB8AC3E}">
        <p14:creationId xmlns:p14="http://schemas.microsoft.com/office/powerpoint/2010/main" val="2105230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01CE-7576-4873-9FD8-E53DB475ECCB}"/>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SPREČAVANJE NEPOTIZMA </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85BF40D-D5E0-49AC-8AD2-268F732E3ACB}"/>
              </a:ext>
            </a:extLst>
          </p:cNvPr>
          <p:cNvSpPr>
            <a:spLocks noGrp="1"/>
          </p:cNvSpPr>
          <p:nvPr>
            <p:ph idx="1"/>
          </p:nvPr>
        </p:nvSpPr>
        <p:spPr/>
        <p:txBody>
          <a:bodyPr>
            <a:normAutofit/>
          </a:bodyPr>
          <a:lstStyle/>
          <a:p>
            <a:r>
              <a:rPr lang="bs-Latn-BA" sz="3600" b="1" dirty="0"/>
              <a:t>Voditi računa da pravosudna funkcija ne bude iskorištena za ostvarivanje koristi člana porodice ili drugih lica</a:t>
            </a:r>
            <a:endParaRPr lang="en-US" sz="3600" b="1" dirty="0"/>
          </a:p>
          <a:p>
            <a:r>
              <a:rPr lang="bs-Latn-BA" sz="3600" b="1" dirty="0"/>
              <a:t>Članove porodice i domaćinstva upoznati sa etičkim principima obnašanja pravosudne funkcije </a:t>
            </a:r>
            <a:endParaRPr lang="en-US" sz="3600" b="1" dirty="0"/>
          </a:p>
          <a:p>
            <a:r>
              <a:rPr lang="bs-Latn-BA" sz="3600" b="1" dirty="0"/>
              <a:t>U slučaju nedoumice o postupanju, zatražiti mišljenje Komisije za sudsku i tužilačku etiku </a:t>
            </a:r>
            <a:endParaRPr lang="en-US" sz="3600" b="1" dirty="0"/>
          </a:p>
        </p:txBody>
      </p:sp>
    </p:spTree>
    <p:extLst>
      <p:ext uri="{BB962C8B-B14F-4D97-AF65-F5344CB8AC3E}">
        <p14:creationId xmlns:p14="http://schemas.microsoft.com/office/powerpoint/2010/main" val="38147276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C032-BAF1-4F4B-AB27-BB26FD982F12}"/>
              </a:ext>
            </a:extLst>
          </p:cNvPr>
          <p:cNvSpPr>
            <a:spLocks noGrp="1"/>
          </p:cNvSpPr>
          <p:nvPr>
            <p:ph type="title"/>
          </p:nvPr>
        </p:nvSpPr>
        <p:spPr/>
        <p:txBody>
          <a:bodyPr>
            <a:normAutofit/>
          </a:bodyPr>
          <a:lstStyle/>
          <a:p>
            <a:r>
              <a:rPr lang="bs-Latn-BA" sz="4000" b="1" dirty="0">
                <a:effectLst>
                  <a:outerShdw blurRad="38100" dist="38100" dir="2700000" algn="tl">
                    <a:srgbClr val="000000">
                      <a:alpha val="43137"/>
                    </a:srgbClr>
                  </a:outerShdw>
                </a:effectLst>
              </a:rPr>
              <a:t>EDUKACIJA I RAZVOJ SVIJESTI O SPREČAVANJU SUKOBA INTERESA U PRAVOSUĐU </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98C47C1-4326-4903-AAA6-13E1F5F42606}"/>
              </a:ext>
            </a:extLst>
          </p:cNvPr>
          <p:cNvSpPr>
            <a:spLocks noGrp="1"/>
          </p:cNvSpPr>
          <p:nvPr>
            <p:ph idx="1"/>
          </p:nvPr>
        </p:nvSpPr>
        <p:spPr/>
        <p:txBody>
          <a:bodyPr>
            <a:normAutofit/>
          </a:bodyPr>
          <a:lstStyle/>
          <a:p>
            <a:r>
              <a:rPr lang="bs-Latn-BA" sz="3600" b="1" dirty="0"/>
              <a:t>Biti svjestan stalnoj izloženosti sudu javnosti i svojevoljno prihvatiti ograničenja sloboda u cilju očuvanja integriteta, nezavisnosti i nepristrasnosti pravosuđa </a:t>
            </a:r>
            <a:endParaRPr lang="en-US" sz="3600" b="1" dirty="0"/>
          </a:p>
          <a:p>
            <a:r>
              <a:rPr lang="bs-Latn-BA" sz="3600" b="1" dirty="0"/>
              <a:t>Imati u vidu da je sprečavanje sukoba interesa i davanje prednosti javnom nad ličnim interesom od presudne važnosti za očuvanje integriteta pravosuđa i jačanje povjerenja javnosti u pravosudni sistem</a:t>
            </a:r>
            <a:endParaRPr lang="en-US" sz="3600" b="1" dirty="0"/>
          </a:p>
        </p:txBody>
      </p:sp>
    </p:spTree>
    <p:extLst>
      <p:ext uri="{BB962C8B-B14F-4D97-AF65-F5344CB8AC3E}">
        <p14:creationId xmlns:p14="http://schemas.microsoft.com/office/powerpoint/2010/main" val="11077815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BECF-325F-48DC-95C6-46AEE9D32D28}"/>
              </a:ext>
            </a:extLst>
          </p:cNvPr>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EDUKACIJA I RAZVOJ SVIJESTI O SPREČAVANJU SUKOBA INTERESA U PRAVOSUĐU</a:t>
            </a:r>
            <a:endParaRPr lang="en-US" dirty="0"/>
          </a:p>
        </p:txBody>
      </p:sp>
      <p:sp>
        <p:nvSpPr>
          <p:cNvPr id="3" name="Content Placeholder 2">
            <a:extLst>
              <a:ext uri="{FF2B5EF4-FFF2-40B4-BE49-F238E27FC236}">
                <a16:creationId xmlns:a16="http://schemas.microsoft.com/office/drawing/2014/main" id="{D5A9BAF1-ECE6-4397-9C67-3AD5759FEC83}"/>
              </a:ext>
            </a:extLst>
          </p:cNvPr>
          <p:cNvSpPr>
            <a:spLocks noGrp="1"/>
          </p:cNvSpPr>
          <p:nvPr>
            <p:ph idx="1"/>
          </p:nvPr>
        </p:nvSpPr>
        <p:spPr/>
        <p:txBody>
          <a:bodyPr>
            <a:normAutofit fontScale="92500" lnSpcReduction="20000"/>
          </a:bodyPr>
          <a:lstStyle/>
          <a:p>
            <a:r>
              <a:rPr lang="bs-Latn-BA" sz="3600" b="1" dirty="0"/>
              <a:t>Posvećivati dužnu pažnju praćenju međunarodnih i domaćih propisa i smjernica za sprečavanje sukoba interesa </a:t>
            </a:r>
            <a:endParaRPr lang="en-US" sz="3600" b="1" dirty="0"/>
          </a:p>
          <a:p>
            <a:r>
              <a:rPr lang="en-US" sz="3600" b="1" dirty="0"/>
              <a:t>Re</a:t>
            </a:r>
            <a:r>
              <a:rPr lang="bs-Latn-BA" sz="3600" b="1" dirty="0"/>
              <a:t>dovno pohađati edukaciju o pravosudnoj etici, sprečavanju korupcije i sukoba interesa </a:t>
            </a:r>
            <a:endParaRPr lang="en-US" sz="3600" b="1" dirty="0"/>
          </a:p>
          <a:p>
            <a:r>
              <a:rPr lang="bs-Latn-BA" sz="3600" b="1" dirty="0"/>
              <a:t>Rukovodioci pravosudnih institucija bi trebali proaktivno djelovati u cilju unapređenja edukacije, kako nosilaca pravosudnih funkcija, tako i ostalih uposlenika pravosudne institucije o pitanjima etike, sprečavanju korupcije i sukoba interesa</a:t>
            </a:r>
            <a:endParaRPr lang="en-US" sz="3600" b="1" dirty="0"/>
          </a:p>
        </p:txBody>
      </p:sp>
    </p:spTree>
    <p:extLst>
      <p:ext uri="{BB962C8B-B14F-4D97-AF65-F5344CB8AC3E}">
        <p14:creationId xmlns:p14="http://schemas.microsoft.com/office/powerpoint/2010/main" val="3692374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63F50-371A-4B0F-B767-E1F30A003454}"/>
              </a:ext>
            </a:extLst>
          </p:cNvPr>
          <p:cNvSpPr>
            <a:spLocks noGrp="1"/>
          </p:cNvSpPr>
          <p:nvPr>
            <p:ph type="title"/>
          </p:nvPr>
        </p:nvSpPr>
        <p:spPr>
          <a:xfrm>
            <a:off x="838200" y="365125"/>
            <a:ext cx="10515600" cy="599609"/>
          </a:xfrm>
        </p:spPr>
        <p:txBody>
          <a:bodyPr>
            <a:normAutofit fontScale="90000"/>
          </a:bodyPr>
          <a:lstStyle/>
          <a:p>
            <a:r>
              <a:rPr lang="bs-Latn-BA" b="1" dirty="0">
                <a:effectLst>
                  <a:outerShdw blurRad="38100" dist="38100" dir="2700000" algn="tl">
                    <a:srgbClr val="000000">
                      <a:alpha val="43137"/>
                    </a:srgbClr>
                  </a:outerShdw>
                </a:effectLst>
              </a:rPr>
              <a:t>PITANJE BR. </a:t>
            </a:r>
            <a:r>
              <a:rPr lang="en-US" b="1" dirty="0">
                <a:effectLst>
                  <a:outerShdw blurRad="38100" dist="38100" dir="2700000" algn="tl">
                    <a:srgbClr val="000000">
                      <a:alpha val="43137"/>
                    </a:srgbClr>
                  </a:outerShdw>
                </a:effectLst>
              </a:rPr>
              <a:t>1</a:t>
            </a:r>
          </a:p>
        </p:txBody>
      </p:sp>
      <p:sp>
        <p:nvSpPr>
          <p:cNvPr id="3" name="Content Placeholder 2">
            <a:extLst>
              <a:ext uri="{FF2B5EF4-FFF2-40B4-BE49-F238E27FC236}">
                <a16:creationId xmlns:a16="http://schemas.microsoft.com/office/drawing/2014/main" id="{FAC39BE8-257E-4620-A491-AD163332C71E}"/>
              </a:ext>
            </a:extLst>
          </p:cNvPr>
          <p:cNvSpPr>
            <a:spLocks noGrp="1"/>
          </p:cNvSpPr>
          <p:nvPr>
            <p:ph idx="1"/>
          </p:nvPr>
        </p:nvSpPr>
        <p:spPr>
          <a:xfrm>
            <a:off x="838200" y="1694576"/>
            <a:ext cx="10515600" cy="4482387"/>
          </a:xfrm>
        </p:spPr>
        <p:txBody>
          <a:bodyPr>
            <a:normAutofit fontScale="92500" lnSpcReduction="10000"/>
          </a:bodyPr>
          <a:lstStyle/>
          <a:p>
            <a:pPr marL="0" lvl="0" indent="0">
              <a:buNone/>
            </a:pPr>
            <a:r>
              <a:rPr lang="bs-Latn-BA" sz="3600" b="1" dirty="0"/>
              <a:t>Nakon imenovanja na pravosudnu funkciju, sudija izdaje ured koji je prethodno koristio advokatu kojeg poznaje još iz dana kada je i sam radio kao advokat. Da li je ovakvo ponašanje u skladu sa pravilima i smjernicama o etičkom i profesionalnom ponašanju nosilaca pravosudnih funkcija</a:t>
            </a:r>
            <a:r>
              <a:rPr lang="en-US" sz="3600" b="1" dirty="0"/>
              <a:t>?</a:t>
            </a:r>
          </a:p>
          <a:p>
            <a:pPr lvl="1"/>
            <a:r>
              <a:rPr lang="bs-Latn-BA" sz="3600" b="1" dirty="0"/>
              <a:t>Da</a:t>
            </a:r>
            <a:endParaRPr lang="en-US" sz="3600" b="1" dirty="0"/>
          </a:p>
          <a:p>
            <a:pPr lvl="1"/>
            <a:r>
              <a:rPr lang="bs-Latn-BA" sz="3600" b="1" dirty="0"/>
              <a:t>Da</a:t>
            </a:r>
            <a:r>
              <a:rPr lang="en-US" sz="3600" b="1" dirty="0"/>
              <a:t>, </a:t>
            </a:r>
            <a:r>
              <a:rPr lang="bs-Latn-BA" sz="3600" b="1" dirty="0"/>
              <a:t>osim pod određenim okolnostima </a:t>
            </a:r>
            <a:r>
              <a:rPr lang="en-US" sz="3600" b="1" dirty="0"/>
              <a:t>(</a:t>
            </a:r>
            <a:r>
              <a:rPr lang="bs-Latn-BA" sz="3600" b="1" dirty="0"/>
              <a:t>navesti kojim</a:t>
            </a:r>
            <a:r>
              <a:rPr lang="en-US" sz="3600" b="1" dirty="0"/>
              <a:t>)</a:t>
            </a:r>
          </a:p>
          <a:p>
            <a:pPr lvl="1"/>
            <a:r>
              <a:rPr lang="en-US" sz="3600" b="1" dirty="0"/>
              <a:t>N</a:t>
            </a:r>
            <a:r>
              <a:rPr lang="bs-Latn-BA" sz="3600" b="1" dirty="0"/>
              <a:t>e</a:t>
            </a:r>
            <a:endParaRPr lang="en-US" sz="3600" b="1" dirty="0"/>
          </a:p>
          <a:p>
            <a:pPr marL="0" indent="0">
              <a:buNone/>
            </a:pPr>
            <a:r>
              <a:rPr lang="en-US" sz="3600" b="1" dirty="0"/>
              <a:t> </a:t>
            </a:r>
          </a:p>
          <a:p>
            <a:pPr marL="0" indent="0">
              <a:buNone/>
            </a:pPr>
            <a:endParaRPr lang="en-US" dirty="0"/>
          </a:p>
        </p:txBody>
      </p:sp>
    </p:spTree>
    <p:extLst>
      <p:ext uri="{BB962C8B-B14F-4D97-AF65-F5344CB8AC3E}">
        <p14:creationId xmlns:p14="http://schemas.microsoft.com/office/powerpoint/2010/main" val="1454089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2284</TotalTime>
  <Words>4969</Words>
  <Application>Microsoft Office PowerPoint</Application>
  <PresentationFormat>Widescreen</PresentationFormat>
  <Paragraphs>347</Paragraphs>
  <Slides>87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Calibri</vt:lpstr>
      <vt:lpstr>Calibri Light</vt:lpstr>
      <vt:lpstr>Office Theme</vt:lpstr>
      <vt:lpstr>OBUKA O SPREČAVANJU SUKOBA INTERESA  U PRAVOSUĐU</vt:lpstr>
      <vt:lpstr>SMJERNICE ZA SPREČAVANJE SUKOBA  INTERESA U PRAVOSUĐU</vt:lpstr>
      <vt:lpstr>SPREČAVANJE SUKOBA INTERESA PODRAZUMIJEVA--</vt:lpstr>
      <vt:lpstr>STVARNI SUKOB INTERESA </vt:lpstr>
      <vt:lpstr>PRIVIDNI SUKOB INTERESA </vt:lpstr>
      <vt:lpstr>POTENCIJALNI SUKOB INTERESA </vt:lpstr>
      <vt:lpstr>SMJERNICE ZA SPREČAVANJE SUKOBA INTERESA U PRAVOSUĐU BiH</vt:lpstr>
      <vt:lpstr>STRATEGIJA SPREČAVANJA SUKOBA INTERESA</vt:lpstr>
      <vt:lpstr>PITANJE BR. 1</vt:lpstr>
      <vt:lpstr>NESPOJIVE I DODATNE AKTIVNOSTI NOSILACA PRAVOSUDNIH FUNKCIJA, SMJERNICA 2.2</vt:lpstr>
      <vt:lpstr>PITANJE BR. 2 </vt:lpstr>
      <vt:lpstr>NESPOJIVE I DODATNE AKTIVNOSTI NOSILACA PRAVOSUDNIH FUNKCIJA, SMJERNICA 2.1</vt:lpstr>
      <vt:lpstr>PITANJE BR. 3</vt:lpstr>
      <vt:lpstr>NESPOJIVE I DODATNE AKTIVNOSTI NOSILACA PRAVOSUDNIH FUNKCIJA, SMJERNICA 1.3</vt:lpstr>
      <vt:lpstr>NEPOTIZAN, SMJERNICA 3.2</vt:lpstr>
      <vt:lpstr>PITANJE BR. 4</vt:lpstr>
      <vt:lpstr>NESPOJIVE I DODATNE AKTIVNOSTI NOSILACA PRAVOSUDNIH FUNKCIJA, SMJERNICA 1.5</vt:lpstr>
      <vt:lpstr>PITANJE BR. 5</vt:lpstr>
      <vt:lpstr>NESPOJIVE I DODATNE AKTIVNOSTI NOSILACA PRAVOSUDNIH FUNKCIJA, SMJERNICA 1.6</vt:lpstr>
      <vt:lpstr>PITANJE BR. 6</vt:lpstr>
      <vt:lpstr>NESPOJIVE I DODATNE AKTIVNOSTI NOSILACA PRAVOSUDNIH FUNKCIJA, SMJERNICA 1.10</vt:lpstr>
      <vt:lpstr>PITANJE BR. 7</vt:lpstr>
      <vt:lpstr>NESPOJIVE I DODATNE AKTIVNOSTI NOSILACA PRAVOSUDNIH FUNKCIJA, SMJERNICE 2.3, 2.4</vt:lpstr>
      <vt:lpstr>PITANJE BR. 8</vt:lpstr>
      <vt:lpstr>NESPOJIVE I DODATNE AKTIVNOSTI NOSILACA PRAVOSUDNIH FUNKCIJA, SMJERNICA 2.8</vt:lpstr>
      <vt:lpstr>PITANJE BR. 9</vt:lpstr>
      <vt:lpstr>NESPOJIVE I DODATNE AKTIVNOSTI NOSILACA PRAVOSUDNIH FUNKCIJA, SMJERNICA 2.13</vt:lpstr>
      <vt:lpstr>PITANJE BR. 10</vt:lpstr>
      <vt:lpstr>NESPOJIVE I DODATNE AKTIVNOSTI NOSILACA PRAVOSUDNIH FUNKCIJA, SMJERNICA 1.4</vt:lpstr>
      <vt:lpstr>PITANJE BR. 11</vt:lpstr>
      <vt:lpstr>NESPOJIVE I DODATNE AKTIVNOSTI NOSILACA PRAVOSUDNIH FUNKCIJA, SMJERNICA  2.10</vt:lpstr>
      <vt:lpstr>PITANJE BR. 12</vt:lpstr>
      <vt:lpstr>NESPOJIVE I DODATNE AKTIVNOSTI NOSILACA PRAVOSUDNIH FUNKCIJA, SMJERNICA 2.15</vt:lpstr>
      <vt:lpstr>PITANJE BR. 13</vt:lpstr>
      <vt:lpstr>NESPOJIVE I DODATNE AKTIVNOSTI NOSILACA PRAVOSUDNIH FUNKCIJA, SMJERNICA 2.5</vt:lpstr>
      <vt:lpstr>PREVENCIJA – SUKOBI INTERESA U VEZI SA NESPOJIVIM I DODATNIM AKTIVNOSTIMA</vt:lpstr>
      <vt:lpstr>PITANJE BR. 14</vt:lpstr>
      <vt:lpstr>IZVJEŠTAVANJE O IMOVINI, PRIHODIMA, OBAVEZAMA I INTERESIMA, SMJERNICA 1.4</vt:lpstr>
      <vt:lpstr>PITANJE BR. 15</vt:lpstr>
      <vt:lpstr>IZVJEŠTAVANJE O IMOVINI, PRIHODIMA, OBAVEZAMA I INTERESIMA, SMJERNICA 1.5</vt:lpstr>
      <vt:lpstr>PITANJE BR. 16</vt:lpstr>
      <vt:lpstr>PRIMANJE POKLONA I DRUGIH KORISITI, SMJERNICE 1.1, 1.5</vt:lpstr>
      <vt:lpstr>PITANJE BR. 17</vt:lpstr>
      <vt:lpstr>PRIMANJE POKLONA I DRUGIH KORISITI, SMJERNICA 3.6</vt:lpstr>
      <vt:lpstr>PITANJE BR. 18</vt:lpstr>
      <vt:lpstr>PRIMANJE POKLONA I DRUGIH KORISITI, SMJERNICA 3.5</vt:lpstr>
      <vt:lpstr>PITANJE BR. 19</vt:lpstr>
      <vt:lpstr>PRIMANJE POKLONA I DRUGIH KORISITI, SMJERNICE 1.1, 1.5, 1.7</vt:lpstr>
      <vt:lpstr>PITANJE BR. 20</vt:lpstr>
      <vt:lpstr>PRIMANJE POKLONA I DRUGIH KORISITI, SMJERNICA 4.2</vt:lpstr>
      <vt:lpstr>SPREČAVANJE SUKOBA INTERESA – PRIMANJE POKLONA I DRUGIH KORISTI </vt:lpstr>
      <vt:lpstr>PITANJE BR. 21</vt:lpstr>
      <vt:lpstr>KONTAKTI SA TREĆIM LICIMA I ZLOUPOTREBA POVJERLJIVIH INFORMACIJA, SMJERNICA 3.5</vt:lpstr>
      <vt:lpstr>PITANJE BR. 22</vt:lpstr>
      <vt:lpstr>KONTAKTI SA TREĆIM LICIMA I ZLOUPOTREBA POVJERLJIVIH INFORMACIJA, SMJERNICE 3.1, 3.2</vt:lpstr>
      <vt:lpstr>PITANJE BR. 23</vt:lpstr>
      <vt:lpstr>KONTAKTI SA TREĆIM LICIMA I ZLOUPOTREBA POVJERLJIVIH INFORMACIJA, SMJERNICE 3.1, 3.3</vt:lpstr>
      <vt:lpstr>PITANJE BR. 24</vt:lpstr>
      <vt:lpstr>KONTAKTI SA TREĆIM LICIMA I ZLOUPOTREBA POVJERLJIVIH INFORMACIJA, SMJERNICE 3.7, 3.10, 3.12</vt:lpstr>
      <vt:lpstr>KONTAKTI SA TREĆIM LICIMA I ZLOUPOTREBA POVJERLJIVIH INFORMACIJA, SMJERNICE  3.7, 3.10, 3.12</vt:lpstr>
      <vt:lpstr>KONTAKTI SA TREĆIM LICIMA I ZLOUPOTREBA POVJERLJIVIH INFORMACIJA, SMJERNICE 3.7, 3.10, 3.12</vt:lpstr>
      <vt:lpstr>PITANJE BR. 25 </vt:lpstr>
      <vt:lpstr>KONTAKTI SA TREĆIM LICIMA I ZLOUPOTREBA POVJERLJIVIH INFORMACIJA, SMJERNICA 2.1 </vt:lpstr>
      <vt:lpstr>PITANJE BR. 26</vt:lpstr>
      <vt:lpstr>KONTAKTI SA TREĆIM LICIMA I ZLOUPOTREBA POVJERLJIVIH INFORMACIJA, SMJERNICE 2.2, 2.4 </vt:lpstr>
      <vt:lpstr>PITANJE BR. 27</vt:lpstr>
      <vt:lpstr>KONTAKTI SA TREĆIM LICIMA I ZLOUPOTREBA POVJERLJIVIH INFORMACIJA, SMJERNICA 3.3 </vt:lpstr>
      <vt:lpstr>PITANJE BR. 28</vt:lpstr>
      <vt:lpstr>KONTAKTI SA TREĆIM LICIMA I ZLOUPOTREBA POVJERLJIVIH INFORMACIJA, SMJERNICA 3.6</vt:lpstr>
      <vt:lpstr>PITANJE BR. 29</vt:lpstr>
      <vt:lpstr>KONTAKTI SA TREĆIM LICIMA I ZLOUPOTREBA POVJERLJIVIH INFORMACIJA, SMJERNICA 3.8 </vt:lpstr>
      <vt:lpstr>PROCEDURE – DAVANJE POVJERLJIVIH INFORMACIJA I EX PARTE KOMUNIKACIJA</vt:lpstr>
      <vt:lpstr>PITANJE BR. 30</vt:lpstr>
      <vt:lpstr>NEPOTIZAM, SMJERNICA 1.2</vt:lpstr>
      <vt:lpstr>PITANJE BR. 31</vt:lpstr>
      <vt:lpstr>NEPOTIZAM, SMJERNICA 2.3</vt:lpstr>
      <vt:lpstr>PITANJE BR. 32</vt:lpstr>
      <vt:lpstr>NEPOTIZAM, SMJERNICA 1.5</vt:lpstr>
      <vt:lpstr>PITANJE BR. 33</vt:lpstr>
      <vt:lpstr>NEPOTIZAM, SMJERNICA 2.3</vt:lpstr>
      <vt:lpstr>PITANJE BR.  34</vt:lpstr>
      <vt:lpstr>NEPOTIZAM, SMJERNICE 2.5, 2.6 </vt:lpstr>
      <vt:lpstr>PITANJE BR. 35</vt:lpstr>
      <vt:lpstr>NEPOTIZAM, SMJERNICA 2.7</vt:lpstr>
      <vt:lpstr>SPREČAVANJE NEPOTIZMA </vt:lpstr>
      <vt:lpstr>EDUKACIJA I RAZVOJ SVIJESTI O SPREČAVANJU SUKOBA INTERESA U PRAVOSUĐU </vt:lpstr>
      <vt:lpstr>EDUKACIJA I RAZVOJ SVIJESTI O SPREČAVANJU SUKOBA INTERESA U PRAVOSUĐU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THE PREVENTION OF CONFLICT OF INTEREST IN THE JUDICIARY</dc:title>
  <dc:creator>Victoria Henley</dc:creator>
  <cp:lastModifiedBy>Azra Brkic</cp:lastModifiedBy>
  <cp:revision>109</cp:revision>
  <dcterms:created xsi:type="dcterms:W3CDTF">2018-03-29T21:48:03Z</dcterms:created>
  <dcterms:modified xsi:type="dcterms:W3CDTF">2018-05-22T13:51:31Z</dcterms:modified>
</cp:coreProperties>
</file>