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90" r:id="rId9"/>
    <p:sldId id="260" r:id="rId10"/>
    <p:sldId id="261" r:id="rId11"/>
    <p:sldId id="262" r:id="rId12"/>
    <p:sldId id="298" r:id="rId13"/>
    <p:sldId id="263" r:id="rId14"/>
    <p:sldId id="276" r:id="rId15"/>
    <p:sldId id="277" r:id="rId16"/>
    <p:sldId id="278" r:id="rId17"/>
    <p:sldId id="279" r:id="rId18"/>
    <p:sldId id="264" r:id="rId19"/>
    <p:sldId id="302" r:id="rId20"/>
    <p:sldId id="265" r:id="rId21"/>
    <p:sldId id="271" r:id="rId22"/>
    <p:sldId id="305" r:id="rId23"/>
    <p:sldId id="266" r:id="rId24"/>
    <p:sldId id="304" r:id="rId25"/>
    <p:sldId id="270" r:id="rId26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6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6971E-5200-4FBC-A00B-28DE00E501D1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6B59E-A274-4405-BAE1-3955C3F9D7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83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3760"/>
            <a:ext cx="4681728" cy="8869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C3C881-AA5C-4816-86D9-8DF229247052}" type="datetimeFigureOut">
              <a:rPr lang="hr-HR" smtClean="0"/>
              <a:t>6.4.2018.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0E8B019-D462-4BFE-9BC5-57041B8BF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632"/>
            <a:ext cx="4681728" cy="886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2564904"/>
            <a:ext cx="7200799" cy="1296144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FINANSIJSKA ISTRAGA I ODUZIMANJE IMOVINSKE KORISTI </a:t>
            </a:r>
            <a:b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STEČENE KRIVIČNIM DJELOM </a:t>
            </a:r>
            <a:b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naučene lekcije -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4581128"/>
            <a:ext cx="65505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500" b="1" dirty="0" smtClean="0">
                <a:solidFill>
                  <a:srgbClr val="002A6C"/>
                </a:solidFill>
              </a:rPr>
              <a:t>Marija</a:t>
            </a:r>
            <a:r>
              <a:rPr lang="hr-HR" sz="1500" dirty="0" smtClean="0">
                <a:solidFill>
                  <a:srgbClr val="002A6C"/>
                </a:solidFill>
              </a:rPr>
              <a:t> </a:t>
            </a:r>
            <a:r>
              <a:rPr lang="hr-HR" sz="1500" b="1" dirty="0" smtClean="0">
                <a:solidFill>
                  <a:srgbClr val="002A6C"/>
                </a:solidFill>
              </a:rPr>
              <a:t>Vučko</a:t>
            </a:r>
            <a:r>
              <a:rPr lang="hr-HR" sz="1500" dirty="0" smtClean="0">
                <a:solidFill>
                  <a:srgbClr val="002A6C"/>
                </a:solidFill>
              </a:rPr>
              <a:t>, Zamjenica ravnateljice USKOK-a,</a:t>
            </a:r>
          </a:p>
          <a:p>
            <a:r>
              <a:rPr lang="hr-HR" sz="1500" dirty="0" smtClean="0">
                <a:solidFill>
                  <a:srgbClr val="002A6C"/>
                </a:solidFill>
              </a:rPr>
              <a:t>Voditeljica Odjela za istraživanje imovinske koristi stečene kaznenim djelom</a:t>
            </a:r>
            <a:endParaRPr lang="hr-HR" sz="1500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41664" y="1345145"/>
            <a:ext cx="8260672" cy="78771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PrivremenE MJERE osiguranjA oduzimanja imovinske koristi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2492896"/>
            <a:ext cx="8640960" cy="42484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ZKP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r>
              <a:rPr lang="hr-HR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mogu se odrediti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prije pokretanja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kaznenog </a:t>
            </a: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postupka</a:t>
            </a:r>
          </a:p>
          <a:p>
            <a:pPr marL="114300" indent="0">
              <a:buNone/>
            </a:pP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•	 kazneni postupak započinje:</a:t>
            </a:r>
          </a:p>
          <a:p>
            <a:pPr marL="114300" indent="0">
              <a:buNone/>
            </a:pP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- pravomoćnošću rješenja o provođenju istrage </a:t>
            </a:r>
          </a:p>
          <a:p>
            <a:pPr marL="114300" indent="0">
              <a:buNone/>
            </a:pP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- potvrđivanjem optužnice ako istraga nije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provedena</a:t>
            </a:r>
            <a:endParaRPr lang="hr-HR" sz="2000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hr-HR" sz="2000" dirty="0" smtClean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ROK TRAJANJA MJERA -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potvrđivanja optužnice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mogu</a:t>
            </a:r>
            <a:r>
              <a:rPr lang="hr-HR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trajati </a:t>
            </a: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najdulje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godine, a nakon toga 60 dana od dostave </a:t>
            </a:r>
            <a:r>
              <a:rPr lang="vi-VN" sz="20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obavijesti </a:t>
            </a:r>
            <a:r>
              <a:rPr lang="vi-VN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 pravomoćnosti odluke kojom je oduzeta imovinska korist </a:t>
            </a:r>
            <a:endParaRPr lang="hr-HR" sz="20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vi-VN" sz="20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vi-VN" sz="2000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114300" indent="0">
              <a:buNone/>
            </a:pPr>
            <a:r>
              <a:rPr lang="vi-VN" sz="20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PROBLEM – rok od 2 godine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prekratak!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7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309453"/>
            <a:ext cx="8260672" cy="10394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PrivremenE MJERE osiguranjA oduzimanja imovinske koristi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544688"/>
            <a:ext cx="8507288" cy="3908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Presuda ESLJP Džinić/RH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„pravična ravnoteža između zahtjeva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ćeg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interesa zajednice i zahtjeva zaštite osnovnih prava pojedinca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mora postojati proporcionalnost između mjera osiguranja i svrhe koja se njome želi postići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ograničiti imovinska prava samo do iznosa navodno stečene imovinske koristi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ostaviti mogućnost korištenja predmetne imovine uz minimalno ograničavanje vlasnika u ostvarivanju svojih prava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4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309453"/>
            <a:ext cx="8260672" cy="10394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PrivremenE MJERE osiguranjA oduzimanja imovinske koristi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2276872"/>
            <a:ext cx="8568952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ESLJP  je u odnosu na p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rihvatljivost priv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mjera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osiguranja i oduzimanja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eventualnu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povredu prava na zaštitu vlasništva iz člana 1. Prvog protokola uz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EKLJP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zaključio da je isto prihvatljivo (R</a:t>
            </a:r>
            <a:r>
              <a:rPr lang="vi-VN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aimondo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vi-VN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Italije  </a:t>
            </a:r>
            <a:r>
              <a:rPr lang="vi-VN" sz="20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Silickiene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/L</a:t>
            </a:r>
            <a:r>
              <a:rPr lang="vi-VN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itvanije</a:t>
            </a:r>
            <a:r>
              <a:rPr lang="hr-HR" sz="2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cilj konfiskacije spriječiti priskrbljivanje prednosti za okrivljenika ili kriminalnu organizaciju kojoj on pripada, a na štetu društva;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proporcionalnost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konfiskacije navedenom osnovnom cilju,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postojanje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jednakosti oružja kao jednog od elemenata načela pravičnog postupka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17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435280" cy="4032448"/>
          </a:xfrm>
          <a:prstGeom prst="rect">
            <a:avLst/>
          </a:prstGeom>
        </p:spPr>
        <p:txBody>
          <a:bodyPr/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 RH 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će se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osobe na koju je prenijeta ako nije stečena u dobroj vjeri </a:t>
            </a: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Kž-41/12-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prvostupanjskom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presudom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okrivljeni sebi i drugim osobama pribavio imovinsku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 od okrivljenika što je suprotno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KZ-u.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činjeničnog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opisa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vidljivo koliki iznos je naknade isplaćen drugima, a što je odlučna okolnost ne samo u pogledu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obveze oduzimanja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one osoba koja ju je faktički stekla,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već i u pogledu pravne kvalifikacije kaznenog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radi čega 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izreka nerazumljiva</a:t>
            </a:r>
            <a:r>
              <a:rPr lang="hr-HR" sz="2000" dirty="0" smtClean="0"/>
              <a:t>. 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4025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435280" cy="403244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RH,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Kž-Us-41/12-4 </a:t>
            </a: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Tx/>
              <a:buChar char="-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optuženik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kao načelnik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općine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pribavio korist i sebi i drugim osobama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svojim zamjenicima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ukupnom iznosu od 71.000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ukupni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protivno KZ-u,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 od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njega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„I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movinska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 oduzima se upravo od one osobe koja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počinjenjem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djela stekla ili je na nju prenesena, pa je ovakvom odlukom prekoračena ovlast koju sud ima po zakonu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1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435280" cy="403244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PRIMJER ODBIJANJA ODUZIMANJA IMOVINSKE KORISTI OD TREĆIH, ŽS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Zagreb (K-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- 78/09, prosinac 2011.) </a:t>
            </a: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 se imovinska korist koju su kaznenim djelom stekla djeca okrivljene,  i to od sina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1,</a:t>
            </a:r>
            <a:r>
              <a:rPr lang="hr-HR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kuna, a od kćeri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od 680.000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kuna, što je dijelom osigurano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privremenom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mjerom koja  je upisana na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nekretninama koje su kupljene u inkriminirano vrijeme“. 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67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2060848"/>
            <a:ext cx="8640960" cy="4248472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Obrazloženje: </a:t>
            </a:r>
            <a:r>
              <a:rPr lang="hr-HR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nema imovine koja bi bila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upisana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nju, 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k.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je stekla veliku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korist. Jedini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logični zaključak je da je tako stečenu imovinsku korist prenijela na svoju djecu koji su taj novac iskoristili da bi kupili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nekretnine. U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sporno vrijeme nitko od njih nije imao novaca iz zakonitih prihoda. Neistinito otac iskazuje da je svojoj djeci prepustio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 koje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poslovalo s dobiti, kada iz podataka Porezne uprave proizlazi da je isto poslovalo s gubitkom. Ni otac nije imao velika primanja. Sud stoga zaključuje da su nekretnine stečene u zloj vjeri od novca koje 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djeci poklanjala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majka  te je odlučeno da su obvezni na ime protupravno stečene imovine u državni proračun uplatiti novčane iznose u protuvrijednosti nekretnina pod prijetnjom ovrhe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1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251520" y="2060848"/>
            <a:ext cx="8640960" cy="4248472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Kž-11/12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siječnja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–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ukinuo presudu i predmet vraćen na ponovno suđenje.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obrazloženj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zbroj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oduzete koristi premašuje iznos koristi koja se stavlja na teret činjeničnim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opisom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uslijed čega je 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primijenjeno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prošireno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oduzimanje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Međutim d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jeca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nisu pozvana na raspravu, nije im dostavljena presuda čime im je onemogućeno sudjelovanje u postupku što je protivno  ZKP-u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ističe da  djeca m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oraju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biti nazočni ne samo tijekom rasprave već imaju prava propisana ZKP-om, kao i pravo žalbe. 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58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412776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ponovljenom suđenju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ŽS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agreb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K-US-6/13-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 lipnja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–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oduzima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k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orist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samo od okrivljene,  te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odbi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prijedlog da se oduzme imovina od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djece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jer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nije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dokazano da bi sredstva za kupnju nekretnina bila od protupravne imovinske koristi od predmetnog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povjerovao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iskazima oca 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novac nije davala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majk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e)</a:t>
            </a:r>
          </a:p>
          <a:p>
            <a:pPr marL="114300" indent="0" algn="just">
              <a:buClr>
                <a:srgbClr val="C00000"/>
              </a:buClr>
              <a:buNone/>
            </a:pPr>
            <a:r>
              <a:rPr lang="vi-V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obrazloženj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a: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otac tvrdili da je novac iz poslovanja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uspješnosti poslovanja tog društva koju je dao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USKOK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objektivno točna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društvo negativno poslovalo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međutim 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vlasnicima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raspolaganju stoje mnogobrojni načini izvlačenja dobiti iz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64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44504" y="1412776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79512" y="1988840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 je vlasnik (otac) svoje prihode stjecao legalnim poslovanjem ili npr. elementima sive ekonomije ili na posve nelegalan  način i te prihode darivao svojoj djeci u konkretnom slučaju je sasvim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irelevantno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elevantno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samo da li je majka svoju protupravno stečenu imovinsku korist i to samo i isključivo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stečenu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kaznenim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djelom iz ove optuženice prenijela na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djecu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r-HR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vi-VN" sz="18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99308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41664" y="1412776"/>
            <a:ext cx="8260672" cy="103942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Uvodno: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611560" y="2132856"/>
            <a:ext cx="8208912" cy="43204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vi-VN" dirty="0">
                <a:solidFill>
                  <a:schemeClr val="tx1"/>
                </a:solidFill>
              </a:rPr>
              <a:t>Nešto o  regulativi  RH </a:t>
            </a: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vezanoj za </a:t>
            </a:r>
            <a:r>
              <a:rPr lang="vi-VN" dirty="0" smtClean="0">
                <a:solidFill>
                  <a:schemeClr val="tx1"/>
                </a:solidFill>
              </a:rPr>
              <a:t>oduzimanj</a:t>
            </a:r>
            <a:r>
              <a:rPr lang="hr-HR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dirty="0">
                <a:solidFill>
                  <a:schemeClr val="tx1"/>
                </a:solidFill>
              </a:rPr>
              <a:t>imovinske koristi: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sve </a:t>
            </a:r>
            <a:r>
              <a:rPr lang="vi-VN" dirty="0">
                <a:solidFill>
                  <a:schemeClr val="tx1"/>
                </a:solidFill>
              </a:rPr>
              <a:t>materijalne odredbe sadrži Kazneni zakon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sve </a:t>
            </a:r>
            <a:r>
              <a:rPr lang="vi-VN" dirty="0">
                <a:solidFill>
                  <a:schemeClr val="tx1"/>
                </a:solidFill>
              </a:rPr>
              <a:t>procesne  odredbe sadrži Zakon o kaznenom postupku </a:t>
            </a:r>
          </a:p>
          <a:p>
            <a:pPr marL="114300" indent="0">
              <a:buNone/>
            </a:pPr>
            <a:endParaRPr lang="vi-VN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vi-VN" dirty="0">
                <a:solidFill>
                  <a:schemeClr val="tx1"/>
                </a:solidFill>
              </a:rPr>
              <a:t>RH više nema posebni zakon o postupku oduzimanja imovinske </a:t>
            </a:r>
            <a:r>
              <a:rPr lang="vi-VN" dirty="0" smtClean="0">
                <a:solidFill>
                  <a:schemeClr val="tx1"/>
                </a:solidFill>
              </a:rPr>
              <a:t>koristi</a:t>
            </a:r>
            <a:endParaRPr lang="hr-HR" dirty="0" smtClean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prestao </a:t>
            </a:r>
            <a:r>
              <a:rPr lang="vi-VN" dirty="0">
                <a:solidFill>
                  <a:schemeClr val="tx1"/>
                </a:solidFill>
              </a:rPr>
              <a:t>važiti 27. srpnja 2017.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vi-VN" dirty="0" smtClean="0">
                <a:solidFill>
                  <a:schemeClr val="tx1"/>
                </a:solidFill>
              </a:rPr>
              <a:t>sve </a:t>
            </a:r>
            <a:r>
              <a:rPr lang="vi-VN" dirty="0">
                <a:solidFill>
                  <a:schemeClr val="tx1"/>
                </a:solidFill>
              </a:rPr>
              <a:t>bitne odredbe posebnog zakona prenesene su u Zakon o kaznenom postupku </a:t>
            </a:r>
          </a:p>
          <a:p>
            <a:pPr marL="114300" indent="0">
              <a:buNone/>
            </a:pPr>
            <a:endParaRPr lang="vi-VN" sz="1800" dirty="0"/>
          </a:p>
        </p:txBody>
      </p:sp>
    </p:spTree>
    <p:extLst>
      <p:ext uri="{BB962C8B-B14F-4D97-AF65-F5344CB8AC3E}">
        <p14:creationId xmlns:p14="http://schemas.microsoft.com/office/powerpoint/2010/main" val="10195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662860" y="1412776"/>
            <a:ext cx="8260672" cy="103942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496944" cy="4556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RHOVNI SUD RH,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Kž-Us-138/13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siječ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 </a:t>
            </a:r>
            <a:r>
              <a:rPr lang="vi-VN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potvrđuje presudu i odbija žalbu USKOK-a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o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brazloženj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a: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nisu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dovedeni u razumnu sumnju zaključci suda koji su izvedeni.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eđusobno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suštini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suglasni iskaz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dokumentacij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koja je doprinijeta u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spis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prihvatljiva </a:t>
            </a:r>
            <a:r>
              <a:rPr lang="vi-VN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činjenična osnova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legalnost prihoda na osnovu kojih je stečena imovina  čije je oduzimanje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predloženo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DAKLE: UV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IJEK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MOŽE REĆI DA JE NEZAKONITI PRIHOD IZ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NEZAKONITE 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DJELATNOSTI </a:t>
            </a:r>
            <a:r>
              <a:rPr lang="vi-VN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NEKOG DRUGOG A NE ONOGA KOME SE SUDI….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90438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50727" y="1484784"/>
            <a:ext cx="826067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6263" y="2132856"/>
            <a:ext cx="8229600" cy="439248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UPANIJSKI SUD U ZAGREBU  K-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-26/11, VRHOVNI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RH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-94/13 </a:t>
            </a:r>
          </a:p>
          <a:p>
            <a:pPr marL="114300" indent="0" algn="just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iznos mita isplaćen je na račun pravne osobe, koja nije okrivljena, niti je okrivljena odgovorna osoba tog društva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tijekom postupka ispitana je odgovorna osoba i predstavnik pravne osobe na navedene okolnosti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4095087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50727" y="1484784"/>
            <a:ext cx="826067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66263" y="2132856"/>
            <a:ext cx="8229600" cy="4392488"/>
          </a:xfrm>
          <a:prstGeom prst="rect">
            <a:avLst/>
          </a:prstGeom>
        </p:spPr>
        <p:txBody>
          <a:bodyPr/>
          <a:lstStyle/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Županijski sud je u presudi kojom je okrivljenog proglasio krivim utvrdio da je iznos mita imovinska korist koju je o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krivljeni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pribavio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počinjenjem k. djelo te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je ista imovina RH. Ujedno je naložio pravnoj osobi da predmetni iznos u roku od 15 dana uplati u korist državnog proračuna. 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Presuda je dostavljen zastupniku pravne osobe, koji je izjavio žalbu.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sud navodi da je o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dluke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oduzimanju imovinske koristi rezultat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pravilno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utvrđenog činjeničnog stanja i pravilne primjene zakona. </a:t>
            </a: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endParaRPr lang="hr-H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246427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412777"/>
            <a:ext cx="826067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435280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18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</a:t>
            </a:r>
            <a:r>
              <a:rPr lang="hr-HR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</a:t>
            </a:r>
            <a:r>
              <a:rPr lang="hr-HR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RH, </a:t>
            </a:r>
            <a:r>
              <a:rPr lang="hr-HR" sz="2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-383/12, lipanj </a:t>
            </a:r>
            <a:r>
              <a:rPr lang="hr-HR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2014.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(prvostupanjski sud oduzeo imovinsku korist od treće osobe)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treća osoba izjavila žalbu s argumentacijom da nema osnova za oduzimanje imovinske koristi jer je za tu istu korist već donesena pravomoćna presuda u drugom kaznenom postupku koji se vodio protiv nje kao okrivljenika, a u kojem je optužba odbijena </a:t>
            </a:r>
          </a:p>
        </p:txBody>
      </p:sp>
    </p:spTree>
    <p:extLst>
      <p:ext uri="{BB962C8B-B14F-4D97-AF65-F5344CB8AC3E}">
        <p14:creationId xmlns:p14="http://schemas.microsoft.com/office/powerpoint/2010/main" val="319427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580508" y="1412777"/>
            <a:ext cx="826067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vi-VN" sz="2400" b="1" dirty="0">
                <a:solidFill>
                  <a:srgbClr val="C00000"/>
                </a:solidFill>
                <a:latin typeface="+mn-lt"/>
              </a:rPr>
              <a:t>Oduzimanje imovinske koristi od TREĆIH </a:t>
            </a:r>
            <a:endParaRPr lang="hr-H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435280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sud odbija žalbu i navodi: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„imovinska korist oduzet će se i kad se po bilo kojem pravnom temelju nalazi kod treće osobe, a nije stečena u dobroj vjeri, odnosno ako je ona prema okolnostima pod kojima je ostvarena znala ili je mogla znati i bila dužna znati da je ta korist ostvarena kaznenim djelom.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Sud je u uvjetima ispunjenja ovih zakonskih pretpostavki obvezan izreći oduzimanje imovinske koristi.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Presudom na koju se žalitelj poziva odbijena je optužba protiv njega nakon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odustanka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državnog odvjetnika, međutim tom presudom nije pravno a niti meritorno odlučeno da bi žalitelj bio pravomoćno oslobođen ili osuđen zbog navedenog kaznenog djela, pa njegov prigovor da je o oduzimanju imovinske koristi pravomoćno odlučeno nije osnovan.”   </a:t>
            </a: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60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hr-HR" dirty="0"/>
          </a:p>
          <a:p>
            <a:pPr marL="114300" indent="0" algn="ctr">
              <a:buNone/>
            </a:pP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r>
              <a:rPr lang="hr-HR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HVALA NA PAŽNJI! </a:t>
            </a:r>
            <a:endParaRPr lang="hr-HR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ctr">
              <a:buNone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649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395536" y="1381461"/>
            <a:ext cx="8445644" cy="53537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 istragA</a:t>
            </a:r>
            <a:r>
              <a:rPr lang="hr-H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r-H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507288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</a:rPr>
              <a:t>U RH nema instituta „financijska istraga“ – provode se imovinski izvidi (kada postoji osnovana sumnja  provode se u okviru istrage, a kada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postoje samo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sumnje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provode se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samostalno)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vi-VN" sz="20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hr-HR" sz="2000" dirty="0" smtClean="0"/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imovinsku </a:t>
            </a:r>
            <a:r>
              <a:rPr lang="vi-VN" sz="2000" dirty="0">
                <a:solidFill>
                  <a:schemeClr val="tx1"/>
                </a:solidFill>
              </a:rPr>
              <a:t>korist pribavljenu kaznenim djelom tužitelj je dužan utvrđivati ne samo kada ona predstavlja obilježje kaznenog djela, već i kada to nije, kao i kada postoje osnove za primjenu proširenog oduzimanja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(propisano  ZKP-om)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Kada </a:t>
            </a:r>
            <a:r>
              <a:rPr lang="vi-VN" sz="2000" dirty="0">
                <a:solidFill>
                  <a:srgbClr val="FF0000"/>
                </a:solidFill>
              </a:rPr>
              <a:t>donijeti odluku o provođenju financijske istrage?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37594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vi-VN" sz="2000" dirty="0" smtClean="0">
                <a:solidFill>
                  <a:schemeClr val="tx1"/>
                </a:solidFill>
              </a:rPr>
              <a:t>reduvjet </a:t>
            </a:r>
            <a:r>
              <a:rPr lang="vi-VN" sz="2000" dirty="0">
                <a:solidFill>
                  <a:schemeClr val="tx1"/>
                </a:solidFill>
              </a:rPr>
              <a:t>za uspjeh </a:t>
            </a:r>
            <a:r>
              <a:rPr lang="vi-VN" sz="2000" dirty="0" smtClean="0">
                <a:solidFill>
                  <a:schemeClr val="tx1"/>
                </a:solidFill>
              </a:rPr>
              <a:t>fin</a:t>
            </a:r>
            <a:r>
              <a:rPr lang="hr-HR" sz="2000" dirty="0" smtClean="0">
                <a:solidFill>
                  <a:schemeClr val="tx1"/>
                </a:solidFill>
              </a:rPr>
              <a:t>.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istrage je pristup </a:t>
            </a:r>
            <a:r>
              <a:rPr lang="vi-VN" sz="2000" dirty="0" smtClean="0">
                <a:solidFill>
                  <a:schemeClr val="tx1"/>
                </a:solidFill>
              </a:rPr>
              <a:t>podacima</a:t>
            </a:r>
            <a:r>
              <a:rPr lang="hr-HR" sz="2000" dirty="0" smtClean="0">
                <a:solidFill>
                  <a:schemeClr val="tx1"/>
                </a:solidFill>
              </a:rPr>
              <a:t>. </a:t>
            </a: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chemeClr val="tx1"/>
                </a:solidFill>
              </a:rPr>
              <a:t>	</a:t>
            </a:r>
            <a:r>
              <a:rPr lang="vi-VN" sz="2000" dirty="0" smtClean="0">
                <a:solidFill>
                  <a:schemeClr val="tx1"/>
                </a:solidFill>
              </a:rPr>
              <a:t>tužitelji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USKOK-a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imaju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direktan </a:t>
            </a:r>
            <a:r>
              <a:rPr lang="vi-VN" sz="2000" dirty="0">
                <a:solidFill>
                  <a:schemeClr val="tx1"/>
                </a:solidFill>
              </a:rPr>
              <a:t>pristup </a:t>
            </a:r>
            <a:r>
              <a:rPr lang="hr-HR" sz="2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naj</a:t>
            </a:r>
            <a:r>
              <a:rPr lang="vi-VN" sz="2000" dirty="0" smtClean="0">
                <a:solidFill>
                  <a:schemeClr val="tx1"/>
                </a:solidFill>
              </a:rPr>
              <a:t>značajnijim </a:t>
            </a:r>
            <a:r>
              <a:rPr lang="vi-VN" sz="2000" dirty="0">
                <a:solidFill>
                  <a:schemeClr val="tx1"/>
                </a:solidFill>
              </a:rPr>
              <a:t>bazama podataka (Porezne uprave, MUP-a, FINA-e, Zemljišnika/katastra</a:t>
            </a:r>
            <a:r>
              <a:rPr lang="vi-VN" sz="2000" dirty="0" smtClean="0">
                <a:solidFill>
                  <a:schemeClr val="tx1"/>
                </a:solidFill>
              </a:rPr>
              <a:t>)</a:t>
            </a:r>
            <a:r>
              <a:rPr lang="hr-HR" sz="2000" dirty="0" smtClean="0">
                <a:solidFill>
                  <a:schemeClr val="tx1"/>
                </a:solidFill>
              </a:rPr>
              <a:t>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sporazum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o </a:t>
            </a:r>
            <a:r>
              <a:rPr lang="vi-VN" sz="2000" dirty="0">
                <a:solidFill>
                  <a:schemeClr val="tx1"/>
                </a:solidFill>
              </a:rPr>
              <a:t>suradnji s niz institucija 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endParaRPr lang="hr-HR" sz="2000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chemeClr val="tx1"/>
                </a:solidFill>
              </a:rPr>
              <a:t>	</a:t>
            </a:r>
            <a:r>
              <a:rPr lang="hr-HR" sz="2000" dirty="0" smtClean="0">
                <a:solidFill>
                  <a:schemeClr val="tx1"/>
                </a:solidFill>
              </a:rPr>
              <a:t>i</a:t>
            </a:r>
            <a:r>
              <a:rPr lang="vi-VN" sz="2000" dirty="0" smtClean="0">
                <a:solidFill>
                  <a:schemeClr val="tx1"/>
                </a:solidFill>
              </a:rPr>
              <a:t>zuzetak </a:t>
            </a:r>
            <a:r>
              <a:rPr lang="vi-VN" sz="2000" dirty="0">
                <a:solidFill>
                  <a:schemeClr val="tx1"/>
                </a:solidFill>
              </a:rPr>
              <a:t>od bankarske tajne </a:t>
            </a:r>
            <a:endParaRPr lang="hr-HR" sz="2000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vi-VN" sz="2000" dirty="0">
                <a:solidFill>
                  <a:schemeClr val="tx1"/>
                </a:solidFill>
              </a:rPr>
              <a:t>	</a:t>
            </a:r>
            <a:r>
              <a:rPr lang="vi-VN" sz="2000" dirty="0" smtClean="0">
                <a:solidFill>
                  <a:schemeClr val="tx1"/>
                </a:solidFill>
              </a:rPr>
              <a:t>izmjenama ZKP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-a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</a:t>
            </a:r>
            <a:r>
              <a:rPr lang="vi-VN" sz="2000" dirty="0" smtClean="0">
                <a:solidFill>
                  <a:schemeClr val="tx1"/>
                </a:solidFill>
              </a:rPr>
              <a:t>2013</a:t>
            </a:r>
            <a:r>
              <a:rPr lang="hr-HR" sz="2000" dirty="0" smtClean="0">
                <a:solidFill>
                  <a:schemeClr val="tx1"/>
                </a:solidFill>
              </a:rPr>
              <a:t>.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tužiteljstvima f</a:t>
            </a:r>
            <a:r>
              <a:rPr lang="vi-VN" sz="2000" dirty="0" smtClean="0">
                <a:solidFill>
                  <a:schemeClr val="tx1"/>
                </a:solidFill>
              </a:rPr>
              <a:t>ormirani odjeli </a:t>
            </a:r>
            <a:r>
              <a:rPr lang="vi-VN" sz="2000" dirty="0">
                <a:solidFill>
                  <a:schemeClr val="tx1"/>
                </a:solidFill>
              </a:rPr>
              <a:t>za istraživanje imovinske koristi stečene kaznenim djelom 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Rezultat: učinkovito otkrivanje imovine i predlaganje privremenih mjera osiguranja! </a:t>
            </a:r>
            <a:endParaRPr lang="hr-H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7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vi-VN" dirty="0" smtClean="0">
                <a:solidFill>
                  <a:schemeClr val="tx1"/>
                </a:solidFill>
              </a:rPr>
              <a:t>Cilj </a:t>
            </a:r>
            <a:r>
              <a:rPr lang="vi-VN" dirty="0">
                <a:solidFill>
                  <a:schemeClr val="tx1"/>
                </a:solidFill>
              </a:rPr>
              <a:t>finansijske istrage  je ne samo pronaći imovinu koja je rezultat počinjenja </a:t>
            </a:r>
            <a:r>
              <a:rPr lang="vi-VN" dirty="0" smtClean="0">
                <a:solidFill>
                  <a:schemeClr val="tx1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  <a:r>
              <a:rPr lang="vi-VN" dirty="0" smtClean="0">
                <a:solidFill>
                  <a:schemeClr val="tx1"/>
                </a:solidFill>
              </a:rPr>
              <a:t>djela</a:t>
            </a:r>
            <a:r>
              <a:rPr lang="vi-VN" dirty="0">
                <a:solidFill>
                  <a:schemeClr val="tx1"/>
                </a:solidFill>
              </a:rPr>
              <a:t>, već ukoliko takve imovine više nema, pronaći drugu imovinu iz koje se može naplatiti imovinska korist 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hr-HR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li je moguće osiguranje i  oduzimanje imovinske koristi iz zakonite imovine, odnosno imovine koja nije rezultat počinjenja k. djela? </a:t>
            </a:r>
            <a:endParaRPr lang="vi-VN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>
                <a:solidFill>
                  <a:schemeClr val="tx1"/>
                </a:solidFill>
              </a:rPr>
              <a:t>Moguće </a:t>
            </a:r>
            <a:r>
              <a:rPr lang="vi-VN" sz="2000" dirty="0">
                <a:solidFill>
                  <a:schemeClr val="tx1"/>
                </a:solidFill>
              </a:rPr>
              <a:t>je i dopušteno, iz sljedećih razloga</a:t>
            </a:r>
            <a:r>
              <a:rPr lang="vi-VN" sz="2000" dirty="0" smtClean="0">
                <a:solidFill>
                  <a:schemeClr val="tx1"/>
                </a:solidFill>
              </a:rPr>
              <a:t>: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</a:rPr>
              <a:t>•	KZ- nitko ne može zadržati korist pribavljenu k. djelom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</a:rPr>
              <a:t>•	ZKP - ako je osuđeni u vrijeme donošenja osuđujuće presude raspolagao, uništio ili sakrio imovinu za koju postoji sumnja da je pribavljena k.d. obvezat će ga na naplatu novčane protuvrijednosti – dakle od momenta donošenja osuđujuće presude zahvat u zakonitu imovinu je nedvojbeno dozvoljen </a:t>
            </a:r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>
                <a:solidFill>
                  <a:schemeClr val="tx1"/>
                </a:solidFill>
              </a:rPr>
              <a:t>•	U konačnici i oštećeni se u izvršnom postupku ima pravo namirivati iz zakonite imovine </a:t>
            </a:r>
          </a:p>
        </p:txBody>
      </p:sp>
    </p:spTree>
    <p:extLst>
      <p:ext uri="{BB962C8B-B14F-4D97-AF65-F5344CB8AC3E}">
        <p14:creationId xmlns:p14="http://schemas.microsoft.com/office/powerpoint/2010/main" val="2643185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VRHOVNI SUD </a:t>
            </a:r>
            <a:r>
              <a:rPr lang="vi-VN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b="1" dirty="0" smtClean="0"/>
              <a:t>RH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odluke broj 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-79/11, 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hr-HR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-81/11,  </a:t>
            </a:r>
            <a:r>
              <a:rPr lang="hr-HR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Kž</a:t>
            </a: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-US-90/11, </a:t>
            </a:r>
            <a:r>
              <a:rPr lang="vi-VN" sz="2000" b="1" dirty="0" smtClean="0"/>
              <a:t>Kž-34/15</a:t>
            </a:r>
            <a:r>
              <a:rPr lang="hr-HR" sz="2000" b="1" dirty="0" smtClean="0"/>
              <a:t>:</a:t>
            </a:r>
            <a:r>
              <a:rPr lang="vi-VN" sz="2000" b="1" dirty="0" smtClean="0"/>
              <a:t> </a:t>
            </a:r>
            <a:endParaRPr lang="hr-HR" sz="2000" b="1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vi-VN" sz="2000" dirty="0" smtClean="0"/>
              <a:t> </a:t>
            </a:r>
            <a:endParaRPr lang="hr-HR" sz="2000" dirty="0" smtClean="0"/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</a:rPr>
              <a:t>„</a:t>
            </a:r>
            <a:r>
              <a:rPr lang="vi-VN" sz="2000" dirty="0" smtClean="0">
                <a:solidFill>
                  <a:schemeClr val="tx1"/>
                </a:solidFill>
              </a:rPr>
              <a:t>Privremena </a:t>
            </a:r>
            <a:r>
              <a:rPr lang="vi-VN" sz="2000" dirty="0">
                <a:solidFill>
                  <a:schemeClr val="tx1"/>
                </a:solidFill>
              </a:rPr>
              <a:t>mjera može se odrediti </a:t>
            </a:r>
            <a:r>
              <a:rPr lang="vi-VN" sz="2000" dirty="0">
                <a:solidFill>
                  <a:srgbClr val="FF0000"/>
                </a:solidFill>
              </a:rPr>
              <a:t>na svim stvarima i pravima </a:t>
            </a:r>
            <a:r>
              <a:rPr lang="vi-VN" sz="2000" dirty="0">
                <a:solidFill>
                  <a:schemeClr val="tx1"/>
                </a:solidFill>
              </a:rPr>
              <a:t>počinitelja i povezanih osoba koje mogu biti predmet ovrhe, a </a:t>
            </a:r>
            <a:r>
              <a:rPr lang="vi-VN" sz="2000" dirty="0" smtClean="0">
                <a:solidFill>
                  <a:schemeClr val="tx1"/>
                </a:solidFill>
              </a:rPr>
              <a:t>koj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vi-VN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>
                <a:solidFill>
                  <a:schemeClr val="tx1"/>
                </a:solidFill>
              </a:rPr>
              <a:t>su u vlasništvu, posjedu ili pod kontrolom </a:t>
            </a:r>
            <a:r>
              <a:rPr lang="vi-VN" sz="2000" dirty="0" smtClean="0">
                <a:solidFill>
                  <a:schemeClr val="tx1"/>
                </a:solidFill>
              </a:rPr>
              <a:t>počinitelj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vi-VN" sz="2000" dirty="0" smtClean="0">
                <a:solidFill>
                  <a:schemeClr val="tx1"/>
                </a:solidFill>
              </a:rPr>
              <a:t>kaznenog </a:t>
            </a:r>
            <a:r>
              <a:rPr lang="vi-VN" sz="2000" dirty="0">
                <a:solidFill>
                  <a:schemeClr val="tx1"/>
                </a:solidFill>
              </a:rPr>
              <a:t>djela ili povezane osobe i to </a:t>
            </a:r>
            <a:r>
              <a:rPr lang="vi-VN" sz="2000" dirty="0">
                <a:solidFill>
                  <a:srgbClr val="FF0000"/>
                </a:solidFill>
              </a:rPr>
              <a:t>neovisno o načinu na koji su i vremenu kada su oni te stvari i prava stekli, </a:t>
            </a:r>
            <a:r>
              <a:rPr lang="vi-VN" sz="2000" dirty="0">
                <a:solidFill>
                  <a:schemeClr val="tx1"/>
                </a:solidFill>
              </a:rPr>
              <a:t>a ne samo na stvarima, odnosno pravima koje bi predstavljale imovinsku korist ostvarenu kaznenim djelom </a:t>
            </a:r>
            <a:r>
              <a:rPr lang="hr-HR" sz="2000" dirty="0" smtClean="0">
                <a:solidFill>
                  <a:schemeClr val="tx1"/>
                </a:solidFill>
              </a:rPr>
              <a:t>„</a:t>
            </a:r>
            <a:r>
              <a:rPr lang="vi-VN" sz="2000" dirty="0" smtClean="0">
                <a:solidFill>
                  <a:schemeClr val="tx1"/>
                </a:solidFill>
              </a:rPr>
              <a:t>. 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Clr>
                <a:srgbClr val="C00000"/>
              </a:buClr>
              <a:buNone/>
            </a:pPr>
            <a:endParaRPr lang="hr-HR" sz="2000" dirty="0"/>
          </a:p>
          <a:p>
            <a:pPr marL="114300" indent="0">
              <a:buClr>
                <a:srgbClr val="C00000"/>
              </a:buClr>
              <a:buNone/>
            </a:pP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1579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finanCijskA</a:t>
            </a:r>
            <a:r>
              <a:rPr lang="sr-Latn-RS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r-Latn-RS" sz="24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istragA</a:t>
            </a:r>
            <a:endParaRPr lang="hr-HR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579296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>
              <a:buClr>
                <a:srgbClr val="C00000"/>
              </a:buClr>
              <a:buNone/>
            </a:pPr>
            <a:endParaRPr lang="hr-H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r>
              <a:rPr lang="hr-H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osoba </a:t>
            </a:r>
            <a:r>
              <a:rPr lang="hr-H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koje se oduzima imovinska korist odgovara cjelokupnom svojom imovinom pa se mjera osiguranja može odnositi na bilo koji dio imovine, i kao osiguranje može poslužiti svaka stvar ili pravo koji mogu biti predmetom ovrhe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</a:p>
          <a:p>
            <a:pPr marL="114300" indent="0">
              <a:buClr>
                <a:srgbClr val="C00000"/>
              </a:buClr>
              <a:buNone/>
            </a:pPr>
            <a:endParaRPr lang="hr-H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 algn="just">
              <a:buClr>
                <a:srgbClr val="C00000"/>
              </a:buClr>
              <a:buNone/>
            </a:pP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„niti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vrijeme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stjecanja,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niti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porijeklo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kao niti n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ačin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vrijeme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stjecanja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nisu od utjecaja na mogućnost određivanja privremenih mjera osiguranja oduzimanja imovinske </a:t>
            </a:r>
            <a:r>
              <a:rPr lang="vi-VN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koristi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Clr>
                <a:srgbClr val="C00000"/>
              </a:buClr>
              <a:buNone/>
            </a:pPr>
            <a:endParaRPr lang="vi-VN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9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26128" y="1453469"/>
            <a:ext cx="8260672" cy="4633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vi-VN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Privremen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MJERE </a:t>
            </a:r>
            <a:r>
              <a:rPr lang="vi-VN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vi-VN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oduzimanja </a:t>
            </a:r>
            <a:r>
              <a:rPr lang="vi-VN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imovinske koristi </a:t>
            </a:r>
            <a: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sr-Latn-RS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23528" y="2204864"/>
            <a:ext cx="8712968" cy="4320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indent="0">
              <a:buNone/>
            </a:pPr>
            <a:endParaRPr lang="hr-HR" sz="20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Kada </a:t>
            </a:r>
            <a:r>
              <a:rPr lang="vi-VN" sz="2000" dirty="0">
                <a:solidFill>
                  <a:srgbClr val="FF0000"/>
                </a:solidFill>
              </a:rPr>
              <a:t>je najranije moguće predložiti </a:t>
            </a:r>
            <a:r>
              <a:rPr lang="vi-VN" sz="2000" dirty="0" smtClean="0">
                <a:solidFill>
                  <a:srgbClr val="FF0000"/>
                </a:solidFill>
              </a:rPr>
              <a:t>mjere</a:t>
            </a:r>
            <a:r>
              <a:rPr lang="hr-HR" sz="2000" dirty="0" smtClean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osiguranja</a:t>
            </a:r>
            <a:r>
              <a:rPr lang="vi-VN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vi-VN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indent="0">
              <a:buNone/>
            </a:pPr>
            <a:r>
              <a:rPr lang="vi-VN" sz="2000" dirty="0"/>
              <a:t> </a:t>
            </a:r>
          </a:p>
          <a:p>
            <a:pPr marL="114300" indent="0">
              <a:buNone/>
            </a:pPr>
            <a:r>
              <a:rPr lang="vi-VN" sz="2000" dirty="0"/>
              <a:t>•	</a:t>
            </a:r>
            <a:r>
              <a:rPr lang="vi-VN" sz="2000" dirty="0">
                <a:solidFill>
                  <a:schemeClr val="tx1"/>
                </a:solidFill>
              </a:rPr>
              <a:t>ni jedan od zakona BIH ne predviđa mogućnost predlaganja mjera prije pokretanja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kaznenog </a:t>
            </a:r>
            <a:r>
              <a:rPr lang="vi-VN" sz="2000" dirty="0" smtClean="0">
                <a:solidFill>
                  <a:schemeClr val="tx1"/>
                </a:solidFill>
              </a:rPr>
              <a:t>postupka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vi-VN" sz="2000" dirty="0"/>
          </a:p>
          <a:p>
            <a:pPr marL="114300" indent="0">
              <a:buNone/>
            </a:pPr>
            <a:r>
              <a:rPr lang="vi-VN" sz="2000" dirty="0">
                <a:solidFill>
                  <a:srgbClr val="FF0000"/>
                </a:solidFill>
              </a:rPr>
              <a:t>U kojem momentu je </a:t>
            </a:r>
            <a:r>
              <a:rPr lang="vi-VN" sz="2000" dirty="0" smtClean="0">
                <a:solidFill>
                  <a:srgbClr val="FF0000"/>
                </a:solidFill>
              </a:rPr>
              <a:t>k</a:t>
            </a:r>
            <a:r>
              <a:rPr lang="hr-HR" sz="2000" dirty="0" smtClean="0">
                <a:solidFill>
                  <a:srgbClr val="FF0000"/>
                </a:solidFill>
              </a:rPr>
              <a:t>. </a:t>
            </a:r>
            <a:r>
              <a:rPr lang="vi-VN" sz="2000" dirty="0" smtClean="0">
                <a:solidFill>
                  <a:srgbClr val="FF0000"/>
                </a:solidFill>
              </a:rPr>
              <a:t>postupak </a:t>
            </a:r>
            <a:r>
              <a:rPr lang="vi-VN" sz="2000" dirty="0">
                <a:solidFill>
                  <a:srgbClr val="FF0000"/>
                </a:solidFill>
              </a:rPr>
              <a:t>pokrenut? </a:t>
            </a:r>
            <a:endParaRPr lang="hr-HR" sz="20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vi-VN" sz="2000" dirty="0"/>
          </a:p>
          <a:p>
            <a:pPr marL="114300" indent="0">
              <a:buNone/>
            </a:pPr>
            <a:r>
              <a:rPr lang="vi-VN" sz="2000" dirty="0"/>
              <a:t>•	</a:t>
            </a:r>
            <a:r>
              <a:rPr lang="vi-VN" sz="2000" dirty="0">
                <a:solidFill>
                  <a:schemeClr val="tx1"/>
                </a:solidFill>
              </a:rPr>
              <a:t>Nije precizirano zakonima u </a:t>
            </a:r>
            <a:r>
              <a:rPr lang="vi-VN" sz="2000" dirty="0" smtClean="0">
                <a:solidFill>
                  <a:schemeClr val="tx1"/>
                </a:solidFill>
              </a:rPr>
              <a:t>BiH</a:t>
            </a:r>
            <a:r>
              <a:rPr lang="hr-HR" sz="2000" dirty="0" smtClean="0">
                <a:solidFill>
                  <a:schemeClr val="tx1"/>
                </a:solidFill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(postoji stav da  je </a:t>
            </a:r>
            <a:r>
              <a:rPr lang="vi-VN" sz="2000" dirty="0" smtClean="0">
                <a:solidFill>
                  <a:schemeClr val="tx1"/>
                </a:solidFill>
              </a:rPr>
              <a:t>k</a:t>
            </a:r>
            <a:r>
              <a:rPr lang="vi-VN" sz="2000" dirty="0">
                <a:solidFill>
                  <a:schemeClr val="tx1"/>
                </a:solidFill>
              </a:rPr>
              <a:t>. postupak pokrenut naredbom o pokretanju istrage, iz čega proizlazi da se mjere osiguranja mogu predložiti </a:t>
            </a:r>
            <a:r>
              <a:rPr lang="vi-VN" sz="2000" dirty="0" smtClean="0">
                <a:solidFill>
                  <a:schemeClr val="tx1"/>
                </a:solidFill>
              </a:rPr>
              <a:t>nakon </a:t>
            </a:r>
            <a:r>
              <a:rPr lang="vi-VN" sz="2000" dirty="0">
                <a:solidFill>
                  <a:schemeClr val="tx1"/>
                </a:solidFill>
              </a:rPr>
              <a:t>donošenja naredbe</a:t>
            </a:r>
          </a:p>
          <a:p>
            <a:endParaRPr lang="vi-VN" sz="2000" dirty="0"/>
          </a:p>
          <a:p>
            <a:endParaRPr lang="vi-VN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019549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1725</TotalTime>
  <Words>1682</Words>
  <Application>Microsoft Office PowerPoint</Application>
  <PresentationFormat>Prikaz na zaslonu (4:3)</PresentationFormat>
  <Paragraphs>166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Apotekarska</vt:lpstr>
      <vt:lpstr> FINANSIJSKA ISTRAGA I ODUZIMANJE IMOVINSKE KORISTI  STEČENE KRIVIČNIM DJELOM   - naučene lekcije - </vt:lpstr>
      <vt:lpstr>Uvodno:</vt:lpstr>
      <vt:lpstr>finanCijskA istragA </vt:lpstr>
      <vt:lpstr>finanCijskA istragA</vt:lpstr>
      <vt:lpstr>finanCijskA istragA</vt:lpstr>
      <vt:lpstr>finanCijskA istragA</vt:lpstr>
      <vt:lpstr>finanCijskA istragA</vt:lpstr>
      <vt:lpstr>finanCijskA istragA</vt:lpstr>
      <vt:lpstr>PrivremenE MJERE osiguranjA oduzimanja imovinske koristi  </vt:lpstr>
      <vt:lpstr>PrivremenE MJERE osiguranjA oduzimanja imovinske koristi </vt:lpstr>
      <vt:lpstr>PrivremenE MJERE osiguranjA oduzimanja imovinske koristi </vt:lpstr>
      <vt:lpstr>PrivremenE MJERE osiguranjA oduzimanja imovinske koristi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Oduzimanje imovinske koristi od TREĆIH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FINANSIJSKA ISTRAGA</dc:title>
  <dc:creator>Marija Vučko</dc:creator>
  <cp:lastModifiedBy>Marija Vučko</cp:lastModifiedBy>
  <cp:revision>145</cp:revision>
  <cp:lastPrinted>2017-03-20T11:06:46Z</cp:lastPrinted>
  <dcterms:created xsi:type="dcterms:W3CDTF">2017-03-18T11:56:58Z</dcterms:created>
  <dcterms:modified xsi:type="dcterms:W3CDTF">2018-04-06T11:55:57Z</dcterms:modified>
</cp:coreProperties>
</file>