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3" r:id="rId28"/>
    <p:sldId id="285" r:id="rId29"/>
    <p:sldId id="286" r:id="rId30"/>
    <p:sldId id="287" r:id="rId31"/>
    <p:sldId id="288" r:id="rId32"/>
    <p:sldId id="292" r:id="rId33"/>
    <p:sldId id="289" r:id="rId34"/>
    <p:sldId id="293" r:id="rId35"/>
    <p:sldId id="297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35BA3-426A-43F5-9783-513588650342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0AF66-F516-41AB-AC1D-7D75F46110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35BA3-426A-43F5-9783-513588650342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0AF66-F516-41AB-AC1D-7D75F4611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35BA3-426A-43F5-9783-513588650342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0AF66-F516-41AB-AC1D-7D75F4611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35BA3-426A-43F5-9783-513588650342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0AF66-F516-41AB-AC1D-7D75F4611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35BA3-426A-43F5-9783-513588650342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0AF66-F516-41AB-AC1D-7D75F4611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35BA3-426A-43F5-9783-513588650342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0AF66-F516-41AB-AC1D-7D75F4611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35BA3-426A-43F5-9783-513588650342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0AF66-F516-41AB-AC1D-7D75F4611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35BA3-426A-43F5-9783-513588650342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0AF66-F516-41AB-AC1D-7D75F4611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35BA3-426A-43F5-9783-513588650342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0AF66-F516-41AB-AC1D-7D75F46110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35BA3-426A-43F5-9783-513588650342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0AF66-F516-41AB-AC1D-7D75F4611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35BA3-426A-43F5-9783-513588650342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0AF66-F516-41AB-AC1D-7D75F46110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335BA3-426A-43F5-9783-513588650342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0C0AF66-F516-41AB-AC1D-7D75F461108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11648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Biljana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Joveti</a:t>
            </a:r>
            <a:r>
              <a:rPr lang="sr-Latn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ć-Bušinoska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2500306"/>
            <a:ext cx="7406640" cy="3857652"/>
          </a:xfrm>
        </p:spPr>
        <p:txBody>
          <a:bodyPr>
            <a:normAutofit/>
          </a:bodyPr>
          <a:lstStyle/>
          <a:p>
            <a:pPr algn="ctr"/>
            <a:r>
              <a:rPr lang="sr-Latn-BA" sz="3600" b="1" dirty="0" smtClean="0">
                <a:solidFill>
                  <a:schemeClr val="tx1"/>
                </a:solidFill>
              </a:rPr>
              <a:t>TRGOVANJE HARTIJAMA OD VRIJEDNOSTI</a:t>
            </a:r>
          </a:p>
          <a:p>
            <a:pPr algn="ctr"/>
            <a:endParaRPr lang="sr-Latn-BA" sz="2800" dirty="0" smtClean="0">
              <a:solidFill>
                <a:schemeClr val="tx1"/>
              </a:solidFill>
            </a:endParaRPr>
          </a:p>
          <a:p>
            <a:pPr algn="ctr"/>
            <a:endParaRPr lang="sr-Latn-BA" sz="2800" dirty="0" smtClean="0">
              <a:solidFill>
                <a:schemeClr val="tx1"/>
              </a:solidFill>
            </a:endParaRPr>
          </a:p>
          <a:p>
            <a:pPr algn="ctr"/>
            <a:endParaRPr lang="sr-Latn-BA" sz="2800" dirty="0" smtClean="0">
              <a:solidFill>
                <a:schemeClr val="tx1"/>
              </a:solidFill>
            </a:endParaRPr>
          </a:p>
          <a:p>
            <a:pPr algn="ctr"/>
            <a:r>
              <a:rPr lang="sr-Latn-BA" sz="2800" dirty="0" smtClean="0">
                <a:solidFill>
                  <a:schemeClr val="tx1"/>
                </a:solidFill>
              </a:rPr>
              <a:t>	</a:t>
            </a:r>
            <a:r>
              <a:rPr lang="sr-Latn-BA" sz="2800" dirty="0" smtClean="0">
                <a:solidFill>
                  <a:schemeClr val="tx1"/>
                </a:solidFill>
              </a:rPr>
              <a:t>				</a:t>
            </a:r>
            <a:r>
              <a:rPr lang="sr-Latn-BA" sz="2000" dirty="0" smtClean="0">
                <a:solidFill>
                  <a:schemeClr val="tx1"/>
                </a:solidFill>
              </a:rPr>
              <a:t>Banja Luka, </a:t>
            </a:r>
          </a:p>
          <a:p>
            <a:pPr algn="ctr"/>
            <a:r>
              <a:rPr lang="sr-Latn-BA" sz="2000" dirty="0" smtClean="0">
                <a:solidFill>
                  <a:schemeClr val="tx1"/>
                </a:solidFill>
              </a:rPr>
              <a:t>	</a:t>
            </a:r>
            <a:r>
              <a:rPr lang="sr-Latn-BA" sz="2000" dirty="0" smtClean="0">
                <a:solidFill>
                  <a:schemeClr val="tx1"/>
                </a:solidFill>
              </a:rPr>
              <a:t>				april 2018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r>
              <a:rPr lang="sr-Latn-BA" sz="3200" dirty="0" smtClean="0">
                <a:solidFill>
                  <a:schemeClr val="tx1"/>
                </a:solidFill>
              </a:rPr>
              <a:t>Podjela finansijskih tržišta - nastavak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357850"/>
          </a:xfrm>
        </p:spPr>
        <p:txBody>
          <a:bodyPr>
            <a:normAutofit lnSpcReduction="10000"/>
          </a:bodyPr>
          <a:lstStyle/>
          <a:p>
            <a:pPr lvl="0"/>
            <a:r>
              <a:rPr lang="sr-Latn-BA" sz="2200" b="1" dirty="0" smtClean="0"/>
              <a:t>Prema organizacionoj strukturi</a:t>
            </a:r>
            <a:endParaRPr lang="en-US" sz="2200" b="1" i="1" dirty="0" smtClean="0"/>
          </a:p>
          <a:p>
            <a:pPr lvl="1"/>
            <a:r>
              <a:rPr lang="sr-Latn-BA" sz="2200" dirty="0" smtClean="0"/>
              <a:t>aukciona finansijska tržišta</a:t>
            </a:r>
            <a:endParaRPr lang="en-US" sz="2200" dirty="0" smtClean="0"/>
          </a:p>
          <a:p>
            <a:pPr lvl="1"/>
            <a:r>
              <a:rPr lang="sr-Latn-BA" sz="2200" dirty="0" smtClean="0"/>
              <a:t>posrednička finansijska tržišta</a:t>
            </a:r>
            <a:endParaRPr lang="en-US" sz="2200" dirty="0" smtClean="0"/>
          </a:p>
          <a:p>
            <a:pPr lvl="1"/>
            <a:r>
              <a:rPr lang="sr-Latn-BA" sz="2200" dirty="0" smtClean="0"/>
              <a:t>finansijska tržišta „preko šaltera“ </a:t>
            </a:r>
            <a:r>
              <a:rPr lang="sr-Latn-BA" sz="2200" i="1" dirty="0" smtClean="0"/>
              <a:t>(OTC - over the counter market)</a:t>
            </a:r>
            <a:endParaRPr lang="en-US" sz="2200" dirty="0" smtClean="0"/>
          </a:p>
          <a:p>
            <a:pPr lvl="0"/>
            <a:r>
              <a:rPr lang="sr-Latn-BA" sz="2200" b="1" dirty="0" smtClean="0"/>
              <a:t>Prema finansijskim tokovima</a:t>
            </a:r>
            <a:endParaRPr lang="en-US" sz="2200" dirty="0" smtClean="0"/>
          </a:p>
          <a:p>
            <a:pPr lvl="1"/>
            <a:r>
              <a:rPr lang="sr-Latn-BA" sz="2200" dirty="0" smtClean="0"/>
              <a:t>direktna finansijska tržišta</a:t>
            </a:r>
            <a:endParaRPr lang="en-US" sz="2200" dirty="0" smtClean="0"/>
          </a:p>
          <a:p>
            <a:pPr lvl="1"/>
            <a:r>
              <a:rPr lang="sr-Latn-BA" sz="2200" dirty="0" smtClean="0"/>
              <a:t>intermedijarna finansijska tržišta</a:t>
            </a:r>
            <a:endParaRPr lang="en-US" sz="2200" dirty="0" smtClean="0"/>
          </a:p>
          <a:p>
            <a:pPr lvl="0"/>
            <a:r>
              <a:rPr lang="sr-Latn-BA" sz="2200" b="1" dirty="0" smtClean="0"/>
              <a:t>Prema tipu/vrsti finansijske aktive</a:t>
            </a:r>
            <a:endParaRPr lang="en-US" sz="2200" dirty="0" smtClean="0"/>
          </a:p>
          <a:p>
            <a:pPr lvl="1"/>
            <a:r>
              <a:rPr lang="sr-Latn-BA" sz="2200" dirty="0" smtClean="0"/>
              <a:t>t</a:t>
            </a:r>
            <a:r>
              <a:rPr lang="sr-Latn-BA" sz="2200" dirty="0" smtClean="0"/>
              <a:t>ržište novca</a:t>
            </a:r>
            <a:endParaRPr lang="en-US" sz="2200" dirty="0" smtClean="0"/>
          </a:p>
          <a:p>
            <a:pPr lvl="1"/>
            <a:r>
              <a:rPr lang="sr-Latn-BA" sz="2200" dirty="0" smtClean="0"/>
              <a:t>t</a:t>
            </a:r>
            <a:r>
              <a:rPr lang="sr-Latn-BA" sz="2200" dirty="0" smtClean="0"/>
              <a:t>ržište kapitala</a:t>
            </a:r>
            <a:endParaRPr lang="en-US" sz="2200" dirty="0" smtClean="0"/>
          </a:p>
          <a:p>
            <a:pPr lvl="1"/>
            <a:r>
              <a:rPr lang="sr-Latn-BA" sz="2200" dirty="0" smtClean="0"/>
              <a:t>devizno tržište</a:t>
            </a:r>
            <a:endParaRPr lang="en-US" sz="2200" dirty="0" smtClean="0"/>
          </a:p>
          <a:p>
            <a:pPr lvl="1"/>
            <a:r>
              <a:rPr lang="sr-Latn-BA" sz="2200" dirty="0" smtClean="0"/>
              <a:t>Hipotekarno tržište</a:t>
            </a:r>
          </a:p>
          <a:p>
            <a:pPr lvl="1"/>
            <a:r>
              <a:rPr lang="sr-Latn-BA" sz="2200" dirty="0" smtClean="0"/>
              <a:t>Tržište finansijskih derivata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solidFill>
                  <a:schemeClr val="tx1"/>
                </a:solidFill>
              </a:rPr>
              <a:t>Zašto nam ovo treba?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Potrošiti?</a:t>
            </a:r>
            <a:endParaRPr lang="en-US" sz="2800" dirty="0" smtClean="0"/>
          </a:p>
          <a:p>
            <a:pPr lvl="0"/>
            <a:r>
              <a:rPr lang="de-DE" dirty="0" smtClean="0"/>
              <a:t>Uštedjeti?</a:t>
            </a:r>
            <a:endParaRPr lang="en-US" sz="2800" dirty="0" smtClean="0"/>
          </a:p>
          <a:p>
            <a:pPr lvl="0"/>
            <a:r>
              <a:rPr lang="de-DE" dirty="0" smtClean="0"/>
              <a:t>Oploditi = Uštedjeti i zaraditi!</a:t>
            </a:r>
            <a:endParaRPr lang="en-US" sz="2800" dirty="0" smtClean="0"/>
          </a:p>
          <a:p>
            <a:pPr lvl="1"/>
            <a:r>
              <a:rPr lang="de-DE" dirty="0" smtClean="0"/>
              <a:t>niža provizija</a:t>
            </a:r>
            <a:endParaRPr lang="en-US" sz="2400" dirty="0" smtClean="0"/>
          </a:p>
          <a:p>
            <a:pPr lvl="1"/>
            <a:r>
              <a:rPr lang="de-DE" dirty="0" smtClean="0"/>
              <a:t>jednostavnije čuvanje</a:t>
            </a:r>
            <a:endParaRPr lang="en-US" sz="2400" dirty="0" smtClean="0"/>
          </a:p>
          <a:p>
            <a:pPr lvl="1"/>
            <a:r>
              <a:rPr lang="de-DE" dirty="0" smtClean="0"/>
              <a:t>brzina kupovine/prodaje</a:t>
            </a:r>
            <a:endParaRPr lang="en-US" sz="2400" dirty="0" smtClean="0"/>
          </a:p>
          <a:p>
            <a:pPr lvl="1"/>
            <a:r>
              <a:rPr lang="de-DE" dirty="0" smtClean="0"/>
              <a:t>određivanje </a:t>
            </a:r>
            <a:r>
              <a:rPr lang="de-DE" dirty="0" smtClean="0"/>
              <a:t>vrijednost</a:t>
            </a:r>
            <a:r>
              <a:rPr lang="sr-Latn-BA" dirty="0" smtClean="0"/>
              <a:t>i</a:t>
            </a:r>
          </a:p>
          <a:p>
            <a:pPr lvl="1"/>
            <a:r>
              <a:rPr lang="sr-Latn-BA" sz="2800" dirty="0" smtClean="0"/>
              <a:t>p</a:t>
            </a:r>
            <a:r>
              <a:rPr lang="de-DE" sz="2800" dirty="0" smtClean="0"/>
              <a:t>raćenje/informacije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3200" dirty="0" smtClean="0">
                <a:solidFill>
                  <a:schemeClr val="tx1"/>
                </a:solidFill>
              </a:rPr>
              <a:t>Tržište kapitala Bosne i Hercegovine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800" dirty="0" smtClean="0"/>
              <a:t>Na državnom nivou</a:t>
            </a:r>
            <a:r>
              <a:rPr lang="sr-Latn-BA" sz="2200" b="1" dirty="0" smtClean="0"/>
              <a:t>: </a:t>
            </a:r>
            <a:endParaRPr lang="en-US" sz="2200" dirty="0" smtClean="0"/>
          </a:p>
          <a:p>
            <a:pPr lvl="1"/>
            <a:r>
              <a:rPr lang="sr-Latn-BA" sz="2200" b="1" dirty="0" smtClean="0"/>
              <a:t>Centralna banka (CB), </a:t>
            </a:r>
            <a:endParaRPr lang="en-US" sz="2200" dirty="0" smtClean="0"/>
          </a:p>
          <a:p>
            <a:pPr lvl="1"/>
            <a:r>
              <a:rPr lang="sr-Latn-BA" sz="2200" b="1" dirty="0" smtClean="0"/>
              <a:t>Agencija za osiguranje depozita (AOD) i </a:t>
            </a:r>
            <a:endParaRPr lang="en-US" sz="2200" dirty="0" smtClean="0"/>
          </a:p>
          <a:p>
            <a:pPr lvl="1"/>
            <a:r>
              <a:rPr lang="sr-Latn-BA" sz="2200" b="1" dirty="0" smtClean="0"/>
              <a:t>Agencija za </a:t>
            </a:r>
            <a:r>
              <a:rPr lang="sr-Latn-BA" sz="2200" b="1" dirty="0" smtClean="0"/>
              <a:t>osiguranja</a:t>
            </a:r>
          </a:p>
          <a:p>
            <a:pPr lvl="1"/>
            <a:endParaRPr lang="en-US" sz="2200" dirty="0" smtClean="0"/>
          </a:p>
          <a:p>
            <a:r>
              <a:rPr lang="sr-Latn-BA" sz="2800" dirty="0" smtClean="0"/>
              <a:t>Na entitetskom nivou</a:t>
            </a:r>
            <a:r>
              <a:rPr lang="sr-Latn-BA" sz="2200" b="1" dirty="0" smtClean="0"/>
              <a:t>:</a:t>
            </a:r>
            <a:endParaRPr lang="en-US" sz="2200" dirty="0" smtClean="0"/>
          </a:p>
          <a:p>
            <a:pPr lvl="1"/>
            <a:r>
              <a:rPr lang="sr-Latn-BA" sz="2200" b="1" dirty="0" smtClean="0"/>
              <a:t>dva tržišta kapitala</a:t>
            </a:r>
            <a:endParaRPr lang="en-US" sz="2200" dirty="0" smtClean="0"/>
          </a:p>
          <a:p>
            <a:pPr lvl="1"/>
            <a:r>
              <a:rPr lang="sr-Latn-BA" sz="2200" b="1" dirty="0" smtClean="0"/>
              <a:t>tri regulatora tržišta kapitala</a:t>
            </a:r>
            <a:endParaRPr lang="en-US" sz="2200" dirty="0" smtClean="0"/>
          </a:p>
          <a:p>
            <a:pPr lvl="1"/>
            <a:r>
              <a:rPr lang="sr-Latn-BA" sz="2200" b="1" dirty="0" smtClean="0"/>
              <a:t>dvije berze hartija od vrijednosti</a:t>
            </a:r>
            <a:endParaRPr lang="en-US" sz="2200" dirty="0" smtClean="0"/>
          </a:p>
          <a:p>
            <a:pPr lvl="1"/>
            <a:r>
              <a:rPr lang="sr-Latn-BA" sz="2200" b="1" dirty="0" smtClean="0"/>
              <a:t>dva Centralna Registra hartija od vrijednosti</a:t>
            </a:r>
            <a:endParaRPr lang="en-US" sz="2200" dirty="0" smtClean="0"/>
          </a:p>
          <a:p>
            <a:pPr lvl="1"/>
            <a:r>
              <a:rPr lang="sr-Latn-BA" sz="2200" b="1" dirty="0" smtClean="0"/>
              <a:t>dvije Agencije za bankarstvo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i organizacija tržišta hartija od vrijednosti u Republici Srpskoj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sr-Latn-BA" sz="2400" dirty="0" smtClean="0"/>
          </a:p>
          <a:p>
            <a:pPr lvl="0"/>
            <a:r>
              <a:rPr lang="sr-Latn-BA" sz="2800" dirty="0" smtClean="0"/>
              <a:t>Regulator</a:t>
            </a:r>
            <a:endParaRPr lang="en-US" sz="2800" dirty="0" smtClean="0"/>
          </a:p>
          <a:p>
            <a:pPr lvl="0"/>
            <a:r>
              <a:rPr lang="sr-Latn-BA" sz="2800" dirty="0" smtClean="0"/>
              <a:t>Pravni okvir</a:t>
            </a:r>
            <a:endParaRPr lang="en-US" sz="2800" dirty="0" smtClean="0"/>
          </a:p>
          <a:p>
            <a:pPr lvl="0"/>
            <a:r>
              <a:rPr lang="sr-Latn-BA" sz="2800" dirty="0" smtClean="0"/>
              <a:t>Institucije tržišta hartija od vrijednosti (berza i CR)</a:t>
            </a:r>
            <a:endParaRPr lang="en-US" sz="2800" dirty="0" smtClean="0"/>
          </a:p>
          <a:p>
            <a:pPr lvl="0"/>
            <a:r>
              <a:rPr lang="sr-Latn-BA" sz="2800" dirty="0" smtClean="0"/>
              <a:t>Ovlašteni učesnici</a:t>
            </a:r>
            <a:endParaRPr lang="en-US" sz="2800" dirty="0" smtClean="0"/>
          </a:p>
          <a:p>
            <a:pPr lvl="1"/>
            <a:r>
              <a:rPr lang="sr-Latn-BA" sz="2400" dirty="0" smtClean="0"/>
              <a:t>Berzanski posrednici (odjeljenje banaka i brokersko-dilerska društva)</a:t>
            </a:r>
            <a:endParaRPr lang="en-US" sz="2400" dirty="0" smtClean="0"/>
          </a:p>
          <a:p>
            <a:pPr lvl="1"/>
            <a:r>
              <a:rPr lang="sr-Latn-BA" sz="2400" dirty="0" smtClean="0"/>
              <a:t>Kastodi banke</a:t>
            </a:r>
            <a:endParaRPr lang="en-US" sz="2400" dirty="0" smtClean="0"/>
          </a:p>
          <a:p>
            <a:r>
              <a:rPr lang="sr-Latn-BA" sz="2800" dirty="0" smtClean="0"/>
              <a:t>Poslovi sa hov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Autofit/>
          </a:bodyPr>
          <a:lstStyle/>
          <a:p>
            <a:pPr algn="ctr"/>
            <a:r>
              <a:rPr lang="sr-Latn-C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C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C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Nadležnosti </a:t>
            </a:r>
            <a:r>
              <a:rPr lang="sr-Latn-C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Komisije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2071678"/>
            <a:ext cx="7576398" cy="478632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sr-Latn-CS" sz="29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sr-Latn-CS" dirty="0" smtClean="0"/>
              <a:t>Donošenje </a:t>
            </a:r>
            <a:r>
              <a:rPr lang="sr-Latn-CS" dirty="0" smtClean="0"/>
              <a:t>propisa </a:t>
            </a:r>
            <a:endParaRPr lang="sr-Latn-CS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sr-Latn-CS" dirty="0" smtClean="0"/>
              <a:t>Praćenje </a:t>
            </a:r>
            <a:r>
              <a:rPr lang="sr-Latn-CS" dirty="0" smtClean="0"/>
              <a:t>stanja i kretanja na </a:t>
            </a:r>
            <a:r>
              <a:rPr lang="sr-Latn-CS" dirty="0" smtClean="0"/>
              <a:t>tržištu </a:t>
            </a:r>
            <a:endParaRPr lang="sr-Latn-CS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sr-Latn-CS" dirty="0" smtClean="0"/>
              <a:t>Vođenje </a:t>
            </a:r>
            <a:r>
              <a:rPr lang="sr-Latn-CS" dirty="0" smtClean="0"/>
              <a:t>registara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dirty="0" err="1" smtClean="0"/>
              <a:t>Promocija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informisanje</a:t>
            </a:r>
            <a:r>
              <a:rPr lang="en-US" dirty="0" smtClean="0"/>
              <a:t> </a:t>
            </a:r>
            <a:r>
              <a:rPr lang="en-US" dirty="0" err="1" smtClean="0"/>
              <a:t>javnosti</a:t>
            </a:r>
            <a:endParaRPr lang="sr-Latn-CS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sr-Latn-CS" dirty="0" smtClean="0"/>
              <a:t>Odobravanje /obustavljanje </a:t>
            </a:r>
            <a:r>
              <a:rPr lang="sr-Latn-CS" dirty="0" smtClean="0"/>
              <a:t>emisija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sr-Latn-CS" dirty="0" smtClean="0"/>
              <a:t>I</a:t>
            </a:r>
            <a:r>
              <a:rPr lang="en-US" dirty="0" err="1" smtClean="0"/>
              <a:t>zdavanje</a:t>
            </a:r>
            <a:r>
              <a:rPr lang="sr-Latn-CS" dirty="0" smtClean="0"/>
              <a:t>/oduzimanje</a:t>
            </a:r>
            <a:r>
              <a:rPr lang="en-US" dirty="0" smtClean="0"/>
              <a:t> </a:t>
            </a:r>
            <a:r>
              <a:rPr lang="en-US" dirty="0" err="1" smtClean="0"/>
              <a:t>dozvola</a:t>
            </a:r>
            <a:r>
              <a:rPr lang="en-US" dirty="0" smtClean="0"/>
              <a:t>,</a:t>
            </a:r>
            <a:r>
              <a:rPr lang="sr-Latn-CS" dirty="0" smtClean="0"/>
              <a:t> </a:t>
            </a:r>
            <a:r>
              <a:rPr lang="sr-Latn-CS" dirty="0" smtClean="0"/>
              <a:t>odobrenja i </a:t>
            </a:r>
            <a:r>
              <a:rPr lang="en-US" dirty="0" err="1" smtClean="0"/>
              <a:t>saglasnosti</a:t>
            </a:r>
            <a:endParaRPr lang="sr-Latn-CS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sr-Latn-CS" dirty="0" smtClean="0"/>
              <a:t>Kontrola </a:t>
            </a:r>
            <a:r>
              <a:rPr lang="sr-Latn-CS" dirty="0" smtClean="0"/>
              <a:t>i nadzor		</a:t>
            </a:r>
            <a:endParaRPr lang="sr-Latn-CS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sr-Latn-CS" dirty="0" smtClean="0"/>
              <a:t>Saradnja </a:t>
            </a:r>
            <a:r>
              <a:rPr lang="sr-Latn-CS" dirty="0" smtClean="0"/>
              <a:t>sa srodnim institucijama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sr-Latn-CS" dirty="0" smtClean="0"/>
              <a:t>Trgovanje </a:t>
            </a:r>
            <a:r>
              <a:rPr lang="sr-Latn-CS" dirty="0" smtClean="0"/>
              <a:t>hartijama		</a:t>
            </a:r>
            <a:endParaRPr lang="sr-Latn-CS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sr-Latn-CS" dirty="0" smtClean="0"/>
              <a:t>Zaštita </a:t>
            </a:r>
            <a:r>
              <a:rPr lang="sr-Latn-CS" dirty="0" smtClean="0"/>
              <a:t>investitora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sr-Latn-CS" dirty="0" smtClean="0"/>
              <a:t>Sprečavanje </a:t>
            </a:r>
            <a:r>
              <a:rPr lang="sr-Latn-CS" dirty="0" smtClean="0"/>
              <a:t>pranja novca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114298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Emitenti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1785918" y="857232"/>
            <a:ext cx="121444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00364" y="1214422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157161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Ovlašteni učesnici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357554" y="928670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43438" y="1357298"/>
            <a:ext cx="23262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r-Latn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Centralni registar</a:t>
            </a:r>
          </a:p>
          <a:p>
            <a:pPr algn="ctr">
              <a:spcBef>
                <a:spcPct val="50000"/>
              </a:spcBef>
              <a:defRPr/>
            </a:pPr>
            <a:r>
              <a:rPr lang="sr-Latn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Berza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4822033" y="1107265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72330" y="1285860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r-Latn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Investitori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500826" y="928670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BA" sz="3200" dirty="0" smtClean="0">
                <a:solidFill>
                  <a:schemeClr val="tx1"/>
                </a:solidFill>
              </a:rPr>
              <a:t>Pravni okvir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rmAutofit fontScale="70000" lnSpcReduction="20000"/>
          </a:bodyPr>
          <a:lstStyle/>
          <a:p>
            <a:pPr lvl="0"/>
            <a:endParaRPr lang="sr-Latn-BA" b="1" dirty="0" smtClean="0"/>
          </a:p>
          <a:p>
            <a:pPr lvl="0"/>
            <a:r>
              <a:rPr lang="en-US" b="1" dirty="0" err="1" smtClean="0"/>
              <a:t>Zakono</a:t>
            </a:r>
            <a:r>
              <a:rPr lang="en-US" b="1" dirty="0" smtClean="0"/>
              <a:t> </a:t>
            </a:r>
            <a:r>
              <a:rPr lang="en-US" b="1" dirty="0" smtClean="0"/>
              <a:t>o </a:t>
            </a:r>
            <a:r>
              <a:rPr lang="en-US" b="1" dirty="0" err="1" smtClean="0"/>
              <a:t>tržištu</a:t>
            </a:r>
            <a:r>
              <a:rPr lang="en-US" b="1" dirty="0" smtClean="0"/>
              <a:t> </a:t>
            </a:r>
            <a:r>
              <a:rPr lang="en-US" b="1" dirty="0" err="1" smtClean="0"/>
              <a:t>hartija</a:t>
            </a:r>
            <a:r>
              <a:rPr lang="en-US" b="1" dirty="0" smtClean="0"/>
              <a:t> </a:t>
            </a:r>
            <a:r>
              <a:rPr lang="en-US" b="1" dirty="0" err="1" smtClean="0"/>
              <a:t>od</a:t>
            </a:r>
            <a:r>
              <a:rPr lang="en-US" b="1" dirty="0" smtClean="0"/>
              <a:t> </a:t>
            </a:r>
            <a:r>
              <a:rPr lang="en-US" b="1" dirty="0" err="1" smtClean="0"/>
              <a:t>vrijednosti</a:t>
            </a:r>
            <a:r>
              <a:rPr lang="en-US" dirty="0" smtClean="0"/>
              <a:t> (</a:t>
            </a:r>
            <a:r>
              <a:rPr lang="en-US" dirty="0" err="1" smtClean="0"/>
              <a:t>Službeni</a:t>
            </a:r>
            <a:r>
              <a:rPr lang="en-US" dirty="0" smtClean="0"/>
              <a:t> </a:t>
            </a:r>
            <a:r>
              <a:rPr lang="en-US" dirty="0" err="1" smtClean="0"/>
              <a:t>glasnik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RS </a:t>
            </a:r>
            <a:r>
              <a:rPr lang="sr-Cyrl-BA" dirty="0" smtClean="0"/>
              <a:t>92/06, 34/09, 30/12, 59/13</a:t>
            </a:r>
            <a:r>
              <a:rPr lang="sr-Latn-BA" dirty="0" smtClean="0"/>
              <a:t>, </a:t>
            </a:r>
            <a:r>
              <a:rPr lang="sr-Cyrl-BA" dirty="0" smtClean="0"/>
              <a:t>108/13</a:t>
            </a:r>
            <a:r>
              <a:rPr lang="sr-Latn-BA" dirty="0" smtClean="0"/>
              <a:t> i</a:t>
            </a:r>
            <a:r>
              <a:rPr lang="sr-Cyrl-BA" dirty="0" smtClean="0"/>
              <a:t> 4/17</a:t>
            </a:r>
            <a:r>
              <a:rPr lang="sr-Latn-BA" dirty="0" smtClean="0"/>
              <a:t>)</a:t>
            </a:r>
            <a:endParaRPr lang="en-US" dirty="0" smtClean="0"/>
          </a:p>
          <a:p>
            <a:pPr lvl="0"/>
            <a:r>
              <a:rPr lang="sr-Latn-BA" b="1" dirty="0" smtClean="0"/>
              <a:t>Zakon o investicionim fondovima</a:t>
            </a:r>
            <a:r>
              <a:rPr lang="sr-Latn-BA" dirty="0" smtClean="0"/>
              <a:t> (</a:t>
            </a:r>
            <a:r>
              <a:rPr lang="en-US" dirty="0" err="1" smtClean="0"/>
              <a:t>Službeni</a:t>
            </a:r>
            <a:r>
              <a:rPr lang="en-US" dirty="0" smtClean="0"/>
              <a:t> </a:t>
            </a:r>
            <a:r>
              <a:rPr lang="en-US" dirty="0" err="1" smtClean="0"/>
              <a:t>glasnik</a:t>
            </a:r>
            <a:r>
              <a:rPr lang="en-US" dirty="0" smtClean="0"/>
              <a:t> RS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sr-Cyrl-BA" dirty="0" smtClean="0"/>
              <a:t>92/06</a:t>
            </a:r>
            <a:r>
              <a:rPr lang="sr-Latn-BA" dirty="0" smtClean="0"/>
              <a:t> i 82/15)</a:t>
            </a:r>
            <a:endParaRPr lang="en-US" dirty="0" smtClean="0"/>
          </a:p>
          <a:p>
            <a:pPr lvl="0"/>
            <a:r>
              <a:rPr lang="sr-Latn-BA" b="1" dirty="0" smtClean="0"/>
              <a:t>Zakon o preuzimanju akcionarskih društava </a:t>
            </a:r>
            <a:r>
              <a:rPr lang="sr-Latn-BA" dirty="0" smtClean="0"/>
              <a:t>(</a:t>
            </a:r>
            <a:r>
              <a:rPr lang="en-US" dirty="0" err="1" smtClean="0"/>
              <a:t>Službeni</a:t>
            </a:r>
            <a:r>
              <a:rPr lang="en-US" dirty="0" smtClean="0"/>
              <a:t> </a:t>
            </a:r>
            <a:r>
              <a:rPr lang="en-US" dirty="0" err="1" smtClean="0"/>
              <a:t>glasnik</a:t>
            </a:r>
            <a:r>
              <a:rPr lang="en-US" dirty="0" smtClean="0"/>
              <a:t> RS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sr-Cyrl-BA" dirty="0" smtClean="0"/>
              <a:t>65/08, 92/09 </a:t>
            </a:r>
            <a:r>
              <a:rPr lang="sr-Latn-BA" dirty="0" smtClean="0"/>
              <a:t>i</a:t>
            </a:r>
            <a:r>
              <a:rPr lang="sr-Cyrl-BA" dirty="0" smtClean="0"/>
              <a:t> 59/13</a:t>
            </a:r>
            <a:r>
              <a:rPr lang="sr-Latn-BA" dirty="0" smtClean="0"/>
              <a:t>)</a:t>
            </a:r>
            <a:endParaRPr lang="en-US" dirty="0" smtClean="0"/>
          </a:p>
          <a:p>
            <a:pPr lvl="0"/>
            <a:r>
              <a:rPr lang="sr-Latn-BA" b="1" dirty="0" smtClean="0"/>
              <a:t>Dijelom Zakon o privrednim društvima </a:t>
            </a:r>
            <a:r>
              <a:rPr lang="sr-Latn-BA" dirty="0" smtClean="0"/>
              <a:t>(</a:t>
            </a:r>
            <a:r>
              <a:rPr lang="en-US" dirty="0" err="1" smtClean="0"/>
              <a:t>Službeni</a:t>
            </a:r>
            <a:r>
              <a:rPr lang="en-US" dirty="0" smtClean="0"/>
              <a:t> </a:t>
            </a:r>
            <a:r>
              <a:rPr lang="en-US" dirty="0" err="1" smtClean="0"/>
              <a:t>glasnik</a:t>
            </a:r>
            <a:r>
              <a:rPr lang="en-US" dirty="0" smtClean="0"/>
              <a:t> RS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sr-Cyrl-BA" dirty="0" smtClean="0"/>
              <a:t>65/08, 92/09 </a:t>
            </a:r>
            <a:r>
              <a:rPr lang="sr-Latn-BA" dirty="0" smtClean="0"/>
              <a:t>i</a:t>
            </a:r>
            <a:r>
              <a:rPr lang="sr-Cyrl-BA" dirty="0" smtClean="0"/>
              <a:t> 59/13</a:t>
            </a:r>
            <a:r>
              <a:rPr lang="sr-Latn-BA" dirty="0" smtClean="0"/>
              <a:t>)</a:t>
            </a:r>
            <a:endParaRPr lang="en-US" dirty="0" smtClean="0"/>
          </a:p>
          <a:p>
            <a:pPr lvl="0"/>
            <a:r>
              <a:rPr lang="sr-Latn-BA" b="1" dirty="0" smtClean="0"/>
              <a:t>Zakon o sprečavanju pranja novca i finansiranja terotističkih aktivnosti (</a:t>
            </a:r>
            <a:r>
              <a:rPr lang="en-US" dirty="0" err="1" smtClean="0"/>
              <a:t>Službeni</a:t>
            </a:r>
            <a:r>
              <a:rPr lang="en-US" dirty="0" smtClean="0"/>
              <a:t> </a:t>
            </a:r>
            <a:r>
              <a:rPr lang="en-US" dirty="0" err="1" smtClean="0"/>
              <a:t>glasnik</a:t>
            </a:r>
            <a:r>
              <a:rPr lang="en-US" dirty="0" smtClean="0"/>
              <a:t> RS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sr-Latn-BA" dirty="0" smtClean="0"/>
              <a:t>74/14 i 46/16)</a:t>
            </a:r>
            <a:endParaRPr lang="en-US" dirty="0" smtClean="0"/>
          </a:p>
          <a:p>
            <a:pPr lvl="0"/>
            <a:r>
              <a:rPr lang="sr-Latn-CS" b="1" dirty="0" smtClean="0"/>
              <a:t>Zakon o komitetu za koordinaciju nadzora finansijskog sektora RS </a:t>
            </a:r>
            <a:r>
              <a:rPr lang="sr-Latn-CS" dirty="0" smtClean="0"/>
              <a:t>(</a:t>
            </a:r>
            <a:r>
              <a:rPr lang="en-US" dirty="0" err="1" smtClean="0"/>
              <a:t>Službeni</a:t>
            </a:r>
            <a:r>
              <a:rPr lang="en-US" dirty="0" smtClean="0"/>
              <a:t> </a:t>
            </a:r>
            <a:r>
              <a:rPr lang="en-US" dirty="0" err="1" smtClean="0"/>
              <a:t>glasnik</a:t>
            </a:r>
            <a:r>
              <a:rPr lang="en-US" dirty="0" smtClean="0"/>
              <a:t> RS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sr-Latn-BA" dirty="0" smtClean="0"/>
              <a:t>49/09)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sr-Latn-BA" sz="3200" dirty="0" smtClean="0">
                <a:solidFill>
                  <a:schemeClr val="tx1"/>
                </a:solidFill>
              </a:rPr>
              <a:t>Institucije tržišta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033978"/>
          </a:xfrm>
        </p:spPr>
        <p:txBody>
          <a:bodyPr>
            <a:normAutofit/>
          </a:bodyPr>
          <a:lstStyle/>
          <a:p>
            <a:pPr lvl="0"/>
            <a:endParaRPr lang="sr-Latn-BA" sz="2800" dirty="0" smtClean="0"/>
          </a:p>
          <a:p>
            <a:pPr lvl="0"/>
            <a:r>
              <a:rPr lang="sr-Latn-BA" sz="2800" dirty="0" smtClean="0"/>
              <a:t>Centralni registar hartija od vrijednosti a.d. Banja Luka</a:t>
            </a:r>
            <a:endParaRPr lang="en-US" sz="2800" dirty="0" smtClean="0"/>
          </a:p>
          <a:p>
            <a:pPr lvl="1" algn="just"/>
            <a:r>
              <a:rPr lang="sr-Latn-CS" sz="2400" dirty="0" smtClean="0"/>
              <a:t>Pravno lice sa javnim ovlaštenjima</a:t>
            </a:r>
          </a:p>
          <a:p>
            <a:pPr lvl="1" algn="just"/>
            <a:r>
              <a:rPr lang="sr-Latn-CS" sz="2400" dirty="0" smtClean="0"/>
              <a:t>Članovi: berzanski posrednici i kastodi banke</a:t>
            </a:r>
            <a:endParaRPr lang="en-US" sz="2400" dirty="0" smtClean="0"/>
          </a:p>
          <a:p>
            <a:pPr lvl="1"/>
            <a:r>
              <a:rPr lang="sr-Latn-CS" sz="2400" dirty="0" smtClean="0"/>
              <a:t>Baza podataka </a:t>
            </a:r>
            <a:endParaRPr lang="en-US" sz="2400" dirty="0" smtClean="0"/>
          </a:p>
          <a:p>
            <a:pPr lvl="1">
              <a:buNone/>
            </a:pPr>
            <a:r>
              <a:rPr lang="sr-Latn-CS" sz="2400" dirty="0" smtClean="0"/>
              <a:t>	- o hartijama od vrijednosti</a:t>
            </a:r>
          </a:p>
          <a:p>
            <a:pPr lvl="1">
              <a:buNone/>
            </a:pPr>
            <a:r>
              <a:rPr lang="sr-Latn-CS" sz="2400" dirty="0" smtClean="0"/>
              <a:t>	- o vlasnicima</a:t>
            </a:r>
          </a:p>
          <a:p>
            <a:pPr lvl="1">
              <a:buNone/>
            </a:pPr>
            <a:r>
              <a:rPr lang="sr-Latn-CS" sz="2400" dirty="0" smtClean="0"/>
              <a:t>	- o pravima i</a:t>
            </a:r>
          </a:p>
          <a:p>
            <a:pPr lvl="1">
              <a:buNone/>
            </a:pPr>
            <a:r>
              <a:rPr lang="sr-Latn-CS" sz="2400" dirty="0" smtClean="0"/>
              <a:t>	- o ograničenjima prava na hartijama od vrijednosti</a:t>
            </a:r>
            <a:endParaRPr lang="en-GB" sz="2400" dirty="0" smtClean="0"/>
          </a:p>
          <a:p>
            <a:pPr lvl="0"/>
            <a:endParaRPr lang="sr-Latn-BA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BA" sz="3200" dirty="0" smtClean="0">
                <a:solidFill>
                  <a:schemeClr val="tx1"/>
                </a:solidFill>
              </a:rPr>
              <a:t>Institucije tržišta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1447800"/>
            <a:ext cx="7929586" cy="4800600"/>
          </a:xfrm>
        </p:spPr>
        <p:txBody>
          <a:bodyPr>
            <a:normAutofit/>
          </a:bodyPr>
          <a:lstStyle/>
          <a:p>
            <a:pPr lvl="0"/>
            <a:r>
              <a:rPr lang="sr-Latn-BA" sz="2800" dirty="0" smtClean="0"/>
              <a:t>Banjalučka berza hartija od vrijednosti a.d. Banja Luka</a:t>
            </a:r>
            <a:endParaRPr lang="en-US" sz="2800" dirty="0" smtClean="0"/>
          </a:p>
          <a:p>
            <a:pPr lvl="1"/>
            <a:r>
              <a:rPr lang="sr-Latn-CS" sz="2400" dirty="0" smtClean="0"/>
              <a:t>Članovi: berzanski posrednici</a:t>
            </a:r>
            <a:endParaRPr lang="sr-Latn-CS" sz="2400" dirty="0" smtClean="0"/>
          </a:p>
          <a:p>
            <a:pPr lvl="1"/>
            <a:endParaRPr lang="sr-Latn-CS" sz="2400" dirty="0" smtClean="0"/>
          </a:p>
          <a:p>
            <a:pPr lvl="1"/>
            <a:r>
              <a:rPr lang="sr-Latn-CS" sz="2400" dirty="0" smtClean="0"/>
              <a:t>Organizuje </a:t>
            </a:r>
            <a:r>
              <a:rPr lang="sr-Latn-CS" sz="2400" dirty="0" smtClean="0"/>
              <a:t>povezivanje ponude i potražnje u prometu hartijama od vrijednosti</a:t>
            </a:r>
            <a:endParaRPr lang="en-US" sz="2400" dirty="0" smtClean="0"/>
          </a:p>
          <a:p>
            <a:pPr lvl="1"/>
            <a:r>
              <a:rPr lang="sr-Latn-CS" sz="2400" dirty="0" smtClean="0"/>
              <a:t>Daje informacije o ponudi, potražnji, tržišnoj cijeni i ostalim podacima o hartijama od vrijednosti</a:t>
            </a:r>
            <a:endParaRPr lang="en-US" sz="2400" dirty="0" smtClean="0"/>
          </a:p>
          <a:p>
            <a:pPr lvl="1"/>
            <a:r>
              <a:rPr lang="sr-Latn-CS" sz="2400" dirty="0" smtClean="0"/>
              <a:t>Utvrđuje i objavljuje kursnu listu</a:t>
            </a:r>
            <a:endParaRPr lang="en-US" sz="2400" dirty="0" smtClean="0"/>
          </a:p>
          <a:p>
            <a:pPr lvl="1"/>
            <a:r>
              <a:rPr lang="sr-Latn-CS" sz="2400" dirty="0" smtClean="0"/>
              <a:t>Izrada/održavanje software za trgovanje</a:t>
            </a:r>
            <a:endParaRPr lang="en-US" sz="2400" dirty="0" smtClean="0"/>
          </a:p>
          <a:p>
            <a:pPr lvl="1"/>
            <a:r>
              <a:rPr lang="sr-Latn-BA" sz="2400" dirty="0" smtClean="0"/>
              <a:t>Edukativne aktivnosti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BA" sz="3200" dirty="0" smtClean="0">
                <a:solidFill>
                  <a:schemeClr val="tx1"/>
                </a:solidFill>
              </a:rPr>
              <a:t>Učesnici na tržištu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BA" sz="2800" dirty="0" smtClean="0"/>
          </a:p>
          <a:p>
            <a:r>
              <a:rPr lang="sr-Latn-BA" sz="2800" dirty="0" smtClean="0"/>
              <a:t>stanovništvo</a:t>
            </a:r>
            <a:r>
              <a:rPr lang="sr-Latn-BA" sz="2800" dirty="0" smtClean="0"/>
              <a:t>,  </a:t>
            </a:r>
            <a:endParaRPr lang="en-US" sz="2800" dirty="0" smtClean="0"/>
          </a:p>
          <a:p>
            <a:r>
              <a:rPr lang="sr-Latn-BA" sz="2800" dirty="0" smtClean="0"/>
              <a:t>država</a:t>
            </a:r>
            <a:r>
              <a:rPr lang="sr-Latn-BA" sz="2800" dirty="0" smtClean="0"/>
              <a:t>,   </a:t>
            </a:r>
            <a:endParaRPr lang="en-US" sz="2800" dirty="0" smtClean="0"/>
          </a:p>
          <a:p>
            <a:r>
              <a:rPr lang="sr-Latn-BA" sz="2800" dirty="0" smtClean="0"/>
              <a:t>preduzeća</a:t>
            </a:r>
            <a:r>
              <a:rPr lang="sr-Latn-BA" sz="2800" dirty="0" smtClean="0"/>
              <a:t>,   </a:t>
            </a:r>
            <a:endParaRPr lang="en-US" sz="2800" dirty="0" smtClean="0"/>
          </a:p>
          <a:p>
            <a:r>
              <a:rPr lang="sr-Latn-BA" sz="2800" dirty="0" smtClean="0"/>
              <a:t>finansijske </a:t>
            </a:r>
            <a:r>
              <a:rPr lang="sr-Latn-BA" sz="2800" dirty="0" smtClean="0"/>
              <a:t>institucije  </a:t>
            </a:r>
            <a:endParaRPr lang="en-US" sz="2800" dirty="0" smtClean="0"/>
          </a:p>
          <a:p>
            <a:r>
              <a:rPr lang="sr-Latn-BA" sz="2800" dirty="0" smtClean="0"/>
              <a:t>finansijski </a:t>
            </a:r>
            <a:r>
              <a:rPr lang="sr-Latn-BA" sz="2800" dirty="0" smtClean="0"/>
              <a:t>posrednici   </a:t>
            </a:r>
            <a:endParaRPr lang="en-US" sz="2800" dirty="0" smtClean="0"/>
          </a:p>
          <a:p>
            <a:r>
              <a:rPr lang="sr-Latn-BA" sz="2800" dirty="0" smtClean="0"/>
              <a:t>subjekti </a:t>
            </a:r>
            <a:r>
              <a:rPr lang="sr-Latn-BA" sz="2800" dirty="0" smtClean="0"/>
              <a:t>iz inostranstva </a:t>
            </a:r>
            <a:endParaRPr lang="en-US" sz="2800" dirty="0" smtClean="0"/>
          </a:p>
          <a:p>
            <a:r>
              <a:rPr lang="sr-Latn-BA" sz="2800" dirty="0" smtClean="0"/>
              <a:t>berza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BA" sz="3200" dirty="0" smtClean="0"/>
              <a:t>Ovlašteni učesnici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1447800"/>
            <a:ext cx="7929586" cy="4800600"/>
          </a:xfrm>
        </p:spPr>
        <p:txBody>
          <a:bodyPr>
            <a:noAutofit/>
          </a:bodyPr>
          <a:lstStyle/>
          <a:p>
            <a:pPr lvl="0"/>
            <a:endParaRPr lang="sr-Latn-CS" sz="2800" dirty="0" smtClean="0"/>
          </a:p>
          <a:p>
            <a:pPr lvl="0"/>
            <a:r>
              <a:rPr lang="sr-Latn-CS" sz="2400" dirty="0" smtClean="0"/>
              <a:t>Brokersko-dilerska </a:t>
            </a:r>
            <a:r>
              <a:rPr lang="sr-Latn-CS" sz="2400" dirty="0" smtClean="0"/>
              <a:t>društva i </a:t>
            </a:r>
            <a:r>
              <a:rPr lang="sr-Latn-BA" sz="2400" dirty="0" smtClean="0"/>
              <a:t>b</a:t>
            </a:r>
            <a:r>
              <a:rPr lang="sr-Latn-CS" sz="2400" dirty="0" smtClean="0"/>
              <a:t>anke</a:t>
            </a:r>
            <a:endParaRPr lang="en-US" sz="2400" dirty="0" smtClean="0"/>
          </a:p>
          <a:p>
            <a:pPr lvl="0"/>
            <a:endParaRPr lang="sr-Latn-CS" sz="2400" dirty="0" smtClean="0"/>
          </a:p>
          <a:p>
            <a:pPr lvl="0"/>
            <a:r>
              <a:rPr lang="sr-Latn-CS" sz="2400" dirty="0" smtClean="0"/>
              <a:t>Investicioni </a:t>
            </a:r>
            <a:r>
              <a:rPr lang="sr-Latn-CS" sz="2400" dirty="0" smtClean="0"/>
              <a:t>fondovi (IF)</a:t>
            </a:r>
            <a:r>
              <a:rPr lang="en-US" sz="2400" dirty="0" smtClean="0"/>
              <a:t> </a:t>
            </a:r>
          </a:p>
          <a:p>
            <a:pPr lvl="0"/>
            <a:endParaRPr lang="sr-Latn-CS" sz="2400" dirty="0" smtClean="0"/>
          </a:p>
          <a:p>
            <a:pPr lvl="0"/>
            <a:r>
              <a:rPr lang="sr-Latn-CS" sz="2400" dirty="0" smtClean="0"/>
              <a:t>Društva </a:t>
            </a:r>
            <a:r>
              <a:rPr lang="sr-Latn-CS" sz="2400" dirty="0" smtClean="0"/>
              <a:t>za upravljanje </a:t>
            </a:r>
            <a:r>
              <a:rPr lang="sr-Latn-CS" sz="2400" dirty="0" smtClean="0"/>
              <a:t>investicionim fondovima (DUIF)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lvl="0"/>
            <a:endParaRPr lang="sr-Latn-CS" sz="2400" dirty="0" smtClean="0"/>
          </a:p>
          <a:p>
            <a:pPr lvl="0"/>
            <a:r>
              <a:rPr lang="sr-Latn-CS" sz="2400" dirty="0" smtClean="0"/>
              <a:t>Kastodi </a:t>
            </a:r>
            <a:r>
              <a:rPr lang="sr-Latn-CS" sz="2400" dirty="0" smtClean="0"/>
              <a:t>banke</a:t>
            </a:r>
            <a:endParaRPr lang="en-US" sz="2400" dirty="0" smtClean="0"/>
          </a:p>
          <a:p>
            <a:endParaRPr lang="sr-Latn-CS" sz="2400" dirty="0" smtClean="0"/>
          </a:p>
          <a:p>
            <a:r>
              <a:rPr lang="sr-Latn-CS" sz="2400" dirty="0" smtClean="0"/>
              <a:t>Brokeri</a:t>
            </a:r>
            <a:r>
              <a:rPr lang="sr-Latn-CS" sz="2400" dirty="0" smtClean="0"/>
              <a:t>, investicioni menadžeri, investicioni savjetnici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rmAutofit/>
          </a:bodyPr>
          <a:lstStyle/>
          <a:p>
            <a:r>
              <a:rPr lang="sr-Latn-BA" sz="2800" dirty="0" smtClean="0">
                <a:solidFill>
                  <a:schemeClr val="tx1"/>
                </a:solidFill>
              </a:rPr>
              <a:t>Finansijski sistem – srce ekonomskog sistema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57324" y="1162050"/>
          <a:ext cx="7472393" cy="5601377"/>
        </p:xfrm>
        <a:graphic>
          <a:graphicData uri="http://schemas.openxmlformats.org/presentationml/2006/ole">
            <p:oleObj spid="_x0000_s1026" name="Presentation" r:id="rId3" imgW="3761125" imgH="2819455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2800" dirty="0" smtClean="0">
                <a:solidFill>
                  <a:schemeClr val="tx1"/>
                </a:solidFill>
              </a:rPr>
              <a:t>Ovlašteni učesnici – berzanski posrednici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285860"/>
            <a:ext cx="471490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CS" sz="3200" dirty="0" smtClean="0">
                <a:solidFill>
                  <a:schemeClr val="tx1"/>
                </a:solidFill>
              </a:rPr>
              <a:t>Ovlašteni učesnici – </a:t>
            </a:r>
            <a:r>
              <a:rPr lang="sr-Latn-CS" sz="3200" dirty="0" smtClean="0">
                <a:solidFill>
                  <a:schemeClr val="tx1"/>
                </a:solidFill>
              </a:rPr>
              <a:t>kastodi banke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sr-Cyrl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 </a:t>
            </a:r>
            <a:r>
              <a:rPr lang="sr-Latn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sr-Cyrl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anka </a:t>
            </a:r>
            <a:r>
              <a:rPr lang="sr-Cyrl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a.d</a:t>
            </a:r>
            <a:r>
              <a:rPr lang="sr-Cyrl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Banja Luka,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sr-Cyrl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Raiffeisen </a:t>
            </a:r>
            <a:r>
              <a:rPr lang="sr-Cyrl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d.d. BiH Sarajevo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Unicredit </a:t>
            </a:r>
            <a:r>
              <a:rPr lang="sr-Cyrl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d.d. </a:t>
            </a:r>
            <a:r>
              <a:rPr lang="sr-Cyrl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Mostar</a:t>
            </a:r>
            <a:endParaRPr lang="sr-Latn-B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sr-Latn-BA" dirty="0" smtClean="0"/>
          </a:p>
          <a:p>
            <a:pPr lvl="1"/>
            <a:r>
              <a:rPr lang="sr-Latn-CS" dirty="0" smtClean="0"/>
              <a:t>Vođenje računa vlasnika- svojih klijenata</a:t>
            </a:r>
          </a:p>
          <a:p>
            <a:pPr lvl="1"/>
            <a:r>
              <a:rPr lang="sr-Latn-CS" dirty="0" smtClean="0"/>
              <a:t>Vođenje zbirnih kastodi računa</a:t>
            </a:r>
          </a:p>
          <a:p>
            <a:pPr lvl="1"/>
            <a:r>
              <a:rPr lang="sr-Latn-CS" dirty="0" smtClean="0"/>
              <a:t>Izvršavanje naloga za prenos prava iz hartija od vrijednosti</a:t>
            </a:r>
          </a:p>
          <a:p>
            <a:pPr lvl="1"/>
            <a:r>
              <a:rPr lang="sr-Latn-CS" dirty="0" smtClean="0"/>
              <a:t>Naplata potraživanja</a:t>
            </a:r>
          </a:p>
          <a:p>
            <a:pPr lvl="1"/>
            <a:r>
              <a:rPr lang="sr-Latn-CS" dirty="0" smtClean="0"/>
              <a:t>Pozajmljivanje hartija od vrijednosti</a:t>
            </a:r>
          </a:p>
          <a:p>
            <a:pPr lvl="1"/>
            <a:r>
              <a:rPr lang="sr-Latn-CS" dirty="0" smtClean="0"/>
              <a:t>Izvještavanje/obavještavanje akcionara</a:t>
            </a:r>
          </a:p>
          <a:p>
            <a:pPr lvl="1"/>
            <a:r>
              <a:rPr lang="sr-Latn-CS" dirty="0" smtClean="0"/>
              <a:t>Staranje o poreskim obavezama klijenata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3200" dirty="0" smtClean="0">
                <a:solidFill>
                  <a:schemeClr val="tx1"/>
                </a:solidFill>
              </a:rPr>
              <a:t>Poslovi sa hartijama od vrijednosti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r-Latn-CS" sz="2800" dirty="0" smtClean="0"/>
          </a:p>
          <a:p>
            <a:pPr>
              <a:defRPr/>
            </a:pPr>
            <a:r>
              <a:rPr lang="sr-Latn-CS" sz="2800" dirty="0" smtClean="0"/>
              <a:t>brokerski </a:t>
            </a:r>
            <a:r>
              <a:rPr lang="sr-Latn-CS" sz="2800" dirty="0" smtClean="0"/>
              <a:t>poslovi</a:t>
            </a:r>
          </a:p>
          <a:p>
            <a:pPr>
              <a:defRPr/>
            </a:pPr>
            <a:r>
              <a:rPr lang="sr-Latn-CS" sz="2800" dirty="0" smtClean="0"/>
              <a:t>dilerski poslovi</a:t>
            </a:r>
          </a:p>
          <a:p>
            <a:pPr>
              <a:defRPr/>
            </a:pPr>
            <a:r>
              <a:rPr lang="sr-Latn-CS" sz="2800" dirty="0" smtClean="0"/>
              <a:t>poslovi podrške tržištu</a:t>
            </a:r>
          </a:p>
          <a:p>
            <a:pPr>
              <a:defRPr/>
            </a:pPr>
            <a:r>
              <a:rPr lang="sr-Latn-CS" sz="2800" dirty="0" smtClean="0"/>
              <a:t>poslovi upravljanja portfeljom</a:t>
            </a:r>
          </a:p>
          <a:p>
            <a:pPr>
              <a:defRPr/>
            </a:pPr>
            <a:r>
              <a:rPr lang="sr-Latn-CS" sz="2800" dirty="0" smtClean="0"/>
              <a:t>poslovi agenta emisije</a:t>
            </a:r>
          </a:p>
          <a:p>
            <a:pPr>
              <a:defRPr/>
            </a:pPr>
            <a:r>
              <a:rPr lang="sr-Latn-CS" sz="2800" dirty="0" smtClean="0"/>
              <a:t>poslovi preuzimanja emisije</a:t>
            </a:r>
          </a:p>
          <a:p>
            <a:pPr>
              <a:defRPr/>
            </a:pPr>
            <a:r>
              <a:rPr lang="sr-Latn-CS" sz="2800" dirty="0" smtClean="0"/>
              <a:t>poslovi investicionog savjetovanja</a:t>
            </a:r>
          </a:p>
          <a:p>
            <a:pPr>
              <a:defRPr/>
            </a:pPr>
            <a:r>
              <a:rPr lang="sr-Latn-CS" sz="2800" dirty="0" smtClean="0"/>
              <a:t>kastodi poslovi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3200" dirty="0" smtClean="0">
                <a:solidFill>
                  <a:schemeClr val="tx1"/>
                </a:solidFill>
              </a:rPr>
              <a:t>Preduslovi za ulazak na berzansko/vanberzansko tržište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85860"/>
            <a:ext cx="7498080" cy="55721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Latn-BA" dirty="0" smtClean="0"/>
              <a:t>Četiri pravila </a:t>
            </a:r>
          </a:p>
          <a:p>
            <a:pPr>
              <a:buNone/>
            </a:pPr>
            <a:r>
              <a:rPr lang="sr-Latn-BA" dirty="0" smtClean="0"/>
              <a:t>1</a:t>
            </a:r>
            <a:r>
              <a:rPr lang="sr-Latn-BA" dirty="0" smtClean="0"/>
              <a:t>.</a:t>
            </a:r>
            <a:r>
              <a:rPr lang="sr-Latn-BA" b="1" dirty="0" smtClean="0"/>
              <a:t> </a:t>
            </a:r>
            <a:r>
              <a:rPr lang="sr-Latn-BA" dirty="0" smtClean="0"/>
              <a:t>Sve što investirate možete izgubiti </a:t>
            </a:r>
            <a:endParaRPr lang="sr-Latn-BA" dirty="0" smtClean="0"/>
          </a:p>
          <a:p>
            <a:pPr>
              <a:buNone/>
            </a:pPr>
            <a:r>
              <a:rPr lang="sr-Latn-BA" dirty="0" smtClean="0"/>
              <a:t>2</a:t>
            </a:r>
            <a:r>
              <a:rPr lang="sr-Latn-BA" dirty="0" smtClean="0"/>
              <a:t>. No risk – no profit (bez rizika nema zarade) </a:t>
            </a:r>
            <a:endParaRPr lang="sr-Latn-BA" dirty="0" smtClean="0"/>
          </a:p>
          <a:p>
            <a:pPr>
              <a:buNone/>
            </a:pPr>
            <a:r>
              <a:rPr lang="sr-Latn-BA" dirty="0" smtClean="0"/>
              <a:t>	</a:t>
            </a:r>
            <a:r>
              <a:rPr lang="sr-Latn-BA" dirty="0" smtClean="0"/>
              <a:t>Big </a:t>
            </a:r>
            <a:r>
              <a:rPr lang="sr-Latn-BA" dirty="0" smtClean="0"/>
              <a:t>risk – big profit </a:t>
            </a:r>
            <a:endParaRPr lang="sr-Latn-BA" dirty="0" smtClean="0"/>
          </a:p>
          <a:p>
            <a:pPr>
              <a:buNone/>
            </a:pPr>
            <a:r>
              <a:rPr lang="sr-Latn-BA" dirty="0" smtClean="0"/>
              <a:t>3</a:t>
            </a:r>
            <a:r>
              <a:rPr lang="sr-Latn-BA" dirty="0" smtClean="0"/>
              <a:t>. Berza nije kockarnica. Na berzi se procjenjuje rizik (informacija, analiza, procjena...) </a:t>
            </a:r>
            <a:endParaRPr lang="sr-Latn-BA" dirty="0" smtClean="0"/>
          </a:p>
          <a:p>
            <a:pPr>
              <a:buNone/>
            </a:pPr>
            <a:r>
              <a:rPr lang="sr-Latn-BA" dirty="0" smtClean="0"/>
              <a:t>4</a:t>
            </a:r>
            <a:r>
              <a:rPr lang="sr-Latn-BA" dirty="0" smtClean="0"/>
              <a:t>. Klub 99 - od 100% investitora na berzi dobija 1% </a:t>
            </a:r>
            <a:endParaRPr lang="en-US" dirty="0" smtClean="0"/>
          </a:p>
          <a:p>
            <a:pPr lvl="0">
              <a:buNone/>
            </a:pPr>
            <a:endParaRPr lang="sr-Latn-BA" dirty="0" smtClean="0"/>
          </a:p>
          <a:p>
            <a:pPr lvl="0">
              <a:buNone/>
            </a:pPr>
            <a:endParaRPr lang="sr-Latn-BA" dirty="0" smtClean="0"/>
          </a:p>
          <a:p>
            <a:pPr lvl="0"/>
            <a:r>
              <a:rPr lang="sr-Latn-BA" dirty="0" smtClean="0"/>
              <a:t>Organizovano </a:t>
            </a:r>
            <a:r>
              <a:rPr lang="sr-Latn-BA" dirty="0" smtClean="0"/>
              <a:t>i regulisano tržište (regulator, pravni okvir, institucije (berza, CR), ovlašteni učesnici) </a:t>
            </a:r>
            <a:endParaRPr lang="en-US" dirty="0" smtClean="0"/>
          </a:p>
          <a:p>
            <a:pPr lvl="0"/>
            <a:r>
              <a:rPr lang="sr-Latn-BA" dirty="0" smtClean="0"/>
              <a:t>Nadjite brokera! </a:t>
            </a:r>
            <a:endParaRPr lang="en-US" dirty="0" smtClean="0"/>
          </a:p>
          <a:p>
            <a:pPr lvl="0"/>
            <a:r>
              <a:rPr lang="sr-Latn-BA" dirty="0" smtClean="0"/>
              <a:t>Odluka o kupovini/prodaji hartija od vrijednosti </a:t>
            </a:r>
            <a:endParaRPr lang="en-US" dirty="0" smtClean="0"/>
          </a:p>
          <a:p>
            <a:pPr lvl="0"/>
            <a:r>
              <a:rPr lang="sr-Latn-BA" dirty="0" smtClean="0"/>
              <a:t>Otvoreni računi  </a:t>
            </a:r>
            <a:endParaRPr lang="en-US" dirty="0" smtClean="0"/>
          </a:p>
          <a:p>
            <a:pPr lvl="0"/>
            <a:r>
              <a:rPr lang="sr-Latn-BA" dirty="0" smtClean="0"/>
              <a:t>Ugovor o berzanskom posredovanju</a:t>
            </a:r>
            <a:endParaRPr lang="en-US" dirty="0" smtClean="0"/>
          </a:p>
          <a:p>
            <a:pPr lvl="0"/>
            <a:r>
              <a:rPr lang="sr-Latn-BA" dirty="0" smtClean="0"/>
              <a:t>Nalog za trgovanje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 fontScale="90000"/>
          </a:bodyPr>
          <a:lstStyle/>
          <a:p>
            <a:r>
              <a:rPr lang="sr-Latn-BA" sz="3200" dirty="0" smtClean="0"/>
              <a:t/>
            </a:r>
            <a:br>
              <a:rPr lang="sr-Latn-BA" sz="3200" dirty="0" smtClean="0"/>
            </a:br>
            <a:r>
              <a:rPr lang="sr-Latn-BA" sz="3200" dirty="0" smtClean="0">
                <a:solidFill>
                  <a:schemeClr val="tx1"/>
                </a:solidFill>
              </a:rPr>
              <a:t>Tržišni materijal - Hartije </a:t>
            </a:r>
            <a:r>
              <a:rPr lang="sr-Latn-BA" sz="3200" dirty="0" smtClean="0">
                <a:solidFill>
                  <a:schemeClr val="tx1"/>
                </a:solidFill>
              </a:rPr>
              <a:t>od vrijednosti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643578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sr-Latn-BA" dirty="0" smtClean="0"/>
              <a:t>hartija </a:t>
            </a:r>
            <a:r>
              <a:rPr lang="sr-Latn-BA" dirty="0" smtClean="0"/>
              <a:t>od vrijednosti u užem smislu</a:t>
            </a:r>
            <a:endParaRPr lang="en-US" sz="2800" dirty="0" smtClean="0"/>
          </a:p>
          <a:p>
            <a:pPr lvl="1"/>
            <a:r>
              <a:rPr lang="sr-Latn-BA" dirty="0" smtClean="0"/>
              <a:t>vlasničke (obične ili redovne, povlaštene ili prioritetne i dr.)</a:t>
            </a:r>
            <a:endParaRPr lang="en-US" sz="2400" dirty="0" smtClean="0"/>
          </a:p>
          <a:p>
            <a:pPr lvl="1"/>
            <a:r>
              <a:rPr lang="sr-Latn-BA" dirty="0" smtClean="0"/>
              <a:t>dužničke (obveznice, zamjenljive obveznice, obveznice sa priključenim varantima i dr.)</a:t>
            </a:r>
            <a:endParaRPr lang="en-US" sz="2400" dirty="0" smtClean="0"/>
          </a:p>
          <a:p>
            <a:pPr lvl="1"/>
            <a:r>
              <a:rPr lang="sr-Latn-BA" dirty="0" smtClean="0"/>
              <a:t>prava na sticanje (prava bonusa, prava upisa, varanti)</a:t>
            </a:r>
            <a:endParaRPr lang="en-US" sz="2400" dirty="0" smtClean="0"/>
          </a:p>
          <a:p>
            <a:pPr lvl="0">
              <a:buNone/>
            </a:pPr>
            <a:r>
              <a:rPr lang="sr-Latn-BA" dirty="0" smtClean="0"/>
              <a:t>instrumenti </a:t>
            </a:r>
            <a:r>
              <a:rPr lang="sr-Latn-BA" dirty="0" smtClean="0"/>
              <a:t>tržišta novca</a:t>
            </a:r>
            <a:endParaRPr lang="en-US" sz="2800" dirty="0" smtClean="0"/>
          </a:p>
          <a:p>
            <a:pPr lvl="1"/>
            <a:r>
              <a:rPr lang="sr-Latn-BA" dirty="0" smtClean="0"/>
              <a:t>trezorski zapisi</a:t>
            </a:r>
            <a:endParaRPr lang="en-US" sz="2400" dirty="0" smtClean="0"/>
          </a:p>
          <a:p>
            <a:pPr lvl="1"/>
            <a:r>
              <a:rPr lang="sr-Latn-BA" dirty="0" smtClean="0"/>
              <a:t>blagajnički zapisi</a:t>
            </a:r>
            <a:endParaRPr lang="en-US" sz="2400" dirty="0" smtClean="0"/>
          </a:p>
          <a:p>
            <a:pPr lvl="1"/>
            <a:r>
              <a:rPr lang="sr-Latn-BA" dirty="0" smtClean="0"/>
              <a:t>komercijalni zapisi</a:t>
            </a:r>
            <a:endParaRPr lang="en-US" sz="2400" dirty="0" smtClean="0"/>
          </a:p>
          <a:p>
            <a:pPr lvl="1"/>
            <a:r>
              <a:rPr lang="sr-Latn-BA" dirty="0" smtClean="0"/>
              <a:t>certifikati o depozitu </a:t>
            </a:r>
            <a:endParaRPr lang="en-US" sz="2400" dirty="0" smtClean="0"/>
          </a:p>
          <a:p>
            <a:pPr lvl="0">
              <a:buNone/>
            </a:pPr>
            <a:r>
              <a:rPr lang="sr-Latn-BA" dirty="0" smtClean="0"/>
              <a:t>finansijski </a:t>
            </a:r>
            <a:r>
              <a:rPr lang="sr-Latn-BA" dirty="0" smtClean="0"/>
              <a:t>derivati</a:t>
            </a:r>
            <a:endParaRPr lang="en-US" sz="2800" dirty="0" smtClean="0"/>
          </a:p>
          <a:p>
            <a:pPr lvl="1"/>
            <a:r>
              <a:rPr lang="sr-Latn-BA" dirty="0" smtClean="0"/>
              <a:t>opcije (kupovni, prodajni)</a:t>
            </a:r>
            <a:endParaRPr lang="en-US" sz="2400" dirty="0" smtClean="0"/>
          </a:p>
          <a:p>
            <a:pPr lvl="1"/>
            <a:r>
              <a:rPr lang="sr-Latn-BA" dirty="0" smtClean="0"/>
              <a:t>fjučersi (finansijski, robni)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3200" dirty="0" smtClean="0">
                <a:solidFill>
                  <a:schemeClr val="tx1"/>
                </a:solidFill>
              </a:rPr>
              <a:t>Tržišni materijal - nastavak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BA" dirty="0" smtClean="0"/>
              <a:t>Udjeli otvorenih investicionih fondova</a:t>
            </a:r>
            <a:endParaRPr lang="en-US" dirty="0" smtClean="0"/>
          </a:p>
          <a:p>
            <a:pPr lvl="1"/>
            <a:r>
              <a:rPr lang="sr-Latn-BA" dirty="0" smtClean="0"/>
              <a:t>hartija od vrijednosti u smislu Zakona o IF</a:t>
            </a:r>
            <a:endParaRPr lang="en-US" dirty="0" smtClean="0"/>
          </a:p>
          <a:p>
            <a:pPr lvl="1"/>
            <a:r>
              <a:rPr lang="sr-Latn-BA" dirty="0" smtClean="0"/>
              <a:t>nema nominalnu vrijednost</a:t>
            </a:r>
            <a:endParaRPr lang="en-US" dirty="0" smtClean="0"/>
          </a:p>
          <a:p>
            <a:pPr lvl="1"/>
            <a:r>
              <a:rPr lang="sr-Latn-BA" dirty="0" smtClean="0"/>
              <a:t>glase na ime</a:t>
            </a:r>
            <a:endParaRPr lang="en-US" dirty="0" smtClean="0"/>
          </a:p>
          <a:p>
            <a:pPr lvl="1"/>
            <a:r>
              <a:rPr lang="sr-Latn-BA" dirty="0" smtClean="0"/>
              <a:t>nematerijalizovana/elektronski zapis</a:t>
            </a:r>
            <a:endParaRPr lang="en-US" dirty="0" smtClean="0"/>
          </a:p>
          <a:p>
            <a:endParaRPr lang="sr-Latn-BA" dirty="0" smtClean="0"/>
          </a:p>
          <a:p>
            <a:r>
              <a:rPr lang="sr-Latn-BA" dirty="0" smtClean="0"/>
              <a:t>Prava </a:t>
            </a:r>
            <a:r>
              <a:rPr lang="sr-Latn-BA" dirty="0" smtClean="0"/>
              <a:t>iz udjela</a:t>
            </a:r>
            <a:endParaRPr lang="en-US" dirty="0" smtClean="0"/>
          </a:p>
          <a:p>
            <a:pPr lvl="1"/>
            <a:r>
              <a:rPr lang="sr-Latn-BA" dirty="0" smtClean="0"/>
              <a:t>pravo da od DUIF-a zahtijeva isplatu udjela</a:t>
            </a:r>
            <a:endParaRPr lang="en-US" dirty="0" smtClean="0"/>
          </a:p>
          <a:p>
            <a:pPr lvl="1"/>
            <a:r>
              <a:rPr lang="sr-Latn-BA" dirty="0" smtClean="0"/>
              <a:t>pravo na isplatu dijela likvidacione mase u slučaju lividacije OIF</a:t>
            </a:r>
            <a:endParaRPr lang="en-US" dirty="0" smtClean="0"/>
          </a:p>
          <a:p>
            <a:pPr lvl="1"/>
            <a:r>
              <a:rPr lang="sr-Latn-BA" dirty="0" smtClean="0"/>
              <a:t>pravo na isplatu srazmjenog dijela neto dobiti/prinosa ako je tako određeno pravilima OIF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r>
              <a:rPr lang="sr-Latn-BA" sz="3200" dirty="0" smtClean="0">
                <a:solidFill>
                  <a:schemeClr val="tx1"/>
                </a:solidFill>
              </a:rPr>
              <a:t>Organizovano tržište Banjalučke berze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643602"/>
          </a:xfrm>
        </p:spPr>
        <p:txBody>
          <a:bodyPr>
            <a:normAutofit fontScale="55000" lnSpcReduction="20000"/>
          </a:bodyPr>
          <a:lstStyle/>
          <a:p>
            <a:pPr lvl="0" algn="just">
              <a:buNone/>
            </a:pPr>
            <a:r>
              <a:rPr lang="sr-Latn-BA" sz="4400" dirty="0" smtClean="0"/>
              <a:t>Službeno berzansko </a:t>
            </a:r>
            <a:r>
              <a:rPr lang="sr-Latn-BA" sz="4400" dirty="0" smtClean="0"/>
              <a:t>tržište</a:t>
            </a:r>
            <a:r>
              <a:rPr lang="sr-Latn-BA" sz="5100" dirty="0" smtClean="0"/>
              <a:t>	</a:t>
            </a:r>
            <a:r>
              <a:rPr lang="sr-Latn-BA" sz="5100" dirty="0" smtClean="0"/>
              <a:t>			</a:t>
            </a:r>
            <a:endParaRPr lang="en-US" dirty="0" smtClean="0"/>
          </a:p>
          <a:p>
            <a:pPr lvl="1"/>
            <a:r>
              <a:rPr lang="sr-Latn-BA" sz="3600" dirty="0" smtClean="0"/>
              <a:t>Vodeće </a:t>
            </a:r>
            <a:r>
              <a:rPr lang="sr-Latn-BA" sz="3600" dirty="0" smtClean="0"/>
              <a:t>tržište akcija </a:t>
            </a:r>
            <a:r>
              <a:rPr lang="sr-Cyrl-CS" sz="3600" dirty="0" smtClean="0"/>
              <a:t>-  </a:t>
            </a:r>
            <a:r>
              <a:rPr lang="sr-Latn-BA" sz="3600" dirty="0" smtClean="0"/>
              <a:t>Lista </a:t>
            </a:r>
            <a:r>
              <a:rPr lang="sr-Cyrl-CS" sz="3600" dirty="0" smtClean="0"/>
              <a:t>А </a:t>
            </a:r>
            <a:r>
              <a:rPr lang="sr-Cyrl-CS" sz="3600" i="1" dirty="0" smtClean="0"/>
              <a:t>(</a:t>
            </a:r>
            <a:r>
              <a:rPr lang="sr-Latn-BA" sz="3600" i="1" dirty="0" smtClean="0"/>
              <a:t>engl</a:t>
            </a:r>
            <a:r>
              <a:rPr lang="sr-Cyrl-BA" sz="3600" dirty="0" smtClean="0"/>
              <a:t>. </a:t>
            </a:r>
            <a:r>
              <a:rPr lang="sr-Cyrl-CS" sz="3600" dirty="0" smtClean="0"/>
              <a:t>Prime Market)</a:t>
            </a:r>
            <a:endParaRPr lang="en-US" sz="3600" dirty="0" smtClean="0"/>
          </a:p>
          <a:p>
            <a:pPr lvl="1"/>
            <a:r>
              <a:rPr lang="sr-Latn-BA" sz="3600" dirty="0" smtClean="0"/>
              <a:t>Standardno tržište akcija </a:t>
            </a:r>
            <a:r>
              <a:rPr lang="sr-Cyrl-CS" sz="3600" dirty="0" smtClean="0"/>
              <a:t>– </a:t>
            </a:r>
            <a:r>
              <a:rPr lang="sr-Latn-BA" sz="3600" dirty="0" smtClean="0"/>
              <a:t>Lista B</a:t>
            </a:r>
            <a:r>
              <a:rPr lang="sr-Cyrl-CS" sz="3600" dirty="0" smtClean="0"/>
              <a:t> (</a:t>
            </a:r>
            <a:r>
              <a:rPr lang="sr-Latn-BA" sz="3600" dirty="0" smtClean="0"/>
              <a:t>engl.</a:t>
            </a:r>
            <a:r>
              <a:rPr lang="sr-Cyrl-CS" sz="3600" dirty="0" smtClean="0"/>
              <a:t> Standard Market)</a:t>
            </a:r>
            <a:endParaRPr lang="en-US" sz="3600" dirty="0" smtClean="0"/>
          </a:p>
          <a:p>
            <a:pPr lvl="1"/>
            <a:r>
              <a:rPr lang="sr-Latn-BA" sz="3600" dirty="0" smtClean="0"/>
              <a:t>Početno tržište akcija </a:t>
            </a:r>
            <a:r>
              <a:rPr lang="sr-Cyrl-CS" sz="3600" dirty="0" smtClean="0"/>
              <a:t>– </a:t>
            </a:r>
            <a:r>
              <a:rPr lang="sr-Latn-BA" sz="3600" dirty="0" smtClean="0"/>
              <a:t>Lista C</a:t>
            </a:r>
            <a:r>
              <a:rPr lang="sr-Cyrl-CS" sz="3600" dirty="0" smtClean="0"/>
              <a:t> (</a:t>
            </a:r>
            <a:r>
              <a:rPr lang="sr-Latn-BA" sz="3600" dirty="0" smtClean="0"/>
              <a:t>engl.</a:t>
            </a:r>
            <a:r>
              <a:rPr lang="sr-Cyrl-CS" sz="3600" dirty="0" smtClean="0"/>
              <a:t> Entry Market)</a:t>
            </a:r>
            <a:endParaRPr lang="en-US" sz="3600" dirty="0" smtClean="0"/>
          </a:p>
          <a:p>
            <a:pPr lvl="1"/>
            <a:r>
              <a:rPr lang="sr-Latn-BA" sz="3600" dirty="0" smtClean="0"/>
              <a:t>Tržište akcija ZIF-ova</a:t>
            </a:r>
            <a:r>
              <a:rPr lang="sr-Cyrl-CS" sz="3600" dirty="0" smtClean="0"/>
              <a:t>,</a:t>
            </a:r>
            <a:endParaRPr lang="en-US" sz="3600" dirty="0" smtClean="0"/>
          </a:p>
          <a:p>
            <a:pPr lvl="1"/>
            <a:r>
              <a:rPr lang="sr-Latn-BA" sz="3600" dirty="0" smtClean="0"/>
              <a:t>Tržište udjela OIF-ova</a:t>
            </a:r>
            <a:r>
              <a:rPr lang="sr-Cyrl-CS" sz="3600" dirty="0" smtClean="0"/>
              <a:t>,</a:t>
            </a:r>
            <a:endParaRPr lang="en-US" sz="3600" dirty="0" smtClean="0"/>
          </a:p>
          <a:p>
            <a:pPr lvl="1"/>
            <a:r>
              <a:rPr lang="sr-Latn-BA" sz="3600" dirty="0" smtClean="0"/>
              <a:t>Tržište obveznica</a:t>
            </a:r>
            <a:r>
              <a:rPr lang="sr-Cyrl-CS" sz="3600" dirty="0" smtClean="0"/>
              <a:t>,</a:t>
            </a:r>
            <a:endParaRPr lang="en-US" sz="3600" dirty="0" smtClean="0"/>
          </a:p>
          <a:p>
            <a:pPr lvl="1"/>
            <a:r>
              <a:rPr lang="sr-Latn-BA" sz="3600" dirty="0" smtClean="0"/>
              <a:t>Tržište ostalih hartija od vrijednosti</a:t>
            </a:r>
            <a:r>
              <a:rPr lang="sr-Cyrl-CS" sz="3600" dirty="0" smtClean="0"/>
              <a:t>.</a:t>
            </a:r>
            <a:endParaRPr lang="en-US" sz="3600" dirty="0" smtClean="0"/>
          </a:p>
          <a:p>
            <a:pPr>
              <a:buNone/>
            </a:pPr>
            <a:r>
              <a:rPr lang="sr-Latn-BA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sr-Latn-BA" sz="4400" dirty="0" smtClean="0"/>
              <a:t>Slobodno (regulisano) </a:t>
            </a:r>
            <a:r>
              <a:rPr lang="sr-Latn-BA" sz="4400" dirty="0" smtClean="0"/>
              <a:t>tržište</a:t>
            </a:r>
            <a:endParaRPr lang="en-US" sz="4400" dirty="0" smtClean="0"/>
          </a:p>
          <a:p>
            <a:pPr lvl="1"/>
            <a:r>
              <a:rPr lang="sr-Latn-BA" sz="3600" dirty="0" smtClean="0"/>
              <a:t>akcija</a:t>
            </a:r>
            <a:r>
              <a:rPr lang="sr-Cyrl-CS" sz="3600" dirty="0" smtClean="0"/>
              <a:t>, </a:t>
            </a:r>
            <a:endParaRPr lang="en-US" sz="3600" dirty="0" smtClean="0"/>
          </a:p>
          <a:p>
            <a:pPr lvl="1"/>
            <a:r>
              <a:rPr lang="sr-Latn-BA" sz="3600" dirty="0" smtClean="0"/>
              <a:t>akcija ZIF-ova</a:t>
            </a:r>
            <a:endParaRPr lang="en-US" sz="3600" dirty="0" smtClean="0"/>
          </a:p>
          <a:p>
            <a:pPr lvl="1"/>
            <a:r>
              <a:rPr lang="sr-Latn-BA" sz="3600" dirty="0" smtClean="0"/>
              <a:t>udjela OIF-ova</a:t>
            </a:r>
            <a:endParaRPr lang="en-US" sz="3600" dirty="0" smtClean="0"/>
          </a:p>
          <a:p>
            <a:pPr lvl="1"/>
            <a:r>
              <a:rPr lang="sr-Latn-BA" sz="3600" dirty="0" smtClean="0"/>
              <a:t>obveznica</a:t>
            </a:r>
            <a:endParaRPr lang="en-US" sz="3600" dirty="0" smtClean="0"/>
          </a:p>
          <a:p>
            <a:pPr lvl="1"/>
            <a:r>
              <a:rPr lang="sr-Latn-BA" sz="3600" dirty="0" smtClean="0"/>
              <a:t>paketi </a:t>
            </a:r>
            <a:r>
              <a:rPr lang="sr-Latn-BA" sz="3600" dirty="0" smtClean="0"/>
              <a:t>akcija		</a:t>
            </a:r>
            <a:endParaRPr lang="en-US" sz="3600" dirty="0" smtClean="0"/>
          </a:p>
          <a:p>
            <a:pPr lvl="1">
              <a:buNone/>
            </a:pPr>
            <a:r>
              <a:rPr lang="sr-Latn-BA" sz="3600" dirty="0" smtClean="0"/>
              <a:t>				</a:t>
            </a:r>
            <a:r>
              <a:rPr lang="sr-Latn-BA" dirty="0" smtClean="0"/>
              <a:t>	</a:t>
            </a:r>
            <a:r>
              <a:rPr lang="sr-Latn-BA" dirty="0" smtClean="0"/>
              <a:t>		</a:t>
            </a:r>
            <a:r>
              <a:rPr lang="sr-Latn-BA" sz="4400" dirty="0" smtClean="0"/>
              <a:t>Tržiše </a:t>
            </a:r>
            <a:r>
              <a:rPr lang="sr-Latn-BA" sz="4400" dirty="0" smtClean="0"/>
              <a:t>novca</a:t>
            </a:r>
            <a:endParaRPr lang="en-US" sz="4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z="3600" dirty="0" smtClean="0"/>
              <a:t/>
            </a:r>
            <a:br>
              <a:rPr lang="sr-Latn-BA" sz="3600" dirty="0" smtClean="0"/>
            </a:br>
            <a:r>
              <a:rPr lang="sr-Latn-BA" sz="3600" dirty="0" smtClean="0">
                <a:solidFill>
                  <a:schemeClr val="tx1"/>
                </a:solidFill>
              </a:rPr>
              <a:t>Trgovanje </a:t>
            </a:r>
            <a:r>
              <a:rPr lang="sr-Latn-BA" sz="3600" dirty="0" smtClean="0">
                <a:solidFill>
                  <a:schemeClr val="tx1"/>
                </a:solidFill>
              </a:rPr>
              <a:t>hartijama od vrijednosti na organizovanom tržištu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sr-Latn-BA" dirty="0" smtClean="0"/>
              <a:t>Registracija hartija od vrijednosti</a:t>
            </a:r>
            <a:endParaRPr lang="en-US" sz="2400" dirty="0" smtClean="0"/>
          </a:p>
          <a:p>
            <a:pPr lvl="1"/>
            <a:r>
              <a:rPr lang="sr-Latn-BA" dirty="0" smtClean="0"/>
              <a:t>Obavještavanje emitenta/javnosti </a:t>
            </a:r>
            <a:endParaRPr lang="en-US" sz="2400" dirty="0" smtClean="0"/>
          </a:p>
          <a:p>
            <a:pPr lvl="2"/>
            <a:r>
              <a:rPr lang="sr-Latn-BA" dirty="0" smtClean="0"/>
              <a:t>Uvrštenje  </a:t>
            </a:r>
            <a:endParaRPr lang="en-US" sz="2000" dirty="0" smtClean="0"/>
          </a:p>
          <a:p>
            <a:pPr lvl="2"/>
            <a:r>
              <a:rPr lang="sr-Latn-BA" dirty="0" smtClean="0"/>
              <a:t>datum početka trgovanja</a:t>
            </a:r>
            <a:endParaRPr lang="en-US" sz="2000" dirty="0" smtClean="0"/>
          </a:p>
          <a:p>
            <a:pPr lvl="1"/>
            <a:r>
              <a:rPr lang="sr-Latn-BA" dirty="0" smtClean="0"/>
              <a:t>Berzanski sistem trgovanja (BST)</a:t>
            </a:r>
            <a:endParaRPr lang="en-US" sz="2400" dirty="0" smtClean="0"/>
          </a:p>
          <a:p>
            <a:pPr lvl="1"/>
            <a:r>
              <a:rPr lang="sr-Latn-BA" dirty="0" smtClean="0"/>
              <a:t>Praćenje izvšavanja obaveza učesnika i zakonitosti trgovanja</a:t>
            </a:r>
            <a:endParaRPr lang="en-US" sz="2400" dirty="0" smtClean="0"/>
          </a:p>
          <a:p>
            <a:pPr lvl="1"/>
            <a:r>
              <a:rPr lang="sr-Latn-BA" dirty="0" smtClean="0"/>
              <a:t>Transfer podataka o trgovanju Centralnom registru</a:t>
            </a:r>
            <a:endParaRPr lang="en-US" sz="2400" dirty="0" smtClean="0"/>
          </a:p>
          <a:p>
            <a:pPr lvl="1"/>
            <a:r>
              <a:rPr lang="sr-Latn-BA" dirty="0" smtClean="0"/>
              <a:t>Objavljivanje podataka (informisanje o ponudi i tražnji za hov, informacije o tržišnoj cijeni hov i ostalim podacima o hov</a:t>
            </a:r>
            <a:r>
              <a:rPr lang="sr-Latn-BA" dirty="0" smtClean="0"/>
              <a:t>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BA" sz="3200" dirty="0" smtClean="0">
                <a:solidFill>
                  <a:schemeClr val="tx1"/>
                </a:solidFill>
              </a:rPr>
              <a:t>Trgovanje na organizovanom tržištu </a:t>
            </a:r>
            <a:r>
              <a:rPr lang="sr-Latn-BA" sz="3200" dirty="0" smtClean="0">
                <a:solidFill>
                  <a:schemeClr val="tx1"/>
                </a:solidFill>
              </a:rPr>
              <a:t/>
            </a:r>
            <a:br>
              <a:rPr lang="sr-Latn-BA" sz="3200" dirty="0" smtClean="0">
                <a:solidFill>
                  <a:schemeClr val="tx1"/>
                </a:solidFill>
              </a:rPr>
            </a:br>
            <a:r>
              <a:rPr lang="sr-Latn-BA" sz="3200" dirty="0" smtClean="0">
                <a:solidFill>
                  <a:schemeClr val="tx1"/>
                </a:solidFill>
              </a:rPr>
              <a:t>– </a:t>
            </a:r>
            <a:r>
              <a:rPr lang="sr-Latn-BA" sz="3200" dirty="0" smtClean="0">
                <a:solidFill>
                  <a:schemeClr val="tx1"/>
                </a:solidFill>
              </a:rPr>
              <a:t>iz drugog ugla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sr-Latn-BA" dirty="0" smtClean="0"/>
              <a:t>Nalog za trgovanje</a:t>
            </a:r>
            <a:endParaRPr lang="en-US" sz="2800" dirty="0" smtClean="0"/>
          </a:p>
          <a:p>
            <a:pPr lvl="1"/>
            <a:r>
              <a:rPr lang="sr-Latn-BA" dirty="0" smtClean="0"/>
              <a:t>Tržišni nalog</a:t>
            </a:r>
            <a:endParaRPr lang="en-US" sz="2400" dirty="0" smtClean="0"/>
          </a:p>
          <a:p>
            <a:pPr lvl="1"/>
            <a:r>
              <a:rPr lang="sr-Latn-BA" dirty="0" smtClean="0"/>
              <a:t>Limitirani nalog</a:t>
            </a:r>
            <a:endParaRPr lang="en-US" sz="2400" dirty="0" smtClean="0"/>
          </a:p>
          <a:p>
            <a:pPr lvl="1"/>
            <a:r>
              <a:rPr lang="sr-Latn-BA" i="1" dirty="0" smtClean="0"/>
              <a:t>Nalog sve ili ništa</a:t>
            </a:r>
            <a:r>
              <a:rPr lang="sr-Latn-BA" dirty="0" smtClean="0"/>
              <a:t> (all or none - AON)</a:t>
            </a:r>
            <a:endParaRPr lang="en-US" sz="2400" dirty="0" smtClean="0"/>
          </a:p>
          <a:p>
            <a:pPr lvl="1"/>
            <a:r>
              <a:rPr lang="sr-Latn-BA" i="1" dirty="0" smtClean="0"/>
              <a:t>Nalog izvrši sve ili opozovi (</a:t>
            </a:r>
            <a:r>
              <a:rPr lang="sr-Latn-BA" dirty="0" smtClean="0"/>
              <a:t>Fill or Kill)</a:t>
            </a:r>
            <a:endParaRPr lang="en-US" sz="2400" dirty="0" smtClean="0"/>
          </a:p>
          <a:p>
            <a:pPr lvl="1"/>
            <a:r>
              <a:rPr lang="sr-Latn-BA" i="1" dirty="0" smtClean="0"/>
              <a:t>Nalog sa rasponom i odstranjenjem neizvršene količine</a:t>
            </a:r>
            <a:r>
              <a:rPr lang="sr-Latn-BA" dirty="0" smtClean="0"/>
              <a:t> (Immediate or Cancel)</a:t>
            </a:r>
            <a:endParaRPr lang="en-US" sz="2400" dirty="0" smtClean="0"/>
          </a:p>
          <a:p>
            <a:pPr lvl="0">
              <a:buFont typeface="Wingdings" pitchFamily="2" charset="2"/>
              <a:buChar char="Ø"/>
            </a:pPr>
            <a:r>
              <a:rPr lang="sr-Latn-BA" dirty="0" smtClean="0"/>
              <a:t>Hartija</a:t>
            </a:r>
            <a:endParaRPr lang="en-US" sz="2800" dirty="0" smtClean="0"/>
          </a:p>
          <a:p>
            <a:pPr lvl="0">
              <a:buFont typeface="Wingdings" pitchFamily="2" charset="2"/>
              <a:buChar char="Ø"/>
            </a:pPr>
            <a:r>
              <a:rPr lang="sr-Latn-BA" dirty="0" smtClean="0"/>
              <a:t>Cijena </a:t>
            </a:r>
            <a:endParaRPr lang="en-US" sz="2800" dirty="0" smtClean="0"/>
          </a:p>
          <a:p>
            <a:pPr lvl="0">
              <a:buFont typeface="Wingdings" pitchFamily="2" charset="2"/>
              <a:buChar char="Ø"/>
            </a:pPr>
            <a:r>
              <a:rPr lang="sr-Latn-BA" dirty="0" smtClean="0"/>
              <a:t>Količina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sr-Latn-BA" dirty="0" smtClean="0"/>
              <a:t>Vrijeme trajanja naloga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BA" sz="3200" dirty="0" smtClean="0">
                <a:solidFill>
                  <a:schemeClr val="tx1"/>
                </a:solidFill>
              </a:rPr>
              <a:t>Trgovanje na organizovanom tržištu </a:t>
            </a:r>
            <a:r>
              <a:rPr lang="sr-Latn-BA" sz="3200" dirty="0" smtClean="0">
                <a:solidFill>
                  <a:schemeClr val="tx1"/>
                </a:solidFill>
              </a:rPr>
              <a:t/>
            </a:r>
            <a:br>
              <a:rPr lang="sr-Latn-BA" sz="3200" dirty="0" smtClean="0">
                <a:solidFill>
                  <a:schemeClr val="tx1"/>
                </a:solidFill>
              </a:rPr>
            </a:br>
            <a:r>
              <a:rPr lang="sr-Latn-BA" sz="3200" dirty="0" smtClean="0">
                <a:solidFill>
                  <a:schemeClr val="tx1"/>
                </a:solidFill>
              </a:rPr>
              <a:t>– </a:t>
            </a:r>
            <a:r>
              <a:rPr lang="sr-Latn-BA" sz="3200" dirty="0" smtClean="0">
                <a:solidFill>
                  <a:schemeClr val="tx1"/>
                </a:solidFill>
              </a:rPr>
              <a:t>iz trećeg ugla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 dirty="0" smtClean="0"/>
          </a:p>
          <a:p>
            <a:r>
              <a:rPr lang="sr-Latn-BA" sz="2800" dirty="0" smtClean="0"/>
              <a:t>Transfer </a:t>
            </a:r>
            <a:r>
              <a:rPr lang="sr-Latn-BA" sz="2800" dirty="0" smtClean="0"/>
              <a:t>podataka o trgovanju Centralnom registru</a:t>
            </a:r>
            <a:endParaRPr lang="en-US" sz="2800" dirty="0" smtClean="0"/>
          </a:p>
          <a:p>
            <a:endParaRPr lang="sr-Latn-BA" sz="2800" dirty="0" smtClean="0"/>
          </a:p>
          <a:p>
            <a:r>
              <a:rPr lang="sr-Latn-BA" sz="2800" dirty="0" smtClean="0"/>
              <a:t>Obračun </a:t>
            </a:r>
            <a:r>
              <a:rPr lang="sr-Latn-BA" sz="2800" dirty="0" smtClean="0"/>
              <a:t>i poravnanje (clearing and settlement)</a:t>
            </a:r>
            <a:endParaRPr lang="en-US" sz="2800" dirty="0" smtClean="0"/>
          </a:p>
          <a:p>
            <a:r>
              <a:rPr lang="sr-Latn-BA" sz="2800" dirty="0" smtClean="0"/>
              <a:t>Multilateralni netting</a:t>
            </a:r>
            <a:endParaRPr lang="en-US" sz="2800" dirty="0" smtClean="0"/>
          </a:p>
          <a:p>
            <a:r>
              <a:rPr lang="sr-Latn-BA" sz="2800" dirty="0" smtClean="0"/>
              <a:t>T+2</a:t>
            </a:r>
            <a:endParaRPr lang="en-US" sz="2800" dirty="0" smtClean="0"/>
          </a:p>
          <a:p>
            <a:r>
              <a:rPr lang="sr-Latn-BA" sz="2800" dirty="0" smtClean="0"/>
              <a:t>Delivery vs payment  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3200" dirty="0" smtClean="0">
                <a:solidFill>
                  <a:schemeClr val="tx1"/>
                </a:solidFill>
              </a:rPr>
              <a:t>Elementi finansijskog sistema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sr-Latn-BA" dirty="0" smtClean="0"/>
          </a:p>
          <a:p>
            <a:pPr lvl="0"/>
            <a:r>
              <a:rPr lang="sr-Latn-BA" sz="2800" dirty="0" smtClean="0"/>
              <a:t>Finansijske institucije </a:t>
            </a:r>
            <a:endParaRPr lang="en-US" sz="2800" dirty="0" smtClean="0"/>
          </a:p>
          <a:p>
            <a:pPr lvl="0"/>
            <a:endParaRPr lang="sr-Latn-BA" sz="2800" dirty="0" smtClean="0"/>
          </a:p>
          <a:p>
            <a:pPr lvl="0"/>
            <a:r>
              <a:rPr lang="sr-Latn-BA" sz="2800" dirty="0" smtClean="0"/>
              <a:t>Finansijski </a:t>
            </a:r>
            <a:r>
              <a:rPr lang="sr-Latn-BA" sz="2800" dirty="0" smtClean="0"/>
              <a:t>instrumenti </a:t>
            </a:r>
            <a:r>
              <a:rPr lang="sr-Latn-BA" sz="2800" dirty="0" smtClean="0"/>
              <a:t> </a:t>
            </a:r>
            <a:endParaRPr lang="en-US" sz="2800" dirty="0" smtClean="0"/>
          </a:p>
          <a:p>
            <a:pPr lvl="0">
              <a:buNone/>
            </a:pPr>
            <a:endParaRPr lang="sr-Latn-BA" sz="2800" dirty="0" smtClean="0"/>
          </a:p>
          <a:p>
            <a:pPr lvl="0"/>
            <a:r>
              <a:rPr lang="sr-Latn-BA" sz="2800" dirty="0" smtClean="0"/>
              <a:t>Finansijska tržišta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3200" dirty="0" smtClean="0">
                <a:solidFill>
                  <a:schemeClr val="tx1"/>
                </a:solidFill>
              </a:rPr>
              <a:t>Trgovanje </a:t>
            </a:r>
            <a:r>
              <a:rPr lang="sr-Latn-BA" sz="3200" dirty="0" smtClean="0">
                <a:solidFill>
                  <a:schemeClr val="tx1"/>
                </a:solidFill>
              </a:rPr>
              <a:t>hartijama od vrijednosti izvan organizovanog </a:t>
            </a:r>
            <a:r>
              <a:rPr lang="sr-Latn-BA" sz="3200" dirty="0" smtClean="0">
                <a:solidFill>
                  <a:schemeClr val="tx1"/>
                </a:solidFill>
              </a:rPr>
              <a:t>tržišta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sr-Latn-BA" sz="2800" dirty="0" smtClean="0"/>
          </a:p>
          <a:p>
            <a:pPr lvl="0"/>
            <a:r>
              <a:rPr lang="sr-Latn-BA" sz="2800" dirty="0" smtClean="0"/>
              <a:t>Trgovanje </a:t>
            </a:r>
            <a:r>
              <a:rPr lang="sr-Latn-BA" sz="2800" dirty="0" smtClean="0"/>
              <a:t>hov emitovanih bez obaveze objavljivanja prospekta</a:t>
            </a:r>
            <a:endParaRPr lang="en-US" sz="2800" dirty="0" smtClean="0"/>
          </a:p>
          <a:p>
            <a:pPr lvl="0"/>
            <a:r>
              <a:rPr lang="sr-Latn-BA" sz="2800" dirty="0" smtClean="0"/>
              <a:t>Trgovanje simultano osnovanih a.d.</a:t>
            </a:r>
            <a:endParaRPr lang="en-US" sz="2800" dirty="0" smtClean="0"/>
          </a:p>
          <a:p>
            <a:pPr lvl="0"/>
            <a:r>
              <a:rPr lang="sr-Latn-BA" sz="2800" dirty="0" smtClean="0"/>
              <a:t>Blok transakcije</a:t>
            </a:r>
            <a:endParaRPr lang="en-US" sz="2800" dirty="0" smtClean="0"/>
          </a:p>
          <a:p>
            <a:pPr lvl="0"/>
            <a:r>
              <a:rPr lang="sr-Latn-BA" sz="2800" dirty="0" smtClean="0"/>
              <a:t>Prenos hartija od vrijednosti (po osnovu poklona/sudskih odluka itd.)</a:t>
            </a:r>
            <a:endParaRPr lang="en-US" sz="2800" dirty="0" smtClean="0"/>
          </a:p>
          <a:p>
            <a:pPr lvl="0"/>
            <a:r>
              <a:rPr lang="sr-Latn-BA" sz="2800" dirty="0" smtClean="0"/>
              <a:t>Pozajmljivanje hov</a:t>
            </a:r>
            <a:endParaRPr lang="en-US" sz="2800" dirty="0" smtClean="0"/>
          </a:p>
          <a:p>
            <a:pPr lvl="0"/>
            <a:r>
              <a:rPr lang="sr-Latn-BA" sz="2800" dirty="0" smtClean="0"/>
              <a:t>Deponovanje hov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57166"/>
            <a:ext cx="7498080" cy="714380"/>
          </a:xfrm>
        </p:spPr>
        <p:txBody>
          <a:bodyPr>
            <a:normAutofit/>
          </a:bodyPr>
          <a:lstStyle/>
          <a:p>
            <a:r>
              <a:rPr lang="sr-Latn-BA" sz="3200" dirty="0" smtClean="0">
                <a:solidFill>
                  <a:schemeClr val="tx1"/>
                </a:solidFill>
              </a:rPr>
              <a:t>Informisanje o ponudi i tražnji za hov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78684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3200" dirty="0" smtClean="0">
                <a:solidFill>
                  <a:schemeClr val="tx1"/>
                </a:solidFill>
              </a:rPr>
              <a:t>Informacije o tržišnoj cijeni hartija od vrijednosti</a:t>
            </a:r>
            <a:endParaRPr lang="en-US" sz="3200" dirty="0"/>
          </a:p>
        </p:txBody>
      </p:sp>
      <p:pic>
        <p:nvPicPr>
          <p:cNvPr id="5" name="Content Placeholder 3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24000"/>
            <a:ext cx="33123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85993"/>
            <a:ext cx="400526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3200" dirty="0" smtClean="0">
                <a:solidFill>
                  <a:schemeClr val="tx1"/>
                </a:solidFill>
              </a:rPr>
              <a:t>Informacije o tržišnoj cijeni hartija od vrijednosti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BA" sz="2800" dirty="0" smtClean="0"/>
          </a:p>
          <a:p>
            <a:r>
              <a:rPr lang="sr-Latn-BA" sz="2800" dirty="0" smtClean="0"/>
              <a:t>Šta </a:t>
            </a:r>
            <a:r>
              <a:rPr lang="sr-Latn-BA" sz="2800" dirty="0" smtClean="0"/>
              <a:t>znači TLKM-R-A, VTKN-R-A, VTKN-R-B ili </a:t>
            </a:r>
            <a:r>
              <a:rPr lang="sr-Latn-BA" sz="2800" dirty="0" smtClean="0"/>
              <a:t>NOVB-PKA...?</a:t>
            </a:r>
          </a:p>
          <a:p>
            <a:endParaRPr lang="sr-Latn-BA" sz="2800" dirty="0" smtClean="0"/>
          </a:p>
          <a:p>
            <a:r>
              <a:rPr lang="sr-Latn-BA" sz="2800" dirty="0" smtClean="0"/>
              <a:t>Cifre u različitim bojama</a:t>
            </a:r>
          </a:p>
          <a:p>
            <a:endParaRPr lang="sr-Latn-BA" sz="2800" dirty="0" smtClean="0"/>
          </a:p>
          <a:p>
            <a:endParaRPr lang="sr-Latn-BA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/>
          </a:bodyPr>
          <a:lstStyle/>
          <a:p>
            <a:r>
              <a:rPr lang="sr-Latn-BA" sz="2800" dirty="0" smtClean="0">
                <a:solidFill>
                  <a:schemeClr val="tx1"/>
                </a:solidFill>
              </a:rPr>
              <a:t>Ostale informacije o hartijama od vrijednosti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382" y="928670"/>
            <a:ext cx="792961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2800" dirty="0" smtClean="0"/>
              <a:t>Informacije sa ino-tržišta</a:t>
            </a:r>
            <a:br>
              <a:rPr lang="sr-Latn-BA" sz="2800" dirty="0" smtClean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825" y="928670"/>
            <a:ext cx="371589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/>
          </a:bodyPr>
          <a:lstStyle/>
          <a:p>
            <a:r>
              <a:rPr lang="sr-Latn-BA" sz="3200" dirty="0" smtClean="0">
                <a:solidFill>
                  <a:schemeClr val="tx1"/>
                </a:solidFill>
              </a:rPr>
              <a:t>Informacije o trgovanju hov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00108"/>
            <a:ext cx="7358114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/>
          </a:bodyPr>
          <a:lstStyle/>
          <a:p>
            <a:r>
              <a:rPr lang="sr-Latn-BA" sz="3200" dirty="0" smtClean="0">
                <a:solidFill>
                  <a:schemeClr val="tx1"/>
                </a:solidFill>
              </a:rPr>
              <a:t>Prava akcionara </a:t>
            </a:r>
            <a:r>
              <a:rPr lang="sr-Latn-CS" sz="3200" dirty="0" smtClean="0">
                <a:solidFill>
                  <a:schemeClr val="tx1"/>
                </a:solidFill>
              </a:rPr>
              <a:t>/ Zaštita akcionara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sr-Latn-CS" dirty="0" smtClean="0"/>
              <a:t>Komisija je advokat investitora/akcionara.</a:t>
            </a:r>
            <a:endParaRPr lang="en-US" dirty="0" smtClean="0"/>
          </a:p>
          <a:p>
            <a:pPr lvl="0"/>
            <a:r>
              <a:rPr lang="sr-Latn-CS" dirty="0" smtClean="0"/>
              <a:t>Zaštita investitora/akcionara osnov za efikasno funkcionisanje tržišta kapitala.</a:t>
            </a:r>
            <a:endParaRPr lang="en-US" dirty="0" smtClean="0"/>
          </a:p>
          <a:p>
            <a:pPr lvl="0"/>
            <a:r>
              <a:rPr lang="sr-Latn-CS" dirty="0" smtClean="0"/>
              <a:t>Povjerenje/ugled/reputacija regulatora i učesnika</a:t>
            </a:r>
            <a:endParaRPr lang="en-US" dirty="0" smtClean="0"/>
          </a:p>
          <a:p>
            <a:pPr lvl="0"/>
            <a:r>
              <a:rPr lang="sr-Latn-CS" dirty="0" smtClean="0"/>
              <a:t>Poštovanje standarda/procedura</a:t>
            </a:r>
            <a:endParaRPr lang="en-US" dirty="0" smtClean="0"/>
          </a:p>
          <a:p>
            <a:pPr lvl="0"/>
            <a:r>
              <a:rPr lang="sr-Latn-CS" dirty="0" smtClean="0"/>
              <a:t>Postavljanje uslova/ograničenja</a:t>
            </a:r>
            <a:endParaRPr lang="en-US" dirty="0" smtClean="0"/>
          </a:p>
          <a:p>
            <a:pPr lvl="0"/>
            <a:r>
              <a:rPr lang="sr-Latn-CS" dirty="0" smtClean="0"/>
              <a:t>Fer / transparentno tržište</a:t>
            </a:r>
            <a:endParaRPr lang="en-US" dirty="0" smtClean="0"/>
          </a:p>
          <a:p>
            <a:pPr lvl="0"/>
            <a:r>
              <a:rPr lang="sr-Latn-CS" dirty="0" smtClean="0"/>
              <a:t>Nadzor</a:t>
            </a:r>
            <a:endParaRPr lang="en-US" dirty="0" smtClean="0"/>
          </a:p>
          <a:p>
            <a:r>
              <a:rPr lang="sr-Latn-CS" dirty="0" smtClean="0"/>
              <a:t>Preduzimanje mjera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BA" sz="3200" dirty="0" smtClean="0">
                <a:solidFill>
                  <a:schemeClr val="tx1"/>
                </a:solidFill>
              </a:rPr>
              <a:t>Prava nesaglasnih akcionara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 dirty="0" smtClean="0"/>
          </a:p>
          <a:p>
            <a:r>
              <a:rPr lang="sr-Latn-BA" dirty="0" smtClean="0"/>
              <a:t>Prinudne </a:t>
            </a:r>
            <a:r>
              <a:rPr lang="sr-Latn-BA" dirty="0" smtClean="0"/>
              <a:t>prodaje (squeez-out) i </a:t>
            </a:r>
            <a:endParaRPr lang="en-US" dirty="0" smtClean="0"/>
          </a:p>
          <a:p>
            <a:r>
              <a:rPr lang="sr-Latn-BA" dirty="0" smtClean="0"/>
              <a:t>Prinudne kupovine (sell-out).</a:t>
            </a:r>
            <a:endParaRPr lang="en-US" dirty="0" smtClean="0"/>
          </a:p>
          <a:p>
            <a:endParaRPr lang="sr-Latn-BA" dirty="0" smtClean="0"/>
          </a:p>
          <a:p>
            <a:pPr>
              <a:buFont typeface="Wingdings" pitchFamily="2" charset="2"/>
              <a:buChar char="Ø"/>
            </a:pPr>
            <a:r>
              <a:rPr lang="sr-Latn-BA" dirty="0" smtClean="0"/>
              <a:t>Zakon </a:t>
            </a:r>
            <a:r>
              <a:rPr lang="sr-Latn-BA" dirty="0" smtClean="0"/>
              <a:t>o privrednim društvima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sr-Latn-BA" dirty="0" smtClean="0"/>
              <a:t>Zakona o preuzimanju akcionarskih društava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3200" dirty="0" smtClean="0">
                <a:solidFill>
                  <a:schemeClr val="tx1"/>
                </a:solidFill>
              </a:rPr>
              <a:t>Finansijsko tržište – uloga, značaj i vrste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r-Latn-BA" sz="2800" dirty="0" smtClean="0"/>
              <a:t>organizovano/uređeno/kontrolisano </a:t>
            </a:r>
            <a:endParaRPr lang="en-US" sz="2800" dirty="0" smtClean="0"/>
          </a:p>
          <a:p>
            <a:pPr lvl="0"/>
            <a:endParaRPr lang="sr-Latn-BA" sz="2800" dirty="0" smtClean="0"/>
          </a:p>
          <a:p>
            <a:pPr lvl="0"/>
            <a:r>
              <a:rPr lang="sr-Latn-BA" sz="2800" dirty="0" smtClean="0"/>
              <a:t>mjesta </a:t>
            </a:r>
            <a:r>
              <a:rPr lang="sr-Latn-BA" sz="2800" dirty="0" smtClean="0"/>
              <a:t>susreta ponude i tražnje</a:t>
            </a:r>
            <a:endParaRPr lang="en-US" sz="2800" dirty="0" smtClean="0"/>
          </a:p>
          <a:p>
            <a:pPr lvl="0"/>
            <a:endParaRPr lang="sr-Latn-BA" sz="2800" dirty="0" smtClean="0"/>
          </a:p>
          <a:p>
            <a:pPr lvl="0"/>
            <a:r>
              <a:rPr lang="sr-Latn-BA" sz="2800" dirty="0" smtClean="0"/>
              <a:t>mjesto </a:t>
            </a:r>
            <a:r>
              <a:rPr lang="sr-Latn-BA" sz="2800" dirty="0" smtClean="0"/>
              <a:t>trgovanja finansijskim instrumentima</a:t>
            </a:r>
            <a:endParaRPr lang="en-US" sz="2800" dirty="0" smtClean="0"/>
          </a:p>
          <a:p>
            <a:pPr lvl="0"/>
            <a:endParaRPr lang="sr-Latn-BA" sz="2800" dirty="0" smtClean="0"/>
          </a:p>
          <a:p>
            <a:pPr lvl="0"/>
            <a:r>
              <a:rPr lang="sr-Latn-BA" sz="2800" dirty="0" smtClean="0"/>
              <a:t>učesnici </a:t>
            </a:r>
            <a:r>
              <a:rPr lang="sr-Latn-BA" sz="2800" dirty="0" smtClean="0"/>
              <a:t>sa finansijskim viškom/manjkom</a:t>
            </a:r>
            <a:endParaRPr lang="en-US" sz="2800" dirty="0" smtClean="0"/>
          </a:p>
          <a:p>
            <a:endParaRPr lang="sr-Latn-BA" sz="2800" dirty="0" smtClean="0"/>
          </a:p>
          <a:p>
            <a:r>
              <a:rPr lang="sr-Latn-BA" sz="2800" dirty="0" smtClean="0"/>
              <a:t>pokretljivost </a:t>
            </a:r>
            <a:r>
              <a:rPr lang="sr-Latn-BA" sz="2800" dirty="0" smtClean="0"/>
              <a:t>finansijskog kapitala briše granice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2800" dirty="0" smtClean="0">
                <a:solidFill>
                  <a:schemeClr val="tx1"/>
                </a:solidFill>
              </a:rPr>
              <a:t>Pokazatelji razvijenosti finansijskog tržišta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sr-Latn-BA" dirty="0" smtClean="0"/>
              <a:t>razvijenost finansijske strukture </a:t>
            </a:r>
            <a:endParaRPr lang="en-US" dirty="0" smtClean="0"/>
          </a:p>
          <a:p>
            <a:pPr lvl="0"/>
            <a:r>
              <a:rPr lang="sr-Latn-BA" dirty="0" smtClean="0"/>
              <a:t>razvijenost bankarskog sistema </a:t>
            </a:r>
            <a:endParaRPr lang="en-US" dirty="0" smtClean="0"/>
          </a:p>
          <a:p>
            <a:pPr lvl="0"/>
            <a:r>
              <a:rPr lang="sr-Latn-BA" dirty="0" smtClean="0"/>
              <a:t>razvijenost tržišta kapitala </a:t>
            </a:r>
            <a:endParaRPr lang="en-US" dirty="0" smtClean="0"/>
          </a:p>
          <a:p>
            <a:pPr lvl="0"/>
            <a:r>
              <a:rPr lang="sr-Latn-BA" dirty="0" smtClean="0"/>
              <a:t>odnos bankarskog sistema i tržišta kapitala </a:t>
            </a:r>
            <a:endParaRPr lang="en-US" dirty="0" smtClean="0"/>
          </a:p>
          <a:p>
            <a:r>
              <a:rPr lang="sr-Latn-BA" dirty="0" smtClean="0"/>
              <a:t>razvijenost nebankarskih finansijskih posrednika</a:t>
            </a:r>
            <a:endParaRPr lang="sr-Latn-BA" sz="14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sr-Latn-BA" dirty="0" smtClean="0"/>
          </a:p>
          <a:p>
            <a:endParaRPr lang="sr-Latn-BA" dirty="0" smtClean="0"/>
          </a:p>
          <a:p>
            <a:r>
              <a:rPr lang="sr-Latn-BA" dirty="0" smtClean="0"/>
              <a:t>kultura </a:t>
            </a:r>
            <a:r>
              <a:rPr lang="sr-Latn-BA" dirty="0" smtClean="0"/>
              <a:t>i </a:t>
            </a:r>
            <a:r>
              <a:rPr lang="sr-Latn-BA" dirty="0" smtClean="0"/>
              <a:t>mentalitet stanovništva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sr-Latn-BA" sz="2800" dirty="0" smtClean="0"/>
              <a:t>istorijska </a:t>
            </a:r>
            <a:r>
              <a:rPr lang="sr-Latn-BA" sz="2800" dirty="0" smtClean="0"/>
              <a:t>iskustva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sr-Latn-BA" sz="2800" dirty="0" smtClean="0"/>
              <a:t>period funkcionisanja </a:t>
            </a:r>
            <a:r>
              <a:rPr lang="sr-Latn-BA" sz="2800" dirty="0" smtClean="0"/>
              <a:t>tržišta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sr-Latn-BA" sz="2800" dirty="0" smtClean="0"/>
              <a:t>obrazovanje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sr-Latn-BA" sz="2800" dirty="0" smtClean="0"/>
              <a:t>tradicija</a:t>
            </a:r>
            <a:endParaRPr lang="en-US" sz="2800" dirty="0" smtClean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endParaRPr lang="en-US" dirty="0" smtClean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3200" dirty="0" smtClean="0">
                <a:solidFill>
                  <a:schemeClr val="tx1"/>
                </a:solidFill>
              </a:rPr>
              <a:t>Indikatori </a:t>
            </a:r>
            <a:r>
              <a:rPr lang="sr-Latn-BA" sz="3200" dirty="0" smtClean="0">
                <a:solidFill>
                  <a:schemeClr val="tx1"/>
                </a:solidFill>
              </a:rPr>
              <a:t>određivanja karaktera tržišta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Latn-BA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pravna regulativa </a:t>
            </a:r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sr-Latn-BA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organizovanost </a:t>
            </a:r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sr-Latn-BA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osposobljenost regulatora </a:t>
            </a:r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sr-Latn-BA" sz="2600" b="1" dirty="0" smtClean="0">
                <a:solidFill>
                  <a:srgbClr val="FF0000"/>
                </a:solidFill>
              </a:rPr>
              <a:t>brojnost finansijskih instrumenta</a:t>
            </a:r>
            <a:endParaRPr lang="en-US" sz="2600" dirty="0" smtClean="0">
              <a:solidFill>
                <a:srgbClr val="FF0000"/>
              </a:solidFill>
            </a:endParaRPr>
          </a:p>
          <a:p>
            <a:pPr lvl="0"/>
            <a:r>
              <a:rPr lang="sr-Latn-BA" sz="2600" b="1" dirty="0" smtClean="0"/>
              <a:t>sistem vođenja računa i poravnanja, </a:t>
            </a:r>
            <a:endParaRPr lang="en-US" sz="2600" dirty="0" smtClean="0"/>
          </a:p>
          <a:p>
            <a:pPr lvl="0"/>
            <a:r>
              <a:rPr lang="sr-Latn-BA" sz="2600" b="1" dirty="0" smtClean="0"/>
              <a:t>razvijenost kolektivnih šema (fondova) </a:t>
            </a:r>
            <a:endParaRPr lang="en-US" sz="2600" dirty="0" smtClean="0"/>
          </a:p>
          <a:p>
            <a:pPr lvl="0"/>
            <a:r>
              <a:rPr lang="sr-Latn-BA" sz="2600" b="1" dirty="0" smtClean="0"/>
              <a:t>tajnost informacija (zloupotrebe)</a:t>
            </a:r>
            <a:endParaRPr lang="en-US" sz="2600" dirty="0" smtClean="0"/>
          </a:p>
          <a:p>
            <a:pPr lvl="0"/>
            <a:r>
              <a:rPr lang="sr-Latn-BA" sz="2600" b="1" dirty="0" smtClean="0"/>
              <a:t>finansijsko izvještavanje (primjena međunarodnih standarda)</a:t>
            </a:r>
            <a:endParaRPr lang="en-US" sz="2600" dirty="0" smtClean="0"/>
          </a:p>
          <a:p>
            <a:r>
              <a:rPr lang="sr-Latn-BA" sz="2600" b="1" dirty="0" smtClean="0"/>
              <a:t>sprečavanje pranja novca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</a:rPr>
              <a:t>Uloga tržišta kapitala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Ekonomska</a:t>
            </a:r>
            <a:r>
              <a:rPr lang="en-US" dirty="0" smtClean="0"/>
              <a:t> </a:t>
            </a:r>
            <a:r>
              <a:rPr lang="en-US" dirty="0" err="1" smtClean="0"/>
              <a:t>funkcija</a:t>
            </a:r>
            <a:endParaRPr lang="en-US" sz="2800" dirty="0" smtClean="0"/>
          </a:p>
          <a:p>
            <a:pPr lvl="1"/>
            <a:r>
              <a:rPr lang="en-US" dirty="0" err="1" smtClean="0"/>
              <a:t>protok</a:t>
            </a:r>
            <a:r>
              <a:rPr lang="en-US" dirty="0" smtClean="0"/>
              <a:t> </a:t>
            </a:r>
            <a:r>
              <a:rPr lang="en-US" dirty="0" err="1" smtClean="0"/>
              <a:t>novca</a:t>
            </a:r>
            <a:r>
              <a:rPr lang="en-US" dirty="0" smtClean="0"/>
              <a:t> (</a:t>
            </a:r>
            <a:r>
              <a:rPr lang="en-US" dirty="0" err="1" smtClean="0"/>
              <a:t>višak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jedne</a:t>
            </a:r>
            <a:r>
              <a:rPr lang="en-US" dirty="0" smtClean="0"/>
              <a:t>/</a:t>
            </a:r>
            <a:r>
              <a:rPr lang="en-US" dirty="0" err="1" smtClean="0"/>
              <a:t>manjak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)</a:t>
            </a:r>
            <a:endParaRPr lang="en-US" sz="2400" dirty="0" smtClean="0"/>
          </a:p>
          <a:p>
            <a:pPr lvl="1"/>
            <a:r>
              <a:rPr lang="en-US" dirty="0" err="1" smtClean="0"/>
              <a:t>materijalna</a:t>
            </a:r>
            <a:r>
              <a:rPr lang="en-US" dirty="0" smtClean="0"/>
              <a:t> I </a:t>
            </a:r>
            <a:r>
              <a:rPr lang="en-US" dirty="0" err="1" smtClean="0"/>
              <a:t>vlasnička</a:t>
            </a:r>
            <a:r>
              <a:rPr lang="en-US" dirty="0" smtClean="0"/>
              <a:t> </a:t>
            </a:r>
            <a:r>
              <a:rPr lang="en-US" dirty="0" err="1" smtClean="0"/>
              <a:t>prava</a:t>
            </a:r>
            <a:r>
              <a:rPr lang="en-US" dirty="0" smtClean="0"/>
              <a:t> / </a:t>
            </a:r>
            <a:r>
              <a:rPr lang="en-US" dirty="0" err="1" smtClean="0"/>
              <a:t>finansiranje</a:t>
            </a:r>
            <a:r>
              <a:rPr lang="en-US" dirty="0" smtClean="0"/>
              <a:t> </a:t>
            </a:r>
            <a:r>
              <a:rPr lang="en-US" dirty="0" err="1" smtClean="0"/>
              <a:t>dugoročnih</a:t>
            </a:r>
            <a:r>
              <a:rPr lang="en-US" dirty="0" smtClean="0"/>
              <a:t> </a:t>
            </a:r>
            <a:r>
              <a:rPr lang="en-US" dirty="0" err="1" smtClean="0"/>
              <a:t>projekata</a:t>
            </a:r>
            <a:endParaRPr lang="en-US" sz="2400" dirty="0" smtClean="0"/>
          </a:p>
          <a:p>
            <a:pPr lvl="1"/>
            <a:r>
              <a:rPr lang="en-US" dirty="0" smtClean="0"/>
              <a:t>profit </a:t>
            </a:r>
            <a:endParaRPr lang="en-US" sz="2400" dirty="0" smtClean="0"/>
          </a:p>
          <a:p>
            <a:pPr lvl="0"/>
            <a:r>
              <a:rPr lang="en-US" dirty="0" err="1" smtClean="0"/>
              <a:t>Kontinuirano</a:t>
            </a:r>
            <a:r>
              <a:rPr lang="en-US" dirty="0" smtClean="0"/>
              <a:t> </a:t>
            </a:r>
            <a:r>
              <a:rPr lang="en-US" dirty="0" err="1" smtClean="0"/>
              <a:t>određivanje</a:t>
            </a:r>
            <a:r>
              <a:rPr lang="en-US" dirty="0" smtClean="0"/>
              <a:t> </a:t>
            </a:r>
            <a:r>
              <a:rPr lang="en-US" dirty="0" err="1" smtClean="0"/>
              <a:t>cijena</a:t>
            </a:r>
            <a:r>
              <a:rPr lang="en-US" dirty="0" smtClean="0"/>
              <a:t> I </a:t>
            </a:r>
            <a:r>
              <a:rPr lang="en-US" dirty="0" err="1" smtClean="0"/>
              <a:t>dostupnost</a:t>
            </a:r>
            <a:r>
              <a:rPr lang="en-US" dirty="0" smtClean="0"/>
              <a:t> </a:t>
            </a:r>
            <a:r>
              <a:rPr lang="en-US" dirty="0" err="1" smtClean="0"/>
              <a:t>informacija</a:t>
            </a:r>
            <a:r>
              <a:rPr lang="en-US" dirty="0" smtClean="0"/>
              <a:t> </a:t>
            </a:r>
            <a:endParaRPr lang="en-US" sz="2800" dirty="0" smtClean="0"/>
          </a:p>
          <a:p>
            <a:r>
              <a:rPr lang="en-US" dirty="0" err="1" smtClean="0"/>
              <a:t>Fer</a:t>
            </a:r>
            <a:r>
              <a:rPr lang="en-US" dirty="0" smtClean="0"/>
              <a:t> – </a:t>
            </a:r>
            <a:r>
              <a:rPr lang="en-US" dirty="0" err="1" smtClean="0"/>
              <a:t>najpovoljnija</a:t>
            </a:r>
            <a:r>
              <a:rPr lang="en-US" dirty="0" smtClean="0"/>
              <a:t> </a:t>
            </a:r>
            <a:r>
              <a:rPr lang="en-US" dirty="0" err="1" smtClean="0"/>
              <a:t>cijena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3200" dirty="0" smtClean="0">
                <a:solidFill>
                  <a:schemeClr val="tx1"/>
                </a:solidFill>
              </a:rPr>
              <a:t>Podjela finansijskih tržišta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5303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sr-Latn-BA" sz="3400" b="1" dirty="0" smtClean="0"/>
              <a:t>Prema roku dospjeća </a:t>
            </a:r>
            <a:r>
              <a:rPr lang="sr-Latn-BA" sz="3400" b="1" dirty="0" smtClean="0"/>
              <a:t>finansijskih instrumenata </a:t>
            </a:r>
            <a:endParaRPr lang="en-US" sz="3400" dirty="0" smtClean="0"/>
          </a:p>
          <a:p>
            <a:pPr lvl="1"/>
            <a:r>
              <a:rPr lang="sr-Latn-BA" sz="3400" dirty="0" smtClean="0"/>
              <a:t>tržišta kapitala</a:t>
            </a:r>
            <a:endParaRPr lang="en-US" sz="3400" dirty="0" smtClean="0"/>
          </a:p>
          <a:p>
            <a:pPr lvl="1"/>
            <a:r>
              <a:rPr lang="sr-Latn-BA" sz="3400" dirty="0" smtClean="0"/>
              <a:t>tržišta novca </a:t>
            </a:r>
            <a:endParaRPr lang="en-US" sz="3400" dirty="0" smtClean="0"/>
          </a:p>
          <a:p>
            <a:pPr lvl="1"/>
            <a:r>
              <a:rPr lang="sr-Latn-BA" sz="3400" dirty="0" smtClean="0"/>
              <a:t>tržište stranih valuta</a:t>
            </a:r>
            <a:endParaRPr lang="en-US" sz="3400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sr-Latn-BA" sz="3400" b="1" dirty="0" smtClean="0"/>
              <a:t>Prema području koje pokriva</a:t>
            </a:r>
            <a:endParaRPr lang="en-US" sz="3400" dirty="0" smtClean="0"/>
          </a:p>
          <a:p>
            <a:pPr lvl="1"/>
            <a:r>
              <a:rPr lang="sr-Latn-BA" sz="3400" dirty="0" smtClean="0"/>
              <a:t>lokalno tržište (uže područje jedne zemlje)</a:t>
            </a:r>
            <a:endParaRPr lang="en-US" sz="3400" dirty="0" smtClean="0"/>
          </a:p>
          <a:p>
            <a:pPr lvl="1"/>
            <a:r>
              <a:rPr lang="sr-Latn-BA" sz="3400" dirty="0" smtClean="0"/>
              <a:t>nacionalno tržište (u okviru jedne zemlje)</a:t>
            </a:r>
            <a:endParaRPr lang="en-US" sz="3400" dirty="0" smtClean="0"/>
          </a:p>
          <a:p>
            <a:pPr lvl="1"/>
            <a:r>
              <a:rPr lang="sr-Latn-BA" sz="3400" dirty="0" smtClean="0"/>
              <a:t>međunarodna tržišta (emitovanje hartija od vrijednosti u više zemalja) </a:t>
            </a:r>
            <a:endParaRPr lang="sr-Latn-BA" sz="3400" dirty="0" smtClean="0"/>
          </a:p>
          <a:p>
            <a:pPr lvl="1"/>
            <a:endParaRPr lang="en-US" sz="3400" dirty="0" smtClean="0"/>
          </a:p>
          <a:p>
            <a:pPr lvl="0"/>
            <a:r>
              <a:rPr lang="sr-Latn-BA" sz="3400" b="1" dirty="0" smtClean="0"/>
              <a:t>Prema pravu koje se nalazi u njihovoj osnovi</a:t>
            </a:r>
            <a:endParaRPr lang="en-US" sz="3400" b="1" i="1" dirty="0" smtClean="0"/>
          </a:p>
          <a:p>
            <a:pPr lvl="1"/>
            <a:r>
              <a:rPr lang="sr-Latn-BA" sz="3400" dirty="0" smtClean="0"/>
              <a:t>tržišta osnovnih hartija od vrijednosti (tržište instrumenata duga i tržište vlasničkih instrumenata)</a:t>
            </a:r>
            <a:endParaRPr lang="en-US" sz="3400" dirty="0" smtClean="0"/>
          </a:p>
          <a:p>
            <a:pPr lvl="1"/>
            <a:r>
              <a:rPr lang="sr-Latn-BA" sz="3400" dirty="0" smtClean="0"/>
              <a:t>tržišta izvedenih hartija od vrijednosti (tržište derivata)</a:t>
            </a:r>
            <a:r>
              <a:rPr lang="sr-Latn-BA" b="1" dirty="0" smtClean="0"/>
              <a:t> 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3200" dirty="0" smtClean="0">
                <a:solidFill>
                  <a:schemeClr val="tx1"/>
                </a:solidFill>
              </a:rPr>
              <a:t>Podjela finansijskih tržišta - nastavak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sr-Latn-BA" sz="2600" b="1" dirty="0" smtClean="0"/>
              <a:t>Prema vremenu plaćanja i isporuke</a:t>
            </a:r>
            <a:endParaRPr lang="en-US" sz="2600" dirty="0" smtClean="0"/>
          </a:p>
          <a:p>
            <a:pPr lvl="1"/>
            <a:r>
              <a:rPr lang="sr-Latn-BA" sz="2600" dirty="0" smtClean="0"/>
              <a:t>promptna tržišta</a:t>
            </a:r>
            <a:endParaRPr lang="en-US" sz="2600" dirty="0" smtClean="0"/>
          </a:p>
          <a:p>
            <a:pPr lvl="1"/>
            <a:r>
              <a:rPr lang="sr-Latn-BA" sz="2600" dirty="0" smtClean="0"/>
              <a:t>terminska </a:t>
            </a:r>
            <a:r>
              <a:rPr lang="sr-Latn-BA" sz="2600" dirty="0" smtClean="0"/>
              <a:t>tržišta</a:t>
            </a:r>
          </a:p>
          <a:p>
            <a:pPr lvl="1">
              <a:buNone/>
            </a:pPr>
            <a:endParaRPr lang="en-US" sz="2600" dirty="0" smtClean="0"/>
          </a:p>
          <a:p>
            <a:pPr lvl="0"/>
            <a:r>
              <a:rPr lang="sr-Latn-BA" sz="2600" b="1" dirty="0" smtClean="0"/>
              <a:t>Prema prirodi transakcije</a:t>
            </a:r>
            <a:endParaRPr lang="en-US" sz="2600" dirty="0" smtClean="0"/>
          </a:p>
          <a:p>
            <a:pPr lvl="1"/>
            <a:r>
              <a:rPr lang="sr-Latn-BA" sz="2600" dirty="0" smtClean="0"/>
              <a:t>primarna tržišta</a:t>
            </a:r>
            <a:endParaRPr lang="en-US" sz="2600" dirty="0" smtClean="0"/>
          </a:p>
          <a:p>
            <a:pPr lvl="1"/>
            <a:r>
              <a:rPr lang="sr-Latn-BA" sz="2600" dirty="0" smtClean="0"/>
              <a:t>sekundarna </a:t>
            </a:r>
            <a:r>
              <a:rPr lang="sr-Latn-BA" sz="2600" dirty="0" smtClean="0"/>
              <a:t>tržišta</a:t>
            </a:r>
          </a:p>
          <a:p>
            <a:pPr lvl="1">
              <a:buNone/>
            </a:pPr>
            <a:endParaRPr lang="en-US" sz="2600" dirty="0" smtClean="0"/>
          </a:p>
          <a:p>
            <a:pPr lvl="0"/>
            <a:r>
              <a:rPr lang="sr-Latn-BA" sz="2600" b="1" dirty="0" smtClean="0"/>
              <a:t>Prema stepenu organizovanosti</a:t>
            </a:r>
            <a:endParaRPr lang="en-US" sz="2600" dirty="0" smtClean="0"/>
          </a:p>
          <a:p>
            <a:pPr lvl="1"/>
            <a:r>
              <a:rPr lang="sr-Latn-BA" sz="2600" dirty="0" smtClean="0"/>
              <a:t>organizovano</a:t>
            </a:r>
            <a:endParaRPr lang="en-US" sz="2600" dirty="0" smtClean="0"/>
          </a:p>
          <a:p>
            <a:pPr lvl="2"/>
            <a:r>
              <a:rPr lang="sr-Latn-BA" sz="2600" dirty="0" smtClean="0"/>
              <a:t>berzansko tržište</a:t>
            </a:r>
            <a:endParaRPr lang="en-US" sz="2600" dirty="0" smtClean="0"/>
          </a:p>
          <a:p>
            <a:pPr lvl="2"/>
            <a:r>
              <a:rPr lang="sr-Latn-BA" sz="2600" dirty="0" smtClean="0"/>
              <a:t>vanberzansko tržište</a:t>
            </a:r>
            <a:endParaRPr lang="en-US" sz="2600" dirty="0" smtClean="0"/>
          </a:p>
          <a:p>
            <a:pPr lvl="1"/>
            <a:r>
              <a:rPr lang="sr-Latn-BA" sz="2600" dirty="0" smtClean="0"/>
              <a:t>slobodno tržište</a:t>
            </a:r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1140</Words>
  <Application>Microsoft Office PowerPoint</Application>
  <PresentationFormat>On-screen Show (4:3)</PresentationFormat>
  <Paragraphs>335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Solstice</vt:lpstr>
      <vt:lpstr>Microsoft Office PowerPoint Presentation</vt:lpstr>
      <vt:lpstr>Biljana Jovetić-Bušinoska</vt:lpstr>
      <vt:lpstr>Finansijski sistem – srce ekonomskog sistema</vt:lpstr>
      <vt:lpstr>Elementi finansijskog sistema</vt:lpstr>
      <vt:lpstr>Finansijsko tržište – uloga, značaj i vrste</vt:lpstr>
      <vt:lpstr>Pokazatelji razvijenosti finansijskog tržišta</vt:lpstr>
      <vt:lpstr>Indikatori određivanja karaktera tržišta </vt:lpstr>
      <vt:lpstr>Uloga tržišta kapitala</vt:lpstr>
      <vt:lpstr>Podjela finansijskih tržišta</vt:lpstr>
      <vt:lpstr>Podjela finansijskih tržišta - nastavak</vt:lpstr>
      <vt:lpstr>Podjela finansijskih tržišta - nastavak</vt:lpstr>
      <vt:lpstr>Zašto nam ovo treba?</vt:lpstr>
      <vt:lpstr>Tržište kapitala Bosne i Hercegovine</vt:lpstr>
      <vt:lpstr>Struktura i organizacija tržišta hartija od vrijednosti u Republici Srpskoj</vt:lpstr>
      <vt:lpstr> Nadležnosti Komisije </vt:lpstr>
      <vt:lpstr>Pravni okvir</vt:lpstr>
      <vt:lpstr>Institucije tržišta </vt:lpstr>
      <vt:lpstr>Institucije tržišta</vt:lpstr>
      <vt:lpstr>Učesnici na tržištu</vt:lpstr>
      <vt:lpstr>Ovlašteni učesnici</vt:lpstr>
      <vt:lpstr>Ovlašteni učesnici – berzanski posrednici</vt:lpstr>
      <vt:lpstr>Ovlašteni učesnici – kastodi banke</vt:lpstr>
      <vt:lpstr>Poslovi sa hartijama od vrijednosti</vt:lpstr>
      <vt:lpstr>Preduslovi za ulazak na berzansko/vanberzansko tržište</vt:lpstr>
      <vt:lpstr> Tržišni materijal - Hartije od vrijednosti </vt:lpstr>
      <vt:lpstr>Tržišni materijal - nastavak</vt:lpstr>
      <vt:lpstr>Organizovano tržište Banjalučke berze</vt:lpstr>
      <vt:lpstr> Trgovanje hartijama od vrijednosti na organizovanom tržištu </vt:lpstr>
      <vt:lpstr>Trgovanje na organizovanom tržištu  – iz drugog ugla</vt:lpstr>
      <vt:lpstr>Trgovanje na organizovanom tržištu  – iz trećeg ugla</vt:lpstr>
      <vt:lpstr>Trgovanje hartijama od vrijednosti izvan organizovanog tržišta</vt:lpstr>
      <vt:lpstr>Informisanje o ponudi i tražnji za hov</vt:lpstr>
      <vt:lpstr>Informacije o tržišnoj cijeni hartija od vrijednosti</vt:lpstr>
      <vt:lpstr>Informacije o tržišnoj cijeni hartija od vrijednosti</vt:lpstr>
      <vt:lpstr>Ostale informacije o hartijama od vrijednosti</vt:lpstr>
      <vt:lpstr>Informacije sa ino-tržišta </vt:lpstr>
      <vt:lpstr>Informacije o trgovanju hov</vt:lpstr>
      <vt:lpstr>Prava akcionara / Zaštita akcionara</vt:lpstr>
      <vt:lpstr>Prava nesaglasnih akcionara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Biljana Jovetić-Bušinoska</dc:title>
  <dc:creator>Jovetic</dc:creator>
  <cp:lastModifiedBy>Jovetic</cp:lastModifiedBy>
  <cp:revision>13</cp:revision>
  <dcterms:created xsi:type="dcterms:W3CDTF">2018-04-03T21:25:49Z</dcterms:created>
  <dcterms:modified xsi:type="dcterms:W3CDTF">2018-04-03T23:27:11Z</dcterms:modified>
</cp:coreProperties>
</file>