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64" r:id="rId3"/>
    <p:sldId id="267" r:id="rId4"/>
    <p:sldId id="263" r:id="rId5"/>
    <p:sldId id="265" r:id="rId6"/>
    <p:sldId id="268" r:id="rId7"/>
    <p:sldId id="269" r:id="rId8"/>
    <p:sldId id="270" r:id="rId9"/>
    <p:sldId id="271" r:id="rId10"/>
    <p:sldId id="272" r:id="rId11"/>
    <p:sldId id="273" r:id="rId12"/>
    <p:sldId id="276" r:id="rId13"/>
    <p:sldId id="274" r:id="rId14"/>
    <p:sldId id="275" r:id="rId15"/>
    <p:sldId id="277" r:id="rId16"/>
    <p:sldId id="278" r:id="rId17"/>
    <p:sldId id="279" r:id="rId18"/>
    <p:sldId id="280" r:id="rId19"/>
    <p:sldId id="266" r:id="rId20"/>
  </p:sldIdLst>
  <p:sldSz cx="9144000" cy="6858000" type="screen4x3"/>
  <p:notesSz cx="9321800" cy="7035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CCCC"/>
    <a:srgbClr val="666666"/>
    <a:srgbClr val="1E4ABD"/>
    <a:srgbClr val="003366"/>
    <a:srgbClr val="E10040"/>
    <a:srgbClr val="002A6C"/>
    <a:srgbClr val="C21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29" autoAdjust="0"/>
  </p:normalViewPr>
  <p:slideViewPr>
    <p:cSldViewPr>
      <p:cViewPr varScale="1">
        <p:scale>
          <a:sx n="88" d="100"/>
          <a:sy n="88" d="100"/>
        </p:scale>
        <p:origin x="136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40429" cy="3522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9268" y="1"/>
            <a:ext cx="4040429" cy="3522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241EC-9A76-422B-86BB-C7CC3E686F78}" type="datetimeFigureOut">
              <a:rPr lang="bs-Latn-BA" smtClean="0"/>
              <a:t>26.3.2018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83531"/>
            <a:ext cx="4040429" cy="352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9268" y="6683531"/>
            <a:ext cx="4040429" cy="352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EE55A-BEB0-4884-8778-055DE00B7E20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68464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40429" cy="3522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9268" y="1"/>
            <a:ext cx="4040429" cy="3522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251E204-E3BC-406D-951A-D1981CCEC4E8}" type="datetimeFigureOut">
              <a:rPr lang="bs-Latn-BA"/>
              <a:pPr>
                <a:defRPr/>
              </a:pPr>
              <a:t>26.3.2018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8163" y="879475"/>
            <a:ext cx="3165475" cy="2374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s-Latn-B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761" y="3386099"/>
            <a:ext cx="7458281" cy="27702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s-Latn-B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83531"/>
            <a:ext cx="4040429" cy="352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9268" y="6683531"/>
            <a:ext cx="4040429" cy="352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735DD4-DC24-48F6-A747-49919B4CE7AD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25428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4C8B62F-D182-4388-843B-6FA50C13F6F6}" type="slidenum">
              <a:rPr lang="bs-Latn-BA" altLang="sr-Latn-RS" sz="1200"/>
              <a:pPr/>
              <a:t>1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388927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DCF9B26-A155-4AFF-8976-E7D341ED71D3}" type="slidenum">
              <a:rPr lang="bs-Latn-BA" altLang="sr-Latn-RS" sz="1200"/>
              <a:pPr/>
              <a:t>2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325828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4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421686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5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628618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1920184-160E-4332-A390-5F6E00DCF8CF}" type="slidenum">
              <a:rPr lang="bs-Latn-BA" altLang="sr-Latn-RS" sz="1200"/>
              <a:pPr/>
              <a:t>19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4233872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pic>
        <p:nvPicPr>
          <p:cNvPr id="7" name="Picture 2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45E865-A8D1-44DF-854C-B74674E8ACCA}" type="slidenum">
              <a:rPr lang="en-US" altLang="sr-Latn-RS"/>
              <a:pPr>
                <a:defRPr/>
              </a:pPr>
              <a:t>‹#›</a:t>
            </a:fld>
            <a:r>
              <a:rPr lang="en-US" altLang="sr-Latn-R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7885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9E1F1-3CB6-4AFB-88FD-A85FBF41F23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33234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32CEC-580B-48EB-8CBA-7AE38D41F8F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87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7AD20-7C26-4FD4-AA40-7B84FEFCFB5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90108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1B7D-7E02-4346-AAF9-C7EECB38246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86674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F114-0B84-49FD-BB42-A9B6B955031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0330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5EF2-DA20-453F-B6B7-8A4B1A6701B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4702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2D51-CE93-470E-A354-6F02BEFAE0B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8906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7F7C3-9D78-4E6E-B32C-25DC41A6CDB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25477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BA04F-27B0-42F6-B809-D2FE46E6F27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6117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DD50-B8A7-4CF0-B370-BD32FD8676D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1392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BA747E-D53D-4F06-BF98-AA6148E8AAB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1031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032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033" name="Picture 2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"/>
          <p:cNvSpPr txBox="1">
            <a:spLocks noChangeArrowheads="1"/>
          </p:cNvSpPr>
          <p:nvPr/>
        </p:nvSpPr>
        <p:spPr bwMode="auto">
          <a:xfrm>
            <a:off x="3124200" y="5562600"/>
            <a:ext cx="2971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r-Cyrl-BA" altLang="sr-Latn-RS" sz="1600" b="0" dirty="0" smtClean="0"/>
              <a:t>Добој,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sr-Cyrl-BA" altLang="sr-Latn-RS" sz="1600" b="0" dirty="0" smtClean="0"/>
              <a:t> 27. и 28. март 2018</a:t>
            </a:r>
            <a:r>
              <a:rPr lang="en-US" altLang="sr-Latn-RS" sz="1600" b="0" dirty="0" smtClean="0"/>
              <a:t>.</a:t>
            </a:r>
            <a:r>
              <a:rPr lang="sr-Cyrl-BA" altLang="sr-Latn-RS" sz="1600" b="0" dirty="0" smtClean="0"/>
              <a:t> године</a:t>
            </a:r>
            <a:endParaRPr lang="en-US" altLang="sr-Latn-RS" sz="1600" b="0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696200" cy="2438400"/>
          </a:xfrm>
        </p:spPr>
        <p:txBody>
          <a:bodyPr/>
          <a:lstStyle/>
          <a:p>
            <a:r>
              <a:rPr lang="sr-Cyrl-BA" altLang="sr-Latn-RS" sz="3600" dirty="0" smtClean="0"/>
              <a:t>Јавне набавке у Босни и Херцеговини</a:t>
            </a:r>
            <a:br>
              <a:rPr lang="sr-Cyrl-BA" altLang="sr-Latn-RS" sz="3600" dirty="0" smtClean="0"/>
            </a:br>
            <a:r>
              <a:rPr lang="sr-Cyrl-BA" altLang="sr-Latn-RS" sz="2800" dirty="0" smtClean="0"/>
              <a:t>Идентификација корупције у јавним набавкама</a:t>
            </a:r>
            <a:endParaRPr lang="en-US" altLang="sr-Latn-R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>
                <a:solidFill>
                  <a:srgbClr val="000000"/>
                </a:solidFill>
              </a:rPr>
              <a:t>Посебни услови за примјену преговарачког поступка без објаве обавјештења о набавци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pPr marL="0" indent="0">
              <a:buNone/>
            </a:pPr>
            <a:r>
              <a:rPr lang="sr-Cyrl-BA" sz="2000" b="1" dirty="0" smtClean="0"/>
              <a:t>РАДОВИ</a:t>
            </a:r>
          </a:p>
          <a:p>
            <a:pPr marL="576263" lvl="0" indent="-347663"/>
            <a:r>
              <a:rPr lang="sr-Cyrl-BA" sz="2000" dirty="0">
                <a:solidFill>
                  <a:srgbClr val="000000"/>
                </a:solidFill>
              </a:rPr>
              <a:t>За набавку додатних </a:t>
            </a:r>
            <a:r>
              <a:rPr lang="sr-Cyrl-BA" sz="2000" dirty="0" smtClean="0">
                <a:solidFill>
                  <a:srgbClr val="000000"/>
                </a:solidFill>
              </a:rPr>
              <a:t>радова који </a:t>
            </a:r>
            <a:r>
              <a:rPr lang="sr-Cyrl-BA" sz="2000" dirty="0">
                <a:solidFill>
                  <a:srgbClr val="000000"/>
                </a:solidFill>
              </a:rPr>
              <a:t>нису укључене у првобитни пројекат или закључени уговор</a:t>
            </a:r>
          </a:p>
          <a:p>
            <a:pPr marL="576263" lvl="0" indent="-347663"/>
            <a:endParaRPr lang="sr-Cyrl-BA" sz="2000" dirty="0">
              <a:solidFill>
                <a:srgbClr val="000000"/>
              </a:solidFill>
            </a:endParaRPr>
          </a:p>
          <a:p>
            <a:pPr marL="576263" lvl="0" indent="-347663"/>
            <a:r>
              <a:rPr lang="sr-Cyrl-BA" sz="2000" dirty="0">
                <a:solidFill>
                  <a:srgbClr val="000000"/>
                </a:solidFill>
              </a:rPr>
              <a:t>За нове </a:t>
            </a:r>
            <a:r>
              <a:rPr lang="sr-Cyrl-BA" sz="2000" dirty="0" smtClean="0">
                <a:solidFill>
                  <a:srgbClr val="000000"/>
                </a:solidFill>
              </a:rPr>
              <a:t>радове </a:t>
            </a:r>
            <a:r>
              <a:rPr lang="sr-Cyrl-BA" sz="2000" dirty="0">
                <a:solidFill>
                  <a:srgbClr val="000000"/>
                </a:solidFill>
              </a:rPr>
              <a:t>које представљају понављање сличних услуга повјерених добављачу</a:t>
            </a:r>
            <a:endParaRPr lang="bs-Latn-BA" sz="2000" dirty="0">
              <a:solidFill>
                <a:srgbClr val="000000"/>
              </a:solidFill>
            </a:endParaRPr>
          </a:p>
          <a:p>
            <a:pPr marL="576263" indent="-347663"/>
            <a:endParaRPr lang="bs-Latn-BA" sz="2000" b="1" dirty="0"/>
          </a:p>
        </p:txBody>
      </p:sp>
    </p:spTree>
    <p:extLst>
      <p:ext uri="{BB962C8B-B14F-4D97-AF65-F5344CB8AC3E}">
        <p14:creationId xmlns:p14="http://schemas.microsoft.com/office/powerpoint/2010/main" val="346659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Услови за</a:t>
            </a:r>
            <a:r>
              <a:rPr lang="sr-Latn-BA" dirty="0" smtClean="0"/>
              <a:t> </a:t>
            </a:r>
            <a:r>
              <a:rPr lang="sr-Cyrl-BA" dirty="0" smtClean="0"/>
              <a:t>примјену </a:t>
            </a:r>
            <a:r>
              <a:rPr lang="sr-Cyrl-BA" dirty="0" smtClean="0"/>
              <a:t>других поступака јавних набавки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 marL="0" indent="0">
              <a:buNone/>
            </a:pPr>
            <a:r>
              <a:rPr lang="sr-Cyrl-BA" sz="2000" b="1" dirty="0" smtClean="0"/>
              <a:t>Такмичарски дијалог</a:t>
            </a:r>
          </a:p>
          <a:p>
            <a:pPr marL="347663" indent="0" algn="just">
              <a:buNone/>
            </a:pPr>
            <a:r>
              <a:rPr lang="sr-Cyrl-BA" sz="2000" dirty="0" smtClean="0"/>
              <a:t>Примјењује се с циљем развијања једног или више одговарајућих рјешења која могу испунити захтјеве уговорног органа.</a:t>
            </a:r>
          </a:p>
          <a:p>
            <a:pPr algn="just"/>
            <a:endParaRPr lang="sr-Cyrl-BA" sz="2000" dirty="0"/>
          </a:p>
          <a:p>
            <a:pPr marL="0" indent="0" algn="just">
              <a:buNone/>
            </a:pPr>
            <a:r>
              <a:rPr lang="sr-Cyrl-BA" sz="2000" b="1" dirty="0" smtClean="0"/>
              <a:t>Конкурс за израду идејног рјешења</a:t>
            </a:r>
          </a:p>
          <a:p>
            <a:pPr marL="347663" indent="0" algn="just">
              <a:buNone/>
            </a:pPr>
            <a:r>
              <a:rPr lang="sr-Cyrl-BA" sz="2000" dirty="0" smtClean="0"/>
              <a:t>Проводи се с циљем да уговорни орган изабере учесника или учеснике који су понудуили најбоље идејно рјешење.</a:t>
            </a:r>
            <a:endParaRPr lang="bs-Latn-BA" sz="2000" dirty="0"/>
          </a:p>
        </p:txBody>
      </p:sp>
    </p:spTree>
    <p:extLst>
      <p:ext uri="{BB962C8B-B14F-4D97-AF65-F5344CB8AC3E}">
        <p14:creationId xmlns:p14="http://schemas.microsoft.com/office/powerpoint/2010/main" val="6964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Конкурентски захтјев за достављање понуда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sr-Cyrl-BA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П</a:t>
            </a:r>
            <a:r>
              <a:rPr lang="hr-BA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оступак </a:t>
            </a:r>
            <a:r>
              <a:rPr lang="hr-BA" sz="2000" dirty="0">
                <a:solidFill>
                  <a:srgbClr val="000000"/>
                </a:solidFill>
                <a:ea typeface="Calibri" panose="020F0502020204030204" pitchFamily="34" charset="0"/>
              </a:rPr>
              <a:t>у којем уговорни орган упућује захтјев за достављање </a:t>
            </a:r>
            <a:r>
              <a:rPr lang="hr-BA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понуда</a:t>
            </a:r>
            <a:r>
              <a:rPr lang="sr-Cyrl-BA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*</a:t>
            </a:r>
            <a:r>
              <a:rPr lang="hr-BA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hr-BA" sz="2000" dirty="0">
                <a:solidFill>
                  <a:srgbClr val="000000"/>
                </a:solidFill>
                <a:ea typeface="Calibri" panose="020F0502020204030204" pitchFamily="34" charset="0"/>
              </a:rPr>
              <a:t>за набавку робе, услуга или радова одређеном броју понуђача, при чему тај број не може бити мањи од три и обавезно објављује додатно обавјештење о набавци на порталу јавних набавки. </a:t>
            </a:r>
            <a:endParaRPr lang="sr-Cyrl-BA" sz="2000" dirty="0" smtClean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bs-Latn-BA" sz="20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/>
            <a:r>
              <a:rPr lang="hr-BA" sz="2000" dirty="0">
                <a:ea typeface="Calibri" panose="020F0502020204030204" pitchFamily="34" charset="0"/>
                <a:cs typeface="Times New Roman" panose="02020603050405020304" pitchFamily="18" charset="0"/>
              </a:rPr>
              <a:t>Захтјев за достављање понуда обухвата адекватне и довољне информације на основу којих понуђачи могу припремити своје понуде на стварно конкурентској основи</a:t>
            </a:r>
            <a:r>
              <a:rPr lang="hr-B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Cyrl-BA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Cyrl-BA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Понуде се јавно отварају</a:t>
            </a:r>
            <a:endParaRPr lang="hr-B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56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Услови за примјену конкурентског захтјева за достављање понуда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r>
              <a:rPr lang="sr-Cyrl-BA" sz="2000" dirty="0" smtClean="0"/>
              <a:t>Поступак мале вриједности</a:t>
            </a:r>
          </a:p>
          <a:p>
            <a:endParaRPr lang="sr-Cyrl-BA" sz="2000" dirty="0" smtClean="0"/>
          </a:p>
          <a:p>
            <a:r>
              <a:rPr lang="sr-Cyrl-BA" sz="2000" dirty="0" smtClean="0"/>
              <a:t>Услов:</a:t>
            </a:r>
          </a:p>
          <a:p>
            <a:pPr marL="685800" indent="-338138">
              <a:buFont typeface="+mj-lt"/>
              <a:buAutoNum type="alphaLcParenR"/>
            </a:pPr>
            <a:r>
              <a:rPr lang="sr-Cyrl-BA" sz="2000" dirty="0" smtClean="0"/>
              <a:t>да је процијењена вриједност роба и услуга мања од износа од 50.000,00КМ</a:t>
            </a:r>
          </a:p>
          <a:p>
            <a:pPr marL="685800" indent="-338138">
              <a:buFont typeface="+mj-lt"/>
              <a:buAutoNum type="alphaLcParenR"/>
            </a:pPr>
            <a:r>
              <a:rPr lang="sr-Cyrl-BA" sz="2000" dirty="0" smtClean="0"/>
              <a:t>да је процијењена вриједност радова мања од износа од 80.000,00КМ</a:t>
            </a:r>
            <a:endParaRPr lang="bs-Latn-BA" sz="2000" dirty="0"/>
          </a:p>
        </p:txBody>
      </p:sp>
    </p:spTree>
    <p:extLst>
      <p:ext uri="{BB962C8B-B14F-4D97-AF65-F5344CB8AC3E}">
        <p14:creationId xmlns:p14="http://schemas.microsoft.com/office/powerpoint/2010/main" val="266294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Разлике између отвореног поступка и конкурентског захтјева за достављање понуда</a:t>
            </a:r>
            <a:endParaRPr lang="bs-Latn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966790"/>
              </p:ext>
            </p:extLst>
          </p:nvPr>
        </p:nvGraphicFramePr>
        <p:xfrm>
          <a:off x="685800" y="2362200"/>
          <a:ext cx="7772402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</a:tblGrid>
              <a:tr h="160020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Врста</a:t>
                      </a:r>
                      <a:r>
                        <a:rPr lang="sr-Cyrl-BA" sz="1400" baseline="0" dirty="0" smtClean="0"/>
                        <a:t> поступка</a:t>
                      </a:r>
                      <a:endParaRPr lang="bs-Latn-BA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Покретање поступка</a:t>
                      </a:r>
                      <a:endParaRPr lang="bs-Latn-BA" sz="1400" dirty="0">
                        <a:latin typeface="+mn-lt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Посебни услови за покретање</a:t>
                      </a:r>
                      <a:endParaRPr lang="bs-Latn-BA" sz="1400" dirty="0">
                        <a:latin typeface="+mn-lt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Објава обавјештења о набавци</a:t>
                      </a:r>
                      <a:endParaRPr lang="bs-Latn-B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Достављање понуђачима</a:t>
                      </a:r>
                      <a:endParaRPr lang="bs-Latn-BA" sz="1400" dirty="0">
                        <a:latin typeface="+mn-lt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Рок за достављање понуда</a:t>
                      </a:r>
                      <a:endParaRPr lang="bs-Latn-BA" sz="1400" dirty="0">
                        <a:latin typeface="+mn-lt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Комисија за набавке</a:t>
                      </a:r>
                      <a:endParaRPr lang="bs-Latn-BA" sz="1400" dirty="0">
                        <a:latin typeface="+mn-lt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Услови за квалификацију</a:t>
                      </a:r>
                      <a:endParaRPr lang="bs-Latn-BA" sz="1100" dirty="0">
                        <a:latin typeface="+mn-lt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Јавно отварање понуда</a:t>
                      </a:r>
                      <a:endParaRPr lang="bs-Latn-BA" sz="1100" dirty="0">
                        <a:latin typeface="+mn-lt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Рок за жалбу </a:t>
                      </a:r>
                      <a:endParaRPr lang="bs-Latn-BA" sz="900" dirty="0">
                        <a:latin typeface="+mn-lt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Обавјештење о додјели уговора</a:t>
                      </a:r>
                      <a:endParaRPr lang="bs-Latn-BA" sz="1400" dirty="0">
                        <a:latin typeface="+mn-lt"/>
                      </a:endParaRPr>
                    </a:p>
                  </a:txBody>
                  <a:tcPr vert="vert270"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sr-Cyrl-BA" sz="1600" b="1" dirty="0" smtClean="0"/>
                        <a:t>отворени</a:t>
                      </a:r>
                      <a:endParaRPr lang="bs-Latn-BA" sz="16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одлука</a:t>
                      </a:r>
                      <a:endParaRPr lang="bs-Latn-BA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не</a:t>
                      </a:r>
                      <a:endParaRPr lang="bs-Latn-BA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да</a:t>
                      </a:r>
                      <a:endParaRPr lang="bs-Latn-BA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не</a:t>
                      </a:r>
                      <a:endParaRPr lang="bs-Latn-BA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законом</a:t>
                      </a:r>
                      <a:r>
                        <a:rPr lang="sr-Cyrl-BA" sz="1400" baseline="0" dirty="0" smtClean="0"/>
                        <a:t> прописан</a:t>
                      </a:r>
                      <a:endParaRPr lang="bs-Latn-BA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да</a:t>
                      </a:r>
                      <a:endParaRPr lang="bs-Latn-BA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обавезни</a:t>
                      </a:r>
                      <a:endParaRPr lang="bs-Latn-BA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да</a:t>
                      </a:r>
                      <a:endParaRPr lang="bs-Latn-BA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10 дана</a:t>
                      </a:r>
                      <a:endParaRPr lang="bs-Latn-BA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да</a:t>
                      </a:r>
                      <a:endParaRPr lang="bs-Latn-BA" sz="1400" dirty="0"/>
                    </a:p>
                  </a:txBody>
                  <a:tcPr vert="vert270" anchor="ctr"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sr-Cyrl-BA" sz="1400" b="1" dirty="0" smtClean="0"/>
                        <a:t>конкурентски</a:t>
                      </a:r>
                      <a:endParaRPr lang="bs-Latn-BA" sz="1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одлука</a:t>
                      </a:r>
                      <a:endParaRPr lang="bs-Latn-BA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вриједносни праг</a:t>
                      </a:r>
                      <a:endParaRPr lang="bs-Latn-BA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да</a:t>
                      </a:r>
                      <a:endParaRPr lang="bs-Latn-BA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да</a:t>
                      </a:r>
                      <a:endParaRPr lang="bs-Latn-BA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одређује уговорни орган</a:t>
                      </a:r>
                      <a:endParaRPr lang="bs-Latn-BA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да</a:t>
                      </a:r>
                      <a:endParaRPr lang="bs-Latn-BA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опционални</a:t>
                      </a:r>
                      <a:endParaRPr lang="bs-Latn-BA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да</a:t>
                      </a:r>
                      <a:endParaRPr lang="bs-Latn-BA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5 дана</a:t>
                      </a:r>
                      <a:endParaRPr lang="bs-Latn-BA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не</a:t>
                      </a:r>
                      <a:endParaRPr lang="bs-Latn-BA" sz="1400" dirty="0"/>
                    </a:p>
                  </a:txBody>
                  <a:tcPr vert="vert27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9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Могућност злоупотреба у односу на отворени поступак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r>
              <a:rPr lang="sr-Cyrl-BA" sz="2000" dirty="0" smtClean="0"/>
              <a:t>Цијепање набавке</a:t>
            </a:r>
          </a:p>
          <a:p>
            <a:endParaRPr lang="sr-Cyrl-BA" sz="2000" dirty="0" smtClean="0"/>
          </a:p>
          <a:p>
            <a:r>
              <a:rPr lang="sr-Cyrl-BA" sz="2000" dirty="0" smtClean="0"/>
              <a:t>Одређивање прекратких рокова за достављање понуда</a:t>
            </a:r>
          </a:p>
          <a:p>
            <a:endParaRPr lang="sr-Cyrl-BA" sz="2000" dirty="0" smtClean="0"/>
          </a:p>
          <a:p>
            <a:r>
              <a:rPr lang="sr-Cyrl-BA" sz="2000" dirty="0" smtClean="0"/>
              <a:t>Додјела уговора изнад процјењене вриједности набавке</a:t>
            </a:r>
          </a:p>
          <a:p>
            <a:endParaRPr lang="sr-Cyrl-BA" sz="2000" dirty="0" smtClean="0"/>
          </a:p>
          <a:p>
            <a:r>
              <a:rPr lang="sr-Cyrl-BA" sz="2000" dirty="0" smtClean="0"/>
              <a:t>Одређивање услова квалификације несразмјерних предмету набавке</a:t>
            </a:r>
          </a:p>
          <a:p>
            <a:endParaRPr lang="sr-Cyrl-BA" sz="2000" dirty="0" smtClean="0"/>
          </a:p>
          <a:p>
            <a:r>
              <a:rPr lang="sr-Cyrl-BA" sz="2000" dirty="0" smtClean="0"/>
              <a:t>Упућивање захтјева за достављање понуда фаворизованим понуђачима</a:t>
            </a:r>
            <a:endParaRPr lang="bs-Latn-BA" sz="2000" dirty="0"/>
          </a:p>
        </p:txBody>
      </p:sp>
    </p:spTree>
    <p:extLst>
      <p:ext uri="{BB962C8B-B14F-4D97-AF65-F5344CB8AC3E}">
        <p14:creationId xmlns:p14="http://schemas.microsoft.com/office/powerpoint/2010/main" val="18615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Директни споразум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B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hr-B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оступак </a:t>
            </a:r>
            <a:r>
              <a:rPr lang="hr-B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којем уговорни орган након испитивања тржишта тражи писмено предлог цијене или понуду од једног или више понуђача и преговара, или прихвата ту цијену, као услов за коначни споразум</a:t>
            </a:r>
            <a:r>
              <a:rPr lang="hr-B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Cyrl-BA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sr-Cyrl-BA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r-Cyrl-B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Набавка роба, услуга или радова чија је процијењена вриједност једнака или мања од износа од 6.000,00КМ</a:t>
            </a:r>
          </a:p>
          <a:p>
            <a:pPr algn="just"/>
            <a:endParaRPr lang="sr-Cyrl-BA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r-Cyrl-BA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Правилник о поступку директног споразума </a:t>
            </a:r>
          </a:p>
          <a:p>
            <a:pPr marL="347663" indent="0" algn="just">
              <a:buNone/>
            </a:pPr>
            <a:r>
              <a:rPr lang="sr-Cyrl-BA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(„Службени гласник БиХ“, број 90/14)</a:t>
            </a:r>
            <a:endParaRPr lang="bs-Latn-BA" sz="2000" dirty="0"/>
          </a:p>
        </p:txBody>
      </p:sp>
    </p:spTree>
    <p:extLst>
      <p:ext uri="{BB962C8B-B14F-4D97-AF65-F5344CB8AC3E}">
        <p14:creationId xmlns:p14="http://schemas.microsoft.com/office/powerpoint/2010/main" val="193279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Карактеристике директног споразума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sz="2000" dirty="0" smtClean="0"/>
              <a:t>Не објављује се обавјештење о набавци</a:t>
            </a:r>
          </a:p>
          <a:p>
            <a:r>
              <a:rPr lang="sr-Cyrl-BA" sz="2000" dirty="0" smtClean="0"/>
              <a:t>Дозвољено преговарање</a:t>
            </a:r>
          </a:p>
          <a:p>
            <a:r>
              <a:rPr lang="sr-Cyrl-BA" sz="2000" dirty="0" smtClean="0"/>
              <a:t>Писмени приједлог цијена или понуда</a:t>
            </a:r>
          </a:p>
          <a:p>
            <a:pPr lvl="0"/>
            <a:r>
              <a:rPr lang="sr-Cyrl-BA" sz="2000" dirty="0">
                <a:solidFill>
                  <a:srgbClr val="000000"/>
                </a:solidFill>
              </a:rPr>
              <a:t>Није одређен рок за достављање приједлога цијена или </a:t>
            </a:r>
            <a:r>
              <a:rPr lang="sr-Cyrl-BA" sz="2000" dirty="0" smtClean="0">
                <a:solidFill>
                  <a:srgbClr val="000000"/>
                </a:solidFill>
              </a:rPr>
              <a:t>понуда</a:t>
            </a:r>
            <a:endParaRPr lang="sr-Cyrl-BA" sz="2000" dirty="0" smtClean="0"/>
          </a:p>
          <a:p>
            <a:r>
              <a:rPr lang="sr-Cyrl-BA" sz="2000" dirty="0" smtClean="0"/>
              <a:t>Необавезност </a:t>
            </a:r>
            <a:r>
              <a:rPr lang="sr-Cyrl-BA" sz="2000" dirty="0" smtClean="0"/>
              <a:t>критеријума за додијелу уговора из члана 64. Закона о јавним набавкама</a:t>
            </a:r>
          </a:p>
          <a:p>
            <a:r>
              <a:rPr lang="sr-Cyrl-BA" sz="2000" dirty="0" smtClean="0"/>
              <a:t>Може се закључити рачуном, наруџбеницом, уговором и сл.</a:t>
            </a:r>
          </a:p>
          <a:p>
            <a:r>
              <a:rPr lang="sr-Cyrl-BA" sz="2000" dirty="0" smtClean="0"/>
              <a:t>Комисија за набавке није обавезна</a:t>
            </a:r>
          </a:p>
          <a:p>
            <a:r>
              <a:rPr lang="sr-Cyrl-BA" sz="2000" dirty="0" smtClean="0"/>
              <a:t>Правна заштита је искључена</a:t>
            </a:r>
          </a:p>
        </p:txBody>
      </p:sp>
    </p:spTree>
    <p:extLst>
      <p:ext uri="{BB962C8B-B14F-4D97-AF65-F5344CB8AC3E}">
        <p14:creationId xmlns:p14="http://schemas.microsoft.com/office/powerpoint/2010/main" val="385955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2133600"/>
            <a:ext cx="7772400" cy="3886200"/>
          </a:xfrm>
        </p:spPr>
        <p:txBody>
          <a:bodyPr/>
          <a:lstStyle/>
          <a:p>
            <a:pPr marL="0" indent="0" algn="ctr">
              <a:buNone/>
            </a:pPr>
            <a:endParaRPr lang="sr-Cyrl-BA" b="1" dirty="0" smtClean="0"/>
          </a:p>
          <a:p>
            <a:pPr marL="0" indent="0" algn="ctr">
              <a:buNone/>
            </a:pPr>
            <a:r>
              <a:rPr lang="sr-Cyrl-BA" b="1" dirty="0" smtClean="0"/>
              <a:t>Дражен Видаковић</a:t>
            </a:r>
          </a:p>
          <a:p>
            <a:pPr marL="0" indent="0" algn="ctr">
              <a:buNone/>
            </a:pPr>
            <a:r>
              <a:rPr lang="sr-Cyrl-BA" sz="2000" dirty="0" smtClean="0"/>
              <a:t>Стручни сарадник за нормативно-правне послове</a:t>
            </a:r>
          </a:p>
          <a:p>
            <a:pPr marL="0" indent="0" algn="ctr">
              <a:buNone/>
            </a:pPr>
            <a:endParaRPr lang="sr-Cyrl-BA" sz="2000" dirty="0"/>
          </a:p>
          <a:p>
            <a:pPr marL="0" indent="0" algn="ctr">
              <a:buNone/>
            </a:pPr>
            <a:r>
              <a:rPr lang="sr-Cyrl-BA" sz="2000" b="1" dirty="0" smtClean="0"/>
              <a:t>Агенција за јавне набавке БиХ</a:t>
            </a:r>
          </a:p>
          <a:p>
            <a:pPr marL="0" indent="0" algn="ctr">
              <a:buNone/>
            </a:pPr>
            <a:r>
              <a:rPr lang="sr-Cyrl-BA" sz="1800" dirty="0" smtClean="0"/>
              <a:t>Филијала Бања Лука</a:t>
            </a:r>
          </a:p>
          <a:p>
            <a:pPr marL="0" indent="0" algn="ctr">
              <a:buNone/>
            </a:pPr>
            <a:endParaRPr lang="sr-Cyrl-BA" b="1" dirty="0" smtClean="0"/>
          </a:p>
          <a:p>
            <a:pPr marL="0" indent="0" algn="ctr">
              <a:buNone/>
            </a:pPr>
            <a:r>
              <a:rPr lang="sr-Cyrl-BA" sz="1600" b="1" dirty="0" smtClean="0"/>
              <a:t>Телефон: 051/227-344</a:t>
            </a:r>
          </a:p>
          <a:p>
            <a:pPr marL="0" indent="0" algn="ctr">
              <a:buNone/>
            </a:pPr>
            <a:r>
              <a:rPr lang="sr-Latn-BA" sz="1600" b="1" dirty="0" smtClean="0"/>
              <a:t>E-mail: </a:t>
            </a:r>
            <a:r>
              <a:rPr lang="sr-Latn-BA" sz="1600" dirty="0" smtClean="0"/>
              <a:t>drazen.vidakovic</a:t>
            </a:r>
            <a:r>
              <a:rPr lang="en-US" sz="1600" dirty="0" smtClean="0"/>
              <a:t>@javnenabavke.gov.ba</a:t>
            </a:r>
            <a:endParaRPr lang="sr-Cyrl-BA" sz="1600" b="1" dirty="0"/>
          </a:p>
        </p:txBody>
      </p:sp>
    </p:spTree>
    <p:extLst>
      <p:ext uri="{BB962C8B-B14F-4D97-AF65-F5344CB8AC3E}">
        <p14:creationId xmlns:p14="http://schemas.microsoft.com/office/powerpoint/2010/main" val="178767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268" y="4495800"/>
            <a:ext cx="6913463" cy="1585097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r-Cyrl-BA" dirty="0" smtClean="0"/>
          </a:p>
          <a:p>
            <a:pPr marL="0" indent="0" algn="ctr">
              <a:buNone/>
            </a:pPr>
            <a:endParaRPr lang="sr-Cyrl-BA" dirty="0"/>
          </a:p>
          <a:p>
            <a:pPr marL="0" indent="0" algn="ctr">
              <a:buNone/>
            </a:pPr>
            <a:endParaRPr lang="sr-Cyrl-BA" dirty="0" smtClean="0"/>
          </a:p>
          <a:p>
            <a:pPr marL="0" indent="0" algn="ctr">
              <a:buNone/>
            </a:pPr>
            <a:r>
              <a:rPr lang="sr-Cyrl-BA" dirty="0" smtClean="0"/>
              <a:t>Хвала на пажњи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altLang="sr-Latn-RS" dirty="0" smtClean="0"/>
              <a:t>Поступци јавних набавки </a:t>
            </a:r>
            <a:endParaRPr lang="bs-Latn-BA" altLang="sr-Latn-RS" dirty="0" smtClean="0"/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685800" y="2209800"/>
            <a:ext cx="8229600" cy="3886200"/>
          </a:xfrm>
        </p:spPr>
        <p:txBody>
          <a:bodyPr/>
          <a:lstStyle/>
          <a:p>
            <a:r>
              <a:rPr lang="sr-Cyrl-BA" altLang="sr-Latn-RS" dirty="0" smtClean="0"/>
              <a:t>Отворени поступак</a:t>
            </a:r>
          </a:p>
          <a:p>
            <a:r>
              <a:rPr lang="sr-Cyrl-BA" altLang="sr-Latn-RS" dirty="0" smtClean="0"/>
              <a:t>Ограничени поступак</a:t>
            </a:r>
          </a:p>
          <a:p>
            <a:r>
              <a:rPr lang="sr-Cyrl-BA" altLang="sr-Latn-RS" dirty="0" smtClean="0"/>
              <a:t>Преговарачки поступак са објавом обавјештења о набавци*</a:t>
            </a:r>
          </a:p>
          <a:p>
            <a:r>
              <a:rPr lang="sr-Cyrl-BA" altLang="sr-Latn-RS" dirty="0" smtClean="0"/>
              <a:t>Преговарачки поступак без објаве обавјештења </a:t>
            </a:r>
            <a:r>
              <a:rPr lang="sr-Cyrl-BA" altLang="sr-Latn-RS" dirty="0" smtClean="0"/>
              <a:t>о</a:t>
            </a:r>
            <a:r>
              <a:rPr lang="sr-Latn-BA" altLang="sr-Latn-RS" dirty="0" smtClean="0"/>
              <a:t> </a:t>
            </a:r>
            <a:r>
              <a:rPr lang="sr-Cyrl-BA" altLang="sr-Latn-RS" dirty="0" smtClean="0"/>
              <a:t>набавци</a:t>
            </a:r>
            <a:endParaRPr lang="sr-Cyrl-BA" altLang="sr-Latn-RS" dirty="0" smtClean="0"/>
          </a:p>
          <a:p>
            <a:r>
              <a:rPr lang="sr-Cyrl-BA" altLang="sr-Latn-RS" dirty="0" smtClean="0"/>
              <a:t>Такмичарски дијалог</a:t>
            </a:r>
          </a:p>
          <a:p>
            <a:r>
              <a:rPr lang="sr-Cyrl-BA" altLang="sr-Latn-RS" dirty="0" smtClean="0"/>
              <a:t>Конкурс за израду идејног рјешења</a:t>
            </a:r>
          </a:p>
          <a:p>
            <a:r>
              <a:rPr lang="sr-Cyrl-BA" altLang="sr-Latn-RS" dirty="0" smtClean="0"/>
              <a:t>Поступци мале вриједности</a:t>
            </a:r>
            <a:endParaRPr lang="bs-Latn-BA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Редовни поступци јавних набавки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Поступци који се користе као основни без испуњења посебних услова (вриједносни разреди, посебни услови за примјену појединих поступака, и сл.)</a:t>
            </a:r>
          </a:p>
          <a:p>
            <a:r>
              <a:rPr lang="sr-Cyrl-BA" dirty="0" smtClean="0"/>
              <a:t>Најтранспарентнији</a:t>
            </a:r>
          </a:p>
          <a:p>
            <a:r>
              <a:rPr lang="sr-Cyrl-BA" dirty="0" smtClean="0"/>
              <a:t>Отворени и ограничени поступак</a:t>
            </a:r>
          </a:p>
          <a:p>
            <a:r>
              <a:rPr lang="sr-Cyrl-BA" dirty="0" smtClean="0"/>
              <a:t>Преговарачки поступак са објавом обавјештења о набавци- код секторских уговорних органа</a:t>
            </a:r>
          </a:p>
        </p:txBody>
      </p:sp>
    </p:spTree>
    <p:extLst>
      <p:ext uri="{BB962C8B-B14F-4D97-AF65-F5344CB8AC3E}">
        <p14:creationId xmlns:p14="http://schemas.microsoft.com/office/powerpoint/2010/main" val="15698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7772400" cy="609600"/>
          </a:xfrm>
        </p:spPr>
        <p:txBody>
          <a:bodyPr/>
          <a:lstStyle/>
          <a:p>
            <a:pPr algn="ctr"/>
            <a:r>
              <a:rPr lang="sr-Cyrl-BA" altLang="sr-Latn-RS" dirty="0" smtClean="0"/>
              <a:t>Услови за примјену преговарачког поступка са објавом обавјештења о набавци</a:t>
            </a:r>
            <a:br>
              <a:rPr lang="sr-Cyrl-BA" altLang="sr-Latn-RS" dirty="0" smtClean="0"/>
            </a:br>
            <a:endParaRPr lang="bs-Latn-BA" altLang="sr-Latn-R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altLang="sr-Latn-RS" sz="1800" dirty="0" smtClean="0"/>
              <a:t>а) </a:t>
            </a:r>
            <a:r>
              <a:rPr lang="ru-RU" altLang="sr-Latn-RS" sz="2000" dirty="0" smtClean="0"/>
              <a:t>ако </a:t>
            </a:r>
            <a:r>
              <a:rPr lang="ru-RU" altLang="sr-Latn-RS" sz="2000" dirty="0"/>
              <a:t>у </a:t>
            </a:r>
            <a:r>
              <a:rPr lang="ru-RU" altLang="sr-Latn-RS" sz="2000" u="sng" dirty="0"/>
              <a:t>отвореном</a:t>
            </a:r>
            <a:r>
              <a:rPr lang="ru-RU" altLang="sr-Latn-RS" sz="2000" dirty="0"/>
              <a:t> или </a:t>
            </a:r>
            <a:r>
              <a:rPr lang="ru-RU" altLang="sr-Latn-RS" sz="2000" u="sng" dirty="0"/>
              <a:t>ограниченом поступку </a:t>
            </a:r>
            <a:r>
              <a:rPr lang="ru-RU" altLang="sr-Latn-RS" sz="2000" dirty="0"/>
              <a:t>или </a:t>
            </a:r>
            <a:r>
              <a:rPr lang="ru-RU" altLang="sr-Latn-RS" sz="2000" u="sng" dirty="0"/>
              <a:t>у поступку такмичарског дијалога </a:t>
            </a:r>
            <a:r>
              <a:rPr lang="ru-RU" altLang="sr-Latn-RS" sz="2000" dirty="0"/>
              <a:t>добије </a:t>
            </a:r>
            <a:r>
              <a:rPr lang="ru-RU" altLang="sr-Latn-RS" sz="2000" b="1" dirty="0"/>
              <a:t>све понуде које не испуњавају услове квалификације</a:t>
            </a:r>
            <a:r>
              <a:rPr lang="ru-RU" altLang="sr-Latn-RS" sz="2000" dirty="0"/>
              <a:t>, а основни услови за додјелу уговора се нису битно промијенили, уговорни орган није обавезан да поново објави обавјештење о набавци, под условом да позове све понуђаче, односно кандидате да отклоне недостатке у својим понудама, те своје понуде учине прихватљивим; </a:t>
            </a:r>
            <a:endParaRPr lang="ru-RU" altLang="sr-Latn-RS" sz="1800" dirty="0"/>
          </a:p>
          <a:p>
            <a:pPr marL="0" indent="0" algn="just">
              <a:buNone/>
            </a:pPr>
            <a:r>
              <a:rPr lang="ru-RU" altLang="sr-Latn-RS" dirty="0" smtClean="0"/>
              <a:t>b) </a:t>
            </a:r>
            <a:r>
              <a:rPr lang="ru-RU" altLang="sr-Latn-RS" sz="2000" dirty="0" smtClean="0"/>
              <a:t>у </a:t>
            </a:r>
            <a:r>
              <a:rPr lang="ru-RU" altLang="sr-Latn-RS" sz="2000" dirty="0"/>
              <a:t>изузетним случајевима, када због природе робе, услуга или радова или због ризика повезаних с извршавањем предмета набавке </a:t>
            </a:r>
            <a:r>
              <a:rPr lang="ru-RU" altLang="sr-Latn-RS" sz="2000" b="1" dirty="0"/>
              <a:t>није могуће претходно одређивање укупне цијене. </a:t>
            </a:r>
            <a:endParaRPr lang="ru-RU" altLang="sr-Latn-RS" b="1" dirty="0"/>
          </a:p>
          <a:p>
            <a:pPr marL="0" indent="0">
              <a:buNone/>
            </a:pPr>
            <a:endParaRPr lang="sr-Cyrl-BA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altLang="sr-Latn-RS" dirty="0">
                <a:solidFill>
                  <a:srgbClr val="000000"/>
                </a:solidFill>
              </a:rPr>
              <a:t>Услови за примјену преговарачког поступка са објавом обавјештења о набавци</a:t>
            </a:r>
            <a:br>
              <a:rPr lang="sr-Cyrl-BA" altLang="sr-Latn-RS" dirty="0">
                <a:solidFill>
                  <a:srgbClr val="000000"/>
                </a:solidFill>
              </a:rPr>
            </a:br>
            <a:endParaRPr lang="bs-Latn-BA" altLang="sr-Latn-R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BA" altLang="sr-Latn-RS" sz="1800" b="1" u="sng" dirty="0" smtClean="0"/>
          </a:p>
          <a:p>
            <a:r>
              <a:rPr lang="sr-Cyrl-BA" altLang="sr-Latn-RS" sz="1800" b="1" u="sng" dirty="0" smtClean="0"/>
              <a:t>КОД УСЛУГА</a:t>
            </a:r>
          </a:p>
          <a:p>
            <a:pPr marL="685800" indent="-338138">
              <a:buFont typeface="+mj-lt"/>
              <a:buAutoNum type="arabicPeriod"/>
            </a:pPr>
            <a:r>
              <a:rPr lang="sr-Cyrl-BA" altLang="sr-Latn-RS" sz="1800" dirty="0" smtClean="0"/>
              <a:t>Интелектуалних услуга (као што су услуге пројектовања)</a:t>
            </a:r>
          </a:p>
          <a:p>
            <a:pPr marL="685800" indent="-338138">
              <a:buFont typeface="+mj-lt"/>
              <a:buAutoNum type="arabicPeriod"/>
            </a:pPr>
            <a:r>
              <a:rPr lang="sr-Cyrl-BA" altLang="sr-Latn-RS" sz="1800" dirty="0" smtClean="0"/>
              <a:t>Финансијских услуга (Анекс </a:t>
            </a:r>
            <a:r>
              <a:rPr lang="sr-Latn-BA" altLang="sr-Latn-RS" sz="1800" dirty="0" smtClean="0"/>
              <a:t>II </a:t>
            </a:r>
            <a:r>
              <a:rPr lang="sr-Cyrl-BA" altLang="sr-Latn-RS" sz="1800" dirty="0" smtClean="0"/>
              <a:t>Дио А категорија 6)</a:t>
            </a:r>
            <a:endParaRPr lang="sr-Cyrl-BA" altLang="sr-Latn-RS" sz="1800" dirty="0"/>
          </a:p>
          <a:p>
            <a:pPr marL="347662" indent="0">
              <a:buNone/>
            </a:pPr>
            <a:r>
              <a:rPr lang="sr-Cyrl-BA" altLang="sr-Latn-RS" sz="1800" dirty="0" smtClean="0"/>
              <a:t>Када се предмет набавке не може описати са довољном прецизношћу</a:t>
            </a:r>
          </a:p>
          <a:p>
            <a:pPr marL="347662" indent="0">
              <a:buNone/>
            </a:pPr>
            <a:endParaRPr lang="sr-Cyrl-BA" altLang="sr-Latn-RS" sz="1800" dirty="0"/>
          </a:p>
          <a:p>
            <a:pPr marL="347663" indent="-347663"/>
            <a:r>
              <a:rPr lang="sr-Cyrl-BA" altLang="sr-Latn-RS" sz="1800" b="1" u="sng" dirty="0" smtClean="0"/>
              <a:t>КОД РАДОВА</a:t>
            </a:r>
          </a:p>
          <a:p>
            <a:pPr marL="347663" indent="0">
              <a:buNone/>
            </a:pPr>
            <a:r>
              <a:rPr lang="sr-Cyrl-BA" altLang="sr-Latn-RS" sz="1800" dirty="0" smtClean="0"/>
              <a:t>Код радова који се искључиво изводе из циља:</a:t>
            </a:r>
          </a:p>
          <a:p>
            <a:pPr marL="739775" indent="-392113">
              <a:buFont typeface="+mj-lt"/>
              <a:buAutoNum type="arabicParenR"/>
            </a:pPr>
            <a:r>
              <a:rPr lang="sr-Cyrl-BA" altLang="sr-Latn-RS" sz="1800" dirty="0" smtClean="0"/>
              <a:t>Истраживања</a:t>
            </a:r>
          </a:p>
          <a:p>
            <a:pPr marL="739775" indent="-392113">
              <a:buFont typeface="+mj-lt"/>
              <a:buAutoNum type="arabicParenR"/>
            </a:pPr>
            <a:r>
              <a:rPr lang="sr-Cyrl-BA" altLang="sr-Latn-RS" sz="1800" dirty="0" smtClean="0"/>
              <a:t>Тестирање </a:t>
            </a:r>
          </a:p>
          <a:p>
            <a:pPr marL="739775" indent="-392113">
              <a:buFont typeface="+mj-lt"/>
              <a:buAutoNum type="arabicParenR"/>
            </a:pPr>
            <a:r>
              <a:rPr lang="sr-Cyrl-BA" altLang="sr-Latn-RS" sz="1800" dirty="0" smtClean="0"/>
              <a:t>Развоја </a:t>
            </a:r>
            <a:endParaRPr lang="sr-Cyrl-BA" altLang="sr-Latn-R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Преговарачки поступак без објаве обавјештења о набавци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886200"/>
          </a:xfrm>
        </p:spPr>
        <p:txBody>
          <a:bodyPr/>
          <a:lstStyle/>
          <a:p>
            <a:r>
              <a:rPr lang="sr-Cyrl-BA" sz="2000" dirty="0" smtClean="0"/>
              <a:t>Најмање транспарентан поступак јавне набавке</a:t>
            </a:r>
          </a:p>
          <a:p>
            <a:r>
              <a:rPr lang="sr-Cyrl-BA" sz="2000" dirty="0" smtClean="0"/>
              <a:t>Огранич</a:t>
            </a:r>
            <a:r>
              <a:rPr lang="sr-Latn-BA" sz="2000" dirty="0" smtClean="0"/>
              <a:t>e</a:t>
            </a:r>
            <a:r>
              <a:rPr lang="sr-Cyrl-BA" sz="2000" dirty="0" smtClean="0"/>
              <a:t>ње </a:t>
            </a:r>
            <a:r>
              <a:rPr lang="sr-Cyrl-BA" sz="2000" dirty="0" smtClean="0"/>
              <a:t>конкуренције</a:t>
            </a:r>
          </a:p>
          <a:p>
            <a:r>
              <a:rPr lang="sr-Cyrl-BA" sz="2000" dirty="0" smtClean="0"/>
              <a:t>Правило: поступак се води само са једним понуђачем</a:t>
            </a:r>
          </a:p>
          <a:p>
            <a:r>
              <a:rPr lang="ru-RU" sz="2000" dirty="0"/>
              <a:t>Годишњи извјештај о закљученим уговорима у поступцима јавних набавки у 2016. </a:t>
            </a:r>
            <a:r>
              <a:rPr lang="ru-RU" sz="2000" dirty="0" smtClean="0"/>
              <a:t>години</a:t>
            </a:r>
          </a:p>
          <a:p>
            <a:pPr marL="576263" indent="-228600">
              <a:buFont typeface="+mj-lt"/>
              <a:buAutoNum type="alphaLcParenR"/>
            </a:pPr>
            <a:r>
              <a:rPr lang="ru-RU" sz="2000" dirty="0" smtClean="0"/>
              <a:t>1.380 додјељених уговора путем преговарачког поступка без објаве обавјештења о </a:t>
            </a:r>
            <a:r>
              <a:rPr lang="ru-RU" sz="2000" dirty="0"/>
              <a:t>набавци </a:t>
            </a:r>
            <a:r>
              <a:rPr lang="sr-Latn-BA" sz="2000" dirty="0" smtClean="0"/>
              <a:t>(</a:t>
            </a:r>
            <a:r>
              <a:rPr lang="ru-RU" sz="2000" dirty="0" smtClean="0"/>
              <a:t>1.16</a:t>
            </a:r>
            <a:r>
              <a:rPr lang="sr-Latn-BA" sz="2000" dirty="0" smtClean="0"/>
              <a:t>%)</a:t>
            </a:r>
          </a:p>
          <a:p>
            <a:pPr marL="576263" indent="-228600">
              <a:buFont typeface="+mj-lt"/>
              <a:buAutoNum type="alphaLcParenR"/>
            </a:pPr>
            <a:r>
              <a:rPr lang="sr-Cyrl-BA" sz="2000" dirty="0" smtClean="0"/>
              <a:t>Вриједност  додјељених уговора у преговарачком поступку без објаве обавјештења о набавци износи 258.524.825,74 КМ (13.84%)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13470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Општи услови за примјену преговарачког поступка без објаве обавјештења о набавци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sr-Cyrl-BA" sz="2000" dirty="0" smtClean="0"/>
          </a:p>
          <a:p>
            <a:pPr algn="just"/>
            <a:r>
              <a:rPr lang="sr-Cyrl-BA" sz="2000" dirty="0" smtClean="0"/>
              <a:t>к</a:t>
            </a:r>
            <a:r>
              <a:rPr lang="ru-RU" sz="2000" dirty="0" smtClean="0"/>
              <a:t>ада </a:t>
            </a:r>
            <a:r>
              <a:rPr lang="ru-RU" sz="2000" dirty="0"/>
              <a:t>ниједна понуда или ниједна прихватљива понуда није достављена </a:t>
            </a:r>
            <a:r>
              <a:rPr lang="ru-RU" sz="2000" dirty="0" smtClean="0"/>
              <a:t>у отвореном или ограниченом поступку</a:t>
            </a:r>
          </a:p>
          <a:p>
            <a:pPr algn="just"/>
            <a:r>
              <a:rPr lang="ru-RU" sz="2000" dirty="0" smtClean="0"/>
              <a:t>када ниједан захтјев за учешће у ограниченом поступку није достављен или ниједан квалификовани кандидат није затражио учешће у ограниченом поступку, </a:t>
            </a:r>
          </a:p>
          <a:p>
            <a:pPr algn="just"/>
            <a:r>
              <a:rPr lang="ru-RU" sz="2000" dirty="0" smtClean="0"/>
              <a:t>када </a:t>
            </a:r>
            <a:r>
              <a:rPr lang="ru-RU" sz="2000" dirty="0"/>
              <a:t>се због суштинских, доказивих техничких или умјетничких разлога, или због разлога који се односе на заштиту ексклузивних права, уговор може додијелити само одређеном добављачу; </a:t>
            </a:r>
          </a:p>
          <a:p>
            <a:pPr algn="just"/>
            <a:r>
              <a:rPr lang="ru-RU" sz="2000" dirty="0" smtClean="0"/>
              <a:t>због </a:t>
            </a:r>
            <a:r>
              <a:rPr lang="ru-RU" sz="2000" dirty="0"/>
              <a:t>доказивих разлога крајње хитности, </a:t>
            </a:r>
            <a:endParaRPr lang="bs-Latn-BA" sz="3200" dirty="0"/>
          </a:p>
        </p:txBody>
      </p:sp>
    </p:spTree>
    <p:extLst>
      <p:ext uri="{BB962C8B-B14F-4D97-AF65-F5344CB8AC3E}">
        <p14:creationId xmlns:p14="http://schemas.microsoft.com/office/powerpoint/2010/main" val="6579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>
                <a:solidFill>
                  <a:srgbClr val="000000"/>
                </a:solidFill>
              </a:rPr>
              <a:t>Посебни услови </a:t>
            </a:r>
            <a:r>
              <a:rPr lang="sr-Cyrl-BA" dirty="0">
                <a:solidFill>
                  <a:srgbClr val="000000"/>
                </a:solidFill>
              </a:rPr>
              <a:t>за примјену преговарачког поступка без објаве обавјештења о </a:t>
            </a:r>
            <a:r>
              <a:rPr lang="sr-Cyrl-BA" dirty="0" smtClean="0">
                <a:solidFill>
                  <a:srgbClr val="000000"/>
                </a:solidFill>
              </a:rPr>
              <a:t>набавци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pPr marL="0" indent="0">
              <a:buNone/>
            </a:pPr>
            <a:r>
              <a:rPr lang="sr-Cyrl-BA" sz="2000" b="1" dirty="0" smtClean="0"/>
              <a:t>РОБЕ</a:t>
            </a:r>
          </a:p>
          <a:p>
            <a:pPr marL="571500" algn="just"/>
            <a:r>
              <a:rPr lang="sr-Cyrl-BA" sz="2000" dirty="0" smtClean="0"/>
              <a:t>Када се набавља роба произведена искључиво за сврхе: истраживања, експериментисања, проучавања и развоја</a:t>
            </a:r>
          </a:p>
          <a:p>
            <a:pPr marL="571500" algn="just">
              <a:lnSpc>
                <a:spcPct val="200000"/>
              </a:lnSpc>
            </a:pPr>
            <a:r>
              <a:rPr lang="sr-Cyrl-BA" sz="2000" dirty="0" smtClean="0"/>
              <a:t>За додатне испоруке од добављача из основног уговора</a:t>
            </a:r>
          </a:p>
          <a:p>
            <a:pPr marL="571500" algn="just">
              <a:lnSpc>
                <a:spcPct val="200000"/>
              </a:lnSpc>
            </a:pPr>
            <a:r>
              <a:rPr lang="sr-Cyrl-BA" sz="2000" dirty="0" smtClean="0"/>
              <a:t>За робу која се продаје и купује на берзанском тржишту</a:t>
            </a:r>
          </a:p>
          <a:p>
            <a:pPr marL="571500" algn="just">
              <a:lnSpc>
                <a:spcPct val="200000"/>
              </a:lnSpc>
            </a:pPr>
            <a:r>
              <a:rPr lang="sr-Cyrl-BA" sz="2000" dirty="0" smtClean="0"/>
              <a:t>За робу под изузетно повољним условима</a:t>
            </a:r>
            <a:endParaRPr lang="bs-Latn-BA" sz="2000" dirty="0"/>
          </a:p>
        </p:txBody>
      </p:sp>
    </p:spTree>
    <p:extLst>
      <p:ext uri="{BB962C8B-B14F-4D97-AF65-F5344CB8AC3E}">
        <p14:creationId xmlns:p14="http://schemas.microsoft.com/office/powerpoint/2010/main" val="31225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>
                <a:solidFill>
                  <a:srgbClr val="000000"/>
                </a:solidFill>
              </a:rPr>
              <a:t>Посебни услови за примјену преговарачког поступка без објаве обавјештења о набавци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marL="0" indent="0">
              <a:buNone/>
            </a:pPr>
            <a:r>
              <a:rPr lang="sr-Cyrl-BA" sz="2000" b="1" dirty="0" smtClean="0"/>
              <a:t>УСЛУГЕ</a:t>
            </a:r>
          </a:p>
          <a:p>
            <a:pPr marL="576263" indent="-347663"/>
            <a:r>
              <a:rPr lang="sr-Cyrl-BA" sz="2000" dirty="0" smtClean="0"/>
              <a:t>Када поступак додјеле уговора слиједи након поступка за израду конкурса идејног рјешења</a:t>
            </a:r>
          </a:p>
          <a:p>
            <a:pPr marL="576263" indent="-347663">
              <a:buNone/>
            </a:pPr>
            <a:endParaRPr lang="sr-Cyrl-BA" sz="2000" dirty="0" smtClean="0"/>
          </a:p>
          <a:p>
            <a:pPr marL="576263" indent="-347663"/>
            <a:r>
              <a:rPr lang="sr-Cyrl-BA" sz="2000" dirty="0" smtClean="0"/>
              <a:t>За набавку додатних услуга које нису укључене у првобитни пројекат или закључени уговор</a:t>
            </a:r>
          </a:p>
          <a:p>
            <a:pPr marL="576263" indent="-347663"/>
            <a:endParaRPr lang="sr-Cyrl-BA" sz="2000" dirty="0" smtClean="0"/>
          </a:p>
          <a:p>
            <a:pPr marL="576263" indent="-347663"/>
            <a:r>
              <a:rPr lang="sr-Cyrl-BA" sz="2000" dirty="0" smtClean="0"/>
              <a:t>За нове услуге које представљају понављање сличних услуга повјерених добављачу</a:t>
            </a:r>
            <a:endParaRPr lang="bs-Latn-BA" sz="2000" dirty="0"/>
          </a:p>
        </p:txBody>
      </p:sp>
    </p:spTree>
    <p:extLst>
      <p:ext uri="{BB962C8B-B14F-4D97-AF65-F5344CB8AC3E}">
        <p14:creationId xmlns:p14="http://schemas.microsoft.com/office/powerpoint/2010/main" val="413741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184814A-9ECF-40A1-8E7D-18C8CCF2136A}" vid="{16CD00C5-D280-42CC-A04D-524917EA95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USAID JP PowerPoint_template</Template>
  <TotalTime>211</TotalTime>
  <Words>959</Words>
  <Application>Microsoft Office PowerPoint</Application>
  <PresentationFormat>On-screen Show (4:3)</PresentationFormat>
  <Paragraphs>158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</vt:lpstr>
      <vt:lpstr>Times New Roman</vt:lpstr>
      <vt:lpstr>Blank</vt:lpstr>
      <vt:lpstr>Јавне набавке у Босни и Херцеговини Идентификација корупције у јавним набавкама</vt:lpstr>
      <vt:lpstr>Поступци јавних набавки </vt:lpstr>
      <vt:lpstr>Редовни поступци јавних набавки</vt:lpstr>
      <vt:lpstr>Услови за примјену преговарачког поступка са објавом обавјештења о набавци </vt:lpstr>
      <vt:lpstr>Услови за примјену преговарачког поступка са објавом обавјештења о набавци </vt:lpstr>
      <vt:lpstr>Преговарачки поступак без објаве обавјештења о набавци</vt:lpstr>
      <vt:lpstr>Општи услови за примјену преговарачког поступка без објаве обавјештења о набавци</vt:lpstr>
      <vt:lpstr>Посебни услови за примјену преговарачког поступка без објаве обавјештења о набавци </vt:lpstr>
      <vt:lpstr>Посебни услови за примјену преговарачког поступка без објаве обавјештења о набавци </vt:lpstr>
      <vt:lpstr>Посебни услови за примјену преговарачког поступка без објаве обавјештења о набавци </vt:lpstr>
      <vt:lpstr>Услови за примјену других поступака јавних набавки</vt:lpstr>
      <vt:lpstr>Конкурентски захтјев за достављање понуда</vt:lpstr>
      <vt:lpstr>Услови за примјену конкурентског захтјева за достављање понуда</vt:lpstr>
      <vt:lpstr>Разлике између отвореног поступка и конкурентског захтјева за достављање понуда</vt:lpstr>
      <vt:lpstr>Могућност злоупотреба у односу на отворени поступак</vt:lpstr>
      <vt:lpstr>Директни споразум</vt:lpstr>
      <vt:lpstr>Карактеристике директног споразума</vt:lpstr>
      <vt:lpstr>PowerPoint Presentation</vt:lpstr>
      <vt:lpstr>PowerPoint Presentation</vt:lpstr>
    </vt:vector>
  </TitlesOfParts>
  <Company>JDG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Maja Kapetanović</dc:creator>
  <cp:lastModifiedBy>Dražen Vidaković</cp:lastModifiedBy>
  <cp:revision>24</cp:revision>
  <cp:lastPrinted>2018-03-23T15:16:36Z</cp:lastPrinted>
  <dcterms:created xsi:type="dcterms:W3CDTF">2018-03-19T16:22:44Z</dcterms:created>
  <dcterms:modified xsi:type="dcterms:W3CDTF">2018-03-26T06:16:36Z</dcterms:modified>
</cp:coreProperties>
</file>