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5" r:id="rId4"/>
    <p:sldId id="267" r:id="rId5"/>
    <p:sldId id="269" r:id="rId6"/>
    <p:sldId id="266" r:id="rId7"/>
    <p:sldId id="268" r:id="rId8"/>
    <p:sldId id="264" r:id="rId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61A"/>
    <a:srgbClr val="D6291C"/>
    <a:srgbClr val="C00000"/>
    <a:srgbClr val="B12217"/>
    <a:srgbClr val="F9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186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90339749198686E-2"/>
          <c:y val="4.4057617797775533E-2"/>
          <c:w val="0.94000966025080734"/>
          <c:h val="0.78743314444512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 cent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Albania</c:v>
                </c:pt>
                <c:pt idx="1">
                  <c:v>Bosna i Hercegovina</c:v>
                </c:pt>
                <c:pt idx="2">
                  <c:v>Kosovo*</c:v>
                </c:pt>
                <c:pt idx="3">
                  <c:v>Makedonia</c:v>
                </c:pt>
                <c:pt idx="4">
                  <c:v>Crna Gora</c:v>
                </c:pt>
                <c:pt idx="5">
                  <c:v>Srbija</c:v>
                </c:pt>
                <c:pt idx="6">
                  <c:v>European Union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8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1512077104"/>
        <c:axId val="1512093968"/>
      </c:barChart>
      <c:catAx>
        <c:axId val="151207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12093968"/>
        <c:crosses val="autoZero"/>
        <c:auto val="1"/>
        <c:lblAlgn val="ctr"/>
        <c:lblOffset val="100"/>
        <c:noMultiLvlLbl val="0"/>
      </c:catAx>
      <c:valAx>
        <c:axId val="1512093968"/>
        <c:scaling>
          <c:orientation val="minMax"/>
          <c:max val="1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2077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84910A-2A2B-48C0-9960-846B6FAC498A}" type="datetimeFigureOut">
              <a:rPr lang="sv-SE" smtClean="0"/>
              <a:pPr/>
              <a:t>2018-03-28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203D7D6-4D79-4C17-BFE5-ED1850199D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2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40F634B5-C2B3-4197-BFE1-B1877B6BC754}" type="datetimeFigureOut">
              <a:rPr lang="sv-SE"/>
              <a:pPr>
                <a:defRPr/>
              </a:pPr>
              <a:t>2018-03-28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C4039A-5C88-4052-B0AF-ACACF939F6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474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4039A-5C88-4052-B0AF-ACACF939F668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00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b="0" dirty="0">
                <a:latin typeface="Times New Roman"/>
                <a:ea typeface="Calibri"/>
              </a:rPr>
              <a:t>SN</a:t>
            </a:r>
            <a:r>
              <a:rPr lang="en-US" b="0" noProof="0" dirty="0">
                <a:latin typeface="Times New Roman"/>
                <a:ea typeface="Calibri"/>
              </a:rPr>
              <a:t>AO does not make</a:t>
            </a:r>
            <a:r>
              <a:rPr lang="en-US" b="0" baseline="0" noProof="0" dirty="0">
                <a:latin typeface="Times New Roman"/>
                <a:ea typeface="Calibri"/>
              </a:rPr>
              <a:t> criminal investigations. We are just investigating indications until they are strong enough to bring to a prosecutor for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 and decision making. </a:t>
            </a:r>
            <a:r>
              <a:rPr lang="en-US" b="0" baseline="0" noProof="0" dirty="0">
                <a:latin typeface="Times New Roman"/>
                <a:ea typeface="Calibri"/>
              </a:rPr>
              <a:t> Or the indications are dismissed.</a:t>
            </a:r>
            <a:endParaRPr lang="en-US" b="0" noProof="0" dirty="0">
              <a:latin typeface="Times New Roman"/>
              <a:ea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stair case</a:t>
            </a:r>
            <a:r>
              <a:rPr lang="en-US" baseline="0" dirty="0"/>
              <a:t> shows how an investigation effects the level of suspicion when more evidence is added. </a:t>
            </a:r>
            <a:r>
              <a:rPr lang="en-US" dirty="0"/>
              <a:t>Each of these higher steps is supported by facts.  The higher up you go on the staircase, the more facts you have to support an alleged crime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From an unsupported allegation to evidence beyond reasonable doubt.  Some of the steps are connected with coercive measures that law enforcement has access to.    </a:t>
            </a:r>
          </a:p>
          <a:p>
            <a:endParaRPr lang="en-US" b="1" dirty="0">
              <a:latin typeface="Times New Roman"/>
              <a:ea typeface="Calibri"/>
            </a:endParaRPr>
          </a:p>
          <a:p>
            <a:pPr defTabSz="927384"/>
            <a:r>
              <a:rPr lang="en-US" b="0" dirty="0"/>
              <a:t>At the</a:t>
            </a:r>
            <a:r>
              <a:rPr lang="en-US" b="0" baseline="0" dirty="0"/>
              <a:t> level </a:t>
            </a:r>
            <a:r>
              <a:rPr lang="en-US" b="1" dirty="0"/>
              <a:t>cause to believe </a:t>
            </a:r>
            <a:r>
              <a:rPr lang="en-US" b="0" dirty="0"/>
              <a:t>that a crime has been </a:t>
            </a:r>
            <a:r>
              <a:rPr lang="en-US" b="0" noProof="0" dirty="0"/>
              <a:t>committed </a:t>
            </a:r>
            <a:r>
              <a:rPr lang="en-US" b="0" dirty="0"/>
              <a:t>the Prosecutor has an obligation to start criminal investigation.  That is way SNAO stops</a:t>
            </a:r>
            <a:r>
              <a:rPr lang="en-US" b="0" baseline="0" dirty="0"/>
              <a:t> the investigation at this level of suspicion. </a:t>
            </a:r>
            <a:endParaRPr lang="en-US" b="0" dirty="0"/>
          </a:p>
          <a:p>
            <a:endParaRPr lang="en-US" b="1" dirty="0">
              <a:latin typeface="Times New Roman"/>
              <a:ea typeface="Calibri"/>
            </a:endParaRPr>
          </a:p>
          <a:p>
            <a:r>
              <a:rPr lang="en-US" b="1" dirty="0">
                <a:latin typeface="Times New Roman"/>
                <a:ea typeface="Calibri"/>
              </a:rPr>
              <a:t>Reasonable suspicion</a:t>
            </a:r>
          </a:p>
          <a:p>
            <a:r>
              <a:rPr lang="en-US" dirty="0">
                <a:latin typeface="Times New Roman"/>
                <a:ea typeface="Calibri"/>
              </a:rPr>
              <a:t>The level of suspicion required for making a </a:t>
            </a:r>
            <a:r>
              <a:rPr lang="en-US" i="1" u="sng" dirty="0">
                <a:latin typeface="Times New Roman"/>
                <a:ea typeface="Calibri"/>
              </a:rPr>
              <a:t>arrest</a:t>
            </a:r>
            <a:r>
              <a:rPr lang="en-US" dirty="0">
                <a:latin typeface="Times New Roman"/>
                <a:ea typeface="Calibri"/>
              </a:rPr>
              <a:t> (decision is made by Police) </a:t>
            </a:r>
          </a:p>
          <a:p>
            <a:endParaRPr lang="en-US" b="1" dirty="0">
              <a:latin typeface="Times New Roman"/>
              <a:ea typeface="Calibri"/>
            </a:endParaRPr>
          </a:p>
          <a:p>
            <a:r>
              <a:rPr lang="en-US" b="1" dirty="0">
                <a:latin typeface="Times New Roman"/>
                <a:ea typeface="Calibri"/>
              </a:rPr>
              <a:t>Plausible cause</a:t>
            </a:r>
          </a:p>
          <a:p>
            <a:r>
              <a:rPr lang="en-US" dirty="0">
                <a:latin typeface="Times New Roman"/>
                <a:ea typeface="Calibri"/>
              </a:rPr>
              <a:t>It is the level of suspicion which is required to make a </a:t>
            </a:r>
            <a:r>
              <a:rPr lang="en-US" i="1" u="sng" dirty="0">
                <a:latin typeface="Times New Roman"/>
                <a:ea typeface="Calibri"/>
              </a:rPr>
              <a:t>pre-trail detention</a:t>
            </a:r>
            <a:r>
              <a:rPr lang="en-US" u="sng" dirty="0">
                <a:latin typeface="Times New Roman"/>
                <a:ea typeface="Calibri"/>
              </a:rPr>
              <a:t>.  </a:t>
            </a:r>
            <a:r>
              <a:rPr lang="en-US" dirty="0">
                <a:latin typeface="Times New Roman"/>
                <a:ea typeface="Calibri"/>
              </a:rPr>
              <a:t>(Decision made by court)</a:t>
            </a:r>
            <a:br>
              <a:rPr lang="en-US" dirty="0">
                <a:latin typeface="Times New Roman"/>
                <a:ea typeface="Calibri"/>
              </a:rPr>
            </a:br>
            <a:endParaRPr lang="en-US" dirty="0">
              <a:latin typeface="Times New Roman"/>
              <a:ea typeface="Calibri"/>
            </a:endParaRPr>
          </a:p>
          <a:p>
            <a:endParaRPr lang="en-US" b="1" dirty="0">
              <a:latin typeface="Times New Roman"/>
            </a:endParaRPr>
          </a:p>
          <a:p>
            <a:r>
              <a:rPr lang="en-US" b="1" dirty="0"/>
              <a:t>Beyond a reasonable doubt.</a:t>
            </a:r>
            <a:endParaRPr lang="en-US" dirty="0"/>
          </a:p>
          <a:p>
            <a:r>
              <a:rPr lang="en-US" dirty="0"/>
              <a:t>That’s the level of proof that the criminal court requires to </a:t>
            </a:r>
            <a:r>
              <a:rPr lang="en-US" i="1" u="sng" dirty="0"/>
              <a:t>convict </a:t>
            </a:r>
            <a:r>
              <a:rPr lang="en-US" dirty="0"/>
              <a:t>somebody of a crime and punish him or her. 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4039A-5C88-4052-B0AF-ACACF939F668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90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bild">
    <p:bg>
      <p:bgPr>
        <a:solidFill>
          <a:srgbClr val="C42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tre kronor.wmf"/>
          <p:cNvPicPr>
            <a:picLocks noChangeAspect="1"/>
          </p:cNvPicPr>
          <p:nvPr userDrawn="1"/>
        </p:nvPicPr>
        <p:blipFill>
          <a:blip r:embed="rId2" cstate="print"/>
          <a:srcRect l="33746"/>
          <a:stretch>
            <a:fillRect/>
          </a:stretch>
        </p:blipFill>
        <p:spPr>
          <a:xfrm>
            <a:off x="0" y="260648"/>
            <a:ext cx="5076055" cy="592322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27584" y="3286124"/>
            <a:ext cx="7816382" cy="725470"/>
          </a:xfrm>
          <a:prstGeom prst="rect">
            <a:avLst/>
          </a:prstGeom>
        </p:spPr>
        <p:txBody>
          <a:bodyPr anchor="b"/>
          <a:lstStyle>
            <a:lvl1pPr algn="l">
              <a:def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Sans-Regular" pitchFamily="2" charset="0"/>
                <a:ea typeface="+mj-ea"/>
                <a:cs typeface="+mj-cs"/>
              </a:defRPr>
            </a:lvl1pPr>
          </a:lstStyle>
          <a:p>
            <a:r>
              <a:rPr lang="en-US" noProof="0" dirty="0" err="1" smtClean="0"/>
              <a:t>Presentationens</a:t>
            </a:r>
            <a:r>
              <a:rPr lang="sv-SE" dirty="0" smtClean="0"/>
              <a:t> titel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27584" y="4286256"/>
            <a:ext cx="7887820" cy="9286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40"/>
              </a:lnSpc>
              <a:spcAft>
                <a:spcPts val="200"/>
              </a:spcAft>
              <a:buNone/>
              <a:defRPr lang="sv-SE" sz="2200" kern="1200" baseline="0" dirty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err="1" smtClean="0"/>
              <a:t>Namn</a:t>
            </a:r>
            <a:r>
              <a:rPr lang="en-US" noProof="0" dirty="0" smtClean="0"/>
              <a:t> </a:t>
            </a:r>
            <a:r>
              <a:rPr lang="en-US" noProof="0" dirty="0" err="1" smtClean="0"/>
              <a:t>på</a:t>
            </a:r>
            <a:r>
              <a:rPr lang="en-US" noProof="0" dirty="0" smtClean="0"/>
              <a:t> </a:t>
            </a:r>
            <a:r>
              <a:rPr lang="en-US" noProof="0" dirty="0" err="1" smtClean="0"/>
              <a:t>arrangemang</a:t>
            </a:r>
            <a:r>
              <a:rPr lang="en-US" noProof="0" dirty="0" smtClean="0"/>
              <a:t>/</a:t>
            </a:r>
            <a:r>
              <a:rPr lang="en-US" noProof="0" dirty="0" err="1" smtClean="0"/>
              <a:t>konferens</a:t>
            </a:r>
            <a:r>
              <a:rPr lang="en-US" noProof="0" dirty="0" smtClean="0"/>
              <a:t>/plats </a:t>
            </a:r>
            <a:r>
              <a:rPr lang="en-US" noProof="0" dirty="0" err="1" smtClean="0"/>
              <a:t>eller</a:t>
            </a:r>
            <a:r>
              <a:rPr lang="en-US" noProof="0" dirty="0" smtClean="0"/>
              <a:t> </a:t>
            </a:r>
            <a:r>
              <a:rPr lang="en-US" noProof="0" dirty="0" err="1" smtClean="0"/>
              <a:t>liknande</a:t>
            </a:r>
            <a:endParaRPr lang="en-US" noProof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27584" y="6381328"/>
            <a:ext cx="208823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calaSans-Caps" pitchFamily="2" charset="0"/>
              </a:defRPr>
            </a:lvl1pPr>
          </a:lstStyle>
          <a:p>
            <a:fld id="{59B4BFC9-552C-4DC3-9D56-87ACE0F52693}" type="datetime1">
              <a:rPr lang="en-US" noProof="0" smtClean="0"/>
              <a:pPr/>
              <a:t>3/28/2018</a:t>
            </a:fld>
            <a:endParaRPr 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00392" y="260648"/>
            <a:ext cx="720080" cy="365125"/>
          </a:xfrm>
          <a:prstGeom prst="rect">
            <a:avLst/>
          </a:prstGeom>
        </p:spPr>
        <p:txBody>
          <a:bodyPr/>
          <a:lstStyle>
            <a:lvl1pPr marL="0" indent="0" algn="r">
              <a:defRPr sz="1400">
                <a:solidFill>
                  <a:schemeClr val="bg1"/>
                </a:solidFill>
                <a:latin typeface="ScalaSans-Caps" pitchFamily="2" charset="0"/>
              </a:defRPr>
            </a:lvl1pPr>
          </a:lstStyle>
          <a:p>
            <a:fld id="{C24F7FCD-9292-4833-BDA4-5FE456C8E58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2348880"/>
            <a:ext cx="2123728" cy="0"/>
          </a:xfrm>
          <a:prstGeom prst="line">
            <a:avLst/>
          </a:prstGeom>
          <a:ln w="38100">
            <a:solidFill>
              <a:srgbClr val="C42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2123728" y="2348880"/>
            <a:ext cx="4824536" cy="0"/>
          </a:xfrm>
          <a:prstGeom prst="line">
            <a:avLst/>
          </a:prstGeom>
          <a:ln w="38100">
            <a:solidFill>
              <a:srgbClr val="C42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>
            <a:off x="0" y="5589240"/>
            <a:ext cx="4824536" cy="0"/>
          </a:xfrm>
          <a:prstGeom prst="line">
            <a:avLst/>
          </a:prstGeom>
          <a:ln w="38100">
            <a:solidFill>
              <a:srgbClr val="C42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 flipV="1">
            <a:off x="762000" y="5589240"/>
            <a:ext cx="7554416" cy="38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 descr="RIRlogo_s_v_eng.wmf"/>
          <p:cNvPicPr>
            <a:picLocks noChangeAspect="1"/>
          </p:cNvPicPr>
          <p:nvPr userDrawn="1"/>
        </p:nvPicPr>
        <p:blipFill>
          <a:blip r:embed="rId3" cstate="print">
            <a:lum bright="100000" contrast="100000"/>
          </a:blip>
          <a:stretch>
            <a:fillRect/>
          </a:stretch>
        </p:blipFill>
        <p:spPr>
          <a:xfrm>
            <a:off x="7349406" y="5898456"/>
            <a:ext cx="1553716" cy="78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si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5892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alpha val="70000"/>
                </a:schemeClr>
              </a:gs>
              <a:gs pos="100000">
                <a:schemeClr val="accent4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40768"/>
            <a:ext cx="8003232" cy="423137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ts val="2200"/>
              </a:lnSpc>
              <a:spcAft>
                <a:spcPts val="200"/>
              </a:spcAft>
              <a:buClrTx/>
              <a:buFont typeface="ScalaSans-Regular" pitchFamily="2" charset="0"/>
              <a:buChar char="›"/>
              <a:defRPr sz="2000" baseline="0">
                <a:solidFill>
                  <a:schemeClr val="tx1"/>
                </a:solidFill>
                <a:latin typeface="ScalaSans-Regular" pitchFamily="2" charset="0"/>
              </a:defRPr>
            </a:lvl1pPr>
            <a:lvl2pPr marL="360363" indent="-180975">
              <a:lnSpc>
                <a:spcPts val="1900"/>
              </a:lnSpc>
              <a:spcAft>
                <a:spcPts val="200"/>
              </a:spcAft>
              <a:buSzPct val="70000"/>
              <a:defRPr sz="1700">
                <a:latin typeface="ScalaSans-Regular" pitchFamily="2" charset="0"/>
              </a:defRPr>
            </a:lvl2pPr>
            <a:lvl3pPr marL="495300" indent="-134938">
              <a:lnSpc>
                <a:spcPts val="1700"/>
              </a:lnSpc>
              <a:spcAft>
                <a:spcPts val="200"/>
              </a:spcAft>
              <a:defRPr sz="1500">
                <a:latin typeface="ScalaSans-Italic" pitchFamily="2" charset="0"/>
              </a:defRPr>
            </a:lvl3pPr>
          </a:lstStyle>
          <a:p>
            <a:pPr lvl="0"/>
            <a:r>
              <a:rPr lang="en-US" noProof="0" dirty="0" err="1" smtClean="0"/>
              <a:t>Skriv</a:t>
            </a:r>
            <a:r>
              <a:rPr lang="en-US" noProof="0" dirty="0" smtClean="0"/>
              <a:t> din text </a:t>
            </a:r>
            <a:r>
              <a:rPr lang="en-US" noProof="0" dirty="0" err="1" smtClean="0"/>
              <a:t>här</a:t>
            </a:r>
            <a:r>
              <a:rPr lang="en-US" noProof="0" dirty="0" smtClean="0"/>
              <a:t>, </a:t>
            </a:r>
            <a:r>
              <a:rPr lang="en-US" noProof="0" dirty="0" err="1" smtClean="0"/>
              <a:t>underrubriker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fetstil</a:t>
            </a:r>
            <a:r>
              <a:rPr lang="en-US" noProof="0" dirty="0" smtClean="0"/>
              <a:t> </a:t>
            </a:r>
            <a:r>
              <a:rPr lang="en-US" noProof="0" dirty="0" err="1" smtClean="0"/>
              <a:t>utan</a:t>
            </a:r>
            <a:r>
              <a:rPr lang="en-US" noProof="0" dirty="0" smtClean="0"/>
              <a:t> </a:t>
            </a:r>
            <a:r>
              <a:rPr lang="en-US" noProof="0" dirty="0" err="1" smtClean="0"/>
              <a:t>punktlista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Nivå</a:t>
            </a:r>
            <a:r>
              <a:rPr lang="en-US" noProof="0" dirty="0" smtClean="0"/>
              <a:t> </a:t>
            </a:r>
            <a:r>
              <a:rPr lang="en-US" noProof="0" dirty="0" err="1" smtClean="0"/>
              <a:t>två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Nivå</a:t>
            </a:r>
            <a:r>
              <a:rPr lang="en-US" noProof="0" dirty="0" smtClean="0"/>
              <a:t> </a:t>
            </a:r>
            <a:r>
              <a:rPr lang="en-US" noProof="0" dirty="0" err="1" smtClean="0"/>
              <a:t>tre</a:t>
            </a:r>
            <a:endParaRPr lang="en-US" noProof="0" dirty="0" smtClean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1296144" cy="3600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calaSans-Caps" pitchFamily="2" charset="0"/>
              </a:defRPr>
            </a:lvl1pPr>
          </a:lstStyle>
          <a:p>
            <a:fld id="{561A08D2-D212-46D9-8B88-0EED5ECA2314}" type="datetime1">
              <a:rPr lang="en-US" smtClean="0"/>
              <a:pPr/>
              <a:t>3/28/2018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56376" y="260648"/>
            <a:ext cx="86409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ScalaSans-Caps" pitchFamily="2" charset="0"/>
              </a:defRPr>
            </a:lvl1pPr>
          </a:lstStyle>
          <a:p>
            <a:fld id="{C24F7FCD-9292-4833-BDA4-5FE456C8E58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692696"/>
            <a:ext cx="7992888" cy="648072"/>
          </a:xfrm>
          <a:prstGeom prst="rect">
            <a:avLst/>
          </a:prstGeom>
        </p:spPr>
        <p:txBody>
          <a:bodyPr/>
          <a:lstStyle>
            <a:lvl1pPr algn="l">
              <a:def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alaSans-Regular" pitchFamily="2" charset="0"/>
                <a:ea typeface="+mj-ea"/>
                <a:cs typeface="+mj-cs"/>
              </a:defRPr>
            </a:lvl1pPr>
          </a:lstStyle>
          <a:p>
            <a:r>
              <a:rPr lang="en-US" noProof="0" dirty="0" err="1" smtClean="0"/>
              <a:t>Ange</a:t>
            </a:r>
            <a:r>
              <a:rPr lang="en-US" noProof="0" dirty="0" smtClean="0"/>
              <a:t> </a:t>
            </a:r>
            <a:r>
              <a:rPr lang="en-US" noProof="0" dirty="0" err="1" smtClean="0"/>
              <a:t>rubrik</a:t>
            </a:r>
            <a:endParaRPr lang="en-US" noProof="0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7848872" cy="3600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calaSans-Caps" pitchFamily="2" charset="0"/>
              </a:defRPr>
            </a:lvl1pPr>
          </a:lstStyle>
          <a:p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 err="1" smtClean="0"/>
              <a:t>presentationens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under "</a:t>
            </a:r>
            <a:r>
              <a:rPr lang="en-US" dirty="0" err="1" smtClean="0"/>
              <a:t>infoga</a:t>
            </a:r>
            <a:r>
              <a:rPr lang="en-US" dirty="0" smtClean="0"/>
              <a:t> </a:t>
            </a:r>
            <a:r>
              <a:rPr lang="en-US" dirty="0" err="1" smtClean="0"/>
              <a:t>sidhuvud</a:t>
            </a:r>
            <a:r>
              <a:rPr lang="en-US" dirty="0" smtClean="0"/>
              <a:t>/</a:t>
            </a:r>
            <a:r>
              <a:rPr lang="en-US" dirty="0" err="1" smtClean="0"/>
              <a:t>sidfot</a:t>
            </a:r>
            <a:r>
              <a:rPr lang="en-US" dirty="0" smtClean="0"/>
              <a:t> (</a:t>
            </a:r>
            <a:r>
              <a:rPr lang="en-US" dirty="0" err="1" smtClean="0"/>
              <a:t>obs</a:t>
            </a:r>
            <a:r>
              <a:rPr lang="en-US" dirty="0" smtClean="0"/>
              <a:t> </a:t>
            </a:r>
            <a:r>
              <a:rPr lang="en-US" dirty="0" err="1" smtClean="0"/>
              <a:t>utan</a:t>
            </a:r>
            <a:r>
              <a:rPr lang="en-US" dirty="0" smtClean="0"/>
              <a:t> </a:t>
            </a:r>
            <a:r>
              <a:rPr lang="en-US" dirty="0" err="1" smtClean="0"/>
              <a:t>inledande</a:t>
            </a:r>
            <a:r>
              <a:rPr lang="en-US" dirty="0" smtClean="0"/>
              <a:t> </a:t>
            </a:r>
            <a:r>
              <a:rPr lang="en-US" dirty="0" err="1" smtClean="0"/>
              <a:t>versaler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285720" y="285728"/>
            <a:ext cx="285752" cy="285752"/>
          </a:xfrm>
          <a:prstGeom prst="rect">
            <a:avLst/>
          </a:prstGeom>
          <a:solidFill>
            <a:srgbClr val="C42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 descr="RIRlogo_s_v_eng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49406" y="5898456"/>
            <a:ext cx="1553716" cy="7812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sida med tvåradig 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5892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alpha val="70000"/>
                </a:schemeClr>
              </a:gs>
              <a:gs pos="100000">
                <a:schemeClr val="accent4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844824"/>
            <a:ext cx="8003232" cy="3727317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ts val="2200"/>
              </a:lnSpc>
              <a:spcAft>
                <a:spcPts val="200"/>
              </a:spcAft>
              <a:buClrTx/>
              <a:buFont typeface="ScalaSans-Regular" pitchFamily="2" charset="0"/>
              <a:buChar char="›"/>
              <a:defRPr sz="2000" baseline="0">
                <a:solidFill>
                  <a:schemeClr val="tx1"/>
                </a:solidFill>
                <a:latin typeface="ScalaSans-Regular" pitchFamily="2" charset="0"/>
              </a:defRPr>
            </a:lvl1pPr>
            <a:lvl2pPr marL="360363" indent="-180975">
              <a:lnSpc>
                <a:spcPts val="1900"/>
              </a:lnSpc>
              <a:spcAft>
                <a:spcPts val="200"/>
              </a:spcAft>
              <a:buSzPct val="70000"/>
              <a:defRPr sz="1700">
                <a:latin typeface="ScalaSans-Regular" pitchFamily="2" charset="0"/>
              </a:defRPr>
            </a:lvl2pPr>
            <a:lvl3pPr marL="495300" indent="-134938">
              <a:lnSpc>
                <a:spcPts val="1700"/>
              </a:lnSpc>
              <a:spcAft>
                <a:spcPts val="200"/>
              </a:spcAft>
              <a:defRPr sz="1500">
                <a:latin typeface="ScalaSans-Italic" pitchFamily="2" charset="0"/>
              </a:defRPr>
            </a:lvl3pPr>
          </a:lstStyle>
          <a:p>
            <a:pPr lvl="0"/>
            <a:r>
              <a:rPr lang="en-US" noProof="0" smtClean="0"/>
              <a:t>Skriv din text här, underrubriker i fetstil utan punktlista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1296144" cy="3600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calaSans-Caps" pitchFamily="2" charset="0"/>
              </a:defRPr>
            </a:lvl1pPr>
          </a:lstStyle>
          <a:p>
            <a:fld id="{F7A8E743-5B7A-4624-B357-18C8C8C8EB7F}" type="datetime1">
              <a:rPr lang="en-US" smtClean="0"/>
              <a:pPr/>
              <a:t>3/28/2018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56376" y="260648"/>
            <a:ext cx="86409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ScalaSans-Caps" pitchFamily="2" charset="0"/>
              </a:defRPr>
            </a:lvl1pPr>
          </a:lstStyle>
          <a:p>
            <a:fld id="{C24F7FCD-9292-4833-BDA4-5FE456C8E58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692696"/>
            <a:ext cx="7992888" cy="1152128"/>
          </a:xfrm>
          <a:prstGeom prst="rect">
            <a:avLst/>
          </a:prstGeom>
        </p:spPr>
        <p:txBody>
          <a:bodyPr/>
          <a:lstStyle>
            <a:lvl1pPr algn="l">
              <a:def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alaSans-Regular" pitchFamily="2" charset="0"/>
                <a:ea typeface="+mj-ea"/>
                <a:cs typeface="+mj-cs"/>
              </a:defRPr>
            </a:lvl1pPr>
          </a:lstStyle>
          <a:p>
            <a:r>
              <a:rPr lang="en-US" noProof="0" smtClean="0"/>
              <a:t>Ange dubbelradig </a:t>
            </a:r>
            <a:br>
              <a:rPr lang="en-US" noProof="0" smtClean="0"/>
            </a:br>
            <a:r>
              <a:rPr lang="en-US" noProof="0" smtClean="0"/>
              <a:t>rubrik här</a:t>
            </a:r>
            <a:endParaRPr lang="en-US" noProof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7848872" cy="3600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calaSans-Caps" pitchFamily="2" charset="0"/>
              </a:defRPr>
            </a:lvl1pPr>
          </a:lstStyle>
          <a:p>
            <a:r>
              <a:rPr lang="en-US" noProof="0" dirty="0" err="1" smtClean="0"/>
              <a:t>ange</a:t>
            </a:r>
            <a:r>
              <a:rPr lang="en-US" noProof="0" dirty="0" smtClean="0"/>
              <a:t> </a:t>
            </a:r>
            <a:r>
              <a:rPr lang="en-US" noProof="0" dirty="0" err="1" smtClean="0"/>
              <a:t>presentationens</a:t>
            </a:r>
            <a:r>
              <a:rPr lang="en-US" noProof="0" dirty="0" smtClean="0"/>
              <a:t>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under "</a:t>
            </a:r>
            <a:r>
              <a:rPr lang="en-US" noProof="0" dirty="0" err="1" smtClean="0"/>
              <a:t>infoga</a:t>
            </a:r>
            <a:r>
              <a:rPr lang="en-US" noProof="0" dirty="0" smtClean="0"/>
              <a:t> </a:t>
            </a:r>
            <a:r>
              <a:rPr lang="en-US" noProof="0" dirty="0" err="1" smtClean="0"/>
              <a:t>sidhuvud</a:t>
            </a:r>
            <a:r>
              <a:rPr lang="en-US" noProof="0" dirty="0" smtClean="0"/>
              <a:t>/</a:t>
            </a:r>
            <a:r>
              <a:rPr lang="en-US" noProof="0" dirty="0" err="1" smtClean="0"/>
              <a:t>sidfot</a:t>
            </a:r>
            <a:r>
              <a:rPr lang="en-US" noProof="0" dirty="0" smtClean="0"/>
              <a:t> (</a:t>
            </a:r>
            <a:r>
              <a:rPr lang="en-US" noProof="0" dirty="0" err="1" smtClean="0"/>
              <a:t>obs</a:t>
            </a:r>
            <a:r>
              <a:rPr lang="en-US" noProof="0" dirty="0" smtClean="0"/>
              <a:t> </a:t>
            </a:r>
            <a:r>
              <a:rPr lang="en-US" noProof="0" dirty="0" err="1" smtClean="0"/>
              <a:t>utan</a:t>
            </a:r>
            <a:r>
              <a:rPr lang="en-US" noProof="0" dirty="0" smtClean="0"/>
              <a:t> </a:t>
            </a:r>
            <a:r>
              <a:rPr lang="en-US" dirty="0" err="1" smtClean="0"/>
              <a:t>inledande</a:t>
            </a:r>
            <a:r>
              <a:rPr lang="en-US" dirty="0" smtClean="0"/>
              <a:t> </a:t>
            </a:r>
            <a:r>
              <a:rPr lang="en-US" noProof="0" dirty="0" err="1" smtClean="0"/>
              <a:t>versaler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285720" y="285728"/>
            <a:ext cx="285752" cy="285752"/>
          </a:xfrm>
          <a:prstGeom prst="rect">
            <a:avLst/>
          </a:prstGeom>
          <a:solidFill>
            <a:srgbClr val="C42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 descr="RIRlogo_s_v_eng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49406" y="5898456"/>
            <a:ext cx="1553716" cy="7812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5892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alpha val="70000"/>
                </a:schemeClr>
              </a:gs>
              <a:gs pos="100000">
                <a:schemeClr val="accent4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40768"/>
            <a:ext cx="3816424" cy="423137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ts val="2200"/>
              </a:lnSpc>
              <a:spcAft>
                <a:spcPts val="200"/>
              </a:spcAft>
              <a:buClrTx/>
              <a:buFont typeface="ScalaSans-Regular" pitchFamily="2" charset="0"/>
              <a:buChar char="›"/>
              <a:defRPr sz="2000" baseline="0">
                <a:solidFill>
                  <a:schemeClr val="tx1"/>
                </a:solidFill>
                <a:latin typeface="ScalaSans-Regular" pitchFamily="2" charset="0"/>
              </a:defRPr>
            </a:lvl1pPr>
            <a:lvl2pPr marL="360363" indent="-180975">
              <a:lnSpc>
                <a:spcPts val="1900"/>
              </a:lnSpc>
              <a:spcAft>
                <a:spcPts val="200"/>
              </a:spcAft>
              <a:buSzPct val="70000"/>
              <a:defRPr sz="1700">
                <a:latin typeface="ScalaSans-Regular" pitchFamily="2" charset="0"/>
              </a:defRPr>
            </a:lvl2pPr>
            <a:lvl3pPr marL="495300" indent="-134938">
              <a:lnSpc>
                <a:spcPts val="1700"/>
              </a:lnSpc>
              <a:spcAft>
                <a:spcPts val="200"/>
              </a:spcAft>
              <a:defRPr sz="1500">
                <a:latin typeface="ScalaSans-Italic" pitchFamily="2" charset="0"/>
              </a:defRPr>
            </a:lvl3pPr>
          </a:lstStyle>
          <a:p>
            <a:pPr lvl="0"/>
            <a:r>
              <a:rPr lang="en-US" noProof="0" smtClean="0"/>
              <a:t>Skriv din text här, underrubriker i fetstil utan punktlista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1296144" cy="3600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calaSans-Caps" pitchFamily="2" charset="0"/>
              </a:defRPr>
            </a:lvl1pPr>
          </a:lstStyle>
          <a:p>
            <a:fld id="{F1997D83-1BB0-4633-B35C-AD41C852428A}" type="datetime1">
              <a:rPr lang="en-US" smtClean="0"/>
              <a:pPr/>
              <a:t>3/28/2018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56376" y="260648"/>
            <a:ext cx="86409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ScalaSans-Caps" pitchFamily="2" charset="0"/>
              </a:defRPr>
            </a:lvl1pPr>
          </a:lstStyle>
          <a:p>
            <a:fld id="{C24F7FCD-9292-4833-BDA4-5FE456C8E58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692696"/>
            <a:ext cx="7992888" cy="648072"/>
          </a:xfrm>
          <a:prstGeom prst="rect">
            <a:avLst/>
          </a:prstGeom>
        </p:spPr>
        <p:txBody>
          <a:bodyPr/>
          <a:lstStyle>
            <a:lvl1pPr algn="l">
              <a:def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alaSans-Regular" pitchFamily="2" charset="0"/>
                <a:ea typeface="+mj-ea"/>
                <a:cs typeface="+mj-cs"/>
              </a:defRPr>
            </a:lvl1pPr>
          </a:lstStyle>
          <a:p>
            <a:r>
              <a:rPr lang="en-US" noProof="0" smtClean="0"/>
              <a:t>Ange rubrik</a:t>
            </a:r>
            <a:endParaRPr lang="en-US" noProof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7848872" cy="3600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calaSans-Caps" pitchFamily="2" charset="0"/>
              </a:defRPr>
            </a:lvl1pPr>
          </a:lstStyle>
          <a:p>
            <a:r>
              <a:rPr lang="en-US" noProof="0" dirty="0" err="1" smtClean="0"/>
              <a:t>ange</a:t>
            </a:r>
            <a:r>
              <a:rPr lang="en-US" noProof="0" dirty="0" smtClean="0"/>
              <a:t> </a:t>
            </a:r>
            <a:r>
              <a:rPr lang="en-US" noProof="0" dirty="0" err="1" smtClean="0"/>
              <a:t>presentationens</a:t>
            </a:r>
            <a:r>
              <a:rPr lang="en-US" noProof="0" dirty="0" smtClean="0"/>
              <a:t>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under "</a:t>
            </a:r>
            <a:r>
              <a:rPr lang="en-US" noProof="0" dirty="0" err="1" smtClean="0"/>
              <a:t>infoga</a:t>
            </a:r>
            <a:r>
              <a:rPr lang="en-US" noProof="0" dirty="0" smtClean="0"/>
              <a:t> </a:t>
            </a:r>
            <a:r>
              <a:rPr lang="en-US" noProof="0" dirty="0" err="1" smtClean="0"/>
              <a:t>sidhuvud</a:t>
            </a:r>
            <a:r>
              <a:rPr lang="en-US" noProof="0" dirty="0" smtClean="0"/>
              <a:t>/</a:t>
            </a:r>
            <a:r>
              <a:rPr lang="en-US" noProof="0" dirty="0" err="1" smtClean="0"/>
              <a:t>sidfot</a:t>
            </a:r>
            <a:r>
              <a:rPr lang="en-US" noProof="0" dirty="0" smtClean="0"/>
              <a:t> (</a:t>
            </a:r>
            <a:r>
              <a:rPr lang="en-US" noProof="0" dirty="0" err="1" smtClean="0"/>
              <a:t>obs</a:t>
            </a:r>
            <a:r>
              <a:rPr lang="en-US" noProof="0" dirty="0" smtClean="0"/>
              <a:t> </a:t>
            </a:r>
            <a:r>
              <a:rPr lang="en-US" noProof="0" dirty="0" err="1" smtClean="0"/>
              <a:t>utan</a:t>
            </a:r>
            <a:r>
              <a:rPr lang="en-US" dirty="0" smtClean="0"/>
              <a:t> </a:t>
            </a:r>
            <a:r>
              <a:rPr lang="en-US" dirty="0" err="1" smtClean="0"/>
              <a:t>inledande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versaler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285720" y="285728"/>
            <a:ext cx="285752" cy="285752"/>
          </a:xfrm>
          <a:prstGeom prst="rect">
            <a:avLst/>
          </a:prstGeom>
          <a:solidFill>
            <a:srgbClr val="C42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860032" y="1340768"/>
            <a:ext cx="3816424" cy="423137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ts val="2200"/>
              </a:lnSpc>
              <a:spcAft>
                <a:spcPts val="200"/>
              </a:spcAft>
              <a:buClrTx/>
              <a:buFont typeface="ScalaSans-Regular" pitchFamily="2" charset="0"/>
              <a:buChar char="›"/>
              <a:defRPr sz="2000" baseline="0">
                <a:solidFill>
                  <a:schemeClr val="tx1"/>
                </a:solidFill>
                <a:latin typeface="ScalaSans-Regular" pitchFamily="2" charset="0"/>
              </a:defRPr>
            </a:lvl1pPr>
            <a:lvl2pPr marL="360363" indent="-180975">
              <a:lnSpc>
                <a:spcPts val="1900"/>
              </a:lnSpc>
              <a:spcAft>
                <a:spcPts val="200"/>
              </a:spcAft>
              <a:buSzPct val="70000"/>
              <a:defRPr sz="1700">
                <a:latin typeface="ScalaSans-Regular" pitchFamily="2" charset="0"/>
              </a:defRPr>
            </a:lvl2pPr>
            <a:lvl3pPr marL="495300" indent="-134938">
              <a:lnSpc>
                <a:spcPts val="1700"/>
              </a:lnSpc>
              <a:spcAft>
                <a:spcPts val="200"/>
              </a:spcAft>
              <a:defRPr sz="1500">
                <a:latin typeface="ScalaSans-Italic" pitchFamily="2" charset="0"/>
              </a:defRPr>
            </a:lvl3pPr>
          </a:lstStyle>
          <a:p>
            <a:pPr lvl="0"/>
            <a:r>
              <a:rPr lang="en-US" noProof="0" dirty="0" err="1" smtClean="0"/>
              <a:t>Skriv</a:t>
            </a:r>
            <a:r>
              <a:rPr lang="en-US" noProof="0" dirty="0" smtClean="0"/>
              <a:t> din text </a:t>
            </a:r>
            <a:r>
              <a:rPr lang="en-US" noProof="0" dirty="0" err="1" smtClean="0"/>
              <a:t>här</a:t>
            </a:r>
            <a:r>
              <a:rPr lang="en-US" noProof="0" dirty="0" smtClean="0"/>
              <a:t>, </a:t>
            </a:r>
            <a:r>
              <a:rPr lang="en-US" noProof="0" dirty="0" err="1" smtClean="0"/>
              <a:t>underrubriker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fetstil</a:t>
            </a:r>
            <a:r>
              <a:rPr lang="en-US" noProof="0" dirty="0" smtClean="0"/>
              <a:t> </a:t>
            </a:r>
            <a:r>
              <a:rPr lang="en-US" noProof="0" dirty="0" err="1" smtClean="0"/>
              <a:t>utan</a:t>
            </a:r>
            <a:r>
              <a:rPr lang="en-US" noProof="0" dirty="0" smtClean="0"/>
              <a:t> </a:t>
            </a:r>
            <a:r>
              <a:rPr lang="en-US" noProof="0" dirty="0" err="1" smtClean="0"/>
              <a:t>punktlista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Nivå</a:t>
            </a:r>
            <a:r>
              <a:rPr lang="en-US" noProof="0" dirty="0" smtClean="0"/>
              <a:t> </a:t>
            </a:r>
            <a:r>
              <a:rPr lang="en-US" noProof="0" dirty="0" err="1" smtClean="0"/>
              <a:t>två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Nivå</a:t>
            </a:r>
            <a:r>
              <a:rPr lang="en-US" noProof="0" dirty="0" smtClean="0"/>
              <a:t> </a:t>
            </a:r>
            <a:r>
              <a:rPr lang="en-US" noProof="0" dirty="0" err="1" smtClean="0"/>
              <a:t>tre</a:t>
            </a:r>
            <a:endParaRPr lang="en-US" noProof="0" dirty="0" smtClean="0"/>
          </a:p>
        </p:txBody>
      </p:sp>
      <p:pic>
        <p:nvPicPr>
          <p:cNvPr id="19" name="Bildobjekt 18" descr="RIRlogo_s_v_eng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49406" y="5898456"/>
            <a:ext cx="1553716" cy="7812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2" r:id="rId2"/>
    <p:sldLayoutId id="2147483677" r:id="rId3"/>
    <p:sldLayoutId id="2147483678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3286124"/>
            <a:ext cx="7888390" cy="725470"/>
          </a:xfrm>
        </p:spPr>
        <p:txBody>
          <a:bodyPr/>
          <a:lstStyle/>
          <a:p>
            <a:r>
              <a:rPr lang="en-US" dirty="0" err="1" smtClean="0"/>
              <a:t>Revizija</a:t>
            </a:r>
            <a:r>
              <a:rPr lang="en-US" dirty="0" smtClean="0"/>
              <a:t> u</a:t>
            </a:r>
            <a:r>
              <a:rPr lang="bs-Latn-BA" sz="2400" dirty="0" smtClean="0"/>
              <a:t>č</a:t>
            </a:r>
            <a:r>
              <a:rPr lang="en-US" dirty="0" err="1" smtClean="0"/>
              <a:t>inka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temu</a:t>
            </a:r>
            <a:r>
              <a:rPr lang="en-US" dirty="0" smtClean="0"/>
              <a:t> </a:t>
            </a:r>
            <a:r>
              <a:rPr lang="bs-Latn-BA" dirty="0" smtClean="0"/>
              <a:t/>
            </a:r>
            <a:br>
              <a:rPr lang="bs-Latn-BA" dirty="0" smtClean="0"/>
            </a:br>
            <a:r>
              <a:rPr lang="en-US" dirty="0" smtClean="0"/>
              <a:t>JAVNE NABAVKE U REGIJI ZAPADNOG BALKANA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4286256"/>
            <a:ext cx="7959828" cy="928694"/>
          </a:xfrm>
        </p:spPr>
        <p:txBody>
          <a:bodyPr/>
          <a:lstStyle/>
          <a:p>
            <a:r>
              <a:rPr lang="bs-Latn-BA" dirty="0" smtClean="0"/>
              <a:t>Doboj</a:t>
            </a:r>
            <a:r>
              <a:rPr lang="sv-SE" dirty="0" smtClean="0"/>
              <a:t>, </a:t>
            </a:r>
            <a:r>
              <a:rPr lang="bs-Latn-BA" dirty="0" smtClean="0"/>
              <a:t>28.03.</a:t>
            </a:r>
            <a:r>
              <a:rPr lang="sv-SE" dirty="0" smtClean="0"/>
              <a:t>201</a:t>
            </a:r>
            <a:r>
              <a:rPr lang="bs-Latn-BA" dirty="0" smtClean="0"/>
              <a:t>8. godine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755576" y="5733257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sz="1400" dirty="0" smtClean="0">
                <a:solidFill>
                  <a:schemeClr val="bg1"/>
                </a:solidFill>
                <a:latin typeface="ScalaSans-Caps" pitchFamily="2" charset="0"/>
              </a:rPr>
              <a:t>Hazim </a:t>
            </a:r>
            <a:r>
              <a:rPr lang="bs-Latn-BA" sz="1400" dirty="0" smtClean="0">
                <a:solidFill>
                  <a:schemeClr val="bg1"/>
                </a:solidFill>
                <a:latin typeface="ScalaSans-Caps" pitchFamily="2" charset="0"/>
              </a:rPr>
              <a:t>Š</a:t>
            </a:r>
            <a:r>
              <a:rPr lang="sv-SE" sz="1400" dirty="0" smtClean="0">
                <a:solidFill>
                  <a:schemeClr val="bg1"/>
                </a:solidFill>
                <a:latin typeface="ScalaSans-Caps" pitchFamily="2" charset="0"/>
              </a:rPr>
              <a:t>abanovi</a:t>
            </a:r>
            <a:r>
              <a:rPr lang="bs-Latn-BA" sz="900" dirty="0" smtClean="0">
                <a:solidFill>
                  <a:schemeClr val="bg1"/>
                </a:solidFill>
                <a:latin typeface="ScalaSans-Caps" pitchFamily="2" charset="0"/>
              </a:rPr>
              <a:t>ć</a:t>
            </a:r>
            <a:r>
              <a:rPr lang="sv-SE" sz="1400" dirty="0" smtClean="0">
                <a:solidFill>
                  <a:schemeClr val="bg1"/>
                </a:solidFill>
                <a:latin typeface="ScalaSans-Caps" pitchFamily="2" charset="0"/>
              </a:rPr>
              <a:t>, </a:t>
            </a:r>
            <a:r>
              <a:rPr lang="bs-Latn-BA" sz="1400" dirty="0" smtClean="0">
                <a:solidFill>
                  <a:schemeClr val="bg1"/>
                </a:solidFill>
                <a:latin typeface="ScalaSans-Caps" pitchFamily="2" charset="0"/>
              </a:rPr>
              <a:t>Oficir za vezu za Zapadni Balkan</a:t>
            </a:r>
            <a:r>
              <a:rPr lang="sv-SE" sz="1400" dirty="0" smtClean="0">
                <a:solidFill>
                  <a:schemeClr val="bg1"/>
                </a:solidFill>
                <a:latin typeface="ScalaSans-Caps" pitchFamily="2" charset="0"/>
              </a:rPr>
              <a:t>, </a:t>
            </a:r>
            <a:r>
              <a:rPr lang="bs-Latn-BA" sz="1400" dirty="0" smtClean="0">
                <a:solidFill>
                  <a:schemeClr val="bg1"/>
                </a:solidFill>
                <a:latin typeface="ScalaSans-Caps" pitchFamily="2" charset="0"/>
              </a:rPr>
              <a:t>Švedski dr</a:t>
            </a:r>
            <a:r>
              <a:rPr lang="bs-Latn-BA" sz="900" dirty="0" smtClean="0">
                <a:solidFill>
                  <a:schemeClr val="bg1"/>
                </a:solidFill>
                <a:latin typeface="ScalaSans-Caps" pitchFamily="2" charset="0"/>
              </a:rPr>
              <a:t>ž</a:t>
            </a:r>
            <a:r>
              <a:rPr lang="bs-Latn-BA" sz="1400" dirty="0" smtClean="0">
                <a:solidFill>
                  <a:schemeClr val="bg1"/>
                </a:solidFill>
                <a:latin typeface="ScalaSans-Caps" pitchFamily="2" charset="0"/>
              </a:rPr>
              <a:t>avni ured za reviziju</a:t>
            </a:r>
            <a:endParaRPr lang="sv-SE" sz="1400" dirty="0" smtClean="0">
              <a:solidFill>
                <a:schemeClr val="bg1"/>
              </a:solidFill>
              <a:latin typeface="ScalaSans-Caps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400" dirty="0" smtClean="0">
              <a:solidFill>
                <a:schemeClr val="bg1"/>
              </a:solidFill>
              <a:latin typeface="ScalaSans-Cap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FCD-9292-4833-BDA4-5FE456C8E58E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648072"/>
          </a:xfrm>
        </p:spPr>
        <p:txBody>
          <a:bodyPr/>
          <a:lstStyle/>
          <a:p>
            <a:r>
              <a:rPr lang="bs-Latn-BA" dirty="0" smtClean="0"/>
              <a:t>Projekat regionalne paralelne revizije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743"/>
            <a:ext cx="9144000" cy="5971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08D2-D212-46D9-8B88-0EED5ECA2314}" type="datetime1">
              <a:rPr lang="en-US" smtClean="0"/>
              <a:pPr/>
              <a:t>3/28/2018</a:t>
            </a:fld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FCD-9292-4833-BDA4-5FE456C8E58E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92888" cy="648072"/>
          </a:xfrm>
        </p:spPr>
        <p:txBody>
          <a:bodyPr/>
          <a:lstStyle/>
          <a:p>
            <a:pPr algn="ctr"/>
            <a:r>
              <a:rPr lang="bs-Latn-BA" dirty="0" smtClean="0"/>
              <a:t>Zna</a:t>
            </a:r>
            <a:r>
              <a:rPr lang="bs-Latn-BA" sz="2000" dirty="0" smtClean="0"/>
              <a:t>č</a:t>
            </a:r>
            <a:r>
              <a:rPr lang="bs-Latn-BA" dirty="0" smtClean="0"/>
              <a:t>aj javnih nabavki – 10% GDPa, preko 7 milijardi EUR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036760"/>
              </p:ext>
            </p:extLst>
          </p:nvPr>
        </p:nvGraphicFramePr>
        <p:xfrm>
          <a:off x="179512" y="1341438"/>
          <a:ext cx="8640959" cy="423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5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08D2-D212-46D9-8B88-0EED5ECA2314}" type="datetime1">
              <a:rPr lang="en-US" smtClean="0"/>
              <a:pPr/>
              <a:t>3/28/2018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56" y="188640"/>
            <a:ext cx="8460432" cy="648072"/>
          </a:xfrm>
        </p:spPr>
        <p:txBody>
          <a:bodyPr/>
          <a:lstStyle/>
          <a:p>
            <a:pPr algn="ctr"/>
            <a:r>
              <a:rPr lang="bs-Latn-BA" dirty="0" smtClean="0"/>
              <a:t>Naj</a:t>
            </a:r>
            <a:r>
              <a:rPr lang="bs-Latn-BA" sz="2800" dirty="0" smtClean="0"/>
              <a:t>č</a:t>
            </a:r>
            <a:r>
              <a:rPr lang="bs-Latn-BA" dirty="0" smtClean="0"/>
              <a:t>eš</a:t>
            </a:r>
            <a:r>
              <a:rPr lang="bs-Latn-BA" sz="2800" dirty="0" smtClean="0"/>
              <a:t>ć</a:t>
            </a:r>
            <a:r>
              <a:rPr lang="bs-Latn-BA" dirty="0" smtClean="0"/>
              <a:t>i problemi u EU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je </a:t>
            </a:r>
            <a:r>
              <a:rPr lang="en-US" dirty="0" err="1" smtClean="0"/>
              <a:t>identifikovao</a:t>
            </a:r>
            <a:r>
              <a:rPr lang="en-US" dirty="0" smtClean="0"/>
              <a:t> </a:t>
            </a:r>
            <a:r>
              <a:rPr lang="en-US" dirty="0" err="1" smtClean="0"/>
              <a:t>Evropski</a:t>
            </a:r>
            <a:r>
              <a:rPr lang="en-US" dirty="0" smtClean="0"/>
              <a:t> </a:t>
            </a:r>
            <a:r>
              <a:rPr lang="en-US" dirty="0" err="1" smtClean="0"/>
              <a:t>revizijski</a:t>
            </a:r>
            <a:r>
              <a:rPr lang="en-US" dirty="0" smtClean="0"/>
              <a:t> </a:t>
            </a:r>
            <a:r>
              <a:rPr lang="en-US" dirty="0" err="1" smtClean="0"/>
              <a:t>sud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42" y="1484784"/>
            <a:ext cx="888905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8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63226"/>
          </a:xfrm>
        </p:spPr>
        <p:txBody>
          <a:bodyPr/>
          <a:lstStyle/>
          <a:p>
            <a:r>
              <a:rPr lang="hr-BA" sz="2800" dirty="0" smtClean="0"/>
              <a:t>Šta </a:t>
            </a:r>
            <a:r>
              <a:rPr lang="hr-BA" sz="2800" dirty="0"/>
              <a:t>je revizija, </a:t>
            </a:r>
            <a:r>
              <a:rPr lang="en-GB" sz="2800" dirty="0" smtClean="0"/>
              <a:t>a </a:t>
            </a:r>
            <a:r>
              <a:rPr lang="hr-BA" sz="2800" dirty="0" smtClean="0"/>
              <a:t>šta </a:t>
            </a:r>
            <a:r>
              <a:rPr lang="hr-BA" sz="2800" dirty="0"/>
              <a:t>je krivična </a:t>
            </a:r>
            <a:r>
              <a:rPr lang="hr-BA" sz="2800" dirty="0" smtClean="0"/>
              <a:t>istraga</a:t>
            </a:r>
            <a:r>
              <a:rPr lang="en-GB" sz="2800" dirty="0" smtClean="0"/>
              <a:t>/</a:t>
            </a:r>
            <a:r>
              <a:rPr lang="en-GB" sz="2800" dirty="0" err="1" smtClean="0"/>
              <a:t>proces</a:t>
            </a:r>
            <a:r>
              <a:rPr lang="hr-BA" sz="2800" dirty="0" smtClean="0"/>
              <a:t>?</a:t>
            </a:r>
            <a:r>
              <a:rPr lang="en-US" sz="2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251520" y="764704"/>
            <a:ext cx="8149456" cy="3801157"/>
          </a:xfrm>
        </p:spPr>
        <p:txBody>
          <a:bodyPr/>
          <a:lstStyle/>
          <a:p>
            <a:pPr marL="0" indent="0">
              <a:buNone/>
            </a:pPr>
            <a:r>
              <a:rPr lang="hr-BA" sz="2000" dirty="0"/>
              <a:t>Stepenice sumnje</a:t>
            </a:r>
            <a:r>
              <a:rPr lang="en-US" sz="2000" dirty="0"/>
              <a:t>: </a:t>
            </a:r>
            <a:endParaRPr lang="en-US" sz="2000" b="1" dirty="0"/>
          </a:p>
          <a:p>
            <a:r>
              <a:rPr lang="hr-BA" sz="2000" dirty="0"/>
              <a:t>Razlog za vjerovati </a:t>
            </a:r>
            <a:r>
              <a:rPr lang="en-US" sz="2000" dirty="0"/>
              <a:t>(</a:t>
            </a:r>
            <a:r>
              <a:rPr lang="hr-BA" sz="2000" dirty="0"/>
              <a:t>da je počinjeno krivično djelo)</a:t>
            </a:r>
            <a:endParaRPr lang="en-US" dirty="0"/>
          </a:p>
          <a:p>
            <a:r>
              <a:rPr lang="hr-BA" dirty="0"/>
              <a:t>Sumnja</a:t>
            </a:r>
            <a:r>
              <a:rPr lang="en-US" dirty="0"/>
              <a:t> </a:t>
            </a:r>
          </a:p>
          <a:p>
            <a:r>
              <a:rPr lang="hr-BA" dirty="0"/>
              <a:t>Razumna sumnja</a:t>
            </a:r>
            <a:endParaRPr lang="en-US" dirty="0"/>
          </a:p>
          <a:p>
            <a:r>
              <a:rPr lang="hr-BA" dirty="0" smtClean="0"/>
              <a:t>Vjerovat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optu</a:t>
            </a:r>
            <a:r>
              <a:rPr lang="bs-Latn-BA" dirty="0" smtClean="0"/>
              <a:t>žnica</a:t>
            </a:r>
            <a:endParaRPr lang="en-US" dirty="0"/>
          </a:p>
          <a:p>
            <a:r>
              <a:rPr lang="hr-BA" dirty="0"/>
              <a:t>Jasni i uvjerljivi dokazi </a:t>
            </a:r>
            <a:endParaRPr lang="en-US" dirty="0"/>
          </a:p>
          <a:p>
            <a:r>
              <a:rPr lang="hr-BA" dirty="0"/>
              <a:t>Van razumne sumnje 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69081" y="2276872"/>
            <a:ext cx="8605838" cy="3327400"/>
            <a:chOff x="90" y="1570"/>
            <a:chExt cx="5421" cy="209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" y="1570"/>
              <a:ext cx="5421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388" y="1765"/>
              <a:ext cx="6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Van razumne 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388" y="1907"/>
              <a:ext cx="3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sumnje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324" y="2082"/>
              <a:ext cx="79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Jasni i uvjerljivi 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299" y="2228"/>
              <a:ext cx="3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dokazi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468" y="2436"/>
              <a:ext cx="56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Vjerovatna</a:t>
              </a:r>
              <a:r>
                <a:rPr kumimoji="0" lang="sv-SE" altLang="sv-SE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483" y="2572"/>
              <a:ext cx="47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BA" altLang="sv-SE" sz="15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optužnica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00" y="2710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Razumna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700" y="2871"/>
              <a:ext cx="3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sumnja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87" y="3031"/>
              <a:ext cx="3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Sumnja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9" y="3375"/>
              <a:ext cx="9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BA" altLang="sv-S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Razlog za vjerovati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700" y="3353"/>
              <a:ext cx="8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342" y="1731"/>
              <a:ext cx="0" cy="3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342" y="1731"/>
              <a:ext cx="8" cy="3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261" y="2052"/>
              <a:ext cx="0" cy="3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261" y="2052"/>
              <a:ext cx="8" cy="3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2444" y="2373"/>
              <a:ext cx="0" cy="3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444" y="2373"/>
              <a:ext cx="8" cy="3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675" y="2694"/>
              <a:ext cx="0" cy="3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675" y="2694"/>
              <a:ext cx="8" cy="3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963" y="3015"/>
              <a:ext cx="0" cy="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963" y="3015"/>
              <a:ext cx="8" cy="3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90" y="3337"/>
              <a:ext cx="0" cy="3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90" y="3337"/>
              <a:ext cx="8" cy="3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4350" y="1731"/>
              <a:ext cx="1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350" y="1731"/>
              <a:ext cx="116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3269" y="2052"/>
              <a:ext cx="10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269" y="2052"/>
              <a:ext cx="108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2452" y="2373"/>
              <a:ext cx="8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452" y="2373"/>
              <a:ext cx="81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1683" y="2694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1683" y="2694"/>
              <a:ext cx="76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971" y="3015"/>
              <a:ext cx="7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971" y="3015"/>
              <a:ext cx="71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98" y="3337"/>
              <a:ext cx="8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98" y="3337"/>
              <a:ext cx="87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6351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08D2-D212-46D9-8B88-0EED5ECA2314}" type="datetime1">
              <a:rPr lang="en-US" smtClean="0"/>
              <a:pPr/>
              <a:t>3/28/2018</a:t>
            </a:fld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FCD-9292-4833-BDA4-5FE456C8E58E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3073" name="Picture 1" descr="C:\Users\Hazim\Desktop\Proces javnih nab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64"/>
            <a:ext cx="9144000" cy="670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3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FCD-9292-4833-BDA4-5FE456C8E58E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4175" name="Picture 79" descr="C:\Users\Hazim\Desktop\Fokus revizi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7" y="0"/>
            <a:ext cx="91195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4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08D2-D212-46D9-8B88-0EED5ECA2314}" type="datetime1">
              <a:rPr lang="en-US" smtClean="0"/>
              <a:pPr/>
              <a:t>3/28/2018</a:t>
            </a:fld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FCD-9292-4833-BDA4-5FE456C8E58E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992888" cy="648072"/>
          </a:xfrm>
        </p:spPr>
        <p:txBody>
          <a:bodyPr/>
          <a:lstStyle/>
          <a:p>
            <a:pPr algn="ctr"/>
            <a:r>
              <a:rPr lang="bs-Latn-BA" dirty="0" smtClean="0"/>
              <a:t>Hvala na pa</a:t>
            </a:r>
            <a:r>
              <a:rPr lang="bs-Latn-BA" sz="2000" dirty="0" smtClean="0"/>
              <a:t>ž</a:t>
            </a:r>
            <a:r>
              <a:rPr lang="bs-Latn-BA" dirty="0" smtClean="0"/>
              <a:t>nji!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hazim.sabanovic@riksrevisionen.se</a:t>
            </a: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/>
              <a:t/>
            </a:r>
            <a:br>
              <a:rPr lang="bs-Latn-BA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_ENGELSK">
  <a:themeElements>
    <a:clrScheme name="Anpassat 1">
      <a:dk1>
        <a:sysClr val="windowText" lastClr="000000"/>
      </a:dk1>
      <a:lt1>
        <a:sysClr val="window" lastClr="FFFFFF"/>
      </a:lt1>
      <a:dk2>
        <a:srgbClr val="775F55"/>
      </a:dk2>
      <a:lt2>
        <a:srgbClr val="F7EFDE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OH_ENGELSK</Template>
  <TotalTime>0</TotalTime>
  <Words>188</Words>
  <Application>Microsoft Office PowerPoint</Application>
  <PresentationFormat>On-screen Show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Times New Roman</vt:lpstr>
      <vt:lpstr>ScalaSans-Regular</vt:lpstr>
      <vt:lpstr>ScalaSans-Caps</vt:lpstr>
      <vt:lpstr>Arial</vt:lpstr>
      <vt:lpstr>ScalaSans-Italic</vt:lpstr>
      <vt:lpstr>OH_ENGELSK</vt:lpstr>
      <vt:lpstr>Revizija učinka na temu  JAVNE NABAVKE U REGIJI ZAPADNOG BALKANA</vt:lpstr>
      <vt:lpstr>Projekat regionalne paralelne revizije</vt:lpstr>
      <vt:lpstr>Značaj javnih nabavki – 10% GDPa, preko 7 milijardi EUR</vt:lpstr>
      <vt:lpstr>Najčešći problemi u EU koje je identifikovao Evropski revizijski sud</vt:lpstr>
      <vt:lpstr>Šta je revizija, a šta je krivična istraga/proces?  </vt:lpstr>
      <vt:lpstr>PowerPoint Presentation</vt:lpstr>
      <vt:lpstr>PowerPoint Presentation</vt:lpstr>
      <vt:lpstr>Hvala na pažnji!   hazim.sabanovic@riksrevisionen.se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2014-05-06T20:08:52Z</dcterms:created>
  <dcterms:modified xsi:type="dcterms:W3CDTF">2018-03-28T06:56:58Z</dcterms:modified>
</cp:coreProperties>
</file>