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79" r:id="rId2"/>
    <p:sldId id="280" r:id="rId3"/>
    <p:sldId id="257" r:id="rId4"/>
    <p:sldId id="282" r:id="rId5"/>
    <p:sldId id="281" r:id="rId6"/>
    <p:sldId id="283" r:id="rId7"/>
    <p:sldId id="284" r:id="rId8"/>
    <p:sldId id="285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1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129405-829F-4894-9BAF-09C667AD09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1A81C75-DD7D-4A73-9521-3A2179A9BF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5E14FE-E872-4563-9CA5-1D09831AA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ADF4CB9-B91F-4BD4-9DC0-51871B89B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AF5B160-865D-420C-B687-00E89AE6D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27F06431-DCF5-4A7E-87DB-0B2DD874C3E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xmlns="" id="{ED3DF9D2-44F6-415E-970A-6D5F400618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sr-Latn-RS" altLang="sr-Latn-RS" b="0">
              <a:solidFill>
                <a:srgbClr val="002A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751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47E2BD-0689-4601-8EE6-3E95A9CE6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F2E85E5-FD41-49E8-9684-ED4CC6F480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07755F-3DBF-4671-BBE2-945362C8F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3/26/2018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42F221-CAE8-4DE3-862D-E816601C0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DE08043-E3B3-42B3-B99F-801C4DF25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186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B022A31-35E2-4706-81F8-3DDBB77F92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6CFB6AB-BA7F-48B0-BCAA-44EB44B761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7062A3-A6C8-411A-A4D1-794C25574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FBBCE8-27AC-4AD5-8591-881811290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153601-213D-4B5C-A905-8A9AA53EE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43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AEC7A5-8702-42EB-949F-DEB93B567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F87963-CB3E-428C-80B1-061A2B4F8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25D15A-100E-48EA-B3A1-4C20E3187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88CEB8-5E1D-48AF-ABCA-A10812BFD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4E01DC-407B-4DB1-A9A6-B7DD2EF50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071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C042BA-CBB0-4A62-A852-D9D17D192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58F3C90-9EA0-42AD-8138-18A95EB3B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8E62AD-ABD9-4AAF-BD63-933137540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82A57F4-3036-449E-A2F0-07107FFC9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37DB4B7-E72C-49C0-8745-900716EFA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12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A87EEF-F703-4B5C-AB2E-8A7802C04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B48802B-2729-41A2-8EF2-507AC395FD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2BD443F-A151-4EDA-BD9E-406D1EC75F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17E6727-D8C0-4DA5-87C8-0F885A239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3/26/2018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99F846C-A866-45A4-BB19-8B14DFBAC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6F8F12E-0EB3-4092-B3FD-51FE4457D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726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9CA754-F75A-4179-B51E-8823114CF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7E7F7C9-C07B-4880-9673-EFFF825E50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9F92657-2B7C-45BC-AF4E-853A39EED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E47EC82-45F6-4764-931D-617D15F6FD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12D5F59-F3D2-48F2-BA38-1CF099BDE5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DCB5BBD-474E-4693-ADAD-404BFEBA4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A08BACB-9FE3-4D79-93C5-88AE59ED8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05181D8-5CA8-4A7D-8209-BE5720863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710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53833E-7A7C-4A9B-B068-2E516A1C5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53A9BF3-5621-42E2-8F80-1BA8B7821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98E35E2-DE4D-48DC-901F-7BA641DB7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B340DFF-E9CE-40DE-A759-A15E6D36D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506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14AF157-8C76-4C9B-A27A-1EB841779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38B3D67-E992-4F38-8CD8-C3952E32A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3A868DC-4F91-4DB6-A74F-2FF2A5B33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221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4629E1-33E5-4BD4-B1C2-A544D6F59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83E2CA6-D0B8-4055-B2B5-60538475F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239ADBD-4C98-43C6-8598-F7F2376A52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33D5171-72CA-4868-BB59-096150CC5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3/26/2018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39BE96F-B453-4D3A-9525-4330B2129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DD6718D-5A40-4788-B11A-18FCDC25A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882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D6C31D-E994-4C6A-8844-08A00AA1B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373EDBA-2687-4271-BC32-3DB68208C3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798928B-3FD8-4FD8-9C60-A77C268C8A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B88FB9A-DD34-48E1-92D7-571EDA2BC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AAF6A92-4E1D-4631-A614-20B7CBEDE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FBDD96D-67DC-42EB-ADCF-AF3DBE04A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945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415561E-3973-47B6-B3D6-B41A45123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79181"/>
            <a:ext cx="7886700" cy="5844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0D6B92A-E365-4976-BA67-724B879CB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2790091"/>
            <a:ext cx="7886700" cy="3386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CCBDFA4-1ADD-4631-A970-6BDFCA47BC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3/26/2018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B0C0BA3-F74A-4E55-9ED8-570548E056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848A4C-C2B2-4556-A02E-4093879299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FB6B100A-155C-4952-8E60-3405B02F072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xmlns="" id="{71220C82-CBCD-4D84-87E7-4B72C3B809C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sr-Latn-RS" altLang="sr-Latn-RS" b="0">
              <a:solidFill>
                <a:srgbClr val="002A6C"/>
              </a:solidFill>
            </a:endParaRPr>
          </a:p>
        </p:txBody>
      </p:sp>
      <p:pic>
        <p:nvPicPr>
          <p:cNvPr id="9" name="Picture 20">
            <a:extLst>
              <a:ext uri="{FF2B5EF4-FFF2-40B4-BE49-F238E27FC236}">
                <a16:creationId xmlns:a16="http://schemas.microsoft.com/office/drawing/2014/main" xmlns="" id="{7AECC4EE-F615-422B-A10F-D2483DEB53B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1169" y="234226"/>
            <a:ext cx="460126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1020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8532" y="2398672"/>
            <a:ext cx="7766936" cy="1646302"/>
          </a:xfrm>
        </p:spPr>
        <p:txBody>
          <a:bodyPr/>
          <a:lstStyle/>
          <a:p>
            <a:pPr algn="ctr"/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Krivi</a:t>
            </a:r>
            <a:r>
              <a:rPr lang="sr-Latn-R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čno delo zloupotrebe u vezi sa javnom nabavkom</a:t>
            </a: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969844" y="4807538"/>
            <a:ext cx="7204312" cy="12804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r" defTabSz="457178">
              <a:spcBef>
                <a:spcPts val="1000"/>
              </a:spcBef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Mart, 2018              </a:t>
            </a:r>
            <a:r>
              <a:rPr lang="sr-Latn-R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Biljana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Sinanovi</a:t>
            </a:r>
            <a:r>
              <a:rPr lang="sr-Latn-R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ć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808539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Šeme vezane za javne nabavke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133609"/>
            <a:ext cx="8408028" cy="3091347"/>
          </a:xfrm>
        </p:spPr>
        <p:txBody>
          <a:bodyPr>
            <a:normAutofit lnSpcReduction="10000"/>
          </a:bodyPr>
          <a:lstStyle/>
          <a:p>
            <a:r>
              <a:rPr lang="vi-VN" sz="2000" b="1" dirty="0"/>
              <a:t>neodgovarajuće spajanje (više različitih radova, dobara) u jednu partiju;</a:t>
            </a:r>
          </a:p>
          <a:p>
            <a:r>
              <a:rPr lang="vi-VN" sz="2000" b="1" dirty="0"/>
              <a:t>Crvene zastavice</a:t>
            </a:r>
          </a:p>
          <a:p>
            <a:pPr>
              <a:buFont typeface="Wingdings" pitchFamily="2" charset="2"/>
              <a:buChar char="q"/>
            </a:pPr>
            <a:r>
              <a:rPr lang="vi-VN" sz="2000" b="1" dirty="0"/>
              <a:t>vrlo mali broj ponuda u javnim nabavkama,</a:t>
            </a:r>
          </a:p>
          <a:p>
            <a:pPr>
              <a:buFont typeface="Wingdings" pitchFamily="2" charset="2"/>
              <a:buChar char="q"/>
            </a:pPr>
            <a:r>
              <a:rPr lang="vi-VN" sz="2000" b="1" dirty="0"/>
              <a:t>žalbe od jednog ili više ponuđača,</a:t>
            </a:r>
          </a:p>
          <a:p>
            <a:pPr>
              <a:buFont typeface="Wingdings" pitchFamily="2" charset="2"/>
              <a:buChar char="q"/>
            </a:pPr>
            <a:r>
              <a:rPr lang="vi-VN" sz="2000" b="1" dirty="0"/>
              <a:t>ne postoji razumno objašnjenje za ovakav način formiranja partije,</a:t>
            </a:r>
          </a:p>
          <a:p>
            <a:pPr>
              <a:buFont typeface="Wingdings" pitchFamily="2" charset="2"/>
              <a:buChar char="q"/>
            </a:pPr>
            <a:r>
              <a:rPr lang="vi-VN" sz="2000" b="1" dirty="0"/>
              <a:t>više godina za redom ugovor se dodeljuje jednom ponuđaču,</a:t>
            </a:r>
          </a:p>
          <a:p>
            <a:pPr>
              <a:buFont typeface="Wingdings" pitchFamily="2" charset="2"/>
              <a:buChar char="q"/>
            </a:pPr>
            <a:r>
              <a:rPr lang="vi-VN" sz="2000" b="1" dirty="0"/>
              <a:t>cene su više od tržišnih.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23862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815" y="1524004"/>
            <a:ext cx="6823880" cy="697523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Šeme vezane za javne nabavke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42" y="2650034"/>
            <a:ext cx="8596668" cy="3844551"/>
          </a:xfrm>
        </p:spPr>
        <p:txBody>
          <a:bodyPr>
            <a:normAutofit/>
          </a:bodyPr>
          <a:lstStyle/>
          <a:p>
            <a:r>
              <a:rPr lang="vi-VN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prilagođene specifikacije;</a:t>
            </a:r>
          </a:p>
          <a:p>
            <a:r>
              <a:rPr lang="vi-VN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Crvene zastavice</a:t>
            </a:r>
          </a:p>
          <a:p>
            <a:pPr>
              <a:buFont typeface="Wingdings" pitchFamily="2" charset="2"/>
              <a:buChar char="q"/>
            </a:pPr>
            <a:r>
              <a:rPr lang="vi-VN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specifikacija sa slikom – vrlo velika sličnost između</a:t>
            </a: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vi-VN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specifikacije i proizvoda najpovoljnijeg ponuđača,</a:t>
            </a:r>
          </a:p>
          <a:p>
            <a:pPr>
              <a:buFont typeface="Wingdings" pitchFamily="2" charset="2"/>
              <a:buChar char="q"/>
            </a:pPr>
            <a:r>
              <a:rPr lang="vi-VN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specifikacija sa nazivom proizvoda – u specifikaciji je</a:t>
            </a: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vi-VN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naveden naziv brenda bez korišćenja „ili ekvivaletno“,</a:t>
            </a:r>
          </a:p>
          <a:p>
            <a:pPr>
              <a:buFont typeface="Wingdings" pitchFamily="2" charset="2"/>
              <a:buChar char="q"/>
            </a:pPr>
            <a:r>
              <a:rPr lang="vi-VN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žalbe ponuđača – česte žalbe ponuđača zbog favorizovanja</a:t>
            </a: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vi-VN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 specifikaciji dobitnog ponuđača ,</a:t>
            </a:r>
          </a:p>
          <a:p>
            <a:pPr>
              <a:buFont typeface="Wingdings" pitchFamily="2" charset="2"/>
              <a:buChar char="q"/>
            </a:pPr>
            <a:r>
              <a:rPr lang="vi-VN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ograničenje konkurencije – za deo predmeta javne</a:t>
            </a: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vi-VN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nabavke zbog postojanja autorskih prava može da se javi</a:t>
            </a: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vi-VN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samo jedan dobavljač.</a:t>
            </a:r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862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Šeme vezane za javne nabavke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09716"/>
            <a:ext cx="8483268" cy="3955917"/>
          </a:xfrm>
        </p:spPr>
        <p:txBody>
          <a:bodyPr>
            <a:normAutofit/>
          </a:bodyPr>
          <a:lstStyle/>
          <a:p>
            <a:r>
              <a:rPr lang="vi-VN" sz="1800" b="1" dirty="0"/>
              <a:t>neravnopravno nadmetanje</a:t>
            </a:r>
          </a:p>
          <a:p>
            <a:r>
              <a:rPr lang="vi-VN" sz="1800" b="1" dirty="0"/>
              <a:t> Crvene zastavice</a:t>
            </a:r>
          </a:p>
          <a:p>
            <a:pPr>
              <a:buFont typeface="Wingdings" pitchFamily="2" charset="2"/>
              <a:buChar char="q"/>
            </a:pPr>
            <a:r>
              <a:rPr lang="vi-VN" sz="1800" b="1" dirty="0"/>
              <a:t> postoji veoma velika i neočekivana razlika između cena</a:t>
            </a:r>
            <a:r>
              <a:rPr lang="en-US" sz="1800" b="1" dirty="0"/>
              <a:t> </a:t>
            </a:r>
            <a:r>
              <a:rPr lang="vi-VN" sz="1800" b="1" dirty="0"/>
              <a:t>pojedinih stavki gde ne bi trebalo da bude u odnosu na</a:t>
            </a:r>
            <a:r>
              <a:rPr lang="en-US" sz="1800" b="1" dirty="0"/>
              <a:t> </a:t>
            </a:r>
            <a:r>
              <a:rPr lang="vi-VN" sz="1800" b="1" dirty="0"/>
              <a:t>prirodu dobara, radova i usluga,</a:t>
            </a:r>
          </a:p>
          <a:p>
            <a:pPr>
              <a:buFont typeface="Wingdings" pitchFamily="2" charset="2"/>
              <a:buChar char="q"/>
            </a:pPr>
            <a:r>
              <a:rPr lang="vi-VN" sz="1800" b="1" dirty="0"/>
              <a:t> određene stavke iz ugovora čije su cene veoma niske u</a:t>
            </a:r>
            <a:r>
              <a:rPr lang="en-US" sz="1800" b="1" dirty="0"/>
              <a:t> </a:t>
            </a:r>
            <a:r>
              <a:rPr lang="vi-VN" sz="1800" b="1" dirty="0"/>
              <a:t>odnosu na tržište se ne izvršavaju,</a:t>
            </a:r>
          </a:p>
          <a:p>
            <a:pPr>
              <a:buFont typeface="Wingdings" pitchFamily="2" charset="2"/>
              <a:buChar char="q"/>
            </a:pPr>
            <a:r>
              <a:rPr lang="vi-VN" sz="1800" b="1" dirty="0"/>
              <a:t> odgovori na pitanja dobavljača su nejasni kao da im je cilj</a:t>
            </a:r>
            <a:r>
              <a:rPr lang="en-US" sz="1800" b="1" dirty="0"/>
              <a:t> </a:t>
            </a:r>
            <a:r>
              <a:rPr lang="vi-VN" sz="1800" b="1" dirty="0"/>
              <a:t>da se odvrate od dostavljanja ponude,</a:t>
            </a:r>
          </a:p>
          <a:p>
            <a:pPr>
              <a:buFont typeface="Wingdings" pitchFamily="2" charset="2"/>
              <a:buChar char="q"/>
            </a:pPr>
            <a:r>
              <a:rPr lang="vi-VN" sz="1800" b="1" dirty="0"/>
              <a:t> više godina zaredom ugovor se dodeljuje jednom</a:t>
            </a:r>
            <a:r>
              <a:rPr lang="en-US" sz="1800" b="1" dirty="0"/>
              <a:t> </a:t>
            </a:r>
            <a:r>
              <a:rPr lang="vi-VN" sz="1800" b="1" dirty="0"/>
              <a:t>ponuđaču,</a:t>
            </a:r>
          </a:p>
          <a:p>
            <a:pPr>
              <a:buFont typeface="Wingdings" pitchFamily="2" charset="2"/>
              <a:buChar char="q"/>
            </a:pPr>
            <a:r>
              <a:rPr lang="vi-VN" sz="1800" b="1" dirty="0"/>
              <a:t> cene su više od tržišnih.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23862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462" y="1494697"/>
            <a:ext cx="7116956" cy="697523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Šeme vezane za javne nabavke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250" y="3106007"/>
            <a:ext cx="8596668" cy="2140078"/>
          </a:xfrm>
        </p:spPr>
        <p:txBody>
          <a:bodyPr>
            <a:normAutofit/>
          </a:bodyPr>
          <a:lstStyle/>
          <a:p>
            <a:r>
              <a:rPr lang="vi-VN" sz="1800" b="1" dirty="0"/>
              <a:t>pristrasni kriterijumi za ocenu;</a:t>
            </a:r>
          </a:p>
          <a:p>
            <a:r>
              <a:rPr lang="vi-VN" sz="1800" b="1" dirty="0"/>
              <a:t>isključivanje kvalifikovanog ponuđača;</a:t>
            </a:r>
          </a:p>
          <a:p>
            <a:r>
              <a:rPr lang="vi-VN" sz="1800" b="1" dirty="0"/>
              <a:t>dosluh ponuđača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23862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5621" y="1435152"/>
            <a:ext cx="7075926" cy="1320800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Najvažnije faze u postupku javne nabavke u</a:t>
            </a:r>
            <a:br>
              <a:rPr lang="pl-PL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pl-PL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kojima se može otkriti kršenje propisa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250" y="2896217"/>
            <a:ext cx="8596668" cy="3035659"/>
          </a:xfrm>
        </p:spPr>
        <p:txBody>
          <a:bodyPr>
            <a:normAutofit/>
          </a:bodyPr>
          <a:lstStyle/>
          <a:p>
            <a:r>
              <a:rPr lang="vi-VN" sz="1800" b="1" dirty="0"/>
              <a:t>Planiranje</a:t>
            </a:r>
          </a:p>
          <a:p>
            <a:r>
              <a:rPr lang="vi-VN" sz="1800" b="1" dirty="0"/>
              <a:t>čiji su delovi kriterijumi, pravila, način određivanja</a:t>
            </a:r>
            <a:r>
              <a:rPr lang="en-US" sz="1800" b="1" dirty="0"/>
              <a:t> </a:t>
            </a:r>
            <a:r>
              <a:rPr lang="vi-VN" sz="1800" b="1" dirty="0"/>
              <a:t>predmeta javne nabavke i procenjene vrednosti, način</a:t>
            </a:r>
            <a:r>
              <a:rPr lang="en-US" sz="1800" b="1" dirty="0"/>
              <a:t> </a:t>
            </a:r>
            <a:r>
              <a:rPr lang="vi-VN" sz="1800" b="1" dirty="0"/>
              <a:t>ispitivanja i istraživanja tržišta, kao i odgovornost za</a:t>
            </a:r>
            <a:r>
              <a:rPr lang="en-US" sz="1800" b="1" dirty="0"/>
              <a:t> </a:t>
            </a:r>
            <a:r>
              <a:rPr lang="vi-VN" sz="1800" b="1" dirty="0"/>
              <a:t>sprovođenje predviđenih postupanja u toku javne nabavke</a:t>
            </a:r>
            <a:r>
              <a:rPr lang="en-US" sz="1800" b="1" dirty="0"/>
              <a:t> </a:t>
            </a:r>
            <a:r>
              <a:rPr lang="vi-VN" sz="1800" b="1" dirty="0"/>
              <a:t>i praćenje izvršenja ugovora o javnoj nabavci</a:t>
            </a:r>
          </a:p>
          <a:p>
            <a:r>
              <a:rPr lang="vi-VN" sz="1800" b="1" dirty="0"/>
              <a:t>Formiranje komisije</a:t>
            </a:r>
          </a:p>
          <a:p>
            <a:r>
              <a:rPr lang="vi-VN" sz="1800" b="1" dirty="0"/>
              <a:t>sastav komisije je precizno odredjen I iz stučne</a:t>
            </a:r>
            <a:r>
              <a:rPr lang="en-US" sz="1800" b="1" dirty="0"/>
              <a:t> </a:t>
            </a:r>
            <a:r>
              <a:rPr lang="vi-VN" sz="1800" b="1" dirty="0"/>
              <a:t>osposobljenosti njenih članova proizilazi I njihova</a:t>
            </a:r>
            <a:r>
              <a:rPr lang="en-US" sz="1800" b="1" dirty="0"/>
              <a:t> </a:t>
            </a:r>
            <a:r>
              <a:rPr lang="vi-VN" sz="1800" b="1" dirty="0"/>
              <a:t>odgovornost u postupku javne nabavke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23862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968" y="1224140"/>
            <a:ext cx="7070065" cy="1320800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Najvažnije faze u postupku javne nabavke u</a:t>
            </a:r>
            <a:br>
              <a:rPr lang="pl-PL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pl-PL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kojima se može otkriti kršenje propisa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569" y="2802435"/>
            <a:ext cx="8543349" cy="3615951"/>
          </a:xfrm>
        </p:spPr>
        <p:txBody>
          <a:bodyPr>
            <a:normAutofit/>
          </a:bodyPr>
          <a:lstStyle/>
          <a:p>
            <a:r>
              <a:rPr lang="vi-VN" sz="1800" b="1" dirty="0"/>
              <a:t>Procenjena vrednost i cena</a:t>
            </a:r>
          </a:p>
          <a:p>
            <a:r>
              <a:rPr lang="vi-VN" sz="1800" b="1" dirty="0"/>
              <a:t>Procenjena vrednost javne nabavke mora biti zasnovana na</a:t>
            </a:r>
            <a:r>
              <a:rPr lang="en-US" sz="1800" b="1" dirty="0"/>
              <a:t> </a:t>
            </a:r>
            <a:r>
              <a:rPr lang="vi-VN" sz="1800" b="1" dirty="0"/>
              <a:t>sprovedenom ispitivanju, istraživanju tržišta predmeta javne</a:t>
            </a:r>
            <a:r>
              <a:rPr lang="en-US" sz="1800" b="1" dirty="0"/>
              <a:t> </a:t>
            </a:r>
            <a:r>
              <a:rPr lang="vi-VN" sz="1800" b="1" dirty="0"/>
              <a:t>nabavke, koje uključuje proveru cene, kvaliteta, perioda</a:t>
            </a:r>
            <a:r>
              <a:rPr lang="en-US" sz="1800" b="1" dirty="0"/>
              <a:t> </a:t>
            </a:r>
            <a:r>
              <a:rPr lang="vi-VN" sz="1800" b="1" dirty="0"/>
              <a:t>garancije, održavanja i sl., i mora biti validna u vreme</a:t>
            </a:r>
            <a:r>
              <a:rPr lang="en-US" sz="1800" b="1" dirty="0"/>
              <a:t> </a:t>
            </a:r>
            <a:r>
              <a:rPr lang="vi-VN" sz="1800" b="1" dirty="0"/>
              <a:t>pokretanja postupka.</a:t>
            </a:r>
          </a:p>
          <a:p>
            <a:r>
              <a:rPr lang="vi-VN" sz="1800" b="1" dirty="0"/>
              <a:t>neuobičajeno niska cena,podrazumeva obavezu naručioca da</a:t>
            </a:r>
            <a:r>
              <a:rPr lang="en-US" sz="1800" b="1" dirty="0"/>
              <a:t> </a:t>
            </a:r>
            <a:r>
              <a:rPr lang="vi-VN" sz="1800" b="1" dirty="0"/>
              <a:t>od ponudjača zahteva detaljno obrazloženje svih sastavnih</a:t>
            </a:r>
            <a:r>
              <a:rPr lang="en-US" sz="1800" b="1" dirty="0"/>
              <a:t> </a:t>
            </a:r>
            <a:r>
              <a:rPr lang="vi-VN" sz="1800" b="1" dirty="0"/>
              <a:t>delova cene</a:t>
            </a:r>
          </a:p>
          <a:p>
            <a:r>
              <a:rPr lang="vi-VN" sz="1800" b="1" dirty="0"/>
              <a:t>veća cena od procenjene vrednosti,može se prihvatiti samo ako</a:t>
            </a:r>
            <a:r>
              <a:rPr lang="en-US" sz="1800" b="1" dirty="0"/>
              <a:t> </a:t>
            </a:r>
            <a:r>
              <a:rPr lang="vi-VN" sz="1800" b="1" dirty="0"/>
              <a:t>nije veća od uporedive tržišne cene I ako su ponudjene cene u</a:t>
            </a:r>
            <a:r>
              <a:rPr lang="en-US" sz="1800" b="1" dirty="0"/>
              <a:t> </a:t>
            </a:r>
            <a:r>
              <a:rPr lang="vi-VN" sz="1800" b="1" dirty="0"/>
              <a:t>svim odgovarajućim ponudma veće od procenjene vrednosti</a:t>
            </a:r>
            <a:r>
              <a:rPr lang="en-US" sz="1800" b="1" dirty="0"/>
              <a:t> </a:t>
            </a:r>
            <a:r>
              <a:rPr lang="vi-VN" sz="1800" b="1" dirty="0"/>
              <a:t>javne nabavke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238629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7803" y="1206563"/>
            <a:ext cx="7193157" cy="985653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Najvažnije faze u postupku javne nabavke u</a:t>
            </a:r>
            <a:br>
              <a:rPr lang="pl-PL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pl-PL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kojima se može otkriti kršenje propisa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845" y="2368682"/>
            <a:ext cx="8555072" cy="4342782"/>
          </a:xfrm>
        </p:spPr>
        <p:txBody>
          <a:bodyPr>
            <a:normAutofit/>
          </a:bodyPr>
          <a:lstStyle/>
          <a:p>
            <a:r>
              <a:rPr lang="vi-VN" sz="2000" b="1" dirty="0"/>
              <a:t>Tehničke specifikacije</a:t>
            </a:r>
          </a:p>
          <a:p>
            <a:r>
              <a:rPr lang="vi-VN" sz="2000" b="1" dirty="0"/>
              <a:t>obavezni sastavni deo konkursne dokumentacije koji omogućava da se</a:t>
            </a:r>
            <a:r>
              <a:rPr lang="en-US" sz="2000" b="1" dirty="0"/>
              <a:t> </a:t>
            </a:r>
            <a:r>
              <a:rPr lang="vi-VN" sz="2000" b="1" dirty="0"/>
              <a:t>dobra, usluge ili radovi opišu na način koji je objektivan i odgovara stvarnim</a:t>
            </a:r>
            <a:r>
              <a:rPr lang="en-US" sz="2000" b="1" dirty="0"/>
              <a:t> </a:t>
            </a:r>
            <a:r>
              <a:rPr lang="vi-VN" sz="2000" b="1" dirty="0"/>
              <a:t>potrebama naručioca</a:t>
            </a:r>
          </a:p>
          <a:p>
            <a:r>
              <a:rPr lang="vi-VN" sz="2000" b="1" dirty="0"/>
              <a:t> Kriterijumi</a:t>
            </a:r>
          </a:p>
          <a:p>
            <a:r>
              <a:rPr lang="vi-VN" sz="2000" b="1" dirty="0"/>
              <a:t> Elementi kriterijuma na osnovu kojih naručilac dodeljuje ugovor moraju biti</a:t>
            </a:r>
            <a:r>
              <a:rPr lang="en-US" sz="2000" b="1" dirty="0"/>
              <a:t> </a:t>
            </a:r>
            <a:r>
              <a:rPr lang="vi-VN" sz="2000" b="1" dirty="0"/>
              <a:t>opisani i vrednovani, ne smeju biti diskriminatorski i moraju biti u logičkoj</a:t>
            </a:r>
            <a:r>
              <a:rPr lang="en-US" sz="2000" b="1" dirty="0"/>
              <a:t> </a:t>
            </a:r>
            <a:r>
              <a:rPr lang="vi-VN" sz="2000" b="1" dirty="0"/>
              <a:t>vezi sa predmetom javne nabavke.</a:t>
            </a:r>
          </a:p>
          <a:p>
            <a:r>
              <a:rPr lang="vi-VN" sz="2000" b="1" dirty="0"/>
              <a:t>Elemente kriterijuma ekonomski najpovoljnije ponude moguće je</a:t>
            </a:r>
            <a:r>
              <a:rPr lang="en-US" sz="2000" b="1" dirty="0"/>
              <a:t> </a:t>
            </a:r>
            <a:r>
              <a:rPr lang="vi-VN" sz="2000" b="1" dirty="0"/>
              <a:t>kombinovati i podeliti ih u potkriterijume, te svakom elementu </a:t>
            </a:r>
            <a:r>
              <a:rPr lang="en-US" sz="2000" b="1" dirty="0"/>
              <a:t> k</a:t>
            </a:r>
            <a:r>
              <a:rPr lang="vi-VN" sz="2000" b="1" dirty="0"/>
              <a:t>riterijuma,</a:t>
            </a:r>
            <a:r>
              <a:rPr lang="en-US" sz="2000" b="1" dirty="0"/>
              <a:t> </a:t>
            </a:r>
            <a:r>
              <a:rPr lang="vi-VN" sz="2000" b="1" dirty="0"/>
              <a:t>odnosno potkriterijumu, naručilac u konkursnoj </a:t>
            </a:r>
            <a:r>
              <a:rPr lang="en-US" sz="2000" b="1" dirty="0"/>
              <a:t> </a:t>
            </a:r>
            <a:r>
              <a:rPr lang="vi-VN" sz="2000" b="1" dirty="0"/>
              <a:t>okumentaciji određuje</a:t>
            </a:r>
            <a:r>
              <a:rPr lang="en-US" sz="2000" b="1" dirty="0"/>
              <a:t> </a:t>
            </a:r>
            <a:r>
              <a:rPr lang="vi-VN" sz="2000" b="1" dirty="0"/>
              <a:t>relativni značaj (ponder), tako da zbir pondera iznosi 100.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238629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2027" y="1523075"/>
            <a:ext cx="7110873" cy="1320800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Najvažnije faze u postupku javne nabavke u</a:t>
            </a:r>
            <a:br>
              <a:rPr lang="pl-PL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pl-PL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kojima se može otkriti kršenje propisa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332" y="3324117"/>
            <a:ext cx="8596668" cy="3012213"/>
          </a:xfrm>
        </p:spPr>
        <p:txBody>
          <a:bodyPr>
            <a:normAutofit/>
          </a:bodyPr>
          <a:lstStyle/>
          <a:p>
            <a:r>
              <a:rPr lang="vi-VN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Ugovor i izvršenje</a:t>
            </a:r>
          </a:p>
          <a:p>
            <a:pPr>
              <a:buFont typeface="Wingdings" pitchFamily="2" charset="2"/>
              <a:buChar char="q"/>
            </a:pPr>
            <a:r>
              <a:rPr lang="vi-VN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Ugovor se dodeljuje na osnovu izveštaja o stručnoj</a:t>
            </a: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vi-VN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oceni ponuda koji sačinjava Komisija za javnu</a:t>
            </a: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vi-VN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nabavku.Odluku o dodeli ugovora donosi ovlašćeno</a:t>
            </a: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vi-VN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lice u naručiocu, pri čemu nije vezan za preporuku</a:t>
            </a: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vi-VN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komisije.Tok izvršenja ugovora ne podleže kontroli</a:t>
            </a: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vi-VN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jer protiv odluke o izmeni ugovora nije predviđeno</a:t>
            </a: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vi-VN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pravno </a:t>
            </a: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vi-VN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redtvo, a za samo izvršenje ugovora</a:t>
            </a: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vi-VN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zainteresovani su samo </a:t>
            </a: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p</a:t>
            </a:r>
            <a:r>
              <a:rPr lang="bs-Latn-BA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otp</a:t>
            </a:r>
            <a:r>
              <a:rPr lang="vi-VN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</a:t>
            </a:r>
            <a:r>
              <a:rPr lang="bs-Latn-BA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snici</a:t>
            </a:r>
            <a:r>
              <a:rPr lang="vi-VN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bs-Latn-BA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ugovora</a:t>
            </a:r>
            <a:r>
              <a:rPr lang="vi-VN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vi-VN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Ukoliko</a:t>
            </a: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vi-VN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ugovor nije izvršen,</a:t>
            </a:r>
            <a:r>
              <a:rPr lang="bs-Latn-BA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vi-VN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 može biti </a:t>
            </a: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u</a:t>
            </a:r>
            <a:r>
              <a:rPr lang="vi-VN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tvrdjeno samo u</a:t>
            </a:r>
            <a:r>
              <a:rPr lang="en-US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vi-VN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postupku revizije</a:t>
            </a:r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8629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pPr marL="114300" indent="0" algn="ctr">
              <a:buNone/>
            </a:pPr>
            <a:r>
              <a:rPr lang="hr-HR" sz="3600" dirty="0"/>
              <a:t>HVALA NA PAŽNJI!</a:t>
            </a:r>
            <a:r>
              <a:rPr lang="hr-HR" sz="2800" dirty="0"/>
              <a:t>                                        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4E6FE980-2D48-4C5C-B831-40B389378A8D}"/>
              </a:ext>
            </a:extLst>
          </p:cNvPr>
          <p:cNvSpPr txBox="1">
            <a:spLocks/>
          </p:cNvSpPr>
          <p:nvPr/>
        </p:nvSpPr>
        <p:spPr>
          <a:xfrm>
            <a:off x="1115616" y="4437112"/>
            <a:ext cx="6912768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s-Latn-BA" sz="1600" b="0" dirty="0">
                <a:solidFill>
                  <a:srgbClr val="000000"/>
                </a:solidFill>
              </a:rPr>
              <a:t>Izjava o ograničenju odgovornosti:</a:t>
            </a:r>
          </a:p>
          <a:p>
            <a:r>
              <a:rPr lang="bs-Latn-BA" altLang="en-US" sz="1600" b="0" dirty="0">
                <a:solidFill>
                  <a:srgbClr val="000000">
                    <a:lumMod val="25000"/>
                  </a:srgbClr>
                </a:solidFill>
                <a:latin typeface="Gill Sans MT" panose="020B0502020104020203" pitchFamily="34" charset="0"/>
              </a:rPr>
              <a:t>Stavovi i mišljenja sadržani u ovoj prezentaciji, ne odražavaju nužno stavove i mišljenja USAID-a ili </a:t>
            </a:r>
            <a:r>
              <a:rPr lang="bs-Latn-BA" altLang="en-US" sz="1600" b="0">
                <a:solidFill>
                  <a:srgbClr val="000000">
                    <a:lumMod val="25000"/>
                  </a:srgbClr>
                </a:solidFill>
                <a:latin typeface="Gill Sans MT" panose="020B0502020104020203" pitchFamily="34" charset="0"/>
              </a:rPr>
              <a:t>Vlade SAD-a.</a:t>
            </a:r>
            <a:endParaRPr lang="en-GB" sz="16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289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876" y="1319517"/>
            <a:ext cx="6969077" cy="1320800"/>
          </a:xfrm>
        </p:spPr>
        <p:txBody>
          <a:bodyPr>
            <a:noAutofit/>
          </a:bodyPr>
          <a:lstStyle/>
          <a:p>
            <a:pPr algn="ctr"/>
            <a:r>
              <a:rPr lang="sr-Latn-R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Krivični zakonik RS</a:t>
            </a:r>
            <a:r>
              <a:rPr lang="sr-Latn-R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sr-Latn-R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Zloupotreba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u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vezi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javnom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nabavkom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Član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228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215" y="2799499"/>
            <a:ext cx="8736399" cy="3880773"/>
          </a:xfrm>
        </p:spPr>
        <p:txBody>
          <a:bodyPr>
            <a:noAutofit/>
          </a:bodyPr>
          <a:lstStyle/>
          <a:p>
            <a:r>
              <a:rPr lang="vi-VN" sz="1700" dirty="0"/>
              <a:t>(1) Ko u vezi sa javnom nabavkom podnese ponudu zasnovanu na lažnim podacima, ili se protivno zakonu dogovara sa ostalim ponuđačima, ili preduzme druge protivpravne radnje u nameri da time utiče na donošenje odluka naručioca javne nabavke, </a:t>
            </a:r>
            <a:br>
              <a:rPr lang="vi-VN" sz="1700" dirty="0"/>
            </a:br>
            <a:r>
              <a:rPr lang="vi-VN" sz="1700" dirty="0"/>
              <a:t>kazniće se zatvorom od šest meseci do pet godina.</a:t>
            </a:r>
          </a:p>
          <a:p>
            <a:r>
              <a:rPr lang="vi-VN" sz="1700" dirty="0"/>
              <a:t>(2) Kaznom iz stava 1. ovog člana kazniće se i lice koje u naručiocu javne nabavke iskorišćavanjem svog položaja ili ovlašćenja, prekoračenjem granice svog ovlašćenja, ili nevršenjem svoje dužnosti krši zakon ili druge propise o javnim nabavkama i time prouzrokuje štetu javnim sredstvima.</a:t>
            </a:r>
          </a:p>
          <a:p>
            <a:r>
              <a:rPr lang="vi-VN" sz="1700" dirty="0"/>
              <a:t>(3) Ukoliko je delo iz st. 1. i 2. ovog člana učinjeno u vezi sa javnom nabavkom čija vrednost prelazi iznos od sto pedeset miliona dinara,</a:t>
            </a:r>
            <a:br>
              <a:rPr lang="vi-VN" sz="1700" dirty="0"/>
            </a:br>
            <a:r>
              <a:rPr lang="vi-VN" sz="1700" dirty="0"/>
              <a:t>učinilac će se kazniti zatvorom od jedne do deset godina.</a:t>
            </a:r>
          </a:p>
          <a:p>
            <a:r>
              <a:rPr lang="vi-VN" sz="1700" dirty="0"/>
              <a:t>(4) Učinilac iz stava 1. ovog člana koji dobrovoljno otkrije da se ponuda zasniva na lažnim podacima ili na nedozvoljenom dogovoru sa ostalim ponuđačima, ili da je preduzeo druge protivpravne radnje u nameri da utiče na donošenje odluka naručioca pre nego što on donese odluku o dodeli ugovora, može se osloboditi od kazne.</a:t>
            </a:r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623862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4660" y="1565036"/>
            <a:ext cx="6900080" cy="697523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Zakon o javnim nabavkama</a:t>
            </a:r>
            <a:r>
              <a:rPr lang="sr-Latn-RS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sr-Latn-R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r-Latn-R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Član 3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108" y="2922595"/>
            <a:ext cx="8643955" cy="26869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8) poslovi javnih nabavki su planiranje javne nabavke; sprovođenje postupka javne nabavke uključujući ali ne ograničavajući se na učešće u komisiji za javnu nabavku; izrada konkursne dokumentacije; izrada akata u postupku javne nabavke; izrada ugovora o javnoj nabavci; praćenje izvršenja javne nabavke; svi drugi poslovi koji su povezani sa postupkom javne nabavke;</a:t>
            </a:r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862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966" y="1524005"/>
            <a:ext cx="7040757" cy="697523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Zakon o javnim nabavkama</a:t>
            </a:r>
            <a:r>
              <a:rPr lang="sr-Latn-RS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sr-Latn-R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Načela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javne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nabavke</a:t>
            </a:r>
            <a:r>
              <a:rPr lang="sr-Latn-RS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sr-Latn-R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010" y="3121901"/>
            <a:ext cx="8596668" cy="2727932"/>
          </a:xfrm>
        </p:spPr>
        <p:txBody>
          <a:bodyPr>
            <a:normAutofit/>
          </a:bodyPr>
          <a:lstStyle/>
          <a:p>
            <a:r>
              <a:rPr lang="en-US" sz="2000" b="1" dirty="0" err="1"/>
              <a:t>Načelo</a:t>
            </a:r>
            <a:r>
              <a:rPr lang="en-US" sz="2000" b="1" dirty="0"/>
              <a:t> </a:t>
            </a:r>
            <a:r>
              <a:rPr lang="en-US" sz="2000" b="1" dirty="0" err="1"/>
              <a:t>efikasnosti</a:t>
            </a:r>
            <a:r>
              <a:rPr lang="en-US" sz="2000" b="1" dirty="0"/>
              <a:t> </a:t>
            </a:r>
            <a:r>
              <a:rPr lang="en-US" sz="2000" b="1" dirty="0" err="1"/>
              <a:t>i</a:t>
            </a:r>
            <a:r>
              <a:rPr lang="en-US" sz="2000" b="1" dirty="0"/>
              <a:t> </a:t>
            </a:r>
            <a:r>
              <a:rPr lang="en-US" sz="2000" b="1" dirty="0" err="1"/>
              <a:t>ekonomičnosti</a:t>
            </a:r>
            <a:endParaRPr lang="sr-Latn-RS" sz="2000" b="1" dirty="0"/>
          </a:p>
          <a:p>
            <a:r>
              <a:rPr lang="en-US" sz="2000" b="1" dirty="0" err="1"/>
              <a:t>Član</a:t>
            </a:r>
            <a:r>
              <a:rPr lang="en-US" sz="2000" b="1" dirty="0"/>
              <a:t> 9</a:t>
            </a:r>
          </a:p>
          <a:p>
            <a:r>
              <a:rPr lang="en-US" sz="2000" dirty="0" err="1"/>
              <a:t>Naručilac</a:t>
            </a:r>
            <a:r>
              <a:rPr lang="en-US" sz="2000" dirty="0"/>
              <a:t> je </a:t>
            </a:r>
            <a:r>
              <a:rPr lang="en-US" sz="2000" dirty="0" err="1"/>
              <a:t>dužan</a:t>
            </a:r>
            <a:r>
              <a:rPr lang="en-US" sz="2000" dirty="0"/>
              <a:t> </a:t>
            </a:r>
            <a:r>
              <a:rPr lang="en-US" sz="2000" dirty="0" err="1"/>
              <a:t>da</a:t>
            </a:r>
            <a:r>
              <a:rPr lang="en-US" sz="2000" dirty="0"/>
              <a:t> u </a:t>
            </a:r>
            <a:r>
              <a:rPr lang="en-US" sz="2000" dirty="0" err="1"/>
              <a:t>postupku</a:t>
            </a:r>
            <a:r>
              <a:rPr lang="en-US" sz="2000" dirty="0"/>
              <a:t> </a:t>
            </a:r>
            <a:r>
              <a:rPr lang="en-US" sz="2000" dirty="0" err="1"/>
              <a:t>javne</a:t>
            </a:r>
            <a:r>
              <a:rPr lang="en-US" sz="2000" dirty="0"/>
              <a:t> </a:t>
            </a:r>
            <a:r>
              <a:rPr lang="en-US" sz="2000" dirty="0" err="1"/>
              <a:t>nabavke</a:t>
            </a:r>
            <a:r>
              <a:rPr lang="en-US" sz="2000" dirty="0"/>
              <a:t> </a:t>
            </a:r>
            <a:r>
              <a:rPr lang="en-US" sz="2000" dirty="0" err="1"/>
              <a:t>pribavi</a:t>
            </a:r>
            <a:r>
              <a:rPr lang="en-US" sz="2000" dirty="0"/>
              <a:t> dobra, </a:t>
            </a:r>
            <a:r>
              <a:rPr lang="en-US" sz="2000" dirty="0" err="1"/>
              <a:t>usluge</a:t>
            </a:r>
            <a:r>
              <a:rPr lang="en-US" sz="2000" dirty="0"/>
              <a:t> </a:t>
            </a:r>
            <a:r>
              <a:rPr lang="en-US" sz="2000" dirty="0" err="1"/>
              <a:t>ili</a:t>
            </a:r>
            <a:r>
              <a:rPr lang="en-US" sz="2000" dirty="0"/>
              <a:t> </a:t>
            </a:r>
            <a:r>
              <a:rPr lang="en-US" sz="2000" dirty="0" err="1"/>
              <a:t>radove</a:t>
            </a:r>
            <a:r>
              <a:rPr lang="en-US" sz="2000" dirty="0"/>
              <a:t> </a:t>
            </a:r>
            <a:r>
              <a:rPr lang="en-US" sz="2000" dirty="0" err="1"/>
              <a:t>odgovarajućeg</a:t>
            </a:r>
            <a:r>
              <a:rPr lang="en-US" sz="2000" dirty="0"/>
              <a:t> </a:t>
            </a:r>
            <a:r>
              <a:rPr lang="en-US" sz="2000" dirty="0" err="1"/>
              <a:t>kvaliteta</a:t>
            </a:r>
            <a:r>
              <a:rPr lang="en-US" sz="2000" dirty="0"/>
              <a:t> </a:t>
            </a:r>
            <a:r>
              <a:rPr lang="en-US" sz="2000" dirty="0" err="1"/>
              <a:t>imajući</a:t>
            </a:r>
            <a:r>
              <a:rPr lang="en-US" sz="2000" dirty="0"/>
              <a:t> u </a:t>
            </a:r>
            <a:r>
              <a:rPr lang="en-US" sz="2000" dirty="0" err="1"/>
              <a:t>vidu</a:t>
            </a:r>
            <a:r>
              <a:rPr lang="en-US" sz="2000" dirty="0"/>
              <a:t> </a:t>
            </a:r>
            <a:r>
              <a:rPr lang="en-US" sz="2000" dirty="0" err="1"/>
              <a:t>svrhu</a:t>
            </a:r>
            <a:r>
              <a:rPr lang="en-US" sz="2000" dirty="0"/>
              <a:t>, </a:t>
            </a:r>
            <a:r>
              <a:rPr lang="en-US" sz="2000" dirty="0" err="1"/>
              <a:t>namenu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vrednost</a:t>
            </a:r>
            <a:r>
              <a:rPr lang="en-US" sz="2000" dirty="0"/>
              <a:t> </a:t>
            </a:r>
            <a:r>
              <a:rPr lang="en-US" sz="2000" dirty="0" err="1"/>
              <a:t>javne</a:t>
            </a:r>
            <a:r>
              <a:rPr lang="en-US" sz="2000" dirty="0"/>
              <a:t> </a:t>
            </a:r>
            <a:r>
              <a:rPr lang="en-US" sz="2000" dirty="0" err="1"/>
              <a:t>nabavke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Naručilac</a:t>
            </a:r>
            <a:r>
              <a:rPr lang="en-US" sz="2000" dirty="0"/>
              <a:t> je </a:t>
            </a:r>
            <a:r>
              <a:rPr lang="en-US" sz="2000" dirty="0" err="1"/>
              <a:t>dužan</a:t>
            </a:r>
            <a:r>
              <a:rPr lang="en-US" sz="2000" dirty="0"/>
              <a:t> </a:t>
            </a:r>
            <a:r>
              <a:rPr lang="en-US" sz="2000" dirty="0" err="1"/>
              <a:t>da</a:t>
            </a:r>
            <a:r>
              <a:rPr lang="en-US" sz="2000" dirty="0"/>
              <a:t> </a:t>
            </a:r>
            <a:r>
              <a:rPr lang="en-US" sz="2000" dirty="0" err="1"/>
              <a:t>obezbedi</a:t>
            </a:r>
            <a:r>
              <a:rPr lang="en-US" sz="2000" dirty="0"/>
              <a:t> </a:t>
            </a:r>
            <a:r>
              <a:rPr lang="en-US" sz="2000" dirty="0" err="1"/>
              <a:t>da</a:t>
            </a:r>
            <a:r>
              <a:rPr lang="en-US" sz="2000" dirty="0"/>
              <a:t> se </a:t>
            </a:r>
            <a:r>
              <a:rPr lang="en-US" sz="2000" dirty="0" err="1"/>
              <a:t>postupak</a:t>
            </a:r>
            <a:r>
              <a:rPr lang="en-US" sz="2000" dirty="0"/>
              <a:t> </a:t>
            </a:r>
            <a:r>
              <a:rPr lang="en-US" sz="2000" dirty="0" err="1"/>
              <a:t>javne</a:t>
            </a:r>
            <a:r>
              <a:rPr lang="en-US" sz="2000" dirty="0"/>
              <a:t> </a:t>
            </a:r>
            <a:r>
              <a:rPr lang="en-US" sz="2000" dirty="0" err="1"/>
              <a:t>nabavke</a:t>
            </a:r>
            <a:r>
              <a:rPr lang="en-US" sz="2000" dirty="0"/>
              <a:t> </a:t>
            </a:r>
            <a:r>
              <a:rPr lang="en-US" sz="2000" dirty="0" err="1"/>
              <a:t>sprovodi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dodela</a:t>
            </a:r>
            <a:r>
              <a:rPr lang="en-US" sz="2000" dirty="0"/>
              <a:t> </a:t>
            </a:r>
            <a:r>
              <a:rPr lang="en-US" sz="2000" dirty="0" err="1"/>
              <a:t>ugovora</a:t>
            </a:r>
            <a:r>
              <a:rPr lang="en-US" sz="2000" dirty="0"/>
              <a:t> </a:t>
            </a:r>
            <a:r>
              <a:rPr lang="en-US" sz="2000" dirty="0" err="1"/>
              <a:t>vrši</a:t>
            </a:r>
            <a:r>
              <a:rPr lang="en-US" sz="2000" dirty="0"/>
              <a:t> u </a:t>
            </a:r>
            <a:r>
              <a:rPr lang="en-US" sz="2000" dirty="0" err="1"/>
              <a:t>rokovima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način</a:t>
            </a:r>
            <a:r>
              <a:rPr lang="en-US" sz="2000" dirty="0"/>
              <a:t> </a:t>
            </a:r>
            <a:r>
              <a:rPr lang="en-US" sz="2000" dirty="0" err="1"/>
              <a:t>propisan</a:t>
            </a:r>
            <a:r>
              <a:rPr lang="en-US" sz="2000" dirty="0"/>
              <a:t> </a:t>
            </a:r>
            <a:r>
              <a:rPr lang="en-US" sz="2000" dirty="0" err="1"/>
              <a:t>ovim</a:t>
            </a:r>
            <a:r>
              <a:rPr lang="en-US" sz="2000" dirty="0"/>
              <a:t> </a:t>
            </a:r>
            <a:r>
              <a:rPr lang="en-US" sz="2000" dirty="0" err="1"/>
              <a:t>zakonom</a:t>
            </a:r>
            <a:r>
              <a:rPr lang="en-US" sz="2000" dirty="0"/>
              <a:t>,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što</a:t>
            </a:r>
            <a:r>
              <a:rPr lang="en-US" sz="2000" dirty="0"/>
              <a:t> </a:t>
            </a:r>
            <a:r>
              <a:rPr lang="en-US" sz="2000" dirty="0" err="1"/>
              <a:t>manje</a:t>
            </a:r>
            <a:r>
              <a:rPr lang="en-US" sz="2000" dirty="0"/>
              <a:t> </a:t>
            </a:r>
            <a:r>
              <a:rPr lang="en-US" sz="2000" dirty="0" err="1"/>
              <a:t>troškova</a:t>
            </a:r>
            <a:r>
              <a:rPr lang="en-US" sz="2000" dirty="0"/>
              <a:t> </a:t>
            </a:r>
            <a:r>
              <a:rPr lang="en-US" sz="2000" dirty="0" err="1"/>
              <a:t>vezanih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postupak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izvršenje</a:t>
            </a:r>
            <a:r>
              <a:rPr lang="en-US" sz="2000" dirty="0"/>
              <a:t> </a:t>
            </a:r>
            <a:r>
              <a:rPr lang="en-US" sz="2000" dirty="0" err="1"/>
              <a:t>javne</a:t>
            </a:r>
            <a:r>
              <a:rPr lang="en-US" sz="2000" dirty="0"/>
              <a:t> </a:t>
            </a:r>
            <a:r>
              <a:rPr lang="en-US" sz="2000" dirty="0" err="1"/>
              <a:t>nabavke</a:t>
            </a:r>
            <a:r>
              <a:rPr lang="en-US" sz="2000" dirty="0"/>
              <a:t>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23862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755" y="1553313"/>
            <a:ext cx="7175177" cy="697523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Zakon o javnim nabavkama</a:t>
            </a:r>
            <a:r>
              <a:rPr lang="sr-Latn-RS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sr-Latn-R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Načela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javne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nabavke</a:t>
            </a:r>
            <a:r>
              <a:rPr lang="sr-Latn-RS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sr-Latn-R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009" y="3098447"/>
            <a:ext cx="8596668" cy="2985834"/>
          </a:xfrm>
        </p:spPr>
        <p:txBody>
          <a:bodyPr>
            <a:normAutofit/>
          </a:bodyPr>
          <a:lstStyle/>
          <a:p>
            <a:r>
              <a:rPr lang="vi-VN" sz="2000" b="1" dirty="0"/>
              <a:t>Načelo obezbeđivanja konkurencije</a:t>
            </a:r>
          </a:p>
          <a:p>
            <a:r>
              <a:rPr lang="vi-VN" sz="2000" b="1" dirty="0"/>
              <a:t>Član 10</a:t>
            </a:r>
          </a:p>
          <a:p>
            <a:r>
              <a:rPr lang="vi-VN" sz="2000" dirty="0"/>
              <a:t>Naručilac je dužan da u postupku javne nabavke omogući što je moguće veću konkurenciju.</a:t>
            </a:r>
          </a:p>
          <a:p>
            <a:r>
              <a:rPr lang="vi-VN" sz="2000" dirty="0"/>
              <a:t>Naručilac ne može da ograniči konkurenciju, a posebno ne može onemogućavati bilo kojeg ponuđača da učestvuje u postupku javne nabavke neopravdanom upotrebom pregovaračkog postupka, niti korišćenjem diskriminatorskih uslova, tehničkih specifikacija i kriterijuma.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23862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347" y="1512281"/>
            <a:ext cx="7309993" cy="697523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Zakon o javnim nabavkama</a:t>
            </a:r>
            <a:r>
              <a:rPr lang="sr-Latn-RS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sr-Latn-R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Načela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javne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nabavke</a:t>
            </a:r>
            <a:r>
              <a:rPr lang="sr-Latn-RS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sr-Latn-R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009" y="3133609"/>
            <a:ext cx="8596668" cy="2229701"/>
          </a:xfrm>
        </p:spPr>
        <p:txBody>
          <a:bodyPr>
            <a:normAutofit/>
          </a:bodyPr>
          <a:lstStyle/>
          <a:p>
            <a:r>
              <a:rPr lang="en-US" sz="2400" b="1" dirty="0" err="1"/>
              <a:t>Načelo</a:t>
            </a:r>
            <a:r>
              <a:rPr lang="en-US" sz="2400" b="1" dirty="0"/>
              <a:t> </a:t>
            </a:r>
            <a:r>
              <a:rPr lang="en-US" sz="2400" b="1" dirty="0" err="1"/>
              <a:t>transparentnosti</a:t>
            </a:r>
            <a:r>
              <a:rPr lang="en-US" sz="2400" b="1" dirty="0"/>
              <a:t> </a:t>
            </a:r>
            <a:r>
              <a:rPr lang="en-US" sz="2400" b="1" dirty="0" err="1"/>
              <a:t>postupka</a:t>
            </a:r>
            <a:r>
              <a:rPr lang="en-US" sz="2400" b="1" dirty="0"/>
              <a:t> </a:t>
            </a:r>
            <a:r>
              <a:rPr lang="en-US" sz="2400" b="1" dirty="0" err="1"/>
              <a:t>javne</a:t>
            </a:r>
            <a:r>
              <a:rPr lang="en-US" sz="2400" b="1" dirty="0"/>
              <a:t> </a:t>
            </a:r>
            <a:r>
              <a:rPr lang="en-US" sz="2400" b="1" dirty="0" err="1"/>
              <a:t>nabavke</a:t>
            </a:r>
            <a:endParaRPr lang="en-US" sz="2400" b="1" dirty="0"/>
          </a:p>
          <a:p>
            <a:r>
              <a:rPr lang="en-US" sz="2400" b="1" dirty="0" err="1"/>
              <a:t>Član</a:t>
            </a:r>
            <a:r>
              <a:rPr lang="en-US" sz="2400" b="1" dirty="0"/>
              <a:t> 11</a:t>
            </a:r>
          </a:p>
          <a:p>
            <a:r>
              <a:rPr lang="en-US" sz="2400" dirty="0" err="1"/>
              <a:t>Naručilac</a:t>
            </a:r>
            <a:r>
              <a:rPr lang="en-US" sz="2400" dirty="0"/>
              <a:t> je </a:t>
            </a:r>
            <a:r>
              <a:rPr lang="en-US" sz="2400" dirty="0" err="1"/>
              <a:t>dužan</a:t>
            </a:r>
            <a:r>
              <a:rPr lang="en-US" sz="2400" dirty="0"/>
              <a:t> </a:t>
            </a:r>
            <a:r>
              <a:rPr lang="en-US" sz="2400" dirty="0" err="1"/>
              <a:t>da</a:t>
            </a:r>
            <a:r>
              <a:rPr lang="en-US" sz="2400" dirty="0"/>
              <a:t> </a:t>
            </a:r>
            <a:r>
              <a:rPr lang="en-US" sz="2400" dirty="0" err="1"/>
              <a:t>obezbedi</a:t>
            </a:r>
            <a:r>
              <a:rPr lang="en-US" sz="2400" dirty="0"/>
              <a:t> </a:t>
            </a:r>
            <a:r>
              <a:rPr lang="en-US" sz="2400" dirty="0" err="1"/>
              <a:t>javnost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transparentnost</a:t>
            </a:r>
            <a:r>
              <a:rPr lang="en-US" sz="2400" dirty="0"/>
              <a:t> </a:t>
            </a:r>
            <a:r>
              <a:rPr lang="en-US" sz="2400" dirty="0" err="1"/>
              <a:t>postupka</a:t>
            </a:r>
            <a:r>
              <a:rPr lang="en-US" sz="2400" dirty="0"/>
              <a:t> </a:t>
            </a:r>
            <a:r>
              <a:rPr lang="en-US" sz="2400" dirty="0" err="1"/>
              <a:t>javne</a:t>
            </a:r>
            <a:r>
              <a:rPr lang="en-US" sz="2400" dirty="0"/>
              <a:t> </a:t>
            </a:r>
            <a:r>
              <a:rPr lang="en-US" sz="2400" dirty="0" err="1"/>
              <a:t>nabavke</a:t>
            </a:r>
            <a:r>
              <a:rPr lang="en-US" sz="2400" dirty="0"/>
              <a:t> </a:t>
            </a:r>
            <a:r>
              <a:rPr lang="en-US" sz="2400" dirty="0" err="1"/>
              <a:t>poštujući</a:t>
            </a:r>
            <a:r>
              <a:rPr lang="en-US" sz="2400" dirty="0"/>
              <a:t>, </a:t>
            </a:r>
            <a:r>
              <a:rPr lang="en-US" sz="2400" dirty="0" err="1"/>
              <a:t>ali</a:t>
            </a:r>
            <a:r>
              <a:rPr lang="en-US" sz="2400" dirty="0"/>
              <a:t> ne </a:t>
            </a:r>
            <a:r>
              <a:rPr lang="en-US" sz="2400" dirty="0" err="1"/>
              <a:t>ograničavajući</a:t>
            </a:r>
            <a:r>
              <a:rPr lang="en-US" sz="2400" dirty="0"/>
              <a:t> se </a:t>
            </a:r>
            <a:r>
              <a:rPr lang="en-US" sz="2400" dirty="0" err="1"/>
              <a:t>samo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obaveze</a:t>
            </a:r>
            <a:r>
              <a:rPr lang="en-US" sz="2400" dirty="0"/>
              <a:t> </a:t>
            </a:r>
            <a:r>
              <a:rPr lang="en-US" sz="2400" dirty="0" err="1"/>
              <a:t>iz</a:t>
            </a:r>
            <a:r>
              <a:rPr lang="en-US" sz="2400" dirty="0"/>
              <a:t> </a:t>
            </a:r>
            <a:r>
              <a:rPr lang="en-US" sz="2400" dirty="0" err="1"/>
              <a:t>ovog</a:t>
            </a:r>
            <a:r>
              <a:rPr lang="en-US" sz="2400" dirty="0"/>
              <a:t> </a:t>
            </a:r>
            <a:r>
              <a:rPr lang="en-US" sz="2400" dirty="0" err="1"/>
              <a:t>zakona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862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666" y="1529866"/>
            <a:ext cx="8596668" cy="697523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Zakon o javnim nabavkama</a:t>
            </a:r>
            <a:r>
              <a:rPr lang="sr-Latn-RS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sr-Latn-R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Načela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javne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nabavke</a:t>
            </a:r>
            <a:r>
              <a:rPr lang="sr-Latn-RS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sr-Latn-RS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985" y="2676412"/>
            <a:ext cx="8485693" cy="3880773"/>
          </a:xfrm>
        </p:spPr>
        <p:txBody>
          <a:bodyPr>
            <a:normAutofit/>
          </a:bodyPr>
          <a:lstStyle/>
          <a:p>
            <a:r>
              <a:rPr lang="vi-VN" sz="2000" b="1" dirty="0"/>
              <a:t>Načelo jednakosti ponuđača</a:t>
            </a:r>
          </a:p>
          <a:p>
            <a:r>
              <a:rPr lang="vi-VN" sz="2000" b="1" dirty="0"/>
              <a:t>Član 12</a:t>
            </a:r>
          </a:p>
          <a:p>
            <a:r>
              <a:rPr lang="vi-VN" sz="2000" dirty="0"/>
              <a:t>Naručilac je dužan da u svim fazama postupka javne nabavke obezbedi jednak položaj svim ponuđačima.</a:t>
            </a:r>
          </a:p>
          <a:p>
            <a:r>
              <a:rPr lang="vi-VN" sz="2000" dirty="0"/>
              <a:t>Naručilac ne može da određuje uslove koji bi značili nacionalnu, teritorijalnu, predmetnu ili ličnu diskriminaciju među ponuđačima, niti diskriminaciju koja bi proizlazila iz klasifikacije delatnosti koju obavlja ponuđač.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23862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338" y="1541589"/>
            <a:ext cx="6847325" cy="697523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Šeme vezane za javne nabavke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010" y="2910875"/>
            <a:ext cx="8596668" cy="2974117"/>
          </a:xfrm>
        </p:spPr>
        <p:txBody>
          <a:bodyPr>
            <a:normAutofit/>
          </a:bodyPr>
          <a:lstStyle/>
          <a:p>
            <a:r>
              <a:rPr lang="vi-VN" sz="2000" b="1" dirty="0"/>
              <a:t>nabavka nepotrebnih dobara radova i usluga – nepotrebne nabavke,</a:t>
            </a:r>
          </a:p>
          <a:p>
            <a:r>
              <a:rPr lang="vi-VN" sz="2000" b="1" dirty="0"/>
              <a:t>Crvene zastavice:</a:t>
            </a:r>
          </a:p>
          <a:p>
            <a:pPr lvl="1"/>
            <a:r>
              <a:rPr lang="vi-VN" sz="2000" b="1" dirty="0"/>
              <a:t>određene stavke u specifikaciji nisu u vezi sa delatnošću naručioca ( npr. javna agencija nabavlja medicinsku opremu..),</a:t>
            </a:r>
          </a:p>
          <a:p>
            <a:pPr lvl="1"/>
            <a:r>
              <a:rPr lang="vi-VN" sz="2000" b="1" dirty="0"/>
              <a:t>broj stavki administrativne opreme je višestruko veći od broja zaposlenih</a:t>
            </a:r>
          </a:p>
          <a:p>
            <a:pPr lvl="1"/>
            <a:r>
              <a:rPr lang="vi-VN" sz="2000" b="1" dirty="0"/>
              <a:t>nabavka informacionog sistema više godina zaredom,</a:t>
            </a:r>
          </a:p>
          <a:p>
            <a:pPr lvl="1"/>
            <a:r>
              <a:rPr lang="vi-VN" sz="2000" b="1" dirty="0"/>
              <a:t>nabavka informacionog sistema a da nije stavljen u funkciju.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23862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Šeme vezane za javne nabavke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18150"/>
            <a:ext cx="8408028" cy="3880773"/>
          </a:xfrm>
        </p:spPr>
        <p:txBody>
          <a:bodyPr>
            <a:normAutofit/>
          </a:bodyPr>
          <a:lstStyle/>
          <a:p>
            <a:r>
              <a:rPr lang="vi-VN" sz="2000" b="1" dirty="0"/>
              <a:t>izbegavanje sprovođenja otvorenog postupka – podela ugovora;</a:t>
            </a:r>
          </a:p>
          <a:p>
            <a:r>
              <a:rPr lang="vi-VN" sz="2000" b="1" dirty="0"/>
              <a:t>Crvene zastavice</a:t>
            </a:r>
          </a:p>
          <a:p>
            <a:pPr>
              <a:buFont typeface="Wingdings" pitchFamily="2" charset="2"/>
              <a:buChar char="q"/>
            </a:pPr>
            <a:r>
              <a:rPr lang="vi-VN" sz="2000" b="1" dirty="0"/>
              <a:t>zaključivanje dva ili više ugovora sa skoro identičnim predmetom u </a:t>
            </a:r>
            <a:r>
              <a:rPr lang="en-US" sz="2000" b="1" dirty="0"/>
              <a:t>k</a:t>
            </a:r>
            <a:r>
              <a:rPr lang="vi-VN" sz="2000" b="1" dirty="0"/>
              <a:t>ratkom periodu vremena a da ne postoji opravdan razlog,</a:t>
            </a:r>
          </a:p>
          <a:p>
            <a:pPr>
              <a:buFont typeface="Wingdings" pitchFamily="2" charset="2"/>
              <a:buChar char="q"/>
            </a:pPr>
            <a:r>
              <a:rPr lang="vi-VN" sz="2000" b="1" dirty="0"/>
              <a:t>nabavka dobara, radova ili usluga od strane svake organizacione jedinice posebno iako predstavljaju delove jednog naručioca,</a:t>
            </a:r>
          </a:p>
          <a:p>
            <a:pPr>
              <a:buFont typeface="Wingdings" pitchFamily="2" charset="2"/>
              <a:buChar char="q"/>
            </a:pPr>
            <a:r>
              <a:rPr lang="vi-VN" sz="2000" b="1" dirty="0"/>
              <a:t>veliki broj nabavki ispod limita za sprovođenje otvorenog postupka javne nabavke,</a:t>
            </a:r>
          </a:p>
          <a:p>
            <a:pPr>
              <a:buFont typeface="Wingdings" pitchFamily="2" charset="2"/>
              <a:buChar char="q"/>
            </a:pPr>
            <a:r>
              <a:rPr lang="vi-VN" sz="2000" b="1" dirty="0"/>
              <a:t>česte nabavke u vrednosti ispod limita za sprovođenje postupka javne nabavke i zaključenje ugovora.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23862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1126</Words>
  <Application>Microsoft Office PowerPoint</Application>
  <PresentationFormat>On-screen Show (4:3)</PresentationFormat>
  <Paragraphs>94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Gill Sans MT</vt:lpstr>
      <vt:lpstr>Times</vt:lpstr>
      <vt:lpstr>Wingdings</vt:lpstr>
      <vt:lpstr>Office Theme</vt:lpstr>
      <vt:lpstr>Krivično delo zloupotrebe u vezi sa javnom nabavkom</vt:lpstr>
      <vt:lpstr>Krivični zakonik RS Zloupotreba u vezi sa javnom nabavkom Član 228</vt:lpstr>
      <vt:lpstr>Zakon o javnim nabavkama Član 3</vt:lpstr>
      <vt:lpstr>Zakon o javnim nabavkama Načela javne nabavke </vt:lpstr>
      <vt:lpstr>Zakon o javnim nabavkama Načela javne nabavke </vt:lpstr>
      <vt:lpstr>Zakon o javnim nabavkama Načela javne nabavke </vt:lpstr>
      <vt:lpstr>Zakon o javnim nabavkama Načela javne nabavke </vt:lpstr>
      <vt:lpstr>Šeme vezane za javne nabavke</vt:lpstr>
      <vt:lpstr>Šeme vezane za javne nabavke</vt:lpstr>
      <vt:lpstr>Šeme vezane za javne nabavke</vt:lpstr>
      <vt:lpstr>Šeme vezane za javne nabavke</vt:lpstr>
      <vt:lpstr>Šeme vezane za javne nabavke</vt:lpstr>
      <vt:lpstr>Šeme vezane za javne nabavke</vt:lpstr>
      <vt:lpstr>Najvažnije faze u postupku javne nabavke u kojima se može otkriti kršenje propisa</vt:lpstr>
      <vt:lpstr>Najvažnije faze u postupku javne nabavke u kojima se može otkriti kršenje propisa</vt:lpstr>
      <vt:lpstr>Najvažnije faze u postupku javne nabavke u kojima se može otkriti kršenje propisa</vt:lpstr>
      <vt:lpstr>Najvažnije faze u postupku javne nabavke u kojima se može otkriti kršenje propisa</vt:lpstr>
      <vt:lpstr>PowerPoint Presentation</vt:lpstr>
    </vt:vector>
  </TitlesOfParts>
  <Company>fxfjh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Istraživanje korupcije na osnovu revizorskih izveštaja</dc:title>
  <dc:creator>Ismar Sinanovic</dc:creator>
  <cp:lastModifiedBy>Maja Kapetanović</cp:lastModifiedBy>
  <cp:revision>45</cp:revision>
  <dcterms:created xsi:type="dcterms:W3CDTF">2016-03-14T16:21:38Z</dcterms:created>
  <dcterms:modified xsi:type="dcterms:W3CDTF">2018-03-26T08:27:46Z</dcterms:modified>
</cp:coreProperties>
</file>