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279" r:id="rId4"/>
    <p:sldId id="278" r:id="rId5"/>
    <p:sldId id="281" r:id="rId6"/>
    <p:sldId id="282" r:id="rId7"/>
    <p:sldId id="283" r:id="rId8"/>
    <p:sldId id="284" r:id="rId9"/>
    <p:sldId id="285" r:id="rId10"/>
    <p:sldId id="286" r:id="rId11"/>
    <p:sldId id="287" r:id="rId12"/>
    <p:sldId id="288" r:id="rId13"/>
    <p:sldId id="289" r:id="rId14"/>
    <p:sldId id="290" r:id="rId15"/>
    <p:sldId id="295" r:id="rId16"/>
    <p:sldId id="291" r:id="rId17"/>
    <p:sldId id="292" r:id="rId18"/>
    <p:sldId id="293" r:id="rId19"/>
    <p:sldId id="294" r:id="rId20"/>
    <p:sldId id="296" r:id="rId21"/>
    <p:sldId id="275"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napToGrid="0">
      <p:cViewPr varScale="1">
        <p:scale>
          <a:sx n="108" d="100"/>
          <a:sy n="108" d="100"/>
        </p:scale>
        <p:origin x="6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BB4CB-A08F-4957-AA94-716C3593DE9E}" type="datetimeFigureOut">
              <a:rPr lang="hr-HR" smtClean="0"/>
              <a:t>20.3.2018.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1650-0264-44D3-8CEF-3C8BEBEF2DAC}" type="slidenum">
              <a:rPr lang="hr-HR" smtClean="0"/>
              <a:t>‹#›</a:t>
            </a:fld>
            <a:endParaRPr lang="hr-HR"/>
          </a:p>
        </p:txBody>
      </p:sp>
    </p:spTree>
    <p:extLst>
      <p:ext uri="{BB962C8B-B14F-4D97-AF65-F5344CB8AC3E}">
        <p14:creationId xmlns:p14="http://schemas.microsoft.com/office/powerpoint/2010/main" val="1747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41C1650-0264-44D3-8CEF-3C8BEBEF2DAC}" type="slidenum">
              <a:rPr lang="hr-HR" smtClean="0"/>
              <a:t>1</a:t>
            </a:fld>
            <a:endParaRPr lang="hr-HR"/>
          </a:p>
        </p:txBody>
      </p:sp>
    </p:spTree>
    <p:extLst>
      <p:ext uri="{BB962C8B-B14F-4D97-AF65-F5344CB8AC3E}">
        <p14:creationId xmlns:p14="http://schemas.microsoft.com/office/powerpoint/2010/main" val="153308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32134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28643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9788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1190033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494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81863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610891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60606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00170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20.3.2018.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97187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426478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C62DE7-29B6-4F64-B82F-4BEF15709B2F}" type="datetimeFigureOut">
              <a:rPr lang="hr-HR" smtClean="0"/>
              <a:t>20.3.2018.</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05354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C62DE7-29B6-4F64-B82F-4BEF15709B2F}" type="datetimeFigureOut">
              <a:rPr lang="hr-HR" smtClean="0"/>
              <a:t>20.3.2018.</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78967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62DE7-29B6-4F64-B82F-4BEF15709B2F}" type="datetimeFigureOut">
              <a:rPr lang="hr-HR" smtClean="0"/>
              <a:t>20.3.2018.</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41925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17337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20.3.2018.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86312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C62DE7-29B6-4F64-B82F-4BEF15709B2F}" type="datetimeFigureOut">
              <a:rPr lang="hr-HR" smtClean="0"/>
              <a:t>20.3.2018.</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B19C57-EF5E-4718-9137-1E766BFB3C34}" type="slidenum">
              <a:rPr lang="hr-HR" smtClean="0"/>
              <a:t>‹#›</a:t>
            </a:fld>
            <a:endParaRPr lang="hr-HR"/>
          </a:p>
        </p:txBody>
      </p:sp>
    </p:spTree>
    <p:extLst>
      <p:ext uri="{BB962C8B-B14F-4D97-AF65-F5344CB8AC3E}">
        <p14:creationId xmlns:p14="http://schemas.microsoft.com/office/powerpoint/2010/main" val="139767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721896"/>
            <a:ext cx="8915399" cy="3128209"/>
          </a:xfrm>
        </p:spPr>
        <p:txBody>
          <a:bodyPr>
            <a:normAutofit/>
          </a:bodyPr>
          <a:lstStyle/>
          <a:p>
            <a:pPr algn="ctr"/>
            <a:r>
              <a:rPr lang="hr-HR" sz="3600" dirty="0">
                <a:latin typeface="Arial" panose="020B0604020202020204" pitchFamily="34" charset="0"/>
                <a:cs typeface="Arial" panose="020B0604020202020204" pitchFamily="34" charset="0"/>
              </a:rPr>
              <a:t>Nasilje nad ženama u praksi ESLJP</a:t>
            </a:r>
            <a:br>
              <a:rPr lang="hr-HR" sz="3600" dirty="0">
                <a:latin typeface="Arial" panose="020B0604020202020204" pitchFamily="34" charset="0"/>
                <a:cs typeface="Arial" panose="020B0604020202020204" pitchFamily="34" charset="0"/>
              </a:rPr>
            </a:br>
            <a:br>
              <a:rPr lang="hr-HR" sz="3600" dirty="0">
                <a:latin typeface="Arial" panose="020B0604020202020204" pitchFamily="34" charset="0"/>
                <a:cs typeface="Arial" panose="020B0604020202020204" pitchFamily="34" charset="0"/>
              </a:rPr>
            </a:br>
            <a:r>
              <a:rPr lang="hr-HR" sz="3600" dirty="0">
                <a:latin typeface="Arial" panose="020B0604020202020204" pitchFamily="34" charset="0"/>
                <a:cs typeface="Arial" panose="020B0604020202020204" pitchFamily="34" charset="0"/>
              </a:rPr>
              <a:t>Istambulska konvencija o sprječavanju i borbi protiv nasilja nad ženama i obiteljskog nasilja</a:t>
            </a:r>
          </a:p>
        </p:txBody>
      </p:sp>
      <p:sp>
        <p:nvSpPr>
          <p:cNvPr id="3" name="Subtitle 2"/>
          <p:cNvSpPr>
            <a:spLocks noGrp="1"/>
          </p:cNvSpPr>
          <p:nvPr>
            <p:ph type="subTitle" idx="1"/>
          </p:nvPr>
        </p:nvSpPr>
        <p:spPr/>
        <p:txBody>
          <a:bodyPr>
            <a:normAutofit/>
          </a:bodyPr>
          <a:lstStyle/>
          <a:p>
            <a:pPr algn="r"/>
            <a:r>
              <a:rPr lang="hr-HR" sz="2800" dirty="0">
                <a:latin typeface="Arial" panose="020B0604020202020204" pitchFamily="34" charset="0"/>
                <a:cs typeface="Arial" panose="020B0604020202020204" pitchFamily="34" charset="0"/>
              </a:rPr>
              <a:t>Nikolina Katić, </a:t>
            </a:r>
            <a:r>
              <a:rPr lang="hr-HR" sz="2800" dirty="0" err="1">
                <a:latin typeface="Arial" panose="020B0604020202020204" pitchFamily="34" charset="0"/>
                <a:cs typeface="Arial" panose="020B0604020202020204" pitchFamily="34" charset="0"/>
              </a:rPr>
              <a:t>dipl.iur</a:t>
            </a:r>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67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2847"/>
            <a:ext cx="8911687" cy="1280890"/>
          </a:xfrm>
        </p:spPr>
        <p:txBody>
          <a:bodyPr/>
          <a:lstStyle/>
          <a:p>
            <a:pPr algn="ctr"/>
            <a:r>
              <a:rPr lang="hr-HR" dirty="0">
                <a:latin typeface="Arial" panose="020B0604020202020204" pitchFamily="34" charset="0"/>
                <a:cs typeface="Arial" panose="020B0604020202020204" pitchFamily="34" charset="0"/>
              </a:rPr>
              <a:t>Branko </a:t>
            </a:r>
            <a:r>
              <a:rPr lang="hr-HR" dirty="0" err="1">
                <a:latin typeface="Arial" panose="020B0604020202020204" pitchFamily="34" charset="0"/>
                <a:cs typeface="Arial" panose="020B0604020202020204" pitchFamily="34" charset="0"/>
              </a:rPr>
              <a:t>Tomašić</a:t>
            </a:r>
            <a:r>
              <a:rPr lang="hr-HR" dirty="0">
                <a:latin typeface="Arial" panose="020B0604020202020204" pitchFamily="34" charset="0"/>
                <a:cs typeface="Arial" panose="020B0604020202020204" pitchFamily="34" charset="0"/>
              </a:rPr>
              <a:t> i dr. protiv Hrvatske </a:t>
            </a:r>
          </a:p>
        </p:txBody>
      </p:sp>
      <p:sp>
        <p:nvSpPr>
          <p:cNvPr id="3" name="Content Placeholder 2"/>
          <p:cNvSpPr>
            <a:spLocks noGrp="1"/>
          </p:cNvSpPr>
          <p:nvPr>
            <p:ph idx="1"/>
          </p:nvPr>
        </p:nvSpPr>
        <p:spPr>
          <a:xfrm>
            <a:off x="2555986" y="1423736"/>
            <a:ext cx="8915400" cy="5265821"/>
          </a:xfrm>
        </p:spPr>
        <p:txBody>
          <a:bodyPr>
            <a:noAutofit/>
          </a:bodyPr>
          <a:lstStyle/>
          <a:p>
            <a:r>
              <a:rPr lang="hr-HR" sz="2000" dirty="0">
                <a:latin typeface="Arial" panose="020B0604020202020204" pitchFamily="34" charset="0"/>
                <a:cs typeface="Arial" panose="020B0604020202020204" pitchFamily="34" charset="0"/>
              </a:rPr>
              <a:t>  </a:t>
            </a:r>
            <a:r>
              <a:rPr lang="hr-HR" sz="2400" dirty="0">
                <a:latin typeface="Arial" panose="020B0604020202020204" pitchFamily="34" charset="0"/>
                <a:cs typeface="Arial" panose="020B0604020202020204" pitchFamily="34" charset="0"/>
              </a:rPr>
              <a:t>Sud je prvo ispitao jesu li mjerodavne vlasti znale odnosno jesu li trebale znati za to da M.M. predstavlja rizik za živote podnositeljeve kćeri i unuke</a:t>
            </a:r>
          </a:p>
          <a:p>
            <a:r>
              <a:rPr lang="hr-HR" sz="2400" dirty="0">
                <a:latin typeface="Arial" panose="020B0604020202020204" pitchFamily="34" charset="0"/>
                <a:cs typeface="Arial" panose="020B0604020202020204" pitchFamily="34" charset="0"/>
              </a:rPr>
              <a:t>utvrđenja domaćih sudova i zaključci psihijatrijskoga vještačenja nedvojbeno ukazuju na to da su domaće vlasti znale da su prijetnje oduzimanjem života žrtava ozbiljne i da se trebaju poduzeti sve razumne mjere kako bi ih se zaštitilo od tih prijetnji. Sud će sada ispitati jesu li mjerodavne vlasti poduzele sve razumne mjere u okolnostima ovoga predmeta radi zaštite života</a:t>
            </a:r>
          </a:p>
        </p:txBody>
      </p:sp>
    </p:spTree>
    <p:extLst>
      <p:ext uri="{BB962C8B-B14F-4D97-AF65-F5344CB8AC3E}">
        <p14:creationId xmlns:p14="http://schemas.microsoft.com/office/powerpoint/2010/main" val="240475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298" y="239099"/>
            <a:ext cx="8911687" cy="1280890"/>
          </a:xfrm>
        </p:spPr>
        <p:txBody>
          <a:bodyPr/>
          <a:lstStyle/>
          <a:p>
            <a:pPr algn="ctr"/>
            <a:r>
              <a:rPr lang="hr-HR" dirty="0">
                <a:latin typeface="Arial" panose="020B0604020202020204" pitchFamily="34" charset="0"/>
                <a:cs typeface="Arial" panose="020B0604020202020204" pitchFamily="34" charset="0"/>
              </a:rPr>
              <a:t>Branko </a:t>
            </a:r>
            <a:r>
              <a:rPr lang="hr-HR" dirty="0" err="1">
                <a:latin typeface="Arial" panose="020B0604020202020204" pitchFamily="34" charset="0"/>
                <a:cs typeface="Arial" panose="020B0604020202020204" pitchFamily="34" charset="0"/>
              </a:rPr>
              <a:t>Tomašić</a:t>
            </a:r>
            <a:r>
              <a:rPr lang="hr-HR" dirty="0">
                <a:latin typeface="Arial" panose="020B0604020202020204" pitchFamily="34" charset="0"/>
                <a:cs typeface="Arial" panose="020B0604020202020204" pitchFamily="34" charset="0"/>
              </a:rPr>
              <a:t> i drugi protiv Hrvatske</a:t>
            </a:r>
          </a:p>
        </p:txBody>
      </p:sp>
      <p:sp>
        <p:nvSpPr>
          <p:cNvPr id="3" name="Content Placeholder 2"/>
          <p:cNvSpPr>
            <a:spLocks noGrp="1"/>
          </p:cNvSpPr>
          <p:nvPr>
            <p:ph idx="1"/>
          </p:nvPr>
        </p:nvSpPr>
        <p:spPr>
          <a:xfrm>
            <a:off x="2506298" y="1067602"/>
            <a:ext cx="8915400" cy="3777622"/>
          </a:xfrm>
        </p:spPr>
        <p:txBody>
          <a:bodyPr>
            <a:noAutofit/>
          </a:bodyPr>
          <a:lstStyle/>
          <a:p>
            <a:r>
              <a:rPr lang="hr-HR" sz="2200" dirty="0">
                <a:latin typeface="Arial" panose="020B0604020202020204" pitchFamily="34" charset="0"/>
                <a:cs typeface="Arial" panose="020B0604020202020204" pitchFamily="34" charset="0"/>
              </a:rPr>
              <a:t>Sud primjećuje i da je prvostupanjski sud M.M.-u odredio mjeru obveznog psihijatrijskog liječenja tijekom boravka u zatvoru, a po potrebi i nakon toga, prema preporuci psihijatra. Međutim, žalbeni je sud tu mjeru skratio na trajanje kazne zatvora, jer prema hrvatskome pravu ne postoji mogućnost produženja obveznog psihijatrijskog liječenja nakon odsluženja kazne zatvora za one kojima je takvo liječenje potrebno.</a:t>
            </a:r>
          </a:p>
          <a:p>
            <a:r>
              <a:rPr lang="hr-HR" sz="2200" dirty="0">
                <a:latin typeface="Arial" panose="020B0604020202020204" pitchFamily="34" charset="0"/>
                <a:cs typeface="Arial" panose="020B0604020202020204" pitchFamily="34" charset="0"/>
              </a:rPr>
              <a:t>S obzirom na naprijed izneseno, Sud smatra da nisu poduzete odgovarajuće mjere kako bi se smanjila vjerojatnost da M.M. ostvari svoje prijetnje nakon puštanja iz zatvora </a:t>
            </a:r>
          </a:p>
          <a:p>
            <a:r>
              <a:rPr lang="hr-HR" sz="2200" dirty="0">
                <a:latin typeface="Arial" panose="020B0604020202020204" pitchFamily="34" charset="0"/>
                <a:cs typeface="Arial" panose="020B0604020202020204" pitchFamily="34" charset="0"/>
              </a:rPr>
              <a:t>Uz to nije provedena niti učinkovita istraga oko toga posjeduje li M.M. zaista oružje kojim bi mogao ostvariti svoje prijetnje</a:t>
            </a:r>
          </a:p>
        </p:txBody>
      </p:sp>
    </p:spTree>
    <p:extLst>
      <p:ext uri="{BB962C8B-B14F-4D97-AF65-F5344CB8AC3E}">
        <p14:creationId xmlns:p14="http://schemas.microsoft.com/office/powerpoint/2010/main" val="386191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Predmeti koji se odnose na nasilje u obitelji</a:t>
            </a:r>
          </a:p>
        </p:txBody>
      </p:sp>
      <p:sp>
        <p:nvSpPr>
          <p:cNvPr id="3" name="Content Placeholder 2"/>
          <p:cNvSpPr>
            <a:spLocks noGrp="1"/>
          </p:cNvSpPr>
          <p:nvPr>
            <p:ph idx="1"/>
          </p:nvPr>
        </p:nvSpPr>
        <p:spPr>
          <a:xfrm>
            <a:off x="2589212" y="2068496"/>
            <a:ext cx="8915400" cy="4477993"/>
          </a:xfrm>
        </p:spPr>
        <p:txBody>
          <a:bodyPr>
            <a:normAutofit/>
          </a:bodyPr>
          <a:lstStyle/>
          <a:p>
            <a:pPr algn="just"/>
            <a:r>
              <a:rPr lang="hr-HR" sz="2800" b="1" dirty="0">
                <a:latin typeface="Arial" panose="020B0604020202020204" pitchFamily="34" charset="0"/>
                <a:cs typeface="Arial" panose="020B0604020202020204" pitchFamily="34" charset="0"/>
              </a:rPr>
              <a:t>A protiv Hrvatske </a:t>
            </a:r>
            <a:r>
              <a:rPr lang="hr-HR" sz="2800" dirty="0">
                <a:latin typeface="Arial" panose="020B0604020202020204" pitchFamily="34" charset="0"/>
                <a:cs typeface="Arial" panose="020B0604020202020204" pitchFamily="34" charset="0"/>
              </a:rPr>
              <a:t>– propust državnih tijela da primjene neke od niza zakonom predviđenih mjera (primjerice mjeru zabrane prilaska) kako bi zaštitili podnositeljicu i njezinu kćer od nasilnog bivšeg supruga</a:t>
            </a:r>
          </a:p>
          <a:p>
            <a:pPr algn="just"/>
            <a:r>
              <a:rPr lang="hr-HR" sz="2800" b="1" dirty="0">
                <a:latin typeface="Arial" panose="020B0604020202020204" pitchFamily="34" charset="0"/>
                <a:cs typeface="Arial" panose="020B0604020202020204" pitchFamily="34" charset="0"/>
              </a:rPr>
              <a:t>Ž.B. </a:t>
            </a:r>
            <a:r>
              <a:rPr lang="hr-HR" sz="2800" b="1" dirty="0" err="1">
                <a:latin typeface="Arial" panose="020B0604020202020204" pitchFamily="34" charset="0"/>
                <a:cs typeface="Arial" panose="020B0604020202020204" pitchFamily="34" charset="0"/>
              </a:rPr>
              <a:t>proitv</a:t>
            </a:r>
            <a:r>
              <a:rPr lang="hr-HR" sz="2800" b="1" dirty="0">
                <a:latin typeface="Arial" panose="020B0604020202020204" pitchFamily="34" charset="0"/>
                <a:cs typeface="Arial" panose="020B0604020202020204" pitchFamily="34" charset="0"/>
              </a:rPr>
              <a:t> Hrvatske </a:t>
            </a:r>
            <a:r>
              <a:rPr lang="hr-HR" sz="2800" dirty="0">
                <a:latin typeface="Arial" panose="020B0604020202020204" pitchFamily="34" charset="0"/>
                <a:cs typeface="Arial" panose="020B0604020202020204" pitchFamily="34" charset="0"/>
              </a:rPr>
              <a:t>– propust državnih vlasti da </a:t>
            </a:r>
            <a:r>
              <a:rPr lang="hr-HR" sz="2800" dirty="0" err="1">
                <a:latin typeface="Arial" panose="020B0604020202020204" pitchFamily="34" charset="0"/>
                <a:cs typeface="Arial" panose="020B0604020202020204" pitchFamily="34" charset="0"/>
              </a:rPr>
              <a:t>odovarajući</a:t>
            </a:r>
            <a:r>
              <a:rPr lang="hr-HR" sz="2800" dirty="0">
                <a:latin typeface="Arial" panose="020B0604020202020204" pitchFamily="34" charset="0"/>
                <a:cs typeface="Arial" panose="020B0604020202020204" pitchFamily="34" charset="0"/>
              </a:rPr>
              <a:t> zakonodavni okvir zaštite žrtava nasilja u obitelji odgovarajuće i zadovoljavajuće primjene u praksi</a:t>
            </a:r>
          </a:p>
          <a:p>
            <a:pPr algn="just"/>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451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679" y="94719"/>
            <a:ext cx="8911687" cy="1609793"/>
          </a:xfrm>
        </p:spPr>
        <p:txBody>
          <a:bodyPr>
            <a:normAutofit fontScale="90000"/>
          </a:bodyPr>
          <a:lstStyle/>
          <a:p>
            <a:pPr algn="ctr"/>
            <a:br>
              <a:rPr lang="hr-HR" dirty="0">
                <a:latin typeface="Arial" panose="020B0604020202020204" pitchFamily="34" charset="0"/>
                <a:cs typeface="Arial" panose="020B0604020202020204" pitchFamily="34" charset="0"/>
              </a:rPr>
            </a:br>
            <a:r>
              <a:rPr lang="hr-HR" dirty="0">
                <a:latin typeface="Arial" panose="020B0604020202020204" pitchFamily="34" charset="0"/>
                <a:cs typeface="Arial" panose="020B0604020202020204" pitchFamily="34" charset="0"/>
              </a:rPr>
              <a:t>Konvencija VE o sprječavanju i borbi protiv nasilja nad ženama i nasilja u obitelji – Istambulska konvencija</a:t>
            </a:r>
          </a:p>
        </p:txBody>
      </p:sp>
      <p:sp>
        <p:nvSpPr>
          <p:cNvPr id="3" name="Content Placeholder 2"/>
          <p:cNvSpPr>
            <a:spLocks noGrp="1"/>
          </p:cNvSpPr>
          <p:nvPr>
            <p:ph idx="1"/>
          </p:nvPr>
        </p:nvSpPr>
        <p:spPr>
          <a:xfrm>
            <a:off x="2589212" y="2494625"/>
            <a:ext cx="8915400" cy="4184934"/>
          </a:xfrm>
        </p:spPr>
        <p:txBody>
          <a:bodyPr>
            <a:noAutofit/>
          </a:bodyPr>
          <a:lstStyle/>
          <a:p>
            <a:r>
              <a:rPr lang="hr-HR" sz="2000" dirty="0">
                <a:latin typeface="Arial" panose="020B0604020202020204" pitchFamily="34" charset="0"/>
                <a:cs typeface="Arial" panose="020B0604020202020204" pitchFamily="34" charset="0"/>
              </a:rPr>
              <a:t>Istambul, 11. svibnja 2011. godine</a:t>
            </a:r>
          </a:p>
          <a:p>
            <a:r>
              <a:rPr lang="hr-HR" sz="2000" dirty="0">
                <a:latin typeface="Arial" panose="020B0604020202020204" pitchFamily="34" charset="0"/>
                <a:cs typeface="Arial" panose="020B0604020202020204" pitchFamily="34" charset="0"/>
              </a:rPr>
              <a:t>Cilj: nulta tolerancija na sve oblike nasilja nad ženama i obiteljskog nasilja</a:t>
            </a:r>
          </a:p>
          <a:p>
            <a:r>
              <a:rPr lang="hr-HR" sz="2000" dirty="0">
                <a:latin typeface="Arial" panose="020B0604020202020204" pitchFamily="34" charset="0"/>
                <a:cs typeface="Arial" panose="020B0604020202020204" pitchFamily="34" charset="0"/>
              </a:rPr>
              <a:t>Najobuhvatniji i najdalekosežniji međunarodni sporazum za sprečavanje i borbu protiv nasilja nad ženama i obiteljskog nasilja</a:t>
            </a:r>
          </a:p>
          <a:p>
            <a:r>
              <a:rPr lang="hr-HR" sz="2000" dirty="0">
                <a:latin typeface="Arial" panose="020B0604020202020204" pitchFamily="34" charset="0"/>
                <a:cs typeface="Arial" panose="020B0604020202020204" pitchFamily="34" charset="0"/>
              </a:rPr>
              <a:t>Okosnica konvencije: sprječavanje nasilja, zaštita žrtava, kazneni progon počinitelja</a:t>
            </a:r>
          </a:p>
          <a:p>
            <a:r>
              <a:rPr lang="hr-HR" sz="2000" dirty="0">
                <a:latin typeface="Arial" panose="020B0604020202020204" pitchFamily="34" charset="0"/>
                <a:cs typeface="Arial" panose="020B0604020202020204" pitchFamily="34" charset="0"/>
              </a:rPr>
              <a:t>Svrha: pokušaj promjene načina razmišljanja, prije svega muškaraca i dječaka, kako bi se postigla veća ravnopravnost muškaraca i žena u društvu – nasilje nad ženama vuče korijenje iz nejednakosti žena i muškaraca u društvu, a opstaje zbog tolerancije i poricanja nasilja </a:t>
            </a:r>
          </a:p>
          <a:p>
            <a:endParaRPr lang="hr-H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99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70845"/>
            <a:ext cx="8911687" cy="1280890"/>
          </a:xfrm>
        </p:spPr>
        <p:txBody>
          <a:bodyPr/>
          <a:lstStyle/>
          <a:p>
            <a:pPr algn="ctr"/>
            <a:r>
              <a:rPr lang="hr-HR" dirty="0"/>
              <a:t>Glavna obilježja Istambulske konvencije</a:t>
            </a:r>
          </a:p>
        </p:txBody>
      </p:sp>
      <p:sp>
        <p:nvSpPr>
          <p:cNvPr id="3" name="Content Placeholder 2"/>
          <p:cNvSpPr>
            <a:spLocks noGrp="1"/>
          </p:cNvSpPr>
          <p:nvPr>
            <p:ph idx="1"/>
          </p:nvPr>
        </p:nvSpPr>
        <p:spPr>
          <a:xfrm>
            <a:off x="2589212" y="1851734"/>
            <a:ext cx="8915400" cy="4327123"/>
          </a:xfrm>
        </p:spPr>
        <p:txBody>
          <a:bodyPr>
            <a:normAutofit/>
          </a:bodyPr>
          <a:lstStyle/>
          <a:p>
            <a:r>
              <a:rPr lang="hr-HR" dirty="0"/>
              <a:t>Nasilje nad ženama je oblik kršenja ljudskih prava i vid diskriminacije</a:t>
            </a:r>
          </a:p>
          <a:p>
            <a:r>
              <a:rPr lang="hr-HR" dirty="0"/>
              <a:t>Prvi međunarodni sporazum koji daje definiciju roda – muškarci i žene nisu samo po biološkim odlikama muškarci i žene, već i da rod označava društveno određenu kategoriju kojom se ženama i muškarcima određuju njihove uloge i ponašanje</a:t>
            </a:r>
          </a:p>
          <a:p>
            <a:r>
              <a:rPr lang="hr-HR" dirty="0"/>
              <a:t>Uvodi genitalno sakaćenje, prinudne brakove, proganjanje, prinudni pobačaj, prinudnu sterilizaciju kao kaznena djela – zemlje potpisnice morati će ih implementirati u svoja kaznena zakonodavstva</a:t>
            </a:r>
          </a:p>
          <a:p>
            <a:r>
              <a:rPr lang="hr-HR" dirty="0"/>
              <a:t>Zahtjeva koordinirano rješavanje nasija nad ženama i nasilja u obitelji</a:t>
            </a:r>
          </a:p>
          <a:p>
            <a:r>
              <a:rPr lang="hr-HR" dirty="0"/>
              <a:t>Zahtjeva sistemsku pomoć i podršku žrtvama od strane države</a:t>
            </a:r>
          </a:p>
          <a:p>
            <a:r>
              <a:rPr lang="hr-HR" dirty="0"/>
              <a:t>Zahtijeva izradu i donošenje protokola za suradnju između nadležnih državnih institucija</a:t>
            </a:r>
          </a:p>
        </p:txBody>
      </p:sp>
    </p:spTree>
    <p:extLst>
      <p:ext uri="{BB962C8B-B14F-4D97-AF65-F5344CB8AC3E}">
        <p14:creationId xmlns:p14="http://schemas.microsoft.com/office/powerpoint/2010/main" val="235089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Objekt zaštite</a:t>
            </a:r>
          </a:p>
        </p:txBody>
      </p:sp>
      <p:sp>
        <p:nvSpPr>
          <p:cNvPr id="3" name="Content Placeholder 2"/>
          <p:cNvSpPr>
            <a:spLocks noGrp="1"/>
          </p:cNvSpPr>
          <p:nvPr>
            <p:ph idx="1"/>
          </p:nvPr>
        </p:nvSpPr>
        <p:spPr/>
        <p:txBody>
          <a:bodyPr/>
          <a:lstStyle/>
          <a:p>
            <a:r>
              <a:rPr lang="hr-HR" sz="2400" dirty="0">
                <a:latin typeface="Arial" panose="020B0604020202020204" pitchFamily="34" charset="0"/>
                <a:cs typeface="Arial" panose="020B0604020202020204" pitchFamily="34" charset="0"/>
              </a:rPr>
              <a:t>Sve žene i djevojčice bez obzira na porijeklo, dob, rasu, vjeroispovijest, društveno podrijetlo, imigrantski status ili seksualno opredjeljenje</a:t>
            </a:r>
          </a:p>
          <a:p>
            <a:r>
              <a:rPr lang="hr-HR" sz="2400" dirty="0">
                <a:latin typeface="Arial" panose="020B0604020202020204" pitchFamily="34" charset="0"/>
                <a:cs typeface="Arial" panose="020B0604020202020204" pitchFamily="34" charset="0"/>
              </a:rPr>
              <a:t>Konvencijom se prepoznaje da postoje određene grupe žena i djevojčica koje su često izložene većem riziku da budu žrtve nasilja</a:t>
            </a:r>
          </a:p>
          <a:p>
            <a:r>
              <a:rPr lang="hr-HR" sz="2400" dirty="0">
                <a:latin typeface="Arial" panose="020B0604020202020204" pitchFamily="34" charset="0"/>
                <a:cs typeface="Arial" panose="020B0604020202020204" pitchFamily="34" charset="0"/>
              </a:rPr>
              <a:t>Konvencija ne isključuje druge žrtve nasilja u obitelji – muškarce, dječake, starije osobe….</a:t>
            </a:r>
          </a:p>
          <a:p>
            <a:endParaRPr lang="hr-HR" dirty="0"/>
          </a:p>
        </p:txBody>
      </p:sp>
    </p:spTree>
    <p:extLst>
      <p:ext uri="{BB962C8B-B14F-4D97-AF65-F5344CB8AC3E}">
        <p14:creationId xmlns:p14="http://schemas.microsoft.com/office/powerpoint/2010/main" val="283449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Obveze država članica</a:t>
            </a:r>
          </a:p>
        </p:txBody>
      </p:sp>
      <p:sp>
        <p:nvSpPr>
          <p:cNvPr id="3" name="Content Placeholder 2"/>
          <p:cNvSpPr>
            <a:spLocks noGrp="1"/>
          </p:cNvSpPr>
          <p:nvPr>
            <p:ph idx="1"/>
          </p:nvPr>
        </p:nvSpPr>
        <p:spPr/>
        <p:txBody>
          <a:bodyPr>
            <a:normAutofit/>
          </a:bodyPr>
          <a:lstStyle/>
          <a:p>
            <a:r>
              <a:rPr lang="hr-HR" sz="2800" dirty="0">
                <a:latin typeface="Arial" panose="020B0604020202020204" pitchFamily="34" charset="0"/>
                <a:cs typeface="Arial" panose="020B0604020202020204" pitchFamily="34" charset="0"/>
              </a:rPr>
              <a:t>Sprječavanje nasilja</a:t>
            </a:r>
          </a:p>
          <a:p>
            <a:r>
              <a:rPr lang="hr-HR" sz="2800" dirty="0">
                <a:latin typeface="Arial" panose="020B0604020202020204" pitchFamily="34" charset="0"/>
                <a:cs typeface="Arial" panose="020B0604020202020204" pitchFamily="34" charset="0"/>
              </a:rPr>
              <a:t>Zaštita žrtava</a:t>
            </a:r>
          </a:p>
          <a:p>
            <a:r>
              <a:rPr lang="hr-HR" sz="2800" dirty="0">
                <a:latin typeface="Arial" panose="020B0604020202020204" pitchFamily="34" charset="0"/>
                <a:cs typeface="Arial" panose="020B0604020202020204" pitchFamily="34" charset="0"/>
              </a:rPr>
              <a:t>Kazneni progon</a:t>
            </a:r>
          </a:p>
          <a:p>
            <a:r>
              <a:rPr lang="hr-HR" sz="2800" dirty="0">
                <a:latin typeface="Arial" panose="020B0604020202020204" pitchFamily="34" charset="0"/>
                <a:cs typeface="Arial" panose="020B0604020202020204" pitchFamily="34" charset="0"/>
              </a:rPr>
              <a:t>Integriranje politika i mjera zaštite žena od nasilja i zaštite od nasilja u obitelji</a:t>
            </a:r>
          </a:p>
        </p:txBody>
      </p:sp>
    </p:spTree>
    <p:extLst>
      <p:ext uri="{BB962C8B-B14F-4D97-AF65-F5344CB8AC3E}">
        <p14:creationId xmlns:p14="http://schemas.microsoft.com/office/powerpoint/2010/main" val="1675585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Sprječavanje nasilja</a:t>
            </a:r>
          </a:p>
        </p:txBody>
      </p:sp>
      <p:sp>
        <p:nvSpPr>
          <p:cNvPr id="3" name="Content Placeholder 2"/>
          <p:cNvSpPr>
            <a:spLocks noGrp="1"/>
          </p:cNvSpPr>
          <p:nvPr>
            <p:ph idx="1"/>
          </p:nvPr>
        </p:nvSpPr>
        <p:spPr>
          <a:xfrm>
            <a:off x="2589212" y="1775534"/>
            <a:ext cx="8915400" cy="4135688"/>
          </a:xfrm>
        </p:spPr>
        <p:txBody>
          <a:bodyPr>
            <a:noAutofit/>
          </a:bodyPr>
          <a:lstStyle/>
          <a:p>
            <a:r>
              <a:rPr lang="hr-HR" sz="2400" dirty="0">
                <a:latin typeface="Arial" panose="020B0604020202020204" pitchFamily="34" charset="0"/>
                <a:cs typeface="Arial" panose="020B0604020202020204" pitchFamily="34" charset="0"/>
              </a:rPr>
              <a:t>Promjena stavova, rodnih uloga i stereotipa po kojima je bilo koji oblik nasilja nad ženama prihvatljiv</a:t>
            </a:r>
          </a:p>
          <a:p>
            <a:r>
              <a:rPr lang="hr-HR" sz="2400" dirty="0">
                <a:latin typeface="Arial" panose="020B0604020202020204" pitchFamily="34" charset="0"/>
                <a:cs typeface="Arial" panose="020B0604020202020204" pitchFamily="34" charset="0"/>
              </a:rPr>
              <a:t>Obuka stručnjaka koji rade sa žrtvama</a:t>
            </a:r>
          </a:p>
          <a:p>
            <a:r>
              <a:rPr lang="hr-HR" sz="2400" dirty="0">
                <a:latin typeface="Arial" panose="020B0604020202020204" pitchFamily="34" charset="0"/>
                <a:cs typeface="Arial" panose="020B0604020202020204" pitchFamily="34" charset="0"/>
              </a:rPr>
              <a:t>Podizanje svijesti o različitim oblicima nasilja i njihovim traumatičnim posljedicama</a:t>
            </a:r>
          </a:p>
          <a:p>
            <a:r>
              <a:rPr lang="hr-HR" sz="2400" dirty="0">
                <a:latin typeface="Arial" panose="020B0604020202020204" pitchFamily="34" charset="0"/>
                <a:cs typeface="Arial" panose="020B0604020202020204" pitchFamily="34" charset="0"/>
              </a:rPr>
              <a:t>Uvođenje nastavnih materijala o jednakosti u nastavni plan na svim nivoima obrazovanja</a:t>
            </a:r>
          </a:p>
          <a:p>
            <a:r>
              <a:rPr lang="hr-HR" sz="2400" dirty="0">
                <a:latin typeface="Arial" panose="020B0604020202020204" pitchFamily="34" charset="0"/>
                <a:cs typeface="Arial" panose="020B0604020202020204" pitchFamily="34" charset="0"/>
              </a:rPr>
              <a:t>Suradnja sa NGO-ima, medijima, privatnim sektorom kako bi se podigla svijest i informirala javnost</a:t>
            </a:r>
          </a:p>
        </p:txBody>
      </p:sp>
    </p:spTree>
    <p:extLst>
      <p:ext uri="{BB962C8B-B14F-4D97-AF65-F5344CB8AC3E}">
        <p14:creationId xmlns:p14="http://schemas.microsoft.com/office/powerpoint/2010/main" val="383592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Zaštita žrtava</a:t>
            </a:r>
          </a:p>
        </p:txBody>
      </p:sp>
      <p:sp>
        <p:nvSpPr>
          <p:cNvPr id="3" name="Content Placeholder 2"/>
          <p:cNvSpPr>
            <a:spLocks noGrp="1"/>
          </p:cNvSpPr>
          <p:nvPr>
            <p:ph idx="1"/>
          </p:nvPr>
        </p:nvSpPr>
        <p:spPr>
          <a:xfrm>
            <a:off x="2589212" y="1597981"/>
            <a:ext cx="8915400" cy="4313241"/>
          </a:xfrm>
        </p:spPr>
        <p:txBody>
          <a:bodyPr>
            <a:normAutofit/>
          </a:bodyPr>
          <a:lstStyle/>
          <a:p>
            <a:r>
              <a:rPr lang="hr-HR" sz="2800" dirty="0">
                <a:latin typeface="Arial" panose="020B0604020202020204" pitchFamily="34" charset="0"/>
                <a:cs typeface="Arial" panose="020B0604020202020204" pitchFamily="34" charset="0"/>
              </a:rPr>
              <a:t>Osiguranje svih mjera potrebnih za sigurnost žrtve</a:t>
            </a:r>
          </a:p>
          <a:p>
            <a:r>
              <a:rPr lang="hr-HR" sz="2800" dirty="0">
                <a:latin typeface="Arial" panose="020B0604020202020204" pitchFamily="34" charset="0"/>
                <a:cs typeface="Arial" panose="020B0604020202020204" pitchFamily="34" charset="0"/>
              </a:rPr>
              <a:t>Ustanoviti posebne službe za podršku koje će pružati zdravstvenu pomoć, psihološko i pravno savjetovanje žrtvama</a:t>
            </a:r>
          </a:p>
          <a:p>
            <a:r>
              <a:rPr lang="hr-HR" sz="2800" dirty="0">
                <a:latin typeface="Arial" panose="020B0604020202020204" pitchFamily="34" charset="0"/>
                <a:cs typeface="Arial" panose="020B0604020202020204" pitchFamily="34" charset="0"/>
              </a:rPr>
              <a:t>Otvoriti dovoljan broj sigurnih kuća</a:t>
            </a:r>
          </a:p>
          <a:p>
            <a:r>
              <a:rPr lang="hr-HR" sz="2800" dirty="0">
                <a:latin typeface="Arial" panose="020B0604020202020204" pitchFamily="34" charset="0"/>
                <a:cs typeface="Arial" panose="020B0604020202020204" pitchFamily="34" charset="0"/>
              </a:rPr>
              <a:t>Uvesti besplatnu telefonsku liniju za pomoć dostupnu 24 sata/dan</a:t>
            </a:r>
          </a:p>
        </p:txBody>
      </p:sp>
    </p:spTree>
    <p:extLst>
      <p:ext uri="{BB962C8B-B14F-4D97-AF65-F5344CB8AC3E}">
        <p14:creationId xmlns:p14="http://schemas.microsoft.com/office/powerpoint/2010/main" val="83737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Kazneni progon</a:t>
            </a:r>
          </a:p>
        </p:txBody>
      </p:sp>
      <p:sp>
        <p:nvSpPr>
          <p:cNvPr id="3" name="Content Placeholder 2"/>
          <p:cNvSpPr>
            <a:spLocks noGrp="1"/>
          </p:cNvSpPr>
          <p:nvPr>
            <p:ph idx="1"/>
          </p:nvPr>
        </p:nvSpPr>
        <p:spPr/>
        <p:txBody>
          <a:bodyPr/>
          <a:lstStyle/>
          <a:p>
            <a:r>
              <a:rPr lang="hr-HR" sz="2400" dirty="0">
                <a:latin typeface="Arial" panose="020B0604020202020204" pitchFamily="34" charset="0"/>
                <a:cs typeface="Arial" panose="020B0604020202020204" pitchFamily="34" charset="0"/>
              </a:rPr>
              <a:t>Osigurati da se nasilje nad ženama kriminalizira i adekvatno kazni</a:t>
            </a:r>
          </a:p>
          <a:p>
            <a:r>
              <a:rPr lang="hr-HR" sz="2400" dirty="0">
                <a:latin typeface="Arial" panose="020B0604020202020204" pitchFamily="34" charset="0"/>
                <a:cs typeface="Arial" panose="020B0604020202020204" pitchFamily="34" charset="0"/>
              </a:rPr>
              <a:t>Osigurati da se kultura, običaj, vjera ili čast, ne smatraju opravdanjem za bilo koje djelo nasilja nad ženama</a:t>
            </a:r>
          </a:p>
          <a:p>
            <a:r>
              <a:rPr lang="hr-HR" sz="2400" dirty="0">
                <a:latin typeface="Arial" panose="020B0604020202020204" pitchFamily="34" charset="0"/>
                <a:cs typeface="Arial" panose="020B0604020202020204" pitchFamily="34" charset="0"/>
              </a:rPr>
              <a:t>Osigurati da žrtve imaju pristup posebnim mjerama zaštite tijekom istrage i sudskog postupka</a:t>
            </a:r>
          </a:p>
          <a:p>
            <a:r>
              <a:rPr lang="hr-HR" sz="2400" dirty="0">
                <a:latin typeface="Arial" panose="020B0604020202020204" pitchFamily="34" charset="0"/>
                <a:cs typeface="Arial" panose="020B0604020202020204" pitchFamily="34" charset="0"/>
              </a:rPr>
              <a:t>Spriječiti sekundarnu viktimizaciju u kaznenim postupcima</a:t>
            </a:r>
          </a:p>
          <a:p>
            <a:endParaRPr lang="hr-HR" dirty="0"/>
          </a:p>
        </p:txBody>
      </p:sp>
    </p:spTree>
    <p:extLst>
      <p:ext uri="{BB962C8B-B14F-4D97-AF65-F5344CB8AC3E}">
        <p14:creationId xmlns:p14="http://schemas.microsoft.com/office/powerpoint/2010/main" val="14943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latin typeface="Arial" panose="020B0604020202020204" pitchFamily="34" charset="0"/>
                <a:cs typeface="Arial" panose="020B0604020202020204" pitchFamily="34" charset="0"/>
              </a:rPr>
              <a:t>Nasilje nad ženama u praksi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571348"/>
            <a:ext cx="8915400" cy="4339874"/>
          </a:xfrm>
        </p:spPr>
        <p:txBody>
          <a:bodyPr>
            <a:normAutofit fontScale="92500" lnSpcReduction="10000"/>
          </a:bodyPr>
          <a:lstStyle/>
          <a:p>
            <a:r>
              <a:rPr lang="hr-HR" sz="2800" dirty="0">
                <a:latin typeface="Arial" panose="020B0604020202020204" pitchFamily="34" charset="0"/>
                <a:cs typeface="Arial" panose="020B0604020202020204" pitchFamily="34" charset="0"/>
              </a:rPr>
              <a:t>Nečovječno postupanje u pritvoru</a:t>
            </a:r>
          </a:p>
          <a:p>
            <a:r>
              <a:rPr lang="hr-HR" sz="2800" dirty="0">
                <a:latin typeface="Arial" panose="020B0604020202020204" pitchFamily="34" charset="0"/>
                <a:cs typeface="Arial" panose="020B0604020202020204" pitchFamily="34" charset="0"/>
              </a:rPr>
              <a:t>Policijsko nasilje prema ženama</a:t>
            </a:r>
          </a:p>
          <a:p>
            <a:r>
              <a:rPr lang="hr-HR" sz="2800" dirty="0">
                <a:latin typeface="Arial" panose="020B0604020202020204" pitchFamily="34" charset="0"/>
                <a:cs typeface="Arial" panose="020B0604020202020204" pitchFamily="34" charset="0"/>
              </a:rPr>
              <a:t>Silovanje</a:t>
            </a:r>
          </a:p>
          <a:p>
            <a:r>
              <a:rPr lang="hr-HR" sz="2800" dirty="0">
                <a:latin typeface="Arial" panose="020B0604020202020204" pitchFamily="34" charset="0"/>
                <a:cs typeface="Arial" panose="020B0604020202020204" pitchFamily="34" charset="0"/>
              </a:rPr>
              <a:t>Seksualno uznemiravanje</a:t>
            </a:r>
          </a:p>
          <a:p>
            <a:r>
              <a:rPr lang="hr-HR" sz="2800" dirty="0">
                <a:latin typeface="Arial" panose="020B0604020202020204" pitchFamily="34" charset="0"/>
                <a:cs typeface="Arial" panose="020B0604020202020204" pitchFamily="34" charset="0"/>
              </a:rPr>
              <a:t>Genitalna sakaćenja </a:t>
            </a:r>
          </a:p>
          <a:p>
            <a:r>
              <a:rPr lang="hr-HR" sz="2800" dirty="0" err="1">
                <a:latin typeface="Arial" panose="020B0604020202020204" pitchFamily="34" charset="0"/>
                <a:cs typeface="Arial" panose="020B0604020202020204" pitchFamily="34" charset="0"/>
              </a:rPr>
              <a:t>Trafiking</a:t>
            </a:r>
            <a:endParaRPr lang="hr-HR" sz="2800" dirty="0">
              <a:latin typeface="Arial" panose="020B0604020202020204" pitchFamily="34" charset="0"/>
              <a:cs typeface="Arial" panose="020B0604020202020204" pitchFamily="34" charset="0"/>
            </a:endParaRPr>
          </a:p>
          <a:p>
            <a:r>
              <a:rPr lang="hr-HR" sz="2800" dirty="0">
                <a:latin typeface="Arial" panose="020B0604020202020204" pitchFamily="34" charset="0"/>
                <a:cs typeface="Arial" panose="020B0604020202020204" pitchFamily="34" charset="0"/>
              </a:rPr>
              <a:t>Socijalno isključivanje</a:t>
            </a:r>
          </a:p>
          <a:p>
            <a:r>
              <a:rPr lang="hr-HR" sz="2800" dirty="0">
                <a:latin typeface="Arial" panose="020B0604020202020204" pitchFamily="34" charset="0"/>
                <a:cs typeface="Arial" panose="020B0604020202020204" pitchFamily="34" charset="0"/>
              </a:rPr>
              <a:t>Obiteljsko nasilje</a:t>
            </a:r>
          </a:p>
          <a:p>
            <a:r>
              <a:rPr lang="hr-HR" sz="2800" dirty="0">
                <a:latin typeface="Arial" panose="020B0604020202020204" pitchFamily="34" charset="0"/>
                <a:cs typeface="Arial" panose="020B0604020202020204" pitchFamily="34" charset="0"/>
              </a:rPr>
              <a:t>Prisilni brakovi……</a:t>
            </a:r>
          </a:p>
        </p:txBody>
      </p:sp>
    </p:spTree>
    <p:extLst>
      <p:ext uri="{BB962C8B-B14F-4D97-AF65-F5344CB8AC3E}">
        <p14:creationId xmlns:p14="http://schemas.microsoft.com/office/powerpoint/2010/main" val="309182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Trošak neprocesuiranja i nekažnjavanja nasilja nad ženama</a:t>
            </a:r>
          </a:p>
        </p:txBody>
      </p:sp>
      <p:sp>
        <p:nvSpPr>
          <p:cNvPr id="3" name="Content Placeholder 2"/>
          <p:cNvSpPr>
            <a:spLocks noGrp="1"/>
          </p:cNvSpPr>
          <p:nvPr>
            <p:ph idx="1"/>
          </p:nvPr>
        </p:nvSpPr>
        <p:spPr>
          <a:xfrm>
            <a:off x="2589212" y="2133600"/>
            <a:ext cx="8915400" cy="3991992"/>
          </a:xfrm>
        </p:spPr>
        <p:txBody>
          <a:bodyPr>
            <a:normAutofit/>
          </a:bodyPr>
          <a:lstStyle/>
          <a:p>
            <a:r>
              <a:rPr lang="hr-HR" sz="2000" dirty="0">
                <a:latin typeface="Arial" panose="020B0604020202020204" pitchFamily="34" charset="0"/>
                <a:cs typeface="Arial" panose="020B0604020202020204" pitchFamily="34" charset="0"/>
              </a:rPr>
              <a:t>Ogleda se u: smanjenoj radnoj sposobnosti žena, manjim radnim danima, manjoj plaći, troškovima liječenja i lijekova, troškovima pravne pomoći, troškovima socijalnih službi, smanjenom obrazovanju i konkurentnosti žena….</a:t>
            </a:r>
          </a:p>
          <a:p>
            <a:r>
              <a:rPr lang="hr-HR" sz="2000" dirty="0">
                <a:latin typeface="Arial" panose="020B0604020202020204" pitchFamily="34" charset="0"/>
                <a:cs typeface="Arial" panose="020B0604020202020204" pitchFamily="34" charset="0"/>
              </a:rPr>
              <a:t>Podaci se odnose na 2004. godinu:</a:t>
            </a:r>
          </a:p>
          <a:p>
            <a:pPr marL="0" indent="0">
              <a:buNone/>
            </a:pPr>
            <a:r>
              <a:rPr lang="hr-HR" sz="2000" dirty="0">
                <a:latin typeface="Arial" panose="020B0604020202020204" pitchFamily="34" charset="0"/>
                <a:cs typeface="Arial" panose="020B0604020202020204" pitchFamily="34" charset="0"/>
              </a:rPr>
              <a:t> Finska  - 106 milijuna EUR</a:t>
            </a:r>
          </a:p>
          <a:p>
            <a:pPr marL="0" indent="0">
              <a:buNone/>
            </a:pPr>
            <a:r>
              <a:rPr lang="hr-HR" sz="2000" dirty="0">
                <a:latin typeface="Arial" panose="020B0604020202020204" pitchFamily="34" charset="0"/>
                <a:cs typeface="Arial" panose="020B0604020202020204" pitchFamily="34" charset="0"/>
              </a:rPr>
              <a:t>Nizozemska -  142.2 milijuna EUR</a:t>
            </a:r>
          </a:p>
          <a:p>
            <a:pPr marL="0" indent="0">
              <a:buNone/>
            </a:pPr>
            <a:r>
              <a:rPr lang="hr-HR" sz="2000" dirty="0">
                <a:latin typeface="Arial" panose="020B0604020202020204" pitchFamily="34" charset="0"/>
                <a:cs typeface="Arial" panose="020B0604020202020204" pitchFamily="34" charset="0"/>
              </a:rPr>
              <a:t>Švicarska – 290 milijuna EUR</a:t>
            </a:r>
          </a:p>
          <a:p>
            <a:pPr marL="0" indent="0">
              <a:buNone/>
            </a:pPr>
            <a:r>
              <a:rPr lang="hr-HR" sz="2000" dirty="0">
                <a:latin typeface="Arial" panose="020B0604020202020204" pitchFamily="34" charset="0"/>
                <a:cs typeface="Arial" panose="020B0604020202020204" pitchFamily="34" charset="0"/>
              </a:rPr>
              <a:t>Švedska -  19.81 milijun EUR</a:t>
            </a:r>
          </a:p>
        </p:txBody>
      </p:sp>
    </p:spTree>
    <p:extLst>
      <p:ext uri="{BB962C8B-B14F-4D97-AF65-F5344CB8AC3E}">
        <p14:creationId xmlns:p14="http://schemas.microsoft.com/office/powerpoint/2010/main" val="3105636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lgn="ctr">
              <a:buNone/>
            </a:pPr>
            <a:r>
              <a:rPr lang="hr-HR" sz="4800" dirty="0"/>
              <a:t>Hvala na pažnji ! </a:t>
            </a:r>
          </a:p>
        </p:txBody>
      </p:sp>
    </p:spTree>
    <p:extLst>
      <p:ext uri="{BB962C8B-B14F-4D97-AF65-F5344CB8AC3E}">
        <p14:creationId xmlns:p14="http://schemas.microsoft.com/office/powerpoint/2010/main" val="60775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Sandra Janković protiv Hrvatske</a:t>
            </a:r>
          </a:p>
        </p:txBody>
      </p:sp>
      <p:sp>
        <p:nvSpPr>
          <p:cNvPr id="3" name="Content Placeholder 2"/>
          <p:cNvSpPr>
            <a:spLocks noGrp="1"/>
          </p:cNvSpPr>
          <p:nvPr>
            <p:ph idx="1"/>
          </p:nvPr>
        </p:nvSpPr>
        <p:spPr>
          <a:xfrm>
            <a:off x="2589212" y="1703672"/>
            <a:ext cx="8915400" cy="4514248"/>
          </a:xfrm>
        </p:spPr>
        <p:txBody>
          <a:bodyPr>
            <a:normAutofit lnSpcReduction="10000"/>
          </a:bodyPr>
          <a:lstStyle/>
          <a:p>
            <a:r>
              <a:rPr lang="hr-HR" sz="2200" dirty="0">
                <a:latin typeface="Arial" panose="020B0604020202020204" pitchFamily="34" charset="0"/>
                <a:cs typeface="Arial" panose="020B0604020202020204" pitchFamily="34" charset="0"/>
              </a:rPr>
              <a:t>Žrtva – ženska osoba, starije dobi, koja je živjela sama</a:t>
            </a:r>
          </a:p>
          <a:p>
            <a:r>
              <a:rPr lang="hr-HR" sz="2200" dirty="0">
                <a:latin typeface="Arial" panose="020B0604020202020204" pitchFamily="34" charset="0"/>
                <a:cs typeface="Arial" panose="020B0604020202020204" pitchFamily="34" charset="0"/>
              </a:rPr>
              <a:t>Podnositeljica je prilikom ulaska u svoj stan, na stubištu napadnuta od troje susjeda, dva muškarca i žene</a:t>
            </a:r>
          </a:p>
          <a:p>
            <a:r>
              <a:rPr lang="hr-HR" sz="2200" dirty="0">
                <a:latin typeface="Arial" panose="020B0604020202020204" pitchFamily="34" charset="0"/>
                <a:cs typeface="Arial" panose="020B0604020202020204" pitchFamily="34" charset="0"/>
              </a:rPr>
              <a:t>Podnositeljica je nakon incidenta pozvala policiju koja je podnijela prekršajnu prijavu – napadači su osuđeni za prekršaj i novčano kažnjeni sa cca 50€ kazne</a:t>
            </a:r>
          </a:p>
          <a:p>
            <a:r>
              <a:rPr lang="hr-HR" sz="2200" dirty="0">
                <a:latin typeface="Arial" panose="020B0604020202020204" pitchFamily="34" charset="0"/>
                <a:cs typeface="Arial" panose="020B0604020202020204" pitchFamily="34" charset="0"/>
              </a:rPr>
              <a:t>Podnositeljica je podnijela kaznenu prijavu protiv napadača</a:t>
            </a:r>
          </a:p>
          <a:p>
            <a:r>
              <a:rPr lang="hr-HR" sz="2200" dirty="0">
                <a:latin typeface="Arial" panose="020B0604020202020204" pitchFamily="34" charset="0"/>
                <a:cs typeface="Arial" panose="020B0604020202020204" pitchFamily="34" charset="0"/>
              </a:rPr>
              <a:t>Nadležno državno odvjetništvo nije željelo pokrenuti istragu jer je jelo klasificiralo kao laku tjelesnu ozljedu – uputili podnositeljicu na privatnu tužbu</a:t>
            </a:r>
          </a:p>
          <a:p>
            <a:r>
              <a:rPr lang="hr-HR" sz="2200" dirty="0">
                <a:latin typeface="Arial" panose="020B0604020202020204" pitchFamily="34" charset="0"/>
                <a:cs typeface="Arial" panose="020B0604020202020204" pitchFamily="34" charset="0"/>
              </a:rPr>
              <a:t>Iako je postupila prema uputi , nadležni sud odbio zahtjev jer je nejasan i nerazumljiv</a:t>
            </a:r>
          </a:p>
        </p:txBody>
      </p:sp>
    </p:spTree>
    <p:extLst>
      <p:ext uri="{BB962C8B-B14F-4D97-AF65-F5344CB8AC3E}">
        <p14:creationId xmlns:p14="http://schemas.microsoft.com/office/powerpoint/2010/main" val="102539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Sandra Janković protiv Hrvatske</a:t>
            </a:r>
          </a:p>
        </p:txBody>
      </p:sp>
      <p:sp>
        <p:nvSpPr>
          <p:cNvPr id="3" name="Content Placeholder 2"/>
          <p:cNvSpPr>
            <a:spLocks noGrp="1"/>
          </p:cNvSpPr>
          <p:nvPr>
            <p:ph idx="1"/>
          </p:nvPr>
        </p:nvSpPr>
        <p:spPr>
          <a:xfrm>
            <a:off x="2589212" y="1509203"/>
            <a:ext cx="8915400" cy="4802819"/>
          </a:xfrm>
        </p:spPr>
        <p:txBody>
          <a:bodyPr>
            <a:normAutofit fontScale="92500" lnSpcReduction="20000"/>
          </a:bodyPr>
          <a:lstStyle/>
          <a:p>
            <a:pPr algn="just"/>
            <a:r>
              <a:rPr lang="hr-HR" sz="2400" dirty="0">
                <a:latin typeface="Arial" panose="020B0604020202020204" pitchFamily="34" charset="0"/>
                <a:cs typeface="Arial" panose="020B0604020202020204" pitchFamily="34" charset="0"/>
              </a:rPr>
              <a:t>I dok je bitni cilj članka 8. zaštititi pojedinca od arbitrarnih radnji javnih vlasti, uz to mogu postojati i pozitivne obveze kao sastavni dio djelotvornog „poštivanja“ privatnog i obiteljskog života i te obveze mogu značiti donošenje mjera u sferi odnosa pojedinaca međusobno</a:t>
            </a:r>
          </a:p>
          <a:p>
            <a:pPr algn="just"/>
            <a:r>
              <a:rPr lang="hr-HR" sz="2400" dirty="0">
                <a:latin typeface="Arial" panose="020B0604020202020204" pitchFamily="34" charset="0"/>
                <a:cs typeface="Arial" panose="020B0604020202020204" pitchFamily="34" charset="0"/>
              </a:rPr>
              <a:t>U specifičnim okolnostima ovoga predmeta, bez zanemarivanja važnosti zaštite od napada na fizički integritet osobe, Sud ne može prihvatiti tvrdnje podnositeljice zahtjeva da bi joj prava iz Konvencije bila osigurana samo ako bi napadače kazneno gonila država i da Konvencija zahtijeva kazneni progon od strane države.</a:t>
            </a:r>
          </a:p>
          <a:p>
            <a:pPr algn="just"/>
            <a:r>
              <a:rPr lang="hr-HR" sz="2400" dirty="0">
                <a:latin typeface="Arial" panose="020B0604020202020204" pitchFamily="34" charset="0"/>
                <a:cs typeface="Arial" panose="020B0604020202020204" pitchFamily="34" charset="0"/>
              </a:rPr>
              <a:t>S tim u vezi Sud je uvjeren da je u ovome predmetu domaće pravo podnositeljici zahtjeva pružilo mogućost poduzeti kazneni progon svojih napadača, bilo kao privatna tužiteljica, bilo kao oštećena kao tužiteljica, te da Konvencija ne traži kazneni progon od strane države u svim predmetima. </a:t>
            </a:r>
          </a:p>
        </p:txBody>
      </p:sp>
    </p:spTree>
    <p:extLst>
      <p:ext uri="{BB962C8B-B14F-4D97-AF65-F5344CB8AC3E}">
        <p14:creationId xmlns:p14="http://schemas.microsoft.com/office/powerpoint/2010/main" val="271744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Sandra Janković protiv Hrvatske</a:t>
            </a:r>
          </a:p>
        </p:txBody>
      </p:sp>
      <p:sp>
        <p:nvSpPr>
          <p:cNvPr id="3" name="Content Placeholder 2"/>
          <p:cNvSpPr>
            <a:spLocks noGrp="1"/>
          </p:cNvSpPr>
          <p:nvPr>
            <p:ph idx="1"/>
          </p:nvPr>
        </p:nvSpPr>
        <p:spPr>
          <a:xfrm>
            <a:off x="2589211" y="1395663"/>
            <a:ext cx="9307613" cy="4515559"/>
          </a:xfrm>
        </p:spPr>
        <p:txBody>
          <a:bodyPr>
            <a:noAutofit/>
          </a:bodyPr>
          <a:lstStyle/>
          <a:p>
            <a:r>
              <a:rPr lang="hr-HR" sz="2400" dirty="0">
                <a:latin typeface="Arial" panose="020B0604020202020204" pitchFamily="34" charset="0"/>
                <a:cs typeface="Arial" panose="020B0604020202020204" pitchFamily="34" charset="0"/>
              </a:rPr>
              <a:t> mjerodavne državne vlasti odlučile ne poduzeti kazneni progon navodnih počinitelja čina nasilja protiv podnositeljice zahtjeva.</a:t>
            </a:r>
          </a:p>
          <a:p>
            <a:r>
              <a:rPr lang="hr-HR" sz="2400" dirty="0">
                <a:latin typeface="Arial" panose="020B0604020202020204" pitchFamily="34" charset="0"/>
                <a:cs typeface="Arial" panose="020B0604020202020204" pitchFamily="34" charset="0"/>
              </a:rPr>
              <a:t>Nadalje, mjerodavne vlasti nisu dozvolile pokušaje podnositeljice zahtjeva da poduzme privatni kazneni progon. </a:t>
            </a:r>
          </a:p>
          <a:p>
            <a:r>
              <a:rPr lang="hr-HR" sz="2400" dirty="0">
                <a:latin typeface="Arial" panose="020B0604020202020204" pitchFamily="34" charset="0"/>
                <a:cs typeface="Arial" panose="020B0604020202020204" pitchFamily="34" charset="0"/>
              </a:rPr>
              <a:t>Na kraju, glede tvrdnje Vlade da je podnositeljici zahtjeva dana odgovarajuća zaštita u prekršajnom postupku, Sud bilježi da je taj postupak obustavljen zbog zastare, i da je tako okončan bez konačne odluke o krivnji napadača. U svjetlu ovih nalaza, Sud smatra da odluke nacionalnih vlasti u ovome predmetu otkrivaju neučinkovitost i propuštanje djelovanja dijela hrvatskih sudskih vlasti. </a:t>
            </a:r>
          </a:p>
        </p:txBody>
      </p:sp>
    </p:spTree>
    <p:extLst>
      <p:ext uri="{BB962C8B-B14F-4D97-AF65-F5344CB8AC3E}">
        <p14:creationId xmlns:p14="http://schemas.microsoft.com/office/powerpoint/2010/main" val="224377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54602"/>
            <a:ext cx="8911687" cy="1280890"/>
          </a:xfrm>
        </p:spPr>
        <p:txBody>
          <a:bodyPr/>
          <a:lstStyle/>
          <a:p>
            <a:pPr algn="ctr"/>
            <a:r>
              <a:rPr lang="hr-HR" dirty="0">
                <a:latin typeface="Arial" panose="020B0604020202020204" pitchFamily="34" charset="0"/>
                <a:cs typeface="Arial" panose="020B0604020202020204" pitchFamily="34" charset="0"/>
              </a:rPr>
              <a:t>D.J. protiv Hrvatske</a:t>
            </a:r>
          </a:p>
        </p:txBody>
      </p:sp>
      <p:sp>
        <p:nvSpPr>
          <p:cNvPr id="3" name="Content Placeholder 2"/>
          <p:cNvSpPr>
            <a:spLocks noGrp="1"/>
          </p:cNvSpPr>
          <p:nvPr>
            <p:ph idx="1"/>
          </p:nvPr>
        </p:nvSpPr>
        <p:spPr>
          <a:xfrm>
            <a:off x="2589212" y="1116531"/>
            <a:ext cx="8915400" cy="5419023"/>
          </a:xfrm>
        </p:spPr>
        <p:txBody>
          <a:bodyPr>
            <a:normAutofit/>
          </a:bodyPr>
          <a:lstStyle/>
          <a:p>
            <a:pPr algn="just"/>
            <a:r>
              <a:rPr lang="hr-HR" sz="2400" dirty="0">
                <a:latin typeface="Arial" panose="020B0604020202020204" pitchFamily="34" charset="0"/>
                <a:cs typeface="Arial" panose="020B0604020202020204" pitchFamily="34" charset="0"/>
              </a:rPr>
              <a:t>Podnositeljica je radila kao sobarica na jednom turističkom brodu</a:t>
            </a:r>
          </a:p>
          <a:p>
            <a:pPr algn="just"/>
            <a:r>
              <a:rPr lang="hr-HR" sz="2400" dirty="0">
                <a:latin typeface="Arial" panose="020B0604020202020204" pitchFamily="34" charset="0"/>
                <a:cs typeface="Arial" panose="020B0604020202020204" pitchFamily="34" charset="0"/>
              </a:rPr>
              <a:t>Brod je pristao i nekoliko dana bio vezan u luci na otoku Braču</a:t>
            </a:r>
          </a:p>
          <a:p>
            <a:pPr algn="just"/>
            <a:r>
              <a:rPr lang="hr-HR" sz="2400" dirty="0">
                <a:latin typeface="Arial" panose="020B0604020202020204" pitchFamily="34" charset="0"/>
                <a:cs typeface="Arial" panose="020B0604020202020204" pitchFamily="34" charset="0"/>
              </a:rPr>
              <a:t>Jedne večeri podnositeljica je pozvala policiju tvrdeći da ju je silovao konobar s navedenog broda</a:t>
            </a:r>
          </a:p>
          <a:p>
            <a:pPr algn="just"/>
            <a:r>
              <a:rPr lang="hr-HR" sz="2400" dirty="0">
                <a:latin typeface="Arial" panose="020B0604020202020204" pitchFamily="34" charset="0"/>
                <a:cs typeface="Arial" panose="020B0604020202020204" pitchFamily="34" charset="0"/>
              </a:rPr>
              <a:t>Policija je na mjestu događaja uzela izjave podnositeljice i osumnjičenika – nije napravljen očevid, nisu izuzeti tragovi</a:t>
            </a:r>
          </a:p>
          <a:p>
            <a:pPr algn="just"/>
            <a:r>
              <a:rPr lang="hr-HR" sz="2400" dirty="0">
                <a:latin typeface="Arial" panose="020B0604020202020204" pitchFamily="34" charset="0"/>
                <a:cs typeface="Arial" panose="020B0604020202020204" pitchFamily="34" charset="0"/>
              </a:rPr>
              <a:t>Podnositeljica i osumnjičenik istim su vozilom odvezeni u policijsku postaju</a:t>
            </a:r>
          </a:p>
          <a:p>
            <a:pPr algn="just"/>
            <a:r>
              <a:rPr lang="hr-HR" sz="2400" dirty="0">
                <a:latin typeface="Arial" panose="020B0604020202020204" pitchFamily="34" charset="0"/>
                <a:cs typeface="Arial" panose="020B0604020202020204" pitchFamily="34" charset="0"/>
              </a:rPr>
              <a:t>Policija je podnositeljicu tek sljedećeg dana odvela na liječnički pregled</a:t>
            </a:r>
          </a:p>
        </p:txBody>
      </p:sp>
    </p:spTree>
    <p:extLst>
      <p:ext uri="{BB962C8B-B14F-4D97-AF65-F5344CB8AC3E}">
        <p14:creationId xmlns:p14="http://schemas.microsoft.com/office/powerpoint/2010/main" val="131646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D.J. protiv Hrvatske</a:t>
            </a:r>
          </a:p>
        </p:txBody>
      </p:sp>
      <p:sp>
        <p:nvSpPr>
          <p:cNvPr id="3" name="Content Placeholder 2"/>
          <p:cNvSpPr>
            <a:spLocks noGrp="1"/>
          </p:cNvSpPr>
          <p:nvPr>
            <p:ph idx="1"/>
          </p:nvPr>
        </p:nvSpPr>
        <p:spPr>
          <a:xfrm>
            <a:off x="2261953" y="1491449"/>
            <a:ext cx="8915400" cy="4909351"/>
          </a:xfrm>
        </p:spPr>
        <p:txBody>
          <a:bodyPr>
            <a:noAutofit/>
          </a:bodyPr>
          <a:lstStyle/>
          <a:p>
            <a:r>
              <a:rPr lang="hr-HR" sz="2400" dirty="0">
                <a:latin typeface="Arial" panose="020B0604020202020204" pitchFamily="34" charset="0"/>
                <a:cs typeface="Arial" panose="020B0604020202020204" pitchFamily="34" charset="0"/>
              </a:rPr>
              <a:t>Liječnik – ginekolog pregledao je podnositeljicu međutim nije utvrdio druge ozljede iako je podnositeljica imala vidljive ozljede na koljenima i bedrima</a:t>
            </a:r>
          </a:p>
          <a:p>
            <a:r>
              <a:rPr lang="hr-HR" sz="2400" dirty="0">
                <a:latin typeface="Arial" panose="020B0604020202020204" pitchFamily="34" charset="0"/>
                <a:cs typeface="Arial" panose="020B0604020202020204" pitchFamily="34" charset="0"/>
              </a:rPr>
              <a:t>Nadležno državno odvjetništvo otvorilo je istragu</a:t>
            </a:r>
          </a:p>
          <a:p>
            <a:r>
              <a:rPr lang="hr-HR" sz="2400" dirty="0">
                <a:latin typeface="Arial" panose="020B0604020202020204" pitchFamily="34" charset="0"/>
                <a:cs typeface="Arial" panose="020B0604020202020204" pitchFamily="34" charset="0"/>
              </a:rPr>
              <a:t>Istražni sudac naložio je vještačenje podnositeljice kako bi se utvrdilo da li je sposobna pravilno reproducirati događaje</a:t>
            </a:r>
          </a:p>
          <a:p>
            <a:r>
              <a:rPr lang="hr-HR" sz="2400" dirty="0">
                <a:latin typeface="Arial" panose="020B0604020202020204" pitchFamily="34" charset="0"/>
                <a:cs typeface="Arial" panose="020B0604020202020204" pitchFamily="34" charset="0"/>
              </a:rPr>
              <a:t>Istražni sudac odustao je od kaznenog progona navodnog počinitelja i obustavio kazneni postupak</a:t>
            </a:r>
          </a:p>
          <a:p>
            <a:r>
              <a:rPr lang="hr-HR" sz="2400" dirty="0">
                <a:latin typeface="Arial" panose="020B0604020202020204" pitchFamily="34" charset="0"/>
                <a:cs typeface="Arial" panose="020B0604020202020204" pitchFamily="34" charset="0"/>
              </a:rPr>
              <a:t>Podnositeljica je preuzela kazneni progon</a:t>
            </a:r>
          </a:p>
          <a:p>
            <a:r>
              <a:rPr lang="hr-HR" sz="2400" dirty="0">
                <a:latin typeface="Arial" panose="020B0604020202020204" pitchFamily="34" charset="0"/>
                <a:cs typeface="Arial" panose="020B0604020202020204" pitchFamily="34" charset="0"/>
              </a:rPr>
              <a:t>Povreda čl. 3. Konvencije u vezi sa čl. 8 Konvencije</a:t>
            </a:r>
          </a:p>
          <a:p>
            <a:endParaRPr lang="hr-H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9564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D.J. protiv Hrvatske</a:t>
            </a:r>
          </a:p>
        </p:txBody>
      </p:sp>
      <p:sp>
        <p:nvSpPr>
          <p:cNvPr id="3" name="Content Placeholder 2"/>
          <p:cNvSpPr>
            <a:spLocks noGrp="1"/>
          </p:cNvSpPr>
          <p:nvPr>
            <p:ph idx="1"/>
          </p:nvPr>
        </p:nvSpPr>
        <p:spPr>
          <a:xfrm>
            <a:off x="2589212" y="1606858"/>
            <a:ext cx="8915400" cy="4304364"/>
          </a:xfrm>
        </p:spPr>
        <p:txBody>
          <a:bodyPr>
            <a:normAutofit fontScale="77500" lnSpcReduction="20000"/>
          </a:bodyPr>
          <a:lstStyle/>
          <a:p>
            <a:r>
              <a:rPr lang="hr-HR" sz="2800" dirty="0">
                <a:latin typeface="Arial" panose="020B0604020202020204" pitchFamily="34" charset="0"/>
                <a:cs typeface="Arial" panose="020B0604020202020204" pitchFamily="34" charset="0"/>
              </a:rPr>
              <a:t>U ovome je predmetu sudac S.G., postupajući kao istražni </a:t>
            </a:r>
            <a:r>
              <a:rPr lang="hr-HR" sz="2800" dirty="0" err="1">
                <a:latin typeface="Arial" panose="020B0604020202020204" pitchFamily="34" charset="0"/>
                <a:cs typeface="Arial" panose="020B0604020202020204" pitchFamily="34" charset="0"/>
              </a:rPr>
              <a:t>sudac,izrazio</a:t>
            </a:r>
            <a:r>
              <a:rPr lang="hr-HR" sz="2800" dirty="0">
                <a:latin typeface="Arial" panose="020B0604020202020204" pitchFamily="34" charset="0"/>
                <a:cs typeface="Arial" panose="020B0604020202020204" pitchFamily="34" charset="0"/>
              </a:rPr>
              <a:t> svoje neslaganje sa zahtjevom za pokretanje istrage o podnositeljičinim navodima o silovanju u odnosu na D.Š.-a. Svoje je neslaganje zasnovao na pisanim policijskim zapisnicima o razgovorima obavljenim s osobama nazočnim na licu mjesta u trenutku kad je stigla policija, liječničkom nalazu koji je sastavio ginekolog koji je pregledao podnositeljicu istoga dana, te usmenom iskazu koji je D.Š. dao istražnom sucu</a:t>
            </a:r>
          </a:p>
          <a:p>
            <a:r>
              <a:rPr lang="hr-HR" sz="2800" dirty="0">
                <a:latin typeface="Arial" panose="020B0604020202020204" pitchFamily="34" charset="0"/>
                <a:cs typeface="Arial" panose="020B0604020202020204" pitchFamily="34" charset="0"/>
              </a:rPr>
              <a:t>istražni sudac se nije složio sa zahtjevom Županijskog državnog odvjetništva u S. da se pokrene istraga u odnosu na D.Š.-a, u vezi s podnositeljičinim navodima o silovanju. Izrazio je dosta snažno mišljenje o podnositeljici, a svoje je neslaganje u velikoj mjeri temeljio na neslaganju s podnositeljičinim ponašanjem</a:t>
            </a:r>
          </a:p>
          <a:p>
            <a:r>
              <a:rPr lang="hr-HR" sz="2800" dirty="0">
                <a:latin typeface="Arial" panose="020B0604020202020204" pitchFamily="34" charset="0"/>
                <a:cs typeface="Arial" panose="020B0604020202020204" pitchFamily="34" charset="0"/>
              </a:rPr>
              <a:t>Izričaj istražnog suca nije bio objektivan</a:t>
            </a:r>
          </a:p>
        </p:txBody>
      </p:sp>
    </p:spTree>
    <p:extLst>
      <p:ext uri="{BB962C8B-B14F-4D97-AF65-F5344CB8AC3E}">
        <p14:creationId xmlns:p14="http://schemas.microsoft.com/office/powerpoint/2010/main" val="775304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Branko </a:t>
            </a:r>
            <a:r>
              <a:rPr lang="hr-HR" dirty="0" err="1">
                <a:latin typeface="Arial" panose="020B0604020202020204" pitchFamily="34" charset="0"/>
                <a:cs typeface="Arial" panose="020B0604020202020204" pitchFamily="34" charset="0"/>
              </a:rPr>
              <a:t>Tomašić</a:t>
            </a:r>
            <a:r>
              <a:rPr lang="hr-HR" dirty="0">
                <a:latin typeface="Arial" panose="020B0604020202020204" pitchFamily="34" charset="0"/>
                <a:cs typeface="Arial" panose="020B0604020202020204" pitchFamily="34" charset="0"/>
              </a:rPr>
              <a:t> i dr. protiv Hrvatske</a:t>
            </a:r>
          </a:p>
        </p:txBody>
      </p:sp>
      <p:sp>
        <p:nvSpPr>
          <p:cNvPr id="3" name="Content Placeholder 2"/>
          <p:cNvSpPr>
            <a:spLocks noGrp="1"/>
          </p:cNvSpPr>
          <p:nvPr>
            <p:ph idx="1"/>
          </p:nvPr>
        </p:nvSpPr>
        <p:spPr>
          <a:xfrm>
            <a:off x="2589212" y="1420427"/>
            <a:ext cx="8915400" cy="4490795"/>
          </a:xfrm>
        </p:spPr>
        <p:txBody>
          <a:bodyPr>
            <a:normAutofit fontScale="92500" lnSpcReduction="20000"/>
          </a:bodyPr>
          <a:lstStyle/>
          <a:p>
            <a:r>
              <a:rPr lang="hr-HR" sz="2800" dirty="0">
                <a:latin typeface="Arial" panose="020B0604020202020204" pitchFamily="34" charset="0"/>
                <a:cs typeface="Arial" panose="020B0604020202020204" pitchFamily="34" charset="0"/>
              </a:rPr>
              <a:t>Kćer podnositelja zahtjeva bila je u izvanbračnoj, nasilnoj vezi u kojoj je rođeno zajedničko dijete</a:t>
            </a:r>
          </a:p>
          <a:p>
            <a:r>
              <a:rPr lang="hr-HR" sz="2800" dirty="0">
                <a:latin typeface="Arial" panose="020B0604020202020204" pitchFamily="34" charset="0"/>
                <a:cs typeface="Arial" panose="020B0604020202020204" pitchFamily="34" charset="0"/>
              </a:rPr>
              <a:t>Kćer podnositelja prijavila je policiji i zlostavljanje i prijetnje koje joj je upućivao partner a koje su se sastojale u tome da će ubiti nju, dijete i sebe na djetetov prvi rođendan</a:t>
            </a:r>
          </a:p>
          <a:p>
            <a:r>
              <a:rPr lang="hr-HR" sz="2800" dirty="0">
                <a:latin typeface="Arial" panose="020B0604020202020204" pitchFamily="34" charset="0"/>
                <a:cs typeface="Arial" panose="020B0604020202020204" pitchFamily="34" charset="0"/>
              </a:rPr>
              <a:t>Osuđen za kazneno djelo prijetnje na kaznu zatvora od 1 godine – određen psihosocijalni tretman koji nikada nije proveden</a:t>
            </a:r>
          </a:p>
          <a:p>
            <a:r>
              <a:rPr lang="hr-HR" sz="2800" dirty="0">
                <a:latin typeface="Arial" panose="020B0604020202020204" pitchFamily="34" charset="0"/>
                <a:cs typeface="Arial" panose="020B0604020202020204" pitchFamily="34" charset="0"/>
              </a:rPr>
              <a:t>Izašao iz zatvora nekoliko mjeseci nakon djetetovog prvog rođendana</a:t>
            </a:r>
          </a:p>
          <a:p>
            <a:r>
              <a:rPr lang="hr-HR" sz="2800" dirty="0">
                <a:latin typeface="Arial" panose="020B0604020202020204" pitchFamily="34" charset="0"/>
                <a:cs typeface="Arial" panose="020B0604020202020204" pitchFamily="34" charset="0"/>
              </a:rPr>
              <a:t>Ubio kćer podnositelja zahtjeva, unuku i sebe</a:t>
            </a:r>
          </a:p>
        </p:txBody>
      </p:sp>
    </p:spTree>
    <p:extLst>
      <p:ext uri="{BB962C8B-B14F-4D97-AF65-F5344CB8AC3E}">
        <p14:creationId xmlns:p14="http://schemas.microsoft.com/office/powerpoint/2010/main" val="24329087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6552</TotalTime>
  <Words>1605</Words>
  <Application>Microsoft Office PowerPoint</Application>
  <PresentationFormat>Widescreen</PresentationFormat>
  <Paragraphs>108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Nasilje nad ženama u praksi ESLJP  Istambulska konvencija o sprječavanju i borbi protiv nasilja nad ženama i obiteljskog nasilja</vt:lpstr>
      <vt:lpstr>Nasilje nad ženama u praksi ESLJP</vt:lpstr>
      <vt:lpstr>Sandra Janković protiv Hrvatske</vt:lpstr>
      <vt:lpstr>Sandra Janković protiv Hrvatske</vt:lpstr>
      <vt:lpstr>Sandra Janković protiv Hrvatske</vt:lpstr>
      <vt:lpstr>D.J. protiv Hrvatske</vt:lpstr>
      <vt:lpstr>D.J. protiv Hrvatske</vt:lpstr>
      <vt:lpstr>D.J. protiv Hrvatske</vt:lpstr>
      <vt:lpstr>Branko Tomašić i dr. protiv Hrvatske</vt:lpstr>
      <vt:lpstr>Branko Tomašić i dr. protiv Hrvatske </vt:lpstr>
      <vt:lpstr>Branko Tomašić i drugi protiv Hrvatske</vt:lpstr>
      <vt:lpstr>Predmeti koji se odnose na nasilje u obitelji</vt:lpstr>
      <vt:lpstr> Konvencija VE o sprječavanju i borbi protiv nasilja nad ženama i nasilja u obitelji – Istambulska konvencija</vt:lpstr>
      <vt:lpstr>Glavna obilježja Istambulske konvencije</vt:lpstr>
      <vt:lpstr>Objekt zaštite</vt:lpstr>
      <vt:lpstr>Obveze država članica</vt:lpstr>
      <vt:lpstr>Sprječavanje nasilja</vt:lpstr>
      <vt:lpstr>Zaštita žrtava</vt:lpstr>
      <vt:lpstr>Kazneni progon</vt:lpstr>
      <vt:lpstr>Trošak neprocesuiranja i nekažnjavanja nasilja nad ženama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Pozitivne obveze države iz čl. 6, 8 i 10 Europske konvencije za zaštitu ljudskih prava</dc:title>
  <dc:creator>Nikolina</dc:creator>
  <cp:lastModifiedBy>Marko</cp:lastModifiedBy>
  <cp:revision>53</cp:revision>
  <dcterms:created xsi:type="dcterms:W3CDTF">2017-02-19T08:39:47Z</dcterms:created>
  <dcterms:modified xsi:type="dcterms:W3CDTF">2018-03-20T21:58:14Z</dcterms:modified>
</cp:coreProperties>
</file>