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257" r:id="rId2"/>
    <p:sldId id="268" r:id="rId3"/>
    <p:sldId id="269" r:id="rId4"/>
    <p:sldId id="270" r:id="rId5"/>
    <p:sldId id="264" r:id="rId6"/>
    <p:sldId id="278" r:id="rId7"/>
    <p:sldId id="263" r:id="rId8"/>
    <p:sldId id="265" r:id="rId9"/>
    <p:sldId id="266" r:id="rId10"/>
    <p:sldId id="267" r:id="rId11"/>
    <p:sldId id="271" r:id="rId12"/>
    <p:sldId id="272" r:id="rId13"/>
    <p:sldId id="273" r:id="rId14"/>
    <p:sldId id="274" r:id="rId15"/>
    <p:sldId id="275" r:id="rId16"/>
    <p:sldId id="276" r:id="rId17"/>
    <p:sldId id="277" r:id="rId18"/>
  </p:sldIdLst>
  <p:sldSz cx="9144000" cy="6858000" type="screen4x3"/>
  <p:notesSz cx="7035800" cy="9321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DDDDD"/>
    <a:srgbClr val="CCCCCC"/>
    <a:srgbClr val="666666"/>
    <a:srgbClr val="1E4ABD"/>
    <a:srgbClr val="003366"/>
    <a:srgbClr val="E10040"/>
    <a:srgbClr val="002A6C"/>
    <a:srgbClr val="C2113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847" autoAdjust="0"/>
    <p:restoredTop sz="90929" autoAdjust="0"/>
  </p:normalViewPr>
  <p:slideViewPr>
    <p:cSldViewPr>
      <p:cViewPr>
        <p:scale>
          <a:sx n="100" d="100"/>
          <a:sy n="100" d="100"/>
        </p:scale>
        <p:origin x="-414" y="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3516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84625" y="0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251E204-E3BC-406D-951A-D1981CCEC4E8}" type="datetimeFigureOut">
              <a:rPr lang="bs-Latn-BA"/>
              <a:pPr>
                <a:defRPr/>
              </a:pPr>
              <a:t>19.03.2018.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5225"/>
            <a:ext cx="4194175" cy="3146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s-Latn-B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3" y="4486275"/>
            <a:ext cx="5629275" cy="3670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s-Latn-B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55075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84625" y="8855075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2735DD4-DC24-48F6-A747-49919B4CE7AD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1925428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4C8B62F-D182-4388-843B-6FA50C13F6F6}" type="slidenum">
              <a:rPr lang="bs-Latn-BA" altLang="sr-Latn-RS" sz="1200"/>
              <a:pPr/>
              <a:t>1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xmlns="" val="2388927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DCF9B26-A155-4AFF-8976-E7D341ED71D3}" type="slidenum">
              <a:rPr lang="bs-Latn-BA" altLang="sr-Latn-RS" sz="1200"/>
              <a:pPr/>
              <a:t>5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xmlns="" val="3258284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sr-Latn-RS" sz="1200"/>
              <a:pPr/>
              <a:t>7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xmlns="" val="421686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6A7A740-AFD0-47E0-96FA-DB4856C7E75F}" type="slidenum">
              <a:rPr lang="bs-Latn-BA" altLang="sr-Latn-RS" sz="1200"/>
              <a:pPr/>
              <a:t>8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xmlns="" val="2628618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1920184-160E-4332-A390-5F6E00DCF8CF}" type="slidenum">
              <a:rPr lang="bs-Latn-BA" altLang="sr-Latn-RS" sz="1200"/>
              <a:pPr/>
              <a:t>9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xmlns="" val="4233872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12192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pic>
        <p:nvPicPr>
          <p:cNvPr id="7" name="Picture 2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81000" y="234226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45E865-A8D1-44DF-854C-B74674E8ACCA}" type="slidenum">
              <a:rPr lang="en-US" altLang="sr-Latn-RS"/>
              <a:pPr>
                <a:defRPr/>
              </a:pPr>
              <a:t>‹#›</a:t>
            </a:fld>
            <a:r>
              <a:rPr lang="en-US" altLang="sr-Latn-RS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xmlns="" val="57885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9E1F1-3CB6-4AFB-88FD-A85FBF41F234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433234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447800"/>
            <a:ext cx="1943100" cy="464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447800"/>
            <a:ext cx="5676900" cy="464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32CEC-580B-48EB-8CBA-7AE38D41F8F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418717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7AD20-7C26-4FD4-AA40-7B84FEFCFB5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1390108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21B7D-7E02-4346-AAF9-C7EECB38246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3486674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5F114-0B84-49FD-BB42-A9B6B955031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640330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95EF2-DA20-453F-B6B7-8A4B1A6701B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144702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32D51-CE93-470E-A354-6F02BEFAE0B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648906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7F7C3-9D78-4E6E-B32C-25DC41A6CDB3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2225477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BA04F-27B0-42F6-B809-D2FE46E6F27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236117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DD50-B8A7-4CF0-B370-BD32FD8676DB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261392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ABA747E-D53D-4F06-BF98-AA6148E8AABA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  <p:sp>
        <p:nvSpPr>
          <p:cNvPr id="1031" name="Rectangle 10"/>
          <p:cNvSpPr>
            <a:spLocks noChangeArrowheads="1"/>
          </p:cNvSpPr>
          <p:nvPr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1032" name="Rectangle 11"/>
          <p:cNvSpPr>
            <a:spLocks noChangeArrowheads="1"/>
          </p:cNvSpPr>
          <p:nvPr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1033" name="Picture 2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81000" y="234226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"/>
          <p:cNvSpPr txBox="1">
            <a:spLocks noChangeArrowheads="1"/>
          </p:cNvSpPr>
          <p:nvPr/>
        </p:nvSpPr>
        <p:spPr bwMode="auto">
          <a:xfrm>
            <a:off x="3203848" y="5569744"/>
            <a:ext cx="2109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s-Latn-BA" altLang="sr-Latn-RS" sz="1600" b="0" dirty="0" smtClean="0"/>
              <a:t>21.3.2018.godine</a:t>
            </a:r>
            <a:endParaRPr lang="en-US" altLang="sr-Latn-RS" sz="1600" b="0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696200" cy="2959968"/>
          </a:xfrm>
        </p:spPr>
        <p:txBody>
          <a:bodyPr/>
          <a:lstStyle/>
          <a:p>
            <a:pPr algn="l"/>
            <a:r>
              <a:rPr lang="bs-Latn-BA" sz="2800" dirty="0"/>
              <a:t>Pravna priroda kaznenih postupka u BiH sa posebnim osvrtom na položaj i ulogu tužitelja u pogledu potrebe i opravdanosti primjene posebnih istražnih radnji </a:t>
            </a:r>
            <a:r>
              <a:rPr lang="bs-Latn-BA" sz="2800" dirty="0" smtClean="0"/>
              <a:t/>
            </a:r>
            <a:br>
              <a:rPr lang="bs-Latn-BA" sz="2800" dirty="0" smtClean="0"/>
            </a:br>
            <a:r>
              <a:rPr lang="bs-Latn-BA" sz="2800" dirty="0"/>
              <a:t/>
            </a:r>
            <a:br>
              <a:rPr lang="bs-Latn-BA" sz="2800" dirty="0"/>
            </a:br>
            <a:r>
              <a:rPr lang="bs-Latn-BA" sz="2400" dirty="0" smtClean="0"/>
              <a:t>Mirza Hukeljić</a:t>
            </a:r>
            <a:endParaRPr lang="en-US" altLang="sr-Latn-R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Prava i dužnosti tužitelja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Osnovno </a:t>
            </a:r>
            <a:r>
              <a:rPr lang="bs-Latn-BA" dirty="0"/>
              <a:t>pravo i osnovna dužnost Tužitelja je otkrivanje i gonjenje učinitelja krivičnih djela koja su u nadležnosti Suda. </a:t>
            </a:r>
            <a:endParaRPr lang="bs-Latn-BA" dirty="0" smtClean="0"/>
          </a:p>
          <a:p>
            <a:pPr lvl="1"/>
            <a:r>
              <a:rPr lang="vi-VN" dirty="0" smtClean="0"/>
              <a:t>odmah </a:t>
            </a:r>
            <a:r>
              <a:rPr lang="vi-VN" dirty="0"/>
              <a:t>po saznanju da postoje osnovi sumnje da je počinjeno krivično djelo preduzme potrebne mjere u cilju njegovog otkrivanja i sprovođenja istrage, pronalaženja osumnjičenog, rukovođenja i nadzora nad istragom, kao i radi upravljanja aktivnostima ovlaštenih službenih osoba vezanim za pronalaženje osumnjičenog i prikupljanje izjava i dokaza, </a:t>
            </a:r>
          </a:p>
          <a:p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2926171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Uloga suda u istražnoj fazi kaznenog postupka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Sud ograničava Ustavom zagarantirana ljudska prava i slobode;</a:t>
            </a:r>
          </a:p>
          <a:p>
            <a:r>
              <a:rPr lang="bs-Latn-BA" dirty="0" smtClean="0"/>
              <a:t>Ali, osnov sumnje da je kazneno djelo učinejno cijeni tužitelj. </a:t>
            </a:r>
            <a:endParaRPr lang="bs-Latn-B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sz="2000" dirty="0" smtClean="0"/>
              <a:t>Ograničavanje ljudskih prava i osnovnih sloboda u istrazi</a:t>
            </a:r>
            <a:endParaRPr lang="bs-Latn-BA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Radnje dokazivanja:</a:t>
            </a:r>
          </a:p>
          <a:p>
            <a:r>
              <a:rPr lang="bs-Latn-BA" dirty="0" smtClean="0"/>
              <a:t>Pretres (dovoljno osnova za sumnju da se kod njih nalaze učinitelj, saučinitelj, predmeti ili tragovi);</a:t>
            </a:r>
          </a:p>
          <a:p>
            <a:r>
              <a:rPr lang="bs-Latn-BA" dirty="0" smtClean="0"/>
              <a:t>Privremeno oduzimanje predmeta (predmeti koji se imaju oduzeti ili mogu poslužiti kao dokaz);</a:t>
            </a:r>
            <a:endParaRPr lang="bs-Latn-B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Posebne istražne radnje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Protiv osobe za koju postoje osnovi sumnje da je sama ili s drugim osobama učestvovala ili učestvuje u učinjenju krivičnog djela iz člana 117. ovog zakona mogu se odrediti posebne istražne radnje, ako se na drugi način ne mogu pribaviti dokazi ili bi njihovo pribavljanje bilo povezano s nesrazmjernim teškoćama</a:t>
            </a:r>
            <a:r>
              <a:rPr lang="bs-Latn-BA" dirty="0" smtClean="0"/>
              <a:t>.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Naredba za posebne istražne radnje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z="2000" dirty="0" smtClean="0"/>
              <a:t>Istražne radnje iz člana 116. stava 2. ovog zakona određuje naredbom sudija za prethodni postupak, na obrazloženi prijedlog Tužitelja koji sadrži: podatke o osobi protiv koje se radnja preduzima, osnove sumnje iz člana 116. stava 1. ili 3. ovog zakona, razloge za njeno preduzimanje i ostale bitne okolnosti koje zahtijevaju preduzimanje radnji, navođenje radnje koja se zahtijeva i način njenog izvođenja, obim i trajanje radnje. Naredba sadrži iste podatke kao i prijedlog Tužitelja, kao i utvrđivanje trajanja naređene radnje</a:t>
            </a:r>
            <a:r>
              <a:rPr lang="vi-VN" dirty="0" smtClean="0"/>
              <a:t>. </a:t>
            </a:r>
            <a:endParaRPr lang="bs-Latn-B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Naredba za posebne istražne radnje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z="2000" dirty="0" smtClean="0"/>
              <a:t>Istražne radnje iz člana 116. stava 2. ovog zakona određuje naredbom sudija za prethodni postupak, na obrazloženi prijedlog Tužitelja koji sadrži: </a:t>
            </a:r>
            <a:endParaRPr lang="bs-Latn-BA" sz="2000" dirty="0" smtClean="0"/>
          </a:p>
          <a:p>
            <a:pPr marL="857250" lvl="1" indent="-457200">
              <a:buFont typeface="+mj-lt"/>
              <a:buAutoNum type="arabicPeriod"/>
            </a:pPr>
            <a:r>
              <a:rPr lang="vi-VN" sz="1600" dirty="0" smtClean="0"/>
              <a:t>podatke </a:t>
            </a:r>
            <a:r>
              <a:rPr lang="vi-VN" sz="1600" dirty="0" smtClean="0"/>
              <a:t>o osobi protiv koje se radnja preduzima</a:t>
            </a:r>
            <a:r>
              <a:rPr lang="vi-VN" sz="1600" dirty="0" smtClean="0"/>
              <a:t>,</a:t>
            </a:r>
            <a:endParaRPr lang="bs-Latn-BA" sz="1600" dirty="0" smtClean="0"/>
          </a:p>
          <a:p>
            <a:pPr marL="857250" lvl="1" indent="-457200">
              <a:buFont typeface="+mj-lt"/>
              <a:buAutoNum type="arabicPeriod"/>
            </a:pPr>
            <a:r>
              <a:rPr lang="vi-VN" sz="1600" dirty="0" smtClean="0"/>
              <a:t>osnove </a:t>
            </a:r>
            <a:r>
              <a:rPr lang="vi-VN" sz="1600" dirty="0" smtClean="0"/>
              <a:t>sumnje iz člana 116. stava 1. ili 3. ovog zakona, </a:t>
            </a:r>
            <a:endParaRPr lang="bs-Latn-BA" sz="1600" dirty="0" smtClean="0"/>
          </a:p>
          <a:p>
            <a:pPr marL="857250" lvl="1" indent="-457200">
              <a:buFont typeface="+mj-lt"/>
              <a:buAutoNum type="arabicPeriod"/>
            </a:pPr>
            <a:r>
              <a:rPr lang="vi-VN" sz="1600" dirty="0" smtClean="0"/>
              <a:t>razloge </a:t>
            </a:r>
            <a:r>
              <a:rPr lang="vi-VN" sz="1600" dirty="0" smtClean="0"/>
              <a:t>za njeno preduzimanje i ostale bitne okolnosti koje zahtijevaju preduzimanje radnji</a:t>
            </a:r>
            <a:r>
              <a:rPr lang="vi-VN" sz="1600" dirty="0" smtClean="0"/>
              <a:t>,</a:t>
            </a:r>
            <a:endParaRPr lang="bs-Latn-BA" sz="1600" dirty="0" smtClean="0"/>
          </a:p>
          <a:p>
            <a:pPr marL="857250" lvl="1" indent="-457200">
              <a:buFont typeface="+mj-lt"/>
              <a:buAutoNum type="arabicPeriod"/>
            </a:pPr>
            <a:r>
              <a:rPr lang="vi-VN" sz="1600" dirty="0" smtClean="0"/>
              <a:t>navođenje </a:t>
            </a:r>
            <a:r>
              <a:rPr lang="vi-VN" sz="1600" dirty="0" smtClean="0"/>
              <a:t>radnje koja se zahtijeva i način njenog izvođenja, obim i trajanje radnje. </a:t>
            </a:r>
            <a:endParaRPr lang="bs-Latn-BA" sz="1600" dirty="0" smtClean="0"/>
          </a:p>
          <a:p>
            <a:pPr marL="457200" indent="-457200">
              <a:buNone/>
            </a:pPr>
            <a:r>
              <a:rPr lang="bs-Latn-BA" sz="2000" dirty="0" smtClean="0"/>
              <a:t>	</a:t>
            </a:r>
            <a:r>
              <a:rPr lang="vi-VN" sz="2000" dirty="0" smtClean="0"/>
              <a:t>Naredba </a:t>
            </a:r>
            <a:r>
              <a:rPr lang="vi-VN" sz="2000" dirty="0" smtClean="0"/>
              <a:t>sadrži iste podatke kao i prijedlog Tužitelja, kao i utvrđivanje trajanja naređene radnje</a:t>
            </a:r>
            <a:r>
              <a:rPr lang="vi-VN" dirty="0" smtClean="0"/>
              <a:t>. </a:t>
            </a:r>
            <a:endParaRPr lang="bs-Latn-B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sz="2000" dirty="0" smtClean="0"/>
              <a:t>Prijedlog i naredba</a:t>
            </a:r>
            <a:endParaRPr lang="bs-Latn-BA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Naredba sudije za prethodni postupak kao i prijedlog Tužitelja iz stava 1. ovog člana čuvaju se u posebnom omotu. Tužitelj i sudija za prethodni postupak će sastavljanjem ili prijepisom zapisnika bez navođenja osobnih podataka prikrivenog istražitelja i informatora ili na drugi odgovarajući način, spriječiti da neovlaštene osobe, osumnjičeni i njegov branitelj otkriju identitet prikrivenog istražitelja i informatora.</a:t>
            </a:r>
            <a:endParaRPr lang="bs-Latn-B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Provjera zakonitosti naredbe za PIR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sz="2000" dirty="0" smtClean="0"/>
              <a:t>Po prestanku radnji iz Člana 116. ovog zakona policijski organi moraju sve informacije, podatke i predmete dobijene poduzetim radnjama, kao i izvještaj o tome predati Tužitelju. Tužitelj je dužan dostaviti sudiji za prethodni postupak pismeni izvještaj o poduzetim radnjama. Na osnovu podnesenog izvještaja sudija za prethodni postupak provjerava da li je postupljeno po njegovoj naredbi. </a:t>
            </a:r>
            <a:endParaRPr lang="bs-Latn-BA" sz="2000" dirty="0" smtClean="0"/>
          </a:p>
          <a:p>
            <a:r>
              <a:rPr lang="bs-Latn-BA" sz="2000" dirty="0" smtClean="0"/>
              <a:t>Osoba protiv koje je mjera bila poduzeta može od Suda zatražiti ispitivanje zakonitosti naredbe i načina na koji je provedena mjera.</a:t>
            </a:r>
            <a:endParaRPr lang="bs-Latn-BA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Povijesni tipovi kaznenih postupaka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Dihotomija adversarni/inkvizitorni tip kaznenih postupaka </a:t>
            </a:r>
          </a:p>
          <a:p>
            <a:r>
              <a:rPr lang="hr-HR" dirty="0" smtClean="0"/>
              <a:t>Processus per accusationem vs. Processus per inquisitionem </a:t>
            </a:r>
          </a:p>
          <a:p>
            <a:r>
              <a:rPr lang="bs-Latn-BA" dirty="0" smtClean="0"/>
              <a:t>Suvremene tipologije kaznenih postupaka:</a:t>
            </a:r>
          </a:p>
          <a:p>
            <a:pPr marL="914400" lvl="1" indent="-514350">
              <a:buFont typeface="+mj-lt"/>
              <a:buAutoNum type="arabicPeriod"/>
            </a:pPr>
            <a:r>
              <a:rPr lang="hr-HR" dirty="0" smtClean="0"/>
              <a:t>Conflict solving and policy-implementing criminal procedure </a:t>
            </a:r>
          </a:p>
          <a:p>
            <a:pPr marL="914400" lvl="1" indent="-514350">
              <a:buFont typeface="+mj-lt"/>
              <a:buAutoNum type="arabicPeriod"/>
            </a:pPr>
            <a:r>
              <a:rPr lang="hr-HR" dirty="0" smtClean="0"/>
              <a:t>Due Process and Crime Control Model 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Dva (suprotstavljena) tipa kaznenih postupka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U</a:t>
            </a:r>
            <a:r>
              <a:rPr lang="bs-Latn-BA" dirty="0" smtClean="0"/>
              <a:t> ime države: načelo materijalne istine</a:t>
            </a:r>
          </a:p>
          <a:p>
            <a:r>
              <a:rPr lang="bs-Latn-BA" dirty="0" smtClean="0"/>
              <a:t>U ime građana: načelo formalne istine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Položaj tužitelja određuje pravnu prirodu kaznenog postupka; ili pravna priroda kaznenog postupka određuje položaj tužitelja u postupku</a:t>
            </a:r>
          </a:p>
          <a:p>
            <a:r>
              <a:rPr lang="bs-Latn-BA" dirty="0" smtClean="0"/>
              <a:t>Bosna i Hercegovina: reforma pravosuđa koja nikada neće završiti </a:t>
            </a:r>
            <a:endParaRPr lang="bs-Latn-B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altLang="sr-Latn-RS" dirty="0" smtClean="0"/>
              <a:t>Tužilaštvo kao državni organ i stranka u postupku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Da bi se osiguralo efikasno ostvarivanje nadležnosti države Bosne i Hercegovine i poštovanje </a:t>
            </a:r>
            <a:r>
              <a:rPr lang="bs-Latn-BA" dirty="0" smtClean="0"/>
              <a:t>ljudskih prava </a:t>
            </a:r>
            <a:r>
              <a:rPr lang="bs-Latn-BA" dirty="0"/>
              <a:t>i zakonitosti na njenoj teritoriji, ovim zakonom osniva se Tužilaštvo Bosne i </a:t>
            </a:r>
            <a:r>
              <a:rPr lang="bs-Latn-BA" dirty="0" smtClean="0"/>
              <a:t>Hercegovine.</a:t>
            </a:r>
          </a:p>
          <a:p>
            <a:r>
              <a:rPr lang="bs-Latn-BA" dirty="0"/>
              <a:t>Tužilaštvo djeluje samostalno kao poseban organ Bosne i Hercegovine.</a:t>
            </a:r>
            <a:endParaRPr lang="bs-Latn-BA" dirty="0" smtClean="0"/>
          </a:p>
          <a:p>
            <a:endParaRPr lang="bs-Latn-BA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Naredba o sprovođenju istrage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Tužitelj naređuje sprovođenje istrage ako postoje osnovi sumnje da je izvršeno krivično djelo. </a:t>
            </a:r>
            <a:endParaRPr lang="bs-Latn-BA" dirty="0" smtClean="0"/>
          </a:p>
          <a:p>
            <a:r>
              <a:rPr lang="bs-Latn-BA" dirty="0" smtClean="0"/>
              <a:t>Tužitelj je </a:t>
            </a:r>
            <a:r>
              <a:rPr lang="bs-Latn-BA" i="1" dirty="0" smtClean="0"/>
              <a:t>dominus litis </a:t>
            </a:r>
            <a:r>
              <a:rPr lang="bs-Latn-BA" dirty="0" smtClean="0"/>
              <a:t>istrage? </a:t>
            </a:r>
          </a:p>
          <a:p>
            <a:r>
              <a:rPr lang="bs-Latn-BA" dirty="0" smtClean="0"/>
              <a:t>Sudska kontrola istrage u svakoj fazi kaznenog postupka</a:t>
            </a:r>
          </a:p>
          <a:p>
            <a:r>
              <a:rPr lang="bs-Latn-BA" dirty="0" smtClean="0"/>
              <a:t>Sudska kontrola istrage.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altLang="sr-Latn-RS" dirty="0" smtClean="0"/>
              <a:t>Jednakost u postupanju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Sud </a:t>
            </a:r>
            <a:r>
              <a:rPr lang="vi-VN" dirty="0"/>
              <a:t>je dužan da stranke i branioca tretira na jednak način i da svakoj od strana pruži jednake mogućnosti u pogledu pristupa dokazima i njihovom izvođenju na glavnom pretresu. </a:t>
            </a:r>
          </a:p>
          <a:p>
            <a:r>
              <a:rPr lang="vi-VN" dirty="0" smtClean="0"/>
              <a:t>Sud</a:t>
            </a:r>
            <a:r>
              <a:rPr lang="vi-VN" dirty="0"/>
              <a:t>, Tužitelj i drugi organi koji učestvuju u postupku dužni su s jednakom pažnjom da ispituju i utvrđuju kako činjenice koje terete osumnjičenog, odnosno optuženog, tako i one koje im idu u korist. </a:t>
            </a:r>
          </a:p>
          <a:p>
            <a:endParaRPr lang="bs-Latn-BA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altLang="sr-Latn-RS" dirty="0" smtClean="0"/>
              <a:t>Zakonitost dokaza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z="2000" dirty="0" smtClean="0"/>
              <a:t>Zabranjeno </a:t>
            </a:r>
            <a:r>
              <a:rPr lang="vi-VN" sz="2000" dirty="0"/>
              <a:t>je od osumnjičenog, optuženog ili bilo koje druge osobe koja učestvuje u postupku iznuđivati priznanje ili kakvu drugu izjavu. </a:t>
            </a:r>
          </a:p>
          <a:p>
            <a:r>
              <a:rPr lang="vi-VN" sz="2000" dirty="0" smtClean="0"/>
              <a:t>Sud </a:t>
            </a:r>
            <a:r>
              <a:rPr lang="vi-VN" sz="2000" dirty="0"/>
              <a:t>ne može zasnovati svoju odluku na dokazima pribavljenim povredama ljudskih prava i sloboda propisanih ustavom i međunarodnim ugovorima koje je Bosna i Hercegovina ratifikovala, niti na dokazima koji su pribavljeni bitnim povredama ovog zakona. </a:t>
            </a:r>
          </a:p>
          <a:p>
            <a:r>
              <a:rPr lang="bs-Latn-BA" sz="2000" dirty="0" smtClean="0"/>
              <a:t>Sud </a:t>
            </a:r>
            <a:r>
              <a:rPr lang="bs-Latn-BA" sz="2000" dirty="0"/>
              <a:t>ne može zasnivati svoju odluku na dokazima koji su dobijeni na temelju dokaza iz stava 2. ovog člana. </a:t>
            </a:r>
          </a:p>
          <a:p>
            <a:endParaRPr lang="bs-Latn-BA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Princip </a:t>
            </a:r>
            <a:r>
              <a:rPr lang="bs-Latn-BA" dirty="0" smtClean="0"/>
              <a:t>akuzatornosti i legaliteta krivičnog gonjenja </a:t>
            </a:r>
            <a:endParaRPr lang="bs-Latn-BA" altLang="sr-Latn-R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Krivični postupak se može pokrenuti i provesti samo po zahtjevu Tužitelja. </a:t>
            </a:r>
            <a:endParaRPr lang="bs-Latn-BA" dirty="0" smtClean="0"/>
          </a:p>
          <a:p>
            <a:r>
              <a:rPr lang="bs-Latn-BA" dirty="0"/>
              <a:t>Tužitelj je dužan poduzeti krivično gonjenje ako postoje dokazi da je učinjeno krivično djelo, osim ako ovim zakonom nije drugačije propisano. </a:t>
            </a:r>
            <a:endParaRPr lang="bs-Latn-BA" altLang="sr-Latn-R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SAID JP PowerPoint_template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5184814A-9ECF-40A1-8E7D-18C8CCF2136A}" vid="{16CD00C5-D280-42CC-A04D-524917EA95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USAID JP PowerPoint_template</Template>
  <TotalTime>432</TotalTime>
  <Words>924</Words>
  <Application>Microsoft Office PowerPoint</Application>
  <PresentationFormat>On-screen Show (4:3)</PresentationFormat>
  <Paragraphs>62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USAID JP PowerPoint_template</vt:lpstr>
      <vt:lpstr>Pravna priroda kaznenih postupka u BiH sa posebnim osvrtom na položaj i ulogu tužitelja u pogledu potrebe i opravdanosti primjene posebnih istražnih radnji   Mirza Hukeljić</vt:lpstr>
      <vt:lpstr>Povijesni tipovi kaznenih postupaka</vt:lpstr>
      <vt:lpstr>Dva (suprotstavljena) tipa kaznenih postupka</vt:lpstr>
      <vt:lpstr>Slide 4</vt:lpstr>
      <vt:lpstr>Tužilaštvo kao državni organ i stranka u postupku</vt:lpstr>
      <vt:lpstr>Naredba o sprovođenju istrage</vt:lpstr>
      <vt:lpstr>Jednakost u postupanju</vt:lpstr>
      <vt:lpstr>Zakonitost dokaza</vt:lpstr>
      <vt:lpstr>Princip akuzatornosti i legaliteta krivičnog gonjenja </vt:lpstr>
      <vt:lpstr>Prava i dužnosti tužitelja</vt:lpstr>
      <vt:lpstr>Uloga suda u istražnoj fazi kaznenog postupka</vt:lpstr>
      <vt:lpstr>Ograničavanje ljudskih prava i osnovnih sloboda u istrazi</vt:lpstr>
      <vt:lpstr>Posebne istražne radnje</vt:lpstr>
      <vt:lpstr>Naredba za posebne istražne radnje</vt:lpstr>
      <vt:lpstr>Naredba za posebne istražne radnje</vt:lpstr>
      <vt:lpstr>Prijedlog i naredba</vt:lpstr>
      <vt:lpstr>Provjera zakonitosti naredbe za PIR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Mirza Hukeljic</dc:creator>
  <cp:lastModifiedBy>pc</cp:lastModifiedBy>
  <cp:revision>9</cp:revision>
  <cp:lastPrinted>2004-09-30T16:41:33Z</cp:lastPrinted>
  <dcterms:created xsi:type="dcterms:W3CDTF">2018-03-15T13:33:01Z</dcterms:created>
  <dcterms:modified xsi:type="dcterms:W3CDTF">2018-03-19T21:32:42Z</dcterms:modified>
</cp:coreProperties>
</file>