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02"/>
  </p:notesMasterIdLst>
  <p:sldIdLst>
    <p:sldId id="256" r:id="rId2"/>
    <p:sldId id="258" r:id="rId3"/>
    <p:sldId id="263" r:id="rId4"/>
    <p:sldId id="381" r:id="rId5"/>
    <p:sldId id="382" r:id="rId6"/>
    <p:sldId id="386" r:id="rId7"/>
    <p:sldId id="385" r:id="rId8"/>
    <p:sldId id="383" r:id="rId9"/>
    <p:sldId id="388" r:id="rId10"/>
    <p:sldId id="389" r:id="rId11"/>
    <p:sldId id="390" r:id="rId12"/>
    <p:sldId id="384" r:id="rId13"/>
    <p:sldId id="391" r:id="rId14"/>
    <p:sldId id="393" r:id="rId15"/>
    <p:sldId id="397" r:id="rId16"/>
    <p:sldId id="396" r:id="rId17"/>
    <p:sldId id="395" r:id="rId18"/>
    <p:sldId id="394" r:id="rId19"/>
    <p:sldId id="398" r:id="rId20"/>
    <p:sldId id="399" r:id="rId21"/>
    <p:sldId id="400" r:id="rId22"/>
    <p:sldId id="401" r:id="rId23"/>
    <p:sldId id="402" r:id="rId24"/>
    <p:sldId id="403" r:id="rId25"/>
    <p:sldId id="404" r:id="rId26"/>
    <p:sldId id="502" r:id="rId27"/>
    <p:sldId id="405" r:id="rId28"/>
    <p:sldId id="406" r:id="rId29"/>
    <p:sldId id="407" r:id="rId30"/>
    <p:sldId id="408" r:id="rId31"/>
    <p:sldId id="409" r:id="rId32"/>
    <p:sldId id="410" r:id="rId33"/>
    <p:sldId id="411" r:id="rId34"/>
    <p:sldId id="412" r:id="rId35"/>
    <p:sldId id="413" r:id="rId36"/>
    <p:sldId id="414" r:id="rId37"/>
    <p:sldId id="415" r:id="rId38"/>
    <p:sldId id="503" r:id="rId39"/>
    <p:sldId id="416" r:id="rId40"/>
    <p:sldId id="417" r:id="rId41"/>
    <p:sldId id="418" r:id="rId42"/>
    <p:sldId id="419" r:id="rId43"/>
    <p:sldId id="420" r:id="rId44"/>
    <p:sldId id="504" r:id="rId45"/>
    <p:sldId id="421" r:id="rId46"/>
    <p:sldId id="505" r:id="rId47"/>
    <p:sldId id="422" r:id="rId48"/>
    <p:sldId id="423" r:id="rId49"/>
    <p:sldId id="432" r:id="rId50"/>
    <p:sldId id="431" r:id="rId51"/>
    <p:sldId id="430" r:id="rId52"/>
    <p:sldId id="429" r:id="rId53"/>
    <p:sldId id="425" r:id="rId54"/>
    <p:sldId id="424" r:id="rId55"/>
    <p:sldId id="426" r:id="rId56"/>
    <p:sldId id="506" r:id="rId57"/>
    <p:sldId id="428" r:id="rId58"/>
    <p:sldId id="433" r:id="rId59"/>
    <p:sldId id="501" r:id="rId60"/>
    <p:sldId id="434" r:id="rId61"/>
    <p:sldId id="435" r:id="rId62"/>
    <p:sldId id="507" r:id="rId63"/>
    <p:sldId id="436" r:id="rId64"/>
    <p:sldId id="437" r:id="rId65"/>
    <p:sldId id="438" r:id="rId66"/>
    <p:sldId id="439" r:id="rId67"/>
    <p:sldId id="440" r:id="rId68"/>
    <p:sldId id="441" r:id="rId69"/>
    <p:sldId id="508" r:id="rId70"/>
    <p:sldId id="442" r:id="rId71"/>
    <p:sldId id="509" r:id="rId72"/>
    <p:sldId id="444" r:id="rId73"/>
    <p:sldId id="445" r:id="rId74"/>
    <p:sldId id="446" r:id="rId75"/>
    <p:sldId id="447" r:id="rId76"/>
    <p:sldId id="448" r:id="rId77"/>
    <p:sldId id="449" r:id="rId78"/>
    <p:sldId id="450" r:id="rId79"/>
    <p:sldId id="451" r:id="rId80"/>
    <p:sldId id="452" r:id="rId81"/>
    <p:sldId id="511" r:id="rId82"/>
    <p:sldId id="453" r:id="rId83"/>
    <p:sldId id="454" r:id="rId84"/>
    <p:sldId id="455" r:id="rId85"/>
    <p:sldId id="456" r:id="rId86"/>
    <p:sldId id="457" r:id="rId87"/>
    <p:sldId id="458" r:id="rId88"/>
    <p:sldId id="459" r:id="rId89"/>
    <p:sldId id="460" r:id="rId90"/>
    <p:sldId id="461" r:id="rId91"/>
    <p:sldId id="462" r:id="rId92"/>
    <p:sldId id="463" r:id="rId93"/>
    <p:sldId id="464" r:id="rId94"/>
    <p:sldId id="465" r:id="rId95"/>
    <p:sldId id="466" r:id="rId96"/>
    <p:sldId id="467" r:id="rId97"/>
    <p:sldId id="468" r:id="rId98"/>
    <p:sldId id="469" r:id="rId99"/>
    <p:sldId id="470" r:id="rId100"/>
    <p:sldId id="510" r:id="rId10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412" autoAdjust="0"/>
  </p:normalViewPr>
  <p:slideViewPr>
    <p:cSldViewPr snapToGrid="0">
      <p:cViewPr varScale="1">
        <p:scale>
          <a:sx n="73" d="100"/>
          <a:sy n="73" d="100"/>
        </p:scale>
        <p:origin x="1236" y="72"/>
      </p:cViewPr>
      <p:guideLst/>
    </p:cSldViewPr>
  </p:slideViewPr>
  <p:outlineViewPr>
    <p:cViewPr>
      <p:scale>
        <a:sx n="33" d="100"/>
        <a:sy n="33" d="100"/>
      </p:scale>
      <p:origin x="0" y="-20334"/>
    </p:cViewPr>
  </p:outlineViewPr>
  <p:notesTextViewPr>
    <p:cViewPr>
      <p:scale>
        <a:sx n="1" d="1"/>
        <a:sy n="1" d="1"/>
      </p:scale>
      <p:origin x="0" y="0"/>
    </p:cViewPr>
  </p:notesTextViewPr>
  <p:sorterViewPr>
    <p:cViewPr>
      <p:scale>
        <a:sx n="52" d="100"/>
        <a:sy n="52"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CD305-C301-4F72-85B4-B50EFFB6AA39}" type="datetimeFigureOut">
              <a:rPr lang="en-US" smtClean="0"/>
              <a:t>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C2574-E405-476F-819F-A6EB38052A4D}" type="slidenum">
              <a:rPr lang="en-US" smtClean="0"/>
              <a:t>‹#›</a:t>
            </a:fld>
            <a:endParaRPr lang="en-US"/>
          </a:p>
        </p:txBody>
      </p:sp>
    </p:spTree>
    <p:extLst>
      <p:ext uri="{BB962C8B-B14F-4D97-AF65-F5344CB8AC3E}">
        <p14:creationId xmlns:p14="http://schemas.microsoft.com/office/powerpoint/2010/main" val="54149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0C2574-E405-476F-819F-A6EB38052A4D}" type="slidenum">
              <a:rPr lang="en-US" smtClean="0"/>
              <a:t>1</a:t>
            </a:fld>
            <a:endParaRPr lang="en-US"/>
          </a:p>
        </p:txBody>
      </p:sp>
    </p:spTree>
    <p:extLst>
      <p:ext uri="{BB962C8B-B14F-4D97-AF65-F5344CB8AC3E}">
        <p14:creationId xmlns:p14="http://schemas.microsoft.com/office/powerpoint/2010/main" val="24068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610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743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2069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107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8176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039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648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91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22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170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57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453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02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968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29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2/9/2018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181816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310" y="2514601"/>
            <a:ext cx="6703557" cy="2262781"/>
          </a:xfrm>
        </p:spPr>
        <p:txBody>
          <a:bodyPr>
            <a:noAutofit/>
          </a:bodyPr>
          <a:lstStyle/>
          <a:p>
            <a:r>
              <a:rPr lang="sr-Latn-BA" sz="3600" dirty="0" smtClean="0">
                <a:latin typeface="Times New Roman" panose="02020603050405020304" pitchFamily="18" charset="0"/>
                <a:cs typeface="Times New Roman" panose="02020603050405020304" pitchFamily="18" charset="0"/>
              </a:rPr>
              <a:t>Nova rješenja u materijalnom krivičnom zakonodavstvu u svjetlu donošenja Krivičnog zakonika Republike Srpske</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lnSpcReduction="10000"/>
          </a:bodyPr>
          <a:lstStyle/>
          <a:p>
            <a:r>
              <a:rPr lang="sr-Latn-BA" dirty="0" smtClean="0"/>
              <a:t>Marija Aničić-Zgonjanin</a:t>
            </a:r>
            <a:endParaRPr lang="sr-Latn-CS" dirty="0" smtClean="0"/>
          </a:p>
          <a:p>
            <a:r>
              <a:rPr lang="sr-Latn-BA" dirty="0" smtClean="0"/>
              <a:t>Predsjednica Okružnog suda u Banjaluci</a:t>
            </a:r>
            <a:endParaRPr lang="sr-Latn-CS" dirty="0" smtClean="0"/>
          </a:p>
          <a:p>
            <a:pPr algn="ctr"/>
            <a:r>
              <a:rPr lang="sr-Latn-BA" dirty="0" smtClean="0"/>
              <a:t>Februar 2018. godine</a:t>
            </a:r>
            <a:endParaRPr lang="en-US" dirty="0"/>
          </a:p>
        </p:txBody>
      </p:sp>
    </p:spTree>
    <p:extLst>
      <p:ext uri="{BB962C8B-B14F-4D97-AF65-F5344CB8AC3E}">
        <p14:creationId xmlns:p14="http://schemas.microsoft.com/office/powerpoint/2010/main" val="3449785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382" y="339436"/>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Važenje </a:t>
            </a:r>
            <a:r>
              <a:rPr lang="sr-Latn-CS" b="1" dirty="0">
                <a:solidFill>
                  <a:srgbClr val="363435"/>
                </a:solidFill>
                <a:latin typeface="Times New Roman" panose="02020603050405020304" pitchFamily="18" charset="0"/>
                <a:ea typeface="Times New Roman" panose="02020603050405020304" pitchFamily="18" charset="0"/>
              </a:rPr>
              <a:t>krivičnog zakonodavstva Republike Srpske za određena krivična </a:t>
            </a:r>
            <a:r>
              <a:rPr lang="sr-Latn-CS" b="1" dirty="0" err="1">
                <a:solidFill>
                  <a:srgbClr val="363435"/>
                </a:solidFill>
                <a:latin typeface="Times New Roman" panose="02020603050405020304" pitchFamily="18" charset="0"/>
                <a:ea typeface="Times New Roman" panose="02020603050405020304" pitchFamily="18" charset="0"/>
              </a:rPr>
              <a:t>djela</a:t>
            </a:r>
            <a:r>
              <a:rPr lang="sr-Latn-CS" b="1" dirty="0">
                <a:solidFill>
                  <a:srgbClr val="363435"/>
                </a:solidFill>
                <a:latin typeface="Times New Roman" panose="02020603050405020304" pitchFamily="18" charset="0"/>
                <a:ea typeface="Times New Roman" panose="02020603050405020304" pitchFamily="18" charset="0"/>
              </a:rPr>
              <a:t> izvršena </a:t>
            </a:r>
            <a:r>
              <a:rPr lang="sr-Latn-CS" b="1" dirty="0">
                <a:solidFill>
                  <a:srgbClr val="FF0000"/>
                </a:solidFill>
                <a:latin typeface="Times New Roman" panose="02020603050405020304" pitchFamily="18" charset="0"/>
                <a:ea typeface="Times New Roman" panose="02020603050405020304" pitchFamily="18" charset="0"/>
              </a:rPr>
              <a:t>van njene teritorije</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Krivično zakonodavstvo Republike Srpske važi za svakog ko van njene teritorije izvrši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 čl. 278. do 305. ovog zakonika.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Važenje krivičnog zakonodavstva Republike Srpske za državljanina Republike Srpske koji izvrši krivično </a:t>
            </a:r>
            <a:r>
              <a:rPr lang="sr-Latn-CS" b="1" dirty="0" err="1">
                <a:solidFill>
                  <a:srgbClr val="363435"/>
                </a:solidFill>
                <a:latin typeface="Times New Roman" panose="02020603050405020304" pitchFamily="18" charset="0"/>
                <a:ea typeface="Times New Roman" panose="02020603050405020304" pitchFamily="18" charset="0"/>
              </a:rPr>
              <a:t>djelo</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van njene teritorije</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Krivično zakonodavstvo Republike Srpske važi za </a:t>
            </a:r>
            <a:r>
              <a:rPr lang="sr-Latn-CS" dirty="0" smtClean="0">
                <a:solidFill>
                  <a:srgbClr val="363435"/>
                </a:solidFill>
                <a:latin typeface="Times New Roman" panose="02020603050405020304" pitchFamily="18" charset="0"/>
                <a:ea typeface="Times New Roman" panose="02020603050405020304" pitchFamily="18" charset="0"/>
              </a:rPr>
              <a:t>državljanina </a:t>
            </a:r>
            <a:r>
              <a:rPr lang="sr-Latn-CS" dirty="0">
                <a:solidFill>
                  <a:srgbClr val="363435"/>
                </a:solidFill>
                <a:latin typeface="Times New Roman" panose="02020603050405020304" pitchFamily="18" charset="0"/>
                <a:ea typeface="Times New Roman" panose="02020603050405020304" pitchFamily="18" charset="0"/>
              </a:rPr>
              <a:t>Republike Srpske i kad van njene teritorije izvrši koje drugo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osim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navedenih u članu 11. ovog zakonika, ako se zatekne na </a:t>
            </a:r>
            <a:r>
              <a:rPr lang="sr-Latn-CS" dirty="0" smtClean="0">
                <a:solidFill>
                  <a:srgbClr val="363435"/>
                </a:solidFill>
                <a:latin typeface="Times New Roman" panose="02020603050405020304" pitchFamily="18" charset="0"/>
                <a:ea typeface="Times New Roman" panose="02020603050405020304" pitchFamily="18" charset="0"/>
              </a:rPr>
              <a:t>teritoriji </a:t>
            </a:r>
            <a:r>
              <a:rPr lang="sr-Latn-CS" dirty="0">
                <a:solidFill>
                  <a:srgbClr val="363435"/>
                </a:solidFill>
                <a:latin typeface="Times New Roman" panose="02020603050405020304" pitchFamily="18" charset="0"/>
                <a:ea typeface="Times New Roman" panose="02020603050405020304" pitchFamily="18" charset="0"/>
              </a:rPr>
              <a:t>Republike Srpske ili joj bude ekstradiran.</a:t>
            </a:r>
            <a:endParaRPr lang="sr-Latn-BA" sz="1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501980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indent="0" algn="ctr">
              <a:buNone/>
            </a:pPr>
            <a:endParaRPr lang="sr-Latn-BA" dirty="0" smtClean="0"/>
          </a:p>
          <a:p>
            <a:pPr marL="0" indent="0" algn="ctr">
              <a:buNone/>
            </a:pPr>
            <a:endParaRPr lang="sr-Latn-BA" dirty="0"/>
          </a:p>
          <a:p>
            <a:pPr marL="0" indent="0" algn="ctr">
              <a:buNone/>
            </a:pPr>
            <a:endParaRPr lang="sr-Latn-BA" dirty="0" smtClean="0"/>
          </a:p>
          <a:p>
            <a:pPr marL="0" indent="0" algn="ctr">
              <a:buNone/>
            </a:pPr>
            <a:endParaRPr lang="sr-Latn-BA" dirty="0"/>
          </a:p>
          <a:p>
            <a:pPr marL="0" indent="0" algn="ctr">
              <a:buNone/>
            </a:pPr>
            <a:r>
              <a:rPr lang="sr-Latn-BA" dirty="0">
                <a:solidFill>
                  <a:srgbClr val="363435"/>
                </a:solidFill>
                <a:latin typeface="Times New Roman" panose="02020603050405020304" pitchFamily="18" charset="0"/>
                <a:ea typeface="Times New Roman" panose="02020603050405020304" pitchFamily="18" charset="0"/>
              </a:rPr>
              <a:t>HVALA NA PAŽNJI!</a:t>
            </a:r>
            <a:endParaRPr lang="en-US" dirty="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560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Važenje </a:t>
            </a:r>
            <a:r>
              <a:rPr lang="sr-Latn-CS" b="1" dirty="0">
                <a:solidFill>
                  <a:srgbClr val="363435"/>
                </a:solidFill>
                <a:latin typeface="Times New Roman" panose="02020603050405020304" pitchFamily="18" charset="0"/>
                <a:ea typeface="Times New Roman" panose="02020603050405020304" pitchFamily="18" charset="0"/>
              </a:rPr>
              <a:t>krivičnog zakonodavstva Republike Srpske za stranca koji izvrši krivično </a:t>
            </a:r>
            <a:r>
              <a:rPr lang="sr-Latn-CS" b="1" dirty="0" err="1">
                <a:solidFill>
                  <a:srgbClr val="363435"/>
                </a:solidFill>
                <a:latin typeface="Times New Roman" panose="02020603050405020304" pitchFamily="18" charset="0"/>
                <a:ea typeface="Times New Roman" panose="02020603050405020304" pitchFamily="18" charset="0"/>
              </a:rPr>
              <a:t>djelo</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van njene teritorije</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zakonodavstvo Republike Srpske važi i za stranca koji van teritorije Republike Srpske izvrši prema Republici Srpskoj ili njenom državljaninu </a:t>
            </a:r>
            <a:r>
              <a:rPr lang="sr-Latn-CS" dirty="0" smtClean="0">
                <a:solidFill>
                  <a:srgbClr val="363435"/>
                </a:solidFill>
                <a:latin typeface="Times New Roman" panose="02020603050405020304" pitchFamily="18" charset="0"/>
                <a:ea typeface="Times New Roman" panose="02020603050405020304" pitchFamily="18" charset="0"/>
              </a:rPr>
              <a:t>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 kad nisu u pitanju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navedena u članu 11. ovog zakonika, ako se zatekne na teritoriji </a:t>
            </a:r>
            <a:r>
              <a:rPr lang="sr-Latn-CS" dirty="0" smtClean="0">
                <a:solidFill>
                  <a:srgbClr val="363435"/>
                </a:solidFill>
                <a:latin typeface="Times New Roman" panose="02020603050405020304" pitchFamily="18" charset="0"/>
                <a:ea typeface="Times New Roman" panose="02020603050405020304" pitchFamily="18" charset="0"/>
              </a:rPr>
              <a:t>Republike </a:t>
            </a:r>
            <a:r>
              <a:rPr lang="sr-Latn-CS" dirty="0">
                <a:solidFill>
                  <a:srgbClr val="363435"/>
                </a:solidFill>
                <a:latin typeface="Times New Roman" panose="02020603050405020304" pitchFamily="18" charset="0"/>
                <a:ea typeface="Times New Roman" panose="02020603050405020304" pitchFamily="18" charset="0"/>
              </a:rPr>
              <a:t>Srpske ili joj bude ekstradiran.</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Krivično zakonodavstvo Republike Srpske važi i za stranca koji prema stranoj državi ili prema strancu izvrši van teritorije Republike Srpske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za koje se po tom zakonodavstvu može izreći kazna zatvora od pet godina ili teža kazna, kad se zatekne na teritoriji Republike Srpske i ne bude ekstradiran stranoj državi. Ako ovim zakonikom nije drugačije određeno, sud u takvom slučaju ne može izreći težu kaznu od kazne koja je propisa- na zakonom zemlje u kojoj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a:t>
            </a:r>
            <a:endParaRPr lang="sr-Latn-BA" sz="1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32909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Posebni </a:t>
            </a:r>
            <a:r>
              <a:rPr lang="sr-Latn-CS" b="1" dirty="0">
                <a:solidFill>
                  <a:srgbClr val="363435"/>
                </a:solidFill>
                <a:latin typeface="Times New Roman" panose="02020603050405020304" pitchFamily="18" charset="0"/>
                <a:ea typeface="Times New Roman" panose="02020603050405020304" pitchFamily="18" charset="0"/>
              </a:rPr>
              <a:t>uslovi za gonjenje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 slučajevima iz čl. 12. i 13. ovog zakonika gonjenje se neće preduzeti: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ako je učinilac potpuno izdržao kaznu na koju je u inostranstvu osuđen,</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je učinilac u inostranstvu pravnosnažnom presudom oslobođen ili mu je kazna </a:t>
            </a:r>
            <a:r>
              <a:rPr lang="sr-Latn-CS" dirty="0" err="1">
                <a:solidFill>
                  <a:srgbClr val="363435"/>
                </a:solidFill>
                <a:latin typeface="Times New Roman" panose="02020603050405020304" pitchFamily="18" charset="0"/>
                <a:ea typeface="Times New Roman" panose="02020603050405020304" pitchFamily="18" charset="0"/>
              </a:rPr>
              <a:t>zastarjela</a:t>
            </a:r>
            <a:r>
              <a:rPr lang="sr-Latn-CS" dirty="0">
                <a:solidFill>
                  <a:srgbClr val="363435"/>
                </a:solidFill>
                <a:latin typeface="Times New Roman" panose="02020603050405020304" pitchFamily="18" charset="0"/>
                <a:ea typeface="Times New Roman" panose="02020603050405020304" pitchFamily="18" charset="0"/>
              </a:rPr>
              <a:t> ili oproštena,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je prema neuračunljivom učiniocu u inostranstvu izvršena odgovarajuća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se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po stranom zakonu goni po </a:t>
            </a:r>
            <a:r>
              <a:rPr lang="sr-Latn-CS" dirty="0" err="1">
                <a:solidFill>
                  <a:srgbClr val="363435"/>
                </a:solidFill>
                <a:latin typeface="Times New Roman" panose="02020603050405020304" pitchFamily="18" charset="0"/>
                <a:ea typeface="Times New Roman" panose="02020603050405020304" pitchFamily="18" charset="0"/>
              </a:rPr>
              <a:t>zahtjevu</a:t>
            </a:r>
            <a:r>
              <a:rPr lang="sr-Latn-CS" dirty="0">
                <a:solidFill>
                  <a:srgbClr val="363435"/>
                </a:solidFill>
                <a:latin typeface="Times New Roman" panose="02020603050405020304" pitchFamily="18" charset="0"/>
                <a:ea typeface="Times New Roman" panose="02020603050405020304" pitchFamily="18" charset="0"/>
              </a:rPr>
              <a:t> oštećenog, a takav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nije podnesen.</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U slučajevima iz čl. 12. i 13. ovog zakonika gonjenje će se preduzeti samo kad se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kažnjava i po zakonu zemlje u kojoj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a:t>
            </a:r>
            <a:r>
              <a:rPr lang="sr-Latn-CS" b="1" dirty="0">
                <a:solidFill>
                  <a:srgbClr val="FF0000"/>
                </a:solidFill>
                <a:latin typeface="Times New Roman" panose="02020603050405020304" pitchFamily="18" charset="0"/>
                <a:ea typeface="Times New Roman" panose="02020603050405020304" pitchFamily="18" charset="0"/>
              </a:rPr>
              <a:t>osim ako je to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izvršeno protiv Republike Srpske ili njenih građana </a:t>
            </a:r>
            <a:r>
              <a:rPr lang="sr-Latn-CS" dirty="0">
                <a:solidFill>
                  <a:schemeClr val="tx1"/>
                </a:solidFill>
                <a:latin typeface="Times New Roman" panose="02020603050405020304" pitchFamily="18" charset="0"/>
                <a:ea typeface="Times New Roman" panose="02020603050405020304" pitchFamily="18" charset="0"/>
              </a:rPr>
              <a:t>i kada postoji odobrenje glavnog republičkog tužioca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Samo po odobrenju glavnog republičkog tužioca može se u Republici Srpskoj preduzeti gonjenje u </a:t>
            </a:r>
            <a:r>
              <a:rPr lang="sr-Latn-CS" dirty="0" err="1">
                <a:solidFill>
                  <a:srgbClr val="363435"/>
                </a:solidFill>
                <a:latin typeface="Times New Roman" panose="02020603050405020304" pitchFamily="18" charset="0"/>
                <a:ea typeface="Times New Roman" panose="02020603050405020304" pitchFamily="18" charset="0"/>
              </a:rPr>
              <a:t>slu</a:t>
            </a:r>
            <a:r>
              <a:rPr lang="sr-Latn-CS" dirty="0">
                <a:solidFill>
                  <a:srgbClr val="363435"/>
                </a:solidFill>
                <a:latin typeface="Times New Roman" panose="02020603050405020304" pitchFamily="18" charset="0"/>
                <a:ea typeface="Times New Roman" panose="02020603050405020304" pitchFamily="18" charset="0"/>
              </a:rPr>
              <a:t>- čajevima iz člana 13. stava 2. ovog zakonika, bez obzira na zakon zemlje u kojoj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ako je u pitanju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kad je izvršeno smatrano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prema opštim pravnim načelima pri- </a:t>
            </a:r>
            <a:r>
              <a:rPr lang="sr-Latn-CS" dirty="0" err="1">
                <a:solidFill>
                  <a:srgbClr val="363435"/>
                </a:solidFill>
                <a:latin typeface="Times New Roman" panose="02020603050405020304" pitchFamily="18" charset="0"/>
                <a:ea typeface="Times New Roman" panose="02020603050405020304" pitchFamily="18" charset="0"/>
              </a:rPr>
              <a:t>znatim</a:t>
            </a:r>
            <a:r>
              <a:rPr lang="sr-Latn-CS" dirty="0">
                <a:solidFill>
                  <a:srgbClr val="363435"/>
                </a:solidFill>
                <a:latin typeface="Times New Roman" panose="02020603050405020304" pitchFamily="18" charset="0"/>
                <a:ea typeface="Times New Roman" panose="02020603050405020304" pitchFamily="18" charset="0"/>
              </a:rPr>
              <a:t> u međunarodnom pravu.</a:t>
            </a:r>
            <a:endParaRPr lang="sr-Latn-BA" sz="1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30869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smtClean="0">
                <a:solidFill>
                  <a:srgbClr val="FF0000"/>
                </a:solidFill>
                <a:latin typeface="Times New Roman" panose="02020603050405020304" pitchFamily="18" charset="0"/>
                <a:ea typeface="Times New Roman" panose="02020603050405020304" pitchFamily="18" charset="0"/>
              </a:rPr>
              <a:t>Primjena</a:t>
            </a:r>
            <a:r>
              <a:rPr lang="sr-Latn-CS" b="1" dirty="0" smtClean="0">
                <a:solidFill>
                  <a:srgbClr val="FF0000"/>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krivičnog zakonodavstva prema licima uzrasta </a:t>
            </a:r>
            <a:endParaRPr lang="sr-Latn-CS" b="1" dirty="0" smtClean="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FF0000"/>
                </a:solidFill>
                <a:latin typeface="Times New Roman" panose="02020603050405020304" pitchFamily="18" charset="0"/>
                <a:ea typeface="Times New Roman" panose="02020603050405020304" pitchFamily="18" charset="0"/>
              </a:rPr>
              <a:t>do </a:t>
            </a:r>
            <a:r>
              <a:rPr lang="sr-Latn-CS" b="1" dirty="0">
                <a:solidFill>
                  <a:srgbClr val="FF0000"/>
                </a:solidFill>
                <a:latin typeface="Times New Roman" panose="02020603050405020304" pitchFamily="18" charset="0"/>
                <a:ea typeface="Times New Roman" panose="02020603050405020304" pitchFamily="18" charset="0"/>
              </a:rPr>
              <a:t>21 godine života</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zakonodavstvo se ne </a:t>
            </a:r>
            <a:r>
              <a:rPr lang="sr-Latn-CS" dirty="0" err="1">
                <a:solidFill>
                  <a:srgbClr val="363435"/>
                </a:solidFill>
                <a:latin typeface="Times New Roman" panose="02020603050405020304" pitchFamily="18" charset="0"/>
                <a:ea typeface="Times New Roman" panose="02020603050405020304" pitchFamily="18" charset="0"/>
              </a:rPr>
              <a:t>primjenjuje</a:t>
            </a:r>
            <a:r>
              <a:rPr lang="sr-Latn-CS" dirty="0">
                <a:solidFill>
                  <a:srgbClr val="363435"/>
                </a:solidFill>
                <a:latin typeface="Times New Roman" panose="02020603050405020304" pitchFamily="18" charset="0"/>
                <a:ea typeface="Times New Roman" panose="02020603050405020304" pitchFamily="18" charset="0"/>
              </a:rPr>
              <a:t> prema licu koje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kada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nije navršilo četrnaest godina.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Prema </a:t>
            </a:r>
            <a:r>
              <a:rPr lang="sr-Latn-CS" dirty="0" err="1">
                <a:solidFill>
                  <a:srgbClr val="363435"/>
                </a:solidFill>
                <a:latin typeface="Times New Roman" panose="02020603050405020304" pitchFamily="18" charset="0"/>
                <a:ea typeface="Times New Roman" panose="02020603050405020304" pitchFamily="18" charset="0"/>
              </a:rPr>
              <a:t>maloljetnicima</a:t>
            </a:r>
            <a:r>
              <a:rPr lang="sr-Latn-CS" dirty="0">
                <a:solidFill>
                  <a:srgbClr val="363435"/>
                </a:solidFill>
                <a:latin typeface="Times New Roman" panose="02020603050405020304" pitchFamily="18" charset="0"/>
                <a:ea typeface="Times New Roman" panose="02020603050405020304" pitchFamily="18" charset="0"/>
              </a:rPr>
              <a:t> i mlađim </a:t>
            </a:r>
            <a:r>
              <a:rPr lang="sr-Latn-CS" dirty="0" err="1">
                <a:solidFill>
                  <a:srgbClr val="363435"/>
                </a:solidFill>
                <a:latin typeface="Times New Roman" panose="02020603050405020304" pitchFamily="18" charset="0"/>
                <a:ea typeface="Times New Roman" panose="02020603050405020304" pitchFamily="18" charset="0"/>
              </a:rPr>
              <a:t>punoljetnim</a:t>
            </a:r>
            <a:r>
              <a:rPr lang="sr-Latn-CS" dirty="0">
                <a:solidFill>
                  <a:srgbClr val="363435"/>
                </a:solidFill>
                <a:latin typeface="Times New Roman" panose="02020603050405020304" pitchFamily="18" charset="0"/>
                <a:ea typeface="Times New Roman" panose="02020603050405020304" pitchFamily="18" charset="0"/>
              </a:rPr>
              <a:t> licima </a:t>
            </a:r>
            <a:r>
              <a:rPr lang="sr-Latn-CS" dirty="0" err="1">
                <a:solidFill>
                  <a:srgbClr val="363435"/>
                </a:solidFill>
                <a:latin typeface="Times New Roman" panose="02020603050405020304" pitchFamily="18" charset="0"/>
                <a:ea typeface="Times New Roman" panose="02020603050405020304" pitchFamily="18" charset="0"/>
              </a:rPr>
              <a:t>primjenjuje</a:t>
            </a:r>
            <a:r>
              <a:rPr lang="sr-Latn-CS" dirty="0">
                <a:solidFill>
                  <a:srgbClr val="363435"/>
                </a:solidFill>
                <a:latin typeface="Times New Roman" panose="02020603050405020304" pitchFamily="18" charset="0"/>
                <a:ea typeface="Times New Roman" panose="02020603050405020304" pitchFamily="18" charset="0"/>
              </a:rPr>
              <a:t> se ovaj zakonik, ako posebnim zakonom nije drugačije propisano.</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200" dirty="0">
                <a:solidFill>
                  <a:srgbClr val="404040"/>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Važenje </a:t>
            </a:r>
            <a:r>
              <a:rPr lang="sr-Latn-CS" b="1" dirty="0">
                <a:solidFill>
                  <a:srgbClr val="363435"/>
                </a:solidFill>
                <a:latin typeface="Times New Roman" panose="02020603050405020304" pitchFamily="18" charset="0"/>
                <a:ea typeface="Times New Roman" panose="02020603050405020304" pitchFamily="18" charset="0"/>
              </a:rPr>
              <a:t>opšteg </a:t>
            </a:r>
            <a:r>
              <a:rPr lang="sr-Latn-CS" b="1" dirty="0" err="1">
                <a:solidFill>
                  <a:srgbClr val="363435"/>
                </a:solidFill>
                <a:latin typeface="Times New Roman" panose="02020603050405020304" pitchFamily="18" charset="0"/>
                <a:ea typeface="Times New Roman" panose="02020603050405020304" pitchFamily="18" charset="0"/>
              </a:rPr>
              <a:t>dijela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Odredbe opšteg </a:t>
            </a:r>
            <a:r>
              <a:rPr lang="sr-Latn-CS" dirty="0" err="1">
                <a:solidFill>
                  <a:srgbClr val="363435"/>
                </a:solidFill>
                <a:latin typeface="Times New Roman" panose="02020603050405020304" pitchFamily="18" charset="0"/>
                <a:ea typeface="Times New Roman" panose="02020603050405020304" pitchFamily="18" charset="0"/>
              </a:rPr>
              <a:t>dijela</a:t>
            </a:r>
            <a:r>
              <a:rPr lang="sr-Latn-CS" dirty="0">
                <a:solidFill>
                  <a:srgbClr val="363435"/>
                </a:solidFill>
                <a:latin typeface="Times New Roman" panose="02020603050405020304" pitchFamily="18" charset="0"/>
                <a:ea typeface="Times New Roman" panose="02020603050405020304" pitchFamily="18" charset="0"/>
              </a:rPr>
              <a:t> ovog zakonika važe za sve krivičnopravne odredbe sadržane u zakonima Republike Srpske.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BA" b="1" dirty="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228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III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KRIVIČNO </a:t>
            </a:r>
            <a:r>
              <a:rPr lang="sr-Latn-CS" dirty="0">
                <a:solidFill>
                  <a:srgbClr val="363435"/>
                </a:solidFill>
                <a:latin typeface="Times New Roman" panose="02020603050405020304" pitchFamily="18" charset="0"/>
                <a:ea typeface="Times New Roman" panose="02020603050405020304" pitchFamily="18" charset="0"/>
              </a:rPr>
              <a:t>DJELO I KRIVIČNA ODGOVORNOST</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Opšte odredbe o krivičnom </a:t>
            </a:r>
            <a:r>
              <a:rPr lang="sr-Latn-CS" dirty="0" err="1">
                <a:solidFill>
                  <a:srgbClr val="363435"/>
                </a:solidFill>
                <a:latin typeface="Times New Roman" panose="02020603050405020304" pitchFamily="18" charset="0"/>
                <a:ea typeface="Times New Roman" panose="02020603050405020304" pitchFamily="18" charset="0"/>
              </a:rPr>
              <a:t>djelu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Krivično </a:t>
            </a:r>
            <a:r>
              <a:rPr lang="sr-Latn-CS" b="1" dirty="0" err="1">
                <a:solidFill>
                  <a:srgbClr val="363435"/>
                </a:solidFill>
                <a:latin typeface="Times New Roman" panose="02020603050405020304" pitchFamily="18" charset="0"/>
                <a:ea typeface="Times New Roman" panose="02020603050405020304" pitchFamily="18" charset="0"/>
              </a:rPr>
              <a:t>djelo</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protivpravno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kojim se </a:t>
            </a:r>
            <a:r>
              <a:rPr lang="sr-Latn-CS" dirty="0" smtClean="0">
                <a:solidFill>
                  <a:srgbClr val="363435"/>
                </a:solidFill>
                <a:latin typeface="Times New Roman" panose="02020603050405020304" pitchFamily="18" charset="0"/>
                <a:ea typeface="Times New Roman" panose="02020603050405020304" pitchFamily="18" charset="0"/>
              </a:rPr>
              <a:t>povređuju </a:t>
            </a:r>
            <a:r>
              <a:rPr lang="sr-Latn-CS" dirty="0">
                <a:solidFill>
                  <a:srgbClr val="363435"/>
                </a:solidFill>
                <a:latin typeface="Times New Roman" panose="02020603050405020304" pitchFamily="18" charset="0"/>
                <a:ea typeface="Times New Roman" panose="02020603050405020304" pitchFamily="18" charset="0"/>
              </a:rPr>
              <a:t>ili ugrožavaju zaštićene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i koje je zbog svoje opasnosti </a:t>
            </a:r>
            <a:r>
              <a:rPr lang="sr-Latn-CS" b="1" dirty="0">
                <a:solidFill>
                  <a:srgbClr val="FF0000"/>
                </a:solidFill>
                <a:latin typeface="Times New Roman" panose="02020603050405020304" pitchFamily="18" charset="0"/>
                <a:ea typeface="Times New Roman" panose="02020603050405020304" pitchFamily="18" charset="0"/>
              </a:rPr>
              <a:t>ili štetnosti </a:t>
            </a:r>
            <a:r>
              <a:rPr lang="sr-Latn-CS" dirty="0">
                <a:solidFill>
                  <a:srgbClr val="363435"/>
                </a:solidFill>
                <a:latin typeface="Times New Roman" panose="02020603050405020304" pitchFamily="18" charset="0"/>
                <a:ea typeface="Times New Roman" panose="02020603050405020304" pitchFamily="18" charset="0"/>
              </a:rPr>
              <a:t>u zakonu određeno kao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 za njega propisana krivična sankcija.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1415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Način </a:t>
            </a:r>
            <a:r>
              <a:rPr lang="sr-Latn-CS" b="1" dirty="0">
                <a:solidFill>
                  <a:srgbClr val="363435"/>
                </a:solidFill>
                <a:latin typeface="Times New Roman" panose="02020603050405020304" pitchFamily="18" charset="0"/>
                <a:ea typeface="Times New Roman" panose="02020603050405020304" pitchFamily="18" charset="0"/>
              </a:rPr>
              <a:t>izvršenja krivičnog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može biti izvršeno činjenjem ili nečinjenjem.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nečinjenjem kada zakon propuštanje da se preduzme određeno činjenje propisuje kao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Nečinjenjem može biti izvršeno 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zakonom određeno kao činjenje, ako je učinilac propuštanjem dužnog činjenja ostvario zakonska </a:t>
            </a:r>
            <a:r>
              <a:rPr lang="sr-Latn-CS" dirty="0" err="1">
                <a:solidFill>
                  <a:srgbClr val="363435"/>
                </a:solidFill>
                <a:latin typeface="Times New Roman" panose="02020603050405020304" pitchFamily="18" charset="0"/>
                <a:ea typeface="Times New Roman" panose="02020603050405020304" pitchFamily="18" charset="0"/>
              </a:rPr>
              <a:t>obilježja</a:t>
            </a:r>
            <a:r>
              <a:rPr lang="sr-Latn-CS" dirty="0">
                <a:solidFill>
                  <a:srgbClr val="363435"/>
                </a:solidFill>
                <a:latin typeface="Times New Roman" panose="02020603050405020304" pitchFamily="18" charset="0"/>
                <a:ea typeface="Times New Roman" panose="02020603050405020304" pitchFamily="18" charset="0"/>
              </a:rPr>
              <a:t> tog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122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799"/>
            <a:ext cx="7315200" cy="5636623"/>
          </a:xfrm>
        </p:spPr>
        <p:txBody>
          <a:bodyPr>
            <a:normAutofit fontScale="92500"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smtClean="0">
                <a:solidFill>
                  <a:srgbClr val="363435"/>
                </a:solidFill>
                <a:latin typeface="Times New Roman" panose="02020603050405020304" pitchFamily="18" charset="0"/>
                <a:ea typeface="Times New Roman" panose="02020603050405020304" pitchFamily="18" charset="0"/>
              </a:rPr>
              <a:t>Vrijeme</a:t>
            </a:r>
            <a:r>
              <a:rPr lang="sr-Latn-CS" b="1" dirty="0" smtClean="0">
                <a:solidFill>
                  <a:srgbClr val="363435"/>
                </a:solidFill>
                <a:latin typeface="Times New Roman" panose="02020603050405020304" pitchFamily="18" charset="0"/>
                <a:ea typeface="Times New Roman" panose="02020603050405020304" pitchFamily="18" charset="0"/>
              </a:rPr>
              <a:t> </a:t>
            </a:r>
            <a:r>
              <a:rPr lang="sr-Latn-CS" b="1" dirty="0">
                <a:solidFill>
                  <a:srgbClr val="363435"/>
                </a:solidFill>
                <a:latin typeface="Times New Roman" panose="02020603050405020304" pitchFamily="18" charset="0"/>
                <a:ea typeface="Times New Roman" panose="02020603050405020304" pitchFamily="18" charset="0"/>
              </a:rPr>
              <a:t>izvršenja krivičnog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19.</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kad je učinilac radio ili bio dužan da radi, bez obzira na to kad je posljedica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nastupila.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Ako se radnja izvršenja sastoji iz više odvojenih radnji,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se smatra izvršenim momentom preduzimanja posljednje od tih radnji, a kod krivičnih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kod kojih radnja ili protivpravno stanje traje neko </a:t>
            </a:r>
            <a:r>
              <a:rPr lang="sr-Latn-CS" b="1" dirty="0" err="1">
                <a:solidFill>
                  <a:srgbClr val="FF0000"/>
                </a:solidFill>
                <a:latin typeface="Times New Roman" panose="02020603050405020304" pitchFamily="18" charset="0"/>
                <a:ea typeface="Times New Roman" panose="02020603050405020304" pitchFamily="18" charset="0"/>
              </a:rPr>
              <a:t>vrijeme</a:t>
            </a:r>
            <a:r>
              <a:rPr lang="sr-Latn-CS" b="1" dirty="0">
                <a:solidFill>
                  <a:srgbClr val="FF0000"/>
                </a:solidFill>
                <a:latin typeface="Times New Roman" panose="02020603050405020304" pitchFamily="18" charset="0"/>
                <a:ea typeface="Times New Roman" panose="02020603050405020304" pitchFamily="18" charset="0"/>
              </a:rPr>
              <a:t>, momentom prestanka radnje, odnosno protivpravnog stanja koje je tom radnjom stvoreno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a:solidFill>
                  <a:srgbClr val="363435"/>
                </a:solidFill>
                <a:latin typeface="Times New Roman" panose="02020603050405020304" pitchFamily="18" charset="0"/>
                <a:ea typeface="Times New Roman" panose="02020603050405020304" pitchFamily="18" charset="0"/>
              </a:rPr>
              <a:t>Mjesto</a:t>
            </a:r>
            <a:r>
              <a:rPr lang="sr-Latn-CS" b="1" dirty="0">
                <a:solidFill>
                  <a:srgbClr val="363435"/>
                </a:solidFill>
                <a:latin typeface="Times New Roman" panose="02020603050405020304" pitchFamily="18" charset="0"/>
                <a:ea typeface="Times New Roman" panose="02020603050405020304" pitchFamily="18" charset="0"/>
              </a:rPr>
              <a:t> izvršenja krivičnog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20.</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kako u </a:t>
            </a:r>
            <a:r>
              <a:rPr lang="sr-Latn-CS" dirty="0" err="1">
                <a:solidFill>
                  <a:srgbClr val="363435"/>
                </a:solidFill>
                <a:latin typeface="Times New Roman" panose="02020603050405020304" pitchFamily="18" charset="0"/>
                <a:ea typeface="Times New Roman" panose="02020603050405020304" pitchFamily="18" charset="0"/>
              </a:rPr>
              <a:t>mjestu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gdje</a:t>
            </a:r>
            <a:r>
              <a:rPr lang="sr-Latn-CS" dirty="0">
                <a:solidFill>
                  <a:srgbClr val="363435"/>
                </a:solidFill>
                <a:latin typeface="Times New Roman" panose="02020603050405020304" pitchFamily="18" charset="0"/>
                <a:ea typeface="Times New Roman" panose="02020603050405020304" pitchFamily="18" charset="0"/>
              </a:rPr>
              <a:t> je učinilac radio ili je bio dužan da radi, tako i u </a:t>
            </a:r>
            <a:r>
              <a:rPr lang="sr-Latn-CS" dirty="0" err="1">
                <a:solidFill>
                  <a:srgbClr val="363435"/>
                </a:solidFill>
                <a:latin typeface="Times New Roman" panose="02020603050405020304" pitchFamily="18" charset="0"/>
                <a:ea typeface="Times New Roman" panose="02020603050405020304" pitchFamily="18" charset="0"/>
              </a:rPr>
              <a:t>mjestu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gdje</a:t>
            </a:r>
            <a:r>
              <a:rPr lang="sr-Latn-CS" dirty="0">
                <a:solidFill>
                  <a:srgbClr val="363435"/>
                </a:solidFill>
                <a:latin typeface="Times New Roman" panose="02020603050405020304" pitchFamily="18" charset="0"/>
                <a:ea typeface="Times New Roman" panose="02020603050405020304" pitchFamily="18" charset="0"/>
              </a:rPr>
              <a:t> je posljedica </a:t>
            </a:r>
            <a:r>
              <a:rPr lang="sr-Latn-CS" b="1" dirty="0">
                <a:solidFill>
                  <a:srgbClr val="FF0000"/>
                </a:solidFill>
                <a:latin typeface="Times New Roman" panose="02020603050405020304" pitchFamily="18" charset="0"/>
                <a:ea typeface="Times New Roman" panose="02020603050405020304" pitchFamily="18" charset="0"/>
              </a:rPr>
              <a:t>u potpunosti ili </a:t>
            </a:r>
            <a:r>
              <a:rPr lang="sr-Latn-CS" b="1" dirty="0" err="1">
                <a:solidFill>
                  <a:srgbClr val="FF0000"/>
                </a:solidFill>
                <a:latin typeface="Times New Roman" panose="02020603050405020304" pitchFamily="18" charset="0"/>
                <a:ea typeface="Times New Roman" panose="02020603050405020304" pitchFamily="18" charset="0"/>
              </a:rPr>
              <a:t>djelimično</a:t>
            </a:r>
            <a:r>
              <a:rPr lang="sr-Latn-CS" b="1" dirty="0">
                <a:solidFill>
                  <a:srgbClr val="FF0000"/>
                </a:solidFill>
                <a:latin typeface="Times New Roman" panose="02020603050405020304" pitchFamily="18" charset="0"/>
                <a:ea typeface="Times New Roman" panose="02020603050405020304" pitchFamily="18" charset="0"/>
              </a:rPr>
              <a:t> nastupila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b="1" dirty="0">
                <a:solidFill>
                  <a:srgbClr val="FF0000"/>
                </a:solidFill>
                <a:latin typeface="Times New Roman" panose="02020603050405020304" pitchFamily="18" charset="0"/>
                <a:ea typeface="Times New Roman" panose="02020603050405020304" pitchFamily="18" charset="0"/>
              </a:rPr>
              <a:t>Pripremanje</a:t>
            </a:r>
            <a:r>
              <a:rPr lang="sr-Latn-CS" dirty="0">
                <a:solidFill>
                  <a:srgbClr val="363435"/>
                </a:solidFill>
                <a:latin typeface="Times New Roman" panose="02020603050405020304" pitchFamily="18" charset="0"/>
                <a:ea typeface="Times New Roman" panose="02020603050405020304" pitchFamily="18" charset="0"/>
              </a:rPr>
              <a:t> i pokušaj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su izvršeni kako u </a:t>
            </a:r>
            <a:r>
              <a:rPr lang="sr-Latn-CS" dirty="0" err="1">
                <a:solidFill>
                  <a:srgbClr val="363435"/>
                </a:solidFill>
                <a:latin typeface="Times New Roman" panose="02020603050405020304" pitchFamily="18" charset="0"/>
                <a:ea typeface="Times New Roman" panose="02020603050405020304" pitchFamily="18" charset="0"/>
              </a:rPr>
              <a:t>mjestu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gdje</a:t>
            </a:r>
            <a:r>
              <a:rPr lang="sr-Latn-CS" dirty="0">
                <a:solidFill>
                  <a:srgbClr val="363435"/>
                </a:solidFill>
                <a:latin typeface="Times New Roman" panose="02020603050405020304" pitchFamily="18" charset="0"/>
                <a:ea typeface="Times New Roman" panose="02020603050405020304" pitchFamily="18" charset="0"/>
              </a:rPr>
              <a:t> je učinilac preduzimao radnju, tako i u </a:t>
            </a:r>
            <a:r>
              <a:rPr lang="sr-Latn-CS" dirty="0" err="1">
                <a:solidFill>
                  <a:srgbClr val="363435"/>
                </a:solidFill>
                <a:latin typeface="Times New Roman" panose="02020603050405020304" pitchFamily="18" charset="0"/>
                <a:ea typeface="Times New Roman" panose="02020603050405020304" pitchFamily="18" charset="0"/>
              </a:rPr>
              <a:t>mjestu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gdje</a:t>
            </a:r>
            <a:r>
              <a:rPr lang="sr-Latn-CS" dirty="0">
                <a:solidFill>
                  <a:srgbClr val="363435"/>
                </a:solidFill>
                <a:latin typeface="Times New Roman" panose="02020603050405020304" pitchFamily="18" charset="0"/>
                <a:ea typeface="Times New Roman" panose="02020603050405020304" pitchFamily="18" charset="0"/>
              </a:rPr>
              <a:t> je po njegovoj zamisli posljedica trebalo da nastupi ili je mogla da nastupi.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U slučaju saučesništva,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je izvršeno kako u </a:t>
            </a:r>
            <a:r>
              <a:rPr lang="sr-Latn-CS" b="1" dirty="0" err="1">
                <a:solidFill>
                  <a:srgbClr val="FF0000"/>
                </a:solidFill>
                <a:latin typeface="Times New Roman" panose="02020603050405020304" pitchFamily="18" charset="0"/>
                <a:ea typeface="Times New Roman" panose="02020603050405020304" pitchFamily="18" charset="0"/>
              </a:rPr>
              <a:t>mjestu</a:t>
            </a:r>
            <a:r>
              <a:rPr lang="sr-Latn-CS" b="1" dirty="0">
                <a:solidFill>
                  <a:srgbClr val="FF0000"/>
                </a:solidFill>
                <a:latin typeface="Times New Roman" panose="02020603050405020304" pitchFamily="18" charset="0"/>
                <a:ea typeface="Times New Roman" panose="02020603050405020304" pitchFamily="18" charset="0"/>
              </a:rPr>
              <a:t> u kojem je saučesnik radio ili bio dužan da radi, tako i u </a:t>
            </a:r>
            <a:r>
              <a:rPr lang="sr-Latn-CS" b="1" dirty="0" err="1">
                <a:solidFill>
                  <a:srgbClr val="FF0000"/>
                </a:solidFill>
                <a:latin typeface="Times New Roman" panose="02020603050405020304" pitchFamily="18" charset="0"/>
                <a:ea typeface="Times New Roman" panose="02020603050405020304" pitchFamily="18" charset="0"/>
              </a:rPr>
              <a:t>mjestu</a:t>
            </a:r>
            <a:r>
              <a:rPr lang="sr-Latn-CS" b="1" dirty="0">
                <a:solidFill>
                  <a:srgbClr val="FF0000"/>
                </a:solidFill>
                <a:latin typeface="Times New Roman" panose="02020603050405020304" pitchFamily="18" charset="0"/>
                <a:ea typeface="Times New Roman" panose="02020603050405020304" pitchFamily="18" charset="0"/>
              </a:rPr>
              <a:t> iz st. 1. i 2. ovog člana</a:t>
            </a:r>
            <a:r>
              <a:rPr lang="sr-Latn-CS" b="1" dirty="0" smtClean="0">
                <a:solidFill>
                  <a:srgbClr val="FF0000"/>
                </a:solidFill>
                <a:latin typeface="Times New Roman" panose="02020603050405020304" pitchFamily="18" charset="0"/>
                <a:ea typeface="Times New Roman" panose="02020603050405020304" pitchFamily="18" charset="0"/>
              </a:rPr>
              <a:t>.</a:t>
            </a:r>
            <a:endParaRPr lang="sr-Latn-BA" sz="1200"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2849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FF0000"/>
                </a:solidFill>
                <a:latin typeface="Times New Roman" panose="02020603050405020304" pitchFamily="18" charset="0"/>
                <a:ea typeface="Times New Roman" panose="02020603050405020304" pitchFamily="18" charset="0"/>
              </a:rPr>
              <a:t>Pripremanje</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Ko sa umišljajem priprema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kazniće se za pripremanje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samo kada to zakon izričito propisuje.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Pripremanje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može se zakonom odrediti kao samostalno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ili se zakonom može </a:t>
            </a:r>
            <a:r>
              <a:rPr lang="sr-Latn-CS" dirty="0" err="1">
                <a:solidFill>
                  <a:srgbClr val="363435"/>
                </a:solidFill>
                <a:latin typeface="Times New Roman" panose="02020603050405020304" pitchFamily="18" charset="0"/>
                <a:ea typeface="Times New Roman" panose="02020603050405020304" pitchFamily="18" charset="0"/>
              </a:rPr>
              <a:t>predvidjeti</a:t>
            </a:r>
            <a:r>
              <a:rPr lang="sr-Latn-CS" dirty="0">
                <a:solidFill>
                  <a:srgbClr val="363435"/>
                </a:solidFill>
                <a:latin typeface="Times New Roman" panose="02020603050405020304" pitchFamily="18" charset="0"/>
                <a:ea typeface="Times New Roman" panose="02020603050405020304" pitchFamily="18" charset="0"/>
              </a:rPr>
              <a:t> kažnjavanje za pripremanje određenog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Kad zakon propisuje kažnjavanje za pripremanje određenog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pripremanje se može sastojati u nabavljanju ili osposobljavanju sredstava za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stvaranju uslova ili otklanjanju prepreka za njegovo izvršenje, u dogovaranju, planiranju ili organizovanju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sa drugim licima, kao i u drugim radnjama kojima se stvaraju uslovi za neposredno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7032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Pokušaj</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Ko sa umišljajem započne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ali ga ne dovrši, kazniće se za pokušaj krivičnog </a:t>
            </a:r>
            <a:r>
              <a:rPr lang="sr-Latn-CS" dirty="0" err="1" smtClean="0">
                <a:solidFill>
                  <a:srgbClr val="363435"/>
                </a:solidFill>
                <a:latin typeface="Times New Roman" panose="02020603050405020304" pitchFamily="18" charset="0"/>
                <a:ea typeface="Times New Roman" panose="02020603050405020304" pitchFamily="18" charset="0"/>
              </a:rPr>
              <a:t>djela</a:t>
            </a:r>
            <a:r>
              <a:rPr lang="sr-Latn-CS" dirty="0" smtClean="0">
                <a:solidFill>
                  <a:srgbClr val="363435"/>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za koje se po zakonu može izreći kazna zatvora od </a:t>
            </a:r>
            <a:r>
              <a:rPr lang="sr-Latn-CS" b="1" dirty="0">
                <a:solidFill>
                  <a:srgbClr val="FF0000"/>
                </a:solidFill>
                <a:latin typeface="Times New Roman" panose="02020603050405020304" pitchFamily="18" charset="0"/>
                <a:ea typeface="Times New Roman" panose="02020603050405020304" pitchFamily="18" charset="0"/>
              </a:rPr>
              <a:t>pet godina</a:t>
            </a:r>
            <a:r>
              <a:rPr lang="sr-Latn-CS" dirty="0">
                <a:solidFill>
                  <a:srgbClr val="363435"/>
                </a:solidFill>
                <a:latin typeface="Times New Roman" panose="02020603050405020304" pitchFamily="18" charset="0"/>
                <a:ea typeface="Times New Roman" panose="02020603050405020304" pitchFamily="18" charset="0"/>
              </a:rPr>
              <a:t> ili teža kazna, a za pokušaj drugog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samo kad zakon izričito propisuje kažnjavanje i za pokušaj.</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 pokušaj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učinilac će se kazniti u granicama kazne propisane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a može se i blaže kazniti.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Nepodoban pokušaj</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Učinilac koji pokuša da izvrši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nepodobnim sredstvom ili prema nepodobnom predmetu može se osloboditi od kazne.</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939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2565" y="738351"/>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Dobrovoljni </a:t>
            </a:r>
            <a:r>
              <a:rPr lang="sr-Latn-CS" b="1" dirty="0" err="1">
                <a:solidFill>
                  <a:srgbClr val="363435"/>
                </a:solidFill>
                <a:latin typeface="Times New Roman" panose="02020603050405020304" pitchFamily="18" charset="0"/>
                <a:ea typeface="Times New Roman" panose="02020603050405020304" pitchFamily="18" charset="0"/>
              </a:rPr>
              <a:t>odustanak</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24.</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Učinilac koji je pokušao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ali je dobrovoljno odustao </a:t>
            </a:r>
            <a:r>
              <a:rPr lang="sr-Latn-CS" b="1" dirty="0">
                <a:solidFill>
                  <a:srgbClr val="FF0000"/>
                </a:solidFill>
                <a:latin typeface="Times New Roman" panose="02020603050405020304" pitchFamily="18" charset="0"/>
                <a:ea typeface="Times New Roman" panose="02020603050405020304" pitchFamily="18" charset="0"/>
              </a:rPr>
              <a:t>od daljeg preduzimanja radnje izvršenja, iako je bio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da je prema postojećim okolnostima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mogao dovršiti ili je nakon dovršenja radnje </a:t>
            </a:r>
            <a:r>
              <a:rPr lang="sr-Latn-CS" b="1" dirty="0" err="1">
                <a:solidFill>
                  <a:srgbClr val="FF0000"/>
                </a:solidFill>
                <a:latin typeface="Times New Roman" panose="02020603050405020304" pitchFamily="18" charset="0"/>
                <a:ea typeface="Times New Roman" panose="02020603050405020304" pitchFamily="18" charset="0"/>
              </a:rPr>
              <a:t>spriječio</a:t>
            </a:r>
            <a:r>
              <a:rPr lang="sr-Latn-CS" b="1" dirty="0">
                <a:solidFill>
                  <a:srgbClr val="FF0000"/>
                </a:solidFill>
                <a:latin typeface="Times New Roman" panose="02020603050405020304" pitchFamily="18" charset="0"/>
                <a:ea typeface="Times New Roman" panose="02020603050405020304" pitchFamily="18" charset="0"/>
              </a:rPr>
              <a:t> nastupanje posljedice, može se osloboditi od kazne</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Odredba iz stava 1. ovog člana neće se </a:t>
            </a:r>
            <a:r>
              <a:rPr lang="sr-Latn-CS" b="1" dirty="0" err="1">
                <a:solidFill>
                  <a:srgbClr val="FF0000"/>
                </a:solidFill>
                <a:latin typeface="Times New Roman" panose="02020603050405020304" pitchFamily="18" charset="0"/>
                <a:ea typeface="Times New Roman" panose="02020603050405020304" pitchFamily="18" charset="0"/>
              </a:rPr>
              <a:t>primijeniti</a:t>
            </a:r>
            <a:r>
              <a:rPr lang="sr-Latn-CS" b="1" dirty="0">
                <a:solidFill>
                  <a:srgbClr val="FF0000"/>
                </a:solidFill>
                <a:latin typeface="Times New Roman" panose="02020603050405020304" pitchFamily="18" charset="0"/>
                <a:ea typeface="Times New Roman" panose="02020603050405020304" pitchFamily="18" charset="0"/>
              </a:rPr>
              <a:t> ukoliko učinilac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nije dovršio zbog okolnosti koje onemogućavaju ili znatno otežavaju izvršenje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ili zbog toga što je smatrao da takve okolnosti postoje.</a:t>
            </a:r>
            <a:endParaRPr lang="sr-Latn-BA" sz="11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Može se osloboditi od kazne i saizvršilac, podstrekač ili pomagač koji je dobrovoljno </a:t>
            </a:r>
            <a:r>
              <a:rPr lang="sr-Latn-CS" b="1" dirty="0" err="1">
                <a:solidFill>
                  <a:srgbClr val="FF0000"/>
                </a:solidFill>
                <a:latin typeface="Times New Roman" panose="02020603050405020304" pitchFamily="18" charset="0"/>
                <a:ea typeface="Times New Roman" panose="02020603050405020304" pitchFamily="18" charset="0"/>
              </a:rPr>
              <a:t>spriječio</a:t>
            </a:r>
            <a:r>
              <a:rPr lang="sr-Latn-CS" b="1" dirty="0">
                <a:solidFill>
                  <a:srgbClr val="FF0000"/>
                </a:solidFill>
                <a:latin typeface="Times New Roman" panose="02020603050405020304" pitchFamily="18" charset="0"/>
                <a:ea typeface="Times New Roman" panose="02020603050405020304" pitchFamily="18" charset="0"/>
              </a:rPr>
              <a:t> izvršenje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a:t>
            </a:r>
            <a:endParaRPr lang="sr-Latn-BA" sz="11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su radnjama iz stava 1. ovog člana ostvarena </a:t>
            </a:r>
            <a:r>
              <a:rPr lang="sr-Latn-CS" dirty="0" err="1">
                <a:solidFill>
                  <a:srgbClr val="363435"/>
                </a:solidFill>
                <a:latin typeface="Times New Roman" panose="02020603050405020304" pitchFamily="18" charset="0"/>
                <a:ea typeface="Times New Roman" panose="02020603050405020304" pitchFamily="18" charset="0"/>
              </a:rPr>
              <a:t>obilježja</a:t>
            </a:r>
            <a:r>
              <a:rPr lang="sr-Latn-CS" dirty="0">
                <a:solidFill>
                  <a:srgbClr val="363435"/>
                </a:solidFill>
                <a:latin typeface="Times New Roman" panose="02020603050405020304" pitchFamily="18" charset="0"/>
                <a:ea typeface="Times New Roman" panose="02020603050405020304" pitchFamily="18" charset="0"/>
              </a:rPr>
              <a:t> nekog drugog samostalnog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koje nije obuhvaćeno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od čijeg izvršenja je odustao, učinilac se ne može osloboditi od kazne za to drugo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1567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5583" y="753812"/>
            <a:ext cx="7315200" cy="368755"/>
          </a:xfrm>
          <a:prstGeom prst="rect">
            <a:avLst/>
          </a:prstGeom>
        </p:spPr>
        <p:txBody>
          <a:bodyPr wrap="square">
            <a:spAutoFit/>
          </a:bodyPr>
          <a:lstStyle/>
          <a:p>
            <a:pPr marL="503555" marR="403225" algn="ctr">
              <a:lnSpc>
                <a:spcPct val="107000"/>
              </a:lnSpc>
            </a:pPr>
            <a:r>
              <a:rPr lang="en-US"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Content Placeholder 11"/>
          <p:cNvSpPr>
            <a:spLocks noGrp="1"/>
          </p:cNvSpPr>
          <p:nvPr>
            <p:ph idx="1"/>
          </p:nvPr>
        </p:nvSpPr>
        <p:spPr>
          <a:xfrm>
            <a:off x="914400" y="685800"/>
            <a:ext cx="7315200" cy="5486400"/>
          </a:xfrm>
        </p:spPr>
        <p:txBody>
          <a:bodyPr>
            <a:normAutofit lnSpcReduction="10000"/>
          </a:bodyPr>
          <a:lstStyle/>
          <a:p>
            <a:pPr marL="160020" marR="402590" indent="0" algn="ctr">
              <a:lnSpc>
                <a:spcPct val="106000"/>
              </a:lnSpc>
              <a:buNone/>
            </a:pPr>
            <a:r>
              <a:rPr lang="sr-Latn-BA" sz="2400" b="1" spc="220" dirty="0">
                <a:solidFill>
                  <a:srgbClr val="363435"/>
                </a:solidFill>
                <a:latin typeface="Times New Roman" panose="02020603050405020304" pitchFamily="18" charset="0"/>
                <a:ea typeface="Times New Roman" panose="02020603050405020304" pitchFamily="18" charset="0"/>
              </a:rPr>
              <a:t>KRIVIČN</a:t>
            </a:r>
            <a:r>
              <a:rPr lang="sr-Latn-BA" sz="2400" b="1" dirty="0">
                <a:solidFill>
                  <a:srgbClr val="363435"/>
                </a:solidFill>
                <a:latin typeface="Times New Roman" panose="02020603050405020304" pitchFamily="18" charset="0"/>
                <a:ea typeface="Times New Roman" panose="02020603050405020304" pitchFamily="18" charset="0"/>
              </a:rPr>
              <a:t>I  </a:t>
            </a:r>
            <a:r>
              <a:rPr lang="sr-Latn-BA" sz="2400" b="1" spc="-110" dirty="0">
                <a:solidFill>
                  <a:srgbClr val="363435"/>
                </a:solidFill>
                <a:latin typeface="Times New Roman" panose="02020603050405020304" pitchFamily="18" charset="0"/>
                <a:ea typeface="Times New Roman" panose="02020603050405020304" pitchFamily="18" charset="0"/>
              </a:rPr>
              <a:t> </a:t>
            </a:r>
            <a:r>
              <a:rPr lang="sr-Latn-BA" sz="2400" b="1" spc="220" dirty="0">
                <a:solidFill>
                  <a:srgbClr val="363435"/>
                </a:solidFill>
                <a:latin typeface="Times New Roman" panose="02020603050405020304" pitchFamily="18" charset="0"/>
                <a:ea typeface="Times New Roman" panose="02020603050405020304" pitchFamily="18" charset="0"/>
              </a:rPr>
              <a:t>ZA</a:t>
            </a:r>
            <a:r>
              <a:rPr lang="sr-Latn-BA" sz="2400" b="1" dirty="0">
                <a:solidFill>
                  <a:srgbClr val="363435"/>
                </a:solidFill>
                <a:latin typeface="Times New Roman" panose="02020603050405020304" pitchFamily="18" charset="0"/>
                <a:ea typeface="Times New Roman" panose="02020603050405020304" pitchFamily="18" charset="0"/>
              </a:rPr>
              <a:t>K</a:t>
            </a:r>
            <a:r>
              <a:rPr lang="sr-Latn-BA" sz="2400" b="1" spc="-80" dirty="0">
                <a:solidFill>
                  <a:srgbClr val="363435"/>
                </a:solidFill>
                <a:latin typeface="Times New Roman" panose="02020603050405020304" pitchFamily="18" charset="0"/>
                <a:ea typeface="Times New Roman" panose="02020603050405020304" pitchFamily="18" charset="0"/>
              </a:rPr>
              <a:t> </a:t>
            </a:r>
            <a:r>
              <a:rPr lang="sr-Latn-BA" sz="2400" b="1" spc="220" dirty="0">
                <a:solidFill>
                  <a:srgbClr val="363435"/>
                </a:solidFill>
                <a:latin typeface="Times New Roman" panose="02020603050405020304" pitchFamily="18" charset="0"/>
                <a:ea typeface="Times New Roman" panose="02020603050405020304" pitchFamily="18" charset="0"/>
              </a:rPr>
              <a:t>ONI</a:t>
            </a:r>
            <a:r>
              <a:rPr lang="sr-Latn-BA" sz="2400" b="1" dirty="0">
                <a:solidFill>
                  <a:srgbClr val="363435"/>
                </a:solidFill>
                <a:latin typeface="Times New Roman" panose="02020603050405020304" pitchFamily="18" charset="0"/>
                <a:ea typeface="Times New Roman" panose="02020603050405020304" pitchFamily="18" charset="0"/>
              </a:rPr>
              <a:t>K</a:t>
            </a:r>
            <a:r>
              <a:rPr lang="sr-Latn-BA" sz="2400" b="1" spc="-55"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598805" marR="868680" indent="0" algn="ctr">
              <a:spcBef>
                <a:spcPts val="200"/>
              </a:spcBef>
              <a:buNone/>
            </a:pPr>
            <a:r>
              <a:rPr lang="sr-Latn-BA" b="1" dirty="0">
                <a:solidFill>
                  <a:srgbClr val="363435"/>
                </a:solidFill>
                <a:latin typeface="Times New Roman" panose="02020603050405020304" pitchFamily="18" charset="0"/>
                <a:ea typeface="Times New Roman" panose="02020603050405020304" pitchFamily="18" charset="0"/>
              </a:rPr>
              <a:t>REPU</a:t>
            </a:r>
            <a:r>
              <a:rPr lang="sr-Latn-BA" b="1" spc="-20" dirty="0">
                <a:solidFill>
                  <a:srgbClr val="363435"/>
                </a:solidFill>
                <a:latin typeface="Times New Roman" panose="02020603050405020304" pitchFamily="18" charset="0"/>
                <a:ea typeface="Times New Roman" panose="02020603050405020304" pitchFamily="18" charset="0"/>
              </a:rPr>
              <a:t>B</a:t>
            </a:r>
            <a:r>
              <a:rPr lang="sr-Latn-BA" b="1" dirty="0">
                <a:solidFill>
                  <a:srgbClr val="363435"/>
                </a:solidFill>
                <a:latin typeface="Times New Roman" panose="02020603050405020304" pitchFamily="18" charset="0"/>
                <a:ea typeface="Times New Roman" panose="02020603050405020304" pitchFamily="18" charset="0"/>
              </a:rPr>
              <a:t>LIKE </a:t>
            </a:r>
            <a:r>
              <a:rPr lang="sr-Latn-BA" b="1" dirty="0" smtClean="0">
                <a:solidFill>
                  <a:srgbClr val="363435"/>
                </a:solidFill>
                <a:latin typeface="Times New Roman" panose="02020603050405020304" pitchFamily="18" charset="0"/>
                <a:ea typeface="Times New Roman" panose="02020603050405020304" pitchFamily="18" charset="0"/>
              </a:rPr>
              <a:t>SRPSKE</a:t>
            </a:r>
            <a:endParaRPr lang="sr-Cyrl-BA" b="1" dirty="0" smtClean="0">
              <a:solidFill>
                <a:srgbClr val="363435"/>
              </a:solidFill>
              <a:latin typeface="Times New Roman" panose="02020603050405020304" pitchFamily="18" charset="0"/>
              <a:ea typeface="Times New Roman" panose="02020603050405020304" pitchFamily="18" charset="0"/>
            </a:endParaRPr>
          </a:p>
          <a:p>
            <a:pPr marL="598805" marR="868680" indent="0" algn="ctr">
              <a:spcBef>
                <a:spcPts val="200"/>
              </a:spcBef>
              <a:buNone/>
            </a:pPr>
            <a:endParaRPr lang="sr-Latn-BA" sz="1200" dirty="0">
              <a:latin typeface="Times New Roman" panose="02020603050405020304" pitchFamily="18" charset="0"/>
              <a:ea typeface="Times New Roman" panose="02020603050405020304" pitchFamily="18" charset="0"/>
            </a:endParaRPr>
          </a:p>
          <a:p>
            <a:pPr marL="717550" marR="960120" indent="0" algn="ctr">
              <a:spcBef>
                <a:spcPts val="410"/>
              </a:spcBef>
              <a:buNone/>
            </a:pPr>
            <a:r>
              <a:rPr lang="sr-Latn-BA" spc="180" dirty="0">
                <a:solidFill>
                  <a:srgbClr val="363435"/>
                </a:solidFill>
                <a:latin typeface="Times New Roman" panose="02020603050405020304" pitchFamily="18" charset="0"/>
                <a:ea typeface="Times New Roman" panose="02020603050405020304" pitchFamily="18" charset="0"/>
              </a:rPr>
              <a:t>OPŠT</a:t>
            </a:r>
            <a:r>
              <a:rPr lang="sr-Latn-BA" dirty="0">
                <a:solidFill>
                  <a:srgbClr val="363435"/>
                </a:solidFill>
                <a:latin typeface="Times New Roman" panose="02020603050405020304" pitchFamily="18" charset="0"/>
                <a:ea typeface="Times New Roman" panose="02020603050405020304" pitchFamily="18" charset="0"/>
              </a:rPr>
              <a:t>I </a:t>
            </a:r>
            <a:r>
              <a:rPr lang="sr-Latn-BA" spc="135" dirty="0">
                <a:solidFill>
                  <a:srgbClr val="363435"/>
                </a:solidFill>
                <a:latin typeface="Times New Roman" panose="02020603050405020304" pitchFamily="18" charset="0"/>
                <a:ea typeface="Times New Roman" panose="02020603050405020304" pitchFamily="18" charset="0"/>
              </a:rPr>
              <a:t> </a:t>
            </a:r>
            <a:r>
              <a:rPr lang="sr-Latn-BA" spc="180" dirty="0">
                <a:solidFill>
                  <a:srgbClr val="363435"/>
                </a:solidFill>
                <a:latin typeface="Times New Roman" panose="02020603050405020304" pitchFamily="18" charset="0"/>
                <a:ea typeface="Times New Roman" panose="02020603050405020304" pitchFamily="18" charset="0"/>
              </a:rPr>
              <a:t>DI</a:t>
            </a:r>
            <a:r>
              <a:rPr lang="sr-Latn-BA" dirty="0">
                <a:solidFill>
                  <a:srgbClr val="363435"/>
                </a:solidFill>
                <a:latin typeface="Times New Roman" panose="02020603050405020304" pitchFamily="18" charset="0"/>
                <a:ea typeface="Times New Roman" panose="02020603050405020304" pitchFamily="18" charset="0"/>
              </a:rPr>
              <a:t>O</a:t>
            </a:r>
            <a:r>
              <a:rPr lang="sr-Latn-BA" spc="-45" dirty="0">
                <a:solidFill>
                  <a:srgbClr val="363435"/>
                </a:solidFill>
                <a:latin typeface="Times New Roman" panose="02020603050405020304" pitchFamily="18" charset="0"/>
                <a:ea typeface="Times New Roman" panose="02020603050405020304" pitchFamily="18" charset="0"/>
              </a:rPr>
              <a:t> </a:t>
            </a:r>
            <a:endParaRPr lang="sr-Latn-BA" spc="-45" dirty="0" smtClean="0">
              <a:solidFill>
                <a:srgbClr val="363435"/>
              </a:solidFill>
              <a:latin typeface="Times New Roman" panose="02020603050405020304" pitchFamily="18" charset="0"/>
              <a:ea typeface="Times New Roman" panose="02020603050405020304" pitchFamily="18" charset="0"/>
            </a:endParaRPr>
          </a:p>
          <a:p>
            <a:pPr marL="717550" marR="960120" indent="0" algn="ctr">
              <a:spcBef>
                <a:spcPts val="410"/>
              </a:spcBef>
              <a:buNone/>
            </a:pPr>
            <a:endParaRPr lang="sr-Latn-BA" spc="-70" dirty="0" smtClean="0">
              <a:solidFill>
                <a:srgbClr val="363435"/>
              </a:solidFill>
              <a:latin typeface="Times New Roman" panose="02020603050405020304" pitchFamily="18" charset="0"/>
              <a:ea typeface="Times New Roman" panose="02020603050405020304" pitchFamily="18" charset="0"/>
            </a:endParaRPr>
          </a:p>
          <a:p>
            <a:pPr marL="717550" marR="960120" indent="0" algn="ctr">
              <a:spcBef>
                <a:spcPts val="410"/>
              </a:spcBef>
              <a:buNone/>
            </a:pPr>
            <a:r>
              <a:rPr lang="sr-Latn-BA" spc="-70" dirty="0" smtClean="0">
                <a:solidFill>
                  <a:srgbClr val="363435"/>
                </a:solidFill>
                <a:latin typeface="Times New Roman" panose="02020603050405020304" pitchFamily="18" charset="0"/>
                <a:ea typeface="Times New Roman" panose="02020603050405020304" pitchFamily="18" charset="0"/>
              </a:rPr>
              <a:t>G</a:t>
            </a:r>
            <a:r>
              <a:rPr lang="sr-Latn-BA" dirty="0" smtClean="0">
                <a:solidFill>
                  <a:srgbClr val="363435"/>
                </a:solidFill>
                <a:latin typeface="Times New Roman" panose="02020603050405020304" pitchFamily="18" charset="0"/>
                <a:ea typeface="Times New Roman" panose="02020603050405020304" pitchFamily="18" charset="0"/>
              </a:rPr>
              <a:t>LA</a:t>
            </a:r>
            <a:r>
              <a:rPr lang="sr-Latn-BA" spc="-55" dirty="0" smtClean="0">
                <a:solidFill>
                  <a:srgbClr val="363435"/>
                </a:solidFill>
                <a:latin typeface="Times New Roman" panose="02020603050405020304" pitchFamily="18" charset="0"/>
                <a:ea typeface="Times New Roman" panose="02020603050405020304" pitchFamily="18" charset="0"/>
              </a:rPr>
              <a:t>V</a:t>
            </a:r>
            <a:r>
              <a:rPr lang="sr-Latn-BA" dirty="0" smtClean="0">
                <a:solidFill>
                  <a:srgbClr val="363435"/>
                </a:solidFill>
                <a:latin typeface="Times New Roman" panose="02020603050405020304" pitchFamily="18" charset="0"/>
                <a:ea typeface="Times New Roman" panose="02020603050405020304" pitchFamily="18" charset="0"/>
              </a:rPr>
              <a:t>A I</a:t>
            </a:r>
            <a:endParaRPr lang="sr-Latn-BA" sz="1200" dirty="0">
              <a:latin typeface="Times New Roman" panose="02020603050405020304" pitchFamily="18" charset="0"/>
              <a:ea typeface="Times New Roman" panose="02020603050405020304" pitchFamily="18" charset="0"/>
            </a:endParaRPr>
          </a:p>
          <a:p>
            <a:pPr marL="608330" marR="877570" indent="0" algn="ctr">
              <a:spcBef>
                <a:spcPts val="10"/>
              </a:spcBef>
              <a:buNone/>
            </a:pPr>
            <a:r>
              <a:rPr lang="sr-Latn-BA" spc="10" dirty="0">
                <a:solidFill>
                  <a:srgbClr val="363435"/>
                </a:solidFill>
                <a:latin typeface="Times New Roman" panose="02020603050405020304" pitchFamily="18" charset="0"/>
                <a:ea typeface="Times New Roman" panose="02020603050405020304" pitchFamily="18" charset="0"/>
              </a:rPr>
              <a:t>O</a:t>
            </a:r>
            <a:r>
              <a:rPr lang="sr-Latn-BA" dirty="0">
                <a:solidFill>
                  <a:srgbClr val="363435"/>
                </a:solidFill>
                <a:latin typeface="Times New Roman" panose="02020603050405020304" pitchFamily="18" charset="0"/>
                <a:ea typeface="Times New Roman" panose="02020603050405020304" pitchFamily="18" charset="0"/>
              </a:rPr>
              <a:t>SNOVNE </a:t>
            </a:r>
            <a:r>
              <a:rPr lang="sr-Latn-BA" spc="-45" dirty="0" smtClean="0">
                <a:solidFill>
                  <a:srgbClr val="363435"/>
                </a:solidFill>
                <a:latin typeface="Times New Roman" panose="02020603050405020304" pitchFamily="18" charset="0"/>
                <a:ea typeface="Times New Roman" panose="02020603050405020304" pitchFamily="18" charset="0"/>
              </a:rPr>
              <a:t>O</a:t>
            </a:r>
            <a:r>
              <a:rPr lang="sr-Latn-BA" dirty="0" smtClean="0">
                <a:solidFill>
                  <a:srgbClr val="363435"/>
                </a:solidFill>
                <a:latin typeface="Times New Roman" panose="02020603050405020304" pitchFamily="18" charset="0"/>
                <a:ea typeface="Times New Roman" panose="02020603050405020304" pitchFamily="18" charset="0"/>
              </a:rPr>
              <a:t>DREDBE</a:t>
            </a:r>
          </a:p>
          <a:p>
            <a:pPr marL="608330" marR="877570" indent="0" algn="ctr">
              <a:spcBef>
                <a:spcPts val="10"/>
              </a:spcBef>
              <a:buNone/>
            </a:pPr>
            <a:endParaRPr lang="sr-Latn-BA" sz="1200" dirty="0">
              <a:latin typeface="Times New Roman" panose="02020603050405020304" pitchFamily="18" charset="0"/>
              <a:ea typeface="Times New Roman" panose="02020603050405020304" pitchFamily="18" charset="0"/>
            </a:endParaRPr>
          </a:p>
          <a:p>
            <a:pPr marL="0" marR="265430" indent="0" algn="ctr">
              <a:spcBef>
                <a:spcPts val="250"/>
              </a:spcBef>
              <a:buNone/>
            </a:pPr>
            <a:r>
              <a:rPr lang="sr-Latn-BA" b="1" dirty="0">
                <a:solidFill>
                  <a:srgbClr val="363435"/>
                </a:solidFill>
                <a:latin typeface="Times New Roman" panose="02020603050405020304" pitchFamily="18" charset="0"/>
                <a:ea typeface="Times New Roman" panose="02020603050405020304" pitchFamily="18" charset="0"/>
              </a:rPr>
              <a:t>Osn</a:t>
            </a:r>
            <a:r>
              <a:rPr lang="sr-Latn-BA" b="1" spc="-20" dirty="0">
                <a:solidFill>
                  <a:srgbClr val="363435"/>
                </a:solidFill>
                <a:latin typeface="Times New Roman" panose="02020603050405020304" pitchFamily="18" charset="0"/>
                <a:ea typeface="Times New Roman" panose="02020603050405020304" pitchFamily="18" charset="0"/>
              </a:rPr>
              <a:t>o</a:t>
            </a:r>
            <a:r>
              <a:rPr lang="sr-Latn-BA" b="1" dirty="0">
                <a:solidFill>
                  <a:srgbClr val="363435"/>
                </a:solidFill>
                <a:latin typeface="Times New Roman" panose="02020603050405020304" pitchFamily="18" charset="0"/>
                <a:ea typeface="Times New Roman" panose="02020603050405020304" pitchFamily="18" charset="0"/>
              </a:rPr>
              <a:t>v i </a:t>
            </a:r>
            <a:r>
              <a:rPr lang="sr-Latn-BA" b="1" spc="-20" dirty="0">
                <a:solidFill>
                  <a:srgbClr val="363435"/>
                </a:solidFill>
                <a:latin typeface="Times New Roman" panose="02020603050405020304" pitchFamily="18" charset="0"/>
                <a:ea typeface="Times New Roman" panose="02020603050405020304" pitchFamily="18" charset="0"/>
              </a:rPr>
              <a:t>f</a:t>
            </a:r>
            <a:r>
              <a:rPr lang="sr-Latn-BA" b="1" dirty="0">
                <a:solidFill>
                  <a:srgbClr val="363435"/>
                </a:solidFill>
                <a:latin typeface="Times New Roman" panose="02020603050405020304" pitchFamily="18" charset="0"/>
                <a:ea typeface="Times New Roman" panose="02020603050405020304" pitchFamily="18" charset="0"/>
              </a:rPr>
              <a:t>unkcija krivičnog </a:t>
            </a:r>
            <a:r>
              <a:rPr lang="sr-Latn-BA" b="1" dirty="0" smtClean="0">
                <a:solidFill>
                  <a:srgbClr val="363435"/>
                </a:solidFill>
                <a:latin typeface="Times New Roman" panose="02020603050405020304" pitchFamily="18" charset="0"/>
                <a:ea typeface="Times New Roman" panose="02020603050405020304" pitchFamily="18" charset="0"/>
              </a:rPr>
              <a:t>za</a:t>
            </a:r>
            <a:r>
              <a:rPr lang="sr-Latn-BA" b="1" spc="-10" dirty="0" smtClean="0">
                <a:solidFill>
                  <a:srgbClr val="363435"/>
                </a:solidFill>
                <a:latin typeface="Times New Roman" panose="02020603050405020304" pitchFamily="18" charset="0"/>
                <a:ea typeface="Times New Roman" panose="02020603050405020304" pitchFamily="18" charset="0"/>
              </a:rPr>
              <a:t>k</a:t>
            </a:r>
            <a:r>
              <a:rPr lang="sr-Latn-BA" b="1" dirty="0" smtClean="0">
                <a:solidFill>
                  <a:srgbClr val="363435"/>
                </a:solidFill>
                <a:latin typeface="Times New Roman" panose="02020603050405020304" pitchFamily="18" charset="0"/>
                <a:ea typeface="Times New Roman" panose="02020603050405020304" pitchFamily="18" charset="0"/>
              </a:rPr>
              <a:t>on</a:t>
            </a:r>
            <a:r>
              <a:rPr lang="sr-Latn-BA" b="1" spc="-25" dirty="0" smtClean="0">
                <a:solidFill>
                  <a:srgbClr val="363435"/>
                </a:solidFill>
                <a:latin typeface="Times New Roman" panose="02020603050405020304" pitchFamily="18" charset="0"/>
                <a:ea typeface="Times New Roman" panose="02020603050405020304" pitchFamily="18" charset="0"/>
              </a:rPr>
              <a:t>o</a:t>
            </a:r>
            <a:r>
              <a:rPr lang="sr-Latn-BA" b="1" dirty="0" smtClean="0">
                <a:solidFill>
                  <a:srgbClr val="363435"/>
                </a:solidFill>
                <a:latin typeface="Times New Roman" panose="02020603050405020304" pitchFamily="18" charset="0"/>
                <a:ea typeface="Times New Roman" panose="02020603050405020304" pitchFamily="18" charset="0"/>
              </a:rPr>
              <a:t>da</a:t>
            </a:r>
            <a:r>
              <a:rPr lang="sr-Latn-BA" b="1" spc="10" dirty="0" smtClean="0">
                <a:solidFill>
                  <a:srgbClr val="363435"/>
                </a:solidFill>
                <a:latin typeface="Times New Roman" panose="02020603050405020304" pitchFamily="18" charset="0"/>
                <a:ea typeface="Times New Roman" panose="02020603050405020304" pitchFamily="18" charset="0"/>
              </a:rPr>
              <a:t>v</a:t>
            </a:r>
            <a:r>
              <a:rPr lang="sr-Latn-BA" b="1" dirty="0" smtClean="0">
                <a:solidFill>
                  <a:srgbClr val="363435"/>
                </a:solidFill>
                <a:latin typeface="Times New Roman" panose="02020603050405020304" pitchFamily="18" charset="0"/>
                <a:ea typeface="Times New Roman" panose="02020603050405020304" pitchFamily="18" charset="0"/>
              </a:rPr>
              <a:t>stva </a:t>
            </a:r>
            <a:r>
              <a:rPr lang="sr-Latn-BA" b="1" spc="-10" dirty="0" smtClean="0">
                <a:solidFill>
                  <a:srgbClr val="363435"/>
                </a:solidFill>
                <a:latin typeface="Times New Roman" panose="02020603050405020304" pitchFamily="18" charset="0"/>
                <a:ea typeface="Times New Roman" panose="02020603050405020304" pitchFamily="18" charset="0"/>
              </a:rPr>
              <a:t>R</a:t>
            </a:r>
            <a:r>
              <a:rPr lang="sr-Latn-BA" b="1" dirty="0" smtClean="0">
                <a:solidFill>
                  <a:srgbClr val="363435"/>
                </a:solidFill>
                <a:latin typeface="Times New Roman" panose="02020603050405020304" pitchFamily="18" charset="0"/>
                <a:ea typeface="Times New Roman" panose="02020603050405020304" pitchFamily="18" charset="0"/>
              </a:rPr>
              <a:t>ep</a:t>
            </a:r>
            <a:r>
              <a:rPr lang="sr-Latn-BA" b="1" spc="-10" dirty="0" smtClean="0">
                <a:solidFill>
                  <a:srgbClr val="363435"/>
                </a:solidFill>
                <a:latin typeface="Times New Roman" panose="02020603050405020304" pitchFamily="18" charset="0"/>
                <a:ea typeface="Times New Roman" panose="02020603050405020304" pitchFamily="18" charset="0"/>
              </a:rPr>
              <a:t>u</a:t>
            </a:r>
            <a:r>
              <a:rPr lang="sr-Latn-BA" b="1" spc="-20" dirty="0" smtClean="0">
                <a:solidFill>
                  <a:srgbClr val="363435"/>
                </a:solidFill>
                <a:latin typeface="Times New Roman" panose="02020603050405020304" pitchFamily="18" charset="0"/>
                <a:ea typeface="Times New Roman" panose="02020603050405020304" pitchFamily="18" charset="0"/>
              </a:rPr>
              <a:t>b</a:t>
            </a:r>
            <a:r>
              <a:rPr lang="sr-Latn-BA" b="1" dirty="0" smtClean="0">
                <a:solidFill>
                  <a:srgbClr val="363435"/>
                </a:solidFill>
                <a:latin typeface="Times New Roman" panose="02020603050405020304" pitchFamily="18" charset="0"/>
                <a:ea typeface="Times New Roman" panose="02020603050405020304" pitchFamily="18" charset="0"/>
              </a:rPr>
              <a:t>li</a:t>
            </a:r>
            <a:r>
              <a:rPr lang="sr-Latn-BA" b="1" spc="-20" dirty="0" smtClean="0">
                <a:solidFill>
                  <a:srgbClr val="363435"/>
                </a:solidFill>
                <a:latin typeface="Times New Roman" panose="02020603050405020304" pitchFamily="18" charset="0"/>
                <a:ea typeface="Times New Roman" panose="02020603050405020304" pitchFamily="18" charset="0"/>
              </a:rPr>
              <a:t>k</a:t>
            </a:r>
            <a:r>
              <a:rPr lang="sr-Latn-BA" b="1" dirty="0" smtClean="0">
                <a:solidFill>
                  <a:srgbClr val="363435"/>
                </a:solidFill>
                <a:latin typeface="Times New Roman" panose="02020603050405020304" pitchFamily="18" charset="0"/>
                <a:ea typeface="Times New Roman" panose="02020603050405020304" pitchFamily="18" charset="0"/>
              </a:rPr>
              <a:t>e </a:t>
            </a:r>
            <a:r>
              <a:rPr lang="sr-Latn-BA" b="1" dirty="0">
                <a:solidFill>
                  <a:srgbClr val="363435"/>
                </a:solidFill>
                <a:latin typeface="Times New Roman" panose="02020603050405020304" pitchFamily="18" charset="0"/>
                <a:ea typeface="Times New Roman" panose="02020603050405020304" pitchFamily="18" charset="0"/>
              </a:rPr>
              <a:t>Srps</a:t>
            </a:r>
            <a:r>
              <a:rPr lang="sr-Latn-BA" b="1" spc="-20" dirty="0">
                <a:solidFill>
                  <a:srgbClr val="363435"/>
                </a:solidFill>
                <a:latin typeface="Times New Roman" panose="02020603050405020304" pitchFamily="18" charset="0"/>
                <a:ea typeface="Times New Roman" panose="02020603050405020304" pitchFamily="18" charset="0"/>
              </a:rPr>
              <a:t>k</a:t>
            </a:r>
            <a:r>
              <a:rPr lang="sr-Latn-BA" b="1" dirty="0">
                <a:solidFill>
                  <a:srgbClr val="363435"/>
                </a:solidFill>
                <a:latin typeface="Times New Roman" panose="02020603050405020304" pitchFamily="18" charset="0"/>
                <a:ea typeface="Times New Roman" panose="02020603050405020304" pitchFamily="18" charset="0"/>
              </a:rPr>
              <a:t>e</a:t>
            </a:r>
            <a:endParaRPr lang="sr-Latn-BA" sz="1200" dirty="0">
              <a:latin typeface="Times New Roman" panose="02020603050405020304" pitchFamily="18" charset="0"/>
              <a:ea typeface="Times New Roman" panose="02020603050405020304" pitchFamily="18" charset="0"/>
            </a:endParaRPr>
          </a:p>
          <a:p>
            <a:pPr marL="964565" marR="1243330" indent="0" algn="ctr">
              <a:buNone/>
            </a:pPr>
            <a:r>
              <a:rPr lang="sr-Latn-BA" dirty="0">
                <a:solidFill>
                  <a:srgbClr val="363435"/>
                </a:solidFill>
                <a:latin typeface="Times New Roman" panose="02020603050405020304" pitchFamily="18" charset="0"/>
                <a:ea typeface="Times New Roman" panose="02020603050405020304" pitchFamily="18" charset="0"/>
              </a:rPr>
              <a:t>Član 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 (1) Krivičnopravne odredbe sadržane u ovom zakoniku </a:t>
            </a:r>
            <a:r>
              <a:rPr lang="sr-Latn-BA" b="1" dirty="0">
                <a:solidFill>
                  <a:srgbClr val="FF0000"/>
                </a:solidFill>
                <a:latin typeface="Times New Roman" panose="02020603050405020304" pitchFamily="18" charset="0"/>
                <a:ea typeface="Times New Roman" panose="02020603050405020304" pitchFamily="18" charset="0"/>
              </a:rPr>
              <a:t>zasnivaju</a:t>
            </a:r>
            <a:r>
              <a:rPr lang="sr-Latn-BA" dirty="0">
                <a:solidFill>
                  <a:srgbClr val="363435"/>
                </a:solidFill>
                <a:latin typeface="Times New Roman" panose="02020603050405020304" pitchFamily="18" charset="0"/>
                <a:ea typeface="Times New Roman" panose="02020603050405020304" pitchFamily="18" charset="0"/>
              </a:rPr>
              <a:t> se na Ustavu Republike Srpske i </a:t>
            </a:r>
            <a:r>
              <a:rPr lang="sr-Latn-BA" dirty="0" err="1" smtClean="0">
                <a:solidFill>
                  <a:srgbClr val="363435"/>
                </a:solidFill>
                <a:latin typeface="Times New Roman" panose="02020603050405020304" pitchFamily="18" charset="0"/>
                <a:ea typeface="Times New Roman" panose="02020603050405020304" pitchFamily="18" charset="0"/>
              </a:rPr>
              <a:t>opštepriznatim</a:t>
            </a:r>
            <a:r>
              <a:rPr lang="sr-Latn-BA" dirty="0" smtClean="0">
                <a:solidFill>
                  <a:srgbClr val="363435"/>
                </a:solidFill>
                <a:latin typeface="Times New Roman" panose="02020603050405020304" pitchFamily="18" charset="0"/>
                <a:ea typeface="Times New Roman" panose="02020603050405020304" pitchFamily="18" charset="0"/>
              </a:rPr>
              <a:t> </a:t>
            </a:r>
            <a:r>
              <a:rPr lang="sr-Latn-BA" dirty="0">
                <a:solidFill>
                  <a:srgbClr val="363435"/>
                </a:solidFill>
                <a:latin typeface="Times New Roman" panose="02020603050405020304" pitchFamily="18" charset="0"/>
                <a:ea typeface="Times New Roman" panose="02020603050405020304" pitchFamily="18" charset="0"/>
              </a:rPr>
              <a:t>načelima i normama međunarodnog prava.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 (2) Osnovna funkcija krivičnog zakonodavstva Republike Srpske je zaštita osnovnih prava i sloboda čovjeka i drugih osnovnih individualnih i opštih vrijednosti koje su ustanovljene </a:t>
            </a:r>
            <a:r>
              <a:rPr lang="sr-Latn-BA" b="1" dirty="0">
                <a:solidFill>
                  <a:srgbClr val="FF0000"/>
                </a:solidFill>
                <a:latin typeface="Times New Roman" panose="02020603050405020304" pitchFamily="18" charset="0"/>
                <a:ea typeface="Times New Roman" panose="02020603050405020304" pitchFamily="18" charset="0"/>
              </a:rPr>
              <a:t>ustavom i međunarodnim pravom</a:t>
            </a:r>
            <a:r>
              <a:rPr lang="sr-Latn-BA"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 (3) Ova zaštita se ostvaruje određivanjem koja djela predstavljaju krivična djela, propisivanjem kazni i drugih krivičnih sankcija za ta djela i izricanjem tih sankcija učiniocima krivičnih djela u zakonom utvrđenom postupku.</a:t>
            </a:r>
            <a:endParaRPr lang="sr-Latn-BA" sz="1200" dirty="0">
              <a:latin typeface="Times New Roman" panose="02020603050405020304" pitchFamily="18" charset="0"/>
              <a:ea typeface="Times New Roman" panose="02020603050405020304" pitchFamily="18" charset="0"/>
            </a:endParaRPr>
          </a:p>
          <a:p>
            <a:pPr marL="503555" marR="403225" lvl="0" indent="0" algn="ctr">
              <a:lnSpc>
                <a:spcPct val="107000"/>
              </a:lnSpc>
              <a:spcBef>
                <a:spcPts val="0"/>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252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Zanemarljivo </a:t>
            </a:r>
            <a:r>
              <a:rPr lang="sr-Latn-CS" b="1" dirty="0">
                <a:solidFill>
                  <a:srgbClr val="363435"/>
                </a:solidFill>
                <a:latin typeface="Times New Roman" panose="02020603050405020304" pitchFamily="18" charset="0"/>
                <a:ea typeface="Times New Roman" panose="02020603050405020304" pitchFamily="18" charset="0"/>
              </a:rPr>
              <a:t>opasno </a:t>
            </a:r>
            <a:r>
              <a:rPr lang="sr-Latn-CS" b="1" dirty="0" err="1">
                <a:solidFill>
                  <a:srgbClr val="363435"/>
                </a:solidFill>
                <a:latin typeface="Times New Roman" panose="02020603050405020304" pitchFamily="18" charset="0"/>
                <a:ea typeface="Times New Roman" panose="02020603050405020304" pitchFamily="18" charset="0"/>
              </a:rPr>
              <a:t>djelo</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Nije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ono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iako sadrži </a:t>
            </a:r>
            <a:r>
              <a:rPr lang="sr-Latn-CS" dirty="0" err="1">
                <a:solidFill>
                  <a:srgbClr val="363435"/>
                </a:solidFill>
                <a:latin typeface="Times New Roman" panose="02020603050405020304" pitchFamily="18" charset="0"/>
                <a:ea typeface="Times New Roman" panose="02020603050405020304" pitchFamily="18" charset="0"/>
              </a:rPr>
              <a:t>obilježja</a:t>
            </a:r>
            <a:r>
              <a:rPr lang="sr-Latn-CS" dirty="0">
                <a:solidFill>
                  <a:srgbClr val="363435"/>
                </a:solidFill>
                <a:latin typeface="Times New Roman" panose="02020603050405020304" pitchFamily="18" charset="0"/>
                <a:ea typeface="Times New Roman" panose="02020603050405020304" pitchFamily="18" charset="0"/>
              </a:rPr>
              <a:t> krivičnog </a:t>
            </a:r>
            <a:r>
              <a:rPr lang="sr-Latn-CS" dirty="0" err="1">
                <a:solidFill>
                  <a:srgbClr val="363435"/>
                </a:solidFill>
                <a:latin typeface="Times New Roman" panose="02020603050405020304" pitchFamily="18" charset="0"/>
                <a:ea typeface="Times New Roman" panose="02020603050405020304" pitchFamily="18" charset="0"/>
              </a:rPr>
              <a:t>djel</a:t>
            </a:r>
            <a:r>
              <a:rPr lang="sr-Latn-CS" dirty="0" err="1">
                <a:solidFill>
                  <a:schemeClr val="tx1"/>
                </a:solidFill>
                <a:latin typeface="Times New Roman" panose="02020603050405020304" pitchFamily="18" charset="0"/>
                <a:ea typeface="Times New Roman" panose="02020603050405020304" pitchFamily="18" charset="0"/>
              </a:rPr>
              <a:t>a</a:t>
            </a:r>
            <a:r>
              <a:rPr lang="sr-Latn-CS" dirty="0">
                <a:solidFill>
                  <a:schemeClr val="tx1"/>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zanemarljivo opasno zbog neznatnosti ili odsutnosti štetnih posljedica, niskog stepena krivične odgovornosti učinioca i odsustva potrebe za njegovim kažnjavanjem</a:t>
            </a:r>
            <a:r>
              <a:rPr lang="sr-Latn-CS" dirty="0">
                <a:solidFill>
                  <a:srgbClr val="FF0000"/>
                </a:solidFill>
                <a:latin typeface="Times New Roman" panose="02020603050405020304" pitchFamily="18" charset="0"/>
                <a:ea typeface="Times New Roman" panose="02020603050405020304" pitchFamily="18" charset="0"/>
              </a:rPr>
              <a:t>.</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Odredba iz stava 1. ovog člana može se </a:t>
            </a:r>
            <a:r>
              <a:rPr lang="sr-Latn-CS" dirty="0" err="1">
                <a:solidFill>
                  <a:srgbClr val="363435"/>
                </a:solidFill>
                <a:latin typeface="Times New Roman" panose="02020603050405020304" pitchFamily="18" charset="0"/>
                <a:ea typeface="Times New Roman" panose="02020603050405020304" pitchFamily="18" charset="0"/>
              </a:rPr>
              <a:t>primijeniti</a:t>
            </a:r>
            <a:r>
              <a:rPr lang="sr-Latn-CS" dirty="0">
                <a:solidFill>
                  <a:srgbClr val="363435"/>
                </a:solidFill>
                <a:latin typeface="Times New Roman" panose="02020603050405020304" pitchFamily="18" charset="0"/>
                <a:ea typeface="Times New Roman" panose="02020603050405020304" pitchFamily="18" charset="0"/>
              </a:rPr>
              <a:t> na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koja je </a:t>
            </a:r>
            <a:r>
              <a:rPr lang="sr-Latn-CS" b="1" dirty="0">
                <a:solidFill>
                  <a:srgbClr val="FF0000"/>
                </a:solidFill>
                <a:latin typeface="Times New Roman" panose="02020603050405020304" pitchFamily="18" charset="0"/>
                <a:ea typeface="Times New Roman" panose="02020603050405020304" pitchFamily="18" charset="0"/>
              </a:rPr>
              <a:t>propisana novčana kazna ili kazna zatvora do tri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60724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Nužna </a:t>
            </a:r>
            <a:r>
              <a:rPr lang="sr-Latn-CS" b="1" dirty="0">
                <a:solidFill>
                  <a:srgbClr val="363435"/>
                </a:solidFill>
                <a:latin typeface="Times New Roman" panose="02020603050405020304" pitchFamily="18" charset="0"/>
                <a:ea typeface="Times New Roman" panose="02020603050405020304" pitchFamily="18" charset="0"/>
              </a:rPr>
              <a:t>odbrana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Nije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ono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izvršeno u nužnoj odbrani.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Nužna je ona odbrana koja je neophodno potrebna da se od svog dobra ili od dobra drugog odbije istovremeni ili neposredno predstojeći protivpravni napad.</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Učinilac koji je prekoračio granice nužne odbrane može se blaže kazniti, a ako je prekoračenje učinio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jake razdraženosti ili prepasti izazvane napadom, može se i osloboditi od kazne.</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95689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Krajnja </a:t>
            </a:r>
            <a:r>
              <a:rPr lang="sr-Latn-CS" b="1" dirty="0">
                <a:solidFill>
                  <a:srgbClr val="363435"/>
                </a:solidFill>
                <a:latin typeface="Times New Roman" panose="02020603050405020304" pitchFamily="18" charset="0"/>
                <a:ea typeface="Times New Roman" panose="02020603050405020304" pitchFamily="18" charset="0"/>
              </a:rPr>
              <a:t>nužda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Nije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ono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izvršeno u krajnjoj nuždi.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Krajnja nužda postoji kad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radi toga da učinilac otkloni od svog dobra ili od dobra drugog istovremenu </a:t>
            </a:r>
            <a:r>
              <a:rPr lang="sr-Latn-CS" dirty="0" err="1">
                <a:solidFill>
                  <a:srgbClr val="363435"/>
                </a:solidFill>
                <a:latin typeface="Times New Roman" panose="02020603050405020304" pitchFamily="18" charset="0"/>
                <a:ea typeface="Times New Roman" panose="02020603050405020304" pitchFamily="18" charset="0"/>
              </a:rPr>
              <a:t>neskrivljenu</a:t>
            </a:r>
            <a:r>
              <a:rPr lang="sr-Latn-CS" dirty="0">
                <a:solidFill>
                  <a:srgbClr val="363435"/>
                </a:solidFill>
                <a:latin typeface="Times New Roman" panose="02020603050405020304" pitchFamily="18" charset="0"/>
                <a:ea typeface="Times New Roman" panose="02020603050405020304" pitchFamily="18" charset="0"/>
              </a:rPr>
              <a:t> opasnost koja se na drugi način nije mogla otkloniti, a pri tom učinjeno zlo nije veće od zla koje je </a:t>
            </a:r>
            <a:r>
              <a:rPr lang="sr-Latn-CS" dirty="0" err="1">
                <a:solidFill>
                  <a:srgbClr val="363435"/>
                </a:solidFill>
                <a:latin typeface="Times New Roman" panose="02020603050405020304" pitchFamily="18" charset="0"/>
                <a:ea typeface="Times New Roman" panose="02020603050405020304" pitchFamily="18" charset="0"/>
              </a:rPr>
              <a:t>prijetilo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(3</a:t>
            </a:r>
            <a:r>
              <a:rPr lang="sr-Latn-CS" dirty="0">
                <a:solidFill>
                  <a:srgbClr val="363435"/>
                </a:solidFill>
                <a:latin typeface="Times New Roman" panose="02020603050405020304" pitchFamily="18" charset="0"/>
                <a:ea typeface="Times New Roman" panose="02020603050405020304" pitchFamily="18" charset="0"/>
              </a:rPr>
              <a:t>) Učinilac koji je sam izazvao opasnost ali iz </a:t>
            </a:r>
            <a:r>
              <a:rPr lang="sr-Latn-CS" dirty="0" smtClean="0">
                <a:solidFill>
                  <a:srgbClr val="363435"/>
                </a:solidFill>
                <a:latin typeface="Times New Roman" panose="02020603050405020304" pitchFamily="18" charset="0"/>
                <a:ea typeface="Times New Roman" panose="02020603050405020304" pitchFamily="18" charset="0"/>
              </a:rPr>
              <a:t>nehata </a:t>
            </a:r>
            <a:r>
              <a:rPr lang="sr-Latn-CS" dirty="0">
                <a:solidFill>
                  <a:srgbClr val="363435"/>
                </a:solidFill>
                <a:latin typeface="Times New Roman" panose="02020603050405020304" pitchFamily="18" charset="0"/>
                <a:ea typeface="Times New Roman" panose="02020603050405020304" pitchFamily="18" charset="0"/>
              </a:rPr>
              <a:t>ili je prekoračio granice krajnje nužde, može se blaže kazniti, a ako je prekoračenje učinjeno pod posebno olakšavajućim okolnostima, može se i osloboditi od kazne.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Nema krajnje nužde ako je učinilac bio dužan da se izloži opasnosti.</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95757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2</a:t>
            </a:r>
            <a:r>
              <a:rPr lang="sr-Latn-CS" dirty="0">
                <a:solidFill>
                  <a:srgbClr val="363435"/>
                </a:solidFill>
                <a:latin typeface="Times New Roman" panose="02020603050405020304" pitchFamily="18" charset="0"/>
                <a:ea typeface="Times New Roman" panose="02020603050405020304" pitchFamily="18" charset="0"/>
              </a:rPr>
              <a:t>. Opšte odredbe o krivičnoj odgovornosti</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Krivična odgovornost</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28.</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je odgovoran učinilac koji je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bio uračunljiv i koji je pri tome postupao </a:t>
            </a:r>
            <a:r>
              <a:rPr lang="sr-Latn-CS" dirty="0" err="1">
                <a:solidFill>
                  <a:srgbClr val="363435"/>
                </a:solidFill>
                <a:latin typeface="Times New Roman" panose="02020603050405020304" pitchFamily="18" charset="0"/>
                <a:ea typeface="Times New Roman" panose="02020603050405020304" pitchFamily="18" charset="0"/>
              </a:rPr>
              <a:t>umišljajno</a:t>
            </a:r>
            <a:r>
              <a:rPr lang="sr-Latn-CS" dirty="0">
                <a:solidFill>
                  <a:srgbClr val="363435"/>
                </a:solidFill>
                <a:latin typeface="Times New Roman" panose="02020603050405020304" pitchFamily="18" charset="0"/>
                <a:ea typeface="Times New Roman" panose="02020603050405020304" pitchFamily="18" charset="0"/>
              </a:rPr>
              <a:t> ili nehatno</a:t>
            </a:r>
            <a:r>
              <a:rPr lang="sr-Latn-CS" b="1" dirty="0">
                <a:solidFill>
                  <a:srgbClr val="FF0000"/>
                </a:solidFill>
                <a:latin typeface="Times New Roman" panose="02020603050405020304" pitchFamily="18" charset="0"/>
                <a:ea typeface="Times New Roman" panose="02020603050405020304" pitchFamily="18" charset="0"/>
              </a:rPr>
              <a:t>, a bio je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ili je bio dužan i mogao biti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da je njegovo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zabranjeno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iz nehata, učinilac je krivično odgovoran samo kada to zakon izričito određuje.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Ne</a:t>
            </a:r>
            <a:r>
              <a:rPr lang="sr-Latn-CS" b="1" dirty="0">
                <a:solidFill>
                  <a:srgbClr val="363435"/>
                </a:solidFill>
                <a:latin typeface="Times New Roman" panose="02020603050405020304" pitchFamily="18" charset="0"/>
                <a:ea typeface="Times New Roman" panose="02020603050405020304" pitchFamily="18" charset="0"/>
              </a:rPr>
              <a:t>uračunljivost</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29.</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Nije uračunljiv učinilac koji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nije mogao shvatiti značaj svog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nije mogao upravljati svojim postupcima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duševne bolesti, privremene duševne poremećenosti, zaostalog duševnog razvoja </a:t>
            </a:r>
            <a:r>
              <a:rPr lang="sr-Latn-CS" b="1" dirty="0">
                <a:solidFill>
                  <a:srgbClr val="FF0000"/>
                </a:solidFill>
                <a:latin typeface="Times New Roman" panose="02020603050405020304" pitchFamily="18" charset="0"/>
                <a:ea typeface="Times New Roman" panose="02020603050405020304" pitchFamily="18" charset="0"/>
              </a:rPr>
              <a:t>ili neke druge teže duševne poremećenosti</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8985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smtClean="0">
                <a:solidFill>
                  <a:srgbClr val="FF0000"/>
                </a:solidFill>
                <a:latin typeface="Times New Roman" panose="02020603050405020304" pitchFamily="18" charset="0"/>
                <a:ea typeface="Times New Roman" panose="02020603050405020304" pitchFamily="18" charset="0"/>
              </a:rPr>
              <a:t>Skrivljena</a:t>
            </a:r>
            <a:r>
              <a:rPr lang="sr-Latn-CS" b="1" dirty="0" smtClean="0">
                <a:solidFill>
                  <a:srgbClr val="FF0000"/>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neuračunljivost</a:t>
            </a:r>
            <a:endParaRPr lang="sr-Latn-BA" sz="11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30.</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Učinilac koji se upotrebom alkohola, droga ili na drugi način doveo u stanje u kome nije mogao shvatiti značaj svog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upravljati svojim postupcima, krivično je odgovoran ako je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dovođenja u takvo stanje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bilo obuhvaćeno njegovim umišljajem ili je u odnosu na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kod njega postojao nehat, a zakon za takvo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a:t>
            </a:r>
            <a:r>
              <a:rPr lang="sr-Latn-CS" dirty="0" smtClean="0">
                <a:solidFill>
                  <a:srgbClr val="363435"/>
                </a:solidFill>
                <a:latin typeface="Times New Roman" panose="02020603050405020304" pitchFamily="18" charset="0"/>
                <a:ea typeface="Times New Roman" panose="02020603050405020304" pitchFamily="18" charset="0"/>
              </a:rPr>
              <a:t>propisuje </a:t>
            </a:r>
            <a:r>
              <a:rPr lang="sr-Latn-CS" dirty="0">
                <a:solidFill>
                  <a:srgbClr val="363435"/>
                </a:solidFill>
                <a:latin typeface="Times New Roman" panose="02020603050405020304" pitchFamily="18" charset="0"/>
                <a:ea typeface="Times New Roman" panose="02020603050405020304" pitchFamily="18" charset="0"/>
              </a:rPr>
              <a:t>krivičnu odgovornost i za nehat.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Bitno smanjena uračunljivost</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31.</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Učinilac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čija je sposobnost da shvati značaj svog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sposobnost da upravlja svojim postupcima bila bitno smanjena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nekog stanja navedenog u odredbama člana 29. ovog zakonika može se blaže kazniti.</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Bitno smanjena uračunljivost u koju se učinilac doveo </a:t>
            </a:r>
            <a:r>
              <a:rPr lang="sr-Latn-CS" dirty="0">
                <a:solidFill>
                  <a:srgbClr val="363435"/>
                </a:solidFill>
                <a:latin typeface="Times New Roman" panose="02020603050405020304" pitchFamily="18" charset="0"/>
                <a:ea typeface="Times New Roman" panose="02020603050405020304" pitchFamily="18" charset="0"/>
              </a:rPr>
              <a:t>na način naveden u odredbama člana 30. ovog zakonika </a:t>
            </a:r>
            <a:r>
              <a:rPr lang="sr-Latn-CS" b="1" dirty="0">
                <a:solidFill>
                  <a:srgbClr val="FF0000"/>
                </a:solidFill>
                <a:latin typeface="Times New Roman" panose="02020603050405020304" pitchFamily="18" charset="0"/>
                <a:ea typeface="Times New Roman" panose="02020603050405020304" pitchFamily="18" charset="0"/>
              </a:rPr>
              <a:t>ne može biti osnov za ublažavanje kazne.</a:t>
            </a:r>
            <a:endParaRPr lang="sr-Latn-BA" sz="1100"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73163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Umišljaj</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može biti izvršeno sa direktnim ili eventualnim umišljajem.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sa direktnim umišljajem kada je učinilac bio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svog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a:t>
            </a:r>
            <a:r>
              <a:rPr lang="sr-Latn-CS" dirty="0" err="1">
                <a:solidFill>
                  <a:srgbClr val="363435"/>
                </a:solidFill>
                <a:latin typeface="Times New Roman" panose="02020603050405020304" pitchFamily="18" charset="0"/>
                <a:ea typeface="Times New Roman" panose="02020603050405020304" pitchFamily="18" charset="0"/>
              </a:rPr>
              <a:t>htio</a:t>
            </a:r>
            <a:r>
              <a:rPr lang="sr-Latn-CS" dirty="0">
                <a:solidFill>
                  <a:srgbClr val="363435"/>
                </a:solidFill>
                <a:latin typeface="Times New Roman" panose="02020603050405020304" pitchFamily="18" charset="0"/>
                <a:ea typeface="Times New Roman" panose="02020603050405020304" pitchFamily="18" charset="0"/>
              </a:rPr>
              <a:t> njegovo izvršenje.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sa eventualnim umišljajem kada je učinilac bio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da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njegovog činjenja ili nečinjenja može nastupiti zabranjena posljedica, ali je pristao na njeno nastupanje.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0941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Nehat</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može biti izvršeno sa </a:t>
            </a:r>
            <a:r>
              <a:rPr lang="sr-Latn-CS" dirty="0" err="1">
                <a:solidFill>
                  <a:srgbClr val="363435"/>
                </a:solidFill>
                <a:latin typeface="Times New Roman" panose="02020603050405020304" pitchFamily="18" charset="0"/>
                <a:ea typeface="Times New Roman" panose="02020603050405020304" pitchFamily="18" charset="0"/>
              </a:rPr>
              <a:t>svjesnim</a:t>
            </a:r>
            <a:r>
              <a:rPr lang="sr-Latn-CS" dirty="0">
                <a:solidFill>
                  <a:srgbClr val="363435"/>
                </a:solidFill>
                <a:latin typeface="Times New Roman" panose="02020603050405020304" pitchFamily="18" charset="0"/>
                <a:ea typeface="Times New Roman" panose="02020603050405020304" pitchFamily="18" charset="0"/>
              </a:rPr>
              <a:t> ili </a:t>
            </a:r>
            <a:r>
              <a:rPr lang="sr-Latn-CS" dirty="0" err="1">
                <a:solidFill>
                  <a:srgbClr val="363435"/>
                </a:solidFill>
                <a:latin typeface="Times New Roman" panose="02020603050405020304" pitchFamily="18" charset="0"/>
                <a:ea typeface="Times New Roman" panose="02020603050405020304" pitchFamily="18" charset="0"/>
              </a:rPr>
              <a:t>nesvjesnim</a:t>
            </a:r>
            <a:r>
              <a:rPr lang="sr-Latn-CS" dirty="0">
                <a:solidFill>
                  <a:srgbClr val="363435"/>
                </a:solidFill>
                <a:latin typeface="Times New Roman" panose="02020603050405020304" pitchFamily="18" charset="0"/>
                <a:ea typeface="Times New Roman" panose="02020603050405020304" pitchFamily="18" charset="0"/>
              </a:rPr>
              <a:t> nehatom.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sa </a:t>
            </a:r>
            <a:r>
              <a:rPr lang="sr-Latn-CS" dirty="0" err="1">
                <a:solidFill>
                  <a:srgbClr val="363435"/>
                </a:solidFill>
                <a:latin typeface="Times New Roman" panose="02020603050405020304" pitchFamily="18" charset="0"/>
                <a:ea typeface="Times New Roman" panose="02020603050405020304" pitchFamily="18" charset="0"/>
              </a:rPr>
              <a:t>svjesnim</a:t>
            </a:r>
            <a:r>
              <a:rPr lang="sr-Latn-CS" dirty="0">
                <a:solidFill>
                  <a:srgbClr val="363435"/>
                </a:solidFill>
                <a:latin typeface="Times New Roman" panose="02020603050405020304" pitchFamily="18" charset="0"/>
                <a:ea typeface="Times New Roman" panose="02020603050405020304" pitchFamily="18" charset="0"/>
              </a:rPr>
              <a:t> nehatom kada je učinilac bio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da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njegovog činjenja ili nečinjenja može nastupiti zabranjena posljedica, ali je olako držao da će je moći </a:t>
            </a:r>
            <a:r>
              <a:rPr lang="sr-Latn-CS" dirty="0" err="1">
                <a:solidFill>
                  <a:srgbClr val="363435"/>
                </a:solidFill>
                <a:latin typeface="Times New Roman" panose="02020603050405020304" pitchFamily="18" charset="0"/>
                <a:ea typeface="Times New Roman" panose="02020603050405020304" pitchFamily="18" charset="0"/>
              </a:rPr>
              <a:t>spriječiti</a:t>
            </a:r>
            <a:r>
              <a:rPr lang="sr-Latn-CS" dirty="0">
                <a:solidFill>
                  <a:srgbClr val="363435"/>
                </a:solidFill>
                <a:latin typeface="Times New Roman" panose="02020603050405020304" pitchFamily="18" charset="0"/>
                <a:ea typeface="Times New Roman" panose="02020603050405020304" pitchFamily="18" charset="0"/>
              </a:rPr>
              <a:t> ili da ona neće nastupiti.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je izvršeno iz </a:t>
            </a:r>
            <a:r>
              <a:rPr lang="sr-Latn-CS" dirty="0" err="1">
                <a:solidFill>
                  <a:srgbClr val="363435"/>
                </a:solidFill>
                <a:latin typeface="Times New Roman" panose="02020603050405020304" pitchFamily="18" charset="0"/>
                <a:ea typeface="Times New Roman" panose="02020603050405020304" pitchFamily="18" charset="0"/>
              </a:rPr>
              <a:t>nesvjesnog</a:t>
            </a:r>
            <a:r>
              <a:rPr lang="sr-Latn-CS" dirty="0">
                <a:solidFill>
                  <a:srgbClr val="363435"/>
                </a:solidFill>
                <a:latin typeface="Times New Roman" panose="02020603050405020304" pitchFamily="18" charset="0"/>
                <a:ea typeface="Times New Roman" panose="02020603050405020304" pitchFamily="18" charset="0"/>
              </a:rPr>
              <a:t> nehata kada učinilac nije bio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mogućnosti nastupanja zabranjene posljedice, iako je prema okolnostima i prema svojim ličnim svojstvima bio dužan i mogao biti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te mogućnosti.</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65796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Odgovornost </a:t>
            </a:r>
            <a:r>
              <a:rPr lang="sr-Latn-CS" b="1" dirty="0">
                <a:solidFill>
                  <a:srgbClr val="363435"/>
                </a:solidFill>
                <a:latin typeface="Times New Roman" panose="02020603050405020304" pitchFamily="18" charset="0"/>
                <a:ea typeface="Times New Roman" panose="02020603050405020304" pitchFamily="18" charset="0"/>
              </a:rPr>
              <a:t>za težu posljedicu</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Kad je iz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proizašla teža posljedica zbog koje zakon propisuje težu kaznu, ta se kazna može izreći ako je u odnosu na tu posljedicu učinilac postupao nehatno, </a:t>
            </a:r>
            <a:r>
              <a:rPr lang="sr-Latn-CS" b="1" dirty="0">
                <a:solidFill>
                  <a:srgbClr val="FF0000"/>
                </a:solidFill>
                <a:latin typeface="Times New Roman" panose="02020603050405020304" pitchFamily="18" charset="0"/>
                <a:ea typeface="Times New Roman" panose="02020603050405020304" pitchFamily="18" charset="0"/>
              </a:rPr>
              <a:t>a izuzetno i </a:t>
            </a:r>
            <a:r>
              <a:rPr lang="sr-Latn-CS" b="1" dirty="0" err="1">
                <a:solidFill>
                  <a:srgbClr val="FF0000"/>
                </a:solidFill>
                <a:latin typeface="Times New Roman" panose="02020603050405020304" pitchFamily="18" charset="0"/>
                <a:ea typeface="Times New Roman" panose="02020603050405020304" pitchFamily="18" charset="0"/>
              </a:rPr>
              <a:t>umišljajno</a:t>
            </a:r>
            <a:r>
              <a:rPr lang="sr-Latn-CS" b="1" dirty="0">
                <a:solidFill>
                  <a:srgbClr val="FF0000"/>
                </a:solidFill>
                <a:latin typeface="Times New Roman" panose="02020603050405020304" pitchFamily="18" charset="0"/>
                <a:ea typeface="Times New Roman" panose="02020603050405020304" pitchFamily="18" charset="0"/>
              </a:rPr>
              <a:t> ako time nisu ostvarena </a:t>
            </a:r>
            <a:r>
              <a:rPr lang="sr-Latn-CS" b="1" dirty="0" err="1">
                <a:solidFill>
                  <a:srgbClr val="FF0000"/>
                </a:solidFill>
                <a:latin typeface="Times New Roman" panose="02020603050405020304" pitchFamily="18" charset="0"/>
                <a:ea typeface="Times New Roman" panose="02020603050405020304" pitchFamily="18" charset="0"/>
              </a:rPr>
              <a:t>obilježja</a:t>
            </a:r>
            <a:r>
              <a:rPr lang="sr-Latn-CS" b="1" dirty="0">
                <a:solidFill>
                  <a:srgbClr val="FF0000"/>
                </a:solidFill>
                <a:latin typeface="Times New Roman" panose="02020603050405020304" pitchFamily="18" charset="0"/>
                <a:ea typeface="Times New Roman" panose="02020603050405020304" pitchFamily="18" charset="0"/>
              </a:rPr>
              <a:t> nekog drugog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56366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Stvarna </a:t>
            </a:r>
            <a:r>
              <a:rPr lang="sr-Latn-CS" b="1" dirty="0">
                <a:solidFill>
                  <a:srgbClr val="363435"/>
                </a:solidFill>
                <a:latin typeface="Times New Roman" panose="02020603050405020304" pitchFamily="18" charset="0"/>
                <a:ea typeface="Times New Roman" panose="02020603050405020304" pitchFamily="18" charset="0"/>
              </a:rPr>
              <a:t>zabluda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35.</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Nije </a:t>
            </a:r>
            <a:r>
              <a:rPr lang="sr-Latn-CS" b="1" dirty="0">
                <a:solidFill>
                  <a:srgbClr val="FF0000"/>
                </a:solidFill>
                <a:latin typeface="Times New Roman" panose="02020603050405020304" pitchFamily="18" charset="0"/>
                <a:ea typeface="Times New Roman" panose="02020603050405020304" pitchFamily="18" charset="0"/>
              </a:rPr>
              <a:t>krivično odgovoran </a:t>
            </a:r>
            <a:r>
              <a:rPr lang="sr-Latn-CS" dirty="0">
                <a:solidFill>
                  <a:srgbClr val="363435"/>
                </a:solidFill>
                <a:latin typeface="Times New Roman" panose="02020603050405020304" pitchFamily="18" charset="0"/>
                <a:ea typeface="Times New Roman" panose="02020603050405020304" pitchFamily="18" charset="0"/>
              </a:rPr>
              <a:t>učinilac koji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nije bio </a:t>
            </a:r>
            <a:r>
              <a:rPr lang="sr-Latn-CS" dirty="0" err="1">
                <a:solidFill>
                  <a:srgbClr val="363435"/>
                </a:solidFill>
                <a:latin typeface="Times New Roman" panose="02020603050405020304" pitchFamily="18" charset="0"/>
                <a:ea typeface="Times New Roman" panose="02020603050405020304" pitchFamily="18" charset="0"/>
              </a:rPr>
              <a:t>svjestan</a:t>
            </a:r>
            <a:r>
              <a:rPr lang="sr-Latn-CS" dirty="0">
                <a:solidFill>
                  <a:srgbClr val="363435"/>
                </a:solidFill>
                <a:latin typeface="Times New Roman" panose="02020603050405020304" pitchFamily="18" charset="0"/>
                <a:ea typeface="Times New Roman" panose="02020603050405020304" pitchFamily="18" charset="0"/>
              </a:rPr>
              <a:t> nekog njegovog zakonskog </a:t>
            </a:r>
            <a:r>
              <a:rPr lang="sr-Latn-CS" dirty="0" err="1">
                <a:solidFill>
                  <a:srgbClr val="363435"/>
                </a:solidFill>
                <a:latin typeface="Times New Roman" panose="02020603050405020304" pitchFamily="18" charset="0"/>
                <a:ea typeface="Times New Roman" panose="02020603050405020304" pitchFamily="18" charset="0"/>
              </a:rPr>
              <a:t>obilježja</a:t>
            </a:r>
            <a:r>
              <a:rPr lang="sr-Latn-CS" dirty="0">
                <a:solidFill>
                  <a:srgbClr val="363435"/>
                </a:solidFill>
                <a:latin typeface="Times New Roman" panose="02020603050405020304" pitchFamily="18" charset="0"/>
                <a:ea typeface="Times New Roman" panose="02020603050405020304" pitchFamily="18" charset="0"/>
              </a:rPr>
              <a:t> ili koji je pogrešno smatrao da postoje okolnosti prema kojima bi, da su one stvarno postojale, to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bilo dozvoljeno.</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je učinilac bio u zabludi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nehata, krivično je odgovoran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iz nehata kada zakon za to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propisuje kažnjavanje i za nehat.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Pravna zabluda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36.</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Nije </a:t>
            </a:r>
            <a:r>
              <a:rPr lang="sr-Latn-CS" b="1" dirty="0">
                <a:solidFill>
                  <a:srgbClr val="FF0000"/>
                </a:solidFill>
                <a:latin typeface="Times New Roman" panose="02020603050405020304" pitchFamily="18" charset="0"/>
                <a:ea typeface="Times New Roman" panose="02020603050405020304" pitchFamily="18" charset="0"/>
              </a:rPr>
              <a:t>krivično odgovoran </a:t>
            </a:r>
            <a:r>
              <a:rPr lang="sr-Latn-CS" dirty="0">
                <a:solidFill>
                  <a:srgbClr val="363435"/>
                </a:solidFill>
                <a:latin typeface="Times New Roman" panose="02020603050405020304" pitchFamily="18" charset="0"/>
                <a:ea typeface="Times New Roman" panose="02020603050405020304" pitchFamily="18" charset="0"/>
              </a:rPr>
              <a:t>učinilac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koji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njegovog izvršenja iz opravdanih razloga </a:t>
            </a:r>
            <a:r>
              <a:rPr lang="sr-Latn-CS" b="1" dirty="0">
                <a:solidFill>
                  <a:srgbClr val="FF0000"/>
                </a:solidFill>
                <a:latin typeface="Times New Roman" panose="02020603050405020304" pitchFamily="18" charset="0"/>
                <a:ea typeface="Times New Roman" panose="02020603050405020304" pitchFamily="18" charset="0"/>
              </a:rPr>
              <a:t>nije bio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niti je bio dužan i mogao biti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da je njegovo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zabranjeno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Ako je učinilac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iz stava 1. ovog člana bio dužan i mogao biti </a:t>
            </a:r>
            <a:r>
              <a:rPr lang="sr-Latn-CS" b="1" dirty="0" err="1">
                <a:solidFill>
                  <a:srgbClr val="FF0000"/>
                </a:solidFill>
                <a:latin typeface="Times New Roman" panose="02020603050405020304" pitchFamily="18" charset="0"/>
                <a:ea typeface="Times New Roman" panose="02020603050405020304" pitchFamily="18" charset="0"/>
              </a:rPr>
              <a:t>svjestan</a:t>
            </a:r>
            <a:r>
              <a:rPr lang="sr-Latn-CS" b="1" dirty="0">
                <a:solidFill>
                  <a:srgbClr val="FF0000"/>
                </a:solidFill>
                <a:latin typeface="Times New Roman" panose="02020603050405020304" pitchFamily="18" charset="0"/>
                <a:ea typeface="Times New Roman" panose="02020603050405020304" pitchFamily="18" charset="0"/>
              </a:rPr>
              <a:t> da je njegovo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zabranjeno, može se blaže kazniti</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86207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3</a:t>
            </a:r>
            <a:r>
              <a:rPr lang="sr-Latn-CS" dirty="0">
                <a:solidFill>
                  <a:srgbClr val="363435"/>
                </a:solidFill>
                <a:latin typeface="Times New Roman" panose="02020603050405020304" pitchFamily="18" charset="0"/>
                <a:ea typeface="Times New Roman" panose="02020603050405020304" pitchFamily="18" charset="0"/>
              </a:rPr>
              <a:t>. Saučesništvo u krivičnom </a:t>
            </a:r>
            <a:r>
              <a:rPr lang="sr-Latn-CS" dirty="0" err="1">
                <a:solidFill>
                  <a:srgbClr val="363435"/>
                </a:solidFill>
                <a:latin typeface="Times New Roman" panose="02020603050405020304" pitchFamily="18" charset="0"/>
                <a:ea typeface="Times New Roman" panose="02020603050405020304" pitchFamily="18" charset="0"/>
              </a:rPr>
              <a:t>djelu</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100" dirty="0">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a:solidFill>
                  <a:srgbClr val="363435"/>
                </a:solidFill>
                <a:latin typeface="Times New Roman" panose="02020603050405020304" pitchFamily="18" charset="0"/>
                <a:ea typeface="Times New Roman" panose="02020603050405020304" pitchFamily="18" charset="0"/>
              </a:rPr>
              <a:t>Saizvršilaštvo</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37.</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Ako više lica zajednički izvrše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učestvujući u radnji izvršenja </a:t>
            </a:r>
            <a:r>
              <a:rPr lang="sr-Latn-CS" b="1" dirty="0">
                <a:solidFill>
                  <a:srgbClr val="FF0000"/>
                </a:solidFill>
                <a:latin typeface="Times New Roman" panose="02020603050405020304" pitchFamily="18" charset="0"/>
                <a:ea typeface="Times New Roman" panose="02020603050405020304" pitchFamily="18" charset="0"/>
              </a:rPr>
              <a:t>ili nekom drugom radnjom značajno doprinesu njegovom izvršenju</a:t>
            </a:r>
            <a:r>
              <a:rPr lang="sr-Latn-CS" dirty="0">
                <a:solidFill>
                  <a:srgbClr val="363435"/>
                </a:solidFill>
                <a:latin typeface="Times New Roman" panose="02020603050405020304" pitchFamily="18" charset="0"/>
                <a:ea typeface="Times New Roman" panose="02020603050405020304" pitchFamily="18" charset="0"/>
              </a:rPr>
              <a:t>, svako od njih kazniće se kaznom propisanom za to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Podstrekavanje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38.</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Ko drugog </a:t>
            </a:r>
            <a:r>
              <a:rPr lang="sr-Latn-CS" dirty="0" err="1">
                <a:solidFill>
                  <a:srgbClr val="363435"/>
                </a:solidFill>
                <a:latin typeface="Times New Roman" panose="02020603050405020304" pitchFamily="18" charset="0"/>
                <a:ea typeface="Times New Roman" panose="02020603050405020304" pitchFamily="18" charset="0"/>
              </a:rPr>
              <a:t>umišljajno</a:t>
            </a:r>
            <a:r>
              <a:rPr lang="sr-Latn-CS" dirty="0">
                <a:solidFill>
                  <a:srgbClr val="363435"/>
                </a:solidFill>
                <a:latin typeface="Times New Roman" panose="02020603050405020304" pitchFamily="18" charset="0"/>
                <a:ea typeface="Times New Roman" panose="02020603050405020304" pitchFamily="18" charset="0"/>
              </a:rPr>
              <a:t> podstrekava da izvrši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kazniće se kao da ga je sam izvršio.</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Ko drugog </a:t>
            </a:r>
            <a:r>
              <a:rPr lang="sr-Latn-CS" dirty="0" err="1">
                <a:solidFill>
                  <a:srgbClr val="363435"/>
                </a:solidFill>
                <a:latin typeface="Times New Roman" panose="02020603050405020304" pitchFamily="18" charset="0"/>
                <a:ea typeface="Times New Roman" panose="02020603050405020304" pitchFamily="18" charset="0"/>
              </a:rPr>
              <a:t>umišljajno</a:t>
            </a:r>
            <a:r>
              <a:rPr lang="sr-Latn-CS" dirty="0">
                <a:solidFill>
                  <a:srgbClr val="363435"/>
                </a:solidFill>
                <a:latin typeface="Times New Roman" panose="02020603050405020304" pitchFamily="18" charset="0"/>
                <a:ea typeface="Times New Roman" panose="02020603050405020304" pitchFamily="18" charset="0"/>
              </a:rPr>
              <a:t> podstrekava na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kod kojeg je pokušaj kažnjiv</a:t>
            </a:r>
            <a:r>
              <a:rPr lang="sr-Latn-CS" dirty="0">
                <a:solidFill>
                  <a:srgbClr val="363435"/>
                </a:solidFill>
                <a:latin typeface="Times New Roman" panose="02020603050405020304" pitchFamily="18" charset="0"/>
                <a:ea typeface="Times New Roman" panose="02020603050405020304" pitchFamily="18" charset="0"/>
              </a:rPr>
              <a:t>, 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ne bude ni pokušano, kazniće se kao za pokušaj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Ako je pokušaj podstrekavanja bio nepodoban, podstrekač se može osloboditi kazne</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9625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685800"/>
            <a:ext cx="7315200" cy="5486400"/>
          </a:xfrm>
        </p:spPr>
        <p:txBody>
          <a:bodyPr>
            <a:normAutofit/>
          </a:bodyPr>
          <a:lstStyle/>
          <a:p>
            <a:pPr marL="0" indent="0" algn="ctr">
              <a:buNone/>
            </a:pPr>
            <a:endParaRPr lang="sr-Latn-CS" b="1" spc="-10" dirty="0" smtClean="0">
              <a:solidFill>
                <a:srgbClr val="363435"/>
              </a:solidFill>
              <a:latin typeface="Times New Roman" panose="02020603050405020304" pitchFamily="18" charset="0"/>
              <a:ea typeface="Times New Roman" panose="02020603050405020304" pitchFamily="18" charset="0"/>
            </a:endParaRPr>
          </a:p>
          <a:p>
            <a:pPr marL="0" indent="0" algn="ctr">
              <a:buNone/>
            </a:pPr>
            <a:r>
              <a:rPr lang="sr-Latn-CS" b="1" spc="-10" dirty="0" smtClean="0">
                <a:solidFill>
                  <a:srgbClr val="FF0000"/>
                </a:solidFill>
                <a:latin typeface="Times New Roman" panose="02020603050405020304" pitchFamily="18" charset="0"/>
                <a:ea typeface="Times New Roman" panose="02020603050405020304" pitchFamily="18" charset="0"/>
              </a:rPr>
              <a:t>Načelo </a:t>
            </a:r>
            <a:r>
              <a:rPr lang="sr-Latn-CS" b="1" spc="-10" dirty="0" smtClean="0">
                <a:solidFill>
                  <a:srgbClr val="FF0000"/>
                </a:solidFill>
                <a:latin typeface="Times New Roman" panose="02020603050405020304" pitchFamily="18" charset="0"/>
                <a:ea typeface="Times New Roman" panose="02020603050405020304" pitchFamily="18" charset="0"/>
              </a:rPr>
              <a:t>zakonitosti</a:t>
            </a:r>
          </a:p>
          <a:p>
            <a:pPr marL="0" indent="0" algn="ctr">
              <a:buNone/>
            </a:pPr>
            <a:r>
              <a:rPr lang="sr-Latn-CS" sz="1200" b="1" spc="-10" dirty="0" smtClean="0">
                <a:solidFill>
                  <a:schemeClr val="tx1"/>
                </a:solidFill>
                <a:latin typeface="Times New Roman" panose="02020603050405020304" pitchFamily="18" charset="0"/>
                <a:ea typeface="Times New Roman" panose="02020603050405020304" pitchFamily="18" charset="0"/>
              </a:rPr>
              <a:t>(Nema krivičnog </a:t>
            </a:r>
            <a:r>
              <a:rPr lang="sr-Latn-CS" sz="1200" b="1" spc="-10" dirty="0" err="1" smtClean="0">
                <a:solidFill>
                  <a:schemeClr val="tx1"/>
                </a:solidFill>
                <a:latin typeface="Times New Roman" panose="02020603050405020304" pitchFamily="18" charset="0"/>
                <a:ea typeface="Times New Roman" panose="02020603050405020304" pitchFamily="18" charset="0"/>
              </a:rPr>
              <a:t>djela</a:t>
            </a:r>
            <a:r>
              <a:rPr lang="sr-Latn-CS" sz="1200" b="1" spc="-10" dirty="0" smtClean="0">
                <a:solidFill>
                  <a:schemeClr val="tx1"/>
                </a:solidFill>
                <a:latin typeface="Times New Roman" panose="02020603050405020304" pitchFamily="18" charset="0"/>
                <a:ea typeface="Times New Roman" panose="02020603050405020304" pitchFamily="18" charset="0"/>
              </a:rPr>
              <a:t> i kazne bez zakona – ranije član 3.)</a:t>
            </a:r>
            <a:endParaRPr lang="sr-Latn-BA" sz="1200" dirty="0">
              <a:solidFill>
                <a:schemeClr val="tx1"/>
              </a:solidFill>
              <a:latin typeface="Times New Roman" panose="02020603050405020304" pitchFamily="18" charset="0"/>
              <a:ea typeface="Times New Roman" panose="02020603050405020304" pitchFamily="18" charset="0"/>
            </a:endParaRPr>
          </a:p>
          <a:p>
            <a:pPr marL="0" indent="0" algn="ctr">
              <a:buNone/>
            </a:pPr>
            <a:r>
              <a:rPr lang="sr-Latn-CS" dirty="0">
                <a:solidFill>
                  <a:srgbClr val="363435"/>
                </a:solidFill>
                <a:latin typeface="Times New Roman" panose="02020603050405020304" pitchFamily="18" charset="0"/>
                <a:ea typeface="Times New Roman" panose="02020603050405020304" pitchFamily="18" charset="0"/>
              </a:rPr>
              <a:t>Član 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krivične sankcije propisuju se samo zakonom.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Niko ne može biti kažnjen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prije nego što je izvršeno, nije bilo zakonom određeno kao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niti mu se može izreći kazna ili druga krivična sankcija koja nije bila propisana tim zakonom.</a:t>
            </a:r>
            <a:endParaRPr lang="sr-Latn-BA" sz="1200" dirty="0">
              <a:latin typeface="Times New Roman" panose="02020603050405020304" pitchFamily="18" charset="0"/>
              <a:ea typeface="Times New Roman" panose="02020603050405020304" pitchFamily="18" charset="0"/>
            </a:endParaRPr>
          </a:p>
          <a:p>
            <a:pPr marL="0" marR="320040" indent="0" algn="ctr">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320040" indent="0" algn="ctr">
              <a:buNone/>
            </a:pPr>
            <a:r>
              <a:rPr lang="sr-Latn-CS" b="1" dirty="0" smtClean="0">
                <a:solidFill>
                  <a:srgbClr val="363435"/>
                </a:solidFill>
                <a:latin typeface="Times New Roman" panose="02020603050405020304" pitchFamily="18" charset="0"/>
                <a:ea typeface="Times New Roman" panose="02020603050405020304" pitchFamily="18" charset="0"/>
              </a:rPr>
              <a:t>Osn</a:t>
            </a:r>
            <a:r>
              <a:rPr lang="sr-Latn-CS" b="1" spc="-25" dirty="0" smtClean="0">
                <a:solidFill>
                  <a:srgbClr val="363435"/>
                </a:solidFill>
                <a:latin typeface="Times New Roman" panose="02020603050405020304" pitchFamily="18" charset="0"/>
                <a:ea typeface="Times New Roman" panose="02020603050405020304" pitchFamily="18" charset="0"/>
              </a:rPr>
              <a:t>o</a:t>
            </a:r>
            <a:r>
              <a:rPr lang="sr-Latn-CS" b="1" dirty="0" smtClean="0">
                <a:solidFill>
                  <a:srgbClr val="363435"/>
                </a:solidFill>
                <a:latin typeface="Times New Roman" panose="02020603050405020304" pitchFamily="18" charset="0"/>
                <a:ea typeface="Times New Roman" panose="02020603050405020304" pitchFamily="18" charset="0"/>
              </a:rPr>
              <a:t>v </a:t>
            </a:r>
            <a:r>
              <a:rPr lang="sr-Latn-CS" b="1" dirty="0">
                <a:solidFill>
                  <a:srgbClr val="363435"/>
                </a:solidFill>
                <a:latin typeface="Times New Roman" panose="02020603050405020304" pitchFamily="18" charset="0"/>
                <a:ea typeface="Times New Roman" panose="02020603050405020304" pitchFamily="18" charset="0"/>
              </a:rPr>
              <a:t>krivične </a:t>
            </a:r>
            <a:r>
              <a:rPr lang="sr-Latn-CS" b="1" spc="-25" dirty="0">
                <a:solidFill>
                  <a:srgbClr val="363435"/>
                </a:solidFill>
                <a:latin typeface="Times New Roman" panose="02020603050405020304" pitchFamily="18" charset="0"/>
                <a:ea typeface="Times New Roman" panose="02020603050405020304" pitchFamily="18" charset="0"/>
              </a:rPr>
              <a:t>o</a:t>
            </a:r>
            <a:r>
              <a:rPr lang="sr-Latn-CS" b="1" dirty="0">
                <a:solidFill>
                  <a:srgbClr val="363435"/>
                </a:solidFill>
                <a:latin typeface="Times New Roman" panose="02020603050405020304" pitchFamily="18" charset="0"/>
                <a:ea typeface="Times New Roman" panose="02020603050405020304" pitchFamily="18" charset="0"/>
              </a:rPr>
              <a:t>d</a:t>
            </a:r>
            <a:r>
              <a:rPr lang="sr-Latn-CS" b="1" spc="-20" dirty="0">
                <a:solidFill>
                  <a:srgbClr val="363435"/>
                </a:solidFill>
                <a:latin typeface="Times New Roman" panose="02020603050405020304" pitchFamily="18" charset="0"/>
                <a:ea typeface="Times New Roman" panose="02020603050405020304" pitchFamily="18" charset="0"/>
              </a:rPr>
              <a:t>go</a:t>
            </a:r>
            <a:r>
              <a:rPr lang="sr-Latn-CS" b="1" spc="-5" dirty="0">
                <a:solidFill>
                  <a:srgbClr val="363435"/>
                </a:solidFill>
                <a:latin typeface="Times New Roman" panose="02020603050405020304" pitchFamily="18" charset="0"/>
                <a:ea typeface="Times New Roman" panose="02020603050405020304" pitchFamily="18" charset="0"/>
              </a:rPr>
              <a:t>v</a:t>
            </a:r>
            <a:r>
              <a:rPr lang="sr-Latn-CS" b="1" dirty="0">
                <a:solidFill>
                  <a:srgbClr val="363435"/>
                </a:solidFill>
                <a:latin typeface="Times New Roman" panose="02020603050405020304" pitchFamily="18" charset="0"/>
                <a:ea typeface="Times New Roman" panose="02020603050405020304" pitchFamily="18" charset="0"/>
              </a:rPr>
              <a:t>ornosti i </a:t>
            </a:r>
            <a:r>
              <a:rPr lang="sr-Latn-CS" b="1" spc="-15" dirty="0" err="1">
                <a:solidFill>
                  <a:srgbClr val="363435"/>
                </a:solidFill>
                <a:latin typeface="Times New Roman" panose="02020603050405020304" pitchFamily="18" charset="0"/>
                <a:ea typeface="Times New Roman" panose="02020603050405020304" pitchFamily="18" charset="0"/>
              </a:rPr>
              <a:t>k</a:t>
            </a:r>
            <a:r>
              <a:rPr lang="sr-Latn-CS" b="1" dirty="0" err="1">
                <a:solidFill>
                  <a:srgbClr val="363435"/>
                </a:solidFill>
                <a:latin typeface="Times New Roman" panose="02020603050405020304" pitchFamily="18" charset="0"/>
                <a:ea typeface="Times New Roman" panose="02020603050405020304" pitchFamily="18" charset="0"/>
              </a:rPr>
              <a:t>ažnji</a:t>
            </a:r>
            <a:r>
              <a:rPr lang="sr-Latn-CS" b="1" spc="-5" dirty="0" err="1">
                <a:solidFill>
                  <a:srgbClr val="363435"/>
                </a:solidFill>
                <a:latin typeface="Times New Roman" panose="02020603050405020304" pitchFamily="18" charset="0"/>
                <a:ea typeface="Times New Roman" panose="02020603050405020304" pitchFamily="18" charset="0"/>
              </a:rPr>
              <a:t>v</a:t>
            </a:r>
            <a:r>
              <a:rPr lang="sr-Latn-CS" b="1" dirty="0" err="1">
                <a:solidFill>
                  <a:srgbClr val="363435"/>
                </a:solidFill>
                <a:latin typeface="Times New Roman" panose="02020603050405020304" pitchFamily="18" charset="0"/>
                <a:ea typeface="Times New Roman" panose="02020603050405020304" pitchFamily="18" charset="0"/>
              </a:rPr>
              <a:t>osti</a:t>
            </a:r>
            <a:endParaRPr lang="sr-Latn-BA" sz="1200" dirty="0">
              <a:latin typeface="Times New Roman" panose="02020603050405020304" pitchFamily="18" charset="0"/>
              <a:ea typeface="Times New Roman" panose="02020603050405020304" pitchFamily="18" charset="0"/>
            </a:endParaRPr>
          </a:p>
          <a:p>
            <a:pPr marL="0" marR="131699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Član 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Osnov krivične odgovornosti predstavlja izvršeno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sa svim svojim </a:t>
            </a:r>
            <a:r>
              <a:rPr lang="sr-Latn-CS" dirty="0" err="1">
                <a:solidFill>
                  <a:srgbClr val="363435"/>
                </a:solidFill>
                <a:latin typeface="Times New Roman" panose="02020603050405020304" pitchFamily="18" charset="0"/>
                <a:ea typeface="Times New Roman" panose="02020603050405020304" pitchFamily="18" charset="0"/>
              </a:rPr>
              <a:t>obilježjima</a:t>
            </a:r>
            <a:r>
              <a:rPr lang="sr-Latn-CS" dirty="0">
                <a:solidFill>
                  <a:srgbClr val="363435"/>
                </a:solidFill>
                <a:latin typeface="Times New Roman" panose="02020603050405020304" pitchFamily="18" charset="0"/>
                <a:ea typeface="Times New Roman" panose="02020603050405020304" pitchFamily="18" charset="0"/>
              </a:rPr>
              <a:t> propisanim u zakonu.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Niko ne može biti kažnjen, niti se prema njemu mogu izreći alternativne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ako nije utvrđeno da je krivično odgovoran za učinjeno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71755" lvl="0" indent="0" algn="ctr">
              <a:spcBef>
                <a:spcPts val="0"/>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44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Pomaganje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39.</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Ko drugome sa umišljajem pomogne u izvršenju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kazniće se kao da ga je sam učinio, a može se i blaže kazniti.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Kao pomaganje u izvršenju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smatra se naročito: davanje </a:t>
            </a:r>
            <a:r>
              <a:rPr lang="sr-Latn-CS" dirty="0" err="1">
                <a:solidFill>
                  <a:srgbClr val="363435"/>
                </a:solidFill>
                <a:latin typeface="Times New Roman" panose="02020603050405020304" pitchFamily="18" charset="0"/>
                <a:ea typeface="Times New Roman" panose="02020603050405020304" pitchFamily="18" charset="0"/>
              </a:rPr>
              <a:t>savjeta</a:t>
            </a:r>
            <a:r>
              <a:rPr lang="sr-Latn-CS" dirty="0">
                <a:solidFill>
                  <a:srgbClr val="363435"/>
                </a:solidFill>
                <a:latin typeface="Times New Roman" panose="02020603050405020304" pitchFamily="18" charset="0"/>
                <a:ea typeface="Times New Roman" panose="02020603050405020304" pitchFamily="18" charset="0"/>
              </a:rPr>
              <a:t> ili uputstava kako da se izvrši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stavljanje učiniocu na raspolaganje sredstava za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stvaranje uslova </a:t>
            </a:r>
            <a:r>
              <a:rPr lang="sr-Latn-CS" dirty="0">
                <a:solidFill>
                  <a:srgbClr val="363435"/>
                </a:solidFill>
                <a:latin typeface="Times New Roman" panose="02020603050405020304" pitchFamily="18" charset="0"/>
                <a:ea typeface="Times New Roman" panose="02020603050405020304" pitchFamily="18" charset="0"/>
              </a:rPr>
              <a:t>ili otklanjanje prepreka  za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kao i </a:t>
            </a:r>
            <a:r>
              <a:rPr lang="sr-Latn-CS" dirty="0" err="1">
                <a:solidFill>
                  <a:srgbClr val="363435"/>
                </a:solidFill>
                <a:latin typeface="Times New Roman" panose="02020603050405020304" pitchFamily="18" charset="0"/>
                <a:ea typeface="Times New Roman" panose="02020603050405020304" pitchFamily="18" charset="0"/>
              </a:rPr>
              <a:t>unaprijed</a:t>
            </a:r>
            <a:r>
              <a:rPr lang="sr-Latn-CS" dirty="0">
                <a:solidFill>
                  <a:srgbClr val="363435"/>
                </a:solidFill>
                <a:latin typeface="Times New Roman" panose="02020603050405020304" pitchFamily="18" charset="0"/>
                <a:ea typeface="Times New Roman" panose="02020603050405020304" pitchFamily="18" charset="0"/>
              </a:rPr>
              <a:t> obećano prikrivanje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učinioca, sredstava kojima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 tragova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predmeta pribavljenih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87044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Pravila </a:t>
            </a:r>
            <a:r>
              <a:rPr lang="sr-Latn-CS" b="1" dirty="0">
                <a:solidFill>
                  <a:srgbClr val="363435"/>
                </a:solidFill>
                <a:latin typeface="Times New Roman" panose="02020603050405020304" pitchFamily="18" charset="0"/>
                <a:ea typeface="Times New Roman" panose="02020603050405020304" pitchFamily="18" charset="0"/>
              </a:rPr>
              <a:t>odgovornosti i </a:t>
            </a:r>
            <a:r>
              <a:rPr lang="sr-Latn-CS" b="1" dirty="0" err="1">
                <a:solidFill>
                  <a:srgbClr val="363435"/>
                </a:solidFill>
                <a:latin typeface="Times New Roman" panose="02020603050405020304" pitchFamily="18" charset="0"/>
                <a:ea typeface="Times New Roman" panose="02020603050405020304" pitchFamily="18" charset="0"/>
              </a:rPr>
              <a:t>kažnjivosti</a:t>
            </a:r>
            <a:r>
              <a:rPr lang="sr-Latn-CS" b="1" dirty="0">
                <a:solidFill>
                  <a:srgbClr val="363435"/>
                </a:solidFill>
                <a:latin typeface="Times New Roman" panose="02020603050405020304" pitchFamily="18" charset="0"/>
                <a:ea typeface="Times New Roman" panose="02020603050405020304" pitchFamily="18" charset="0"/>
              </a:rPr>
              <a:t> saučesnika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40.</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Saizvršilac je krivično odgovoran u granicama svog umišljaja ili nehata, a podstrekač i pomagač u granicama njihovog umišljaja.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Lični odnosi, svojstva i okolnosti koje zakon propisuje kao osnove isključenja </a:t>
            </a:r>
            <a:r>
              <a:rPr lang="sr-Latn-CS" dirty="0">
                <a:solidFill>
                  <a:schemeClr val="tx1"/>
                </a:solidFill>
                <a:latin typeface="Times New Roman" panose="02020603050405020304" pitchFamily="18" charset="0"/>
                <a:ea typeface="Times New Roman" panose="02020603050405020304" pitchFamily="18" charset="0"/>
              </a:rPr>
              <a:t>krivične odgovornosti </a:t>
            </a:r>
            <a:r>
              <a:rPr lang="sr-Latn-CS" b="1" dirty="0">
                <a:solidFill>
                  <a:srgbClr val="FF0000"/>
                </a:solidFill>
                <a:latin typeface="Times New Roman" panose="02020603050405020304" pitchFamily="18" charset="0"/>
                <a:ea typeface="Times New Roman" panose="02020603050405020304" pitchFamily="18" charset="0"/>
              </a:rPr>
              <a:t>ili oslobođenja od kazne ili koje utiču na </a:t>
            </a:r>
            <a:r>
              <a:rPr lang="sr-Latn-CS" b="1" dirty="0" err="1">
                <a:solidFill>
                  <a:srgbClr val="FF0000"/>
                </a:solidFill>
                <a:latin typeface="Times New Roman" panose="02020603050405020304" pitchFamily="18" charset="0"/>
                <a:ea typeface="Times New Roman" panose="02020603050405020304" pitchFamily="18" charset="0"/>
              </a:rPr>
              <a:t>odmjeravanje</a:t>
            </a:r>
            <a:r>
              <a:rPr lang="sr-Latn-CS" b="1" dirty="0">
                <a:solidFill>
                  <a:srgbClr val="FF0000"/>
                </a:solidFill>
                <a:latin typeface="Times New Roman" panose="02020603050405020304" pitchFamily="18" charset="0"/>
                <a:ea typeface="Times New Roman" panose="02020603050405020304" pitchFamily="18" charset="0"/>
              </a:rPr>
              <a:t> ili ublažavanje kazne</a:t>
            </a:r>
            <a:r>
              <a:rPr lang="sr-Latn-CS" dirty="0">
                <a:solidFill>
                  <a:srgbClr val="363435"/>
                </a:solidFill>
                <a:latin typeface="Times New Roman" panose="02020603050405020304" pitchFamily="18" charset="0"/>
                <a:ea typeface="Times New Roman" panose="02020603050405020304" pitchFamily="18" charset="0"/>
              </a:rPr>
              <a:t>, mogu se uzeti u obzir samo onom izvršiocu, saizvršiocu, podstrekaču ili pomagaču kod koga takvi odnosi, svojstva ili okolnosti postoje.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Lični odnosi, svojstva i okolnosti koji predstavljaju bitno </a:t>
            </a:r>
            <a:r>
              <a:rPr lang="sr-Latn-CS" dirty="0" err="1">
                <a:solidFill>
                  <a:srgbClr val="363435"/>
                </a:solidFill>
                <a:latin typeface="Times New Roman" panose="02020603050405020304" pitchFamily="18" charset="0"/>
                <a:ea typeface="Times New Roman" panose="02020603050405020304" pitchFamily="18" charset="0"/>
              </a:rPr>
              <a:t>obilježje</a:t>
            </a:r>
            <a:r>
              <a:rPr lang="sr-Latn-CS" dirty="0">
                <a:solidFill>
                  <a:srgbClr val="363435"/>
                </a:solidFill>
                <a:latin typeface="Times New Roman" panose="02020603050405020304" pitchFamily="18" charset="0"/>
                <a:ea typeface="Times New Roman" panose="02020603050405020304" pitchFamily="18" charset="0"/>
              </a:rPr>
              <a:t>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ne moraju postojati kod podstrekača i pomagača. Podstrekaču i pomagaču koji nema takvo lično svojstvo, može se ublažiti kazna.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32893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IV</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r>
              <a:rPr lang="sr-Latn-CS" dirty="0" smtClean="0">
                <a:solidFill>
                  <a:srgbClr val="363435"/>
                </a:solidFill>
                <a:latin typeface="Times New Roman" panose="02020603050405020304" pitchFamily="18" charset="0"/>
                <a:ea typeface="Times New Roman" panose="02020603050405020304" pitchFamily="18" charset="0"/>
              </a:rPr>
              <a:t>KRIVIČNE </a:t>
            </a:r>
            <a:r>
              <a:rPr lang="sr-Latn-CS" dirty="0">
                <a:solidFill>
                  <a:srgbClr val="363435"/>
                </a:solidFill>
                <a:latin typeface="Times New Roman" panose="02020603050405020304" pitchFamily="18" charset="0"/>
                <a:ea typeface="Times New Roman" panose="02020603050405020304" pitchFamily="18" charset="0"/>
              </a:rPr>
              <a:t>SANKCIJE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Krivične sankcije i njihova opšta svrha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Krivične sankcije su: kazne, </a:t>
            </a:r>
            <a:r>
              <a:rPr lang="sr-Latn-CS" b="1" dirty="0">
                <a:solidFill>
                  <a:srgbClr val="FF0000"/>
                </a:solidFill>
                <a:latin typeface="Times New Roman" panose="02020603050405020304" pitchFamily="18" charset="0"/>
                <a:ea typeface="Times New Roman" panose="02020603050405020304" pitchFamily="18" charset="0"/>
              </a:rPr>
              <a:t>alternativne </a:t>
            </a:r>
            <a:r>
              <a:rPr lang="sr-Latn-CS" b="1" dirty="0" err="1">
                <a:solidFill>
                  <a:srgbClr val="FF0000"/>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 vaspitne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Posebnu krivičnopravnu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predstavlja oduzimanja imovinske koristi pribavljene izvršenim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koju sud izriče obavezno pod uslovima propisanim ovim zakonikom.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Opšta svrha propisivanja i izricanja krivičnih sankcija je suzbijanje protivpravnih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kojima se povređuju ili ugrožavaju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zaštićene krivičnim zakonodavstvom</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6242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Kazne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Vrste kazni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mogu se izreći sljedeće kazne: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kazna dugotrajnog zatvora,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kazna zatvora,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novčana kazna,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zabrana upravljanja motornim vozilom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Svrha kažnjavanja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 okviru opšte svrhe krivičnih sankcija (član 41. stav 3) svrha kažnjavanja 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sprečavanje učinioca da ubuduće čini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njegovo prevaspitanje, te uticaj na druge da ne čine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izražavanje društvene osude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razvijanje i jačanje odgovornosti i </a:t>
            </a:r>
            <a:r>
              <a:rPr lang="sr-Latn-CS" dirty="0" err="1">
                <a:solidFill>
                  <a:srgbClr val="363435"/>
                </a:solidFill>
                <a:latin typeface="Times New Roman" panose="02020603050405020304" pitchFamily="18" charset="0"/>
                <a:ea typeface="Times New Roman" panose="02020603050405020304" pitchFamily="18" charset="0"/>
              </a:rPr>
              <a:t>svijesti</a:t>
            </a:r>
            <a:r>
              <a:rPr lang="sr-Latn-CS" dirty="0">
                <a:solidFill>
                  <a:srgbClr val="363435"/>
                </a:solidFill>
                <a:latin typeface="Times New Roman" panose="02020603050405020304" pitchFamily="18" charset="0"/>
                <a:ea typeface="Times New Roman" panose="02020603050405020304" pitchFamily="18" charset="0"/>
              </a:rPr>
              <a:t> kod građana o opasnosti i štetnosti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opravdanosti kažnjavanja, te neophodnosti poštovanja zakona.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44478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Glavne </a:t>
            </a:r>
            <a:r>
              <a:rPr lang="sr-Latn-CS" b="1" dirty="0">
                <a:solidFill>
                  <a:srgbClr val="363435"/>
                </a:solidFill>
                <a:latin typeface="Times New Roman" panose="02020603050405020304" pitchFamily="18" charset="0"/>
                <a:ea typeface="Times New Roman" panose="02020603050405020304" pitchFamily="18" charset="0"/>
              </a:rPr>
              <a:t>i sporedne kazne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Kazna zatvora i kazna dugotrajnog zatvora mogu se izreći samo kao glavne kazne.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Novčana kazna se može izreći kao glavna i kao sporedna kazna.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Zabrana upravljanja motornim vozilom može se izreći samo kao sporedna kazna zajedno sa kaznom zatvora, novčanom kaznom ili uslovnom osudom.</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je za jedno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propisano više kazni, samo se jedna može izreći kao glavna kazna.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učinjena iz koristoljublja novčana kazna kao sporedna kazna može se izreći i kad nije propisana zakonom ili kad je propisano da će se učinilac kazniti kaznom zatvora ili novčanom kaznom, a sud kao glavnu izrekne kaznu zatvora</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73834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Kazna </a:t>
            </a:r>
            <a:r>
              <a:rPr lang="sr-Latn-CS" b="1" dirty="0">
                <a:solidFill>
                  <a:srgbClr val="363435"/>
                </a:solidFill>
                <a:latin typeface="Times New Roman" panose="02020603050405020304" pitchFamily="18" charset="0"/>
                <a:ea typeface="Times New Roman" panose="02020603050405020304" pitchFamily="18" charset="0"/>
              </a:rPr>
              <a:t>dugotrajnog zatvora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b="1" dirty="0">
                <a:solidFill>
                  <a:srgbClr val="FF0000"/>
                </a:solidFill>
                <a:latin typeface="Times New Roman" panose="02020603050405020304" pitchFamily="18" charset="0"/>
                <a:ea typeface="Times New Roman" panose="02020603050405020304" pitchFamily="18" charset="0"/>
              </a:rPr>
              <a:t>Za najteža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i najteže oblike teških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učinjenih </a:t>
            </a:r>
            <a:r>
              <a:rPr lang="sr-Latn-CS" dirty="0" err="1">
                <a:solidFill>
                  <a:srgbClr val="363435"/>
                </a:solidFill>
                <a:latin typeface="Times New Roman" panose="02020603050405020304" pitchFamily="18" charset="0"/>
                <a:ea typeface="Times New Roman" panose="02020603050405020304" pitchFamily="18" charset="0"/>
              </a:rPr>
              <a:t>umišljajno</a:t>
            </a:r>
            <a:r>
              <a:rPr lang="sr-Latn-CS" dirty="0">
                <a:solidFill>
                  <a:srgbClr val="363435"/>
                </a:solidFill>
                <a:latin typeface="Times New Roman" panose="02020603050405020304" pitchFamily="18" charset="0"/>
                <a:ea typeface="Times New Roman" panose="02020603050405020304" pitchFamily="18" charset="0"/>
              </a:rPr>
              <a:t> može se propisati kazna dugotrajnog zatvora u trajanju od dvadeset i pet do četrdeset i pet godina. Kazna dugotrajnog zatvora izriče se na pune godine.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Kazna dugotrajnog zatvora ne može se propisati kao jedina kazna za određeno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Kazna dugotrajnog zatvora ne može se izreći učiniocu koji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nije navršio dvadeset i jednu godinu života, </a:t>
            </a:r>
            <a:r>
              <a:rPr lang="sr-Latn-CS" b="1" dirty="0">
                <a:solidFill>
                  <a:srgbClr val="FF0000"/>
                </a:solidFill>
                <a:latin typeface="Times New Roman" panose="02020603050405020304" pitchFamily="18" charset="0"/>
                <a:ea typeface="Times New Roman" panose="02020603050405020304" pitchFamily="18" charset="0"/>
              </a:rPr>
              <a:t>niti trudnoj ženi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t>
            </a:r>
            <a:r>
              <a:rPr lang="sr-Latn-CS" b="1" dirty="0">
                <a:solidFill>
                  <a:srgbClr val="FF0000"/>
                </a:solidFill>
                <a:latin typeface="Times New Roman" panose="02020603050405020304" pitchFamily="18" charset="0"/>
                <a:ea typeface="Times New Roman" panose="02020603050405020304" pitchFamily="18" charset="0"/>
              </a:rPr>
              <a:t>Amnestija i pomilovanje </a:t>
            </a:r>
            <a:r>
              <a:rPr lang="sr-Latn-CS" dirty="0">
                <a:solidFill>
                  <a:srgbClr val="363435"/>
                </a:solidFill>
                <a:latin typeface="Times New Roman" panose="02020603050405020304" pitchFamily="18" charset="0"/>
                <a:ea typeface="Times New Roman" panose="02020603050405020304" pitchFamily="18" charset="0"/>
              </a:rPr>
              <a:t>mogu se dati tek nakon izdržane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trećine </a:t>
            </a:r>
            <a:r>
              <a:rPr lang="sr-Latn-CS" dirty="0">
                <a:solidFill>
                  <a:srgbClr val="363435"/>
                </a:solidFill>
                <a:latin typeface="Times New Roman" panose="02020603050405020304" pitchFamily="18" charset="0"/>
                <a:ea typeface="Times New Roman" panose="02020603050405020304" pitchFamily="18" charset="0"/>
              </a:rPr>
              <a:t>izrečene kazne dugotrajnog zatvora</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44611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Kazna </a:t>
            </a:r>
            <a:r>
              <a:rPr lang="sr-Latn-CS" b="1" dirty="0">
                <a:solidFill>
                  <a:srgbClr val="363435"/>
                </a:solidFill>
                <a:latin typeface="Times New Roman" panose="02020603050405020304" pitchFamily="18" charset="0"/>
                <a:ea typeface="Times New Roman" panose="02020603050405020304" pitchFamily="18" charset="0"/>
              </a:rPr>
              <a:t>zatvora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Kazna zatvora ne može biti kraća od </a:t>
            </a:r>
            <a:r>
              <a:rPr lang="sr-Latn-CS" b="1" dirty="0">
                <a:solidFill>
                  <a:srgbClr val="FF0000"/>
                </a:solidFill>
                <a:latin typeface="Times New Roman" panose="02020603050405020304" pitchFamily="18" charset="0"/>
                <a:ea typeface="Times New Roman" panose="02020603050405020304" pitchFamily="18" charset="0"/>
              </a:rPr>
              <a:t>tri </a:t>
            </a:r>
            <a:r>
              <a:rPr lang="sr-Latn-CS" b="1" dirty="0" err="1">
                <a:solidFill>
                  <a:srgbClr val="FF0000"/>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ni duža od dvadeset godina.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Kazna zatvora izriče se na pune godine i </a:t>
            </a:r>
            <a:r>
              <a:rPr lang="sr-Latn-CS" dirty="0" err="1">
                <a:solidFill>
                  <a:srgbClr val="363435"/>
                </a:solidFill>
                <a:latin typeface="Times New Roman" panose="02020603050405020304" pitchFamily="18" charset="0"/>
                <a:ea typeface="Times New Roman" panose="02020603050405020304" pitchFamily="18" charset="0"/>
              </a:rPr>
              <a:t>mjesece</a:t>
            </a:r>
            <a:r>
              <a:rPr lang="sr-Latn-CS" dirty="0">
                <a:solidFill>
                  <a:srgbClr val="363435"/>
                </a:solidFill>
                <a:latin typeface="Times New Roman" panose="02020603050405020304" pitchFamily="18" charset="0"/>
                <a:ea typeface="Times New Roman" panose="02020603050405020304" pitchFamily="18" charset="0"/>
              </a:rPr>
              <a:t>, a do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 i na pune dane.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Kaznu zatvora do šest </a:t>
            </a:r>
            <a:r>
              <a:rPr lang="sr-Latn-CS" b="1" dirty="0" err="1">
                <a:solidFill>
                  <a:srgbClr val="FF0000"/>
                </a:solidFill>
                <a:latin typeface="Times New Roman" panose="02020603050405020304" pitchFamily="18" charset="0"/>
                <a:ea typeface="Times New Roman" panose="02020603050405020304" pitchFamily="18" charset="0"/>
              </a:rPr>
              <a:t>mjeseci</a:t>
            </a:r>
            <a:r>
              <a:rPr lang="sr-Latn-CS" b="1" dirty="0">
                <a:solidFill>
                  <a:srgbClr val="FF0000"/>
                </a:solidFill>
                <a:latin typeface="Times New Roman" panose="02020603050405020304" pitchFamily="18" charset="0"/>
                <a:ea typeface="Times New Roman" panose="02020603050405020304" pitchFamily="18" charset="0"/>
              </a:rPr>
              <a:t> sud može izreći samo ako posebne okolnosti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i učinioca pokazuju da se novčanom kaznom ne može postići svrha kažnjavanja ili da se novčana kazna neće moći izvršiti.</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Odredba iz stava 3. ovog člana ne odnosi se na kaznu zatvora kao </a:t>
            </a:r>
            <a:r>
              <a:rPr lang="sr-Latn-CS" dirty="0" err="1">
                <a:solidFill>
                  <a:srgbClr val="363435"/>
                </a:solidFill>
                <a:latin typeface="Times New Roman" panose="02020603050405020304" pitchFamily="18" charset="0"/>
                <a:ea typeface="Times New Roman" panose="02020603050405020304" pitchFamily="18" charset="0"/>
              </a:rPr>
              <a:t>zamjenu</a:t>
            </a:r>
            <a:r>
              <a:rPr lang="sr-Latn-CS" dirty="0">
                <a:solidFill>
                  <a:srgbClr val="363435"/>
                </a:solidFill>
                <a:latin typeface="Times New Roman" panose="02020603050405020304" pitchFamily="18" charset="0"/>
                <a:ea typeface="Times New Roman" panose="02020603050405020304" pitchFamily="18" charset="0"/>
              </a:rPr>
              <a:t> za neplaćenu novčanu kaznu (član 50. st. 2. i 3) </a:t>
            </a:r>
            <a:r>
              <a:rPr lang="sr-Latn-CS" b="1" dirty="0">
                <a:solidFill>
                  <a:srgbClr val="FF0000"/>
                </a:solidFill>
                <a:latin typeface="Times New Roman" panose="02020603050405020304" pitchFamily="18" charset="0"/>
                <a:ea typeface="Times New Roman" panose="02020603050405020304" pitchFamily="18" charset="0"/>
              </a:rPr>
              <a:t>ili za opozvanu uslovnu osudu</a:t>
            </a:r>
            <a:r>
              <a:rPr lang="sr-Latn-CS" dirty="0">
                <a:solidFill>
                  <a:srgbClr val="363435"/>
                </a:solidFill>
                <a:latin typeface="Times New Roman" panose="02020603050405020304" pitchFamily="18" charset="0"/>
                <a:ea typeface="Times New Roman" panose="02020603050405020304" pitchFamily="18" charset="0"/>
              </a:rPr>
              <a:t> (član 64</a:t>
            </a:r>
            <a:r>
              <a:rPr lang="sr-Latn-CS" dirty="0" smtClean="0">
                <a:solidFill>
                  <a:srgbClr val="363435"/>
                </a:solidFill>
                <a:latin typeface="Times New Roman" panose="02020603050405020304" pitchFamily="18" charset="0"/>
                <a:ea typeface="Times New Roman" panose="02020603050405020304" pitchFamily="18" charset="0"/>
              </a:rPr>
              <a:t>).</a:t>
            </a:r>
          </a:p>
          <a:p>
            <a:pPr marL="0" marR="54610" lvl="0" indent="0" algn="just">
              <a:spcBef>
                <a:spcPts val="125"/>
              </a:spcBef>
              <a:buClr>
                <a:srgbClr val="A53010"/>
              </a:buClr>
              <a:buNone/>
            </a:pPr>
            <a:r>
              <a:rPr lang="sr-Latn-CS" b="1" dirty="0">
                <a:solidFill>
                  <a:srgbClr val="FF0000"/>
                </a:solidFill>
                <a:latin typeface="Times New Roman" panose="02020603050405020304" pitchFamily="18" charset="0"/>
                <a:ea typeface="Times New Roman" panose="02020603050405020304" pitchFamily="18" charset="0"/>
              </a:rPr>
              <a:t>(5) Kazna zatvora u trajanju do jedne godine može se izuzetno izvršiti i u prostorima u kojima osuđeni stanuje (kućni zatvor). Ovakav način izvršenja kazne zatvora sud može odrediti učiniocu koji je star ili iznemogao, teško bolestan, invalidno lice, trudna žena, samohrani roditelj </a:t>
            </a:r>
            <a:r>
              <a:rPr lang="sr-Latn-CS" b="1" dirty="0" err="1">
                <a:solidFill>
                  <a:srgbClr val="FF0000"/>
                </a:solidFill>
                <a:latin typeface="Times New Roman" panose="02020603050405020304" pitchFamily="18" charset="0"/>
                <a:ea typeface="Times New Roman" panose="02020603050405020304" pitchFamily="18" charset="0"/>
              </a:rPr>
              <a:t>maloljetne</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djece</a:t>
            </a:r>
            <a:r>
              <a:rPr lang="sr-Latn-CS" b="1" dirty="0">
                <a:solidFill>
                  <a:srgbClr val="FF0000"/>
                </a:solidFill>
                <a:latin typeface="Times New Roman" panose="02020603050405020304" pitchFamily="18" charset="0"/>
                <a:ea typeface="Times New Roman" panose="02020603050405020304" pitchFamily="18" charset="0"/>
              </a:rPr>
              <a:t>, ako se može očekivati da će se i na taj način postići svrha kažnjavanja i ako je učinilac sa tim saglasan.</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40457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smtClean="0">
                <a:solidFill>
                  <a:srgbClr val="FF0000"/>
                </a:solidFill>
                <a:latin typeface="Times New Roman" panose="02020603050405020304" pitchFamily="18" charset="0"/>
                <a:ea typeface="Times New Roman" panose="02020603050405020304" pitchFamily="18" charset="0"/>
              </a:rPr>
              <a:t>(</a:t>
            </a:r>
            <a:r>
              <a:rPr lang="sr-Latn-CS" b="1" dirty="0">
                <a:solidFill>
                  <a:srgbClr val="FF0000"/>
                </a:solidFill>
                <a:latin typeface="Times New Roman" panose="02020603050405020304" pitchFamily="18" charset="0"/>
                <a:ea typeface="Times New Roman" panose="02020603050405020304" pitchFamily="18" charset="0"/>
              </a:rPr>
              <a:t>6) Osuđeni kojem je određeno izvršenje kazne zatvora u skladu sa stavom 5. ovog člana ne smije napuštati prostore u kojima stanuje, osim u slučajevima propisanim zakonom koji uređuje izvršenje krivičnih sankcija.</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(7) Ako ne postoje uslovi da se elektronskim ili telekomunikacionim sredstvima kontroliše izvršavanje kućnog zatvora, sud može odrediti preduzimanje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kontrole i nadzora od strane policije u </a:t>
            </a:r>
            <a:r>
              <a:rPr lang="sr-Latn-CS" b="1" dirty="0" err="1">
                <a:solidFill>
                  <a:srgbClr val="FF0000"/>
                </a:solidFill>
                <a:latin typeface="Times New Roman" panose="02020603050405020304" pitchFamily="18" charset="0"/>
                <a:ea typeface="Times New Roman" panose="02020603050405020304" pitchFamily="18" charset="0"/>
              </a:rPr>
              <a:t>mjestu</a:t>
            </a:r>
            <a:r>
              <a:rPr lang="sr-Latn-CS" b="1" dirty="0">
                <a:solidFill>
                  <a:srgbClr val="FF0000"/>
                </a:solidFill>
                <a:latin typeface="Times New Roman" panose="02020603050405020304" pitchFamily="18" charset="0"/>
                <a:ea typeface="Times New Roman" panose="02020603050405020304" pitchFamily="18" charset="0"/>
              </a:rPr>
              <a:t> u kojem se nalazi </a:t>
            </a:r>
            <a:r>
              <a:rPr lang="sr-Latn-CS" b="1" dirty="0" err="1">
                <a:solidFill>
                  <a:srgbClr val="FF0000"/>
                </a:solidFill>
                <a:latin typeface="Times New Roman" panose="02020603050405020304" pitchFamily="18" charset="0"/>
                <a:ea typeface="Times New Roman" panose="02020603050405020304" pitchFamily="18" charset="0"/>
              </a:rPr>
              <a:t>mjesto</a:t>
            </a:r>
            <a:r>
              <a:rPr lang="sr-Latn-CS" b="1" dirty="0">
                <a:solidFill>
                  <a:srgbClr val="FF0000"/>
                </a:solidFill>
                <a:latin typeface="Times New Roman" panose="02020603050405020304" pitchFamily="18" charset="0"/>
                <a:ea typeface="Times New Roman" panose="02020603050405020304" pitchFamily="18" charset="0"/>
              </a:rPr>
              <a:t> stanovanja osuđenog, uz obavezu da se redovno </a:t>
            </a:r>
            <a:r>
              <a:rPr lang="sr-Latn-CS" b="1" dirty="0" err="1">
                <a:solidFill>
                  <a:srgbClr val="FF0000"/>
                </a:solidFill>
                <a:latin typeface="Times New Roman" panose="02020603050405020304" pitchFamily="18" charset="0"/>
                <a:ea typeface="Times New Roman" panose="02020603050405020304" pitchFamily="18" charset="0"/>
              </a:rPr>
              <a:t>izvještava</a:t>
            </a:r>
            <a:r>
              <a:rPr lang="sr-Latn-CS" b="1" dirty="0">
                <a:solidFill>
                  <a:srgbClr val="FF0000"/>
                </a:solidFill>
                <a:latin typeface="Times New Roman" panose="02020603050405020304" pitchFamily="18" charset="0"/>
                <a:ea typeface="Times New Roman" panose="02020603050405020304" pitchFamily="18" charset="0"/>
              </a:rPr>
              <a:t> o vršenju kontrole i nadzora. Ako osuđeni prekrši zabranu napuštanja prostora stanovanja, sud može odrediti da ostatak kazne zatvora izdrži u ustanovi za izvršenje kazne zatvora.</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(8) Osuđenom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protiv braka i porodice koji živi sa oštećenim u istom porodičnom domaćinstvu ne može se odrediti izvršenje kazne zatvora na način propisan u stavu 5. ovog člana.</a:t>
            </a:r>
            <a:endParaRPr lang="sr-Latn-BA" sz="1200"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272595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Uslovni </a:t>
            </a:r>
            <a:r>
              <a:rPr lang="sr-Latn-CS" b="1" dirty="0">
                <a:solidFill>
                  <a:srgbClr val="363435"/>
                </a:solidFill>
                <a:latin typeface="Times New Roman" panose="02020603050405020304" pitchFamily="18" charset="0"/>
                <a:ea typeface="Times New Roman" panose="02020603050405020304" pitchFamily="18" charset="0"/>
              </a:rPr>
              <a:t>otpust</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Osuđeni koji je izdržao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trećine </a:t>
            </a:r>
            <a:r>
              <a:rPr lang="sr-Latn-CS" dirty="0">
                <a:solidFill>
                  <a:srgbClr val="363435"/>
                </a:solidFill>
                <a:latin typeface="Times New Roman" panose="02020603050405020304" pitchFamily="18" charset="0"/>
                <a:ea typeface="Times New Roman" panose="02020603050405020304" pitchFamily="18" charset="0"/>
              </a:rPr>
              <a:t>izrečene kazne zatvora, </a:t>
            </a:r>
            <a:r>
              <a:rPr lang="sr-Latn-CS" b="1" dirty="0">
                <a:solidFill>
                  <a:srgbClr val="FF0000"/>
                </a:solidFill>
                <a:latin typeface="Times New Roman" panose="02020603050405020304" pitchFamily="18" charset="0"/>
                <a:ea typeface="Times New Roman" panose="02020603050405020304" pitchFamily="18" charset="0"/>
              </a:rPr>
              <a:t>ali ne manje od tri </a:t>
            </a:r>
            <a:r>
              <a:rPr lang="sr-Latn-CS" b="1" dirty="0" err="1">
                <a:solidFill>
                  <a:srgbClr val="FF0000"/>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može se otpustiti sa izdržavanja kazne pod uslovom da je </a:t>
            </a:r>
            <a:r>
              <a:rPr lang="sr-Latn-CS" b="1" dirty="0">
                <a:solidFill>
                  <a:srgbClr val="FF0000"/>
                </a:solidFill>
                <a:latin typeface="Times New Roman" panose="02020603050405020304" pitchFamily="18" charset="0"/>
                <a:ea typeface="Times New Roman" panose="02020603050405020304" pitchFamily="18" charset="0"/>
              </a:rPr>
              <a:t>u toku izdržavanja kazne ispoljavao </a:t>
            </a:r>
            <a:r>
              <a:rPr lang="sr-Latn-CS" b="1" dirty="0" err="1">
                <a:solidFill>
                  <a:srgbClr val="FF0000"/>
                </a:solidFill>
                <a:latin typeface="Times New Roman" panose="02020603050405020304" pitchFamily="18" charset="0"/>
                <a:ea typeface="Times New Roman" panose="02020603050405020304" pitchFamily="18" charset="0"/>
              </a:rPr>
              <a:t>primjerno</a:t>
            </a:r>
            <a:r>
              <a:rPr lang="sr-Latn-CS" b="1" dirty="0">
                <a:solidFill>
                  <a:srgbClr val="FF0000"/>
                </a:solidFill>
                <a:latin typeface="Times New Roman" panose="02020603050405020304" pitchFamily="18" charset="0"/>
                <a:ea typeface="Times New Roman" panose="02020603050405020304" pitchFamily="18" charset="0"/>
              </a:rPr>
              <a:t> vladanje, zalaganje na radu i aktivno učestvovanje u procesu </a:t>
            </a:r>
            <a:r>
              <a:rPr lang="sr-Latn-CS" b="1" dirty="0" err="1">
                <a:solidFill>
                  <a:srgbClr val="FF0000"/>
                </a:solidFill>
                <a:latin typeface="Times New Roman" panose="02020603050405020304" pitchFamily="18" charset="0"/>
                <a:ea typeface="Times New Roman" panose="02020603050405020304" pitchFamily="18" charset="0"/>
              </a:rPr>
              <a:t>resocijalizacije</a:t>
            </a:r>
            <a:r>
              <a:rPr lang="sr-Latn-CS" b="1" dirty="0">
                <a:solidFill>
                  <a:srgbClr val="FF0000"/>
                </a:solidFill>
                <a:latin typeface="Times New Roman" panose="02020603050405020304" pitchFamily="18" charset="0"/>
                <a:ea typeface="Times New Roman" panose="02020603050405020304" pitchFamily="18" charset="0"/>
              </a:rPr>
              <a:t>, te se može očekivati da će se na slobodi dobro vladati, a naročito da do isteka vremena za koje je izrečena kazna neće izvršiti novo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Osuđeni kome je izrečena kazna dugotrajnog zatvora može se uslovno otpustiti nakon što izdrži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trećine </a:t>
            </a:r>
            <a:r>
              <a:rPr lang="sr-Latn-CS" dirty="0">
                <a:solidFill>
                  <a:srgbClr val="363435"/>
                </a:solidFill>
                <a:latin typeface="Times New Roman" panose="02020603050405020304" pitchFamily="18" charset="0"/>
                <a:ea typeface="Times New Roman" panose="02020603050405020304" pitchFamily="18" charset="0"/>
              </a:rPr>
              <a:t>izrečene kazne zatvora i pod uslovima propisanim u stavu 1. ovog člana.</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8633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3) Pri </a:t>
            </a:r>
            <a:r>
              <a:rPr lang="sr-Latn-CS" dirty="0" err="1">
                <a:solidFill>
                  <a:srgbClr val="363435"/>
                </a:solidFill>
                <a:latin typeface="Times New Roman" panose="02020603050405020304" pitchFamily="18" charset="0"/>
                <a:ea typeface="Times New Roman" panose="02020603050405020304" pitchFamily="18" charset="0"/>
              </a:rPr>
              <a:t>ocjeni</a:t>
            </a:r>
            <a:r>
              <a:rPr lang="sr-Latn-CS" dirty="0">
                <a:solidFill>
                  <a:srgbClr val="363435"/>
                </a:solidFill>
                <a:latin typeface="Times New Roman" panose="02020603050405020304" pitchFamily="18" charset="0"/>
                <a:ea typeface="Times New Roman" panose="02020603050405020304" pitchFamily="18" charset="0"/>
              </a:rPr>
              <a:t> da li će odobriti uslovni otpust, </a:t>
            </a:r>
            <a:r>
              <a:rPr lang="sr-Latn-CS" dirty="0" err="1">
                <a:solidFill>
                  <a:srgbClr val="363435"/>
                </a:solidFill>
                <a:latin typeface="Times New Roman" panose="02020603050405020304" pitchFamily="18" charset="0"/>
                <a:ea typeface="Times New Roman" panose="02020603050405020304" pitchFamily="18" charset="0"/>
              </a:rPr>
              <a:t>cijeni</a:t>
            </a:r>
            <a:r>
              <a:rPr lang="sr-Latn-CS" dirty="0">
                <a:solidFill>
                  <a:srgbClr val="363435"/>
                </a:solidFill>
                <a:latin typeface="Times New Roman" panose="02020603050405020304" pitchFamily="18" charset="0"/>
                <a:ea typeface="Times New Roman" panose="02020603050405020304" pitchFamily="18" charset="0"/>
              </a:rPr>
              <a:t> se </a:t>
            </a:r>
            <a:r>
              <a:rPr lang="sr-Latn-CS" b="1" dirty="0">
                <a:solidFill>
                  <a:srgbClr val="FF0000"/>
                </a:solidFill>
                <a:latin typeface="Times New Roman" panose="02020603050405020304" pitchFamily="18" charset="0"/>
                <a:ea typeface="Times New Roman" panose="02020603050405020304" pitchFamily="18" charset="0"/>
              </a:rPr>
              <a:t>ličnost</a:t>
            </a:r>
            <a:r>
              <a:rPr lang="sr-Latn-CS" dirty="0">
                <a:solidFill>
                  <a:srgbClr val="363435"/>
                </a:solidFill>
                <a:latin typeface="Times New Roman" panose="02020603050405020304" pitchFamily="18" charset="0"/>
                <a:ea typeface="Times New Roman" panose="02020603050405020304" pitchFamily="18" charset="0"/>
              </a:rPr>
              <a:t> osuđenog, njegov raniji život i </a:t>
            </a:r>
            <a:r>
              <a:rPr lang="sr-Latn-CS" dirty="0" err="1">
                <a:solidFill>
                  <a:srgbClr val="363435"/>
                </a:solidFill>
                <a:latin typeface="Times New Roman" panose="02020603050405020304" pitchFamily="18" charset="0"/>
                <a:ea typeface="Times New Roman" panose="02020603050405020304" pitchFamily="18" charset="0"/>
              </a:rPr>
              <a:t>osuđivanost</a:t>
            </a:r>
            <a:r>
              <a:rPr lang="sr-Latn-CS" dirty="0">
                <a:solidFill>
                  <a:srgbClr val="363435"/>
                </a:solidFill>
                <a:latin typeface="Times New Roman" panose="02020603050405020304" pitchFamily="18" charset="0"/>
                <a:ea typeface="Times New Roman" panose="02020603050405020304" pitchFamily="18" charset="0"/>
              </a:rPr>
              <a:t>, da li je protiv njega u toku neki drugi krivični postupak, odnos prema izvršenom krivičnom </a:t>
            </a:r>
            <a:r>
              <a:rPr lang="sr-Latn-CS" dirty="0" err="1">
                <a:solidFill>
                  <a:srgbClr val="363435"/>
                </a:solidFill>
                <a:latin typeface="Times New Roman" panose="02020603050405020304" pitchFamily="18" charset="0"/>
                <a:ea typeface="Times New Roman" panose="02020603050405020304" pitchFamily="18" charset="0"/>
              </a:rPr>
              <a:t>djelu</a:t>
            </a:r>
            <a:r>
              <a:rPr lang="sr-Latn-CS" dirty="0">
                <a:solidFill>
                  <a:srgbClr val="363435"/>
                </a:solidFill>
                <a:latin typeface="Times New Roman" panose="02020603050405020304" pitchFamily="18" charset="0"/>
                <a:ea typeface="Times New Roman" panose="02020603050405020304" pitchFamily="18" charset="0"/>
              </a:rPr>
              <a:t> i žrtvi, ponašanje tokom izdržavanja kazne zatvora i stepen </a:t>
            </a:r>
            <a:r>
              <a:rPr lang="sr-Latn-CS" dirty="0" err="1">
                <a:solidFill>
                  <a:srgbClr val="363435"/>
                </a:solidFill>
                <a:latin typeface="Times New Roman" panose="02020603050405020304" pitchFamily="18" charset="0"/>
                <a:ea typeface="Times New Roman" panose="02020603050405020304" pitchFamily="18" charset="0"/>
              </a:rPr>
              <a:t>resocijalizacije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uspješnost</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primjene</a:t>
            </a:r>
            <a:r>
              <a:rPr lang="sr-Latn-CS" dirty="0">
                <a:solidFill>
                  <a:srgbClr val="363435"/>
                </a:solidFill>
                <a:latin typeface="Times New Roman" panose="02020603050405020304" pitchFamily="18" charset="0"/>
                <a:ea typeface="Times New Roman" panose="02020603050405020304" pitchFamily="18" charset="0"/>
              </a:rPr>
              <a:t> programa izvršavanja kazne zatvora i izvršavanja radnih obaveza, uzimajući u obzir njegovu radnu sposobnost, da li je došlo do </a:t>
            </a:r>
            <a:r>
              <a:rPr lang="sr-Latn-CS" dirty="0" err="1">
                <a:solidFill>
                  <a:srgbClr val="363435"/>
                </a:solidFill>
                <a:latin typeface="Times New Roman" panose="02020603050405020304" pitchFamily="18" charset="0"/>
                <a:ea typeface="Times New Roman" panose="02020603050405020304" pitchFamily="18" charset="0"/>
              </a:rPr>
              <a:t>promjene</a:t>
            </a:r>
            <a:r>
              <a:rPr lang="sr-Latn-CS" dirty="0">
                <a:solidFill>
                  <a:srgbClr val="363435"/>
                </a:solidFill>
                <a:latin typeface="Times New Roman" panose="02020603050405020304" pitchFamily="18" charset="0"/>
                <a:ea typeface="Times New Roman" panose="02020603050405020304" pitchFamily="18" charset="0"/>
              </a:rPr>
              <a:t> njegovog ponašanja nakon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kao i druge okolnosti koje pokazuju da je u odnosu na njega postignuta svrha kažnjavanja.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 uslovnom otpustu odlučuje Komisija za uslovni otpust koju imenuje ministar pravde.</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859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ctr">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320040" indent="0" algn="ctr">
              <a:buNone/>
            </a:pPr>
            <a:r>
              <a:rPr lang="sr-Latn-BA" b="1" dirty="0" smtClean="0">
                <a:solidFill>
                  <a:srgbClr val="363435"/>
                </a:solidFill>
                <a:latin typeface="Times New Roman" panose="02020603050405020304" pitchFamily="18" charset="0"/>
                <a:ea typeface="Times New Roman" panose="02020603050405020304" pitchFamily="18" charset="0"/>
              </a:rPr>
              <a:t>Načelo </a:t>
            </a:r>
            <a:r>
              <a:rPr lang="sr-Latn-BA" b="1" dirty="0">
                <a:solidFill>
                  <a:srgbClr val="363435"/>
                </a:solidFill>
                <a:latin typeface="Times New Roman" panose="02020603050405020304" pitchFamily="18" charset="0"/>
                <a:ea typeface="Times New Roman" panose="02020603050405020304" pitchFamily="18" charset="0"/>
              </a:rPr>
              <a:t>ograničenja krivičnopravne </a:t>
            </a:r>
            <a:r>
              <a:rPr lang="sr-Latn-BA" b="1" dirty="0" smtClean="0">
                <a:solidFill>
                  <a:srgbClr val="363435"/>
                </a:solidFill>
                <a:latin typeface="Times New Roman" panose="02020603050405020304" pitchFamily="18" charset="0"/>
                <a:ea typeface="Times New Roman" panose="02020603050405020304" pitchFamily="18" charset="0"/>
              </a:rPr>
              <a:t>prinude </a:t>
            </a:r>
          </a:p>
          <a:p>
            <a:pPr marL="0" marR="320040" indent="0" algn="ctr">
              <a:buNone/>
            </a:pPr>
            <a:r>
              <a:rPr lang="sr-Latn-BA" sz="1600" b="1" dirty="0" smtClean="0">
                <a:solidFill>
                  <a:srgbClr val="363435"/>
                </a:solidFill>
                <a:latin typeface="Times New Roman" panose="02020603050405020304" pitchFamily="18" charset="0"/>
                <a:ea typeface="Times New Roman" panose="02020603050405020304" pitchFamily="18" charset="0"/>
              </a:rPr>
              <a:t>(načelo legitimiteta)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Član 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Krivična djela i krivične sankcije propisuju se samo za ona protivpravna djela kojima se prava i slobode </a:t>
            </a:r>
            <a:r>
              <a:rPr lang="sr-Latn-BA" dirty="0" smtClean="0">
                <a:solidFill>
                  <a:srgbClr val="363435"/>
                </a:solidFill>
                <a:latin typeface="Times New Roman" panose="02020603050405020304" pitchFamily="18" charset="0"/>
                <a:ea typeface="Times New Roman" panose="02020603050405020304" pitchFamily="18" charset="0"/>
              </a:rPr>
              <a:t>čovjeka </a:t>
            </a:r>
            <a:r>
              <a:rPr lang="sr-Latn-BA" dirty="0">
                <a:solidFill>
                  <a:srgbClr val="363435"/>
                </a:solidFill>
                <a:latin typeface="Times New Roman" panose="02020603050405020304" pitchFamily="18" charset="0"/>
                <a:ea typeface="Times New Roman" panose="02020603050405020304" pitchFamily="18" charset="0"/>
              </a:rPr>
              <a:t>i druge individualne i opšte vrijednosti društva ustanovljene ustavom i međunarodnim pravom tako </a:t>
            </a:r>
            <a:r>
              <a:rPr lang="sr-Latn-BA" dirty="0" err="1" smtClean="0">
                <a:solidFill>
                  <a:srgbClr val="363435"/>
                </a:solidFill>
                <a:latin typeface="Times New Roman" panose="02020603050405020304" pitchFamily="18" charset="0"/>
                <a:ea typeface="Times New Roman" panose="02020603050405020304" pitchFamily="18" charset="0"/>
              </a:rPr>
              <a:t>povređuju</a:t>
            </a:r>
            <a:r>
              <a:rPr lang="sr-Latn-BA" dirty="0" smtClean="0">
                <a:solidFill>
                  <a:srgbClr val="363435"/>
                </a:solidFill>
                <a:latin typeface="Times New Roman" panose="02020603050405020304" pitchFamily="18" charset="0"/>
                <a:ea typeface="Times New Roman" panose="02020603050405020304" pitchFamily="18" charset="0"/>
              </a:rPr>
              <a:t> </a:t>
            </a:r>
            <a:r>
              <a:rPr lang="sr-Latn-BA" dirty="0">
                <a:solidFill>
                  <a:srgbClr val="363435"/>
                </a:solidFill>
                <a:latin typeface="Times New Roman" panose="02020603050405020304" pitchFamily="18" charset="0"/>
                <a:ea typeface="Times New Roman" panose="02020603050405020304" pitchFamily="18" charset="0"/>
              </a:rPr>
              <a:t>ili ugrožavaju da se njihova zaštita ne bi mogla ostvariti bez krivičnopravne prinude.</a:t>
            </a:r>
            <a:endParaRPr lang="sr-Latn-BA" sz="1200" dirty="0">
              <a:latin typeface="Times New Roman" panose="02020603050405020304" pitchFamily="18" charset="0"/>
              <a:ea typeface="Times New Roman" panose="02020603050405020304" pitchFamily="18" charset="0"/>
            </a:endParaRPr>
          </a:p>
          <a:p>
            <a:pPr marL="0" indent="0">
              <a:buNone/>
            </a:pPr>
            <a:r>
              <a:rPr lang="sr-Latn-BA" dirty="0">
                <a:solidFill>
                  <a:srgbClr val="000000"/>
                </a:solidFill>
                <a:latin typeface="Century Gothic" panose="020B0502020202020204" pitchFamily="34" charset="0"/>
              </a:rPr>
              <a:t> </a:t>
            </a:r>
            <a:endParaRPr lang="sr-Latn-BA" sz="1200" dirty="0">
              <a:latin typeface="Times New Roman" panose="02020603050405020304" pitchFamily="18" charset="0"/>
              <a:ea typeface="Times New Roman" panose="02020603050405020304" pitchFamily="18" charset="0"/>
            </a:endParaRPr>
          </a:p>
          <a:p>
            <a:pPr marL="0" marR="320040" indent="0" algn="ctr">
              <a:buNone/>
            </a:pPr>
            <a:r>
              <a:rPr lang="sr-Latn-BA" b="1" dirty="0">
                <a:solidFill>
                  <a:srgbClr val="FF0000"/>
                </a:solidFill>
                <a:latin typeface="Times New Roman" panose="02020603050405020304" pitchFamily="18" charset="0"/>
                <a:ea typeface="Times New Roman" panose="02020603050405020304" pitchFamily="18" charset="0"/>
              </a:rPr>
              <a:t>Načelo jednakosti učinilaca krivičnih djela</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Član 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Učinioci krivičnih djela su ravnopravni i </a:t>
            </a:r>
            <a:r>
              <a:rPr lang="sr-Latn-BA" dirty="0" smtClean="0">
                <a:solidFill>
                  <a:srgbClr val="363435"/>
                </a:solidFill>
                <a:latin typeface="Times New Roman" panose="02020603050405020304" pitchFamily="18" charset="0"/>
                <a:ea typeface="Times New Roman" panose="02020603050405020304" pitchFamily="18" charset="0"/>
              </a:rPr>
              <a:t>podliježu </a:t>
            </a:r>
            <a:r>
              <a:rPr lang="sr-Latn-BA" dirty="0">
                <a:solidFill>
                  <a:srgbClr val="363435"/>
                </a:solidFill>
                <a:latin typeface="Times New Roman" panose="02020603050405020304" pitchFamily="18" charset="0"/>
                <a:ea typeface="Times New Roman" panose="02020603050405020304" pitchFamily="18" charset="0"/>
              </a:rPr>
              <a:t>krivičnoj odgovornosti nezavisno od prirode ili vrste izvršenog krivičnog djela, nacionalne, rasne ili vjerske pripadnosti, jezika, vjerskog ili političkog uvjerenja, boje kože, pola ili seksualne orijentacije, zdravstvenog statusa ili rodnog identiteta, porijekla, političkog ili društvenog položaja ili bilo koje druge okolnosti.</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0268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Opozivanje </a:t>
            </a:r>
            <a:r>
              <a:rPr lang="sr-Latn-CS" b="1" dirty="0">
                <a:solidFill>
                  <a:srgbClr val="363435"/>
                </a:solidFill>
                <a:latin typeface="Times New Roman" panose="02020603050405020304" pitchFamily="18" charset="0"/>
                <a:ea typeface="Times New Roman" panose="02020603050405020304" pitchFamily="18" charset="0"/>
              </a:rPr>
              <a:t>uslovnog otpusta</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48.</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će opozvati uslovni otpust ako osuđeni dok je na uslovnom otpustu učini jedno ili više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je izrečena kazna zatvora preko jedne godine.</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može opozvati uslovni otpust ako uslovno otpušteni učini jedno ili više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je izrečena kazna zatvora do jedne godine. Pri </a:t>
            </a:r>
            <a:r>
              <a:rPr lang="sr-Latn-CS" dirty="0" err="1">
                <a:solidFill>
                  <a:srgbClr val="363435"/>
                </a:solidFill>
                <a:latin typeface="Times New Roman" panose="02020603050405020304" pitchFamily="18" charset="0"/>
                <a:ea typeface="Times New Roman" panose="02020603050405020304" pitchFamily="18" charset="0"/>
              </a:rPr>
              <a:t>ocjeni</a:t>
            </a:r>
            <a:r>
              <a:rPr lang="sr-Latn-CS" dirty="0">
                <a:solidFill>
                  <a:srgbClr val="363435"/>
                </a:solidFill>
                <a:latin typeface="Times New Roman" panose="02020603050405020304" pitchFamily="18" charset="0"/>
                <a:ea typeface="Times New Roman" panose="02020603050405020304" pitchFamily="18" charset="0"/>
              </a:rPr>
              <a:t> da li će opozvati uslovni otpust sud će naročito uzeti u obzir srodnost učinjenih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njihov značaj, pobude iz kojih su učinjena i druge okolnosti koje ukazuju na opravdanost opozivanja uslovnog otpusta.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Kad sud opozove uslovni otpust izreći će kaznu na osnovu odredaba član 56. i član 58. stav 2. ovog zakonika uzimajući ranije izrečenu kaznu kao već utvrđenu. </a:t>
            </a:r>
            <a:r>
              <a:rPr lang="sr-Latn-CS" dirty="0" err="1">
                <a:solidFill>
                  <a:srgbClr val="363435"/>
                </a:solidFill>
                <a:latin typeface="Times New Roman" panose="02020603050405020304" pitchFamily="18" charset="0"/>
                <a:ea typeface="Times New Roman" panose="02020603050405020304" pitchFamily="18" charset="0"/>
              </a:rPr>
              <a:t>Dio</a:t>
            </a:r>
            <a:r>
              <a:rPr lang="sr-Latn-CS" dirty="0">
                <a:solidFill>
                  <a:srgbClr val="363435"/>
                </a:solidFill>
                <a:latin typeface="Times New Roman" panose="02020603050405020304" pitchFamily="18" charset="0"/>
                <a:ea typeface="Times New Roman" panose="02020603050405020304" pitchFamily="18" charset="0"/>
              </a:rPr>
              <a:t> kazne koju je osuđeni izdržao po ranijoj presudi uračunava se u novu kaznu, 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na uslovnom otpustu ne uračunava se.</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Odredbe st. 1, 2. i 3. ovog člana </a:t>
            </a:r>
            <a:r>
              <a:rPr lang="sr-Latn-CS" dirty="0" err="1">
                <a:solidFill>
                  <a:srgbClr val="363435"/>
                </a:solidFill>
                <a:latin typeface="Times New Roman" panose="02020603050405020304" pitchFamily="18" charset="0"/>
                <a:ea typeface="Times New Roman" panose="02020603050405020304" pitchFamily="18" charset="0"/>
              </a:rPr>
              <a:t>primijeniće</a:t>
            </a:r>
            <a:r>
              <a:rPr lang="sr-Latn-CS" dirty="0">
                <a:solidFill>
                  <a:srgbClr val="363435"/>
                </a:solidFill>
                <a:latin typeface="Times New Roman" panose="02020603050405020304" pitchFamily="18" charset="0"/>
                <a:ea typeface="Times New Roman" panose="02020603050405020304" pitchFamily="18" charset="0"/>
              </a:rPr>
              <a:t> se i kad se uslovno otpuštenom sudi za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je učinio prije nego što je uslovno otpušten.</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Ako uslovno otpušteni bude osuđen na kaznu zatvora do jedne godine, a sud ne opozove uslovni otpust, produžava se uslovni otpust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koje je osuđeni proveo na izdržavanju kazne zatvora.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Izuzetno od odredbi ovog člana, uslovni otpust može opozvati i Komisija za uslovni otpust iz člana 47. ovog zakonika pod uslovima utvrđenim propisom kojim se uređuje izvršenje krivičnih sankcija.</a:t>
            </a:r>
            <a:endParaRPr lang="sr-Latn-BA" sz="14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18441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a:bodyPr>
          <a:lstStyle/>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Novčana </a:t>
            </a:r>
            <a:r>
              <a:rPr lang="sr-Latn-CS" b="1" dirty="0">
                <a:solidFill>
                  <a:srgbClr val="363435"/>
                </a:solidFill>
                <a:latin typeface="Times New Roman" panose="02020603050405020304" pitchFamily="18" charset="0"/>
                <a:ea typeface="Times New Roman" panose="02020603050405020304" pitchFamily="18" charset="0"/>
              </a:rPr>
              <a:t>kazna</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49.</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Novčana kazna se izriče u određenom iznosu, a ako je moguće utvrditi prihode i rashode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izreći će se u dnevnim iznosima.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Novčana kazna u određenom iznosu ne može biti manja od 300 KM, niti veća od 200.000 KM, a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učinjena iz koristoljublja ne može biti veća od 2.000.000 KM.</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se novčana kazna izriče u dnevnim iznosima, može iznositi najmanje </a:t>
            </a:r>
            <a:r>
              <a:rPr lang="sr-Latn-CS" b="1" dirty="0">
                <a:solidFill>
                  <a:srgbClr val="FF0000"/>
                </a:solidFill>
                <a:latin typeface="Times New Roman" panose="02020603050405020304" pitchFamily="18" charset="0"/>
                <a:ea typeface="Times New Roman" panose="02020603050405020304" pitchFamily="18" charset="0"/>
              </a:rPr>
              <a:t>deset</a:t>
            </a:r>
            <a:r>
              <a:rPr lang="sr-Latn-CS" dirty="0">
                <a:solidFill>
                  <a:srgbClr val="363435"/>
                </a:solidFill>
                <a:latin typeface="Times New Roman" panose="02020603050405020304" pitchFamily="18" charset="0"/>
                <a:ea typeface="Times New Roman" panose="02020603050405020304" pitchFamily="18" charset="0"/>
              </a:rPr>
              <a:t>, a najviše 360 dnevnih iznosa, a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učinjena iz koristoljublja najviše 1.500 dnevnih iznosa, osim u slučajevima propisanim ovim zakonikom.</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Broj dnevnih iznosa novčane kazne određuje sud </a:t>
            </a:r>
            <a:r>
              <a:rPr lang="sr-Latn-CS" dirty="0" err="1">
                <a:solidFill>
                  <a:srgbClr val="363435"/>
                </a:solidFill>
                <a:latin typeface="Times New Roman" panose="02020603050405020304" pitchFamily="18" charset="0"/>
                <a:ea typeface="Times New Roman" panose="02020603050405020304" pitchFamily="18" charset="0"/>
              </a:rPr>
              <a:t>primjenjujući</a:t>
            </a:r>
            <a:r>
              <a:rPr lang="sr-Latn-CS" dirty="0">
                <a:solidFill>
                  <a:srgbClr val="363435"/>
                </a:solidFill>
                <a:latin typeface="Times New Roman" panose="02020603050405020304" pitchFamily="18" charset="0"/>
                <a:ea typeface="Times New Roman" panose="02020603050405020304" pitchFamily="18" charset="0"/>
              </a:rPr>
              <a:t> opšta pravila o </a:t>
            </a:r>
            <a:r>
              <a:rPr lang="sr-Latn-CS" dirty="0" err="1">
                <a:solidFill>
                  <a:srgbClr val="363435"/>
                </a:solidFill>
                <a:latin typeface="Times New Roman" panose="02020603050405020304" pitchFamily="18" charset="0"/>
                <a:ea typeface="Times New Roman" panose="02020603050405020304" pitchFamily="18" charset="0"/>
              </a:rPr>
              <a:t>odmjeravanju</a:t>
            </a:r>
            <a:r>
              <a:rPr lang="sr-Latn-CS" dirty="0">
                <a:solidFill>
                  <a:srgbClr val="363435"/>
                </a:solidFill>
                <a:latin typeface="Times New Roman" panose="02020603050405020304" pitchFamily="18" charset="0"/>
                <a:ea typeface="Times New Roman" panose="02020603050405020304" pitchFamily="18" charset="0"/>
              </a:rPr>
              <a:t> kazne. Visinu dnevnog iznosa sud određuje tako što uzima u obzir visinu dnevnog dohotka učinioca prema iznosu njegove </a:t>
            </a:r>
            <a:r>
              <a:rPr lang="sr-Latn-CS" dirty="0" err="1">
                <a:solidFill>
                  <a:srgbClr val="363435"/>
                </a:solidFill>
                <a:latin typeface="Times New Roman" panose="02020603050405020304" pitchFamily="18" charset="0"/>
                <a:ea typeface="Times New Roman" panose="02020603050405020304" pitchFamily="18" charset="0"/>
              </a:rPr>
              <a:t>tromjesečne</a:t>
            </a:r>
            <a:r>
              <a:rPr lang="sr-Latn-CS" dirty="0">
                <a:solidFill>
                  <a:srgbClr val="363435"/>
                </a:solidFill>
                <a:latin typeface="Times New Roman" panose="02020603050405020304" pitchFamily="18" charset="0"/>
                <a:ea typeface="Times New Roman" panose="02020603050405020304" pitchFamily="18" charset="0"/>
              </a:rPr>
              <a:t> neto plate i njegova druga primanja, kao i </a:t>
            </a:r>
            <a:r>
              <a:rPr lang="sr-Latn-CS" b="1" dirty="0">
                <a:solidFill>
                  <a:srgbClr val="FF0000"/>
                </a:solidFill>
                <a:latin typeface="Times New Roman" panose="02020603050405020304" pitchFamily="18" charset="0"/>
                <a:ea typeface="Times New Roman" panose="02020603050405020304" pitchFamily="18" charset="0"/>
              </a:rPr>
              <a:t>nužne rashode</a:t>
            </a:r>
            <a:r>
              <a:rPr lang="sr-Latn-CS" dirty="0">
                <a:solidFill>
                  <a:srgbClr val="363435"/>
                </a:solidFill>
                <a:latin typeface="Times New Roman" panose="02020603050405020304" pitchFamily="18" charset="0"/>
                <a:ea typeface="Times New Roman" panose="02020603050405020304" pitchFamily="18" charset="0"/>
              </a:rPr>
              <a:t>. Prilikom određivanja visine iznosa novčane kazne sud uzima u obzir podatke koji u trenutku izricanja kazne nisu stariji od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Podatke iz stava 4. ovog člana koji sudu nisu poznati </a:t>
            </a:r>
            <a:r>
              <a:rPr lang="sr-Latn-CS" dirty="0" err="1">
                <a:solidFill>
                  <a:srgbClr val="363435"/>
                </a:solidFill>
                <a:latin typeface="Times New Roman" panose="02020603050405020304" pitchFamily="18" charset="0"/>
                <a:ea typeface="Times New Roman" panose="02020603050405020304" pitchFamily="18" charset="0"/>
              </a:rPr>
              <a:t>obezbjeđuje</a:t>
            </a:r>
            <a:r>
              <a:rPr lang="sr-Latn-CS" dirty="0">
                <a:solidFill>
                  <a:srgbClr val="363435"/>
                </a:solidFill>
                <a:latin typeface="Times New Roman" panose="02020603050405020304" pitchFamily="18" charset="0"/>
                <a:ea typeface="Times New Roman" panose="02020603050405020304" pitchFamily="18" charset="0"/>
              </a:rPr>
              <a:t> optuženi u roku koji odredi sud, a najkasnije do završetka glavnog pretresa u krivičnom postupku.</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b="1" dirty="0">
                <a:solidFill>
                  <a:srgbClr val="FF0000"/>
                </a:solidFill>
                <a:latin typeface="Times New Roman" panose="02020603050405020304" pitchFamily="18" charset="0"/>
                <a:ea typeface="Times New Roman" panose="02020603050405020304" pitchFamily="18" charset="0"/>
              </a:rPr>
              <a:t>(6</a:t>
            </a:r>
            <a:r>
              <a:rPr lang="sr-Latn-CS" b="1" dirty="0">
                <a:solidFill>
                  <a:srgbClr val="FF0000"/>
                </a:solidFill>
                <a:latin typeface="Times New Roman" panose="02020603050405020304" pitchFamily="18" charset="0"/>
                <a:ea typeface="Times New Roman" panose="02020603050405020304" pitchFamily="18" charset="0"/>
              </a:rPr>
              <a:t>) Najniži dnevni iznos novčane kazne iznosi 30 KM, a najviši 1.000 KM</a:t>
            </a:r>
            <a:r>
              <a:rPr lang="sr-Latn-CS" b="1" dirty="0">
                <a:solidFill>
                  <a:srgbClr val="FF0000"/>
                </a:solidFill>
                <a:latin typeface="Times New Roman" panose="02020603050405020304" pitchFamily="18" charset="0"/>
                <a:ea typeface="Times New Roman" panose="02020603050405020304" pitchFamily="18" charset="0"/>
              </a:rPr>
              <a:t>.</a:t>
            </a:r>
            <a:endParaRPr lang="en-US"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40874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Autofit/>
          </a:bodyPr>
          <a:lstStyle/>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Izvršenje novčane kazne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50.</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 presudi se određuje rok plaćanja novčane kazne koji ne može biti kraći od petnaest dana, niti duži od </a:t>
            </a:r>
            <a:r>
              <a:rPr lang="sr-Latn-CS" b="1" dirty="0">
                <a:solidFill>
                  <a:srgbClr val="FF0000"/>
                </a:solidFill>
                <a:latin typeface="Times New Roman" panose="02020603050405020304" pitchFamily="18" charset="0"/>
                <a:ea typeface="Times New Roman" panose="02020603050405020304" pitchFamily="18" charset="0"/>
              </a:rPr>
              <a:t>tri </a:t>
            </a:r>
            <a:r>
              <a:rPr lang="sr-Latn-CS" b="1" dirty="0" err="1">
                <a:solidFill>
                  <a:srgbClr val="FF0000"/>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U opravdanim slučajevima sud može dozvoliti da osuđeni novčanu kaznu plati u ratama, s tim da rok isplate ne može biti duži od jedne godine.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osuđeni ne plati novčanu kaznu u </a:t>
            </a:r>
            <a:r>
              <a:rPr lang="sr-Latn-CS" dirty="0" err="1">
                <a:solidFill>
                  <a:srgbClr val="363435"/>
                </a:solidFill>
                <a:latin typeface="Times New Roman" panose="02020603050405020304" pitchFamily="18" charset="0"/>
                <a:ea typeface="Times New Roman" panose="02020603050405020304" pitchFamily="18" charset="0"/>
              </a:rPr>
              <a:t>cijelosti</a:t>
            </a:r>
            <a:r>
              <a:rPr lang="sr-Latn-CS" dirty="0">
                <a:solidFill>
                  <a:srgbClr val="363435"/>
                </a:solidFill>
                <a:latin typeface="Times New Roman" panose="02020603050405020304" pitchFamily="18" charset="0"/>
                <a:ea typeface="Times New Roman" panose="02020603050405020304" pitchFamily="18" charset="0"/>
              </a:rPr>
              <a:t> ili </a:t>
            </a:r>
            <a:r>
              <a:rPr lang="sr-Latn-CS" dirty="0" err="1">
                <a:solidFill>
                  <a:srgbClr val="363435"/>
                </a:solidFill>
                <a:latin typeface="Times New Roman" panose="02020603050405020304" pitchFamily="18" charset="0"/>
                <a:ea typeface="Times New Roman" panose="02020603050405020304" pitchFamily="18" charset="0"/>
              </a:rPr>
              <a:t>djelimično</a:t>
            </a:r>
            <a:r>
              <a:rPr lang="sr-Latn-CS" dirty="0">
                <a:solidFill>
                  <a:srgbClr val="363435"/>
                </a:solidFill>
                <a:latin typeface="Times New Roman" panose="02020603050405020304" pitchFamily="18" charset="0"/>
                <a:ea typeface="Times New Roman" panose="02020603050405020304" pitchFamily="18" charset="0"/>
              </a:rPr>
              <a:t> u određenom roku, </a:t>
            </a:r>
            <a:r>
              <a:rPr lang="sr-Latn-CS" b="1" dirty="0">
                <a:solidFill>
                  <a:srgbClr val="FF0000"/>
                </a:solidFill>
                <a:latin typeface="Times New Roman" panose="02020603050405020304" pitchFamily="18" charset="0"/>
                <a:ea typeface="Times New Roman" panose="02020603050405020304" pitchFamily="18" charset="0"/>
              </a:rPr>
              <a:t>sud će narediti njeno prinudno izvršenje u postupku koji je propisan zakonom. Ako novčana kazna putem prinudnog izvršenja ne bude naplaćena u roku od jedne godine, sud će </a:t>
            </a:r>
            <a:r>
              <a:rPr lang="sr-Latn-CS" b="1" dirty="0" err="1">
                <a:solidFill>
                  <a:srgbClr val="FF0000"/>
                </a:solidFill>
                <a:latin typeface="Times New Roman" panose="02020603050405020304" pitchFamily="18" charset="0"/>
                <a:ea typeface="Times New Roman" panose="02020603050405020304" pitchFamily="18" charset="0"/>
              </a:rPr>
              <a:t>donijeti</a:t>
            </a:r>
            <a:r>
              <a:rPr lang="sr-Latn-CS" b="1" dirty="0">
                <a:solidFill>
                  <a:srgbClr val="FF0000"/>
                </a:solidFill>
                <a:latin typeface="Times New Roman" panose="02020603050405020304" pitchFamily="18" charset="0"/>
                <a:ea typeface="Times New Roman" panose="02020603050405020304" pitchFamily="18" charset="0"/>
              </a:rPr>
              <a:t> odluku o </a:t>
            </a:r>
            <a:r>
              <a:rPr lang="sr-Latn-CS" b="1" dirty="0" err="1">
                <a:solidFill>
                  <a:srgbClr val="FF0000"/>
                </a:solidFill>
                <a:latin typeface="Times New Roman" panose="02020603050405020304" pitchFamily="18" charset="0"/>
                <a:ea typeface="Times New Roman" panose="02020603050405020304" pitchFamily="18" charset="0"/>
              </a:rPr>
              <a:t>zamjeni</a:t>
            </a:r>
            <a:r>
              <a:rPr lang="sr-Latn-CS" b="1" dirty="0">
                <a:solidFill>
                  <a:srgbClr val="FF0000"/>
                </a:solidFill>
                <a:latin typeface="Times New Roman" panose="02020603050405020304" pitchFamily="18" charset="0"/>
                <a:ea typeface="Times New Roman" panose="02020603050405020304" pitchFamily="18" charset="0"/>
              </a:rPr>
              <a:t> novčane kazne kaznom zatvora, na način da se 50 KM, odnosno svaki započeti dnevni iznos novčane kazne </a:t>
            </a:r>
            <a:r>
              <a:rPr lang="sr-Latn-CS" b="1" dirty="0" err="1">
                <a:solidFill>
                  <a:srgbClr val="FF0000"/>
                </a:solidFill>
                <a:latin typeface="Times New Roman" panose="02020603050405020304" pitchFamily="18" charset="0"/>
                <a:ea typeface="Times New Roman" panose="02020603050405020304" pitchFamily="18" charset="0"/>
              </a:rPr>
              <a:t>zamijeni</a:t>
            </a:r>
            <a:r>
              <a:rPr lang="sr-Latn-CS" b="1" dirty="0">
                <a:solidFill>
                  <a:srgbClr val="FF0000"/>
                </a:solidFill>
                <a:latin typeface="Times New Roman" panose="02020603050405020304" pitchFamily="18" charset="0"/>
                <a:ea typeface="Times New Roman" panose="02020603050405020304" pitchFamily="18" charset="0"/>
              </a:rPr>
              <a:t> jednim danom kazne zatvora, s tim da kazna zatvora u tom slučaju ne može biti duža od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godine.</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osuđeni isplati samo </a:t>
            </a:r>
            <a:r>
              <a:rPr lang="sr-Latn-CS" dirty="0" err="1">
                <a:solidFill>
                  <a:srgbClr val="363435"/>
                </a:solidFill>
                <a:latin typeface="Times New Roman" panose="02020603050405020304" pitchFamily="18" charset="0"/>
                <a:ea typeface="Times New Roman" panose="02020603050405020304" pitchFamily="18" charset="0"/>
              </a:rPr>
              <a:t>dio</a:t>
            </a:r>
            <a:r>
              <a:rPr lang="sr-Latn-CS" dirty="0">
                <a:solidFill>
                  <a:srgbClr val="363435"/>
                </a:solidFill>
                <a:latin typeface="Times New Roman" panose="02020603050405020304" pitchFamily="18" charset="0"/>
                <a:ea typeface="Times New Roman" panose="02020603050405020304" pitchFamily="18" charset="0"/>
              </a:rPr>
              <a:t> novčane kazne, ostatak se srazmjerno pretvara u kaznu zatvora, a ako osuđeni isplati i ostatak novčane kazne, izvršenje kazne zatvora se obustavlja.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Ako osuđeni nema stalno prebivalište ili boravište u Bosni i Hercegovini, novčana kazna se naplaćuje bez odlaganja. Ako se ne </a:t>
            </a:r>
            <a:r>
              <a:rPr lang="sr-Latn-CS" b="1" dirty="0" err="1">
                <a:solidFill>
                  <a:srgbClr val="FF0000"/>
                </a:solidFill>
                <a:latin typeface="Times New Roman" panose="02020603050405020304" pitchFamily="18" charset="0"/>
                <a:ea typeface="Times New Roman" panose="02020603050405020304" pitchFamily="18" charset="0"/>
              </a:rPr>
              <a:t>obezbijedi</a:t>
            </a:r>
            <a:r>
              <a:rPr lang="sr-Latn-CS" b="1" dirty="0">
                <a:solidFill>
                  <a:srgbClr val="FF0000"/>
                </a:solidFill>
                <a:latin typeface="Times New Roman" panose="02020603050405020304" pitchFamily="18" charset="0"/>
                <a:ea typeface="Times New Roman" panose="02020603050405020304" pitchFamily="18" charset="0"/>
              </a:rPr>
              <a:t> naplata novčane kazne na taj način, sud će je bez odlaganja </a:t>
            </a:r>
            <a:r>
              <a:rPr lang="sr-Latn-CS" b="1" dirty="0" err="1">
                <a:solidFill>
                  <a:srgbClr val="FF0000"/>
                </a:solidFill>
                <a:latin typeface="Times New Roman" panose="02020603050405020304" pitchFamily="18" charset="0"/>
                <a:ea typeface="Times New Roman" panose="02020603050405020304" pitchFamily="18" charset="0"/>
              </a:rPr>
              <a:t>zamijeniti</a:t>
            </a:r>
            <a:r>
              <a:rPr lang="sr-Latn-CS" b="1" dirty="0">
                <a:solidFill>
                  <a:srgbClr val="FF0000"/>
                </a:solidFill>
                <a:latin typeface="Times New Roman" panose="02020603050405020304" pitchFamily="18" charset="0"/>
                <a:ea typeface="Times New Roman" panose="02020603050405020304" pitchFamily="18" charset="0"/>
              </a:rPr>
              <a:t> kaznom zatvora.</a:t>
            </a:r>
            <a:endParaRPr lang="sr-Latn-BA" b="1" dirty="0">
              <a:solidFill>
                <a:srgbClr val="FF0000"/>
              </a:solidFill>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5750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Zabrana </a:t>
            </a:r>
            <a:r>
              <a:rPr lang="sr-Latn-CS" b="1" dirty="0">
                <a:solidFill>
                  <a:srgbClr val="FF0000"/>
                </a:solidFill>
                <a:latin typeface="Times New Roman" panose="02020603050405020304" pitchFamily="18" charset="0"/>
                <a:ea typeface="Times New Roman" panose="02020603050405020304" pitchFamily="18" charset="0"/>
              </a:rPr>
              <a:t>upravljanja motornim vozilom</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ugrožavanja javnog saobraćaja može se izreći kazna zabrane upravljanja motornim vozilom određene vrste ili kategorije.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Kaznu iz stava 1. ovog člana sud izriče u trajanju od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 do pet godina, a ako je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ugrožavanje javnog saobraćaja nastupila smrt jednog ili više lica, od jedne do osam godina, računajući od dana pravosnažnosti odluke, s tim da se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zatvoru ne </a:t>
            </a:r>
            <a:r>
              <a:rPr lang="sr-Latn-CS" dirty="0" err="1">
                <a:solidFill>
                  <a:srgbClr val="363435"/>
                </a:solidFill>
                <a:latin typeface="Times New Roman" panose="02020603050405020304" pitchFamily="18" charset="0"/>
                <a:ea typeface="Times New Roman" panose="02020603050405020304" pitchFamily="18" charset="0"/>
              </a:rPr>
              <a:t>uraču</a:t>
            </a:r>
            <a:r>
              <a:rPr lang="sr-Latn-CS" dirty="0">
                <a:solidFill>
                  <a:srgbClr val="363435"/>
                </a:solidFill>
                <a:latin typeface="Times New Roman" panose="02020603050405020304" pitchFamily="18" charset="0"/>
                <a:ea typeface="Times New Roman" panose="02020603050405020304" pitchFamily="18" charset="0"/>
              </a:rPr>
              <a:t>- nava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trajanja ove kazne.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Pri izricanju uslovne osude, sud može odrediti da će se uslovna osuda opozvati ako osuđeni prekrši zabranu upravljanja motornim vozilom.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je kazna iz stava 1. izrečena licu koje ima stranu vozačku dozvolu, zabrana se odnosi na upravljanje motornim vozilom na teritoriji Republike Srpske.</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9623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Autofit/>
          </a:bodyPr>
          <a:lstStyle/>
          <a:p>
            <a:pPr marL="0" marR="54610" indent="0" algn="ctr">
              <a:spcBef>
                <a:spcPts val="125"/>
              </a:spcBef>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b="1"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b="1"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5) Ako je osuđeni upravljao motornim vozilom u periodu dok traje zabrana, sud će ovu kaznu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kaznom zatvora tako što će za svakih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 zabrane upravljanja motornim vozilom odrediti jedan </a:t>
            </a:r>
            <a:r>
              <a:rPr lang="sr-Latn-CS" dirty="0" err="1">
                <a:solidFill>
                  <a:srgbClr val="363435"/>
                </a:solidFill>
                <a:latin typeface="Times New Roman" panose="02020603050405020304" pitchFamily="18" charset="0"/>
                <a:ea typeface="Times New Roman" panose="02020603050405020304" pitchFamily="18" charset="0"/>
              </a:rPr>
              <a:t>mjesec</a:t>
            </a:r>
            <a:r>
              <a:rPr lang="sr-Latn-CS" dirty="0">
                <a:solidFill>
                  <a:srgbClr val="363435"/>
                </a:solidFill>
                <a:latin typeface="Times New Roman" panose="02020603050405020304" pitchFamily="18" charset="0"/>
                <a:ea typeface="Times New Roman" panose="02020603050405020304" pitchFamily="18" charset="0"/>
              </a:rPr>
              <a:t> kazne zatvora.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Kazna iz stava 1. ovog člana može da obuhvati oduzimanje vozačke dozvole ili zabranu izdavanja vozačke dozvole u periodu trajanja zabrane upravljanja motornim vozilom.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Zakonikom se može propisati obavezno izricanje kazne zabrane upravljanja motornim vozilom.</a:t>
            </a:r>
            <a:endParaRPr lang="sr-Latn-BA" sz="1200" dirty="0">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276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Opšta </a:t>
            </a:r>
            <a:r>
              <a:rPr lang="sr-Latn-CS" b="1" dirty="0">
                <a:solidFill>
                  <a:srgbClr val="363435"/>
                </a:solidFill>
                <a:latin typeface="Times New Roman" panose="02020603050405020304" pitchFamily="18" charset="0"/>
                <a:ea typeface="Times New Roman" panose="02020603050405020304" pitchFamily="18" charset="0"/>
              </a:rPr>
              <a:t>pravila o </a:t>
            </a:r>
            <a:r>
              <a:rPr lang="sr-Latn-CS" b="1" dirty="0" err="1">
                <a:solidFill>
                  <a:srgbClr val="363435"/>
                </a:solidFill>
                <a:latin typeface="Times New Roman" panose="02020603050405020304" pitchFamily="18" charset="0"/>
                <a:ea typeface="Times New Roman" panose="02020603050405020304" pitchFamily="18" charset="0"/>
              </a:rPr>
              <a:t>odmjeravanju</a:t>
            </a:r>
            <a:r>
              <a:rPr lang="sr-Latn-CS" b="1" dirty="0">
                <a:solidFill>
                  <a:srgbClr val="363435"/>
                </a:solidFill>
                <a:latin typeface="Times New Roman" panose="02020603050405020304" pitchFamily="18" charset="0"/>
                <a:ea typeface="Times New Roman" panose="02020603050405020304" pitchFamily="18" charset="0"/>
              </a:rPr>
              <a:t> kazne</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52.</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će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odmjeriti</a:t>
            </a:r>
            <a:r>
              <a:rPr lang="sr-Latn-CS" dirty="0">
                <a:solidFill>
                  <a:srgbClr val="363435"/>
                </a:solidFill>
                <a:latin typeface="Times New Roman" panose="02020603050405020304" pitchFamily="18" charset="0"/>
                <a:ea typeface="Times New Roman" panose="02020603050405020304" pitchFamily="18" charset="0"/>
              </a:rPr>
              <a:t> kaznu u granicama koje su zakonom propisane za to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imajući u vidu svrhu kažnjavanja i uzimajući u obzir sve okolnosti koje utiču da kazna bude manja ili veća (olakšavajuće i otežavajuće okolnosti), a naročito: stepen krivične odgovornosti, pobude iz kojih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jačinu ugrožavanja ili povrede zaštićenog dobra, okolnosti pod kojima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raniji život učinioca, njegove lične prilike i njegovo držanje poslije učinjenog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kao i druge okolnosti koje su od značaja za </a:t>
            </a:r>
            <a:r>
              <a:rPr lang="sr-Latn-CS" dirty="0" err="1">
                <a:solidFill>
                  <a:srgbClr val="363435"/>
                </a:solidFill>
                <a:latin typeface="Times New Roman" panose="02020603050405020304" pitchFamily="18" charset="0"/>
                <a:ea typeface="Times New Roman" panose="02020603050405020304" pitchFamily="18" charset="0"/>
              </a:rPr>
              <a:t>odmjeravanje</a:t>
            </a:r>
            <a:r>
              <a:rPr lang="sr-Latn-CS" dirty="0">
                <a:solidFill>
                  <a:srgbClr val="363435"/>
                </a:solidFill>
                <a:latin typeface="Times New Roman" panose="02020603050405020304" pitchFamily="18" charset="0"/>
                <a:ea typeface="Times New Roman" panose="02020603050405020304" pitchFamily="18" charset="0"/>
              </a:rPr>
              <a:t> kazne.</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Okolnost koja je </a:t>
            </a:r>
            <a:r>
              <a:rPr lang="sr-Latn-CS" dirty="0" err="1">
                <a:solidFill>
                  <a:srgbClr val="363435"/>
                </a:solidFill>
                <a:latin typeface="Times New Roman" panose="02020603050405020304" pitchFamily="18" charset="0"/>
                <a:ea typeface="Times New Roman" panose="02020603050405020304" pitchFamily="18" charset="0"/>
              </a:rPr>
              <a:t>obilježje</a:t>
            </a:r>
            <a:r>
              <a:rPr lang="sr-Latn-CS" dirty="0">
                <a:solidFill>
                  <a:srgbClr val="363435"/>
                </a:solidFill>
                <a:latin typeface="Times New Roman" panose="02020603050405020304" pitchFamily="18" charset="0"/>
                <a:ea typeface="Times New Roman" panose="02020603050405020304" pitchFamily="18" charset="0"/>
              </a:rPr>
              <a:t>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ne može se uzeti u obzir i kao otežavajuća, odnosno olakšavajuća okolnost, izuzev ako prelazi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koja je potrebna za postojanje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određenog oblika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ako postoje </a:t>
            </a:r>
            <a:r>
              <a:rPr lang="sr-Latn-CS" dirty="0" err="1">
                <a:solidFill>
                  <a:srgbClr val="363435"/>
                </a:solidFill>
                <a:latin typeface="Times New Roman" panose="02020603050405020304" pitchFamily="18" charset="0"/>
                <a:ea typeface="Times New Roman" panose="02020603050405020304" pitchFamily="18" charset="0"/>
              </a:rPr>
              <a:t>dvije</a:t>
            </a:r>
            <a:r>
              <a:rPr lang="sr-Latn-CS" dirty="0">
                <a:solidFill>
                  <a:srgbClr val="363435"/>
                </a:solidFill>
                <a:latin typeface="Times New Roman" panose="02020603050405020304" pitchFamily="18" charset="0"/>
                <a:ea typeface="Times New Roman" panose="02020603050405020304" pitchFamily="18" charset="0"/>
              </a:rPr>
              <a:t> ili više ovakvih okolnosti, a samo jedna je dovoljna za postojanje težeg, odnosno lakšeg oblika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851349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3) Ako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iz mržnje, kako je propisano u članu 123. stav 1. tačka 21) ovog zakonika, sud će to uzeti kao otežavajuću okolnost, osim ako mržnja nije kvalifikatorna okolnost tog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Kad sud </a:t>
            </a:r>
            <a:r>
              <a:rPr lang="sr-Latn-CS" dirty="0" err="1">
                <a:solidFill>
                  <a:srgbClr val="363435"/>
                </a:solidFill>
                <a:latin typeface="Times New Roman" panose="02020603050405020304" pitchFamily="18" charset="0"/>
                <a:ea typeface="Times New Roman" panose="02020603050405020304" pitchFamily="18" charset="0"/>
              </a:rPr>
              <a:t>odmjerava</a:t>
            </a:r>
            <a:r>
              <a:rPr lang="sr-Latn-CS" dirty="0">
                <a:solidFill>
                  <a:srgbClr val="363435"/>
                </a:solidFill>
                <a:latin typeface="Times New Roman" panose="02020603050405020304" pitchFamily="18" charset="0"/>
                <a:ea typeface="Times New Roman" panose="02020603050405020304" pitchFamily="18" charset="0"/>
              </a:rPr>
              <a:t> kaznu učiniocu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u </a:t>
            </a:r>
            <a:r>
              <a:rPr lang="sr-Latn-CS" dirty="0" err="1">
                <a:solidFill>
                  <a:srgbClr val="363435"/>
                </a:solidFill>
                <a:latin typeface="Times New Roman" panose="02020603050405020304" pitchFamily="18" charset="0"/>
                <a:ea typeface="Times New Roman" panose="02020603050405020304" pitchFamily="18" charset="0"/>
              </a:rPr>
              <a:t>povratu</a:t>
            </a:r>
            <a:r>
              <a:rPr lang="sr-Latn-CS" dirty="0">
                <a:solidFill>
                  <a:srgbClr val="363435"/>
                </a:solidFill>
                <a:latin typeface="Times New Roman" panose="02020603050405020304" pitchFamily="18" charset="0"/>
                <a:ea typeface="Times New Roman" panose="02020603050405020304" pitchFamily="18" charset="0"/>
              </a:rPr>
              <a:t>, posebno će uzeti u obzir da li je ranije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iste vrste kao i novo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da li su oba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učinjena iz istih pobuda i koliko je vremena proteklo od ranije osude, odnosno od izdržane ili oproštene kazne.</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Pri </a:t>
            </a:r>
            <a:r>
              <a:rPr lang="sr-Latn-CS" dirty="0" err="1">
                <a:solidFill>
                  <a:srgbClr val="363435"/>
                </a:solidFill>
                <a:latin typeface="Times New Roman" panose="02020603050405020304" pitchFamily="18" charset="0"/>
                <a:ea typeface="Times New Roman" panose="02020603050405020304" pitchFamily="18" charset="0"/>
              </a:rPr>
              <a:t>odmjeravanju</a:t>
            </a:r>
            <a:r>
              <a:rPr lang="sr-Latn-CS" dirty="0">
                <a:solidFill>
                  <a:srgbClr val="363435"/>
                </a:solidFill>
                <a:latin typeface="Times New Roman" panose="02020603050405020304" pitchFamily="18" charset="0"/>
                <a:ea typeface="Times New Roman" panose="02020603050405020304" pitchFamily="18" charset="0"/>
              </a:rPr>
              <a:t> novčane kazne sud će posebno uzeti u obzir imovinsko stanje učinioca.</a:t>
            </a:r>
            <a:endParaRPr lang="sr-Latn-BA" sz="14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425759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Ublažavanje </a:t>
            </a:r>
            <a:r>
              <a:rPr lang="sr-Latn-CS" b="1" dirty="0">
                <a:solidFill>
                  <a:srgbClr val="363435"/>
                </a:solidFill>
                <a:latin typeface="Times New Roman" panose="02020603050405020304" pitchFamily="18" charset="0"/>
                <a:ea typeface="Times New Roman" panose="02020603050405020304" pitchFamily="18" charset="0"/>
              </a:rPr>
              <a:t>kazne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53.</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učiniocu za određeno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izreći kaznu blažu od propisane ili blažu vrstu kazne samo kad to zakon izričito propisuje.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Blažu kaznu od propisane sud može izreći i kad zakon propisuje da se učinilac može osloboditi od kazne, a sud učinioca ne oslobodi od kazne.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Blažu kaznu od propisane za određeno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sud može izreći i kad postoje osobito olakšavajuće okolnosti, a posebno ako je učinilac u potpunosti ili u većem </a:t>
            </a:r>
            <a:r>
              <a:rPr lang="sr-Latn-CS" dirty="0" err="1">
                <a:solidFill>
                  <a:srgbClr val="363435"/>
                </a:solidFill>
                <a:latin typeface="Times New Roman" panose="02020603050405020304" pitchFamily="18" charset="0"/>
                <a:ea typeface="Times New Roman" panose="02020603050405020304" pitchFamily="18" charset="0"/>
              </a:rPr>
              <a:t>dijelu</a:t>
            </a:r>
            <a:r>
              <a:rPr lang="sr-Latn-CS" dirty="0">
                <a:solidFill>
                  <a:srgbClr val="363435"/>
                </a:solidFill>
                <a:latin typeface="Times New Roman" panose="02020603050405020304" pitchFamily="18" charset="0"/>
                <a:ea typeface="Times New Roman" panose="02020603050405020304" pitchFamily="18" charset="0"/>
              </a:rPr>
              <a:t> nadoknadio štetu prouzrokovanu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ili je na drugi način otklonio štetne posljedice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te ako na osnovu takvih okolnosti, sud </a:t>
            </a:r>
            <a:r>
              <a:rPr lang="sr-Latn-CS" dirty="0" err="1">
                <a:solidFill>
                  <a:srgbClr val="363435"/>
                </a:solidFill>
                <a:latin typeface="Times New Roman" panose="02020603050405020304" pitchFamily="18" charset="0"/>
                <a:ea typeface="Times New Roman" panose="02020603050405020304" pitchFamily="18" charset="0"/>
              </a:rPr>
              <a:t>ocijeni</a:t>
            </a:r>
            <a:r>
              <a:rPr lang="sr-Latn-CS" dirty="0">
                <a:solidFill>
                  <a:srgbClr val="363435"/>
                </a:solidFill>
                <a:latin typeface="Times New Roman" panose="02020603050405020304" pitchFamily="18" charset="0"/>
                <a:ea typeface="Times New Roman" panose="02020603050405020304" pitchFamily="18" charset="0"/>
              </a:rPr>
              <a:t> da se svrha kažnjavanja može postići i takvom blažom kaznom.</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Blažu kaznu od propisane za određeno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sud može izreći i u slučajevima sporazuma o krivici, ali ne i mimo pravila i granica propisanih ovim zakonikom.</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799094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Granice </a:t>
            </a:r>
            <a:r>
              <a:rPr lang="sr-Latn-CS" b="1" dirty="0">
                <a:solidFill>
                  <a:srgbClr val="363435"/>
                </a:solidFill>
                <a:latin typeface="Times New Roman" panose="02020603050405020304" pitchFamily="18" charset="0"/>
                <a:ea typeface="Times New Roman" panose="02020603050405020304" pitchFamily="18" charset="0"/>
              </a:rPr>
              <a:t>ublažavanja kazne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54.</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Kad postoje uslovi za ublažavanje kazne iz člana 53. ovog zakonika, sud će ublažiti kaznu u ovim granicama: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ako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kao najmanja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kazne propisana kazna zatvora od deset ili više godina, kazna se može ublažiti do </a:t>
            </a:r>
            <a:r>
              <a:rPr lang="sr-Latn-CS" b="1" dirty="0">
                <a:solidFill>
                  <a:srgbClr val="FF0000"/>
                </a:solidFill>
                <a:latin typeface="Times New Roman" panose="02020603050405020304" pitchFamily="18" charset="0"/>
                <a:ea typeface="Times New Roman" panose="02020603050405020304" pitchFamily="18" charset="0"/>
              </a:rPr>
              <a:t>sedam</a:t>
            </a:r>
            <a:r>
              <a:rPr lang="sr-Latn-CS" dirty="0">
                <a:solidFill>
                  <a:srgbClr val="363435"/>
                </a:solidFill>
                <a:latin typeface="Times New Roman" panose="02020603050405020304" pitchFamily="18" charset="0"/>
                <a:ea typeface="Times New Roman" panose="02020603050405020304" pitchFamily="18" charset="0"/>
              </a:rPr>
              <a:t> godina kazne zatvora,</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ako je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kao najmanja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kazne propisana kazna zatvora od osam godina, kazna se može ublažiti do pet godina kazne zatvora,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kao najmanja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kazne propisana kazna zatvora od pet godina, kazna se može ublažiti do </a:t>
            </a:r>
            <a:r>
              <a:rPr lang="sr-Latn-CS" b="1" dirty="0">
                <a:solidFill>
                  <a:srgbClr val="FF0000"/>
                </a:solidFill>
                <a:latin typeface="Times New Roman" panose="02020603050405020304" pitchFamily="18" charset="0"/>
                <a:ea typeface="Times New Roman" panose="02020603050405020304" pitchFamily="18" charset="0"/>
              </a:rPr>
              <a:t>tri </a:t>
            </a:r>
            <a:r>
              <a:rPr lang="sr-Latn-CS" dirty="0">
                <a:solidFill>
                  <a:srgbClr val="363435"/>
                </a:solidFill>
                <a:latin typeface="Times New Roman" panose="02020603050405020304" pitchFamily="18" charset="0"/>
                <a:ea typeface="Times New Roman" panose="02020603050405020304" pitchFamily="18" charset="0"/>
              </a:rPr>
              <a:t>godine kazne zatvora,</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kao najmanja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kazne propisana kazna zatvora od tri godine, kazna se može ublažiti do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dirty="0">
                <a:solidFill>
                  <a:srgbClr val="363435"/>
                </a:solidFill>
                <a:latin typeface="Times New Roman" panose="02020603050405020304" pitchFamily="18" charset="0"/>
                <a:ea typeface="Times New Roman" panose="02020603050405020304" pitchFamily="18" charset="0"/>
              </a:rPr>
              <a:t> godine kazne zatvora,</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5) ako je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kao najmanja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kazne propisana kazna zatvora od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godine, kazna se može ublažiti do jedne godine,</a:t>
            </a: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6) ako je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kao najmanja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kazne propisana kazna zatvora od jedne godine, kazna se može ublažiti do tri </a:t>
            </a:r>
            <a:r>
              <a:rPr lang="sr-Latn-CS" b="1" dirty="0" err="1">
                <a:solidFill>
                  <a:srgbClr val="FF0000"/>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69811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7</a:t>
            </a:r>
            <a:r>
              <a:rPr lang="sr-Latn-CS" b="1" dirty="0">
                <a:solidFill>
                  <a:srgbClr val="FF0000"/>
                </a:solidFill>
                <a:latin typeface="Times New Roman" panose="02020603050405020304" pitchFamily="18" charset="0"/>
                <a:ea typeface="Times New Roman" panose="02020603050405020304" pitchFamily="18" charset="0"/>
              </a:rPr>
              <a:t>) ako je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kao najmanja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kazne propisana kazna zatvora ispod jedne godine, kazna se može ublažiti do tri </a:t>
            </a:r>
            <a:r>
              <a:rPr lang="sr-Latn-CS" b="1" dirty="0" err="1">
                <a:solidFill>
                  <a:srgbClr val="FF0000"/>
                </a:solidFill>
                <a:latin typeface="Times New Roman" panose="02020603050405020304" pitchFamily="18" charset="0"/>
                <a:ea typeface="Times New Roman" panose="02020603050405020304" pitchFamily="18" charset="0"/>
              </a:rPr>
              <a:t>mjeseca</a:t>
            </a:r>
            <a:r>
              <a:rPr lang="sr-Latn-CS" b="1" dirty="0">
                <a:solidFill>
                  <a:srgbClr val="FF0000"/>
                </a:solidFill>
                <a:latin typeface="Times New Roman" panose="02020603050405020304" pitchFamily="18" charset="0"/>
                <a:ea typeface="Times New Roman" panose="02020603050405020304" pitchFamily="18" charset="0"/>
              </a:rPr>
              <a:t>, a ako je propisana kazna zatvora bez </a:t>
            </a:r>
            <a:r>
              <a:rPr lang="sr-Latn-CS" b="1" dirty="0" err="1">
                <a:solidFill>
                  <a:srgbClr val="FF0000"/>
                </a:solidFill>
                <a:latin typeface="Times New Roman" panose="02020603050405020304" pitchFamily="18" charset="0"/>
                <a:ea typeface="Times New Roman" panose="02020603050405020304" pitchFamily="18" charset="0"/>
              </a:rPr>
              <a:t>naznačenja</a:t>
            </a:r>
            <a:r>
              <a:rPr lang="sr-Latn-CS" b="1" dirty="0">
                <a:solidFill>
                  <a:srgbClr val="FF0000"/>
                </a:solidFill>
                <a:latin typeface="Times New Roman" panose="02020603050405020304" pitchFamily="18" charset="0"/>
                <a:ea typeface="Times New Roman" panose="02020603050405020304" pitchFamily="18" charset="0"/>
              </a:rPr>
              <a:t> najmanje </a:t>
            </a:r>
            <a:r>
              <a:rPr lang="sr-Latn-CS" b="1" dirty="0" err="1">
                <a:solidFill>
                  <a:srgbClr val="FF0000"/>
                </a:solidFill>
                <a:latin typeface="Times New Roman" panose="02020603050405020304" pitchFamily="18" charset="0"/>
                <a:ea typeface="Times New Roman" panose="02020603050405020304" pitchFamily="18" charset="0"/>
              </a:rPr>
              <a:t>mjere</a:t>
            </a:r>
            <a:r>
              <a:rPr lang="sr-Latn-CS" b="1" dirty="0">
                <a:solidFill>
                  <a:srgbClr val="FF0000"/>
                </a:solidFill>
                <a:latin typeface="Times New Roman" panose="02020603050405020304" pitchFamily="18" charset="0"/>
                <a:ea typeface="Times New Roman" panose="02020603050405020304" pitchFamily="18" charset="0"/>
              </a:rPr>
              <a:t>, umjesto kazne zatvora može se izreći novčana kazna,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8) ako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propisana novčana kazna sa </a:t>
            </a:r>
            <a:r>
              <a:rPr lang="sr-Latn-CS" dirty="0" err="1">
                <a:solidFill>
                  <a:srgbClr val="363435"/>
                </a:solidFill>
                <a:latin typeface="Times New Roman" panose="02020603050405020304" pitchFamily="18" charset="0"/>
                <a:ea typeface="Times New Roman" panose="02020603050405020304" pitchFamily="18" charset="0"/>
              </a:rPr>
              <a:t>naznačenjem</a:t>
            </a:r>
            <a:r>
              <a:rPr lang="sr-Latn-CS" dirty="0">
                <a:solidFill>
                  <a:srgbClr val="363435"/>
                </a:solidFill>
                <a:latin typeface="Times New Roman" panose="02020603050405020304" pitchFamily="18" charset="0"/>
                <a:ea typeface="Times New Roman" panose="02020603050405020304" pitchFamily="18" charset="0"/>
              </a:rPr>
              <a:t> posebne najmanje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kazna se može ublažiti do 300 KM.</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Pri odlučivanju u kojoj će </a:t>
            </a:r>
            <a:r>
              <a:rPr lang="sr-Latn-CS" dirty="0" err="1">
                <a:solidFill>
                  <a:srgbClr val="363435"/>
                </a:solidFill>
                <a:latin typeface="Times New Roman" panose="02020603050405020304" pitchFamily="18" charset="0"/>
                <a:ea typeface="Times New Roman" panose="02020603050405020304" pitchFamily="18" charset="0"/>
              </a:rPr>
              <a:t>mjeri</a:t>
            </a:r>
            <a:r>
              <a:rPr lang="sr-Latn-CS" dirty="0">
                <a:solidFill>
                  <a:srgbClr val="363435"/>
                </a:solidFill>
                <a:latin typeface="Times New Roman" panose="02020603050405020304" pitchFamily="18" charset="0"/>
                <a:ea typeface="Times New Roman" panose="02020603050405020304" pitchFamily="18" charset="0"/>
              </a:rPr>
              <a:t> kaznu ublažiti prema pravilima iz stava 1. ovog člana, sud će posebno uzeti u obzir najmanju i najveću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kazne propisane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Ublažavanje kazne u smislu stava 1. ovog člana neće se </a:t>
            </a:r>
            <a:r>
              <a:rPr lang="sr-Latn-CS" b="1" dirty="0" err="1">
                <a:solidFill>
                  <a:srgbClr val="FF0000"/>
                </a:solidFill>
                <a:latin typeface="Times New Roman" panose="02020603050405020304" pitchFamily="18" charset="0"/>
                <a:ea typeface="Times New Roman" panose="02020603050405020304" pitchFamily="18" charset="0"/>
              </a:rPr>
              <a:t>primijeniti</a:t>
            </a:r>
            <a:r>
              <a:rPr lang="sr-Latn-CS" b="1" dirty="0">
                <a:solidFill>
                  <a:srgbClr val="FF0000"/>
                </a:solidFill>
                <a:latin typeface="Times New Roman" panose="02020603050405020304" pitchFamily="18" charset="0"/>
                <a:ea typeface="Times New Roman" panose="02020603050405020304" pitchFamily="18" charset="0"/>
              </a:rPr>
              <a:t> za sljedeća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silovanje – član 165; obljuba nad nemoćnim licem – član 167; obljuba sa </a:t>
            </a:r>
            <a:r>
              <a:rPr lang="sr-Latn-CS" b="1" dirty="0" err="1">
                <a:solidFill>
                  <a:srgbClr val="FF0000"/>
                </a:solidFill>
                <a:latin typeface="Times New Roman" panose="02020603050405020304" pitchFamily="18" charset="0"/>
                <a:ea typeface="Times New Roman" panose="02020603050405020304" pitchFamily="18" charset="0"/>
              </a:rPr>
              <a:t>djetetom</a:t>
            </a:r>
            <a:r>
              <a:rPr lang="sr-Latn-CS" b="1" dirty="0">
                <a:solidFill>
                  <a:srgbClr val="FF0000"/>
                </a:solidFill>
                <a:latin typeface="Times New Roman" panose="02020603050405020304" pitchFamily="18" charset="0"/>
                <a:ea typeface="Times New Roman" panose="02020603050405020304" pitchFamily="18" charset="0"/>
              </a:rPr>
              <a:t> mlađim od 15 godina – član 172; terorizam – član 299; finansiranje terorističkih aktivnosti – član 300. ovog zakonika, kao i učiniocu koji je ranije dva ili više puta osuđivan za istovrsno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Kad je sud ovlašten da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oslobodi od kazne, može mu kaznu ublažiti bez ograničenja propisanih za ublažavanje kazne.</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516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ctr">
              <a:lnSpc>
                <a:spcPct val="106000"/>
              </a:lnSpc>
              <a:spcBef>
                <a:spcPts val="195"/>
              </a:spcBef>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320040" indent="0" algn="ctr">
              <a:lnSpc>
                <a:spcPct val="106000"/>
              </a:lnSpc>
              <a:spcBef>
                <a:spcPts val="195"/>
              </a:spcBef>
              <a:buNone/>
            </a:pPr>
            <a:endParaRPr lang="sr-Latn-BA" b="1" dirty="0" smtClean="0">
              <a:solidFill>
                <a:srgbClr val="363435"/>
              </a:solidFill>
              <a:latin typeface="Times New Roman" panose="02020603050405020304" pitchFamily="18" charset="0"/>
              <a:ea typeface="Times New Roman" panose="02020603050405020304" pitchFamily="18" charset="0"/>
            </a:endParaRPr>
          </a:p>
          <a:p>
            <a:pPr marL="0" marR="320040" indent="0" algn="ctr">
              <a:lnSpc>
                <a:spcPct val="106000"/>
              </a:lnSpc>
              <a:spcBef>
                <a:spcPts val="195"/>
              </a:spcBef>
              <a:buNone/>
            </a:pPr>
            <a:endParaRPr lang="sr-Latn-BA" b="1" dirty="0">
              <a:solidFill>
                <a:srgbClr val="363435"/>
              </a:solidFill>
              <a:latin typeface="Times New Roman" panose="02020603050405020304" pitchFamily="18" charset="0"/>
              <a:ea typeface="Times New Roman" panose="02020603050405020304" pitchFamily="18" charset="0"/>
            </a:endParaRPr>
          </a:p>
          <a:p>
            <a:pPr marL="0" marR="320040" indent="0" algn="ctr">
              <a:lnSpc>
                <a:spcPct val="106000"/>
              </a:lnSpc>
              <a:spcBef>
                <a:spcPts val="195"/>
              </a:spcBef>
              <a:buNone/>
            </a:pPr>
            <a:r>
              <a:rPr lang="sr-Latn-BA" b="1" dirty="0" smtClean="0">
                <a:solidFill>
                  <a:srgbClr val="FF0000"/>
                </a:solidFill>
                <a:latin typeface="Times New Roman" panose="02020603050405020304" pitchFamily="18" charset="0"/>
                <a:ea typeface="Times New Roman" panose="02020603050405020304" pitchFamily="18" charset="0"/>
              </a:rPr>
              <a:t>Načelo </a:t>
            </a:r>
            <a:r>
              <a:rPr lang="sr-Latn-BA" b="1" dirty="0">
                <a:solidFill>
                  <a:srgbClr val="FF0000"/>
                </a:solidFill>
                <a:latin typeface="Times New Roman" panose="02020603050405020304" pitchFamily="18" charset="0"/>
                <a:ea typeface="Times New Roman" panose="02020603050405020304" pitchFamily="18" charset="0"/>
              </a:rPr>
              <a:t>pravednosti i </a:t>
            </a:r>
            <a:r>
              <a:rPr lang="sr-Latn-BA" b="1" dirty="0" smtClean="0">
                <a:solidFill>
                  <a:srgbClr val="FF0000"/>
                </a:solidFill>
                <a:latin typeface="Times New Roman" panose="02020603050405020304" pitchFamily="18" charset="0"/>
                <a:ea typeface="Times New Roman" panose="02020603050405020304" pitchFamily="18" charset="0"/>
              </a:rPr>
              <a:t>srazmjernosti</a:t>
            </a:r>
          </a:p>
          <a:p>
            <a:pPr marL="0" marR="320040" indent="0" algn="ctr">
              <a:lnSpc>
                <a:spcPct val="106000"/>
              </a:lnSpc>
              <a:spcBef>
                <a:spcPts val="195"/>
              </a:spcBef>
              <a:buNone/>
            </a:pPr>
            <a:r>
              <a:rPr lang="sr-Latn-BA" sz="1200" b="1" dirty="0" smtClean="0">
                <a:solidFill>
                  <a:schemeClr val="tx1"/>
                </a:solidFill>
                <a:latin typeface="Times New Roman" panose="02020603050405020304" pitchFamily="18" charset="0"/>
                <a:ea typeface="Times New Roman" panose="02020603050405020304" pitchFamily="18" charset="0"/>
              </a:rPr>
              <a:t>(načelo individualizacije krivične sankcije)</a:t>
            </a:r>
            <a:endParaRPr lang="sr-Latn-BA" sz="1200" dirty="0">
              <a:solidFill>
                <a:schemeClr val="tx1"/>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Član </a:t>
            </a:r>
            <a:r>
              <a:rPr lang="sr-Latn-BA" dirty="0" smtClean="0">
                <a:solidFill>
                  <a:srgbClr val="363435"/>
                </a:solidFill>
                <a:latin typeface="Times New Roman" panose="02020603050405020304" pitchFamily="18" charset="0"/>
                <a:ea typeface="Times New Roman" panose="02020603050405020304" pitchFamily="18" charset="0"/>
              </a:rPr>
              <a:t>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BA" dirty="0">
                <a:solidFill>
                  <a:srgbClr val="363435"/>
                </a:solidFill>
                <a:latin typeface="Times New Roman" panose="02020603050405020304" pitchFamily="18" charset="0"/>
                <a:ea typeface="Times New Roman" panose="02020603050405020304" pitchFamily="18" charset="0"/>
              </a:rPr>
              <a:t>Kazne i druge krivičnopravne sankcije koje se primjenjuju prema učiniocima krivičnih djela treba da odgovaraju prirodi i težini izvršenog krivičnog djela, stepenu krivične odgovornosti, okolnostima pod kojima je djelo izvršeno i ličnosti učinioca. </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512479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Oslobođenje </a:t>
            </a:r>
            <a:r>
              <a:rPr lang="sr-Latn-CS" b="1" dirty="0">
                <a:solidFill>
                  <a:srgbClr val="363435"/>
                </a:solidFill>
                <a:latin typeface="Times New Roman" panose="02020603050405020304" pitchFamily="18" charset="0"/>
                <a:ea typeface="Times New Roman" panose="02020603050405020304" pitchFamily="18" charset="0"/>
              </a:rPr>
              <a:t>od kazne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osloboditi od kazne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samo kad to zakon izričito propisuje.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može osloboditi od kazne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učinjenog iz nehata kad posljedice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tako </a:t>
            </a:r>
            <a:r>
              <a:rPr lang="sr-Latn-CS" dirty="0" err="1">
                <a:solidFill>
                  <a:srgbClr val="363435"/>
                </a:solidFill>
                <a:latin typeface="Times New Roman" panose="02020603050405020304" pitchFamily="18" charset="0"/>
                <a:ea typeface="Times New Roman" panose="02020603050405020304" pitchFamily="18" charset="0"/>
              </a:rPr>
              <a:t>teškopogađaju</a:t>
            </a:r>
            <a:r>
              <a:rPr lang="sr-Latn-CS" dirty="0">
                <a:solidFill>
                  <a:srgbClr val="363435"/>
                </a:solidFill>
                <a:latin typeface="Times New Roman" panose="02020603050405020304" pitchFamily="18" charset="0"/>
                <a:ea typeface="Times New Roman" panose="02020603050405020304" pitchFamily="18" charset="0"/>
              </a:rPr>
              <a:t> učinioca da izricanje kazne u takvom slučaju očigledno ne bi odgovaralo svrsi kažnjavanja. </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Sud može osloboditi od kazne i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je </a:t>
            </a:r>
            <a:r>
              <a:rPr lang="sr-Latn-CS" b="1" dirty="0">
                <a:solidFill>
                  <a:srgbClr val="FF0000"/>
                </a:solidFill>
                <a:latin typeface="Times New Roman" panose="02020603050405020304" pitchFamily="18" charset="0"/>
                <a:ea typeface="Times New Roman" panose="02020603050405020304" pitchFamily="18" charset="0"/>
              </a:rPr>
              <a:t>propisana kazna zatvora do pet godina</a:t>
            </a:r>
            <a:r>
              <a:rPr lang="sr-Latn-CS" dirty="0">
                <a:solidFill>
                  <a:srgbClr val="363435"/>
                </a:solidFill>
                <a:latin typeface="Times New Roman" panose="02020603050405020304" pitchFamily="18" charset="0"/>
                <a:ea typeface="Times New Roman" panose="02020603050405020304" pitchFamily="18" charset="0"/>
              </a:rPr>
              <a:t>, ako je poslije izvršenog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 prije nego što je saznao da 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otkriveno, dobrovoljno otklonio posljedice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naknadio štetu prouzrokovanu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349934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Sticaj </a:t>
            </a:r>
            <a:r>
              <a:rPr lang="sr-Latn-CS" b="1" dirty="0">
                <a:solidFill>
                  <a:srgbClr val="363435"/>
                </a:solidFill>
                <a:latin typeface="Times New Roman" panose="02020603050405020304" pitchFamily="18" charset="0"/>
                <a:ea typeface="Times New Roman" panose="02020603050405020304" pitchFamily="18" charset="0"/>
              </a:rPr>
              <a:t>krivičnih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56.</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Ako je učinilac jednom radnjom ili sa više radnji učinio više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koja mu se istovremeno sudi, sud će prethodno utvrditi kazne za svako od tih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pa će </a:t>
            </a:r>
            <a:r>
              <a:rPr lang="sr-Latn-CS" b="1" dirty="0">
                <a:solidFill>
                  <a:srgbClr val="FF0000"/>
                </a:solidFill>
                <a:latin typeface="Times New Roman" panose="02020603050405020304" pitchFamily="18" charset="0"/>
                <a:ea typeface="Times New Roman" panose="02020603050405020304" pitchFamily="18" charset="0"/>
              </a:rPr>
              <a:t>na osnovu </a:t>
            </a:r>
            <a:r>
              <a:rPr lang="sr-Latn-CS" b="1" dirty="0" err="1">
                <a:solidFill>
                  <a:srgbClr val="FF0000"/>
                </a:solidFill>
                <a:latin typeface="Times New Roman" panose="02020603050405020304" pitchFamily="18" charset="0"/>
                <a:ea typeface="Times New Roman" panose="02020603050405020304" pitchFamily="18" charset="0"/>
              </a:rPr>
              <a:t>ocjene</a:t>
            </a:r>
            <a:r>
              <a:rPr lang="sr-Latn-CS" b="1" dirty="0">
                <a:solidFill>
                  <a:srgbClr val="FF0000"/>
                </a:solidFill>
                <a:latin typeface="Times New Roman" panose="02020603050405020304" pitchFamily="18" charset="0"/>
                <a:ea typeface="Times New Roman" panose="02020603050405020304" pitchFamily="18" charset="0"/>
              </a:rPr>
              <a:t> svih tih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u njihovoj ukupnosti i ličnosti učinioca</a:t>
            </a:r>
            <a:r>
              <a:rPr lang="sr-Latn-CS" dirty="0">
                <a:solidFill>
                  <a:srgbClr val="363435"/>
                </a:solidFill>
                <a:latin typeface="Times New Roman" panose="02020603050405020304" pitchFamily="18" charset="0"/>
                <a:ea typeface="Times New Roman" panose="02020603050405020304" pitchFamily="18" charset="0"/>
              </a:rPr>
              <a:t>, za sva ta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izreći jedinstvenu kaznu.</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Jedinstvenu kaznu sud će izreći po sljedećim pravilima: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1) ako je za dva ili više krivičnih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utvrdio kazne dugotrajnog zatvora ili kazna dugotrajnog zatvora i zatvora, izreći će jedinstvenu kaznu dugotrajnog zatvora koja mora biti veća od svake pojedinačno utvrđene kazne, ali ne smije preći najveću </a:t>
            </a:r>
            <a:r>
              <a:rPr lang="sr-Latn-CS" b="1" dirty="0" err="1">
                <a:solidFill>
                  <a:srgbClr val="FF0000"/>
                </a:solidFill>
                <a:latin typeface="Times New Roman" panose="02020603050405020304" pitchFamily="18" charset="0"/>
                <a:ea typeface="Times New Roman" panose="02020603050405020304" pitchFamily="18" charset="0"/>
              </a:rPr>
              <a:t>mjeru</a:t>
            </a:r>
            <a:r>
              <a:rPr lang="sr-Latn-CS" b="1" dirty="0">
                <a:solidFill>
                  <a:srgbClr val="FF0000"/>
                </a:solidFill>
                <a:latin typeface="Times New Roman" panose="02020603050405020304" pitchFamily="18" charset="0"/>
                <a:ea typeface="Times New Roman" panose="02020603050405020304" pitchFamily="18" charset="0"/>
              </a:rPr>
              <a:t> kazne dugotrajnog zatvora</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ako je za dva ili više krivičnih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utvrdio kazne zatvora preko deset godina, sud može izreći jedinstvenu kaznu dugotrajnog zatvora koja ne smije dostići zbir pojedinačno utvrđenih kazni zatvora, niti preći najveću </a:t>
            </a:r>
            <a:r>
              <a:rPr lang="sr-Latn-CS" b="1" dirty="0" err="1">
                <a:solidFill>
                  <a:srgbClr val="FF0000"/>
                </a:solidFill>
                <a:latin typeface="Times New Roman" panose="02020603050405020304" pitchFamily="18" charset="0"/>
                <a:ea typeface="Times New Roman" panose="02020603050405020304" pitchFamily="18" charset="0"/>
              </a:rPr>
              <a:t>mjeru</a:t>
            </a:r>
            <a:r>
              <a:rPr lang="sr-Latn-CS" b="1" dirty="0">
                <a:solidFill>
                  <a:srgbClr val="FF0000"/>
                </a:solidFill>
                <a:latin typeface="Times New Roman" panose="02020603050405020304" pitchFamily="18" charset="0"/>
                <a:ea typeface="Times New Roman" panose="02020603050405020304" pitchFamily="18" charset="0"/>
              </a:rPr>
              <a:t> kazne dugotrajnog zatvora,</a:t>
            </a:r>
            <a:endParaRPr lang="sr-Latn-BA"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828523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3</a:t>
            </a:r>
            <a:r>
              <a:rPr lang="sr-Latn-CS" dirty="0">
                <a:solidFill>
                  <a:srgbClr val="363435"/>
                </a:solidFill>
                <a:latin typeface="Times New Roman" panose="02020603050405020304" pitchFamily="18" charset="0"/>
                <a:ea typeface="Times New Roman" panose="02020603050405020304" pitchFamily="18" charset="0"/>
              </a:rPr>
              <a:t>) ako je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 sticaju utvrdio kazne zatvora, jedinstvena kazna mora biti veća od svake pojedinačno utvrđene kazne, ali ne smije dostići zbir utvrđenih kazni, niti preći dvadeset godina zatvora,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su za sva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 sticaju propisane kazne zatvora do tri godine, jedinstvena kazna ne može biti veća od </a:t>
            </a:r>
            <a:r>
              <a:rPr lang="sr-Latn-CS" b="1" dirty="0">
                <a:solidFill>
                  <a:srgbClr val="FF0000"/>
                </a:solidFill>
                <a:latin typeface="Times New Roman" panose="02020603050405020304" pitchFamily="18" charset="0"/>
                <a:ea typeface="Times New Roman" panose="02020603050405020304" pitchFamily="18" charset="0"/>
              </a:rPr>
              <a:t>deset </a:t>
            </a:r>
            <a:r>
              <a:rPr lang="sr-Latn-CS" dirty="0">
                <a:solidFill>
                  <a:srgbClr val="363435"/>
                </a:solidFill>
                <a:latin typeface="Times New Roman" panose="02020603050405020304" pitchFamily="18" charset="0"/>
                <a:ea typeface="Times New Roman" panose="02020603050405020304" pitchFamily="18" charset="0"/>
              </a:rPr>
              <a:t>godina zatvora,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ako je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 sticaju utvrdio samo novčane kazne, jedinstvena kazna ne smije preći zbir utvrđenih  kazni,  niti  iznos  od  </a:t>
            </a:r>
            <a:r>
              <a:rPr lang="sr-Latn-CS" b="1" dirty="0">
                <a:solidFill>
                  <a:srgbClr val="FF0000"/>
                </a:solidFill>
                <a:latin typeface="Times New Roman" panose="02020603050405020304" pitchFamily="18" charset="0"/>
                <a:ea typeface="Times New Roman" panose="02020603050405020304" pitchFamily="18" charset="0"/>
              </a:rPr>
              <a:t>200.000  KM</a:t>
            </a:r>
            <a:r>
              <a:rPr lang="sr-Latn-CS" dirty="0">
                <a:solidFill>
                  <a:srgbClr val="363435"/>
                </a:solidFill>
                <a:latin typeface="Times New Roman" panose="02020603050405020304" pitchFamily="18" charset="0"/>
                <a:ea typeface="Times New Roman" panose="02020603050405020304" pitchFamily="18" charset="0"/>
              </a:rPr>
              <a:t>,  odnosno </a:t>
            </a:r>
            <a:r>
              <a:rPr lang="sr-Latn-CS" b="1" dirty="0">
                <a:solidFill>
                  <a:srgbClr val="FF0000"/>
                </a:solidFill>
                <a:latin typeface="Times New Roman" panose="02020603050405020304" pitchFamily="18" charset="0"/>
                <a:ea typeface="Times New Roman" panose="02020603050405020304" pitchFamily="18" charset="0"/>
              </a:rPr>
              <a:t>2.000.000 KM</a:t>
            </a:r>
            <a:r>
              <a:rPr lang="sr-Latn-CS" dirty="0">
                <a:solidFill>
                  <a:srgbClr val="363435"/>
                </a:solidFill>
                <a:latin typeface="Times New Roman" panose="02020603050405020304" pitchFamily="18" charset="0"/>
                <a:ea typeface="Times New Roman" panose="02020603050405020304" pitchFamily="18" charset="0"/>
              </a:rPr>
              <a:t>, ako je neko od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izvršeno iz koristoljublja,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ako je za neka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 sticaju utvrdio kazne zatvora, a za druga novčane kazne, izreći će jedinstvenu ka </a:t>
            </a:r>
            <a:r>
              <a:rPr lang="sr-Latn-CS" dirty="0" err="1" smtClean="0">
                <a:solidFill>
                  <a:srgbClr val="363435"/>
                </a:solidFill>
                <a:latin typeface="Times New Roman" panose="02020603050405020304" pitchFamily="18" charset="0"/>
                <a:ea typeface="Times New Roman" panose="02020603050405020304" pitchFamily="18" charset="0"/>
              </a:rPr>
              <a:t>znuzatvora</a:t>
            </a:r>
            <a:r>
              <a:rPr lang="sr-Latn-CS" dirty="0" smtClean="0">
                <a:solidFill>
                  <a:srgbClr val="363435"/>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i jedinstvenu novčanu kaznu po odredbama t. 2), 3), 4) i 5) ovog stava.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Sporednu kaznu sud će izreći ako je utvrđena bar za jedno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 sticaju, a ako je utvrdio više novčanih kazni, izreći će jednu novčanu kaznu po odredbama stava 2. tačke 5) ovog člana.</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195376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Produženo </a:t>
            </a:r>
            <a:r>
              <a:rPr lang="sr-Latn-CS" b="1" dirty="0">
                <a:solidFill>
                  <a:srgbClr val="363435"/>
                </a:solidFill>
                <a:latin typeface="Times New Roman" panose="02020603050405020304" pitchFamily="18" charset="0"/>
                <a:ea typeface="Times New Roman" panose="02020603050405020304" pitchFamily="18" charset="0"/>
              </a:rPr>
              <a:t>krivično </a:t>
            </a:r>
            <a:r>
              <a:rPr lang="sr-Latn-CS" b="1" dirty="0" err="1">
                <a:solidFill>
                  <a:srgbClr val="363435"/>
                </a:solidFill>
                <a:latin typeface="Times New Roman" panose="02020603050405020304" pitchFamily="18" charset="0"/>
                <a:ea typeface="Times New Roman" panose="02020603050405020304" pitchFamily="18" charset="0"/>
              </a:rPr>
              <a:t>djelo</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Član </a:t>
            </a:r>
            <a:r>
              <a:rPr lang="sr-Latn-CS" dirty="0">
                <a:solidFill>
                  <a:srgbClr val="363435"/>
                </a:solidFill>
                <a:latin typeface="Times New Roman" panose="02020603050405020304" pitchFamily="18" charset="0"/>
                <a:ea typeface="Times New Roman" panose="02020603050405020304" pitchFamily="18" charset="0"/>
              </a:rPr>
              <a:t>57.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Produženo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čini više istih ili istovrsnih </a:t>
            </a:r>
            <a:r>
              <a:rPr lang="sr-Latn-CS" b="1" dirty="0" err="1">
                <a:solidFill>
                  <a:srgbClr val="FF0000"/>
                </a:solidFill>
                <a:latin typeface="Times New Roman" panose="02020603050405020304" pitchFamily="18" charset="0"/>
                <a:ea typeface="Times New Roman" panose="02020603050405020304" pitchFamily="18" charset="0"/>
              </a:rPr>
              <a:t>umišljajnih</a:t>
            </a:r>
            <a:r>
              <a:rPr lang="sr-Latn-CS" dirty="0">
                <a:solidFill>
                  <a:srgbClr val="363435"/>
                </a:solidFill>
                <a:latin typeface="Times New Roman" panose="02020603050405020304" pitchFamily="18" charset="0"/>
                <a:ea typeface="Times New Roman" panose="02020603050405020304" pitchFamily="18" charset="0"/>
              </a:rPr>
              <a:t>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učinjenih u vremenskoj povezanosti, koja </a:t>
            </a:r>
            <a:r>
              <a:rPr lang="sr-Latn-CS" b="1" dirty="0">
                <a:solidFill>
                  <a:srgbClr val="FF0000"/>
                </a:solidFill>
                <a:latin typeface="Times New Roman" panose="02020603050405020304" pitchFamily="18" charset="0"/>
                <a:ea typeface="Times New Roman" panose="02020603050405020304" pitchFamily="18" charset="0"/>
              </a:rPr>
              <a:t>zbog načina njihovog izvršenja, istovjetnosti oštećenog, prostorne povezanosti, </a:t>
            </a:r>
            <a:r>
              <a:rPr lang="sr-Latn-CS" b="1" dirty="0" err="1">
                <a:solidFill>
                  <a:srgbClr val="FF0000"/>
                </a:solidFill>
                <a:latin typeface="Times New Roman" panose="02020603050405020304" pitchFamily="18" charset="0"/>
                <a:ea typeface="Times New Roman" panose="02020603050405020304" pitchFamily="18" charset="0"/>
              </a:rPr>
              <a:t>korištenja</a:t>
            </a:r>
            <a:r>
              <a:rPr lang="sr-Latn-CS" b="1" dirty="0">
                <a:solidFill>
                  <a:srgbClr val="FF0000"/>
                </a:solidFill>
                <a:latin typeface="Times New Roman" panose="02020603050405020304" pitchFamily="18" charset="0"/>
                <a:ea typeface="Times New Roman" panose="02020603050405020304" pitchFamily="18" charset="0"/>
              </a:rPr>
              <a:t> iste prilike ili trajnijeg odnosa ili drugih sličnih okolnosti koje ih povezuju, predstavljaju jedinstvenu krivičnopravnu </a:t>
            </a:r>
            <a:r>
              <a:rPr lang="sr-Latn-CS" b="1" dirty="0" err="1">
                <a:solidFill>
                  <a:srgbClr val="FF0000"/>
                </a:solidFill>
                <a:latin typeface="Times New Roman" panose="02020603050405020304" pitchFamily="18" charset="0"/>
                <a:ea typeface="Times New Roman" panose="02020603050405020304" pitchFamily="18" charset="0"/>
              </a:rPr>
              <a:t>cjelinu</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Produženo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ne mogu činiti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protiv života i </a:t>
            </a:r>
            <a:r>
              <a:rPr lang="sr-Latn-CS" dirty="0" err="1">
                <a:solidFill>
                  <a:srgbClr val="363435"/>
                </a:solidFill>
                <a:latin typeface="Times New Roman" panose="02020603050405020304" pitchFamily="18" charset="0"/>
                <a:ea typeface="Times New Roman" panose="02020603050405020304" pitchFamily="18" charset="0"/>
              </a:rPr>
              <a:t>tjelesnog</a:t>
            </a:r>
            <a:r>
              <a:rPr lang="sr-Latn-CS" dirty="0">
                <a:solidFill>
                  <a:srgbClr val="363435"/>
                </a:solidFill>
                <a:latin typeface="Times New Roman" panose="02020603050405020304" pitchFamily="18" charset="0"/>
                <a:ea typeface="Times New Roman" panose="02020603050405020304" pitchFamily="18" charset="0"/>
              </a:rPr>
              <a:t> integriteta, polne i druge slobode </a:t>
            </a:r>
            <a:r>
              <a:rPr lang="sr-Latn-CS" dirty="0" err="1">
                <a:solidFill>
                  <a:srgbClr val="363435"/>
                </a:solidFill>
                <a:latin typeface="Times New Roman" panose="02020603050405020304" pitchFamily="18" charset="0"/>
                <a:ea typeface="Times New Roman" panose="02020603050405020304" pitchFamily="18" charset="0"/>
              </a:rPr>
              <a:t>čovjeka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chemeClr val="tx1"/>
                </a:solidFill>
                <a:latin typeface="Times New Roman" panose="02020603050405020304" pitchFamily="18" charset="0"/>
                <a:ea typeface="Times New Roman" panose="02020603050405020304" pitchFamily="18" charset="0"/>
              </a:rPr>
              <a:t>(3) Ako produženo krivično </a:t>
            </a:r>
            <a:r>
              <a:rPr lang="sr-Latn-CS" dirty="0" err="1">
                <a:solidFill>
                  <a:schemeClr val="tx1"/>
                </a:solidFill>
                <a:latin typeface="Times New Roman" panose="02020603050405020304" pitchFamily="18" charset="0"/>
                <a:ea typeface="Times New Roman" panose="02020603050405020304" pitchFamily="18" charset="0"/>
              </a:rPr>
              <a:t>djelo</a:t>
            </a:r>
            <a:r>
              <a:rPr lang="sr-Latn-CS" dirty="0">
                <a:solidFill>
                  <a:schemeClr val="tx1"/>
                </a:solidFill>
                <a:latin typeface="Times New Roman" panose="02020603050405020304" pitchFamily="18" charset="0"/>
                <a:ea typeface="Times New Roman" panose="02020603050405020304" pitchFamily="18" charset="0"/>
              </a:rPr>
              <a:t> obuhvata različite oblike istog </a:t>
            </a:r>
            <a:r>
              <a:rPr lang="sr-Latn-CS" dirty="0" err="1">
                <a:solidFill>
                  <a:schemeClr val="tx1"/>
                </a:solidFill>
                <a:latin typeface="Times New Roman" panose="02020603050405020304" pitchFamily="18" charset="0"/>
                <a:ea typeface="Times New Roman" panose="02020603050405020304" pitchFamily="18" charset="0"/>
              </a:rPr>
              <a:t>djela</a:t>
            </a:r>
            <a:r>
              <a:rPr lang="sr-Latn-CS" dirty="0">
                <a:solidFill>
                  <a:schemeClr val="tx1"/>
                </a:solidFill>
                <a:latin typeface="Times New Roman" panose="02020603050405020304" pitchFamily="18" charset="0"/>
                <a:ea typeface="Times New Roman" panose="02020603050405020304" pitchFamily="18" charset="0"/>
              </a:rPr>
              <a:t>, produženo krivično </a:t>
            </a:r>
            <a:r>
              <a:rPr lang="sr-Latn-CS" dirty="0" err="1">
                <a:solidFill>
                  <a:schemeClr val="tx1"/>
                </a:solidFill>
                <a:latin typeface="Times New Roman" panose="02020603050405020304" pitchFamily="18" charset="0"/>
                <a:ea typeface="Times New Roman" panose="02020603050405020304" pitchFamily="18" charset="0"/>
              </a:rPr>
              <a:t>djelo</a:t>
            </a:r>
            <a:r>
              <a:rPr lang="sr-Latn-CS" dirty="0">
                <a:solidFill>
                  <a:schemeClr val="tx1"/>
                </a:solidFill>
                <a:latin typeface="Times New Roman" panose="02020603050405020304" pitchFamily="18" charset="0"/>
                <a:ea typeface="Times New Roman" panose="02020603050405020304" pitchFamily="18" charset="0"/>
              </a:rPr>
              <a:t> će se pravno kvalifikovati kao najteže od tih krivičnih </a:t>
            </a:r>
            <a:r>
              <a:rPr lang="sr-Latn-CS" dirty="0" err="1">
                <a:solidFill>
                  <a:schemeClr val="tx1"/>
                </a:solidFill>
                <a:latin typeface="Times New Roman" panose="02020603050405020304" pitchFamily="18" charset="0"/>
                <a:ea typeface="Times New Roman" panose="02020603050405020304" pitchFamily="18" charset="0"/>
              </a:rPr>
              <a:t>djela</a:t>
            </a:r>
            <a:r>
              <a:rPr lang="sr-Latn-CS" dirty="0">
                <a:solidFill>
                  <a:schemeClr val="tx1"/>
                </a:solidFill>
                <a:latin typeface="Times New Roman" panose="02020603050405020304" pitchFamily="18" charset="0"/>
                <a:ea typeface="Times New Roman" panose="02020603050405020304" pitchFamily="18" charset="0"/>
              </a:rPr>
              <a:t>.</a:t>
            </a:r>
            <a:endParaRPr lang="sr-Latn-BA" dirty="0">
              <a:solidFill>
                <a:schemeClr val="tx1"/>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Ako posljedice ostvarene </a:t>
            </a:r>
            <a:r>
              <a:rPr lang="sr-Latn-CS" b="1" dirty="0" err="1">
                <a:solidFill>
                  <a:srgbClr val="FF0000"/>
                </a:solidFill>
                <a:latin typeface="Times New Roman" panose="02020603050405020304" pitchFamily="18" charset="0"/>
                <a:ea typeface="Times New Roman" panose="02020603050405020304" pitchFamily="18" charset="0"/>
              </a:rPr>
              <a:t>djelima</a:t>
            </a:r>
            <a:r>
              <a:rPr lang="sr-Latn-CS" b="1" dirty="0">
                <a:solidFill>
                  <a:srgbClr val="FF0000"/>
                </a:solidFill>
                <a:latin typeface="Times New Roman" panose="02020603050405020304" pitchFamily="18" charset="0"/>
                <a:ea typeface="Times New Roman" panose="02020603050405020304" pitchFamily="18" charset="0"/>
              </a:rPr>
              <a:t> iz stava 1. ovog člana u svojoj ukupnosti predstavljaju posljedicu nekog težeg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produženo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će se kvalifikovati kao to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71755" marR="54610" indent="0" algn="just">
              <a:spcBef>
                <a:spcPts val="125"/>
              </a:spcBef>
              <a:buClrTx/>
              <a:buNone/>
            </a:pP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3102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786" y="549166"/>
            <a:ext cx="7315200" cy="5486400"/>
          </a:xfrm>
        </p:spPr>
        <p:txBody>
          <a:bodyPr>
            <a:normAutofit/>
          </a:bodyPr>
          <a:lstStyle/>
          <a:p>
            <a:pPr marL="0" marR="54610" indent="0" algn="just">
              <a:lnSpc>
                <a:spcPct val="106000"/>
              </a:lnSpc>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Za produženo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može se izreći kazna </a:t>
            </a:r>
            <a:r>
              <a:rPr lang="sr-Latn-CS" b="1" dirty="0">
                <a:solidFill>
                  <a:srgbClr val="FF0000"/>
                </a:solidFill>
                <a:latin typeface="Times New Roman" panose="02020603050405020304" pitchFamily="18" charset="0"/>
                <a:ea typeface="Times New Roman" panose="02020603050405020304" pitchFamily="18" charset="0"/>
              </a:rPr>
              <a:t>za polovinu veća </a:t>
            </a:r>
            <a:r>
              <a:rPr lang="sr-Latn-CS" dirty="0">
                <a:solidFill>
                  <a:srgbClr val="363435"/>
                </a:solidFill>
                <a:latin typeface="Times New Roman" panose="02020603050405020304" pitchFamily="18" charset="0"/>
                <a:ea typeface="Times New Roman" panose="02020603050405020304" pitchFamily="18" charset="0"/>
              </a:rPr>
              <a:t>od najviše kazne propisane za utvrđeno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ali ne smije preći najveću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te vrste kazne.</a:t>
            </a:r>
            <a:endParaRPr lang="sr-Latn-BA" sz="1200" dirty="0">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6)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nije obuhvaćeno produženim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u pravnosnažnoj sudskoj presudi predstavlja posebno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ili ulazi u sastav posebnog produženog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(7) U sastav produženog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ne mogu ulaziti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izvršena nakon podizanja optužnice</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7736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smtClean="0">
                <a:solidFill>
                  <a:srgbClr val="363435"/>
                </a:solidFill>
                <a:latin typeface="Times New Roman" panose="02020603050405020304" pitchFamily="18" charset="0"/>
                <a:ea typeface="Times New Roman" panose="02020603050405020304" pitchFamily="18" charset="0"/>
              </a:rPr>
              <a:t>Odmjeravanje</a:t>
            </a:r>
            <a:r>
              <a:rPr lang="sr-Latn-CS" b="1" dirty="0" smtClean="0">
                <a:solidFill>
                  <a:srgbClr val="363435"/>
                </a:solidFill>
                <a:latin typeface="Times New Roman" panose="02020603050405020304" pitchFamily="18" charset="0"/>
                <a:ea typeface="Times New Roman" panose="02020603050405020304" pitchFamily="18" charset="0"/>
              </a:rPr>
              <a:t> </a:t>
            </a:r>
            <a:r>
              <a:rPr lang="sr-Latn-CS" b="1" dirty="0">
                <a:solidFill>
                  <a:srgbClr val="363435"/>
                </a:solidFill>
                <a:latin typeface="Times New Roman" panose="02020603050405020304" pitchFamily="18" charset="0"/>
                <a:ea typeface="Times New Roman" panose="02020603050405020304" pitchFamily="18" charset="0"/>
              </a:rPr>
              <a:t>kazne osuđenom licu</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Ako se osuđenom licu sudi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prije nego što je započelo izdržavanje kazne po ranijoj osudi, ili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izdržavanja kazne zatvora, kazne dugotrajnog zatvora ili kazne </a:t>
            </a:r>
            <a:r>
              <a:rPr lang="sr-Latn-CS" dirty="0" err="1">
                <a:solidFill>
                  <a:srgbClr val="363435"/>
                </a:solidFill>
                <a:latin typeface="Times New Roman" panose="02020603050405020304" pitchFamily="18" charset="0"/>
                <a:ea typeface="Times New Roman" panose="02020603050405020304" pitchFamily="18" charset="0"/>
              </a:rPr>
              <a:t>maloljetničkog</a:t>
            </a:r>
            <a:r>
              <a:rPr lang="sr-Latn-CS" dirty="0">
                <a:solidFill>
                  <a:srgbClr val="363435"/>
                </a:solidFill>
                <a:latin typeface="Times New Roman" panose="02020603050405020304" pitchFamily="18" charset="0"/>
                <a:ea typeface="Times New Roman" panose="02020603050405020304" pitchFamily="18" charset="0"/>
              </a:rPr>
              <a:t> zatvora, sud će izreći jedinstvenu kaznu za sva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primjenom</a:t>
            </a:r>
            <a:r>
              <a:rPr lang="sr-Latn-CS" dirty="0">
                <a:solidFill>
                  <a:srgbClr val="363435"/>
                </a:solidFill>
                <a:latin typeface="Times New Roman" panose="02020603050405020304" pitchFamily="18" charset="0"/>
                <a:ea typeface="Times New Roman" panose="02020603050405020304" pitchFamily="18" charset="0"/>
              </a:rPr>
              <a:t> odredaba člana 56. ovog zakonika, uzimajući ranije izrečenu kaznu kao već utvrđenu. </a:t>
            </a:r>
            <a:r>
              <a:rPr lang="sr-Latn-CS" dirty="0" err="1">
                <a:solidFill>
                  <a:srgbClr val="363435"/>
                </a:solidFill>
                <a:latin typeface="Times New Roman" panose="02020603050405020304" pitchFamily="18" charset="0"/>
                <a:ea typeface="Times New Roman" panose="02020603050405020304" pitchFamily="18" charset="0"/>
              </a:rPr>
              <a:t>Dio</a:t>
            </a:r>
            <a:r>
              <a:rPr lang="sr-Latn-CS" dirty="0">
                <a:solidFill>
                  <a:srgbClr val="363435"/>
                </a:solidFill>
                <a:latin typeface="Times New Roman" panose="02020603050405020304" pitchFamily="18" charset="0"/>
                <a:ea typeface="Times New Roman" panose="02020603050405020304" pitchFamily="18" charset="0"/>
              </a:rPr>
              <a:t> kazne koju je osuđeni izdržao uračunaće se u izrečenu kaznu zatvora ili kaznu dugotrajnog zatvora.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u toku izdržavanja kazne zatvora, kazne dugotrajnog zatvora ili </a:t>
            </a:r>
            <a:r>
              <a:rPr lang="sr-Latn-CS" dirty="0" err="1">
                <a:solidFill>
                  <a:srgbClr val="363435"/>
                </a:solidFill>
                <a:latin typeface="Times New Roman" panose="02020603050405020304" pitchFamily="18" charset="0"/>
                <a:ea typeface="Times New Roman" panose="02020603050405020304" pitchFamily="18" charset="0"/>
              </a:rPr>
              <a:t>maloljetničkog</a:t>
            </a:r>
            <a:r>
              <a:rPr lang="sr-Latn-CS" dirty="0">
                <a:solidFill>
                  <a:srgbClr val="363435"/>
                </a:solidFill>
                <a:latin typeface="Times New Roman" panose="02020603050405020304" pitchFamily="18" charset="0"/>
                <a:ea typeface="Times New Roman" panose="02020603050405020304" pitchFamily="18" charset="0"/>
              </a:rPr>
              <a:t> zatvora, sud će učiniocu izreći kaznu nezavisno od ranije izrečene kazne, ako se </a:t>
            </a:r>
            <a:r>
              <a:rPr lang="sr-Latn-CS" dirty="0" err="1">
                <a:solidFill>
                  <a:srgbClr val="363435"/>
                </a:solidFill>
                <a:latin typeface="Times New Roman" panose="02020603050405020304" pitchFamily="18" charset="0"/>
                <a:ea typeface="Times New Roman" panose="02020603050405020304" pitchFamily="18" charset="0"/>
              </a:rPr>
              <a:t>primjenom</a:t>
            </a:r>
            <a:r>
              <a:rPr lang="sr-Latn-CS" dirty="0">
                <a:solidFill>
                  <a:srgbClr val="363435"/>
                </a:solidFill>
                <a:latin typeface="Times New Roman" panose="02020603050405020304" pitchFamily="18" charset="0"/>
                <a:ea typeface="Times New Roman" panose="02020603050405020304" pitchFamily="18" charset="0"/>
              </a:rPr>
              <a:t> odredaba člana 56. ovog zakonika ne bi mogla ostvariti svrha kažnjavanja s obzirom na trajanje </a:t>
            </a:r>
            <a:r>
              <a:rPr lang="sr-Latn-CS" dirty="0" err="1">
                <a:solidFill>
                  <a:srgbClr val="363435"/>
                </a:solidFill>
                <a:latin typeface="Times New Roman" panose="02020603050405020304" pitchFamily="18" charset="0"/>
                <a:ea typeface="Times New Roman" panose="02020603050405020304" pitchFamily="18" charset="0"/>
              </a:rPr>
              <a:t>neizdržanog</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dijela</a:t>
            </a:r>
            <a:r>
              <a:rPr lang="sr-Latn-CS" dirty="0">
                <a:solidFill>
                  <a:srgbClr val="363435"/>
                </a:solidFill>
                <a:latin typeface="Times New Roman" panose="02020603050405020304" pitchFamily="18" charset="0"/>
                <a:ea typeface="Times New Roman" panose="02020603050405020304" pitchFamily="18" charset="0"/>
              </a:rPr>
              <a:t> ranije izrečene kazne.</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833535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3) Prema osuđenom koji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izdržavanja kazne zatvora, kazne dugotrajnog zatvora ili kazne </a:t>
            </a:r>
            <a:r>
              <a:rPr lang="sr-Latn-CS" dirty="0" err="1">
                <a:solidFill>
                  <a:srgbClr val="363435"/>
                </a:solidFill>
                <a:latin typeface="Times New Roman" panose="02020603050405020304" pitchFamily="18" charset="0"/>
                <a:ea typeface="Times New Roman" panose="02020603050405020304" pitchFamily="18" charset="0"/>
              </a:rPr>
              <a:t>maloljetničkog</a:t>
            </a:r>
            <a:r>
              <a:rPr lang="sr-Latn-CS" dirty="0">
                <a:solidFill>
                  <a:srgbClr val="363435"/>
                </a:solidFill>
                <a:latin typeface="Times New Roman" panose="02020603050405020304" pitchFamily="18" charset="0"/>
                <a:ea typeface="Times New Roman" panose="02020603050405020304" pitchFamily="18" charset="0"/>
              </a:rPr>
              <a:t> zatvora učini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za koje zakon propisuje novčanu kaznu ili kaznu zatvora do jedne godine, </a:t>
            </a:r>
            <a:r>
              <a:rPr lang="sr-Latn-CS" dirty="0" err="1">
                <a:solidFill>
                  <a:srgbClr val="363435"/>
                </a:solidFill>
                <a:latin typeface="Times New Roman" panose="02020603050405020304" pitchFamily="18" charset="0"/>
                <a:ea typeface="Times New Roman" panose="02020603050405020304" pitchFamily="18" charset="0"/>
              </a:rPr>
              <a:t>primijeniće</a:t>
            </a:r>
            <a:r>
              <a:rPr lang="sr-Latn-CS" dirty="0">
                <a:solidFill>
                  <a:srgbClr val="363435"/>
                </a:solidFill>
                <a:latin typeface="Times New Roman" panose="02020603050405020304" pitchFamily="18" charset="0"/>
                <a:ea typeface="Times New Roman" panose="02020603050405020304" pitchFamily="18" charset="0"/>
              </a:rPr>
              <a:t> se disciplinska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Ako je osuđeno lice izdržalo kaznu po ranijoj presudi, a prije nego što je počelo novo suđenje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neće se </a:t>
            </a:r>
            <a:r>
              <a:rPr lang="sr-Latn-CS" b="1" dirty="0" err="1">
                <a:solidFill>
                  <a:srgbClr val="FF0000"/>
                </a:solidFill>
                <a:latin typeface="Times New Roman" panose="02020603050405020304" pitchFamily="18" charset="0"/>
                <a:ea typeface="Times New Roman" panose="02020603050405020304" pitchFamily="18" charset="0"/>
              </a:rPr>
              <a:t>primjenjivati</a:t>
            </a:r>
            <a:r>
              <a:rPr lang="sr-Latn-CS" b="1" dirty="0">
                <a:solidFill>
                  <a:srgbClr val="FF0000"/>
                </a:solidFill>
                <a:latin typeface="Times New Roman" panose="02020603050405020304" pitchFamily="18" charset="0"/>
                <a:ea typeface="Times New Roman" panose="02020603050405020304" pitchFamily="18" charset="0"/>
              </a:rPr>
              <a:t> odredbe člana 56. ovog zakonika.</a:t>
            </a:r>
            <a:endParaRPr lang="sr-Latn-BA"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833876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441" y="496614"/>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Uračunavanje </a:t>
            </a:r>
            <a:r>
              <a:rPr lang="sr-Latn-CS" b="1" dirty="0">
                <a:solidFill>
                  <a:srgbClr val="363435"/>
                </a:solidFill>
                <a:latin typeface="Times New Roman" panose="02020603050405020304" pitchFamily="18" charset="0"/>
                <a:ea typeface="Times New Roman" panose="02020603050405020304" pitchFamily="18" charset="0"/>
              </a:rPr>
              <a:t>pritvora i ranije kazne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59.</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pritvoru, kao i svako lišenje slobode u vezi sa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uračunavaju se u izrečenu kaznu zatvora, kaznu dugotrajnog zatvora i novčanu kaznu.</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Pri svakom uračunavanju izjednačava se dan pritvora, dan lišenja slobode, dan </a:t>
            </a:r>
            <a:r>
              <a:rPr lang="sr-Latn-CS" dirty="0" err="1">
                <a:solidFill>
                  <a:srgbClr val="363435"/>
                </a:solidFill>
                <a:latin typeface="Times New Roman" panose="02020603050405020304" pitchFamily="18" charset="0"/>
                <a:ea typeface="Times New Roman" panose="02020603050405020304" pitchFamily="18" charset="0"/>
              </a:rPr>
              <a:t>maloljetničkog</a:t>
            </a:r>
            <a:r>
              <a:rPr lang="sr-Latn-CS" dirty="0">
                <a:solidFill>
                  <a:srgbClr val="363435"/>
                </a:solidFill>
                <a:latin typeface="Times New Roman" panose="02020603050405020304" pitchFamily="18" charset="0"/>
                <a:ea typeface="Times New Roman" panose="02020603050405020304" pitchFamily="18" charset="0"/>
              </a:rPr>
              <a:t> zatvora, dan zatvora, dan dugotrajnog zatvora i iznos od </a:t>
            </a:r>
            <a:r>
              <a:rPr lang="sr-Latn-CS" b="1" dirty="0">
                <a:solidFill>
                  <a:srgbClr val="FF0000"/>
                </a:solidFill>
                <a:latin typeface="Times New Roman" panose="02020603050405020304" pitchFamily="18" charset="0"/>
                <a:ea typeface="Times New Roman" panose="02020603050405020304" pitchFamily="18" charset="0"/>
              </a:rPr>
              <a:t>50 KM</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Uračunavanje pritvora i kazne izdržane u inostranstvu</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60.</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Pritvor, lišenje slobode u toku ekstradicionog postupka, kao i kazna koju je učinilac izdržao po presudi inostranog suda, uračunaće se u kaznu koju je izrekao domaći sud za isto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a ako kazne nisu iste vrste, uračunavanje će se izvršiti po </a:t>
            </a:r>
            <a:r>
              <a:rPr lang="sr-Latn-CS" dirty="0" err="1">
                <a:solidFill>
                  <a:srgbClr val="363435"/>
                </a:solidFill>
                <a:latin typeface="Times New Roman" panose="02020603050405020304" pitchFamily="18" charset="0"/>
                <a:ea typeface="Times New Roman" panose="02020603050405020304" pitchFamily="18" charset="0"/>
              </a:rPr>
              <a:t>ocjeni</a:t>
            </a:r>
            <a:r>
              <a:rPr lang="sr-Latn-CS" dirty="0">
                <a:solidFill>
                  <a:srgbClr val="363435"/>
                </a:solidFill>
                <a:latin typeface="Times New Roman" panose="02020603050405020304" pitchFamily="18" charset="0"/>
                <a:ea typeface="Times New Roman" panose="02020603050405020304" pitchFamily="18" charset="0"/>
              </a:rPr>
              <a:t> domaćeg suda.</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477572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2</a:t>
            </a:r>
            <a:r>
              <a:rPr lang="sr-Latn-CS" dirty="0">
                <a:solidFill>
                  <a:srgbClr val="363435"/>
                </a:solidFill>
                <a:latin typeface="Times New Roman" panose="02020603050405020304" pitchFamily="18" charset="0"/>
                <a:ea typeface="Times New Roman" panose="02020603050405020304" pitchFamily="18" charset="0"/>
              </a:rPr>
              <a:t>. Alternativne </a:t>
            </a:r>
            <a:r>
              <a:rPr lang="sr-Latn-CS" dirty="0" err="1">
                <a:solidFill>
                  <a:srgbClr val="363435"/>
                </a:solidFill>
                <a:latin typeface="Times New Roman" panose="02020603050405020304" pitchFamily="18" charset="0"/>
                <a:ea typeface="Times New Roman" panose="02020603050405020304" pitchFamily="18" charset="0"/>
              </a:rPr>
              <a:t>mjere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Vrste alternativnih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i opšti uslovi njihove </a:t>
            </a:r>
            <a:r>
              <a:rPr lang="sr-Latn-CS" b="1" dirty="0" err="1">
                <a:solidFill>
                  <a:srgbClr val="363435"/>
                </a:solidFill>
                <a:latin typeface="Times New Roman" panose="02020603050405020304" pitchFamily="18" charset="0"/>
                <a:ea typeface="Times New Roman" panose="02020603050405020304" pitchFamily="18" charset="0"/>
              </a:rPr>
              <a:t>primjene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Alternativne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su: uslovna osuda, uslovna osuda sa zaštitnim nadzorom i rad u javnom interesu.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Alternativne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se izriču krivično odgovornom učiniocu samo u slučajevima kad, s obzirom na prirodu i težinu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okolnosti pod kojima je učinjeno i ličnost učinioca, za ostvarivanje svrhe kažnjavanja nije nužna </a:t>
            </a:r>
            <a:r>
              <a:rPr lang="sr-Latn-CS" dirty="0" err="1">
                <a:solidFill>
                  <a:srgbClr val="363435"/>
                </a:solidFill>
                <a:latin typeface="Times New Roman" panose="02020603050405020304" pitchFamily="18" charset="0"/>
                <a:ea typeface="Times New Roman" panose="02020603050405020304" pitchFamily="18" charset="0"/>
              </a:rPr>
              <a:t>primjena</a:t>
            </a:r>
            <a:r>
              <a:rPr lang="sr-Latn-CS" dirty="0">
                <a:solidFill>
                  <a:srgbClr val="363435"/>
                </a:solidFill>
                <a:latin typeface="Times New Roman" panose="02020603050405020304" pitchFamily="18" charset="0"/>
                <a:ea typeface="Times New Roman" panose="02020603050405020304" pitchFamily="18" charset="0"/>
              </a:rPr>
              <a:t> kazne.</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197861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Uslovna </a:t>
            </a:r>
            <a:r>
              <a:rPr lang="sr-Latn-CS" b="1" dirty="0">
                <a:solidFill>
                  <a:srgbClr val="363435"/>
                </a:solidFill>
                <a:latin typeface="Times New Roman" panose="02020603050405020304" pitchFamily="18" charset="0"/>
                <a:ea typeface="Times New Roman" panose="02020603050405020304" pitchFamily="18" charset="0"/>
              </a:rPr>
              <a:t>osuda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Uslovnom osudom sud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utvrđuje kaznu zatvora i istovremeno određuje da se ona neće izvršiti ako osuđeni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koje odredi sud, a koje ne može biti kraće od jedne ni duže od pet godina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ne učini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može u uslovnoj osudi odrediti da će se kazna izvršiti i ako osuđeni u određenom roku ne vrati imovinsku korist pribavljenu izvršenjem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ne naknadi štetu koju je prouzrokovao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ili ne ispuni druge obaveze propisane krivičnopravnim odredbama. Rok za ispunjenje tih obaveza utvrđuje sud u okviru određenog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koje su izrečene uz uslovnu osudu, izvršiće se</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2298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ctr">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320040" indent="0" algn="ctr">
              <a:buNone/>
            </a:pPr>
            <a:r>
              <a:rPr lang="sr-Latn-CS" b="1" dirty="0" smtClean="0">
                <a:solidFill>
                  <a:srgbClr val="FF0000"/>
                </a:solidFill>
                <a:latin typeface="Times New Roman" panose="02020603050405020304" pitchFamily="18" charset="0"/>
                <a:ea typeface="Times New Roman" panose="02020603050405020304" pitchFamily="18" charset="0"/>
              </a:rPr>
              <a:t>Načelo </a:t>
            </a:r>
            <a:r>
              <a:rPr lang="sr-Latn-CS" b="1" dirty="0">
                <a:solidFill>
                  <a:srgbClr val="FF0000"/>
                </a:solidFill>
                <a:latin typeface="Times New Roman" panose="02020603050405020304" pitchFamily="18" charset="0"/>
                <a:ea typeface="Times New Roman" panose="02020603050405020304" pitchFamily="18" charset="0"/>
              </a:rPr>
              <a:t>poštovanja ljudskog dostojanstva i </a:t>
            </a:r>
            <a:endParaRPr lang="sr-Latn-BA" sz="1200" dirty="0">
              <a:solidFill>
                <a:srgbClr val="FF0000"/>
              </a:solidFill>
              <a:latin typeface="Times New Roman" panose="02020603050405020304" pitchFamily="18" charset="0"/>
              <a:ea typeface="Times New Roman" panose="02020603050405020304" pitchFamily="18" charset="0"/>
            </a:endParaRPr>
          </a:p>
          <a:p>
            <a:pPr marL="0" marR="320040" indent="0" algn="ctr">
              <a:buNone/>
            </a:pPr>
            <a:r>
              <a:rPr lang="sr-Latn-CS" b="1" dirty="0">
                <a:solidFill>
                  <a:srgbClr val="FF0000"/>
                </a:solidFill>
                <a:latin typeface="Times New Roman" panose="02020603050405020304" pitchFamily="18" charset="0"/>
                <a:ea typeface="Times New Roman" panose="02020603050405020304" pitchFamily="18" charset="0"/>
              </a:rPr>
              <a:t>ličnosti učinioca</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Član </a:t>
            </a:r>
            <a:r>
              <a:rPr lang="sr-Latn-CS" dirty="0">
                <a:solidFill>
                  <a:srgbClr val="363435"/>
                </a:solidFill>
                <a:latin typeface="Times New Roman" panose="02020603050405020304" pitchFamily="18" charset="0"/>
                <a:ea typeface="Times New Roman" panose="02020603050405020304" pitchFamily="18" charset="0"/>
              </a:rPr>
              <a:t>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 izvršenju krivičnih sankcija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mogu biti oduzeta ili ograničena određena prava samo ukoliko je to nužno za izvršenje određene krivične sankcije i u </a:t>
            </a:r>
            <a:r>
              <a:rPr lang="sr-Latn-CS" dirty="0" err="1">
                <a:solidFill>
                  <a:srgbClr val="363435"/>
                </a:solidFill>
                <a:latin typeface="Times New Roman" panose="02020603050405020304" pitchFamily="18" charset="0"/>
                <a:ea typeface="Times New Roman" panose="02020603050405020304" pitchFamily="18" charset="0"/>
              </a:rPr>
              <a:t>mjeri</a:t>
            </a:r>
            <a:r>
              <a:rPr lang="sr-Latn-CS" dirty="0">
                <a:solidFill>
                  <a:srgbClr val="363435"/>
                </a:solidFill>
                <a:latin typeface="Times New Roman" panose="02020603050405020304" pitchFamily="18" charset="0"/>
                <a:ea typeface="Times New Roman" panose="02020603050405020304" pitchFamily="18" charset="0"/>
              </a:rPr>
              <a:t> koja odgovara prirodi i sadržaju te sankcije.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Krivične sankcije se izvršavaju na način kojim se </a:t>
            </a:r>
            <a:r>
              <a:rPr lang="sr-Latn-CS" dirty="0" err="1">
                <a:solidFill>
                  <a:srgbClr val="363435"/>
                </a:solidFill>
                <a:latin typeface="Times New Roman" panose="02020603050405020304" pitchFamily="18" charset="0"/>
                <a:ea typeface="Times New Roman" panose="02020603050405020304" pitchFamily="18" charset="0"/>
              </a:rPr>
              <a:t>obezbjeđuje</a:t>
            </a:r>
            <a:r>
              <a:rPr lang="sr-Latn-CS" dirty="0">
                <a:solidFill>
                  <a:srgbClr val="363435"/>
                </a:solidFill>
                <a:latin typeface="Times New Roman" panose="02020603050405020304" pitchFamily="18" charset="0"/>
                <a:ea typeface="Times New Roman" panose="02020603050405020304" pitchFamily="18" charset="0"/>
              </a:rPr>
              <a:t> poštovanje ličnosti učinioca i njegovo ljudsko dostojanstvo.</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izdržavanja kazne lišenja slobode neophodno je poštovati ličnost osuđenog lica, njegov fizički i duhovni integritet. Takva lica ne smiju biti podvrgnuta mučenju ili drugim oblicima okrutnog, </a:t>
            </a:r>
            <a:r>
              <a:rPr lang="sr-Latn-CS" dirty="0" err="1">
                <a:solidFill>
                  <a:srgbClr val="363435"/>
                </a:solidFill>
                <a:latin typeface="Times New Roman" panose="02020603050405020304" pitchFamily="18" charset="0"/>
                <a:ea typeface="Times New Roman" panose="02020603050405020304" pitchFamily="18" charset="0"/>
              </a:rPr>
              <a:t>nečovječnog</a:t>
            </a:r>
            <a:r>
              <a:rPr lang="sr-Latn-CS" dirty="0">
                <a:solidFill>
                  <a:srgbClr val="363435"/>
                </a:solidFill>
                <a:latin typeface="Times New Roman" panose="02020603050405020304" pitchFamily="18" charset="0"/>
                <a:ea typeface="Times New Roman" panose="02020603050405020304" pitchFamily="18" charset="0"/>
              </a:rPr>
              <a:t> ili ponižavajućeg postupanja. U slučaju takvog postupanja, mora im se </a:t>
            </a:r>
            <a:r>
              <a:rPr lang="sr-Latn-CS" dirty="0" err="1">
                <a:solidFill>
                  <a:srgbClr val="363435"/>
                </a:solidFill>
                <a:latin typeface="Times New Roman" panose="02020603050405020304" pitchFamily="18" charset="0"/>
                <a:ea typeface="Times New Roman" panose="02020603050405020304" pitchFamily="18" charset="0"/>
              </a:rPr>
              <a:t>obezbijediti</a:t>
            </a:r>
            <a:r>
              <a:rPr lang="sr-Latn-CS" dirty="0">
                <a:solidFill>
                  <a:srgbClr val="363435"/>
                </a:solidFill>
                <a:latin typeface="Times New Roman" panose="02020603050405020304" pitchFamily="18" charset="0"/>
                <a:ea typeface="Times New Roman" panose="02020603050405020304" pitchFamily="18" charset="0"/>
              </a:rPr>
              <a:t> sudska zaštita.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726385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1966"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Uslovi </a:t>
            </a:r>
            <a:r>
              <a:rPr lang="sr-Latn-CS" b="1" dirty="0">
                <a:solidFill>
                  <a:srgbClr val="363435"/>
                </a:solidFill>
                <a:latin typeface="Times New Roman" panose="02020603050405020304" pitchFamily="18" charset="0"/>
                <a:ea typeface="Times New Roman" panose="02020603050405020304" pitchFamily="18" charset="0"/>
              </a:rPr>
              <a:t>za izricanje uslovne osude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Uslovna osuda može se izreći kada je učiniocu utvrđena kazna zatvora do </a:t>
            </a:r>
            <a:r>
              <a:rPr lang="sr-Latn-CS" b="1" dirty="0">
                <a:solidFill>
                  <a:srgbClr val="FF0000"/>
                </a:solidFill>
                <a:latin typeface="Times New Roman" panose="02020603050405020304" pitchFamily="18" charset="0"/>
                <a:ea typeface="Times New Roman" panose="02020603050405020304" pitchFamily="18" charset="0"/>
              </a:rPr>
              <a:t>jedne</a:t>
            </a:r>
            <a:r>
              <a:rPr lang="sr-Latn-CS" dirty="0">
                <a:solidFill>
                  <a:srgbClr val="363435"/>
                </a:solidFill>
                <a:latin typeface="Times New Roman" panose="02020603050405020304" pitchFamily="18" charset="0"/>
                <a:ea typeface="Times New Roman" panose="02020603050405020304" pitchFamily="18" charset="0"/>
              </a:rPr>
              <a:t> godine i kada sud na osnovu okolnosti iz stava 3. ovog člana </a:t>
            </a:r>
            <a:r>
              <a:rPr lang="sr-Latn-CS" dirty="0" err="1">
                <a:solidFill>
                  <a:srgbClr val="363435"/>
                </a:solidFill>
                <a:latin typeface="Times New Roman" panose="02020603050405020304" pitchFamily="18" charset="0"/>
                <a:ea typeface="Times New Roman" panose="02020603050405020304" pitchFamily="18" charset="0"/>
              </a:rPr>
              <a:t>ocijeni</a:t>
            </a:r>
            <a:r>
              <a:rPr lang="sr-Latn-CS" dirty="0">
                <a:solidFill>
                  <a:srgbClr val="363435"/>
                </a:solidFill>
                <a:latin typeface="Times New Roman" panose="02020603050405020304" pitchFamily="18" charset="0"/>
                <a:ea typeface="Times New Roman" panose="02020603050405020304" pitchFamily="18" charset="0"/>
              </a:rPr>
              <a:t> da se od učinioca osnovano može očekivati da ubuduće neće vršiti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bez izricanja kazne kojom mu se </a:t>
            </a:r>
            <a:r>
              <a:rPr lang="sr-Latn-CS" dirty="0" err="1">
                <a:solidFill>
                  <a:srgbClr val="363435"/>
                </a:solidFill>
                <a:latin typeface="Times New Roman" panose="02020603050405020304" pitchFamily="18" charset="0"/>
                <a:ea typeface="Times New Roman" panose="02020603050405020304" pitchFamily="18" charset="0"/>
              </a:rPr>
              <a:t>prijeti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Uslovna osuda se </a:t>
            </a:r>
            <a:r>
              <a:rPr lang="sr-Latn-CS" b="1" dirty="0">
                <a:solidFill>
                  <a:srgbClr val="FF0000"/>
                </a:solidFill>
                <a:latin typeface="Times New Roman" panose="02020603050405020304" pitchFamily="18" charset="0"/>
                <a:ea typeface="Times New Roman" panose="02020603050405020304" pitchFamily="18" charset="0"/>
              </a:rPr>
              <a:t>ne može izreći za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za koja se može izreći kazna zatvora u trajanju od deset godina ili teža kazna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Pri odlučivanju da li će izreći uslovnu osudu, sud će, vodeći računa o svrsi uslovne osude, uzeti u obzir ličnost učinioca, njegov raniji život, </a:t>
            </a:r>
            <a:r>
              <a:rPr lang="sr-Latn-CS" b="1" dirty="0">
                <a:solidFill>
                  <a:srgbClr val="FF0000"/>
                </a:solidFill>
                <a:latin typeface="Times New Roman" panose="02020603050405020304" pitchFamily="18" charset="0"/>
                <a:ea typeface="Times New Roman" panose="02020603050405020304" pitchFamily="18" charset="0"/>
              </a:rPr>
              <a:t>posebno da li je ranije osuđivan</a:t>
            </a:r>
            <a:r>
              <a:rPr lang="sr-Latn-CS" dirty="0">
                <a:solidFill>
                  <a:srgbClr val="363435"/>
                </a:solidFill>
                <a:latin typeface="Times New Roman" panose="02020603050405020304" pitchFamily="18" charset="0"/>
                <a:ea typeface="Times New Roman" panose="02020603050405020304" pitchFamily="18" charset="0"/>
              </a:rPr>
              <a:t>, njegovo ponašanje poslije izvršenog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a naročito njegov odnos prema žrtvi i nastojanje da oštećenom popravi štetu</a:t>
            </a:r>
            <a:r>
              <a:rPr lang="sr-Latn-CS" dirty="0">
                <a:solidFill>
                  <a:srgbClr val="363435"/>
                </a:solidFill>
                <a:latin typeface="Times New Roman" panose="02020603050405020304" pitchFamily="18" charset="0"/>
                <a:ea typeface="Times New Roman" panose="02020603050405020304" pitchFamily="18" charset="0"/>
              </a:rPr>
              <a:t>, stepen krivične odgovornosti i druge okolnosti pod kojima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izvršeno</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72295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Opozivanje </a:t>
            </a:r>
            <a:r>
              <a:rPr lang="sr-Latn-CS" b="1" dirty="0">
                <a:solidFill>
                  <a:srgbClr val="363435"/>
                </a:solidFill>
                <a:latin typeface="Times New Roman" panose="02020603050405020304" pitchFamily="18" charset="0"/>
                <a:ea typeface="Times New Roman" panose="02020603050405020304" pitchFamily="18" charset="0"/>
              </a:rPr>
              <a:t>uslovne osude zbog novog krivičnog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6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64.</a:t>
            </a:r>
            <a:endParaRPr lang="sr-Latn-BA" sz="16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će opozvati uslovnu osudu ako osuđeni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učini jedno ili više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koja je izrečena kazna zatvora </a:t>
            </a:r>
            <a:r>
              <a:rPr lang="sr-Latn-CS" b="1" dirty="0">
                <a:solidFill>
                  <a:srgbClr val="FF0000"/>
                </a:solidFill>
                <a:latin typeface="Times New Roman" panose="02020603050405020304" pitchFamily="18" charset="0"/>
                <a:ea typeface="Times New Roman" panose="02020603050405020304" pitchFamily="18" charset="0"/>
              </a:rPr>
              <a:t>preko jedne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6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osuđeni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učini jedno ili više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koja je izrečena kazna zatvora do jedne godine ili novčana kazna, sud će, nakon što </a:t>
            </a:r>
            <a:r>
              <a:rPr lang="sr-Latn-CS" dirty="0" err="1">
                <a:solidFill>
                  <a:srgbClr val="363435"/>
                </a:solidFill>
                <a:latin typeface="Times New Roman" panose="02020603050405020304" pitchFamily="18" charset="0"/>
                <a:ea typeface="Times New Roman" panose="02020603050405020304" pitchFamily="18" charset="0"/>
              </a:rPr>
              <a:t>ocijeni</a:t>
            </a:r>
            <a:r>
              <a:rPr lang="sr-Latn-CS" dirty="0">
                <a:solidFill>
                  <a:srgbClr val="363435"/>
                </a:solidFill>
                <a:latin typeface="Times New Roman" panose="02020603050405020304" pitchFamily="18" charset="0"/>
                <a:ea typeface="Times New Roman" panose="02020603050405020304" pitchFamily="18" charset="0"/>
              </a:rPr>
              <a:t> sve okolnosti koje se odnose na učinjena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učinioca, a posebno srodnost učinjenih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njihov značaj i pobude iz kojih su učinjena, odlučiti da li će opozvati uslovnu osudu. Pri tome sud je vezan zabranom izricanja uslovne osude ako učiniocu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utvrđena u uslovnoj osudi i za nova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treba da se izrekne kazna zatvora iz stava 1. ovog člana.</a:t>
            </a:r>
            <a:endParaRPr lang="sr-Latn-BA" sz="16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opozove uslovnu osudu, sud će </a:t>
            </a:r>
            <a:r>
              <a:rPr lang="sr-Latn-CS" dirty="0" err="1">
                <a:solidFill>
                  <a:srgbClr val="363435"/>
                </a:solidFill>
                <a:latin typeface="Times New Roman" panose="02020603050405020304" pitchFamily="18" charset="0"/>
                <a:ea typeface="Times New Roman" panose="02020603050405020304" pitchFamily="18" charset="0"/>
              </a:rPr>
              <a:t>primjenom</a:t>
            </a:r>
            <a:r>
              <a:rPr lang="sr-Latn-CS" dirty="0">
                <a:solidFill>
                  <a:srgbClr val="363435"/>
                </a:solidFill>
                <a:latin typeface="Times New Roman" panose="02020603050405020304" pitchFamily="18" charset="0"/>
                <a:ea typeface="Times New Roman" panose="02020603050405020304" pitchFamily="18" charset="0"/>
              </a:rPr>
              <a:t> odredaba člana 56. ovog zakonika izreći jedinstvenu kaznu i za ranije učinjeno i za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uzimajući kaznu iz opozvane uslovne osude kao utvrđenu.</a:t>
            </a:r>
            <a:endParaRPr lang="sr-Latn-BA" sz="16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14976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4) Ako ne opozove uslovnu osudu, sud može za novo učinjeno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izreći uslovnu osudu ili kaznu. Osuđenom, kome za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bude izrečena kazna zatvora,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na izdržavanju ove kazne ne računa se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utvrđeno uslovnom osudom za ranije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6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Ako sud utvrdi da treba da se i za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izrekne uslovna osuda, </a:t>
            </a:r>
            <a:r>
              <a:rPr lang="sr-Latn-CS" dirty="0" err="1">
                <a:solidFill>
                  <a:srgbClr val="363435"/>
                </a:solidFill>
                <a:latin typeface="Times New Roman" panose="02020603050405020304" pitchFamily="18" charset="0"/>
                <a:ea typeface="Times New Roman" panose="02020603050405020304" pitchFamily="18" charset="0"/>
              </a:rPr>
              <a:t>primjenom</a:t>
            </a:r>
            <a:r>
              <a:rPr lang="sr-Latn-CS" dirty="0">
                <a:solidFill>
                  <a:srgbClr val="363435"/>
                </a:solidFill>
                <a:latin typeface="Times New Roman" panose="02020603050405020304" pitchFamily="18" charset="0"/>
                <a:ea typeface="Times New Roman" panose="02020603050405020304" pitchFamily="18" charset="0"/>
              </a:rPr>
              <a:t> odredaba člana 56. ovog zakonika, utvrdiće jedinstvenu kaznu i za ranije učinjeno i za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 odrediće novo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u skladu sa članom 63. stav 1. ovog zakonika, računajući od dana pravosnažnosti nove presude. Ukoliko osuđeni u toku novog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umišljajno</a:t>
            </a:r>
            <a:r>
              <a:rPr lang="sr-Latn-CS" dirty="0">
                <a:solidFill>
                  <a:srgbClr val="363435"/>
                </a:solidFill>
                <a:latin typeface="Times New Roman" panose="02020603050405020304" pitchFamily="18" charset="0"/>
                <a:ea typeface="Times New Roman" panose="02020603050405020304" pitchFamily="18" charset="0"/>
              </a:rPr>
              <a:t> izvrši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sud će opozvati uslovnu osudu i izreći kaznu zatvora, </a:t>
            </a:r>
            <a:r>
              <a:rPr lang="sr-Latn-CS" dirty="0" err="1">
                <a:solidFill>
                  <a:srgbClr val="363435"/>
                </a:solidFill>
                <a:latin typeface="Times New Roman" panose="02020603050405020304" pitchFamily="18" charset="0"/>
                <a:ea typeface="Times New Roman" panose="02020603050405020304" pitchFamily="18" charset="0"/>
              </a:rPr>
              <a:t>primjenom</a:t>
            </a:r>
            <a:r>
              <a:rPr lang="sr-Latn-CS" dirty="0">
                <a:solidFill>
                  <a:srgbClr val="363435"/>
                </a:solidFill>
                <a:latin typeface="Times New Roman" panose="02020603050405020304" pitchFamily="18" charset="0"/>
                <a:ea typeface="Times New Roman" panose="02020603050405020304" pitchFamily="18" charset="0"/>
              </a:rPr>
              <a:t> odredbe stava 3. ovog člana.</a:t>
            </a:r>
            <a:endParaRPr lang="sr-Latn-BA" sz="16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713147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Opozivanje </a:t>
            </a:r>
            <a:r>
              <a:rPr lang="sr-Latn-CS" b="1" dirty="0">
                <a:solidFill>
                  <a:srgbClr val="363435"/>
                </a:solidFill>
                <a:latin typeface="Times New Roman" panose="02020603050405020304" pitchFamily="18" charset="0"/>
                <a:ea typeface="Times New Roman" panose="02020603050405020304" pitchFamily="18" charset="0"/>
              </a:rPr>
              <a:t>uslovne osude zbog ranije učinjenog krivičnog </a:t>
            </a:r>
            <a:r>
              <a:rPr lang="sr-Latn-CS" b="1" dirty="0" err="1">
                <a:solidFill>
                  <a:srgbClr val="363435"/>
                </a:solidFill>
                <a:latin typeface="Times New Roman" panose="02020603050405020304" pitchFamily="18" charset="0"/>
                <a:ea typeface="Times New Roman" panose="02020603050405020304" pitchFamily="18" charset="0"/>
              </a:rPr>
              <a:t>djela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će opozvati uslovnu osudu ako poslije njenog izricanja utvrdi da je osuđeni izvršio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prije nego što je uslovno osuđen i ako </a:t>
            </a:r>
            <a:r>
              <a:rPr lang="sr-Latn-CS" dirty="0" err="1">
                <a:solidFill>
                  <a:srgbClr val="363435"/>
                </a:solidFill>
                <a:latin typeface="Times New Roman" panose="02020603050405020304" pitchFamily="18" charset="0"/>
                <a:ea typeface="Times New Roman" panose="02020603050405020304" pitchFamily="18" charset="0"/>
              </a:rPr>
              <a:t>ocijeni</a:t>
            </a:r>
            <a:r>
              <a:rPr lang="sr-Latn-CS" dirty="0">
                <a:solidFill>
                  <a:srgbClr val="363435"/>
                </a:solidFill>
                <a:latin typeface="Times New Roman" panose="02020603050405020304" pitchFamily="18" charset="0"/>
                <a:ea typeface="Times New Roman" panose="02020603050405020304" pitchFamily="18" charset="0"/>
              </a:rPr>
              <a:t> da ne bi bilo osnova za izricanje uslovne osude da se znalo za to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 tom slučaju </a:t>
            </a:r>
            <a:r>
              <a:rPr lang="sr-Latn-CS" dirty="0" err="1">
                <a:solidFill>
                  <a:srgbClr val="363435"/>
                </a:solidFill>
                <a:latin typeface="Times New Roman" panose="02020603050405020304" pitchFamily="18" charset="0"/>
                <a:ea typeface="Times New Roman" panose="02020603050405020304" pitchFamily="18" charset="0"/>
              </a:rPr>
              <a:t>primjenjuje</a:t>
            </a:r>
            <a:r>
              <a:rPr lang="sr-Latn-CS" dirty="0">
                <a:solidFill>
                  <a:srgbClr val="363435"/>
                </a:solidFill>
                <a:latin typeface="Times New Roman" panose="02020603050405020304" pitchFamily="18" charset="0"/>
                <a:ea typeface="Times New Roman" panose="02020603050405020304" pitchFamily="18" charset="0"/>
              </a:rPr>
              <a:t> se odredba člana 64. stav 3. ovog zakonika.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sud ne opozove uslovnu osudu, </a:t>
            </a:r>
            <a:r>
              <a:rPr lang="sr-Latn-CS" dirty="0" err="1">
                <a:solidFill>
                  <a:srgbClr val="363435"/>
                </a:solidFill>
                <a:latin typeface="Times New Roman" panose="02020603050405020304" pitchFamily="18" charset="0"/>
                <a:ea typeface="Times New Roman" panose="02020603050405020304" pitchFamily="18" charset="0"/>
              </a:rPr>
              <a:t>primjenjuje</a:t>
            </a:r>
            <a:r>
              <a:rPr lang="sr-Latn-CS" dirty="0">
                <a:solidFill>
                  <a:srgbClr val="363435"/>
                </a:solidFill>
                <a:latin typeface="Times New Roman" panose="02020603050405020304" pitchFamily="18" charset="0"/>
                <a:ea typeface="Times New Roman" panose="02020603050405020304" pitchFamily="18" charset="0"/>
              </a:rPr>
              <a:t> se odredba člana 64. stav 4. ovog zakonika.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484728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Opozivanje </a:t>
            </a:r>
            <a:r>
              <a:rPr lang="sr-Latn-CS" b="1" dirty="0">
                <a:solidFill>
                  <a:srgbClr val="363435"/>
                </a:solidFill>
                <a:latin typeface="Times New Roman" panose="02020603050405020304" pitchFamily="18" charset="0"/>
                <a:ea typeface="Times New Roman" panose="02020603050405020304" pitchFamily="18" charset="0"/>
              </a:rPr>
              <a:t>uslovne osude zbog neispunjenja određenih obaveza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Ako je uslovnom osudom osuđenom određeno ispunjenje neke obaveze iz člana 62. stav 2. ovog zakonika, a on ne ispuni tu obavezu u roku određenom u presudi, sud može, u okviru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produžiti rok za ispunjenje obaveze ili može opozvati uslovnu osudu i izreći kaznu koja je utvrđena u uslovnoj osudi. Ako utvrdi da osuđeni iz opravdanih razloga ne može da ispuni postavljenu obavezu, sud će ga osloboditi od ispunjenja te obaveze ili je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drugom odgovarajućom obavezom propisanom zakonom.</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532896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Rokovi </a:t>
            </a:r>
            <a:r>
              <a:rPr lang="sr-Latn-CS" b="1" dirty="0">
                <a:solidFill>
                  <a:srgbClr val="363435"/>
                </a:solidFill>
                <a:latin typeface="Times New Roman" panose="02020603050405020304" pitchFamily="18" charset="0"/>
                <a:ea typeface="Times New Roman" panose="02020603050405020304" pitchFamily="18" charset="0"/>
              </a:rPr>
              <a:t>za opozivanje uslovne osude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Uslovna osuda može se opozvati u toku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Ako osuđeni u tom vremenu učini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koje povlači opozivanje uslovne osude, a to je presudom utvrđeno tek poslije isteka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uslovna osuda može se opozvati najkasnije u roku od jedne godine od dana kad je proteklo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osuđeni u određenom roku ne ispuni neku obavezu iz člana 62. stav 2. ovog zakonika, sud može, najkasnije u roku od jedne godine od dana kad je proteklo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odrediti da se izvrši utvrđena kazna u uslovnoj osudi.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Odluka kojom se opoziva uslovna osuda mora postati pravnosnažna u rokovima iz st. 1. i 2. ovog člana.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142186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Uslovna </a:t>
            </a:r>
            <a:r>
              <a:rPr lang="sr-Latn-CS" b="1" dirty="0">
                <a:solidFill>
                  <a:srgbClr val="363435"/>
                </a:solidFill>
                <a:latin typeface="Times New Roman" panose="02020603050405020304" pitchFamily="18" charset="0"/>
                <a:ea typeface="Times New Roman" panose="02020603050405020304" pitchFamily="18" charset="0"/>
              </a:rPr>
              <a:t>osuda sa zaštitnim nadzorom</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odrediti da se učinilac, kome je izrečena uslovna osuda, stavi pod zaštitni nadzor za određeno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u toku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Zaštitni nadzor obuhvata zakonom propisane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pomoći, staranja, nadzora i zaštite.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u toku trajanja zaštitnog nadzora sud utvrdi da je ispunjena svrha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može zaštitni nadzor ukinuti prije isteka određenog vremena.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osuđeni kome je izrečen zaštitni nadzor ne ispunjava obaveze koje mu je sud odredio, sud ga može </a:t>
            </a:r>
            <a:r>
              <a:rPr lang="sr-Latn-CS" dirty="0" smtClean="0">
                <a:solidFill>
                  <a:srgbClr val="363435"/>
                </a:solidFill>
                <a:latin typeface="Times New Roman" panose="02020603050405020304" pitchFamily="18" charset="0"/>
                <a:ea typeface="Times New Roman" panose="02020603050405020304" pitchFamily="18" charset="0"/>
              </a:rPr>
              <a:t>opomenuti </a:t>
            </a:r>
            <a:r>
              <a:rPr lang="sr-Latn-CS" dirty="0">
                <a:solidFill>
                  <a:srgbClr val="363435"/>
                </a:solidFill>
                <a:latin typeface="Times New Roman" panose="02020603050405020304" pitchFamily="18" charset="0"/>
                <a:ea typeface="Times New Roman" panose="02020603050405020304" pitchFamily="18" charset="0"/>
              </a:rPr>
              <a:t>ili može ranije obaveze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drugim ili produžiti trajanje zaštitnog nadzora u okviru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ili opozvati uslovnu osudu.</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979535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Sadržaj </a:t>
            </a:r>
            <a:r>
              <a:rPr lang="sr-Latn-CS" b="1" dirty="0">
                <a:solidFill>
                  <a:srgbClr val="363435"/>
                </a:solidFill>
                <a:latin typeface="Times New Roman" panose="02020603050405020304" pitchFamily="18" charset="0"/>
                <a:ea typeface="Times New Roman" panose="02020603050405020304" pitchFamily="18" charset="0"/>
              </a:rPr>
              <a:t>zaštitnog nadzora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69.</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Zaštitni nadzor može obuhvatiti ove obaveze: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u odgovarajućoj zdravstvenoj ustanovi,</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uzdržavanje od upotrebe alkoholnih pića ili opojnih droga,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dirty="0" err="1">
                <a:solidFill>
                  <a:srgbClr val="363435"/>
                </a:solidFill>
                <a:latin typeface="Times New Roman" panose="02020603050405020304" pitchFamily="18" charset="0"/>
                <a:ea typeface="Times New Roman" panose="02020603050405020304" pitchFamily="18" charset="0"/>
              </a:rPr>
              <a:t>posjećivanje</a:t>
            </a:r>
            <a:r>
              <a:rPr lang="sr-Latn-CS" dirty="0">
                <a:solidFill>
                  <a:srgbClr val="363435"/>
                </a:solidFill>
                <a:latin typeface="Times New Roman" panose="02020603050405020304" pitchFamily="18" charset="0"/>
                <a:ea typeface="Times New Roman" panose="02020603050405020304" pitchFamily="18" charset="0"/>
              </a:rPr>
              <a:t> određenih psihijatrijskih, psiholoških i drugih </a:t>
            </a:r>
            <a:r>
              <a:rPr lang="sr-Latn-CS" dirty="0" err="1">
                <a:solidFill>
                  <a:srgbClr val="363435"/>
                </a:solidFill>
                <a:latin typeface="Times New Roman" panose="02020603050405020304" pitchFamily="18" charset="0"/>
                <a:ea typeface="Times New Roman" panose="02020603050405020304" pitchFamily="18" charset="0"/>
              </a:rPr>
              <a:t>savjetovališta</a:t>
            </a:r>
            <a:r>
              <a:rPr lang="sr-Latn-CS" dirty="0">
                <a:solidFill>
                  <a:srgbClr val="363435"/>
                </a:solidFill>
                <a:latin typeface="Times New Roman" panose="02020603050405020304" pitchFamily="18" charset="0"/>
                <a:ea typeface="Times New Roman" panose="02020603050405020304" pitchFamily="18" charset="0"/>
              </a:rPr>
              <a:t> i postupanje po njihovim </a:t>
            </a:r>
            <a:r>
              <a:rPr lang="sr-Latn-CS" dirty="0" err="1">
                <a:solidFill>
                  <a:srgbClr val="363435"/>
                </a:solidFill>
                <a:latin typeface="Times New Roman" panose="02020603050405020304" pitchFamily="18" charset="0"/>
                <a:ea typeface="Times New Roman" panose="02020603050405020304" pitchFamily="18" charset="0"/>
              </a:rPr>
              <a:t>savjetima</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osposobljavanje za određeno zanimanje,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prihvatanje zaposlenja koje odgovara stručnoj spremi i sposobnostima učinilaca,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raspolaganje s platom i drugim prihodima ili imovinom na </a:t>
            </a:r>
            <a:r>
              <a:rPr lang="sr-Latn-CS" dirty="0" err="1">
                <a:solidFill>
                  <a:srgbClr val="363435"/>
                </a:solidFill>
                <a:latin typeface="Times New Roman" panose="02020603050405020304" pitchFamily="18" charset="0"/>
                <a:ea typeface="Times New Roman" panose="02020603050405020304" pitchFamily="18" charset="0"/>
              </a:rPr>
              <a:t>primjeren</a:t>
            </a:r>
            <a:r>
              <a:rPr lang="sr-Latn-CS" dirty="0">
                <a:solidFill>
                  <a:srgbClr val="363435"/>
                </a:solidFill>
                <a:latin typeface="Times New Roman" panose="02020603050405020304" pitchFamily="18" charset="0"/>
                <a:ea typeface="Times New Roman" panose="02020603050405020304" pitchFamily="18" charset="0"/>
              </a:rPr>
              <a:t> način i u skladu s bračnim i porodičnim obavezama.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u presudi određuje jednu ili više obaveza iz stava 1. ovog člana, pri čemu navodi u čemu se one sastoje i kako treba da se izvrše.</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216987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Rad </a:t>
            </a:r>
            <a:r>
              <a:rPr lang="sr-Latn-CS" b="1" dirty="0">
                <a:solidFill>
                  <a:srgbClr val="FF0000"/>
                </a:solidFill>
                <a:latin typeface="Times New Roman" panose="02020603050405020304" pitchFamily="18" charset="0"/>
                <a:ea typeface="Times New Roman" panose="02020603050405020304" pitchFamily="18" charset="0"/>
              </a:rPr>
              <a:t>u javnom interesu</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70.</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Sud izrečenu kaznu zatvora u trajanju do jedne godine može na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osuđenog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radom u javnom interesu.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Pri </a:t>
            </a:r>
            <a:r>
              <a:rPr lang="sr-Latn-CS" dirty="0" err="1">
                <a:solidFill>
                  <a:srgbClr val="363435"/>
                </a:solidFill>
                <a:latin typeface="Times New Roman" panose="02020603050405020304" pitchFamily="18" charset="0"/>
                <a:ea typeface="Times New Roman" panose="02020603050405020304" pitchFamily="18" charset="0"/>
              </a:rPr>
              <a:t>ocjeni</a:t>
            </a:r>
            <a:r>
              <a:rPr lang="sr-Latn-CS" dirty="0">
                <a:solidFill>
                  <a:srgbClr val="363435"/>
                </a:solidFill>
                <a:latin typeface="Times New Roman" panose="02020603050405020304" pitchFamily="18" charset="0"/>
                <a:ea typeface="Times New Roman" panose="02020603050405020304" pitchFamily="18" charset="0"/>
              </a:rPr>
              <a:t> da li izrečenu kaznu treba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radom u javnom interesu, sud će uzeti u obzir sve okolnosti od kojih zavisi vrsta i visina kazne, da izvršenje kazne zatvora ne bi bilo neophodno za ostvarenje svrhe kažnjavanja, a istovremeno uslovna osuda ne bi bila dovoljna za postizanje opšte svrhe krivičnih sankcija.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Rad u javnom interesu ne može biti kraći od 60 časova, niti duži od 360 časova i određuje se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koje ne može biti kraće od </a:t>
            </a:r>
            <a:r>
              <a:rPr lang="sr-Latn-CS" dirty="0" err="1">
                <a:solidFill>
                  <a:srgbClr val="363435"/>
                </a:solidFill>
                <a:latin typeface="Times New Roman" panose="02020603050405020304" pitchFamily="18" charset="0"/>
                <a:ea typeface="Times New Roman" panose="02020603050405020304" pitchFamily="18" charset="0"/>
              </a:rPr>
              <a:t>mjesec</a:t>
            </a:r>
            <a:r>
              <a:rPr lang="sr-Latn-CS" dirty="0">
                <a:solidFill>
                  <a:srgbClr val="363435"/>
                </a:solidFill>
                <a:latin typeface="Times New Roman" panose="02020603050405020304" pitchFamily="18" charset="0"/>
                <a:ea typeface="Times New Roman" panose="02020603050405020304" pitchFamily="18" charset="0"/>
              </a:rPr>
              <a:t> dana, niti duže od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endParaRPr lang="en-US" dirty="0"/>
          </a:p>
          <a:p>
            <a:pPr marL="0" indent="0">
              <a:buNone/>
            </a:pPr>
            <a:endParaRPr lang="en-US" dirty="0"/>
          </a:p>
        </p:txBody>
      </p:sp>
    </p:spTree>
    <p:extLst>
      <p:ext uri="{BB962C8B-B14F-4D97-AF65-F5344CB8AC3E}">
        <p14:creationId xmlns:p14="http://schemas.microsoft.com/office/powerpoint/2010/main" val="13641699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4) Rad u javnom interesu ne može biti duži od 60 časova u toku jednog </a:t>
            </a:r>
            <a:r>
              <a:rPr lang="sr-Latn-CS" dirty="0" err="1">
                <a:solidFill>
                  <a:srgbClr val="363435"/>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Rad u javnom interesu je svaki društveno koristan rad kojim se ne </a:t>
            </a:r>
            <a:r>
              <a:rPr lang="sr-Latn-CS" dirty="0" err="1">
                <a:solidFill>
                  <a:srgbClr val="363435"/>
                </a:solidFill>
                <a:latin typeface="Times New Roman" panose="02020603050405020304" pitchFamily="18" charset="0"/>
                <a:ea typeface="Times New Roman" panose="02020603050405020304" pitchFamily="18" charset="0"/>
              </a:rPr>
              <a:t>vrijeđa</a:t>
            </a:r>
            <a:r>
              <a:rPr lang="sr-Latn-CS" dirty="0">
                <a:solidFill>
                  <a:srgbClr val="363435"/>
                </a:solidFill>
                <a:latin typeface="Times New Roman" panose="02020603050405020304" pitchFamily="18" charset="0"/>
                <a:ea typeface="Times New Roman" panose="02020603050405020304" pitchFamily="18" charset="0"/>
              </a:rPr>
              <a:t> ljudsko dostojanstvo i koji se ne vrši u cilju sticanja dobiti.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Ako osuđeni poslije isteka postavljenog roka ne izvrši ili samo </a:t>
            </a:r>
            <a:r>
              <a:rPr lang="sr-Latn-CS" dirty="0" err="1">
                <a:solidFill>
                  <a:srgbClr val="363435"/>
                </a:solidFill>
                <a:latin typeface="Times New Roman" panose="02020603050405020304" pitchFamily="18" charset="0"/>
                <a:ea typeface="Times New Roman" panose="02020603050405020304" pitchFamily="18" charset="0"/>
              </a:rPr>
              <a:t>djelimično</a:t>
            </a:r>
            <a:r>
              <a:rPr lang="sr-Latn-CS" dirty="0">
                <a:solidFill>
                  <a:srgbClr val="363435"/>
                </a:solidFill>
                <a:latin typeface="Times New Roman" panose="02020603050405020304" pitchFamily="18" charset="0"/>
                <a:ea typeface="Times New Roman" panose="02020603050405020304" pitchFamily="18" charset="0"/>
              </a:rPr>
              <a:t> izvrši rad u javnom interesu, sud će </a:t>
            </a:r>
            <a:r>
              <a:rPr lang="sr-Latn-CS" dirty="0" err="1">
                <a:solidFill>
                  <a:srgbClr val="363435"/>
                </a:solidFill>
                <a:latin typeface="Times New Roman" panose="02020603050405020304" pitchFamily="18" charset="0"/>
                <a:ea typeface="Times New Roman" panose="02020603050405020304" pitchFamily="18" charset="0"/>
              </a:rPr>
              <a:t>donijeti</a:t>
            </a:r>
            <a:r>
              <a:rPr lang="sr-Latn-CS" dirty="0">
                <a:solidFill>
                  <a:srgbClr val="363435"/>
                </a:solidFill>
                <a:latin typeface="Times New Roman" panose="02020603050405020304" pitchFamily="18" charset="0"/>
                <a:ea typeface="Times New Roman" panose="02020603050405020304" pitchFamily="18" charset="0"/>
              </a:rPr>
              <a:t> odluku o izvršenju kazne zatvora tako što će svakih započetih 60 časova rada u javnom interesu </a:t>
            </a:r>
            <a:r>
              <a:rPr lang="sr-Latn-CS" dirty="0" err="1">
                <a:solidFill>
                  <a:srgbClr val="363435"/>
                </a:solidFill>
                <a:latin typeface="Times New Roman" panose="02020603050405020304" pitchFamily="18" charset="0"/>
                <a:ea typeface="Times New Roman" panose="02020603050405020304" pitchFamily="18" charset="0"/>
              </a:rPr>
              <a:t>zamijeniti</a:t>
            </a:r>
            <a:r>
              <a:rPr lang="sr-Latn-CS" dirty="0">
                <a:solidFill>
                  <a:srgbClr val="363435"/>
                </a:solidFill>
                <a:latin typeface="Times New Roman" panose="02020603050405020304" pitchFamily="18" charset="0"/>
                <a:ea typeface="Times New Roman" panose="02020603050405020304" pitchFamily="18" charset="0"/>
              </a:rPr>
              <a:t> kaznom zatvora u trajanju od jednog </a:t>
            </a:r>
            <a:r>
              <a:rPr lang="sr-Latn-CS" dirty="0" err="1">
                <a:solidFill>
                  <a:srgbClr val="363435"/>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Ministar donosi pravilnik kojim se propisuje način izvršenja rada u javnom interesu.</a:t>
            </a:r>
            <a:endParaRPr lang="sr-Latn-BA" sz="1200" dirty="0">
              <a:latin typeface="Times New Roman" panose="02020603050405020304" pitchFamily="18" charset="0"/>
              <a:ea typeface="Times New Roman" panose="02020603050405020304" pitchFamily="18" charset="0"/>
            </a:endParaRPr>
          </a:p>
          <a:p>
            <a:endParaRPr lang="en-US" dirty="0"/>
          </a:p>
          <a:p>
            <a:pPr marL="0" indent="0">
              <a:buNone/>
            </a:pPr>
            <a:endParaRPr lang="en-US" dirty="0"/>
          </a:p>
        </p:txBody>
      </p:sp>
    </p:spTree>
    <p:extLst>
      <p:ext uri="{BB962C8B-B14F-4D97-AF65-F5344CB8AC3E}">
        <p14:creationId xmlns:p14="http://schemas.microsoft.com/office/powerpoint/2010/main" val="3257207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ctr">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320040" indent="0" algn="ctr">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320040" indent="0" algn="ctr">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320040" indent="0" algn="ctr">
              <a:buNone/>
            </a:pPr>
            <a:r>
              <a:rPr lang="sr-Latn-CS" b="1" dirty="0" smtClean="0">
                <a:solidFill>
                  <a:srgbClr val="FF0000"/>
                </a:solidFill>
                <a:latin typeface="Times New Roman" panose="02020603050405020304" pitchFamily="18" charset="0"/>
                <a:ea typeface="Times New Roman" panose="02020603050405020304" pitchFamily="18" charset="0"/>
              </a:rPr>
              <a:t>Načelo </a:t>
            </a:r>
            <a:r>
              <a:rPr lang="sr-Latn-CS" b="1" dirty="0">
                <a:solidFill>
                  <a:srgbClr val="FF0000"/>
                </a:solidFill>
                <a:latin typeface="Times New Roman" panose="02020603050405020304" pitchFamily="18" charset="0"/>
                <a:ea typeface="Times New Roman" panose="02020603050405020304" pitchFamily="18" charset="0"/>
              </a:rPr>
              <a:t>oduzimanja protivpravne imovinske koristi</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Niko ne može zadržati imovinsku korist pribavljenu izvršenjem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Imovinska korist, kao i prihodi ili druge koristi nastale iz imovinske koristi pribavljene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obavezno se oduzimaju.</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1020549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3</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Svrha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err="1">
                <a:solidFill>
                  <a:srgbClr val="363435"/>
                </a:solidFill>
                <a:latin typeface="Times New Roman" panose="02020603050405020304" pitchFamily="18" charset="0"/>
                <a:ea typeface="Times New Roman" panose="02020603050405020304" pitchFamily="18" charset="0"/>
              </a:rPr>
              <a:t>bezbjednosti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 okviru opšte svrhe krivičnih sankcija, svrha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je da se otklone stanja ili uslovi koji mogu biti od uticaja da učinilac ubuduće vrši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Vrste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err="1">
                <a:solidFill>
                  <a:srgbClr val="363435"/>
                </a:solidFill>
                <a:latin typeface="Times New Roman" panose="02020603050405020304" pitchFamily="18" charset="0"/>
                <a:ea typeface="Times New Roman" panose="02020603050405020304" pitchFamily="18" charset="0"/>
              </a:rPr>
              <a:t>bezbjednosti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Učiniocima krivičnih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mogu se izreći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obavezno psihijatrijsko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i čuvanje u zdravstvenoj ustanovi,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obavezno psihijatrijsko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na slobodi,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obavezno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od zavisnosti,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zabrana vršenja poziva,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dužnosti,</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801245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5</a:t>
            </a:r>
            <a:r>
              <a:rPr lang="sr-Latn-CS" dirty="0">
                <a:solidFill>
                  <a:srgbClr val="363435"/>
                </a:solidFill>
                <a:latin typeface="Times New Roman" panose="02020603050405020304" pitchFamily="18" charset="0"/>
                <a:ea typeface="Times New Roman" panose="02020603050405020304" pitchFamily="18" charset="0"/>
              </a:rPr>
              <a:t>) zabrana prisustvovanja određenim sportskim priredbama,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zabrana približavanja i komunikacije sa određenim licem,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obavezan </a:t>
            </a:r>
            <a:r>
              <a:rPr lang="sr-Latn-CS" dirty="0" err="1">
                <a:solidFill>
                  <a:srgbClr val="363435"/>
                </a:solidFill>
                <a:latin typeface="Times New Roman" panose="02020603050405020304" pitchFamily="18" charset="0"/>
                <a:ea typeface="Times New Roman" panose="02020603050405020304" pitchFamily="18" charset="0"/>
              </a:rPr>
              <a:t>psihosocijalni</a:t>
            </a:r>
            <a:r>
              <a:rPr lang="sr-Latn-CS" dirty="0">
                <a:solidFill>
                  <a:srgbClr val="363435"/>
                </a:solidFill>
                <a:latin typeface="Times New Roman" panose="02020603050405020304" pitchFamily="18" charset="0"/>
                <a:ea typeface="Times New Roman" panose="02020603050405020304" pitchFamily="18" charset="0"/>
              </a:rPr>
              <a:t> tretman,</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8) udaljenje iz zajedničkog domaćinstva 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9) oduzimanje predmeta</a:t>
            </a:r>
            <a:r>
              <a:rPr lang="sr-Latn-CS" dirty="0" smtClean="0">
                <a:solidFill>
                  <a:srgbClr val="363435"/>
                </a:solidFill>
                <a:latin typeface="Times New Roman" panose="02020603050405020304" pitchFamily="18" charset="0"/>
                <a:ea typeface="Times New Roman" panose="02020603050405020304" pitchFamily="18" charset="0"/>
              </a:rPr>
              <a:t>.</a:t>
            </a:r>
          </a:p>
          <a:p>
            <a:pPr marL="0" marR="54610" indent="0" algn="just">
              <a:spcBef>
                <a:spcPts val="125"/>
              </a:spcBef>
              <a:buNone/>
            </a:pPr>
            <a:endParaRPr lang="sr-Latn-CS" sz="1200"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sz="1200"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sz="1200"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Izricanje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err="1">
                <a:solidFill>
                  <a:srgbClr val="363435"/>
                </a:solidFill>
                <a:latin typeface="Times New Roman" panose="02020603050405020304" pitchFamily="18" charset="0"/>
                <a:ea typeface="Times New Roman" panose="02020603050405020304" pitchFamily="18" charset="0"/>
              </a:rPr>
              <a:t>bezbjednosti</a:t>
            </a:r>
            <a:endParaRPr lang="sr-Latn-BA"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73.</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Sud može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izreći jednu ili više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kad postoje uslovi za njihovo izricanje propisani ovim zakonikom.</a:t>
            </a:r>
            <a:endParaRPr lang="sr-Latn-BA"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200" dirty="0" smtClean="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082082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416000" cy="5760000"/>
          </a:xfrm>
        </p:spPr>
        <p:txBody>
          <a:bodyPr>
            <a:normAutofit fontScale="92500"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Obavezno </a:t>
            </a:r>
            <a:r>
              <a:rPr lang="sr-Latn-CS" b="1" dirty="0">
                <a:solidFill>
                  <a:srgbClr val="363435"/>
                </a:solidFill>
                <a:latin typeface="Times New Roman" panose="02020603050405020304" pitchFamily="18" charset="0"/>
                <a:ea typeface="Times New Roman" panose="02020603050405020304" pitchFamily="18" charset="0"/>
              </a:rPr>
              <a:t>psihijatrijsko </a:t>
            </a:r>
            <a:r>
              <a:rPr lang="sr-Latn-CS" b="1" dirty="0" err="1">
                <a:solidFill>
                  <a:srgbClr val="363435"/>
                </a:solidFill>
                <a:latin typeface="Times New Roman" panose="02020603050405020304" pitchFamily="18" charset="0"/>
                <a:ea typeface="Times New Roman" panose="02020603050405020304" pitchFamily="18" charset="0"/>
              </a:rPr>
              <a:t>liječenje</a:t>
            </a:r>
            <a:r>
              <a:rPr lang="sr-Latn-CS" b="1" dirty="0">
                <a:solidFill>
                  <a:srgbClr val="363435"/>
                </a:solidFill>
                <a:latin typeface="Times New Roman" panose="02020603050405020304" pitchFamily="18" charset="0"/>
                <a:ea typeface="Times New Roman" panose="02020603050405020304" pitchFamily="18" charset="0"/>
              </a:rPr>
              <a:t> i čuvanje u zdravstvenoj ustanovi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Učiniocu koji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učinio u stanju neuračunljivosti ili bitno smanjene uračunljivosti, sud će izreći obavezno psihijatrijsko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i čuvanje u zdravstvenoj ustanovi, ako na osnovu težine izvršenog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 stepena duševne poremećenosti učinioca utvrdi da postoji opasnost da bi mogao izvršiti isto ili teže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 da je, radi otklanjanja ove opasnosti, potrebno njegovo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i čuvanje u takvoj ustanovi.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1. ovog člana sud će obustaviti kad utvrdi da je prestala potreba za </a:t>
            </a:r>
            <a:r>
              <a:rPr lang="sr-Latn-CS" dirty="0" err="1">
                <a:solidFill>
                  <a:srgbClr val="363435"/>
                </a:solidFill>
                <a:latin typeface="Times New Roman" panose="02020603050405020304" pitchFamily="18" charset="0"/>
                <a:ea typeface="Times New Roman" panose="02020603050405020304" pitchFamily="18" charset="0"/>
              </a:rPr>
              <a:t>liječenjem</a:t>
            </a:r>
            <a:r>
              <a:rPr lang="sr-Latn-CS" dirty="0">
                <a:solidFill>
                  <a:srgbClr val="363435"/>
                </a:solidFill>
                <a:latin typeface="Times New Roman" panose="02020603050405020304" pitchFamily="18" charset="0"/>
                <a:ea typeface="Times New Roman" panose="02020603050405020304" pitchFamily="18" charset="0"/>
              </a:rPr>
              <a:t> i čuvanjem učinioca u zdravstvenoj ustanovi. Sud svake godine ponovo odlučuje da li je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i čuvanje u zdravstvenoj ustanovi i dalje potrebno.</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Učiniocu koji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izvršio u stanju bitno smanjene uračunljivosti i koji je osuđen na </a:t>
            </a:r>
            <a:r>
              <a:rPr lang="sr-Latn-CS" dirty="0" err="1">
                <a:solidFill>
                  <a:srgbClr val="363435"/>
                </a:solidFill>
                <a:latin typeface="Times New Roman" panose="02020603050405020304" pitchFamily="18" charset="0"/>
                <a:ea typeface="Times New Roman" panose="02020603050405020304" pitchFamily="18" charset="0"/>
              </a:rPr>
              <a:t>kaznuzatvora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zdravstvenoj ustanovi uračunava se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trajanja izrečene kazne. Ako je to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kraće od trajanja izrečene kazne, sud može odrediti da se osuđeni uputi na izdržavanje ostatka kazne zatvora ili da se pusti na uslovni otpust. Pri odlučivanju o puštanju na uslovni otpust sud će naročito uzeti u obzir </a:t>
            </a:r>
            <a:r>
              <a:rPr lang="sr-Latn-CS" dirty="0" err="1">
                <a:solidFill>
                  <a:srgbClr val="363435"/>
                </a:solidFill>
                <a:latin typeface="Times New Roman" panose="02020603050405020304" pitchFamily="18" charset="0"/>
                <a:ea typeface="Times New Roman" panose="02020603050405020304" pitchFamily="18" charset="0"/>
              </a:rPr>
              <a:t>uspjeh</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liječenja</a:t>
            </a:r>
            <a:r>
              <a:rPr lang="sr-Latn-CS" dirty="0">
                <a:solidFill>
                  <a:srgbClr val="363435"/>
                </a:solidFill>
                <a:latin typeface="Times New Roman" panose="02020603050405020304" pitchFamily="18" charset="0"/>
                <a:ea typeface="Times New Roman" panose="02020603050405020304" pitchFamily="18" charset="0"/>
              </a:rPr>
              <a:t> osuđenog, njegovo zdravstveno stanje,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zdravstvenoj ustanovi i ostatak kazne zatvora koju osuđeni nije izdržao.</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1. ovog člana može trajati duže od kazne zatvora</a:t>
            </a:r>
            <a:r>
              <a:rPr lang="sr-Latn-CS" dirty="0" smtClean="0">
                <a:solidFill>
                  <a:srgbClr val="363435"/>
                </a:solidFill>
                <a:latin typeface="Times New Roman" panose="02020603050405020304" pitchFamily="18" charset="0"/>
                <a:ea typeface="Times New Roman" panose="02020603050405020304" pitchFamily="18" charset="0"/>
              </a:rPr>
              <a:t>.</a:t>
            </a:r>
            <a:endParaRPr lang="en-US" dirty="0"/>
          </a:p>
          <a:p>
            <a:pPr marL="0" indent="0">
              <a:buNone/>
            </a:pPr>
            <a:endParaRPr lang="en-US" dirty="0"/>
          </a:p>
        </p:txBody>
      </p:sp>
    </p:spTree>
    <p:extLst>
      <p:ext uri="{BB962C8B-B14F-4D97-AF65-F5344CB8AC3E}">
        <p14:creationId xmlns:p14="http://schemas.microsoft.com/office/powerpoint/2010/main" val="7850600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sz="1900"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sz="1900"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900" b="1" dirty="0" smtClean="0">
                <a:solidFill>
                  <a:srgbClr val="363435"/>
                </a:solidFill>
                <a:latin typeface="Times New Roman" panose="02020603050405020304" pitchFamily="18" charset="0"/>
                <a:ea typeface="Times New Roman" panose="02020603050405020304" pitchFamily="18" charset="0"/>
              </a:rPr>
              <a:t>Obavezno </a:t>
            </a:r>
            <a:r>
              <a:rPr lang="sr-Latn-CS" sz="1900" b="1" dirty="0">
                <a:solidFill>
                  <a:srgbClr val="363435"/>
                </a:solidFill>
                <a:latin typeface="Times New Roman" panose="02020603050405020304" pitchFamily="18" charset="0"/>
                <a:ea typeface="Times New Roman" panose="02020603050405020304" pitchFamily="18" charset="0"/>
              </a:rPr>
              <a:t>psihijatrijsko </a:t>
            </a:r>
            <a:r>
              <a:rPr lang="sr-Latn-CS" sz="1900" b="1" dirty="0" err="1">
                <a:solidFill>
                  <a:srgbClr val="363435"/>
                </a:solidFill>
                <a:latin typeface="Times New Roman" panose="02020603050405020304" pitchFamily="18" charset="0"/>
                <a:ea typeface="Times New Roman" panose="02020603050405020304" pitchFamily="18" charset="0"/>
              </a:rPr>
              <a:t>liječenje</a:t>
            </a:r>
            <a:r>
              <a:rPr lang="sr-Latn-CS" sz="1900" b="1" dirty="0">
                <a:solidFill>
                  <a:srgbClr val="363435"/>
                </a:solidFill>
                <a:latin typeface="Times New Roman" panose="02020603050405020304" pitchFamily="18" charset="0"/>
                <a:ea typeface="Times New Roman" panose="02020603050405020304" pitchFamily="18" charset="0"/>
              </a:rPr>
              <a:t> na slobodi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900" dirty="0">
                <a:solidFill>
                  <a:srgbClr val="363435"/>
                </a:solidFill>
                <a:latin typeface="Times New Roman" panose="02020603050405020304" pitchFamily="18" charset="0"/>
                <a:ea typeface="Times New Roman" panose="02020603050405020304" pitchFamily="18" charset="0"/>
              </a:rPr>
              <a:t>Član 75.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dirty="0">
                <a:solidFill>
                  <a:srgbClr val="363435"/>
                </a:solidFill>
                <a:latin typeface="Times New Roman" panose="02020603050405020304" pitchFamily="18" charset="0"/>
                <a:ea typeface="Times New Roman" panose="02020603050405020304" pitchFamily="18" charset="0"/>
              </a:rPr>
              <a:t>(1) Učiniocu koji je krivično </a:t>
            </a:r>
            <a:r>
              <a:rPr lang="sr-Latn-CS" sz="1900" dirty="0" err="1">
                <a:solidFill>
                  <a:srgbClr val="363435"/>
                </a:solidFill>
                <a:latin typeface="Times New Roman" panose="02020603050405020304" pitchFamily="18" charset="0"/>
                <a:ea typeface="Times New Roman" panose="02020603050405020304" pitchFamily="18" charset="0"/>
              </a:rPr>
              <a:t>djelo</a:t>
            </a:r>
            <a:r>
              <a:rPr lang="sr-Latn-CS" sz="1900" dirty="0">
                <a:solidFill>
                  <a:srgbClr val="363435"/>
                </a:solidFill>
                <a:latin typeface="Times New Roman" panose="02020603050405020304" pitchFamily="18" charset="0"/>
                <a:ea typeface="Times New Roman" panose="02020603050405020304" pitchFamily="18" charset="0"/>
              </a:rPr>
              <a:t> učinio u stanju neuračunljivosti sud će izreći obavezno psihijatrijsko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na slobodi, ako utvrdi da bi učinilac mogao izvršiti isto ili teže krivično </a:t>
            </a:r>
            <a:r>
              <a:rPr lang="sr-Latn-CS" sz="1900" dirty="0" err="1">
                <a:solidFill>
                  <a:srgbClr val="363435"/>
                </a:solidFill>
                <a:latin typeface="Times New Roman" panose="02020603050405020304" pitchFamily="18" charset="0"/>
                <a:ea typeface="Times New Roman" panose="02020603050405020304" pitchFamily="18" charset="0"/>
              </a:rPr>
              <a:t>djelo</a:t>
            </a:r>
            <a:r>
              <a:rPr lang="sr-Latn-CS" sz="1900" dirty="0">
                <a:solidFill>
                  <a:srgbClr val="363435"/>
                </a:solidFill>
                <a:latin typeface="Times New Roman" panose="02020603050405020304" pitchFamily="18" charset="0"/>
                <a:ea typeface="Times New Roman" panose="02020603050405020304" pitchFamily="18" charset="0"/>
              </a:rPr>
              <a:t>, a za otklanjanje ove opasnosti je dovoljno njegovo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na slobodi.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dirty="0">
                <a:solidFill>
                  <a:srgbClr val="363435"/>
                </a:solidFill>
                <a:latin typeface="Times New Roman" panose="02020603050405020304" pitchFamily="18" charset="0"/>
                <a:ea typeface="Times New Roman" panose="02020603050405020304" pitchFamily="18" charset="0"/>
              </a:rPr>
              <a:t>(2) </a:t>
            </a:r>
            <a:r>
              <a:rPr lang="sr-Latn-CS" sz="1900" dirty="0" err="1">
                <a:solidFill>
                  <a:srgbClr val="363435"/>
                </a:solidFill>
                <a:latin typeface="Times New Roman" panose="02020603050405020304" pitchFamily="18" charset="0"/>
                <a:ea typeface="Times New Roman" panose="02020603050405020304" pitchFamily="18" charset="0"/>
              </a:rPr>
              <a:t>Mjera</a:t>
            </a:r>
            <a:r>
              <a:rPr lang="sr-Latn-CS" sz="1900" dirty="0">
                <a:solidFill>
                  <a:srgbClr val="363435"/>
                </a:solidFill>
                <a:latin typeface="Times New Roman" panose="02020603050405020304" pitchFamily="18" charset="0"/>
                <a:ea typeface="Times New Roman" panose="02020603050405020304" pitchFamily="18" charset="0"/>
              </a:rPr>
              <a:t> </a:t>
            </a:r>
            <a:r>
              <a:rPr lang="sr-Latn-CS" sz="1900" dirty="0" err="1">
                <a:solidFill>
                  <a:srgbClr val="363435"/>
                </a:solidFill>
                <a:latin typeface="Times New Roman" panose="02020603050405020304" pitchFamily="18" charset="0"/>
                <a:ea typeface="Times New Roman" panose="02020603050405020304" pitchFamily="18" charset="0"/>
              </a:rPr>
              <a:t>bezbjednosti</a:t>
            </a:r>
            <a:r>
              <a:rPr lang="sr-Latn-CS" sz="1900" dirty="0">
                <a:solidFill>
                  <a:srgbClr val="363435"/>
                </a:solidFill>
                <a:latin typeface="Times New Roman" panose="02020603050405020304" pitchFamily="18" charset="0"/>
                <a:ea typeface="Times New Roman" panose="02020603050405020304" pitchFamily="18" charset="0"/>
              </a:rPr>
              <a:t> iz stava 1. ovog člana može se izreći i neuračunljivom učiniocu prema kojem je određeno obavezno psihijatrijsko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i čuvanje u zdravstvenoj ustanovi kad sud, na osnovu rezultata </a:t>
            </a:r>
            <a:r>
              <a:rPr lang="sr-Latn-CS" sz="1900" dirty="0" err="1">
                <a:solidFill>
                  <a:srgbClr val="363435"/>
                </a:solidFill>
                <a:latin typeface="Times New Roman" panose="02020603050405020304" pitchFamily="18" charset="0"/>
                <a:ea typeface="Times New Roman" panose="02020603050405020304" pitchFamily="18" charset="0"/>
              </a:rPr>
              <a:t>liječenja</a:t>
            </a:r>
            <a:r>
              <a:rPr lang="sr-Latn-CS" sz="1900" dirty="0">
                <a:solidFill>
                  <a:srgbClr val="363435"/>
                </a:solidFill>
                <a:latin typeface="Times New Roman" panose="02020603050405020304" pitchFamily="18" charset="0"/>
                <a:ea typeface="Times New Roman" panose="02020603050405020304" pitchFamily="18" charset="0"/>
              </a:rPr>
              <a:t>, utvrdi da više nije potrebno njegovo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i čuvanje u zdravstvenoj ustanovi, nego samo njegovo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na slobodi.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dirty="0">
                <a:solidFill>
                  <a:srgbClr val="363435"/>
                </a:solidFill>
                <a:latin typeface="Times New Roman" panose="02020603050405020304" pitchFamily="18" charset="0"/>
                <a:ea typeface="Times New Roman" panose="02020603050405020304" pitchFamily="18" charset="0"/>
              </a:rPr>
              <a:t>(3) Pod uslovima iz stava 1. ovog člana sud može izreći obavezno psihijatrijsko </a:t>
            </a:r>
            <a:r>
              <a:rPr lang="sr-Latn-CS" sz="1900" dirty="0" err="1">
                <a:solidFill>
                  <a:srgbClr val="363435"/>
                </a:solidFill>
                <a:latin typeface="Times New Roman" panose="02020603050405020304" pitchFamily="18" charset="0"/>
                <a:ea typeface="Times New Roman" panose="02020603050405020304" pitchFamily="18" charset="0"/>
              </a:rPr>
              <a:t>liječenje</a:t>
            </a:r>
            <a:r>
              <a:rPr lang="sr-Latn-CS" sz="1900" dirty="0">
                <a:solidFill>
                  <a:srgbClr val="363435"/>
                </a:solidFill>
                <a:latin typeface="Times New Roman" panose="02020603050405020304" pitchFamily="18" charset="0"/>
                <a:ea typeface="Times New Roman" panose="02020603050405020304" pitchFamily="18" charset="0"/>
              </a:rPr>
              <a:t> na slobodi i učiniocu koji je krivično </a:t>
            </a:r>
            <a:r>
              <a:rPr lang="sr-Latn-CS" sz="1900" dirty="0" err="1">
                <a:solidFill>
                  <a:srgbClr val="363435"/>
                </a:solidFill>
                <a:latin typeface="Times New Roman" panose="02020603050405020304" pitchFamily="18" charset="0"/>
                <a:ea typeface="Times New Roman" panose="02020603050405020304" pitchFamily="18" charset="0"/>
              </a:rPr>
              <a:t>djelo</a:t>
            </a:r>
            <a:r>
              <a:rPr lang="sr-Latn-CS" sz="1900" dirty="0">
                <a:solidFill>
                  <a:srgbClr val="363435"/>
                </a:solidFill>
                <a:latin typeface="Times New Roman" panose="02020603050405020304" pitchFamily="18" charset="0"/>
                <a:ea typeface="Times New Roman" panose="02020603050405020304" pitchFamily="18" charset="0"/>
              </a:rPr>
              <a:t> izvršio u stanju bitno smanjene uračunljivosti ili koji je na osnovu člana 47. stav 3. ovog zakonika </a:t>
            </a:r>
            <a:r>
              <a:rPr lang="sr-Latn-CS" b="1" dirty="0">
                <a:solidFill>
                  <a:srgbClr val="FF0000"/>
                </a:solidFill>
                <a:latin typeface="Times New Roman" panose="02020603050405020304" pitchFamily="18" charset="0"/>
                <a:ea typeface="Times New Roman" panose="02020603050405020304" pitchFamily="18" charset="0"/>
              </a:rPr>
              <a:t>pušten na uslovni otpust</a:t>
            </a:r>
            <a:r>
              <a:rPr lang="sr-Latn-CS" sz="1900" dirty="0" smtClean="0">
                <a:solidFill>
                  <a:srgbClr val="363435"/>
                </a:solidFill>
                <a:latin typeface="Times New Roman" panose="02020603050405020304" pitchFamily="18" charset="0"/>
                <a:ea typeface="Times New Roman" panose="02020603050405020304" pitchFamily="18" charset="0"/>
              </a:rPr>
              <a:t>.</a:t>
            </a:r>
            <a:r>
              <a:rPr lang="en-US"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30238064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Obavezno </a:t>
            </a:r>
            <a:r>
              <a:rPr lang="sr-Latn-CS" b="1" dirty="0" err="1">
                <a:solidFill>
                  <a:srgbClr val="363435"/>
                </a:solidFill>
                <a:latin typeface="Times New Roman" panose="02020603050405020304" pitchFamily="18" charset="0"/>
                <a:ea typeface="Times New Roman" panose="02020603050405020304" pitchFamily="18" charset="0"/>
              </a:rPr>
              <a:t>liječenje</a:t>
            </a:r>
            <a:r>
              <a:rPr lang="sr-Latn-CS" b="1" dirty="0">
                <a:solidFill>
                  <a:srgbClr val="363435"/>
                </a:solidFill>
                <a:latin typeface="Times New Roman" panose="02020603050405020304" pitchFamily="18" charset="0"/>
                <a:ea typeface="Times New Roman" panose="02020603050405020304" pitchFamily="18" charset="0"/>
              </a:rPr>
              <a:t> od zavisnosti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obaveznog </a:t>
            </a:r>
            <a:r>
              <a:rPr lang="sr-Latn-CS" dirty="0" err="1">
                <a:solidFill>
                  <a:srgbClr val="363435"/>
                </a:solidFill>
                <a:latin typeface="Times New Roman" panose="02020603050405020304" pitchFamily="18" charset="0"/>
                <a:ea typeface="Times New Roman" panose="02020603050405020304" pitchFamily="18" charset="0"/>
              </a:rPr>
              <a:t>liječenja</a:t>
            </a:r>
            <a:r>
              <a:rPr lang="sr-Latn-CS" dirty="0">
                <a:solidFill>
                  <a:srgbClr val="363435"/>
                </a:solidFill>
                <a:latin typeface="Times New Roman" panose="02020603050405020304" pitchFamily="18" charset="0"/>
                <a:ea typeface="Times New Roman" panose="02020603050405020304" pitchFamily="18" charset="0"/>
              </a:rPr>
              <a:t> od zavisnosti može se izreći učiniocu koji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učinio pod odlučujućim </a:t>
            </a:r>
            <a:r>
              <a:rPr lang="sr-Latn-CS" dirty="0" err="1">
                <a:solidFill>
                  <a:srgbClr val="363435"/>
                </a:solidFill>
                <a:latin typeface="Times New Roman" panose="02020603050405020304" pitchFamily="18" charset="0"/>
                <a:ea typeface="Times New Roman" panose="02020603050405020304" pitchFamily="18" charset="0"/>
              </a:rPr>
              <a:t>djelovanjem</a:t>
            </a:r>
            <a:r>
              <a:rPr lang="sr-Latn-CS" dirty="0">
                <a:solidFill>
                  <a:srgbClr val="363435"/>
                </a:solidFill>
                <a:latin typeface="Times New Roman" panose="02020603050405020304" pitchFamily="18" charset="0"/>
                <a:ea typeface="Times New Roman" panose="02020603050405020304" pitchFamily="18" charset="0"/>
              </a:rPr>
              <a:t> zavisnosti od alkohola ili opojnih droga, ako postoji opasnost da će zbog te zavisnosti i ubuduće činiti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1. ovog člana izvršava se u ustanovi za izvršenje kazne ili u zdravstvenoj ili drugoj specijalizovanoj ustanovi. Ako je ova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izrečena uz kaznu zatvora,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ustanovi za izvršenje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uračunava se u kaznu zatvora. U tom slučaju ova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može trajati duže od izrečene kazne zatvora, ali ne i duže od tri godine, i nakon isteka vremena kazne zatvora – izvršava se na slobodi.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Pri izricanju uslovne osude sud može učiniocu naložiti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od zavisnosti na slobodi, uzimajući pri tom naročito u obzir spremnost učinioca da se podvrgne takvom </a:t>
            </a:r>
            <a:r>
              <a:rPr lang="sr-Latn-CS" dirty="0" err="1">
                <a:solidFill>
                  <a:srgbClr val="363435"/>
                </a:solidFill>
                <a:latin typeface="Times New Roman" panose="02020603050405020304" pitchFamily="18" charset="0"/>
                <a:ea typeface="Times New Roman" panose="02020603050405020304" pitchFamily="18" charset="0"/>
              </a:rPr>
              <a:t>liječenju</a:t>
            </a:r>
            <a:r>
              <a:rPr lang="sr-Latn-CS" dirty="0">
                <a:solidFill>
                  <a:srgbClr val="363435"/>
                </a:solidFill>
                <a:latin typeface="Times New Roman" panose="02020603050405020304" pitchFamily="18" charset="0"/>
                <a:ea typeface="Times New Roman" panose="02020603050405020304" pitchFamily="18" charset="0"/>
              </a:rPr>
              <a:t>. Ako se učinilac bez opravdanog razloga ne podvrgne </a:t>
            </a:r>
            <a:r>
              <a:rPr lang="sr-Latn-CS" dirty="0" err="1">
                <a:solidFill>
                  <a:srgbClr val="363435"/>
                </a:solidFill>
                <a:latin typeface="Times New Roman" panose="02020603050405020304" pitchFamily="18" charset="0"/>
                <a:ea typeface="Times New Roman" panose="02020603050405020304" pitchFamily="18" charset="0"/>
              </a:rPr>
              <a:t>liječenju</a:t>
            </a:r>
            <a:r>
              <a:rPr lang="sr-Latn-CS" dirty="0">
                <a:solidFill>
                  <a:srgbClr val="363435"/>
                </a:solidFill>
                <a:latin typeface="Times New Roman" panose="02020603050405020304" pitchFamily="18" charset="0"/>
                <a:ea typeface="Times New Roman" panose="02020603050405020304" pitchFamily="18" charset="0"/>
              </a:rPr>
              <a:t> od zavisnosti na slobodi ili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samovoljno napusti, sud može odrediti da se opozove uslovna osuda ili da se ova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prinudno izvrši u zdravstvenoj ili drugoj specijalizovanoj ustanovi.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Obavezno </a:t>
            </a:r>
            <a:r>
              <a:rPr lang="sr-Latn-CS" b="1" dirty="0" err="1">
                <a:solidFill>
                  <a:srgbClr val="FF0000"/>
                </a:solidFill>
                <a:latin typeface="Times New Roman" panose="02020603050405020304" pitchFamily="18" charset="0"/>
                <a:ea typeface="Times New Roman" panose="02020603050405020304" pitchFamily="18" charset="0"/>
              </a:rPr>
              <a:t>liječenje</a:t>
            </a:r>
            <a:r>
              <a:rPr lang="sr-Latn-CS" b="1" dirty="0">
                <a:solidFill>
                  <a:srgbClr val="FF0000"/>
                </a:solidFill>
                <a:latin typeface="Times New Roman" panose="02020603050405020304" pitchFamily="18" charset="0"/>
                <a:ea typeface="Times New Roman" panose="02020603050405020304" pitchFamily="18" charset="0"/>
              </a:rPr>
              <a:t> od zavisnost traje dok se ne otklone razlozi zbog kojih je izrečena, ali ne duže od tri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2719441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092" y="711926"/>
            <a:ext cx="7315200" cy="5486400"/>
          </a:xfrm>
        </p:spPr>
        <p:txBody>
          <a:bodyPr>
            <a:normAutofit fontScale="92500"/>
          </a:bodyPr>
          <a:lstStyle/>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Zabrana </a:t>
            </a:r>
            <a:r>
              <a:rPr lang="sr-Latn-CS" b="1" dirty="0">
                <a:solidFill>
                  <a:srgbClr val="363435"/>
                </a:solidFill>
                <a:latin typeface="Times New Roman" panose="02020603050405020304" pitchFamily="18" charset="0"/>
                <a:ea typeface="Times New Roman" panose="02020603050405020304" pitchFamily="18" charset="0"/>
              </a:rPr>
              <a:t>vršenja poziva, </a:t>
            </a:r>
            <a:r>
              <a:rPr lang="sr-Latn-CS" b="1" dirty="0" err="1">
                <a:solidFill>
                  <a:srgbClr val="363435"/>
                </a:solidFill>
                <a:latin typeface="Times New Roman" panose="02020603050405020304" pitchFamily="18" charset="0"/>
                <a:ea typeface="Times New Roman" panose="02020603050405020304" pitchFamily="18" charset="0"/>
              </a:rPr>
              <a:t>djelatnosti</a:t>
            </a:r>
            <a:r>
              <a:rPr lang="sr-Latn-CS" b="1" dirty="0">
                <a:solidFill>
                  <a:srgbClr val="363435"/>
                </a:solidFill>
                <a:latin typeface="Times New Roman" panose="02020603050405020304" pitchFamily="18" charset="0"/>
                <a:ea typeface="Times New Roman" panose="02020603050405020304" pitchFamily="18" charset="0"/>
              </a:rPr>
              <a:t> ili dužnosti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zabrane potpunog ili </a:t>
            </a:r>
            <a:r>
              <a:rPr lang="sr-Latn-CS" dirty="0" err="1">
                <a:solidFill>
                  <a:srgbClr val="363435"/>
                </a:solidFill>
                <a:latin typeface="Times New Roman" panose="02020603050405020304" pitchFamily="18" charset="0"/>
                <a:ea typeface="Times New Roman" panose="02020603050405020304" pitchFamily="18" charset="0"/>
              </a:rPr>
              <a:t>djelimičnog</a:t>
            </a:r>
            <a:r>
              <a:rPr lang="sr-Latn-CS" dirty="0">
                <a:solidFill>
                  <a:srgbClr val="363435"/>
                </a:solidFill>
                <a:latin typeface="Times New Roman" panose="02020603050405020304" pitchFamily="18" charset="0"/>
                <a:ea typeface="Times New Roman" panose="02020603050405020304" pitchFamily="18" charset="0"/>
              </a:rPr>
              <a:t> obavljanja poziva,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dužnosti sud će izreći učiniocu koji je </a:t>
            </a:r>
            <a:r>
              <a:rPr lang="sr-Latn-CS" dirty="0" err="1">
                <a:solidFill>
                  <a:srgbClr val="363435"/>
                </a:solidFill>
                <a:latin typeface="Times New Roman" panose="02020603050405020304" pitchFamily="18" charset="0"/>
                <a:ea typeface="Times New Roman" panose="02020603050405020304" pitchFamily="18" charset="0"/>
              </a:rPr>
              <a:t>zloupotrijebio</a:t>
            </a:r>
            <a:r>
              <a:rPr lang="sr-Latn-CS" dirty="0">
                <a:solidFill>
                  <a:srgbClr val="363435"/>
                </a:solidFill>
                <a:latin typeface="Times New Roman" panose="02020603050405020304" pitchFamily="18" charset="0"/>
                <a:ea typeface="Times New Roman" panose="02020603050405020304" pitchFamily="18" charset="0"/>
              </a:rPr>
              <a:t> svoj poziv, </a:t>
            </a:r>
            <a:r>
              <a:rPr lang="sr-Latn-CS" dirty="0" err="1">
                <a:solidFill>
                  <a:srgbClr val="363435"/>
                </a:solidFill>
                <a:latin typeface="Times New Roman" panose="02020603050405020304" pitchFamily="18" charset="0"/>
                <a:ea typeface="Times New Roman" panose="02020603050405020304" pitchFamily="18" charset="0"/>
              </a:rPr>
              <a:t>djelatnost</a:t>
            </a:r>
            <a:r>
              <a:rPr lang="sr-Latn-CS" dirty="0">
                <a:solidFill>
                  <a:srgbClr val="363435"/>
                </a:solidFill>
                <a:latin typeface="Times New Roman" panose="02020603050405020304" pitchFamily="18" charset="0"/>
                <a:ea typeface="Times New Roman" panose="02020603050405020304" pitchFamily="18" charset="0"/>
              </a:rPr>
              <a:t> ili dužnost za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ako postoji opasnost da će obavljanjem tog poziva,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dužnosti ponovo izvršiti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b="1" dirty="0">
                <a:solidFill>
                  <a:srgbClr val="FF0000"/>
                </a:solidFill>
                <a:latin typeface="Times New Roman" panose="02020603050405020304" pitchFamily="18" charset="0"/>
                <a:ea typeface="Times New Roman" panose="02020603050405020304" pitchFamily="18" charset="0"/>
              </a:rPr>
              <a:t>(2</a:t>
            </a:r>
            <a:r>
              <a:rPr lang="sr-Latn-CS" b="1" dirty="0">
                <a:solidFill>
                  <a:srgbClr val="FF0000"/>
                </a:solidFill>
                <a:latin typeface="Times New Roman" panose="02020603050405020304" pitchFamily="18" charset="0"/>
                <a:ea typeface="Times New Roman" panose="02020603050405020304" pitchFamily="18" charset="0"/>
              </a:rPr>
              <a:t>) Učiniocu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učinjenog na štetu polnog integriteta </a:t>
            </a:r>
            <a:r>
              <a:rPr lang="sr-Latn-CS" b="1" dirty="0" err="1">
                <a:solidFill>
                  <a:srgbClr val="FF0000"/>
                </a:solidFill>
                <a:latin typeface="Times New Roman" panose="02020603050405020304" pitchFamily="18" charset="0"/>
                <a:ea typeface="Times New Roman" panose="02020603050405020304" pitchFamily="18" charset="0"/>
              </a:rPr>
              <a:t>djeteta</a:t>
            </a:r>
            <a:r>
              <a:rPr lang="sr-Latn-CS" b="1" dirty="0">
                <a:solidFill>
                  <a:srgbClr val="FF0000"/>
                </a:solidFill>
                <a:latin typeface="Times New Roman" panose="02020603050405020304" pitchFamily="18" charset="0"/>
                <a:ea typeface="Times New Roman" panose="02020603050405020304" pitchFamily="18" charset="0"/>
              </a:rPr>
              <a:t> izriče se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bezbjednosti</a:t>
            </a:r>
            <a:r>
              <a:rPr lang="sr-Latn-CS" b="1" dirty="0">
                <a:solidFill>
                  <a:srgbClr val="FF0000"/>
                </a:solidFill>
                <a:latin typeface="Times New Roman" panose="02020603050405020304" pitchFamily="18" charset="0"/>
                <a:ea typeface="Times New Roman" panose="02020603050405020304" pitchFamily="18" charset="0"/>
              </a:rPr>
              <a:t> zabrane potpunog vršenja poziva, </a:t>
            </a:r>
            <a:r>
              <a:rPr lang="sr-Latn-CS" b="1" dirty="0" err="1">
                <a:solidFill>
                  <a:srgbClr val="FF0000"/>
                </a:solidFill>
                <a:latin typeface="Times New Roman" panose="02020603050405020304" pitchFamily="18" charset="0"/>
                <a:ea typeface="Times New Roman" panose="02020603050405020304" pitchFamily="18" charset="0"/>
              </a:rPr>
              <a:t>djelatnosti</a:t>
            </a:r>
            <a:r>
              <a:rPr lang="sr-Latn-CS" b="1" dirty="0">
                <a:solidFill>
                  <a:srgbClr val="FF0000"/>
                </a:solidFill>
                <a:latin typeface="Times New Roman" panose="02020603050405020304" pitchFamily="18" charset="0"/>
                <a:ea typeface="Times New Roman" panose="02020603050405020304" pitchFamily="18" charset="0"/>
              </a:rPr>
              <a:t> ili dužnosti, pri čijem obavljanju se ostvaruje neposredan kontakt sa </a:t>
            </a:r>
            <a:r>
              <a:rPr lang="sr-Latn-CS" b="1" dirty="0" err="1">
                <a:solidFill>
                  <a:srgbClr val="FF0000"/>
                </a:solidFill>
                <a:latin typeface="Times New Roman" panose="02020603050405020304" pitchFamily="18" charset="0"/>
                <a:ea typeface="Times New Roman" panose="02020603050405020304" pitchFamily="18" charset="0"/>
              </a:rPr>
              <a:t>djecom</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Sud određuje trajanje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1. ovog člana, koje ne može biti kraće od jedne ni duže od deset godina, računajući od dana pravosnažnosti odluke, s tim da se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zatvoru, odnosno u zdrav </a:t>
            </a:r>
            <a:r>
              <a:rPr lang="sr-Latn-CS" dirty="0" err="1">
                <a:solidFill>
                  <a:srgbClr val="363435"/>
                </a:solidFill>
                <a:latin typeface="Times New Roman" panose="02020603050405020304" pitchFamily="18" charset="0"/>
                <a:ea typeface="Times New Roman" panose="02020603050405020304" pitchFamily="18" charset="0"/>
              </a:rPr>
              <a:t>stvenoj</a:t>
            </a:r>
            <a:r>
              <a:rPr lang="sr-Latn-CS" dirty="0">
                <a:solidFill>
                  <a:srgbClr val="363435"/>
                </a:solidFill>
                <a:latin typeface="Times New Roman" panose="02020603050405020304" pitchFamily="18" charset="0"/>
                <a:ea typeface="Times New Roman" panose="02020603050405020304" pitchFamily="18" charset="0"/>
              </a:rPr>
              <a:t> ustanovi za čuvanje i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ne uračunava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trajanja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2. ovog člana izriče se bez vremenskog ograničenja.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je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 1. ili 2. ovog člana izrečena uz uslovnu osudu, a učinilac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tokom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prekrši zabranu vršenja poziva,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dužnosti, uslovna osuda će se opozvati.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b="1" dirty="0">
                <a:solidFill>
                  <a:srgbClr val="FF0000"/>
                </a:solidFill>
                <a:latin typeface="Times New Roman" panose="02020603050405020304" pitchFamily="18" charset="0"/>
                <a:ea typeface="Times New Roman" panose="02020603050405020304" pitchFamily="18" charset="0"/>
              </a:rPr>
              <a:t>(5) Zakonom se može odrediti obavezno izricanje ove </a:t>
            </a:r>
            <a:r>
              <a:rPr lang="sr-Latn-CS" sz="1900" b="1" dirty="0" err="1">
                <a:solidFill>
                  <a:srgbClr val="FF0000"/>
                </a:solidFill>
                <a:latin typeface="Times New Roman" panose="02020603050405020304" pitchFamily="18" charset="0"/>
                <a:ea typeface="Times New Roman" panose="02020603050405020304" pitchFamily="18" charset="0"/>
              </a:rPr>
              <a:t>mjere</a:t>
            </a:r>
            <a:r>
              <a:rPr lang="sr-Latn-CS" sz="1900" b="1" dirty="0">
                <a:solidFill>
                  <a:srgbClr val="FF0000"/>
                </a:solidFill>
                <a:latin typeface="Times New Roman" panose="02020603050405020304" pitchFamily="18" charset="0"/>
                <a:ea typeface="Times New Roman" panose="02020603050405020304" pitchFamily="18" charset="0"/>
              </a:rPr>
              <a:t> </a:t>
            </a:r>
            <a:r>
              <a:rPr lang="sr-Latn-CS" sz="1900" b="1" dirty="0" err="1">
                <a:solidFill>
                  <a:srgbClr val="FF0000"/>
                </a:solidFill>
                <a:latin typeface="Times New Roman" panose="02020603050405020304" pitchFamily="18" charset="0"/>
                <a:ea typeface="Times New Roman" panose="02020603050405020304" pitchFamily="18" charset="0"/>
              </a:rPr>
              <a:t>bezbjednosti</a:t>
            </a:r>
            <a:r>
              <a:rPr lang="sr-Latn-CS" dirty="0" smtClean="0">
                <a:solidFill>
                  <a:srgbClr val="363435"/>
                </a:solidFill>
                <a:latin typeface="Times New Roman" panose="02020603050405020304" pitchFamily="18" charset="0"/>
                <a:ea typeface="Times New Roman" panose="02020603050405020304" pitchFamily="18" charset="0"/>
              </a:rPr>
              <a:t>.</a:t>
            </a:r>
            <a:endParaRPr lang="en-U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736713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Zabrana prisustvovanja određenim sportskim priredbama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78.</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izreći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zabrane prisustvovanja određenim sportskim priredbama kada je to neophodno radi zaštite opšte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iz stava 1. ovog člana izvršava se na taj način što je učinilac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dužan da se neposredno prije početka vremena održavanja određenih sportskih priredbi lično javi službenom licu u policijskoj stanici na području na kojem se učinilac zatekao i da boravi u njihovim prostorijama tokom održavanja sportske priredbe.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Sud određuje trajanje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iz stava 1. ovog člana, koje ne može biti kraće od jedne niti duže od pet godina, računajući od dana pravnosnažnosti odluke, s tim da se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u zatvoru ne uračunava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trajanja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sud izrekne uslovnu osudu, sud će odrediti da će se ta osuda opozvati, ako učinilac prekrši zabranu prisustvovanja određenim sportskim priredbama, odnosno ako ne izvrši dužnost iz stava 2. ovog člana.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Zakonom se može odrediti obavezna zabrana prisustvovanja određenim sportskim priredbama.</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663956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Zabrana </a:t>
            </a:r>
            <a:r>
              <a:rPr lang="sr-Latn-CS" b="1" dirty="0">
                <a:solidFill>
                  <a:srgbClr val="363435"/>
                </a:solidFill>
                <a:latin typeface="Times New Roman" panose="02020603050405020304" pitchFamily="18" charset="0"/>
                <a:ea typeface="Times New Roman" panose="02020603050405020304" pitchFamily="18" charset="0"/>
              </a:rPr>
              <a:t>približavanja i komunikacije sa određenim licem</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79.</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sa elementima nasilja sud može za određeno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zabraniti približavanje oštećenom na određenoj udaljenosti, zabraniti pristup u prostor oko </a:t>
            </a:r>
            <a:r>
              <a:rPr lang="sr-Latn-CS" dirty="0" err="1">
                <a:solidFill>
                  <a:srgbClr val="363435"/>
                </a:solidFill>
                <a:latin typeface="Times New Roman" panose="02020603050405020304" pitchFamily="18" charset="0"/>
                <a:ea typeface="Times New Roman" panose="02020603050405020304" pitchFamily="18" charset="0"/>
              </a:rPr>
              <a:t>mjesta</a:t>
            </a:r>
            <a:r>
              <a:rPr lang="sr-Latn-CS" dirty="0">
                <a:solidFill>
                  <a:srgbClr val="363435"/>
                </a:solidFill>
                <a:latin typeface="Times New Roman" panose="02020603050405020304" pitchFamily="18" charset="0"/>
                <a:ea typeface="Times New Roman" panose="02020603050405020304" pitchFamily="18" charset="0"/>
              </a:rPr>
              <a:t> stanovanja ili </a:t>
            </a:r>
            <a:r>
              <a:rPr lang="sr-Latn-CS" dirty="0" err="1">
                <a:solidFill>
                  <a:srgbClr val="363435"/>
                </a:solidFill>
                <a:latin typeface="Times New Roman" panose="02020603050405020304" pitchFamily="18" charset="0"/>
                <a:ea typeface="Times New Roman" panose="02020603050405020304" pitchFamily="18" charset="0"/>
              </a:rPr>
              <a:t>mjesta</a:t>
            </a:r>
            <a:r>
              <a:rPr lang="sr-Latn-CS" dirty="0">
                <a:solidFill>
                  <a:srgbClr val="363435"/>
                </a:solidFill>
                <a:latin typeface="Times New Roman" panose="02020603050405020304" pitchFamily="18" charset="0"/>
                <a:ea typeface="Times New Roman" panose="02020603050405020304" pitchFamily="18" charset="0"/>
              </a:rPr>
              <a:t> rada, i zabraniti dalje uznemiravanje oštećenog odnosno dalju komunikaciju sa oštećenim, ako se opravdano može očekivati da bi dalje vršenje takvih radnji od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bilo opasno po oštećenog.</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Mjerom</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iz stava 1. ovog člana može se učiniocu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zabraniti približavanje i komunikacija sa drugim licem ukoliko bi takvo ponašanje učinioca predstavljalo psihičko uznemiravanje oštećenog.</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Sud određuje trajanje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koje </a:t>
            </a:r>
            <a:r>
              <a:rPr lang="sr-Latn-CS" sz="1900" b="1" dirty="0">
                <a:solidFill>
                  <a:srgbClr val="FF0000"/>
                </a:solidFill>
                <a:latin typeface="Times New Roman" panose="02020603050405020304" pitchFamily="18" charset="0"/>
                <a:ea typeface="Times New Roman" panose="02020603050405020304" pitchFamily="18" charset="0"/>
              </a:rPr>
              <a:t>ne može biti kraće od šest </a:t>
            </a:r>
            <a:r>
              <a:rPr lang="sr-Latn-CS" sz="1900" b="1" dirty="0" err="1">
                <a:solidFill>
                  <a:srgbClr val="FF0000"/>
                </a:solidFill>
                <a:latin typeface="Times New Roman" panose="02020603050405020304" pitchFamily="18" charset="0"/>
                <a:ea typeface="Times New Roman" panose="02020603050405020304" pitchFamily="18" charset="0"/>
              </a:rPr>
              <a:t>mjeseci</a:t>
            </a:r>
            <a:r>
              <a:rPr lang="sr-Latn-CS" sz="1900" b="1" dirty="0">
                <a:solidFill>
                  <a:srgbClr val="FF0000"/>
                </a:solidFill>
                <a:latin typeface="Times New Roman" panose="02020603050405020304" pitchFamily="18" charset="0"/>
                <a:ea typeface="Times New Roman" panose="02020603050405020304" pitchFamily="18" charset="0"/>
              </a:rPr>
              <a:t>, niti duže od </a:t>
            </a:r>
            <a:r>
              <a:rPr lang="sr-Latn-CS" sz="1900" b="1" dirty="0" err="1">
                <a:solidFill>
                  <a:srgbClr val="FF0000"/>
                </a:solidFill>
                <a:latin typeface="Times New Roman" panose="02020603050405020304" pitchFamily="18" charset="0"/>
                <a:ea typeface="Times New Roman" panose="02020603050405020304" pitchFamily="18" charset="0"/>
              </a:rPr>
              <a:t>dvije</a:t>
            </a:r>
            <a:r>
              <a:rPr lang="sr-Latn-CS" sz="1900" b="1" dirty="0">
                <a:solidFill>
                  <a:srgbClr val="FF0000"/>
                </a:solidFill>
                <a:latin typeface="Times New Roman" panose="02020603050405020304" pitchFamily="18" charset="0"/>
                <a:ea typeface="Times New Roman" panose="02020603050405020304" pitchFamily="18" charset="0"/>
              </a:rPr>
              <a:t> godine</a:t>
            </a:r>
            <a:r>
              <a:rPr lang="sr-Latn-CS" dirty="0">
                <a:solidFill>
                  <a:srgbClr val="363435"/>
                </a:solidFill>
                <a:latin typeface="Times New Roman" panose="02020603050405020304" pitchFamily="18" charset="0"/>
                <a:ea typeface="Times New Roman" panose="02020603050405020304" pitchFamily="18" charset="0"/>
              </a:rPr>
              <a:t>, računajući od dana pravnosnažnosti presude, s tim da se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na izdržavanju kazne zatvora, odnosno u zdravstvenoj ustanovi za čuvanje i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 ne uračunava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trajanja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učinilac tokom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određenog uslovnom osudom prekrši zabranu približavanja ili komunikacije iz st. 1. ili 2. ovog člana, sud će opozvati uslovnu osudu i izreći utvrđenu kaznu.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Ako učinilac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uslovnog otpusta prekrši zabranu približavanja ili komunikacije iz st. 1. ili 2. ovog člana, uslovni otpust će se opozvati</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257691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Obavezan </a:t>
            </a:r>
            <a:r>
              <a:rPr lang="sr-Latn-CS" b="1" dirty="0" err="1">
                <a:solidFill>
                  <a:srgbClr val="363435"/>
                </a:solidFill>
                <a:latin typeface="Times New Roman" panose="02020603050405020304" pitchFamily="18" charset="0"/>
                <a:ea typeface="Times New Roman" panose="02020603050405020304" pitchFamily="18" charset="0"/>
              </a:rPr>
              <a:t>psihosocijalni</a:t>
            </a:r>
            <a:r>
              <a:rPr lang="sr-Latn-CS" b="1" dirty="0">
                <a:solidFill>
                  <a:srgbClr val="363435"/>
                </a:solidFill>
                <a:latin typeface="Times New Roman" panose="02020603050405020304" pitchFamily="18" charset="0"/>
                <a:ea typeface="Times New Roman" panose="02020603050405020304" pitchFamily="18" charset="0"/>
              </a:rPr>
              <a:t> tretman</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80.</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Učiniocu koji je učinio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sa elementima nasilja sud može izreći obavezan </a:t>
            </a:r>
            <a:r>
              <a:rPr lang="sr-Latn-CS" dirty="0" err="1">
                <a:solidFill>
                  <a:srgbClr val="363435"/>
                </a:solidFill>
                <a:latin typeface="Times New Roman" panose="02020603050405020304" pitchFamily="18" charset="0"/>
                <a:ea typeface="Times New Roman" panose="02020603050405020304" pitchFamily="18" charset="0"/>
              </a:rPr>
              <a:t>psihosocijalni</a:t>
            </a:r>
            <a:r>
              <a:rPr lang="sr-Latn-CS" dirty="0">
                <a:solidFill>
                  <a:srgbClr val="363435"/>
                </a:solidFill>
                <a:latin typeface="Times New Roman" panose="02020603050405020304" pitchFamily="18" charset="0"/>
                <a:ea typeface="Times New Roman" panose="02020603050405020304" pitchFamily="18" charset="0"/>
              </a:rPr>
              <a:t> tretman, ako na osnovu ranijeg života učinioca i psihičkih karakteristika njegove ličnosti utvrdi da postoji opasnost da će ponoviti takvo ili slično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i da je radi otklanjanja ove opasnosti potreban </a:t>
            </a:r>
            <a:r>
              <a:rPr lang="sr-Latn-CS" dirty="0" err="1">
                <a:solidFill>
                  <a:srgbClr val="363435"/>
                </a:solidFill>
                <a:latin typeface="Times New Roman" panose="02020603050405020304" pitchFamily="18" charset="0"/>
                <a:ea typeface="Times New Roman" panose="02020603050405020304" pitchFamily="18" charset="0"/>
              </a:rPr>
              <a:t>psihosocijalni</a:t>
            </a:r>
            <a:r>
              <a:rPr lang="sr-Latn-CS" dirty="0">
                <a:solidFill>
                  <a:srgbClr val="363435"/>
                </a:solidFill>
                <a:latin typeface="Times New Roman" panose="02020603050405020304" pitchFamily="18" charset="0"/>
                <a:ea typeface="Times New Roman" panose="02020603050405020304" pitchFamily="18" charset="0"/>
              </a:rPr>
              <a:t> tretman. </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određuje trajanje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koje </a:t>
            </a:r>
            <a:r>
              <a:rPr lang="sr-Latn-CS" b="1" dirty="0">
                <a:solidFill>
                  <a:srgbClr val="FF0000"/>
                </a:solidFill>
                <a:latin typeface="Times New Roman" panose="02020603050405020304" pitchFamily="18" charset="0"/>
                <a:ea typeface="Times New Roman" panose="02020603050405020304" pitchFamily="18" charset="0"/>
              </a:rPr>
              <a:t>ne može biti kraće od šest </a:t>
            </a:r>
            <a:r>
              <a:rPr lang="sr-Latn-CS" b="1" dirty="0" err="1">
                <a:solidFill>
                  <a:srgbClr val="FF0000"/>
                </a:solidFill>
                <a:latin typeface="Times New Roman" panose="02020603050405020304" pitchFamily="18" charset="0"/>
                <a:ea typeface="Times New Roman" panose="02020603050405020304" pitchFamily="18" charset="0"/>
              </a:rPr>
              <a:t>mjeseci</a:t>
            </a:r>
            <a:r>
              <a:rPr lang="sr-Latn-CS" b="1" dirty="0">
                <a:solidFill>
                  <a:srgbClr val="FF0000"/>
                </a:solidFill>
                <a:latin typeface="Times New Roman" panose="02020603050405020304" pitchFamily="18" charset="0"/>
                <a:ea typeface="Times New Roman" panose="02020603050405020304" pitchFamily="18" charset="0"/>
              </a:rPr>
              <a:t>, niti duže od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godine</a:t>
            </a:r>
            <a:r>
              <a:rPr lang="sr-Latn-CS" dirty="0">
                <a:solidFill>
                  <a:srgbClr val="363435"/>
                </a:solidFill>
                <a:latin typeface="Times New Roman" panose="02020603050405020304" pitchFamily="18" charset="0"/>
                <a:ea typeface="Times New Roman" panose="02020603050405020304" pitchFamily="18" charset="0"/>
              </a:rPr>
              <a:t>, računajući od dana pravnosnažnosti odluke.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je ova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izrečena uz kaznu zatvora, izvršava se u ustanovi za izdržavanje kazne zatvora. Ako osuđeni, nakon puštanja na uslovni otpust, ne nastavi sa izvršavanjem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u drugoj odgovarajućoj ustanovi, uslovni otpust će se opozvati.</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Ako se učinilac tokom vremena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određenog uslovnom osudom ne podvrgne obaveznom </a:t>
            </a:r>
            <a:r>
              <a:rPr lang="sr-Latn-CS" dirty="0" err="1">
                <a:solidFill>
                  <a:srgbClr val="363435"/>
                </a:solidFill>
                <a:latin typeface="Times New Roman" panose="02020603050405020304" pitchFamily="18" charset="0"/>
                <a:ea typeface="Times New Roman" panose="02020603050405020304" pitchFamily="18" charset="0"/>
              </a:rPr>
              <a:t>psihosocijalnom</a:t>
            </a:r>
            <a:r>
              <a:rPr lang="sr-Latn-CS" dirty="0">
                <a:solidFill>
                  <a:srgbClr val="363435"/>
                </a:solidFill>
                <a:latin typeface="Times New Roman" panose="02020603050405020304" pitchFamily="18" charset="0"/>
                <a:ea typeface="Times New Roman" panose="02020603050405020304" pitchFamily="18" charset="0"/>
              </a:rPr>
              <a:t> tretmanu, sud će opozvati uslovnu osudu i izreći utvrđenu kaznu</a:t>
            </a:r>
            <a:r>
              <a:rPr lang="sr-Latn-CS" dirty="0" smtClean="0">
                <a:solidFill>
                  <a:srgbClr val="363435"/>
                </a:solidFill>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218469498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Udaljenje iz zajedničkog domaćinstva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Učiniocu koji je izvršio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sa elementima nasilja prema licu s kojim živi u zajedničkom domaćinstvu sud može izreći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udaljenje iz zajedničkog domaćinstva ako postoji opasnost da će učinilac ponovo izvršiti nasilje prema članu zajedničkog domaćinstva i da je radi otklanjanja ove opasnosti neophodno njegovo udaljenje iz zajedničkog domaćinstva.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Sud određuje trajanje ove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koje </a:t>
            </a:r>
            <a:r>
              <a:rPr lang="sr-Latn-CS" b="1" dirty="0">
                <a:solidFill>
                  <a:srgbClr val="FF0000"/>
                </a:solidFill>
                <a:latin typeface="Times New Roman" panose="02020603050405020304" pitchFamily="18" charset="0"/>
                <a:ea typeface="Times New Roman" panose="02020603050405020304" pitchFamily="18" charset="0"/>
              </a:rPr>
              <a:t>ne može biti kraće od šest </a:t>
            </a:r>
            <a:r>
              <a:rPr lang="sr-Latn-CS" b="1" dirty="0" err="1">
                <a:solidFill>
                  <a:srgbClr val="FF0000"/>
                </a:solidFill>
                <a:latin typeface="Times New Roman" panose="02020603050405020304" pitchFamily="18" charset="0"/>
                <a:ea typeface="Times New Roman" panose="02020603050405020304" pitchFamily="18" charset="0"/>
              </a:rPr>
              <a:t>mjeseci</a:t>
            </a:r>
            <a:r>
              <a:rPr lang="sr-Latn-CS" b="1" dirty="0">
                <a:solidFill>
                  <a:srgbClr val="FF0000"/>
                </a:solidFill>
                <a:latin typeface="Times New Roman" panose="02020603050405020304" pitchFamily="18" charset="0"/>
                <a:ea typeface="Times New Roman" panose="02020603050405020304" pitchFamily="18" charset="0"/>
              </a:rPr>
              <a:t>, niti duže od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godine</a:t>
            </a:r>
            <a:r>
              <a:rPr lang="sr-Latn-CS" dirty="0">
                <a:solidFill>
                  <a:srgbClr val="363435"/>
                </a:solidFill>
                <a:latin typeface="Times New Roman" panose="02020603050405020304" pitchFamily="18" charset="0"/>
                <a:ea typeface="Times New Roman" panose="02020603050405020304" pitchFamily="18" charset="0"/>
              </a:rPr>
              <a:t>, a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njenog trajanja ne uračunava se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provedeno na izdržavanju kazne zatvora ili u ustanovi za </a:t>
            </a:r>
            <a:r>
              <a:rPr lang="sr-Latn-CS" dirty="0" err="1">
                <a:solidFill>
                  <a:srgbClr val="363435"/>
                </a:solidFill>
                <a:latin typeface="Times New Roman" panose="02020603050405020304" pitchFamily="18" charset="0"/>
                <a:ea typeface="Times New Roman" panose="02020603050405020304" pitchFamily="18" charset="0"/>
              </a:rPr>
              <a:t>liječenje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Ako osuđeni ne postupi po </a:t>
            </a:r>
            <a:r>
              <a:rPr lang="sr-Latn-CS" dirty="0" err="1">
                <a:solidFill>
                  <a:srgbClr val="363435"/>
                </a:solidFill>
                <a:latin typeface="Times New Roman" panose="02020603050405020304" pitchFamily="18" charset="0"/>
                <a:ea typeface="Times New Roman" panose="02020603050405020304" pitchFamily="18" charset="0"/>
              </a:rPr>
              <a:t>mjeri</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ili prekrši ovu </a:t>
            </a:r>
            <a:r>
              <a:rPr lang="sr-Latn-CS" dirty="0" err="1">
                <a:solidFill>
                  <a:srgbClr val="363435"/>
                </a:solidFill>
                <a:latin typeface="Times New Roman" panose="02020603050405020304" pitchFamily="18" charset="0"/>
                <a:ea typeface="Times New Roman" panose="02020603050405020304" pitchFamily="18" charset="0"/>
              </a:rPr>
              <a:t>mjeru</a:t>
            </a:r>
            <a:r>
              <a:rPr lang="sr-Latn-CS" dirty="0">
                <a:solidFill>
                  <a:srgbClr val="363435"/>
                </a:solidFill>
                <a:latin typeface="Times New Roman" panose="02020603050405020304" pitchFamily="18" charset="0"/>
                <a:ea typeface="Times New Roman" panose="02020603050405020304" pitchFamily="18" charset="0"/>
              </a:rPr>
              <a:t>, uslovni otpust će se opozvati.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Učinilac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kojem je izrečena ova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dužan je da u prisustvu policijskog službenika odmah po pravosnažnosti presude napusti stan, kuću ili neki drugi stambeni prostor koji čini zajedničko domaćinstvo sa žrtvom.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(5) Lice koje je udaljeno iz domaćinstva dužno je da doprinosi izdržavanju lica koja su ostala u domaćinstvu, na način kako mu to odredi sud</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1180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lnSpc>
                <a:spcPct val="106000"/>
              </a:lnSpc>
              <a:spcBef>
                <a:spcPts val="125"/>
              </a:spcBef>
              <a:buNone/>
            </a:pPr>
            <a:endParaRPr lang="sr-Latn-CS" spc="180" dirty="0" smtClean="0">
              <a:solidFill>
                <a:srgbClr val="363435"/>
              </a:solidFill>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spc="180" dirty="0" smtClean="0">
                <a:solidFill>
                  <a:srgbClr val="363435"/>
                </a:solidFill>
                <a:latin typeface="Times New Roman" panose="02020603050405020304" pitchFamily="18" charset="0"/>
                <a:ea typeface="Times New Roman" panose="02020603050405020304" pitchFamily="18" charset="0"/>
              </a:rPr>
              <a:t>GLAVA </a:t>
            </a:r>
            <a:r>
              <a:rPr lang="sr-Latn-CS" spc="180" dirty="0">
                <a:solidFill>
                  <a:srgbClr val="363435"/>
                </a:solidFill>
                <a:latin typeface="Times New Roman" panose="02020603050405020304" pitchFamily="18" charset="0"/>
                <a:ea typeface="Times New Roman" panose="02020603050405020304" pitchFamily="18" charset="0"/>
              </a:rPr>
              <a:t>II</a:t>
            </a:r>
            <a:endParaRPr lang="sr-Latn-BA" sz="1200" dirty="0">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spc="180" dirty="0">
                <a:solidFill>
                  <a:srgbClr val="363435"/>
                </a:solidFill>
                <a:latin typeface="Times New Roman" panose="02020603050405020304" pitchFamily="18" charset="0"/>
                <a:ea typeface="Times New Roman" panose="02020603050405020304" pitchFamily="18" charset="0"/>
              </a:rPr>
              <a:t>VAŽENJE KRIVIČNOG ZAKONODAVSTVA</a:t>
            </a:r>
            <a:endParaRPr lang="sr-Latn-BA" sz="1200" dirty="0">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sz="1200" dirty="0">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Vremensko važenje krivičnog zakonodavstva</a:t>
            </a:r>
            <a:endParaRPr lang="sr-Latn-BA" sz="1200" dirty="0">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a:t>
            </a:r>
            <a:endParaRPr lang="sr-Latn-BA" sz="1200" dirty="0">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Na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primjenjuje</a:t>
            </a:r>
            <a:r>
              <a:rPr lang="sr-Latn-CS" dirty="0">
                <a:solidFill>
                  <a:srgbClr val="363435"/>
                </a:solidFill>
                <a:latin typeface="Times New Roman" panose="02020603050405020304" pitchFamily="18" charset="0"/>
                <a:ea typeface="Times New Roman" panose="02020603050405020304" pitchFamily="18" charset="0"/>
              </a:rPr>
              <a:t> se zakon koji je važio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Ako je zakon </a:t>
            </a:r>
            <a:r>
              <a:rPr lang="sr-Latn-CS" b="1" dirty="0" err="1">
                <a:solidFill>
                  <a:srgbClr val="FF0000"/>
                </a:solidFill>
                <a:latin typeface="Times New Roman" panose="02020603050405020304" pitchFamily="18" charset="0"/>
                <a:ea typeface="Times New Roman" panose="02020603050405020304" pitchFamily="18" charset="0"/>
              </a:rPr>
              <a:t>izmijenjen</a:t>
            </a:r>
            <a:r>
              <a:rPr lang="sr-Latn-CS" b="1" dirty="0">
                <a:solidFill>
                  <a:srgbClr val="FF0000"/>
                </a:solidFill>
                <a:latin typeface="Times New Roman" panose="02020603050405020304" pitchFamily="18" charset="0"/>
                <a:ea typeface="Times New Roman" panose="02020603050405020304" pitchFamily="18" charset="0"/>
              </a:rPr>
              <a:t> za </a:t>
            </a:r>
            <a:r>
              <a:rPr lang="sr-Latn-CS" b="1" dirty="0" err="1">
                <a:solidFill>
                  <a:srgbClr val="FF0000"/>
                </a:solidFill>
                <a:latin typeface="Times New Roman" panose="02020603050405020304" pitchFamily="18" charset="0"/>
                <a:ea typeface="Times New Roman" panose="02020603050405020304" pitchFamily="18" charset="0"/>
              </a:rPr>
              <a:t>vrijeme</a:t>
            </a:r>
            <a:r>
              <a:rPr lang="sr-Latn-CS" b="1" dirty="0">
                <a:solidFill>
                  <a:srgbClr val="FF0000"/>
                </a:solidFill>
                <a:latin typeface="Times New Roman" panose="02020603050405020304" pitchFamily="18" charset="0"/>
                <a:ea typeface="Times New Roman" panose="02020603050405020304" pitchFamily="18" charset="0"/>
              </a:rPr>
              <a:t> izvršenja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primijeniće</a:t>
            </a:r>
            <a:r>
              <a:rPr lang="sr-Latn-CS" b="1" dirty="0">
                <a:solidFill>
                  <a:srgbClr val="FF0000"/>
                </a:solidFill>
                <a:latin typeface="Times New Roman" panose="02020603050405020304" pitchFamily="18" charset="0"/>
                <a:ea typeface="Times New Roman" panose="02020603050405020304" pitchFamily="18" charset="0"/>
              </a:rPr>
              <a:t> se zakon koji je bio na snazi u </a:t>
            </a:r>
            <a:r>
              <a:rPr lang="sr-Latn-CS" b="1" dirty="0" err="1">
                <a:solidFill>
                  <a:srgbClr val="FF0000"/>
                </a:solidFill>
                <a:latin typeface="Times New Roman" panose="02020603050405020304" pitchFamily="18" charset="0"/>
                <a:ea typeface="Times New Roman" panose="02020603050405020304" pitchFamily="18" charset="0"/>
              </a:rPr>
              <a:t>vrijeme</a:t>
            </a:r>
            <a:r>
              <a:rPr lang="sr-Latn-CS" b="1" dirty="0">
                <a:solidFill>
                  <a:srgbClr val="FF0000"/>
                </a:solidFill>
                <a:latin typeface="Times New Roman" panose="02020603050405020304" pitchFamily="18" charset="0"/>
                <a:ea typeface="Times New Roman" panose="02020603050405020304" pitchFamily="18" charset="0"/>
              </a:rPr>
              <a:t> kada je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dovršeno.</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je poslije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a prije donošenja pravosnažne presude, jednom ili više puta </a:t>
            </a:r>
            <a:r>
              <a:rPr lang="sr-Latn-CS" dirty="0" err="1">
                <a:solidFill>
                  <a:srgbClr val="363435"/>
                </a:solidFill>
                <a:latin typeface="Times New Roman" panose="02020603050405020304" pitchFamily="18" charset="0"/>
                <a:ea typeface="Times New Roman" panose="02020603050405020304" pitchFamily="18" charset="0"/>
              </a:rPr>
              <a:t>izmijenjen</a:t>
            </a:r>
            <a:r>
              <a:rPr lang="sr-Latn-CS" dirty="0">
                <a:solidFill>
                  <a:srgbClr val="363435"/>
                </a:solidFill>
                <a:latin typeface="Times New Roman" panose="02020603050405020304" pitchFamily="18" charset="0"/>
                <a:ea typeface="Times New Roman" panose="02020603050405020304" pitchFamily="18" charset="0"/>
              </a:rPr>
              <a:t> zakon, </a:t>
            </a:r>
            <a:r>
              <a:rPr lang="sr-Latn-CS" dirty="0" err="1">
                <a:solidFill>
                  <a:srgbClr val="363435"/>
                </a:solidFill>
                <a:latin typeface="Times New Roman" panose="02020603050405020304" pitchFamily="18" charset="0"/>
                <a:ea typeface="Times New Roman" panose="02020603050405020304" pitchFamily="18" charset="0"/>
              </a:rPr>
              <a:t>primijeniće</a:t>
            </a:r>
            <a:r>
              <a:rPr lang="sr-Latn-CS" dirty="0">
                <a:solidFill>
                  <a:srgbClr val="363435"/>
                </a:solidFill>
                <a:latin typeface="Times New Roman" panose="02020603050405020304" pitchFamily="18" charset="0"/>
                <a:ea typeface="Times New Roman" panose="02020603050405020304" pitchFamily="18" charset="0"/>
              </a:rPr>
              <a:t> se zakon koji je najblaži za učinioca.</a:t>
            </a:r>
            <a:endParaRPr lang="sr-Latn-BA" sz="1200" dirty="0">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Na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koje je propisano zakonom </a:t>
            </a:r>
            <a:r>
              <a:rPr lang="sr-Latn-CS" b="1" dirty="0">
                <a:solidFill>
                  <a:srgbClr val="FF0000"/>
                </a:solidFill>
                <a:latin typeface="Times New Roman" panose="02020603050405020304" pitchFamily="18" charset="0"/>
                <a:ea typeface="Times New Roman" panose="02020603050405020304" pitchFamily="18" charset="0"/>
              </a:rPr>
              <a:t>sa određenim vremenskim trajanjem</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primijeniće</a:t>
            </a:r>
            <a:r>
              <a:rPr lang="sr-Latn-CS" dirty="0">
                <a:solidFill>
                  <a:srgbClr val="363435"/>
                </a:solidFill>
                <a:latin typeface="Times New Roman" panose="02020603050405020304" pitchFamily="18" charset="0"/>
                <a:ea typeface="Times New Roman" panose="02020603050405020304" pitchFamily="18" charset="0"/>
              </a:rPr>
              <a:t> se taj zakon bez obzira na to kada mu se sudi, osim ako tim zakonom nije drugačije određeno.</a:t>
            </a:r>
            <a:endParaRPr lang="sr-Latn-BA" sz="1200" dirty="0">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Pravila važenja ovog zakonika iz st. 1, 2. i 3. ovog člana važe i u odnosu na dejstvo pravnih posljedica osude.</a:t>
            </a:r>
            <a:endParaRPr lang="sr-Latn-BA" sz="1200" b="1" dirty="0">
              <a:solidFill>
                <a:srgbClr val="FF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8237739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Oduzimanje </a:t>
            </a:r>
            <a:r>
              <a:rPr lang="sr-Latn-CS" b="1" dirty="0">
                <a:solidFill>
                  <a:srgbClr val="363435"/>
                </a:solidFill>
                <a:latin typeface="Times New Roman" panose="02020603050405020304" pitchFamily="18" charset="0"/>
                <a:ea typeface="Times New Roman" panose="02020603050405020304" pitchFamily="18" charset="0"/>
              </a:rPr>
              <a:t>predmeta</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82.</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Predmeti i sredstva </a:t>
            </a:r>
            <a:r>
              <a:rPr lang="sr-Latn-CS" b="1" dirty="0">
                <a:solidFill>
                  <a:srgbClr val="FF0000"/>
                </a:solidFill>
                <a:latin typeface="Times New Roman" panose="02020603050405020304" pitchFamily="18" charset="0"/>
                <a:ea typeface="Times New Roman" panose="02020603050405020304" pitchFamily="18" charset="0"/>
              </a:rPr>
              <a:t>nastali izvršenjem </a:t>
            </a:r>
            <a:r>
              <a:rPr lang="sr-Latn-CS" dirty="0">
                <a:solidFill>
                  <a:srgbClr val="363435"/>
                </a:solidFill>
                <a:latin typeface="Times New Roman" panose="02020603050405020304" pitchFamily="18" charset="0"/>
                <a:ea typeface="Times New Roman" panose="02020603050405020304" pitchFamily="18" charset="0"/>
              </a:rPr>
              <a:t>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se oduzimaju.</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Od učinioca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oduzimaju se i predmeti i sredstva koji su </a:t>
            </a:r>
            <a:r>
              <a:rPr lang="sr-Latn-CS" dirty="0" err="1">
                <a:solidFill>
                  <a:srgbClr val="363435"/>
                </a:solidFill>
                <a:latin typeface="Times New Roman" panose="02020603050405020304" pitchFamily="18" charset="0"/>
                <a:ea typeface="Times New Roman" panose="02020603050405020304" pitchFamily="18" charset="0"/>
              </a:rPr>
              <a:t>upotrijebljeni</a:t>
            </a:r>
            <a:r>
              <a:rPr lang="sr-Latn-CS" dirty="0">
                <a:solidFill>
                  <a:srgbClr val="363435"/>
                </a:solidFill>
                <a:latin typeface="Times New Roman" panose="02020603050405020304" pitchFamily="18" charset="0"/>
                <a:ea typeface="Times New Roman" panose="02020603050405020304" pitchFamily="18" charset="0"/>
              </a:rPr>
              <a:t> ili su bili </a:t>
            </a:r>
            <a:r>
              <a:rPr lang="sr-Latn-CS" dirty="0" err="1">
                <a:solidFill>
                  <a:srgbClr val="363435"/>
                </a:solidFill>
                <a:latin typeface="Times New Roman" panose="02020603050405020304" pitchFamily="18" charset="0"/>
                <a:ea typeface="Times New Roman" panose="02020603050405020304" pitchFamily="18" charset="0"/>
              </a:rPr>
              <a:t>namijenjeni</a:t>
            </a:r>
            <a:r>
              <a:rPr lang="sr-Latn-CS" dirty="0">
                <a:solidFill>
                  <a:srgbClr val="363435"/>
                </a:solidFill>
                <a:latin typeface="Times New Roman" panose="02020603050405020304" pitchFamily="18" charset="0"/>
                <a:ea typeface="Times New Roman" panose="02020603050405020304" pitchFamily="18" charset="0"/>
              </a:rPr>
              <a:t> za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bez obzira na to da li su vlasništvo učinioca ili nekog trećeg lica.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1900" b="1" dirty="0">
                <a:solidFill>
                  <a:srgbClr val="FF0000"/>
                </a:solidFill>
                <a:latin typeface="Times New Roman" panose="02020603050405020304" pitchFamily="18" charset="0"/>
                <a:ea typeface="Times New Roman" panose="02020603050405020304" pitchFamily="18" charset="0"/>
              </a:rPr>
              <a:t>(3) Vlasnik oduzetog predmeta ili sredstva koji nije učestvovao u izvršenju </a:t>
            </a:r>
            <a:r>
              <a:rPr lang="sr-Latn-CS" sz="1900" b="1" dirty="0" err="1">
                <a:solidFill>
                  <a:srgbClr val="FF0000"/>
                </a:solidFill>
                <a:latin typeface="Times New Roman" panose="02020603050405020304" pitchFamily="18" charset="0"/>
                <a:ea typeface="Times New Roman" panose="02020603050405020304" pitchFamily="18" charset="0"/>
              </a:rPr>
              <a:t>djela</a:t>
            </a:r>
            <a:r>
              <a:rPr lang="sr-Latn-CS" sz="1900" b="1" dirty="0">
                <a:solidFill>
                  <a:srgbClr val="FF0000"/>
                </a:solidFill>
                <a:latin typeface="Times New Roman" panose="02020603050405020304" pitchFamily="18" charset="0"/>
                <a:ea typeface="Times New Roman" panose="02020603050405020304" pitchFamily="18" charset="0"/>
              </a:rPr>
              <a:t> ima pravo na </a:t>
            </a:r>
            <a:r>
              <a:rPr lang="sr-Latn-CS" sz="1900" b="1" dirty="0" err="1">
                <a:solidFill>
                  <a:srgbClr val="FF0000"/>
                </a:solidFill>
                <a:latin typeface="Times New Roman" panose="02020603050405020304" pitchFamily="18" charset="0"/>
                <a:ea typeface="Times New Roman" panose="02020603050405020304" pitchFamily="18" charset="0"/>
              </a:rPr>
              <a:t>povrat</a:t>
            </a:r>
            <a:r>
              <a:rPr lang="sr-Latn-CS" sz="1900" b="1" dirty="0">
                <a:solidFill>
                  <a:srgbClr val="FF0000"/>
                </a:solidFill>
                <a:latin typeface="Times New Roman" panose="02020603050405020304" pitchFamily="18" charset="0"/>
                <a:ea typeface="Times New Roman" panose="02020603050405020304" pitchFamily="18" charset="0"/>
              </a:rPr>
              <a:t> predmeta ili sredstva, osim ako je znao ili mogao znati da će predmet ili sredstvo biti </a:t>
            </a:r>
            <a:r>
              <a:rPr lang="sr-Latn-CS" sz="1900" b="1" dirty="0" err="1">
                <a:solidFill>
                  <a:srgbClr val="FF0000"/>
                </a:solidFill>
                <a:latin typeface="Times New Roman" panose="02020603050405020304" pitchFamily="18" charset="0"/>
                <a:ea typeface="Times New Roman" panose="02020603050405020304" pitchFamily="18" charset="0"/>
              </a:rPr>
              <a:t>upotrijebljeni</a:t>
            </a:r>
            <a:r>
              <a:rPr lang="sr-Latn-CS" sz="1900" b="1" dirty="0">
                <a:solidFill>
                  <a:srgbClr val="FF0000"/>
                </a:solidFill>
                <a:latin typeface="Times New Roman" panose="02020603050405020304" pitchFamily="18" charset="0"/>
                <a:ea typeface="Times New Roman" panose="02020603050405020304" pitchFamily="18" charset="0"/>
              </a:rPr>
              <a:t> za izvršenje krivičnog </a:t>
            </a:r>
            <a:r>
              <a:rPr lang="sr-Latn-CS" sz="1900" b="1" dirty="0" err="1">
                <a:solidFill>
                  <a:srgbClr val="FF0000"/>
                </a:solidFill>
                <a:latin typeface="Times New Roman" panose="02020603050405020304" pitchFamily="18" charset="0"/>
                <a:ea typeface="Times New Roman" panose="02020603050405020304" pitchFamily="18" charset="0"/>
              </a:rPr>
              <a:t>djela</a:t>
            </a:r>
            <a:r>
              <a:rPr lang="sr-Latn-CS" sz="1900" b="1" dirty="0">
                <a:solidFill>
                  <a:srgbClr val="FF0000"/>
                </a:solidFill>
                <a:latin typeface="Times New Roman" panose="02020603050405020304" pitchFamily="18" charset="0"/>
                <a:ea typeface="Times New Roman" panose="02020603050405020304" pitchFamily="18" charset="0"/>
              </a:rPr>
              <a:t> ili je pribavio predmet ili sredstvo iako je znao ili je mogao znati da je ono </a:t>
            </a:r>
            <a:r>
              <a:rPr lang="sr-Latn-CS" sz="1900" b="1" dirty="0" err="1">
                <a:solidFill>
                  <a:srgbClr val="FF0000"/>
                </a:solidFill>
                <a:latin typeface="Times New Roman" panose="02020603050405020304" pitchFamily="18" charset="0"/>
                <a:ea typeface="Times New Roman" panose="02020603050405020304" pitchFamily="18" charset="0"/>
              </a:rPr>
              <a:t>upotrijebljeno</a:t>
            </a:r>
            <a:r>
              <a:rPr lang="sr-Latn-CS" sz="1900" b="1" dirty="0">
                <a:solidFill>
                  <a:srgbClr val="FF0000"/>
                </a:solidFill>
                <a:latin typeface="Times New Roman" panose="02020603050405020304" pitchFamily="18" charset="0"/>
                <a:ea typeface="Times New Roman" panose="02020603050405020304" pitchFamily="18" charset="0"/>
              </a:rPr>
              <a:t> za izvršenje ili je nastalo izvršenjem krivičnog </a:t>
            </a:r>
            <a:r>
              <a:rPr lang="sr-Latn-CS" sz="1900" b="1" dirty="0" err="1">
                <a:solidFill>
                  <a:srgbClr val="FF0000"/>
                </a:solidFill>
                <a:latin typeface="Times New Roman" panose="02020603050405020304" pitchFamily="18" charset="0"/>
                <a:ea typeface="Times New Roman" panose="02020603050405020304" pitchFamily="18" charset="0"/>
              </a:rPr>
              <a:t>djela</a:t>
            </a:r>
            <a:r>
              <a:rPr lang="sr-Latn-CS" sz="1900" b="1" dirty="0">
                <a:solidFill>
                  <a:srgbClr val="FF0000"/>
                </a:solidFill>
                <a:latin typeface="Times New Roman" panose="02020603050405020304" pitchFamily="18" charset="0"/>
                <a:ea typeface="Times New Roman" panose="02020603050405020304" pitchFamily="18" charset="0"/>
              </a:rPr>
              <a:t>.</a:t>
            </a:r>
            <a:endParaRPr lang="sr-Latn-BA" sz="1900"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3688019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t>
            </a:r>
            <a:r>
              <a:rPr lang="sr-Latn-CS" dirty="0">
                <a:solidFill>
                  <a:srgbClr val="363435"/>
                </a:solidFill>
                <a:latin typeface="Times New Roman" panose="02020603050405020304" pitchFamily="18" charset="0"/>
                <a:ea typeface="Times New Roman" panose="02020603050405020304" pitchFamily="18" charset="0"/>
              </a:rPr>
              <a:t>4) Oduzimanjem predmeta koja nisu u vlasništvu učinioca ne dira se u prava trećih lica na naknadu štete od izvršioca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(5) Ako su ispunjeni uslovi iz stava 1. ovog člana, sud može oduzeti predmete i sredstva i kada učinilac protiv- pravnog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nije kriv.</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(6) Sud će </a:t>
            </a:r>
            <a:r>
              <a:rPr lang="sr-Latn-CS" b="1" dirty="0" err="1">
                <a:solidFill>
                  <a:srgbClr val="FF0000"/>
                </a:solidFill>
                <a:latin typeface="Times New Roman" panose="02020603050405020304" pitchFamily="18" charset="0"/>
                <a:ea typeface="Times New Roman" panose="02020603050405020304" pitchFamily="18" charset="0"/>
              </a:rPr>
              <a:t>donijeti</a:t>
            </a:r>
            <a:r>
              <a:rPr lang="sr-Latn-CS" b="1" dirty="0">
                <a:solidFill>
                  <a:srgbClr val="FF0000"/>
                </a:solidFill>
                <a:latin typeface="Times New Roman" panose="02020603050405020304" pitchFamily="18" charset="0"/>
                <a:ea typeface="Times New Roman" panose="02020603050405020304" pitchFamily="18" charset="0"/>
              </a:rPr>
              <a:t> odluku o oduzimanju predmeta u zakonom propisanom postupku i kada iz faktičkih ili pravnih razloga nije moguće vođenje krivičnog postupka prema izvršiocu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(7) Zakonom se može odrediti obavezno oduzimanje predmeta ili sredstava ili njihovo obavezno uništavanje. Zakonom se mogu odrediti i posebni uslovi za oduzimanje određenih predmeta i sredstava u pojedinim slučajevima.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(8) Oduzeti predmeti i sredstva postaju vlasništvo Republike Srpske.</a:t>
            </a:r>
            <a:endParaRPr lang="sr-Latn-BA" sz="14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9467477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V</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r>
              <a:rPr lang="sr-Latn-CS" dirty="0" smtClean="0">
                <a:solidFill>
                  <a:srgbClr val="363435"/>
                </a:solidFill>
                <a:latin typeface="Times New Roman" panose="02020603050405020304" pitchFamily="18" charset="0"/>
                <a:ea typeface="Times New Roman" panose="02020603050405020304" pitchFamily="18" charset="0"/>
              </a:rPr>
              <a:t>ODUZIMANJE </a:t>
            </a:r>
            <a:r>
              <a:rPr lang="sr-Latn-CS" dirty="0">
                <a:solidFill>
                  <a:srgbClr val="363435"/>
                </a:solidFill>
                <a:latin typeface="Times New Roman" panose="02020603050405020304" pitchFamily="18" charset="0"/>
                <a:ea typeface="Times New Roman" panose="02020603050405020304" pitchFamily="18" charset="0"/>
              </a:rPr>
              <a:t>IMOVINSKE KORISTI PRIBAVLJENE KRIVIČNIM </a:t>
            </a:r>
            <a:r>
              <a:rPr lang="sr-Latn-CS" dirty="0" smtClean="0">
                <a:solidFill>
                  <a:srgbClr val="363435"/>
                </a:solidFill>
                <a:latin typeface="Times New Roman" panose="02020603050405020304" pitchFamily="18" charset="0"/>
                <a:ea typeface="Times New Roman" panose="02020603050405020304" pitchFamily="18" charset="0"/>
              </a:rPr>
              <a:t>DJELOM</a:t>
            </a:r>
          </a:p>
          <a:p>
            <a:pPr marL="0" marR="54610" indent="0" algn="ctr">
              <a:spcBef>
                <a:spcPts val="125"/>
              </a:spcBef>
              <a:buNone/>
            </a:pP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Osnov oduzimanja imovinske koristi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Imovinska korist, </a:t>
            </a:r>
            <a:r>
              <a:rPr lang="sr-Latn-CS" b="1" dirty="0">
                <a:solidFill>
                  <a:srgbClr val="FF0000"/>
                </a:solidFill>
                <a:latin typeface="Times New Roman" panose="02020603050405020304" pitchFamily="18" charset="0"/>
                <a:ea typeface="Times New Roman" panose="02020603050405020304" pitchFamily="18" charset="0"/>
              </a:rPr>
              <a:t>kao i prihodi </a:t>
            </a:r>
            <a:r>
              <a:rPr lang="sr-Latn-CS" dirty="0">
                <a:solidFill>
                  <a:srgbClr val="363435"/>
                </a:solidFill>
                <a:latin typeface="Times New Roman" panose="02020603050405020304" pitchFamily="18" charset="0"/>
                <a:ea typeface="Times New Roman" panose="02020603050405020304" pitchFamily="18" charset="0"/>
              </a:rPr>
              <a:t>ili druge koristi nastale iz imovinske koristi pribavljene krivičnim </a:t>
            </a:r>
            <a:r>
              <a:rPr lang="sr-Latn-CS" dirty="0" err="1" smtClean="0">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obavezno se oduzimaju</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Korist iz stava 1. ovog člana oduzeće se sudskom odlukom kojom je utvrđeno izvršenje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pod uslovima propisanim ovim zakonikom.</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Odluku o oduzimanju imovinske koristi sud će </a:t>
            </a:r>
            <a:r>
              <a:rPr lang="sr-Latn-CS" b="1" dirty="0" err="1">
                <a:solidFill>
                  <a:srgbClr val="FF0000"/>
                </a:solidFill>
                <a:latin typeface="Times New Roman" panose="02020603050405020304" pitchFamily="18" charset="0"/>
                <a:ea typeface="Times New Roman" panose="02020603050405020304" pitchFamily="18" charset="0"/>
              </a:rPr>
              <a:t>donijeti</a:t>
            </a:r>
            <a:r>
              <a:rPr lang="sr-Latn-CS" b="1" dirty="0">
                <a:solidFill>
                  <a:srgbClr val="FF0000"/>
                </a:solidFill>
                <a:latin typeface="Times New Roman" panose="02020603050405020304" pitchFamily="18" charset="0"/>
                <a:ea typeface="Times New Roman" panose="02020603050405020304" pitchFamily="18" charset="0"/>
              </a:rPr>
              <a:t> u zakonom propisanom postupku i kada iz pravnih ili faktičkih razloga nije moguće vođenje krivičnog postupka prema učiniocu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(4) Oduzeta imovinska korist neće se umanjiti za iznos sredstava uloženih u kriminalnu </a:t>
            </a:r>
            <a:r>
              <a:rPr lang="sr-Latn-CS" b="1" dirty="0" err="1">
                <a:solidFill>
                  <a:srgbClr val="FF0000"/>
                </a:solidFill>
                <a:latin typeface="Times New Roman" panose="02020603050405020304" pitchFamily="18" charset="0"/>
                <a:ea typeface="Times New Roman" panose="02020603050405020304" pitchFamily="18" charset="0"/>
              </a:rPr>
              <a:t>djelatnost</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4615967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6" y="711925"/>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Način </a:t>
            </a:r>
            <a:r>
              <a:rPr lang="sr-Latn-CS" b="1" dirty="0">
                <a:solidFill>
                  <a:srgbClr val="363435"/>
                </a:solidFill>
                <a:latin typeface="Times New Roman" panose="02020603050405020304" pitchFamily="18" charset="0"/>
                <a:ea typeface="Times New Roman" panose="02020603050405020304" pitchFamily="18" charset="0"/>
              </a:rPr>
              <a:t>oduzimanja imovinske koristi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84.</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Od učinioca će se oduzeti novac, predmeti od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i svaka druga imovinska korist koja je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a ako oduzimanje nije moguće, učinilac će se obavezati na isplatu novčanog iznosa srazmjernog pribavljenoj imovinskoj koristi. Imovinska korist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oduzeće se od osobe na koju je prenesena bez naknade ili uz naknadu koja ne odgovara stvarnoj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ako je ona znala ili mogla znati da je imovinska korist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Kada je imovinska korist pribavljena krivičnim </a:t>
            </a:r>
            <a:r>
              <a:rPr lang="sr-Latn-CS" b="1" dirty="0" err="1">
                <a:solidFill>
                  <a:srgbClr val="FF0000"/>
                </a:solidFill>
                <a:latin typeface="Times New Roman" panose="02020603050405020304" pitchFamily="18" charset="0"/>
                <a:ea typeface="Times New Roman" panose="02020603050405020304" pitchFamily="18" charset="0"/>
              </a:rPr>
              <a:t>djelom</a:t>
            </a:r>
            <a:r>
              <a:rPr lang="sr-Latn-CS" b="1" dirty="0">
                <a:solidFill>
                  <a:srgbClr val="FF0000"/>
                </a:solidFill>
                <a:latin typeface="Times New Roman" panose="02020603050405020304" pitchFamily="18" charset="0"/>
                <a:ea typeface="Times New Roman" panose="02020603050405020304" pitchFamily="18" charset="0"/>
              </a:rPr>
              <a:t> sjedinjena s imovinom stečenom na zakoniti način, takva imovina će biti predmet oduzimanja, ali u </a:t>
            </a:r>
            <a:r>
              <a:rPr lang="sr-Latn-CS" b="1" dirty="0" err="1">
                <a:solidFill>
                  <a:srgbClr val="FF0000"/>
                </a:solidFill>
                <a:latin typeface="Times New Roman" panose="02020603050405020304" pitchFamily="18" charset="0"/>
                <a:ea typeface="Times New Roman" panose="02020603050405020304" pitchFamily="18" charset="0"/>
              </a:rPr>
              <a:t>mjeri</a:t>
            </a:r>
            <a:r>
              <a:rPr lang="sr-Latn-CS" b="1" dirty="0">
                <a:solidFill>
                  <a:srgbClr val="FF0000"/>
                </a:solidFill>
                <a:latin typeface="Times New Roman" panose="02020603050405020304" pitchFamily="18" charset="0"/>
                <a:ea typeface="Times New Roman" panose="02020603050405020304" pitchFamily="18" charset="0"/>
              </a:rPr>
              <a:t> koja ne premašuje </a:t>
            </a:r>
            <a:r>
              <a:rPr lang="sr-Latn-CS" b="1" dirty="0" err="1">
                <a:solidFill>
                  <a:srgbClr val="FF0000"/>
                </a:solidFill>
                <a:latin typeface="Times New Roman" panose="02020603050405020304" pitchFamily="18" charset="0"/>
                <a:ea typeface="Times New Roman" panose="02020603050405020304" pitchFamily="18" charset="0"/>
              </a:rPr>
              <a:t>procijenjenu</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vrijednost</a:t>
            </a:r>
            <a:r>
              <a:rPr lang="sr-Latn-CS" b="1" dirty="0">
                <a:solidFill>
                  <a:srgbClr val="FF0000"/>
                </a:solidFill>
                <a:latin typeface="Times New Roman" panose="02020603050405020304" pitchFamily="18" charset="0"/>
                <a:ea typeface="Times New Roman" panose="02020603050405020304" pitchFamily="18" charset="0"/>
              </a:rPr>
              <a:t> imovinske koristi pribavljene krivičnim </a:t>
            </a:r>
            <a:r>
              <a:rPr lang="sr-Latn-CS" b="1" dirty="0" err="1">
                <a:solidFill>
                  <a:srgbClr val="FF0000"/>
                </a:solidFill>
                <a:latin typeface="Times New Roman" panose="02020603050405020304" pitchFamily="18" charset="0"/>
                <a:ea typeface="Times New Roman" panose="02020603050405020304" pitchFamily="18" charset="0"/>
              </a:rPr>
              <a:t>djelom</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Prihod ili druge koristi iz imovinske koristi </a:t>
            </a:r>
            <a:r>
              <a:rPr lang="sr-Latn-CS" dirty="0">
                <a:solidFill>
                  <a:srgbClr val="363435"/>
                </a:solidFill>
                <a:latin typeface="Times New Roman" panose="02020603050405020304" pitchFamily="18" charset="0"/>
                <a:ea typeface="Times New Roman" panose="02020603050405020304" pitchFamily="18" charset="0"/>
              </a:rPr>
              <a:t>pribavljene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ili iz imovine u koju je imovinska korist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pretvorena ili iz imovine s kojom je imovinska korist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sjedinjena, </a:t>
            </a:r>
            <a:r>
              <a:rPr lang="sr-Latn-CS" b="1" dirty="0">
                <a:solidFill>
                  <a:srgbClr val="FF0000"/>
                </a:solidFill>
                <a:latin typeface="Times New Roman" panose="02020603050405020304" pitchFamily="18" charset="0"/>
                <a:ea typeface="Times New Roman" panose="02020603050405020304" pitchFamily="18" charset="0"/>
              </a:rPr>
              <a:t>predmet su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navedenih u ovom članu na isti način i u istoj </a:t>
            </a:r>
            <a:r>
              <a:rPr lang="sr-Latn-CS" dirty="0" err="1">
                <a:solidFill>
                  <a:srgbClr val="363435"/>
                </a:solidFill>
                <a:latin typeface="Times New Roman" panose="02020603050405020304" pitchFamily="18" charset="0"/>
                <a:ea typeface="Times New Roman" panose="02020603050405020304" pitchFamily="18" charset="0"/>
              </a:rPr>
              <a:t>mjeri</a:t>
            </a:r>
            <a:r>
              <a:rPr lang="sr-Latn-CS" dirty="0">
                <a:solidFill>
                  <a:srgbClr val="363435"/>
                </a:solidFill>
                <a:latin typeface="Times New Roman" panose="02020603050405020304" pitchFamily="18" charset="0"/>
                <a:ea typeface="Times New Roman" panose="02020603050405020304" pitchFamily="18" charset="0"/>
              </a:rPr>
              <a:t> kao i imovinska korist pribavljena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9359920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Zaštita </a:t>
            </a:r>
            <a:r>
              <a:rPr lang="sr-Latn-CS" b="1" dirty="0">
                <a:solidFill>
                  <a:srgbClr val="363435"/>
                </a:solidFill>
                <a:latin typeface="Times New Roman" panose="02020603050405020304" pitchFamily="18" charset="0"/>
                <a:ea typeface="Times New Roman" panose="02020603050405020304" pitchFamily="18" charset="0"/>
              </a:rPr>
              <a:t>oštećenog</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85.</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Ako je oštećenom u krivičnom postupku dosuđen imovinskopravni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sud će izreći oduzimanje imovinske koristi ukoliko ona prelazi dosuđeni imovinskopravni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oštećenog.</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Oštećeni koji je u krivičnom postupku u pogledu svog imovinskopravnog </a:t>
            </a:r>
            <a:r>
              <a:rPr lang="sr-Latn-CS" dirty="0" err="1">
                <a:solidFill>
                  <a:srgbClr val="363435"/>
                </a:solidFill>
                <a:latin typeface="Times New Roman" panose="02020603050405020304" pitchFamily="18" charset="0"/>
                <a:ea typeface="Times New Roman" panose="02020603050405020304" pitchFamily="18" charset="0"/>
              </a:rPr>
              <a:t>zahtjeva</a:t>
            </a:r>
            <a:r>
              <a:rPr lang="sr-Latn-CS" dirty="0">
                <a:solidFill>
                  <a:srgbClr val="363435"/>
                </a:solidFill>
                <a:latin typeface="Times New Roman" panose="02020603050405020304" pitchFamily="18" charset="0"/>
                <a:ea typeface="Times New Roman" panose="02020603050405020304" pitchFamily="18" charset="0"/>
              </a:rPr>
              <a:t> upućen na parnicu može tražiti da se namiri iz iznosa oduzete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ako pokrene parnicu u roku od šest </a:t>
            </a:r>
            <a:r>
              <a:rPr lang="sr-Latn-CS" dirty="0" err="1">
                <a:solidFill>
                  <a:srgbClr val="363435"/>
                </a:solidFill>
                <a:latin typeface="Times New Roman" panose="02020603050405020304" pitchFamily="18" charset="0"/>
                <a:ea typeface="Times New Roman" panose="02020603050405020304" pitchFamily="18" charset="0"/>
              </a:rPr>
              <a:t>mjeseci</a:t>
            </a:r>
            <a:r>
              <a:rPr lang="sr-Latn-CS" dirty="0">
                <a:solidFill>
                  <a:srgbClr val="363435"/>
                </a:solidFill>
                <a:latin typeface="Times New Roman" panose="02020603050405020304" pitchFamily="18" charset="0"/>
                <a:ea typeface="Times New Roman" panose="02020603050405020304" pitchFamily="18" charset="0"/>
              </a:rPr>
              <a:t> od dana pravnosnažnosti odluke kojom je upućen na parnicu i ako u roku od tri </a:t>
            </a:r>
            <a:r>
              <a:rPr lang="sr-Latn-CS" dirty="0" err="1">
                <a:solidFill>
                  <a:srgbClr val="363435"/>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od dana pravnosnažnosti odluke kojom je utvrđen njegov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zatraži namirenje iz oduzete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Oštećeni koji u krivičnom postupku nije prijavio imovinskopravni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može </a:t>
            </a:r>
            <a:r>
              <a:rPr lang="sr-Latn-CS" dirty="0" err="1">
                <a:solidFill>
                  <a:srgbClr val="363435"/>
                </a:solidFill>
                <a:latin typeface="Times New Roman" panose="02020603050405020304" pitchFamily="18" charset="0"/>
                <a:ea typeface="Times New Roman" panose="02020603050405020304" pitchFamily="18" charset="0"/>
              </a:rPr>
              <a:t>zahtijevati</a:t>
            </a:r>
            <a:r>
              <a:rPr lang="sr-Latn-CS" dirty="0">
                <a:solidFill>
                  <a:srgbClr val="363435"/>
                </a:solidFill>
                <a:latin typeface="Times New Roman" panose="02020603050405020304" pitchFamily="18" charset="0"/>
                <a:ea typeface="Times New Roman" panose="02020603050405020304" pitchFamily="18" charset="0"/>
              </a:rPr>
              <a:t> namirenje iz oduzete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a:solidFill>
                  <a:srgbClr val="363435"/>
                </a:solidFill>
                <a:latin typeface="Times New Roman" panose="02020603050405020304" pitchFamily="18" charset="0"/>
                <a:ea typeface="Times New Roman" panose="02020603050405020304" pitchFamily="18" charset="0"/>
              </a:rPr>
              <a:t>, ako je radi utvrđenja svog </a:t>
            </a:r>
            <a:r>
              <a:rPr lang="sr-Latn-CS" dirty="0" err="1">
                <a:solidFill>
                  <a:srgbClr val="363435"/>
                </a:solidFill>
                <a:latin typeface="Times New Roman" panose="02020603050405020304" pitchFamily="18" charset="0"/>
                <a:ea typeface="Times New Roman" panose="02020603050405020304" pitchFamily="18" charset="0"/>
              </a:rPr>
              <a:t>zahtjeva</a:t>
            </a:r>
            <a:r>
              <a:rPr lang="sr-Latn-CS" dirty="0">
                <a:solidFill>
                  <a:srgbClr val="363435"/>
                </a:solidFill>
                <a:latin typeface="Times New Roman" panose="02020603050405020304" pitchFamily="18" charset="0"/>
                <a:ea typeface="Times New Roman" panose="02020603050405020304" pitchFamily="18" charset="0"/>
              </a:rPr>
              <a:t> pokrenuo parnicu u roku od tri </a:t>
            </a:r>
            <a:r>
              <a:rPr lang="sr-Latn-CS" dirty="0" err="1">
                <a:solidFill>
                  <a:srgbClr val="363435"/>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od dana saznanja za presudu kojom se oduzima imovinska korist, a najdalje u roku od </a:t>
            </a:r>
            <a:r>
              <a:rPr lang="sr-Latn-CS" dirty="0" err="1">
                <a:solidFill>
                  <a:srgbClr val="363435"/>
                </a:solidFill>
                <a:latin typeface="Times New Roman" panose="02020603050405020304" pitchFamily="18" charset="0"/>
                <a:ea typeface="Times New Roman" panose="02020603050405020304" pitchFamily="18" charset="0"/>
              </a:rPr>
              <a:t>dvije</a:t>
            </a:r>
            <a:r>
              <a:rPr lang="sr-Latn-CS" dirty="0">
                <a:solidFill>
                  <a:srgbClr val="363435"/>
                </a:solidFill>
                <a:latin typeface="Times New Roman" panose="02020603050405020304" pitchFamily="18" charset="0"/>
                <a:ea typeface="Times New Roman" panose="02020603050405020304" pitchFamily="18" charset="0"/>
              </a:rPr>
              <a:t> godine od pravnosnažnosti odluke o oduzimanju imovinske koristi i ako u roku od tri </a:t>
            </a:r>
            <a:r>
              <a:rPr lang="sr-Latn-CS" dirty="0" err="1">
                <a:solidFill>
                  <a:srgbClr val="363435"/>
                </a:solidFill>
                <a:latin typeface="Times New Roman" panose="02020603050405020304" pitchFamily="18" charset="0"/>
                <a:ea typeface="Times New Roman" panose="02020603050405020304" pitchFamily="18" charset="0"/>
              </a:rPr>
              <a:t>mjeseca</a:t>
            </a:r>
            <a:r>
              <a:rPr lang="sr-Latn-CS" dirty="0">
                <a:solidFill>
                  <a:srgbClr val="363435"/>
                </a:solidFill>
                <a:latin typeface="Times New Roman" panose="02020603050405020304" pitchFamily="18" charset="0"/>
                <a:ea typeface="Times New Roman" panose="02020603050405020304" pitchFamily="18" charset="0"/>
              </a:rPr>
              <a:t> od dana pravnosnažnosti odluke kojom je utvrđen njegov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zatraži namirenje iz oduzete </a:t>
            </a:r>
            <a:r>
              <a:rPr lang="sr-Latn-CS" dirty="0" err="1">
                <a:solidFill>
                  <a:srgbClr val="363435"/>
                </a:solidFill>
                <a:latin typeface="Times New Roman" panose="02020603050405020304" pitchFamily="18" charset="0"/>
                <a:ea typeface="Times New Roman" panose="02020603050405020304" pitchFamily="18" charset="0"/>
              </a:rPr>
              <a:t>vrijednosti</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076442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VI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PRAVNE </a:t>
            </a:r>
            <a:r>
              <a:rPr lang="sr-Latn-CS" dirty="0">
                <a:solidFill>
                  <a:srgbClr val="363435"/>
                </a:solidFill>
                <a:latin typeface="Times New Roman" panose="02020603050405020304" pitchFamily="18" charset="0"/>
                <a:ea typeface="Times New Roman" panose="02020603050405020304" pitchFamily="18" charset="0"/>
              </a:rPr>
              <a:t>POSLJEDICE OSUDE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Nastupanje pravnih posljedica osude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86.</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Osude za određena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ili na određene kazne mogu imati za pravnu posljedicu prestanak, odnosno gubitak određenih prava ili zabranu sticanja određenih prava.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Pravne posljedice osude ne mogu nastupiti kad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učiniocu izrečena novčana kazna, uslovna osuda ili kad je učinilac oslobođen od kazne.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Pravne posljedice osude mogu se odrediti samo zakonom i nastupaju po sili zakona kojim su propisane.</a:t>
            </a:r>
            <a:endParaRPr lang="sr-Latn-BA" sz="1200" dirty="0">
              <a:latin typeface="Times New Roman" panose="02020603050405020304" pitchFamily="18" charset="0"/>
              <a:ea typeface="Times New Roman" panose="02020603050405020304" pitchFamily="18" charset="0"/>
            </a:endParaRPr>
          </a:p>
          <a:p>
            <a:endParaRPr lang="en-US" dirty="0"/>
          </a:p>
          <a:p>
            <a:pPr marL="0" indent="0">
              <a:buNone/>
            </a:pPr>
            <a:endParaRPr lang="en-US" dirty="0"/>
          </a:p>
        </p:txBody>
      </p:sp>
    </p:spTree>
    <p:extLst>
      <p:ext uri="{BB962C8B-B14F-4D97-AF65-F5344CB8AC3E}">
        <p14:creationId xmlns:p14="http://schemas.microsoft.com/office/powerpoint/2010/main" val="180201363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a:bodyPr>
          <a:lstStyle/>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Vrste pravnih posljedica osude</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87.</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Pravne posljedice osude koje se odnose na prestanak ili gubitak određenih prava jesu:</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prestanak vršenja određenih poslova ili funkcija u organima </a:t>
            </a:r>
            <a:r>
              <a:rPr lang="sr-Latn-CS" sz="1900" b="1" dirty="0">
                <a:solidFill>
                  <a:srgbClr val="FF0000"/>
                </a:solidFill>
                <a:latin typeface="Times New Roman" panose="02020603050405020304" pitchFamily="18" charset="0"/>
                <a:ea typeface="Times New Roman" panose="02020603050405020304" pitchFamily="18" charset="0"/>
              </a:rPr>
              <a:t>Republike Srpske</a:t>
            </a:r>
            <a:r>
              <a:rPr lang="sr-Latn-CS" dirty="0">
                <a:solidFill>
                  <a:srgbClr val="363435"/>
                </a:solidFill>
                <a:latin typeface="Times New Roman" panose="02020603050405020304" pitchFamily="18" charset="0"/>
                <a:ea typeface="Times New Roman" panose="02020603050405020304" pitchFamily="18" charset="0"/>
              </a:rPr>
              <a:t>, državnim organima, </a:t>
            </a:r>
            <a:r>
              <a:rPr lang="sr-Latn-CS" dirty="0" smtClean="0">
                <a:solidFill>
                  <a:srgbClr val="363435"/>
                </a:solidFill>
                <a:latin typeface="Times New Roman" panose="02020603050405020304" pitchFamily="18" charset="0"/>
                <a:ea typeface="Times New Roman" panose="02020603050405020304" pitchFamily="18" charset="0"/>
              </a:rPr>
              <a:t>privrednim </a:t>
            </a:r>
            <a:r>
              <a:rPr lang="sr-Latn-CS" dirty="0">
                <a:solidFill>
                  <a:srgbClr val="363435"/>
                </a:solidFill>
                <a:latin typeface="Times New Roman" panose="02020603050405020304" pitchFamily="18" charset="0"/>
                <a:ea typeface="Times New Roman" panose="02020603050405020304" pitchFamily="18" charset="0"/>
              </a:rPr>
              <a:t>društvima i u drugim pravnim licima,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prestanak radnog odnosa ili prestanak vršenja određenog zvanja, poziva ili zanimanja,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oduzimanje dozvola ili odobrenja koja se izdaju odlukom nadležnih organa Republike Srpske ili statusa koji se priznaje odlukom nadležnih organa,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oduzimanje odlikovanja.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Pravne posljedice osude koje se sastoje u zabrani sticanja određenih prava jesu:</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zabrana vršenja određenih poslova ili funkcija u organima </a:t>
            </a:r>
            <a:r>
              <a:rPr lang="sr-Latn-CS" sz="1900" b="1" dirty="0">
                <a:solidFill>
                  <a:srgbClr val="FF0000"/>
                </a:solidFill>
                <a:latin typeface="Times New Roman" panose="02020603050405020304" pitchFamily="18" charset="0"/>
                <a:ea typeface="Times New Roman" panose="02020603050405020304" pitchFamily="18" charset="0"/>
              </a:rPr>
              <a:t>Republike Srpske</a:t>
            </a:r>
            <a:r>
              <a:rPr lang="sr-Latn-CS" dirty="0">
                <a:solidFill>
                  <a:srgbClr val="363435"/>
                </a:solidFill>
                <a:latin typeface="Times New Roman" panose="02020603050405020304" pitchFamily="18" charset="0"/>
                <a:ea typeface="Times New Roman" panose="02020603050405020304" pitchFamily="18" charset="0"/>
              </a:rPr>
              <a:t>, privrednim društvima i u drugim pravnim licima,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zabrana istupanja u štampi, na radiju, televiziji ili javnim skupovima, zabrana vršenja izdavačke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zabrana učestvovanja u osnivanju udruženja,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zabrana sticanja određenog poziva ili unapređenja u službi,</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zabrana sticanja određenih dozvola ili odobrenja koja se daju odlukom nadležnih organa.</a:t>
            </a:r>
            <a:endParaRPr lang="sr-Latn-BA" sz="14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542409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Početak </a:t>
            </a:r>
            <a:r>
              <a:rPr lang="sr-Latn-CS" b="1" dirty="0">
                <a:solidFill>
                  <a:srgbClr val="363435"/>
                </a:solidFill>
                <a:latin typeface="Times New Roman" panose="02020603050405020304" pitchFamily="18" charset="0"/>
                <a:ea typeface="Times New Roman" panose="02020603050405020304" pitchFamily="18" charset="0"/>
              </a:rPr>
              <a:t>i trajanje pravnih posljedica osude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Pravne posljedice osude nastupaju danom pravnosnažnosti presude.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Pravne posljedice osude koje se sastoje u zabrani  sticanja  određenih  prava  traju  najduže  pet  godina od dana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ako za pojedine pravne posljedice nije zakonom propisano kraće trajanje.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Brisanjem osude prestaju pravne posljedice osude.</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674829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VII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REHABILITACIJA </a:t>
            </a:r>
            <a:r>
              <a:rPr lang="sr-Latn-CS" dirty="0">
                <a:solidFill>
                  <a:srgbClr val="363435"/>
                </a:solidFill>
                <a:latin typeface="Times New Roman" panose="02020603050405020304" pitchFamily="18" charset="0"/>
                <a:ea typeface="Times New Roman" panose="02020603050405020304" pitchFamily="18" charset="0"/>
              </a:rPr>
              <a:t>I USLOVI ZA DAVANJE PODATAKA IZ KAZNENE EVIDENCIJE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200" dirty="0">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Rehabilitacija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89.</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Rehabilitacijom se briše osuda i prestaju sve njene pravne posljedice, a osuđeni se smatra </a:t>
            </a:r>
            <a:r>
              <a:rPr lang="sr-Latn-CS" dirty="0" err="1">
                <a:solidFill>
                  <a:srgbClr val="363435"/>
                </a:solidFill>
                <a:latin typeface="Times New Roman" panose="02020603050405020304" pitchFamily="18" charset="0"/>
                <a:ea typeface="Times New Roman" panose="02020603050405020304" pitchFamily="18" charset="0"/>
              </a:rPr>
              <a:t>neosuđivanim</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Rehabilitacija nastaje ili na osnovu samog zakona (zakonska rehabilitacija) ili na osnovu sudske odluke po molbi osuđenog (sudska rehabilitacija).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Rehabilitacijom se ne dira u prava trećih lica koja se zasnivaju na osudi.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Poslije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zatvora ili </a:t>
            </a:r>
            <a:r>
              <a:rPr lang="sr-Latn-CS" dirty="0" err="1">
                <a:solidFill>
                  <a:srgbClr val="363435"/>
                </a:solidFill>
                <a:latin typeface="Times New Roman" panose="02020603050405020304" pitchFamily="18" charset="0"/>
                <a:ea typeface="Times New Roman" panose="02020603050405020304" pitchFamily="18" charset="0"/>
              </a:rPr>
              <a:t>maloljetničkog</a:t>
            </a:r>
            <a:r>
              <a:rPr lang="sr-Latn-CS" dirty="0">
                <a:solidFill>
                  <a:srgbClr val="363435"/>
                </a:solidFill>
                <a:latin typeface="Times New Roman" panose="02020603050405020304" pitchFamily="18" charset="0"/>
                <a:ea typeface="Times New Roman" panose="02020603050405020304" pitchFamily="18" charset="0"/>
              </a:rPr>
              <a:t> zatvora, osuđena lica i prije rehabilitacije uživaju sva prava utvrđena ustavom, zakonima ili drugim propisima, osim onih koja su im ograničena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izrečene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ili </a:t>
            </a:r>
            <a:r>
              <a:rPr lang="sr-Latn-CS" dirty="0" err="1">
                <a:solidFill>
                  <a:srgbClr val="363435"/>
                </a:solidFill>
                <a:latin typeface="Times New Roman" panose="02020603050405020304" pitchFamily="18" charset="0"/>
                <a:ea typeface="Times New Roman" panose="02020603050405020304" pitchFamily="18" charset="0"/>
              </a:rPr>
              <a:t>usljed</a:t>
            </a:r>
            <a:r>
              <a:rPr lang="sr-Latn-CS" dirty="0">
                <a:solidFill>
                  <a:srgbClr val="363435"/>
                </a:solidFill>
                <a:latin typeface="Times New Roman" panose="02020603050405020304" pitchFamily="18" charset="0"/>
                <a:ea typeface="Times New Roman" panose="02020603050405020304" pitchFamily="18" charset="0"/>
              </a:rPr>
              <a:t> nastupanja pravne posljedice osude. Ovo </a:t>
            </a:r>
            <a:r>
              <a:rPr lang="sr-Latn-CS" dirty="0" err="1">
                <a:solidFill>
                  <a:srgbClr val="363435"/>
                </a:solidFill>
                <a:latin typeface="Times New Roman" panose="02020603050405020304" pitchFamily="18" charset="0"/>
                <a:ea typeface="Times New Roman" panose="02020603050405020304" pitchFamily="18" charset="0"/>
              </a:rPr>
              <a:t>vrijedi</a:t>
            </a:r>
            <a:r>
              <a:rPr lang="sr-Latn-CS" dirty="0">
                <a:solidFill>
                  <a:srgbClr val="363435"/>
                </a:solidFill>
                <a:latin typeface="Times New Roman" panose="02020603050405020304" pitchFamily="18" charset="0"/>
                <a:ea typeface="Times New Roman" panose="02020603050405020304" pitchFamily="18" charset="0"/>
              </a:rPr>
              <a:t> i za osuđene na uslovnom otpustu.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(5) Osuda na kaznu dugotrajnog zatvora i osuda za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učinjeno na štetu polnog integriteta </a:t>
            </a:r>
            <a:r>
              <a:rPr lang="sr-Latn-CS" b="1" dirty="0" err="1">
                <a:solidFill>
                  <a:srgbClr val="FF0000"/>
                </a:solidFill>
                <a:latin typeface="Times New Roman" panose="02020603050405020304" pitchFamily="18" charset="0"/>
                <a:ea typeface="Times New Roman" panose="02020603050405020304" pitchFamily="18" charset="0"/>
              </a:rPr>
              <a:t>djeteta</a:t>
            </a:r>
            <a:r>
              <a:rPr lang="sr-Latn-CS" b="1" dirty="0">
                <a:solidFill>
                  <a:srgbClr val="FF0000"/>
                </a:solidFill>
                <a:latin typeface="Times New Roman" panose="02020603050405020304" pitchFamily="18" charset="0"/>
                <a:ea typeface="Times New Roman" panose="02020603050405020304" pitchFamily="18" charset="0"/>
              </a:rPr>
              <a:t> ne brišu se iz kaznene evidencije</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656908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Zakonska </a:t>
            </a:r>
            <a:r>
              <a:rPr lang="sr-Latn-CS" b="1" dirty="0">
                <a:solidFill>
                  <a:srgbClr val="363435"/>
                </a:solidFill>
                <a:latin typeface="Times New Roman" panose="02020603050405020304" pitchFamily="18" charset="0"/>
                <a:ea typeface="Times New Roman" panose="02020603050405020304" pitchFamily="18" charset="0"/>
              </a:rPr>
              <a:t>rehabilitacija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90.</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Zakonska rehabilitacija može se </a:t>
            </a:r>
            <a:r>
              <a:rPr lang="sr-Latn-CS" dirty="0" err="1">
                <a:solidFill>
                  <a:srgbClr val="363435"/>
                </a:solidFill>
                <a:latin typeface="Times New Roman" panose="02020603050405020304" pitchFamily="18" charset="0"/>
                <a:ea typeface="Times New Roman" panose="02020603050405020304" pitchFamily="18" charset="0"/>
              </a:rPr>
              <a:t>primijeniti</a:t>
            </a:r>
            <a:r>
              <a:rPr lang="sr-Latn-CS" dirty="0">
                <a:solidFill>
                  <a:srgbClr val="363435"/>
                </a:solidFill>
                <a:latin typeface="Times New Roman" panose="02020603050405020304" pitchFamily="18" charset="0"/>
                <a:ea typeface="Times New Roman" panose="02020603050405020304" pitchFamily="18" charset="0"/>
              </a:rPr>
              <a:t> samo kod lica koja ranije nisu osuđivana ili se po zakonu smatraju </a:t>
            </a:r>
            <a:r>
              <a:rPr lang="sr-Latn-CS" dirty="0" err="1">
                <a:solidFill>
                  <a:srgbClr val="363435"/>
                </a:solidFill>
                <a:latin typeface="Times New Roman" panose="02020603050405020304" pitchFamily="18" charset="0"/>
                <a:ea typeface="Times New Roman" panose="02020603050405020304" pitchFamily="18" charset="0"/>
              </a:rPr>
              <a:t>neosuđivanim</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Zakonskom rehabilitacijom:</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osuda kojom je izrečeno oslobođenje od kazne briše se iz kaznene evidencije poslije isteka jedne godine od pravnosnažnosti sudske odluke pod uslovom da osuđeni za to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ne učini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uslovna osuda briše se iz kaznene evidencije poslije isteka jedne godine od kad je proteklo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provjeravanja</a:t>
            </a:r>
            <a:r>
              <a:rPr lang="sr-Latn-CS" dirty="0">
                <a:solidFill>
                  <a:srgbClr val="363435"/>
                </a:solidFill>
                <a:latin typeface="Times New Roman" panose="02020603050405020304" pitchFamily="18" charset="0"/>
                <a:ea typeface="Times New Roman" panose="02020603050405020304" pitchFamily="18" charset="0"/>
              </a:rPr>
              <a:t> pod uslovom da osuđeni za to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ne učini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osuda na novčanu kaznu ili kaznu zatvora do jedne godine brišu se iz kaznene evidencije kad proteknu tri godine od dana izvršene,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 pod uslovom da osuđeni za to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ne učini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72320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sz="2000"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2000" b="1" dirty="0" smtClean="0">
                <a:solidFill>
                  <a:srgbClr val="FF0000"/>
                </a:solidFill>
                <a:latin typeface="Times New Roman" panose="02020603050405020304" pitchFamily="18" charset="0"/>
                <a:ea typeface="Times New Roman" panose="02020603050405020304" pitchFamily="18" charset="0"/>
              </a:rPr>
              <a:t>Prostorno</a:t>
            </a:r>
            <a:r>
              <a:rPr lang="sr-Latn-CS" sz="2000" b="1" dirty="0" smtClean="0">
                <a:solidFill>
                  <a:srgbClr val="363435"/>
                </a:solidFill>
                <a:latin typeface="Times New Roman" panose="02020603050405020304" pitchFamily="18" charset="0"/>
                <a:ea typeface="Times New Roman" panose="02020603050405020304" pitchFamily="18" charset="0"/>
              </a:rPr>
              <a:t> </a:t>
            </a:r>
            <a:r>
              <a:rPr lang="sr-Latn-CS" sz="2000" b="1" dirty="0">
                <a:solidFill>
                  <a:srgbClr val="363435"/>
                </a:solidFill>
                <a:latin typeface="Times New Roman" panose="02020603050405020304" pitchFamily="18" charset="0"/>
                <a:ea typeface="Times New Roman" panose="02020603050405020304" pitchFamily="18" charset="0"/>
              </a:rPr>
              <a:t>važenje krivičnog zakonodavstva</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Član 10.</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(1) Krivično zakonodavstvo Republike Srpske važi za svakog ko na njenoj teritoriji učini krivično </a:t>
            </a:r>
            <a:r>
              <a:rPr lang="sr-Latn-CS" sz="2000" dirty="0" err="1">
                <a:solidFill>
                  <a:srgbClr val="363435"/>
                </a:solidFill>
                <a:latin typeface="Times New Roman" panose="02020603050405020304" pitchFamily="18" charset="0"/>
                <a:ea typeface="Times New Roman" panose="02020603050405020304" pitchFamily="18" charset="0"/>
              </a:rPr>
              <a:t>djelo</a:t>
            </a:r>
            <a:r>
              <a:rPr lang="sr-Latn-CS" sz="2000"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(2) Krivično zakonodavstvo Republike Srpske važi i za svakog ko učini krivično </a:t>
            </a:r>
            <a:r>
              <a:rPr lang="sr-Latn-CS" sz="2000" dirty="0" err="1">
                <a:solidFill>
                  <a:srgbClr val="363435"/>
                </a:solidFill>
                <a:latin typeface="Times New Roman" panose="02020603050405020304" pitchFamily="18" charset="0"/>
                <a:ea typeface="Times New Roman" panose="02020603050405020304" pitchFamily="18" charset="0"/>
              </a:rPr>
              <a:t>djelo</a:t>
            </a:r>
            <a:r>
              <a:rPr lang="sr-Latn-CS" sz="2000" dirty="0">
                <a:solidFill>
                  <a:srgbClr val="363435"/>
                </a:solidFill>
                <a:latin typeface="Times New Roman" panose="02020603050405020304" pitchFamily="18" charset="0"/>
                <a:ea typeface="Times New Roman" panose="02020603050405020304" pitchFamily="18" charset="0"/>
              </a:rPr>
              <a:t> na domaćem brodu, bez obzira na to </a:t>
            </a:r>
            <a:r>
              <a:rPr lang="sr-Latn-CS" sz="2000" dirty="0" err="1">
                <a:solidFill>
                  <a:srgbClr val="363435"/>
                </a:solidFill>
                <a:latin typeface="Times New Roman" panose="02020603050405020304" pitchFamily="18" charset="0"/>
                <a:ea typeface="Times New Roman" panose="02020603050405020304" pitchFamily="18" charset="0"/>
              </a:rPr>
              <a:t>gdje</a:t>
            </a:r>
            <a:r>
              <a:rPr lang="sr-Latn-CS" sz="2000" dirty="0">
                <a:solidFill>
                  <a:srgbClr val="363435"/>
                </a:solidFill>
                <a:latin typeface="Times New Roman" panose="02020603050405020304" pitchFamily="18" charset="0"/>
                <a:ea typeface="Times New Roman" panose="02020603050405020304" pitchFamily="18" charset="0"/>
              </a:rPr>
              <a:t> se brod nalazio u </a:t>
            </a:r>
            <a:r>
              <a:rPr lang="sr-Latn-CS" sz="2000" dirty="0" err="1">
                <a:solidFill>
                  <a:srgbClr val="363435"/>
                </a:solidFill>
                <a:latin typeface="Times New Roman" panose="02020603050405020304" pitchFamily="18" charset="0"/>
                <a:ea typeface="Times New Roman" panose="02020603050405020304" pitchFamily="18" charset="0"/>
              </a:rPr>
              <a:t>vrijeme</a:t>
            </a:r>
            <a:r>
              <a:rPr lang="sr-Latn-CS" sz="2000" dirty="0">
                <a:solidFill>
                  <a:srgbClr val="363435"/>
                </a:solidFill>
                <a:latin typeface="Times New Roman" panose="02020603050405020304" pitchFamily="18" charset="0"/>
                <a:ea typeface="Times New Roman" panose="02020603050405020304" pitchFamily="18" charset="0"/>
              </a:rPr>
              <a:t> izvršenja </a:t>
            </a:r>
            <a:r>
              <a:rPr lang="sr-Latn-CS" sz="2000" dirty="0" err="1">
                <a:solidFill>
                  <a:srgbClr val="363435"/>
                </a:solidFill>
                <a:latin typeface="Times New Roman" panose="02020603050405020304" pitchFamily="18" charset="0"/>
                <a:ea typeface="Times New Roman" panose="02020603050405020304" pitchFamily="18" charset="0"/>
              </a:rPr>
              <a:t>djela</a:t>
            </a:r>
            <a:r>
              <a:rPr lang="sr-Latn-CS" sz="2000"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(3) Krivično zakonodavstvo Republike Srpske važi i za svakog ko izvrši krivično </a:t>
            </a:r>
            <a:r>
              <a:rPr lang="sr-Latn-CS" sz="2000" dirty="0" err="1">
                <a:solidFill>
                  <a:srgbClr val="363435"/>
                </a:solidFill>
                <a:latin typeface="Times New Roman" panose="02020603050405020304" pitchFamily="18" charset="0"/>
                <a:ea typeface="Times New Roman" panose="02020603050405020304" pitchFamily="18" charset="0"/>
              </a:rPr>
              <a:t>djelo</a:t>
            </a:r>
            <a:r>
              <a:rPr lang="sr-Latn-CS" sz="2000" dirty="0">
                <a:solidFill>
                  <a:srgbClr val="363435"/>
                </a:solidFill>
                <a:latin typeface="Times New Roman" panose="02020603050405020304" pitchFamily="18" charset="0"/>
                <a:ea typeface="Times New Roman" panose="02020603050405020304" pitchFamily="18" charset="0"/>
              </a:rPr>
              <a:t> u domaćem civilnom vazduhoplovu dok je u letu, bez obzira na to </a:t>
            </a:r>
            <a:r>
              <a:rPr lang="sr-Latn-CS" sz="2000" dirty="0" err="1">
                <a:solidFill>
                  <a:srgbClr val="363435"/>
                </a:solidFill>
                <a:latin typeface="Times New Roman" panose="02020603050405020304" pitchFamily="18" charset="0"/>
                <a:ea typeface="Times New Roman" panose="02020603050405020304" pitchFamily="18" charset="0"/>
              </a:rPr>
              <a:t>gdje</a:t>
            </a:r>
            <a:r>
              <a:rPr lang="sr-Latn-CS" sz="2000" dirty="0">
                <a:solidFill>
                  <a:srgbClr val="363435"/>
                </a:solidFill>
                <a:latin typeface="Times New Roman" panose="02020603050405020304" pitchFamily="18" charset="0"/>
                <a:ea typeface="Times New Roman" panose="02020603050405020304" pitchFamily="18" charset="0"/>
              </a:rPr>
              <a:t> se </a:t>
            </a:r>
            <a:r>
              <a:rPr lang="sr-Latn-CS" sz="2000" dirty="0" smtClean="0">
                <a:solidFill>
                  <a:srgbClr val="363435"/>
                </a:solidFill>
                <a:latin typeface="Times New Roman" panose="02020603050405020304" pitchFamily="18" charset="0"/>
                <a:ea typeface="Times New Roman" panose="02020603050405020304" pitchFamily="18" charset="0"/>
              </a:rPr>
              <a:t>vazduhoplov </a:t>
            </a:r>
            <a:r>
              <a:rPr lang="sr-Latn-CS" sz="2000" dirty="0">
                <a:solidFill>
                  <a:srgbClr val="363435"/>
                </a:solidFill>
                <a:latin typeface="Times New Roman" panose="02020603050405020304" pitchFamily="18" charset="0"/>
                <a:ea typeface="Times New Roman" panose="02020603050405020304" pitchFamily="18" charset="0"/>
              </a:rPr>
              <a:t>nalazio u </a:t>
            </a:r>
            <a:r>
              <a:rPr lang="sr-Latn-CS" sz="2000" dirty="0" err="1">
                <a:solidFill>
                  <a:srgbClr val="363435"/>
                </a:solidFill>
                <a:latin typeface="Times New Roman" panose="02020603050405020304" pitchFamily="18" charset="0"/>
                <a:ea typeface="Times New Roman" panose="02020603050405020304" pitchFamily="18" charset="0"/>
              </a:rPr>
              <a:t>vrijeme</a:t>
            </a:r>
            <a:r>
              <a:rPr lang="sr-Latn-CS" sz="2000" dirty="0">
                <a:solidFill>
                  <a:srgbClr val="363435"/>
                </a:solidFill>
                <a:latin typeface="Times New Roman" panose="02020603050405020304" pitchFamily="18" charset="0"/>
                <a:ea typeface="Times New Roman" panose="02020603050405020304" pitchFamily="18" charset="0"/>
              </a:rPr>
              <a:t> izvršenja </a:t>
            </a:r>
            <a:r>
              <a:rPr lang="sr-Latn-CS" sz="2000" dirty="0" err="1">
                <a:solidFill>
                  <a:srgbClr val="363435"/>
                </a:solidFill>
                <a:latin typeface="Times New Roman" panose="02020603050405020304" pitchFamily="18" charset="0"/>
                <a:ea typeface="Times New Roman" panose="02020603050405020304" pitchFamily="18" charset="0"/>
              </a:rPr>
              <a:t>djela</a:t>
            </a:r>
            <a:r>
              <a:rPr lang="sr-Latn-CS" sz="2000"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(4) Ako je u slučajevima iz st. 1, 2. i 3. ovog člana u stranoj državi pokrenut ili dovršen krivični postupak, gonjenje u Republici Srpskoj preduzeće se samo po </a:t>
            </a:r>
            <a:r>
              <a:rPr lang="sr-Latn-CS" sz="2000" dirty="0" smtClean="0">
                <a:solidFill>
                  <a:srgbClr val="363435"/>
                </a:solidFill>
                <a:latin typeface="Times New Roman" panose="02020603050405020304" pitchFamily="18" charset="0"/>
                <a:ea typeface="Times New Roman" panose="02020603050405020304" pitchFamily="18" charset="0"/>
              </a:rPr>
              <a:t>odobrenju </a:t>
            </a:r>
            <a:r>
              <a:rPr lang="sr-Latn-CS" sz="2000" dirty="0">
                <a:solidFill>
                  <a:srgbClr val="363435"/>
                </a:solidFill>
                <a:latin typeface="Times New Roman" panose="02020603050405020304" pitchFamily="18" charset="0"/>
                <a:ea typeface="Times New Roman" panose="02020603050405020304" pitchFamily="18" charset="0"/>
              </a:rPr>
              <a:t>glavnog republičkog tužioca.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sz="2000" dirty="0">
                <a:solidFill>
                  <a:srgbClr val="363435"/>
                </a:solidFill>
                <a:latin typeface="Times New Roman" panose="02020603050405020304" pitchFamily="18" charset="0"/>
                <a:ea typeface="Times New Roman" panose="02020603050405020304" pitchFamily="18" charset="0"/>
              </a:rPr>
              <a:t>(5) Krivično gonjenje stranaca u slučajevima iz st. 1, 2. i 3. ovog člana može se, pod uslovima uzajamnosti, </a:t>
            </a:r>
            <a:r>
              <a:rPr lang="sr-Latn-CS" sz="2000" dirty="0" smtClean="0">
                <a:solidFill>
                  <a:srgbClr val="363435"/>
                </a:solidFill>
                <a:latin typeface="Times New Roman" panose="02020603050405020304" pitchFamily="18" charset="0"/>
                <a:ea typeface="Times New Roman" panose="02020603050405020304" pitchFamily="18" charset="0"/>
              </a:rPr>
              <a:t>ustupiti </a:t>
            </a:r>
            <a:r>
              <a:rPr lang="sr-Latn-CS" sz="2000" dirty="0">
                <a:solidFill>
                  <a:srgbClr val="363435"/>
                </a:solidFill>
                <a:latin typeface="Times New Roman" panose="02020603050405020304" pitchFamily="18" charset="0"/>
                <a:ea typeface="Times New Roman" panose="02020603050405020304" pitchFamily="18" charset="0"/>
              </a:rPr>
              <a:t>stranoj državi.</a:t>
            </a:r>
            <a:endParaRPr lang="sr-Latn-BA" sz="1400" dirty="0">
              <a:latin typeface="Times New Roman" panose="02020603050405020304" pitchFamily="18" charset="0"/>
              <a:ea typeface="Times New Roman" panose="02020603050405020304" pitchFamily="18" charset="0"/>
            </a:endParaRPr>
          </a:p>
          <a:p>
            <a:pPr marL="0" indent="0">
              <a:buNone/>
            </a:pPr>
            <a:endParaRPr lang="en-US"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6911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4</a:t>
            </a:r>
            <a:r>
              <a:rPr lang="sr-Latn-CS" dirty="0">
                <a:solidFill>
                  <a:srgbClr val="363435"/>
                </a:solidFill>
                <a:latin typeface="Times New Roman" panose="02020603050405020304" pitchFamily="18" charset="0"/>
                <a:ea typeface="Times New Roman" panose="02020603050405020304" pitchFamily="18" charset="0"/>
              </a:rPr>
              <a:t>) osude na kaznu zatvora preko jedne do tri godine brišu se iz kaznene evidencije kad protekne pet godina od dana izvršene,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 pod uslovom da osuđeni za to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ne učini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5) osude na kaznu zatvora od tri do pet godina brišu se iz kaznene evidencije kad protekne deset godina od dana izvršene, izdržane, oproštene ili </a:t>
            </a:r>
            <a:r>
              <a:rPr lang="sr-Latn-CS" b="1" dirty="0" err="1">
                <a:solidFill>
                  <a:srgbClr val="FF0000"/>
                </a:solidFill>
                <a:latin typeface="Times New Roman" panose="02020603050405020304" pitchFamily="18" charset="0"/>
                <a:ea typeface="Times New Roman" panose="02020603050405020304" pitchFamily="18" charset="0"/>
              </a:rPr>
              <a:t>zastarjele</a:t>
            </a:r>
            <a:r>
              <a:rPr lang="sr-Latn-CS" b="1" dirty="0">
                <a:solidFill>
                  <a:srgbClr val="FF0000"/>
                </a:solidFill>
                <a:latin typeface="Times New Roman" panose="02020603050405020304" pitchFamily="18" charset="0"/>
                <a:ea typeface="Times New Roman" panose="02020603050405020304" pitchFamily="18" charset="0"/>
              </a:rPr>
              <a:t> kazne – pod uslovom da osuđeni za to </a:t>
            </a:r>
            <a:r>
              <a:rPr lang="sr-Latn-CS" b="1" dirty="0" err="1">
                <a:solidFill>
                  <a:srgbClr val="FF0000"/>
                </a:solidFill>
                <a:latin typeface="Times New Roman" panose="02020603050405020304" pitchFamily="18" charset="0"/>
                <a:ea typeface="Times New Roman" panose="02020603050405020304" pitchFamily="18" charset="0"/>
              </a:rPr>
              <a:t>vrijeme</a:t>
            </a:r>
            <a:r>
              <a:rPr lang="sr-Latn-CS" b="1" dirty="0">
                <a:solidFill>
                  <a:srgbClr val="FF0000"/>
                </a:solidFill>
                <a:latin typeface="Times New Roman" panose="02020603050405020304" pitchFamily="18" charset="0"/>
                <a:ea typeface="Times New Roman" panose="02020603050405020304" pitchFamily="18" charset="0"/>
              </a:rPr>
              <a:t> ne učini novo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6) osuda na kaznu zatvora preko pet do deset godina briše se iz kaznene evidencije kad protekne petnaest godina od dana izdržane, oproštene ili </a:t>
            </a:r>
            <a:r>
              <a:rPr lang="sr-Latn-CS" b="1" dirty="0" err="1">
                <a:solidFill>
                  <a:srgbClr val="FF0000"/>
                </a:solidFill>
                <a:latin typeface="Times New Roman" panose="02020603050405020304" pitchFamily="18" charset="0"/>
                <a:ea typeface="Times New Roman" panose="02020603050405020304" pitchFamily="18" charset="0"/>
              </a:rPr>
              <a:t>zastarjele</a:t>
            </a:r>
            <a:r>
              <a:rPr lang="sr-Latn-CS" b="1" dirty="0">
                <a:solidFill>
                  <a:srgbClr val="FF0000"/>
                </a:solidFill>
                <a:latin typeface="Times New Roman" panose="02020603050405020304" pitchFamily="18" charset="0"/>
                <a:ea typeface="Times New Roman" panose="02020603050405020304" pitchFamily="18" charset="0"/>
              </a:rPr>
              <a:t> kazne – pod uslovom da osuđeni za to </a:t>
            </a:r>
            <a:r>
              <a:rPr lang="sr-Latn-CS" b="1" dirty="0" err="1">
                <a:solidFill>
                  <a:srgbClr val="FF0000"/>
                </a:solidFill>
                <a:latin typeface="Times New Roman" panose="02020603050405020304" pitchFamily="18" charset="0"/>
                <a:ea typeface="Times New Roman" panose="02020603050405020304" pitchFamily="18" charset="0"/>
              </a:rPr>
              <a:t>vrijeme</a:t>
            </a:r>
            <a:r>
              <a:rPr lang="sr-Latn-CS" b="1" dirty="0">
                <a:solidFill>
                  <a:srgbClr val="FF0000"/>
                </a:solidFill>
                <a:latin typeface="Times New Roman" panose="02020603050405020304" pitchFamily="18" charset="0"/>
                <a:ea typeface="Times New Roman" panose="02020603050405020304" pitchFamily="18" charset="0"/>
              </a:rPr>
              <a:t> ne izvrši novo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Zakonska rehabilitacija ne nastaje ako sporedna kazna nije izvršena, ako traje krivični postupak za novo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ako oduzimanje imovinske koristi pribavljene krivičnim </a:t>
            </a:r>
            <a:r>
              <a:rPr lang="sr-Latn-CS" b="1" dirty="0" err="1">
                <a:solidFill>
                  <a:srgbClr val="FF0000"/>
                </a:solidFill>
                <a:latin typeface="Times New Roman" panose="02020603050405020304" pitchFamily="18" charset="0"/>
                <a:ea typeface="Times New Roman" panose="02020603050405020304" pitchFamily="18" charset="0"/>
              </a:rPr>
              <a:t>djelom</a:t>
            </a:r>
            <a:r>
              <a:rPr lang="sr-Latn-CS" b="1" dirty="0">
                <a:solidFill>
                  <a:srgbClr val="FF0000"/>
                </a:solidFill>
                <a:latin typeface="Times New Roman" panose="02020603050405020304" pitchFamily="18" charset="0"/>
                <a:ea typeface="Times New Roman" panose="02020603050405020304" pitchFamily="18" charset="0"/>
              </a:rPr>
              <a:t> nije u potpunosti izvršeno ili ako još traju izrečene </a:t>
            </a:r>
            <a:r>
              <a:rPr lang="sr-Latn-CS" b="1" dirty="0" err="1">
                <a:solidFill>
                  <a:srgbClr val="FF0000"/>
                </a:solidFill>
                <a:latin typeface="Times New Roman" panose="02020603050405020304" pitchFamily="18" charset="0"/>
                <a:ea typeface="Times New Roman" panose="02020603050405020304" pitchFamily="18" charset="0"/>
              </a:rPr>
              <a:t>mjere</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bezbjednosti</a:t>
            </a:r>
            <a:r>
              <a:rPr lang="sr-Latn-CS" b="1" dirty="0">
                <a:solidFill>
                  <a:srgbClr val="FF0000"/>
                </a:solidFill>
                <a:latin typeface="Times New Roman" panose="02020603050405020304" pitchFamily="18" charset="0"/>
                <a:ea typeface="Times New Roman" panose="02020603050405020304" pitchFamily="18" charset="0"/>
              </a:rPr>
              <a:t>.</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Osuda će se smatrati brisanom u momentu kada su ispunjeni uslovi propisani ovim članom za brisanje osude iz kaznene evidencije.</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390178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Sudska </a:t>
            </a:r>
            <a:r>
              <a:rPr lang="sr-Latn-CS" b="1" dirty="0">
                <a:solidFill>
                  <a:srgbClr val="363435"/>
                </a:solidFill>
                <a:latin typeface="Times New Roman" panose="02020603050405020304" pitchFamily="18" charset="0"/>
                <a:ea typeface="Times New Roman" panose="02020603050405020304" pitchFamily="18" charset="0"/>
              </a:rPr>
              <a:t>rehabilitacija</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91.</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na molbu osuđenog, odrediti da se iz kaznene evidencije briše osuda na kaznu zatvora </a:t>
            </a:r>
            <a:r>
              <a:rPr lang="sr-Latn-CS" b="1" dirty="0">
                <a:solidFill>
                  <a:srgbClr val="FF0000"/>
                </a:solidFill>
                <a:latin typeface="Times New Roman" panose="02020603050405020304" pitchFamily="18" charset="0"/>
                <a:ea typeface="Times New Roman" panose="02020603050405020304" pitchFamily="18" charset="0"/>
              </a:rPr>
              <a:t>preko deset godina</a:t>
            </a:r>
            <a:r>
              <a:rPr lang="sr-Latn-CS" dirty="0">
                <a:solidFill>
                  <a:srgbClr val="363435"/>
                </a:solidFill>
                <a:latin typeface="Times New Roman" panose="02020603050405020304" pitchFamily="18" charset="0"/>
                <a:ea typeface="Times New Roman" panose="02020603050405020304" pitchFamily="18" charset="0"/>
              </a:rPr>
              <a:t>, ako je </a:t>
            </a:r>
            <a:r>
              <a:rPr lang="sr-Latn-CS" b="1" dirty="0">
                <a:solidFill>
                  <a:srgbClr val="FF0000"/>
                </a:solidFill>
                <a:latin typeface="Times New Roman" panose="02020603050405020304" pitchFamily="18" charset="0"/>
                <a:ea typeface="Times New Roman" panose="02020603050405020304" pitchFamily="18" charset="0"/>
              </a:rPr>
              <a:t>proteklo dvadeset godina </a:t>
            </a:r>
            <a:r>
              <a:rPr lang="sr-Latn-CS" dirty="0">
                <a:solidFill>
                  <a:srgbClr val="363435"/>
                </a:solidFill>
                <a:latin typeface="Times New Roman" panose="02020603050405020304" pitchFamily="18" charset="0"/>
                <a:ea typeface="Times New Roman" panose="02020603050405020304" pitchFamily="18" charset="0"/>
              </a:rPr>
              <a:t>od dana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a u tom vremenu osuđeni nije izvršio novo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Prilikom odlučivanja o brisanju </a:t>
            </a:r>
            <a:r>
              <a:rPr lang="sr-Latn-CS" dirty="0">
                <a:solidFill>
                  <a:schemeClr val="tx1"/>
                </a:solidFill>
                <a:latin typeface="Times New Roman" panose="02020603050405020304" pitchFamily="18" charset="0"/>
                <a:ea typeface="Times New Roman" panose="02020603050405020304" pitchFamily="18" charset="0"/>
              </a:rPr>
              <a:t>osude, </a:t>
            </a:r>
            <a:r>
              <a:rPr lang="sr-Latn-CS" dirty="0">
                <a:solidFill>
                  <a:schemeClr val="tx1"/>
                </a:solidFill>
                <a:latin typeface="Times New Roman" panose="02020603050405020304" pitchFamily="18" charset="0"/>
                <a:ea typeface="Times New Roman" panose="02020603050405020304" pitchFamily="18" charset="0"/>
              </a:rPr>
              <a:t>sud će voditi računa o vladanju osuđenog</a:t>
            </a:r>
            <a:r>
              <a:rPr lang="sr-Latn-CS" dirty="0">
                <a:solidFill>
                  <a:schemeClr val="tx1"/>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poslije izdržane kazne, </a:t>
            </a:r>
            <a:r>
              <a:rPr lang="sr-Latn-CS" b="1" dirty="0">
                <a:solidFill>
                  <a:srgbClr val="FF0000"/>
                </a:solidFill>
                <a:latin typeface="Times New Roman" panose="02020603050405020304" pitchFamily="18" charset="0"/>
                <a:ea typeface="Times New Roman" panose="02020603050405020304" pitchFamily="18" charset="0"/>
              </a:rPr>
              <a:t>o prirodi krivičnog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i o drugim okolnostima koje mogu biti od </a:t>
            </a:r>
            <a:r>
              <a:rPr lang="sr-Latn-CS" dirty="0">
                <a:solidFill>
                  <a:schemeClr val="tx1"/>
                </a:solidFill>
                <a:latin typeface="Times New Roman" panose="02020603050405020304" pitchFamily="18" charset="0"/>
                <a:ea typeface="Times New Roman" panose="02020603050405020304" pitchFamily="18" charset="0"/>
              </a:rPr>
              <a:t>značaja</a:t>
            </a:r>
            <a:r>
              <a:rPr lang="sr-Latn-CS" dirty="0">
                <a:solidFill>
                  <a:schemeClr val="tx1"/>
                </a:solidFill>
                <a:latin typeface="Times New Roman" panose="02020603050405020304" pitchFamily="18" charset="0"/>
                <a:ea typeface="Times New Roman" panose="02020603050405020304" pitchFamily="18" charset="0"/>
              </a:rPr>
              <a:t> za </a:t>
            </a:r>
            <a:r>
              <a:rPr lang="sr-Latn-CS" dirty="0" err="1">
                <a:solidFill>
                  <a:srgbClr val="363435"/>
                </a:solidFill>
                <a:latin typeface="Times New Roman" panose="02020603050405020304" pitchFamily="18" charset="0"/>
                <a:ea typeface="Times New Roman" panose="02020603050405020304" pitchFamily="18" charset="0"/>
              </a:rPr>
              <a:t>ocjenu</a:t>
            </a:r>
            <a:r>
              <a:rPr lang="sr-Latn-CS" dirty="0">
                <a:solidFill>
                  <a:srgbClr val="363435"/>
                </a:solidFill>
                <a:latin typeface="Times New Roman" panose="02020603050405020304" pitchFamily="18" charset="0"/>
                <a:ea typeface="Times New Roman" panose="02020603050405020304" pitchFamily="18" charset="0"/>
              </a:rPr>
              <a:t> opravdanosti brisanja osude.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Sudska rehabilitacija se ne može dati ako traje krivični postupak za novo krivično </a:t>
            </a:r>
            <a:r>
              <a:rPr lang="sr-Latn-CS" b="1" dirty="0" err="1">
                <a:solidFill>
                  <a:srgbClr val="FF0000"/>
                </a:solidFill>
                <a:latin typeface="Times New Roman" panose="02020603050405020304" pitchFamily="18" charset="0"/>
                <a:ea typeface="Times New Roman" panose="02020603050405020304" pitchFamily="18" charset="0"/>
              </a:rPr>
              <a:t>djelo</a:t>
            </a:r>
            <a:r>
              <a:rPr lang="sr-Latn-CS" b="1" dirty="0">
                <a:solidFill>
                  <a:srgbClr val="FF0000"/>
                </a:solidFill>
                <a:latin typeface="Times New Roman" panose="02020603050405020304" pitchFamily="18" charset="0"/>
                <a:ea typeface="Times New Roman" panose="02020603050405020304" pitchFamily="18" charset="0"/>
              </a:rPr>
              <a:t> ili oduzimanje imovinske koristi pribavljene krivičnim </a:t>
            </a:r>
            <a:r>
              <a:rPr lang="sr-Latn-CS" b="1" dirty="0" err="1">
                <a:solidFill>
                  <a:srgbClr val="FF0000"/>
                </a:solidFill>
                <a:latin typeface="Times New Roman" panose="02020603050405020304" pitchFamily="18" charset="0"/>
                <a:ea typeface="Times New Roman" panose="02020603050405020304" pitchFamily="18" charset="0"/>
              </a:rPr>
              <a:t>djelom</a:t>
            </a:r>
            <a:r>
              <a:rPr lang="sr-Latn-CS" b="1" dirty="0">
                <a:solidFill>
                  <a:srgbClr val="FF0000"/>
                </a:solidFill>
                <a:latin typeface="Times New Roman" panose="02020603050405020304" pitchFamily="18" charset="0"/>
                <a:ea typeface="Times New Roman" panose="02020603050405020304" pitchFamily="18" charset="0"/>
              </a:rPr>
              <a:t> nije u potpunosti izvršeno.</a:t>
            </a:r>
            <a:endParaRPr lang="sr-Latn-BA" sz="1200" b="1" dirty="0">
              <a:solidFill>
                <a:srgbClr val="FF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684756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FF0000"/>
                </a:solidFill>
                <a:latin typeface="Times New Roman" panose="02020603050405020304" pitchFamily="18" charset="0"/>
                <a:ea typeface="Times New Roman" panose="02020603050405020304" pitchFamily="18" charset="0"/>
              </a:rPr>
              <a:t>Kaznena </a:t>
            </a:r>
            <a:r>
              <a:rPr lang="sr-Latn-CS" b="1" dirty="0">
                <a:solidFill>
                  <a:srgbClr val="FF0000"/>
                </a:solidFill>
                <a:latin typeface="Times New Roman" panose="02020603050405020304" pitchFamily="18" charset="0"/>
                <a:ea typeface="Times New Roman" panose="02020603050405020304" pitchFamily="18" charset="0"/>
              </a:rPr>
              <a:t>evidencija</a:t>
            </a:r>
            <a:endParaRPr lang="sr-Latn-BA" sz="1200" dirty="0">
              <a:solidFill>
                <a:srgbClr val="FF0000"/>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92.</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Sve  pravosnažno  izrečene  presude se  upisuju  u kaznenu evidenciju koju vodi nadležni organ, u skladu sa Pravilnikom o vođenju kaznene evidencije koji donosi ministar pravde.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U okviru kaznene evidencije vodi se poseban registar lica koja su pravosnažno osuđena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učinjena na štetu polnog integriteta </a:t>
            </a:r>
            <a:r>
              <a:rPr lang="sr-Latn-CS" dirty="0" err="1">
                <a:solidFill>
                  <a:srgbClr val="363435"/>
                </a:solidFill>
                <a:latin typeface="Times New Roman" panose="02020603050405020304" pitchFamily="18" charset="0"/>
                <a:ea typeface="Times New Roman" panose="02020603050405020304" pitchFamily="18" charset="0"/>
              </a:rPr>
              <a:t>djeteta</a:t>
            </a:r>
            <a:r>
              <a:rPr lang="sr-Latn-CS" dirty="0">
                <a:solidFill>
                  <a:srgbClr val="363435"/>
                </a:solidFill>
                <a:latin typeface="Times New Roman" panose="02020603050405020304" pitchFamily="18" charset="0"/>
                <a:ea typeface="Times New Roman" panose="02020603050405020304" pitchFamily="18" charset="0"/>
              </a:rPr>
              <a:t>. Sadržaj i obim podataka, njihovo čuvanje, kao i uslovi za davanje podatka iz ovog registra uređuje se posebnim propisom.</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624305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Davanje </a:t>
            </a:r>
            <a:r>
              <a:rPr lang="sr-Latn-CS" b="1" dirty="0">
                <a:solidFill>
                  <a:srgbClr val="363435"/>
                </a:solidFill>
                <a:latin typeface="Times New Roman" panose="02020603050405020304" pitchFamily="18" charset="0"/>
                <a:ea typeface="Times New Roman" panose="02020603050405020304" pitchFamily="18" charset="0"/>
              </a:rPr>
              <a:t>podataka iz kaznene evidencije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93.</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Podaci iz kaznene evidencije mogu se dati sudu, tužilaštvu i organima unutrašnjih poslova u vezi sa krivičnim postupkom koji se vodi protiv lica koje je ranije bilo osuđeno, nadležnim organima za izvršenje krivičnih sankcija i nadležnim organima koji učestvuju u postupku davanja amnestije, pomilovanja ili brisanja osude.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Podaci iz kaznene evidencije mogu se na obrazložen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dati nadležnim organima, privrednim društvima i drugim pravnim licima, ako još traju određene pravne posljedice osude ili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ili ako za to postoji opravdan interes zasnovan na zakonu.</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(3) Davanje podataka iz posebnog registra lica koja su pravosnažno osuđena za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učinjena na štetu polnog integriteta </a:t>
            </a:r>
            <a:r>
              <a:rPr lang="sr-Latn-CS" b="1" dirty="0" err="1">
                <a:solidFill>
                  <a:srgbClr val="FF0000"/>
                </a:solidFill>
                <a:latin typeface="Times New Roman" panose="02020603050405020304" pitchFamily="18" charset="0"/>
                <a:ea typeface="Times New Roman" panose="02020603050405020304" pitchFamily="18" charset="0"/>
              </a:rPr>
              <a:t>djeteta</a:t>
            </a:r>
            <a:r>
              <a:rPr lang="sr-Latn-CS" b="1" dirty="0">
                <a:solidFill>
                  <a:srgbClr val="FF0000"/>
                </a:solidFill>
                <a:latin typeface="Times New Roman" panose="02020603050405020304" pitchFamily="18" charset="0"/>
                <a:ea typeface="Times New Roman" panose="02020603050405020304" pitchFamily="18" charset="0"/>
              </a:rPr>
              <a:t> uređuje se posebnim propisom.</a:t>
            </a:r>
            <a:endParaRPr lang="sr-Latn-BA" sz="1200"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Podaci o brisanoj osudi ne mogu se dati nikome.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Niko nema prava da traži od građana da podnese dokaze o svojoj </a:t>
            </a:r>
            <a:r>
              <a:rPr lang="sr-Latn-CS" dirty="0" err="1">
                <a:solidFill>
                  <a:srgbClr val="363435"/>
                </a:solidFill>
                <a:latin typeface="Times New Roman" panose="02020603050405020304" pitchFamily="18" charset="0"/>
                <a:ea typeface="Times New Roman" panose="02020603050405020304" pitchFamily="18" charset="0"/>
              </a:rPr>
              <a:t>osuđivanosti</a:t>
            </a:r>
            <a:r>
              <a:rPr lang="sr-Latn-CS" dirty="0">
                <a:solidFill>
                  <a:srgbClr val="363435"/>
                </a:solidFill>
                <a:latin typeface="Times New Roman" panose="02020603050405020304" pitchFamily="18" charset="0"/>
                <a:ea typeface="Times New Roman" panose="02020603050405020304" pitchFamily="18" charset="0"/>
              </a:rPr>
              <a:t> ili </a:t>
            </a:r>
            <a:r>
              <a:rPr lang="sr-Latn-CS" dirty="0" err="1">
                <a:solidFill>
                  <a:srgbClr val="363435"/>
                </a:solidFill>
                <a:latin typeface="Times New Roman" panose="02020603050405020304" pitchFamily="18" charset="0"/>
                <a:ea typeface="Times New Roman" panose="02020603050405020304" pitchFamily="18" charset="0"/>
              </a:rPr>
              <a:t>neosuđivanosti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Građanima se, na njihov </a:t>
            </a:r>
            <a:r>
              <a:rPr lang="sr-Latn-CS" dirty="0" err="1">
                <a:solidFill>
                  <a:srgbClr val="363435"/>
                </a:solidFill>
                <a:latin typeface="Times New Roman" panose="02020603050405020304" pitchFamily="18" charset="0"/>
                <a:ea typeface="Times New Roman" panose="02020603050405020304" pitchFamily="18" charset="0"/>
              </a:rPr>
              <a:t>zahtjev</a:t>
            </a:r>
            <a:r>
              <a:rPr lang="sr-Latn-CS" dirty="0">
                <a:solidFill>
                  <a:srgbClr val="363435"/>
                </a:solidFill>
                <a:latin typeface="Times New Roman" panose="02020603050405020304" pitchFamily="18" charset="0"/>
                <a:ea typeface="Times New Roman" panose="02020603050405020304" pitchFamily="18" charset="0"/>
              </a:rPr>
              <a:t>, mogu davati podaci o njihovoj </a:t>
            </a:r>
            <a:r>
              <a:rPr lang="sr-Latn-CS" dirty="0" err="1">
                <a:solidFill>
                  <a:srgbClr val="363435"/>
                </a:solidFill>
                <a:latin typeface="Times New Roman" panose="02020603050405020304" pitchFamily="18" charset="0"/>
                <a:ea typeface="Times New Roman" panose="02020603050405020304" pitchFamily="18" charset="0"/>
              </a:rPr>
              <a:t>osuđivanosti</a:t>
            </a:r>
            <a:r>
              <a:rPr lang="sr-Latn-CS" dirty="0">
                <a:solidFill>
                  <a:srgbClr val="363435"/>
                </a:solidFill>
                <a:latin typeface="Times New Roman" panose="02020603050405020304" pitchFamily="18" charset="0"/>
                <a:ea typeface="Times New Roman" panose="02020603050405020304" pitchFamily="18" charset="0"/>
              </a:rPr>
              <a:t> ili </a:t>
            </a:r>
            <a:r>
              <a:rPr lang="sr-Latn-CS" dirty="0" err="1">
                <a:solidFill>
                  <a:srgbClr val="363435"/>
                </a:solidFill>
                <a:latin typeface="Times New Roman" panose="02020603050405020304" pitchFamily="18" charset="0"/>
                <a:ea typeface="Times New Roman" panose="02020603050405020304" pitchFamily="18" charset="0"/>
              </a:rPr>
              <a:t>neosuđivanosti</a:t>
            </a:r>
            <a:r>
              <a:rPr lang="sr-Latn-CS" dirty="0">
                <a:solidFill>
                  <a:srgbClr val="363435"/>
                </a:solidFill>
                <a:latin typeface="Times New Roman" panose="02020603050405020304" pitchFamily="18" charset="0"/>
                <a:ea typeface="Times New Roman" panose="02020603050405020304" pitchFamily="18" charset="0"/>
              </a:rPr>
              <a:t> samo ako su im ovi podaci potrebni radi ostvarivanja njihovih prava ili interesa</a:t>
            </a:r>
            <a:r>
              <a:rPr lang="sr-Latn-CS" dirty="0" smtClean="0">
                <a:solidFill>
                  <a:srgbClr val="363435"/>
                </a:solidFill>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351007541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Prestanak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err="1">
                <a:solidFill>
                  <a:srgbClr val="363435"/>
                </a:solidFill>
                <a:latin typeface="Times New Roman" panose="02020603050405020304" pitchFamily="18" charset="0"/>
                <a:ea typeface="Times New Roman" panose="02020603050405020304" pitchFamily="18" charset="0"/>
              </a:rPr>
              <a:t>bezbjednosti</a:t>
            </a:r>
            <a:r>
              <a:rPr lang="sr-Latn-CS" b="1" dirty="0">
                <a:solidFill>
                  <a:srgbClr val="363435"/>
                </a:solidFill>
                <a:latin typeface="Times New Roman" panose="02020603050405020304" pitchFamily="18" charset="0"/>
                <a:ea typeface="Times New Roman" panose="02020603050405020304" pitchFamily="18" charset="0"/>
              </a:rPr>
              <a:t> i pravnih posljedica osude na osnovu sudske odluke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94.</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Sud može odlučiti da prestanu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zabrana vršenja poziva, </a:t>
            </a:r>
            <a:r>
              <a:rPr lang="sr-Latn-CS" dirty="0" err="1">
                <a:solidFill>
                  <a:srgbClr val="363435"/>
                </a:solidFill>
                <a:latin typeface="Times New Roman" panose="02020603050405020304" pitchFamily="18" charset="0"/>
                <a:ea typeface="Times New Roman" panose="02020603050405020304" pitchFamily="18" charset="0"/>
              </a:rPr>
              <a:t>djelatnosti</a:t>
            </a:r>
            <a:r>
              <a:rPr lang="sr-Latn-CS" dirty="0">
                <a:solidFill>
                  <a:srgbClr val="363435"/>
                </a:solidFill>
                <a:latin typeface="Times New Roman" panose="02020603050405020304" pitchFamily="18" charset="0"/>
                <a:ea typeface="Times New Roman" panose="02020603050405020304" pitchFamily="18" charset="0"/>
              </a:rPr>
              <a:t> ili dužnosti ako su protekle </a:t>
            </a:r>
            <a:r>
              <a:rPr lang="sr-Latn-CS" b="1" dirty="0">
                <a:solidFill>
                  <a:srgbClr val="FF0000"/>
                </a:solidFill>
                <a:latin typeface="Times New Roman" panose="02020603050405020304" pitchFamily="18" charset="0"/>
                <a:ea typeface="Times New Roman" panose="02020603050405020304" pitchFamily="18" charset="0"/>
              </a:rPr>
              <a:t>tri</a:t>
            </a:r>
            <a:r>
              <a:rPr lang="sr-Latn-CS" dirty="0">
                <a:solidFill>
                  <a:srgbClr val="363435"/>
                </a:solidFill>
                <a:latin typeface="Times New Roman" panose="02020603050405020304" pitchFamily="18" charset="0"/>
                <a:ea typeface="Times New Roman" panose="02020603050405020304" pitchFamily="18" charset="0"/>
              </a:rPr>
              <a:t> godine od dana njihovog </a:t>
            </a:r>
            <a:r>
              <a:rPr lang="sr-Latn-CS" dirty="0" err="1">
                <a:solidFill>
                  <a:srgbClr val="363435"/>
                </a:solidFill>
                <a:latin typeface="Times New Roman" panose="02020603050405020304" pitchFamily="18" charset="0"/>
                <a:ea typeface="Times New Roman" panose="02020603050405020304" pitchFamily="18" charset="0"/>
              </a:rPr>
              <a:t>primjenjivanja</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Kad proteknu </a:t>
            </a:r>
            <a:r>
              <a:rPr lang="sr-Latn-CS" b="1" dirty="0">
                <a:solidFill>
                  <a:srgbClr val="FF0000"/>
                </a:solidFill>
                <a:latin typeface="Times New Roman" panose="02020603050405020304" pitchFamily="18" charset="0"/>
                <a:ea typeface="Times New Roman" panose="02020603050405020304" pitchFamily="18" charset="0"/>
              </a:rPr>
              <a:t>tri</a:t>
            </a:r>
            <a:r>
              <a:rPr lang="sr-Latn-CS" dirty="0">
                <a:solidFill>
                  <a:srgbClr val="363435"/>
                </a:solidFill>
                <a:latin typeface="Times New Roman" panose="02020603050405020304" pitchFamily="18" charset="0"/>
                <a:ea typeface="Times New Roman" panose="02020603050405020304" pitchFamily="18" charset="0"/>
              </a:rPr>
              <a:t> godine od dana izdržane, oproštene ili </a:t>
            </a:r>
            <a:r>
              <a:rPr lang="sr-Latn-CS" dirty="0" err="1">
                <a:solidFill>
                  <a:srgbClr val="363435"/>
                </a:solidFill>
                <a:latin typeface="Times New Roman" panose="02020603050405020304" pitchFamily="18" charset="0"/>
                <a:ea typeface="Times New Roman" panose="02020603050405020304" pitchFamily="18" charset="0"/>
              </a:rPr>
              <a:t>zastarjele</a:t>
            </a:r>
            <a:r>
              <a:rPr lang="sr-Latn-CS" dirty="0">
                <a:solidFill>
                  <a:srgbClr val="363435"/>
                </a:solidFill>
                <a:latin typeface="Times New Roman" panose="02020603050405020304" pitchFamily="18" charset="0"/>
                <a:ea typeface="Times New Roman" panose="02020603050405020304" pitchFamily="18" charset="0"/>
              </a:rPr>
              <a:t> kazne, sud može odrediti da prestane pravna posljedica osude koja se odnosi na zabranu sticanja određenog prava.</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Pri </a:t>
            </a:r>
            <a:r>
              <a:rPr lang="sr-Latn-CS" dirty="0" err="1">
                <a:solidFill>
                  <a:srgbClr val="363435"/>
                </a:solidFill>
                <a:latin typeface="Times New Roman" panose="02020603050405020304" pitchFamily="18" charset="0"/>
                <a:ea typeface="Times New Roman" panose="02020603050405020304" pitchFamily="18" charset="0"/>
              </a:rPr>
              <a:t>ocjeni</a:t>
            </a:r>
            <a:r>
              <a:rPr lang="sr-Latn-CS" dirty="0">
                <a:solidFill>
                  <a:srgbClr val="363435"/>
                </a:solidFill>
                <a:latin typeface="Times New Roman" panose="02020603050405020304" pitchFamily="18" charset="0"/>
                <a:ea typeface="Times New Roman" panose="02020603050405020304" pitchFamily="18" charset="0"/>
              </a:rPr>
              <a:t> da li će odrediti prestanak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odnosno pravne posljedice osude sud uzima u obzir ponašanje osuđenog poslije osude, njegovu spremnost da naknadi štetu prouzrokovanu krivičnim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i da vrati imovinsku korist stečenu izvršenjem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kao i druge okolnosti koje ukazuju na opravdanost prestanka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 odnosno pravne posljedice osude.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Prestankom pravnih posljedica osude ne dira se u prava trećih lica koja se zasnivaju na osudi.</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704160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20000"/>
          </a:bodyPr>
          <a:lstStyle/>
          <a:p>
            <a:pPr marL="0" marR="54610" indent="0" algn="ctr">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GLAVA </a:t>
            </a:r>
            <a:r>
              <a:rPr lang="sr-Latn-CS" dirty="0">
                <a:solidFill>
                  <a:srgbClr val="363435"/>
                </a:solidFill>
                <a:latin typeface="Times New Roman" panose="02020603050405020304" pitchFamily="18" charset="0"/>
                <a:ea typeface="Times New Roman" panose="02020603050405020304" pitchFamily="18" charset="0"/>
              </a:rPr>
              <a:t>VIII</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ZASTARJELOST</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sz="1400" dirty="0">
                <a:latin typeface="Times New Roman" panose="02020603050405020304" pitchFamily="18" charset="0"/>
                <a:ea typeface="Times New Roman" panose="02020603050405020304" pitchFamily="18" charset="0"/>
              </a:rPr>
              <a:t> </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a:solidFill>
                  <a:srgbClr val="363435"/>
                </a:solidFill>
                <a:latin typeface="Times New Roman" panose="02020603050405020304" pitchFamily="18" charset="0"/>
                <a:ea typeface="Times New Roman" panose="02020603050405020304" pitchFamily="18" charset="0"/>
              </a:rPr>
              <a:t>Zastarjelost</a:t>
            </a:r>
            <a:r>
              <a:rPr lang="sr-Latn-CS" b="1" dirty="0">
                <a:solidFill>
                  <a:srgbClr val="363435"/>
                </a:solidFill>
                <a:latin typeface="Times New Roman" panose="02020603050405020304" pitchFamily="18" charset="0"/>
                <a:ea typeface="Times New Roman" panose="02020603050405020304" pitchFamily="18" charset="0"/>
              </a:rPr>
              <a:t> krivičnog gonjenja</a:t>
            </a:r>
            <a:endParaRPr lang="sr-Latn-BA" sz="14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95.</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Krivično gonjenje se ne može preduzeti kad protekne:</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sz="1900" b="1" dirty="0">
                <a:solidFill>
                  <a:srgbClr val="FF0000"/>
                </a:solidFill>
                <a:latin typeface="Times New Roman" panose="02020603050405020304" pitchFamily="18" charset="0"/>
                <a:ea typeface="Times New Roman" panose="02020603050405020304" pitchFamily="18" charset="0"/>
              </a:rPr>
              <a:t>trideset godina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dugotrajnog zatvora,</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sz="1900" b="1" dirty="0">
                <a:solidFill>
                  <a:srgbClr val="FF0000"/>
                </a:solidFill>
                <a:latin typeface="Times New Roman" panose="02020603050405020304" pitchFamily="18" charset="0"/>
                <a:ea typeface="Times New Roman" panose="02020603050405020304" pitchFamily="18" charset="0"/>
              </a:rPr>
              <a:t>dvadeset godina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preko </a:t>
            </a:r>
            <a:r>
              <a:rPr lang="sr-Latn-CS" sz="1900" b="1" dirty="0">
                <a:solidFill>
                  <a:srgbClr val="FF0000"/>
                </a:solidFill>
                <a:latin typeface="Times New Roman" panose="02020603050405020304" pitchFamily="18" charset="0"/>
                <a:ea typeface="Times New Roman" panose="02020603050405020304" pitchFamily="18" charset="0"/>
              </a:rPr>
              <a:t>petnaest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sz="1900" b="1" dirty="0">
                <a:solidFill>
                  <a:srgbClr val="FF0000"/>
                </a:solidFill>
                <a:latin typeface="Times New Roman" panose="02020603050405020304" pitchFamily="18" charset="0"/>
                <a:ea typeface="Times New Roman" panose="02020603050405020304" pitchFamily="18" charset="0"/>
              </a:rPr>
              <a:t>petnaest godina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preko </a:t>
            </a:r>
            <a:r>
              <a:rPr lang="sr-Latn-CS" sz="1900" b="1" dirty="0">
                <a:solidFill>
                  <a:srgbClr val="FF0000"/>
                </a:solidFill>
                <a:latin typeface="Times New Roman" panose="02020603050405020304" pitchFamily="18" charset="0"/>
                <a:ea typeface="Times New Roman" panose="02020603050405020304" pitchFamily="18" charset="0"/>
              </a:rPr>
              <a:t>deset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t>
            </a:r>
            <a:r>
              <a:rPr lang="sr-Latn-CS" sz="1900" b="1" dirty="0">
                <a:solidFill>
                  <a:srgbClr val="FF0000"/>
                </a:solidFill>
                <a:latin typeface="Times New Roman" panose="02020603050405020304" pitchFamily="18" charset="0"/>
                <a:ea typeface="Times New Roman" panose="02020603050405020304" pitchFamily="18" charset="0"/>
              </a:rPr>
              <a:t>deset godina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preko </a:t>
            </a:r>
            <a:r>
              <a:rPr lang="sr-Latn-CS" sz="1900" b="1" dirty="0">
                <a:solidFill>
                  <a:srgbClr val="FF0000"/>
                </a:solidFill>
                <a:latin typeface="Times New Roman" panose="02020603050405020304" pitchFamily="18" charset="0"/>
                <a:ea typeface="Times New Roman" panose="02020603050405020304" pitchFamily="18" charset="0"/>
              </a:rPr>
              <a:t>pet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t>
            </a:r>
            <a:r>
              <a:rPr lang="sr-Latn-CS" sz="1900" b="1" dirty="0">
                <a:solidFill>
                  <a:srgbClr val="FF0000"/>
                </a:solidFill>
                <a:latin typeface="Times New Roman" panose="02020603050405020304" pitchFamily="18" charset="0"/>
                <a:ea typeface="Times New Roman" panose="02020603050405020304" pitchFamily="18" charset="0"/>
              </a:rPr>
              <a:t>pet godina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preko </a:t>
            </a:r>
            <a:r>
              <a:rPr lang="sr-Latn-CS" sz="1900" b="1" dirty="0">
                <a:solidFill>
                  <a:srgbClr val="FF0000"/>
                </a:solidFill>
                <a:latin typeface="Times New Roman" panose="02020603050405020304" pitchFamily="18" charset="0"/>
                <a:ea typeface="Times New Roman" panose="02020603050405020304" pitchFamily="18" charset="0"/>
              </a:rPr>
              <a:t>tri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a:t>
            </a:r>
            <a:r>
              <a:rPr lang="sr-Latn-CS" sz="1900" b="1" dirty="0">
                <a:solidFill>
                  <a:srgbClr val="FF0000"/>
                </a:solidFill>
                <a:latin typeface="Times New Roman" panose="02020603050405020304" pitchFamily="18" charset="0"/>
                <a:ea typeface="Times New Roman" panose="02020603050405020304" pitchFamily="18" charset="0"/>
              </a:rPr>
              <a:t>tri godine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preko </a:t>
            </a:r>
            <a:r>
              <a:rPr lang="sr-Latn-CS" sz="1900" b="1" dirty="0">
                <a:solidFill>
                  <a:srgbClr val="FF0000"/>
                </a:solidFill>
                <a:latin typeface="Times New Roman" panose="02020603050405020304" pitchFamily="18" charset="0"/>
                <a:ea typeface="Times New Roman" panose="02020603050405020304" pitchFamily="18" charset="0"/>
              </a:rPr>
              <a:t>jedne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a:t>
            </a:r>
            <a:r>
              <a:rPr lang="sr-Latn-CS" sz="1900" b="1" dirty="0" err="1">
                <a:solidFill>
                  <a:srgbClr val="FF0000"/>
                </a:solidFill>
                <a:latin typeface="Times New Roman" panose="02020603050405020304" pitchFamily="18" charset="0"/>
                <a:ea typeface="Times New Roman" panose="02020603050405020304" pitchFamily="18" charset="0"/>
              </a:rPr>
              <a:t>dvije</a:t>
            </a:r>
            <a:r>
              <a:rPr lang="sr-Latn-CS" sz="1900" b="1" dirty="0">
                <a:solidFill>
                  <a:srgbClr val="FF0000"/>
                </a:solidFill>
                <a:latin typeface="Times New Roman" panose="02020603050405020304" pitchFamily="18" charset="0"/>
                <a:ea typeface="Times New Roman" panose="02020603050405020304" pitchFamily="18" charset="0"/>
              </a:rPr>
              <a:t> godine </a:t>
            </a:r>
            <a:r>
              <a:rPr lang="sr-Latn-CS" dirty="0">
                <a:solidFill>
                  <a:srgbClr val="363435"/>
                </a:solidFill>
                <a:latin typeface="Times New Roman" panose="02020603050405020304" pitchFamily="18" charset="0"/>
                <a:ea typeface="Times New Roman" panose="02020603050405020304" pitchFamily="18" charset="0"/>
              </a:rPr>
              <a:t>od izvršenja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za koje se po zakonu može izreći kazna zatvora do </a:t>
            </a:r>
            <a:r>
              <a:rPr lang="sr-Latn-CS" sz="1900" b="1" dirty="0">
                <a:solidFill>
                  <a:srgbClr val="FF0000"/>
                </a:solidFill>
                <a:latin typeface="Times New Roman" panose="02020603050405020304" pitchFamily="18" charset="0"/>
                <a:ea typeface="Times New Roman" panose="02020603050405020304" pitchFamily="18" charset="0"/>
              </a:rPr>
              <a:t>jedne godine ili novčana kazna</a:t>
            </a:r>
            <a:r>
              <a:rPr lang="sr-Latn-CS" dirty="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Ako je za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propisano više kazni, rok </a:t>
            </a:r>
            <a:r>
              <a:rPr lang="sr-Latn-CS" dirty="0" err="1">
                <a:solidFill>
                  <a:srgbClr val="363435"/>
                </a:solidFill>
                <a:latin typeface="Times New Roman" panose="02020603050405020304" pitchFamily="18" charset="0"/>
                <a:ea typeface="Times New Roman" panose="02020603050405020304" pitchFamily="18" charset="0"/>
              </a:rPr>
              <a:t>zastarjelosti</a:t>
            </a:r>
            <a:r>
              <a:rPr lang="sr-Latn-CS" dirty="0">
                <a:solidFill>
                  <a:srgbClr val="363435"/>
                </a:solidFill>
                <a:latin typeface="Times New Roman" panose="02020603050405020304" pitchFamily="18" charset="0"/>
                <a:ea typeface="Times New Roman" panose="02020603050405020304" pitchFamily="18" charset="0"/>
              </a:rPr>
              <a:t> se određuje prema najtežoj propisanoj kazni</a:t>
            </a:r>
            <a:r>
              <a:rPr lang="sr-Latn-CS" dirty="0" smtClean="0">
                <a:solidFill>
                  <a:srgbClr val="363435"/>
                </a:solidFill>
                <a:latin typeface="Times New Roman" panose="02020603050405020304" pitchFamily="18" charset="0"/>
                <a:ea typeface="Times New Roman" panose="02020603050405020304" pitchFamily="18" charset="0"/>
              </a:rPr>
              <a:t>.</a:t>
            </a:r>
            <a:endParaRPr lang="sr-Latn-BA"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260392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lnSpc>
                <a:spcPct val="106000"/>
              </a:lnSpc>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Tok </a:t>
            </a:r>
            <a:r>
              <a:rPr lang="sr-Latn-CS" b="1" dirty="0">
                <a:solidFill>
                  <a:srgbClr val="363435"/>
                </a:solidFill>
                <a:latin typeface="Times New Roman" panose="02020603050405020304" pitchFamily="18" charset="0"/>
                <a:ea typeface="Times New Roman" panose="02020603050405020304" pitchFamily="18" charset="0"/>
              </a:rPr>
              <a:t>i prekid </a:t>
            </a:r>
            <a:r>
              <a:rPr lang="sr-Latn-CS" b="1" dirty="0" err="1">
                <a:solidFill>
                  <a:srgbClr val="363435"/>
                </a:solidFill>
                <a:latin typeface="Times New Roman" panose="02020603050405020304" pitchFamily="18" charset="0"/>
                <a:ea typeface="Times New Roman" panose="02020603050405020304" pitchFamily="18" charset="0"/>
              </a:rPr>
              <a:t>zastarjelosti</a:t>
            </a:r>
            <a:r>
              <a:rPr lang="sr-Latn-CS" b="1" dirty="0">
                <a:solidFill>
                  <a:srgbClr val="363435"/>
                </a:solidFill>
                <a:latin typeface="Times New Roman" panose="02020603050405020304" pitchFamily="18" charset="0"/>
                <a:ea typeface="Times New Roman" panose="02020603050405020304" pitchFamily="18" charset="0"/>
              </a:rPr>
              <a:t> krivičnog gonjenja</a:t>
            </a:r>
            <a:endParaRPr lang="sr-Latn-BA" sz="1200" dirty="0">
              <a:latin typeface="Times New Roman" panose="02020603050405020304" pitchFamily="18" charset="0"/>
              <a:ea typeface="Times New Roman" panose="02020603050405020304" pitchFamily="18" charset="0"/>
            </a:endParaRPr>
          </a:p>
          <a:p>
            <a:pPr marL="0" marR="54610" indent="0" algn="ctr">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96.</a:t>
            </a:r>
            <a:endParaRPr lang="sr-Latn-BA" sz="1200" dirty="0">
              <a:latin typeface="Times New Roman" panose="02020603050405020304" pitchFamily="18" charset="0"/>
              <a:ea typeface="Times New Roman" panose="02020603050405020304" pitchFamily="18" charset="0"/>
            </a:endParaRPr>
          </a:p>
          <a:p>
            <a:pPr marL="0" marR="54610" indent="0" algn="just">
              <a:lnSpc>
                <a:spcPct val="106000"/>
              </a:lnSpc>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krivičnog  gonjenja  počinje  teći  od dana kada je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 učinjeno, a ukoliko posljedica prouzrokovana tim </a:t>
            </a:r>
            <a:r>
              <a:rPr lang="sr-Latn-CS" dirty="0" err="1">
                <a:solidFill>
                  <a:srgbClr val="363435"/>
                </a:solidFill>
                <a:latin typeface="Times New Roman" panose="02020603050405020304" pitchFamily="18" charset="0"/>
                <a:ea typeface="Times New Roman" panose="02020603050405020304" pitchFamily="18" charset="0"/>
              </a:rPr>
              <a:t>djelom</a:t>
            </a:r>
            <a:r>
              <a:rPr lang="sr-Latn-CS" dirty="0">
                <a:solidFill>
                  <a:srgbClr val="363435"/>
                </a:solidFill>
                <a:latin typeface="Times New Roman" panose="02020603050405020304" pitchFamily="18" charset="0"/>
                <a:ea typeface="Times New Roman" panose="02020603050405020304" pitchFamily="18" charset="0"/>
              </a:rPr>
              <a:t> nastupi kasnije,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krivičnog gonjenja počinje od dana kada je posljedica nastupila.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b="1" dirty="0">
                <a:solidFill>
                  <a:srgbClr val="FF0000"/>
                </a:solidFill>
                <a:latin typeface="Times New Roman" panose="02020603050405020304" pitchFamily="18" charset="0"/>
                <a:ea typeface="Times New Roman" panose="02020603050405020304" pitchFamily="18" charset="0"/>
              </a:rPr>
              <a:t>(2) </a:t>
            </a:r>
            <a:r>
              <a:rPr lang="sr-Latn-CS" b="1" dirty="0" err="1">
                <a:solidFill>
                  <a:srgbClr val="FF0000"/>
                </a:solidFill>
                <a:latin typeface="Times New Roman" panose="02020603050405020304" pitchFamily="18" charset="0"/>
                <a:ea typeface="Times New Roman" panose="02020603050405020304" pitchFamily="18" charset="0"/>
              </a:rPr>
              <a:t>Zastarijevanje</a:t>
            </a:r>
            <a:r>
              <a:rPr lang="sr-Latn-CS" b="1" dirty="0">
                <a:solidFill>
                  <a:srgbClr val="FF0000"/>
                </a:solidFill>
                <a:latin typeface="Times New Roman" panose="02020603050405020304" pitchFamily="18" charset="0"/>
                <a:ea typeface="Times New Roman" panose="02020603050405020304" pitchFamily="18" charset="0"/>
              </a:rPr>
              <a:t> krivičnog gonjenja za trajna krivična </a:t>
            </a:r>
            <a:r>
              <a:rPr lang="sr-Latn-CS" b="1" dirty="0" err="1">
                <a:solidFill>
                  <a:srgbClr val="FF0000"/>
                </a:solidFill>
                <a:latin typeface="Times New Roman" panose="02020603050405020304" pitchFamily="18" charset="0"/>
                <a:ea typeface="Times New Roman" panose="02020603050405020304" pitchFamily="18" charset="0"/>
              </a:rPr>
              <a:t>djela</a:t>
            </a:r>
            <a:r>
              <a:rPr lang="sr-Latn-CS" b="1" dirty="0">
                <a:solidFill>
                  <a:srgbClr val="FF0000"/>
                </a:solidFill>
                <a:latin typeface="Times New Roman" panose="02020603050405020304" pitchFamily="18" charset="0"/>
                <a:ea typeface="Times New Roman" panose="02020603050405020304" pitchFamily="18" charset="0"/>
              </a:rPr>
              <a:t> počinje teći u trenutku prestanka protivpravnog stanja.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za krivična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 protiv polnog integriteta, braka i porodice, koja su učinjena na štetu </a:t>
            </a:r>
            <a:r>
              <a:rPr lang="sr-Latn-CS" b="1" dirty="0" err="1">
                <a:solidFill>
                  <a:srgbClr val="FF0000"/>
                </a:solidFill>
                <a:latin typeface="Times New Roman" panose="02020603050405020304" pitchFamily="18" charset="0"/>
                <a:ea typeface="Times New Roman" panose="02020603050405020304" pitchFamily="18" charset="0"/>
              </a:rPr>
              <a:t>djeteta</a:t>
            </a:r>
            <a:r>
              <a:rPr lang="sr-Latn-CS" dirty="0">
                <a:solidFill>
                  <a:srgbClr val="363435"/>
                </a:solidFill>
                <a:latin typeface="Times New Roman" panose="02020603050405020304" pitchFamily="18" charset="0"/>
                <a:ea typeface="Times New Roman" panose="02020603050405020304" pitchFamily="18" charset="0"/>
              </a:rPr>
              <a:t>, počinje teći od dana </a:t>
            </a:r>
            <a:r>
              <a:rPr lang="sr-Latn-CS" dirty="0" err="1">
                <a:solidFill>
                  <a:srgbClr val="363435"/>
                </a:solidFill>
                <a:latin typeface="Times New Roman" panose="02020603050405020304" pitchFamily="18" charset="0"/>
                <a:ea typeface="Times New Roman" panose="02020603050405020304" pitchFamily="18" charset="0"/>
              </a:rPr>
              <a:t>punoljetstva</a:t>
            </a:r>
            <a:r>
              <a:rPr lang="sr-Latn-CS" dirty="0">
                <a:solidFill>
                  <a:srgbClr val="363435"/>
                </a:solidFill>
                <a:latin typeface="Times New Roman" panose="02020603050405020304" pitchFamily="18" charset="0"/>
                <a:ea typeface="Times New Roman" panose="02020603050405020304" pitchFamily="18" charset="0"/>
              </a:rPr>
              <a:t> žrtve.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ne teče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za koje po zakonu gonjenje ne može početi ili se ne može nastaviti.</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se prekida svakom procesnom radnjom koja se preduzima radi otkrivanja i gonjenja učinioca zbog učinjenog krivičnog </a:t>
            </a:r>
            <a:r>
              <a:rPr lang="sr-Latn-CS" dirty="0" err="1">
                <a:solidFill>
                  <a:srgbClr val="363435"/>
                </a:solidFill>
                <a:latin typeface="Times New Roman" panose="02020603050405020304" pitchFamily="18" charset="0"/>
                <a:ea typeface="Times New Roman" panose="02020603050405020304" pitchFamily="18" charset="0"/>
              </a:rPr>
              <a:t>djela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se prekida i kad učinilac u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dok teče rok </a:t>
            </a:r>
            <a:r>
              <a:rPr lang="sr-Latn-CS" dirty="0" err="1">
                <a:solidFill>
                  <a:srgbClr val="363435"/>
                </a:solidFill>
                <a:latin typeface="Times New Roman" panose="02020603050405020304" pitchFamily="18" charset="0"/>
                <a:ea typeface="Times New Roman" panose="02020603050405020304" pitchFamily="18" charset="0"/>
              </a:rPr>
              <a:t>zastarjelosti</a:t>
            </a:r>
            <a:r>
              <a:rPr lang="sr-Latn-CS" dirty="0">
                <a:solidFill>
                  <a:srgbClr val="363435"/>
                </a:solidFill>
                <a:latin typeface="Times New Roman" panose="02020603050405020304" pitchFamily="18" charset="0"/>
                <a:ea typeface="Times New Roman" panose="02020603050405020304" pitchFamily="18" charset="0"/>
              </a:rPr>
              <a:t> učini </a:t>
            </a:r>
            <a:r>
              <a:rPr lang="sr-Latn-CS" b="1" dirty="0">
                <a:solidFill>
                  <a:srgbClr val="FF0000"/>
                </a:solidFill>
                <a:latin typeface="Times New Roman" panose="02020603050405020304" pitchFamily="18" charset="0"/>
                <a:ea typeface="Times New Roman" panose="02020603050405020304" pitchFamily="18" charset="0"/>
              </a:rPr>
              <a:t>drugo</a:t>
            </a:r>
            <a:r>
              <a:rPr lang="sr-Latn-CS" dirty="0">
                <a:solidFill>
                  <a:srgbClr val="363435"/>
                </a:solidFill>
                <a:latin typeface="Times New Roman" panose="02020603050405020304" pitchFamily="18" charset="0"/>
                <a:ea typeface="Times New Roman" panose="02020603050405020304" pitchFamily="18" charset="0"/>
              </a:rPr>
              <a:t> krivično </a:t>
            </a:r>
            <a:r>
              <a:rPr lang="sr-Latn-CS" dirty="0" err="1">
                <a:solidFill>
                  <a:srgbClr val="363435"/>
                </a:solidFill>
                <a:latin typeface="Times New Roman" panose="02020603050405020304" pitchFamily="18" charset="0"/>
                <a:ea typeface="Times New Roman" panose="02020603050405020304" pitchFamily="18" charset="0"/>
              </a:rPr>
              <a:t>djelo</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Svakim prekidom,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počinje ponovo da teče.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(8)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krivičnog gonjenja nastaje u svakom slučaju kad protekne dvaput onoliko vremena koliko se po zakonu traži za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krivičnog gonjenja.</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111115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r>
              <a:rPr lang="sr-Latn-CS" b="1" dirty="0" err="1" smtClean="0">
                <a:solidFill>
                  <a:srgbClr val="363435"/>
                </a:solidFill>
                <a:latin typeface="Times New Roman" panose="02020603050405020304" pitchFamily="18" charset="0"/>
                <a:ea typeface="Times New Roman" panose="02020603050405020304" pitchFamily="18" charset="0"/>
              </a:rPr>
              <a:t>Zastarjelost</a:t>
            </a:r>
            <a:r>
              <a:rPr lang="sr-Latn-CS" b="1" dirty="0" smtClean="0">
                <a:solidFill>
                  <a:srgbClr val="363435"/>
                </a:solidFill>
                <a:latin typeface="Times New Roman" panose="02020603050405020304" pitchFamily="18" charset="0"/>
                <a:ea typeface="Times New Roman" panose="02020603050405020304" pitchFamily="18" charset="0"/>
              </a:rPr>
              <a:t> </a:t>
            </a:r>
            <a:r>
              <a:rPr lang="sr-Latn-CS" b="1" dirty="0">
                <a:solidFill>
                  <a:srgbClr val="363435"/>
                </a:solidFill>
                <a:latin typeface="Times New Roman" panose="02020603050405020304" pitchFamily="18" charset="0"/>
                <a:ea typeface="Times New Roman" panose="02020603050405020304" pitchFamily="18" charset="0"/>
              </a:rPr>
              <a:t>izvršenja kazne</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97.</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Izrečena kazna ne može se izvršiti kad protekne:</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b="1" dirty="0">
                <a:solidFill>
                  <a:srgbClr val="FF0000"/>
                </a:solidFill>
                <a:latin typeface="Times New Roman" panose="02020603050405020304" pitchFamily="18" charset="0"/>
                <a:ea typeface="Times New Roman" panose="02020603050405020304" pitchFamily="18" charset="0"/>
              </a:rPr>
              <a:t>trideset godina </a:t>
            </a:r>
            <a:r>
              <a:rPr lang="sr-Latn-CS" dirty="0">
                <a:solidFill>
                  <a:srgbClr val="363435"/>
                </a:solidFill>
                <a:latin typeface="Times New Roman" panose="02020603050405020304" pitchFamily="18" charset="0"/>
                <a:ea typeface="Times New Roman" panose="02020603050405020304" pitchFamily="18" charset="0"/>
              </a:rPr>
              <a:t>ako je izrečena kazna </a:t>
            </a:r>
            <a:r>
              <a:rPr lang="sr-Latn-CS" b="1" dirty="0">
                <a:solidFill>
                  <a:srgbClr val="FF0000"/>
                </a:solidFill>
                <a:latin typeface="Times New Roman" panose="02020603050405020304" pitchFamily="18" charset="0"/>
                <a:ea typeface="Times New Roman" panose="02020603050405020304" pitchFamily="18" charset="0"/>
              </a:rPr>
              <a:t>dugotrajnog zatvora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b="1" dirty="0">
                <a:solidFill>
                  <a:srgbClr val="FF0000"/>
                </a:solidFill>
                <a:latin typeface="Times New Roman" panose="02020603050405020304" pitchFamily="18" charset="0"/>
                <a:ea typeface="Times New Roman" panose="02020603050405020304" pitchFamily="18" charset="0"/>
              </a:rPr>
              <a:t>dvadeset godina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preko</a:t>
            </a:r>
            <a:r>
              <a:rPr lang="sr-Latn-CS" dirty="0">
                <a:solidFill>
                  <a:srgbClr val="363435"/>
                </a:solidFill>
                <a:latin typeface="Times New Roman" panose="02020603050405020304" pitchFamily="18" charset="0"/>
                <a:ea typeface="Times New Roman" panose="02020603050405020304" pitchFamily="18" charset="0"/>
              </a:rPr>
              <a:t> </a:t>
            </a:r>
            <a:r>
              <a:rPr lang="sr-Latn-CS" b="1" dirty="0">
                <a:solidFill>
                  <a:srgbClr val="FF0000"/>
                </a:solidFill>
                <a:latin typeface="Times New Roman" panose="02020603050405020304" pitchFamily="18" charset="0"/>
                <a:ea typeface="Times New Roman" panose="02020603050405020304" pitchFamily="18" charset="0"/>
              </a:rPr>
              <a:t>petnaest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b="1" dirty="0">
                <a:solidFill>
                  <a:srgbClr val="FF0000"/>
                </a:solidFill>
                <a:latin typeface="Times New Roman" panose="02020603050405020304" pitchFamily="18" charset="0"/>
                <a:ea typeface="Times New Roman" panose="02020603050405020304" pitchFamily="18" charset="0"/>
              </a:rPr>
              <a:t>petnaest godina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preko deset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a:t>
            </a:r>
            <a:r>
              <a:rPr lang="sr-Latn-CS" b="1" dirty="0">
                <a:solidFill>
                  <a:srgbClr val="FF0000"/>
                </a:solidFill>
                <a:latin typeface="Times New Roman" panose="02020603050405020304" pitchFamily="18" charset="0"/>
                <a:ea typeface="Times New Roman" panose="02020603050405020304" pitchFamily="18" charset="0"/>
              </a:rPr>
              <a:t>deset godina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preko pet godina</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t>
            </a:r>
            <a:r>
              <a:rPr lang="sr-Latn-CS" b="1" dirty="0">
                <a:solidFill>
                  <a:srgbClr val="FF0000"/>
                </a:solidFill>
                <a:latin typeface="Times New Roman" panose="02020603050405020304" pitchFamily="18" charset="0"/>
                <a:ea typeface="Times New Roman" panose="02020603050405020304" pitchFamily="18" charset="0"/>
              </a:rPr>
              <a:t>pet godina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preko tri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a:t>
            </a:r>
            <a:r>
              <a:rPr lang="sr-Latn-CS" b="1" dirty="0">
                <a:solidFill>
                  <a:srgbClr val="FF0000"/>
                </a:solidFill>
                <a:latin typeface="Times New Roman" panose="02020603050405020304" pitchFamily="18" charset="0"/>
                <a:ea typeface="Times New Roman" panose="02020603050405020304" pitchFamily="18" charset="0"/>
              </a:rPr>
              <a:t>tri godine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preko jedne godine</a:t>
            </a:r>
            <a:r>
              <a:rPr lang="sr-Latn-CS" dirty="0">
                <a:solidFill>
                  <a:srgbClr val="363435"/>
                </a:solidFill>
                <a:latin typeface="Times New Roman" panose="02020603050405020304" pitchFamily="18" charset="0"/>
                <a:ea typeface="Times New Roman" panose="02020603050405020304" pitchFamily="18" charset="0"/>
              </a:rPr>
              <a:t>,</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7) </a:t>
            </a:r>
            <a:r>
              <a:rPr lang="sr-Latn-CS" b="1" dirty="0" err="1">
                <a:solidFill>
                  <a:srgbClr val="FF0000"/>
                </a:solidFill>
                <a:latin typeface="Times New Roman" panose="02020603050405020304" pitchFamily="18" charset="0"/>
                <a:ea typeface="Times New Roman" panose="02020603050405020304" pitchFamily="18" charset="0"/>
              </a:rPr>
              <a:t>dvije</a:t>
            </a:r>
            <a:r>
              <a:rPr lang="sr-Latn-CS" b="1" dirty="0">
                <a:solidFill>
                  <a:srgbClr val="FF0000"/>
                </a:solidFill>
                <a:latin typeface="Times New Roman" panose="02020603050405020304" pitchFamily="18" charset="0"/>
                <a:ea typeface="Times New Roman" panose="02020603050405020304" pitchFamily="18" charset="0"/>
              </a:rPr>
              <a:t> godine </a:t>
            </a:r>
            <a:r>
              <a:rPr lang="sr-Latn-CS" dirty="0">
                <a:solidFill>
                  <a:srgbClr val="363435"/>
                </a:solidFill>
                <a:latin typeface="Times New Roman" panose="02020603050405020304" pitchFamily="18" charset="0"/>
                <a:ea typeface="Times New Roman" panose="02020603050405020304" pitchFamily="18" charset="0"/>
              </a:rPr>
              <a:t>ako je izrečena kazna zatvora </a:t>
            </a:r>
            <a:r>
              <a:rPr lang="sr-Latn-CS" b="1" dirty="0">
                <a:solidFill>
                  <a:srgbClr val="FF0000"/>
                </a:solidFill>
                <a:latin typeface="Times New Roman" panose="02020603050405020304" pitchFamily="18" charset="0"/>
                <a:ea typeface="Times New Roman" panose="02020603050405020304" pitchFamily="18" charset="0"/>
              </a:rPr>
              <a:t>do jedne godine ili novčana kazna.</a:t>
            </a:r>
            <a:endParaRPr lang="sr-Latn-BA" b="1" dirty="0">
              <a:solidFill>
                <a:srgbClr val="FF0000"/>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err="1">
                <a:solidFill>
                  <a:srgbClr val="363435"/>
                </a:solidFill>
                <a:latin typeface="Times New Roman" panose="02020603050405020304" pitchFamily="18" charset="0"/>
                <a:ea typeface="Times New Roman" panose="02020603050405020304" pitchFamily="18" charset="0"/>
              </a:rPr>
              <a:t>Zastarjelost</a:t>
            </a:r>
            <a:r>
              <a:rPr lang="sr-Latn-CS" b="1" dirty="0">
                <a:solidFill>
                  <a:srgbClr val="363435"/>
                </a:solidFill>
                <a:latin typeface="Times New Roman" panose="02020603050405020304" pitchFamily="18" charset="0"/>
                <a:ea typeface="Times New Roman" panose="02020603050405020304" pitchFamily="18" charset="0"/>
              </a:rPr>
              <a:t> izvršenja sporedne kazne i </a:t>
            </a:r>
            <a:r>
              <a:rPr lang="sr-Latn-CS" b="1" dirty="0" err="1">
                <a:solidFill>
                  <a:srgbClr val="363435"/>
                </a:solidFill>
                <a:latin typeface="Times New Roman" panose="02020603050405020304" pitchFamily="18" charset="0"/>
                <a:ea typeface="Times New Roman" panose="02020603050405020304" pitchFamily="18" charset="0"/>
              </a:rPr>
              <a:t>mjera</a:t>
            </a:r>
            <a:r>
              <a:rPr lang="sr-Latn-CS" b="1" dirty="0">
                <a:solidFill>
                  <a:srgbClr val="363435"/>
                </a:solidFill>
                <a:latin typeface="Times New Roman" panose="02020603050405020304" pitchFamily="18" charset="0"/>
                <a:ea typeface="Times New Roman" panose="02020603050405020304" pitchFamily="18" charset="0"/>
              </a:rPr>
              <a:t> </a:t>
            </a:r>
            <a:r>
              <a:rPr lang="sr-Latn-CS" b="1" dirty="0" err="1">
                <a:solidFill>
                  <a:srgbClr val="363435"/>
                </a:solidFill>
                <a:latin typeface="Times New Roman" panose="02020603050405020304" pitchFamily="18" charset="0"/>
                <a:ea typeface="Times New Roman" panose="02020603050405020304" pitchFamily="18" charset="0"/>
              </a:rPr>
              <a:t>bezbjednosti</a:t>
            </a:r>
            <a:endParaRPr lang="sr-Latn-BA" sz="12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98.</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izvršenja novčane kazne kao sporedne kazne nastaje kad protekne </a:t>
            </a:r>
            <a:r>
              <a:rPr lang="sr-Latn-CS" b="1" dirty="0">
                <a:solidFill>
                  <a:srgbClr val="FF0000"/>
                </a:solidFill>
                <a:latin typeface="Times New Roman" panose="02020603050405020304" pitchFamily="18" charset="0"/>
                <a:ea typeface="Times New Roman" panose="02020603050405020304" pitchFamily="18" charset="0"/>
              </a:rPr>
              <a:t>pet godina </a:t>
            </a:r>
            <a:r>
              <a:rPr lang="sr-Latn-CS" dirty="0">
                <a:solidFill>
                  <a:srgbClr val="363435"/>
                </a:solidFill>
                <a:latin typeface="Times New Roman" panose="02020603050405020304" pitchFamily="18" charset="0"/>
                <a:ea typeface="Times New Roman" panose="02020603050405020304" pitchFamily="18" charset="0"/>
              </a:rPr>
              <a:t>od dana pravnosnažnosti presude kojom je ta kazna izrečena.</a:t>
            </a:r>
            <a:endParaRPr lang="sr-Latn-BA" sz="12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izvršenja </a:t>
            </a:r>
            <a:r>
              <a:rPr lang="sr-Latn-CS" b="1" dirty="0" err="1">
                <a:solidFill>
                  <a:srgbClr val="FF0000"/>
                </a:solidFill>
                <a:latin typeface="Times New Roman" panose="02020603050405020304" pitchFamily="18" charset="0"/>
                <a:ea typeface="Times New Roman" panose="02020603050405020304" pitchFamily="18" charset="0"/>
              </a:rPr>
              <a:t>mjera</a:t>
            </a:r>
            <a:r>
              <a:rPr lang="sr-Latn-CS" b="1" dirty="0">
                <a:solidFill>
                  <a:srgbClr val="FF0000"/>
                </a:solidFill>
                <a:latin typeface="Times New Roman" panose="02020603050405020304" pitchFamily="18" charset="0"/>
                <a:ea typeface="Times New Roman" panose="02020603050405020304" pitchFamily="18" charset="0"/>
              </a:rPr>
              <a:t> </a:t>
            </a:r>
            <a:r>
              <a:rPr lang="sr-Latn-CS" b="1" dirty="0" err="1">
                <a:solidFill>
                  <a:srgbClr val="FF0000"/>
                </a:solidFill>
                <a:latin typeface="Times New Roman" panose="02020603050405020304" pitchFamily="18" charset="0"/>
                <a:ea typeface="Times New Roman" panose="02020603050405020304" pitchFamily="18" charset="0"/>
              </a:rPr>
              <a:t>bezbjednosti</a:t>
            </a:r>
            <a:r>
              <a:rPr lang="sr-Latn-CS" b="1" dirty="0">
                <a:solidFill>
                  <a:srgbClr val="FF0000"/>
                </a:solidFill>
                <a:latin typeface="Times New Roman" panose="02020603050405020304" pitchFamily="18" charset="0"/>
                <a:ea typeface="Times New Roman" panose="02020603050405020304" pitchFamily="18" charset="0"/>
              </a:rPr>
              <a:t> </a:t>
            </a:r>
            <a:r>
              <a:rPr lang="sr-Latn-CS" dirty="0">
                <a:solidFill>
                  <a:srgbClr val="363435"/>
                </a:solidFill>
                <a:latin typeface="Times New Roman" panose="02020603050405020304" pitchFamily="18" charset="0"/>
                <a:ea typeface="Times New Roman" panose="02020603050405020304" pitchFamily="18" charset="0"/>
              </a:rPr>
              <a:t>nastaje kad protekne pet godina od dana pravnosnažnosti odluke kojom su te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izrečene.</a:t>
            </a:r>
            <a:endParaRPr lang="sr-Latn-BA" sz="1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095413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ctr">
              <a:spcBef>
                <a:spcPts val="125"/>
              </a:spcBef>
              <a:buNone/>
            </a:pPr>
            <a:endParaRPr lang="sr-Latn-CS" b="1" dirty="0" smtClean="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endParaRPr lang="sr-Latn-CS" b="1" dirty="0">
              <a:solidFill>
                <a:srgbClr val="363435"/>
              </a:solidFill>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smtClean="0">
                <a:solidFill>
                  <a:srgbClr val="363435"/>
                </a:solidFill>
                <a:latin typeface="Times New Roman" panose="02020603050405020304" pitchFamily="18" charset="0"/>
                <a:ea typeface="Times New Roman" panose="02020603050405020304" pitchFamily="18" charset="0"/>
              </a:rPr>
              <a:t>Tok </a:t>
            </a:r>
            <a:r>
              <a:rPr lang="sr-Latn-CS" b="1" dirty="0">
                <a:solidFill>
                  <a:srgbClr val="363435"/>
                </a:solidFill>
                <a:latin typeface="Times New Roman" panose="02020603050405020304" pitchFamily="18" charset="0"/>
                <a:ea typeface="Times New Roman" panose="02020603050405020304" pitchFamily="18" charset="0"/>
              </a:rPr>
              <a:t>i prekid </a:t>
            </a:r>
            <a:r>
              <a:rPr lang="sr-Latn-CS" b="1" dirty="0" err="1">
                <a:solidFill>
                  <a:srgbClr val="363435"/>
                </a:solidFill>
                <a:latin typeface="Times New Roman" panose="02020603050405020304" pitchFamily="18" charset="0"/>
                <a:ea typeface="Times New Roman" panose="02020603050405020304" pitchFamily="18" charset="0"/>
              </a:rPr>
              <a:t>zastarijevanja</a:t>
            </a:r>
            <a:r>
              <a:rPr lang="sr-Latn-CS" b="1" dirty="0">
                <a:solidFill>
                  <a:srgbClr val="363435"/>
                </a:solidFill>
                <a:latin typeface="Times New Roman" panose="02020603050405020304" pitchFamily="18" charset="0"/>
                <a:ea typeface="Times New Roman" panose="02020603050405020304" pitchFamily="18" charset="0"/>
              </a:rPr>
              <a:t> izvršenja kazne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99.</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a:t>
            </a:r>
            <a:r>
              <a:rPr lang="sr-Latn-CS" dirty="0" err="1">
                <a:solidFill>
                  <a:srgbClr val="363435"/>
                </a:solidFill>
                <a:latin typeface="Times New Roman" panose="02020603050405020304" pitchFamily="18" charset="0"/>
                <a:ea typeface="Times New Roman" panose="02020603050405020304" pitchFamily="18" charset="0"/>
              </a:rPr>
              <a:t>Zastarijevanje</a:t>
            </a:r>
            <a:r>
              <a:rPr lang="sr-Latn-CS" dirty="0">
                <a:solidFill>
                  <a:srgbClr val="363435"/>
                </a:solidFill>
                <a:latin typeface="Times New Roman" panose="02020603050405020304" pitchFamily="18" charset="0"/>
                <a:ea typeface="Times New Roman" panose="02020603050405020304" pitchFamily="18" charset="0"/>
              </a:rPr>
              <a:t> izvršenja kazne počinje od dana kad je presuda postala pravosnažna, a ako je uslovna osuda opozvana – od dana kad je odluka o opozivanju postala </a:t>
            </a:r>
            <a:r>
              <a:rPr lang="sr-Latn-CS" dirty="0" smtClean="0">
                <a:solidFill>
                  <a:srgbClr val="363435"/>
                </a:solidFill>
                <a:latin typeface="Times New Roman" panose="02020603050405020304" pitchFamily="18" charset="0"/>
                <a:ea typeface="Times New Roman" panose="02020603050405020304" pitchFamily="18" charset="0"/>
              </a:rPr>
              <a:t>pravosnažna</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a:t>
            </a:r>
            <a:r>
              <a:rPr lang="sr-Latn-CS" dirty="0" err="1">
                <a:solidFill>
                  <a:srgbClr val="363435"/>
                </a:solidFill>
                <a:latin typeface="Times New Roman" panose="02020603050405020304" pitchFamily="18" charset="0"/>
                <a:ea typeface="Times New Roman" panose="02020603050405020304" pitchFamily="18" charset="0"/>
              </a:rPr>
              <a:t>Zastarijevanje</a:t>
            </a:r>
            <a:r>
              <a:rPr lang="sr-Latn-CS" dirty="0">
                <a:solidFill>
                  <a:srgbClr val="363435"/>
                </a:solidFill>
                <a:latin typeface="Times New Roman" panose="02020603050405020304" pitchFamily="18" charset="0"/>
                <a:ea typeface="Times New Roman" panose="02020603050405020304" pitchFamily="18" charset="0"/>
              </a:rPr>
              <a:t> ne teče za </a:t>
            </a:r>
            <a:r>
              <a:rPr lang="sr-Latn-CS" dirty="0" err="1">
                <a:solidFill>
                  <a:srgbClr val="363435"/>
                </a:solidFill>
                <a:latin typeface="Times New Roman" panose="02020603050405020304" pitchFamily="18" charset="0"/>
                <a:ea typeface="Times New Roman" panose="02020603050405020304" pitchFamily="18" charset="0"/>
              </a:rPr>
              <a:t>vrijeme</a:t>
            </a:r>
            <a:r>
              <a:rPr lang="sr-Latn-CS" dirty="0">
                <a:solidFill>
                  <a:srgbClr val="363435"/>
                </a:solidFill>
                <a:latin typeface="Times New Roman" panose="02020603050405020304" pitchFamily="18" charset="0"/>
                <a:ea typeface="Times New Roman" panose="02020603050405020304" pitchFamily="18" charset="0"/>
              </a:rPr>
              <a:t> za koje se po zakonu izvršenje kazne ne može preduzeti.</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(3) </a:t>
            </a:r>
            <a:r>
              <a:rPr lang="sr-Latn-CS" dirty="0" err="1">
                <a:solidFill>
                  <a:srgbClr val="363435"/>
                </a:solidFill>
                <a:latin typeface="Times New Roman" panose="02020603050405020304" pitchFamily="18" charset="0"/>
                <a:ea typeface="Times New Roman" panose="02020603050405020304" pitchFamily="18" charset="0"/>
              </a:rPr>
              <a:t>Zastarijevanje</a:t>
            </a:r>
            <a:r>
              <a:rPr lang="sr-Latn-CS" dirty="0">
                <a:solidFill>
                  <a:srgbClr val="363435"/>
                </a:solidFill>
                <a:latin typeface="Times New Roman" panose="02020603050405020304" pitchFamily="18" charset="0"/>
                <a:ea typeface="Times New Roman" panose="02020603050405020304" pitchFamily="18" charset="0"/>
              </a:rPr>
              <a:t> se prekida svakom radnjom nadležnog organa koja se preduzima radi izvršenja kazne.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(4) Sa svakim prekidom,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počinje ponovo da teče.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(5)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izvršenja kazne nastaje u svakom slučaju kad protekne dvaput onoliko vremena koliko se po zakonu traži za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izvršenja kazne, ali ona ne može nastupiti ukoliko je izvršenje kazne u toku.</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(6) Odredbe st. 2, 3, 4. i 5. ovog člana shodno se </a:t>
            </a:r>
            <a:r>
              <a:rPr lang="sr-Latn-CS" dirty="0" err="1">
                <a:solidFill>
                  <a:srgbClr val="363435"/>
                </a:solidFill>
                <a:latin typeface="Times New Roman" panose="02020603050405020304" pitchFamily="18" charset="0"/>
                <a:ea typeface="Times New Roman" panose="02020603050405020304" pitchFamily="18" charset="0"/>
              </a:rPr>
              <a:t>primjenjuju</a:t>
            </a:r>
            <a:r>
              <a:rPr lang="sr-Latn-CS" dirty="0">
                <a:solidFill>
                  <a:srgbClr val="363435"/>
                </a:solidFill>
                <a:latin typeface="Times New Roman" panose="02020603050405020304" pitchFamily="18" charset="0"/>
                <a:ea typeface="Times New Roman" panose="02020603050405020304" pitchFamily="18" charset="0"/>
              </a:rPr>
              <a:t> i na </a:t>
            </a:r>
            <a:r>
              <a:rPr lang="sr-Latn-CS" dirty="0" err="1">
                <a:solidFill>
                  <a:srgbClr val="363435"/>
                </a:solidFill>
                <a:latin typeface="Times New Roman" panose="02020603050405020304" pitchFamily="18" charset="0"/>
                <a:ea typeface="Times New Roman" panose="02020603050405020304" pitchFamily="18" charset="0"/>
              </a:rPr>
              <a:t>zastarjelost</a:t>
            </a:r>
            <a:r>
              <a:rPr lang="sr-Latn-CS" dirty="0">
                <a:solidFill>
                  <a:srgbClr val="363435"/>
                </a:solidFill>
                <a:latin typeface="Times New Roman" panose="02020603050405020304" pitchFamily="18" charset="0"/>
                <a:ea typeface="Times New Roman" panose="02020603050405020304" pitchFamily="18" charset="0"/>
              </a:rPr>
              <a:t> izvršenja </a:t>
            </a:r>
            <a:r>
              <a:rPr lang="sr-Latn-CS" dirty="0" err="1">
                <a:solidFill>
                  <a:srgbClr val="363435"/>
                </a:solidFill>
                <a:latin typeface="Times New Roman" panose="02020603050405020304" pitchFamily="18" charset="0"/>
                <a:ea typeface="Times New Roman" panose="02020603050405020304" pitchFamily="18" charset="0"/>
              </a:rPr>
              <a:t>mjera</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5686256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20000"/>
          </a:bodyPr>
          <a:lstStyle/>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GLAVA IX</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smtClean="0">
                <a:solidFill>
                  <a:srgbClr val="363435"/>
                </a:solidFill>
                <a:latin typeface="Times New Roman" panose="02020603050405020304" pitchFamily="18" charset="0"/>
                <a:ea typeface="Times New Roman" panose="02020603050405020304" pitchFamily="18" charset="0"/>
              </a:rPr>
              <a:t>AMNESTIJA </a:t>
            </a:r>
            <a:r>
              <a:rPr lang="sr-Latn-CS" dirty="0">
                <a:solidFill>
                  <a:srgbClr val="363435"/>
                </a:solidFill>
                <a:latin typeface="Times New Roman" panose="02020603050405020304" pitchFamily="18" charset="0"/>
                <a:ea typeface="Times New Roman" panose="02020603050405020304" pitchFamily="18" charset="0"/>
              </a:rPr>
              <a:t>I POMILOVANJE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Amnestija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100.</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Licima koja su obuhvaćena aktom amnestije daje se oslobođenje od gonjenja ili potpuno ili </a:t>
            </a:r>
            <a:r>
              <a:rPr lang="sr-Latn-CS" dirty="0" err="1">
                <a:solidFill>
                  <a:srgbClr val="363435"/>
                </a:solidFill>
                <a:latin typeface="Times New Roman" panose="02020603050405020304" pitchFamily="18" charset="0"/>
                <a:ea typeface="Times New Roman" panose="02020603050405020304" pitchFamily="18" charset="0"/>
              </a:rPr>
              <a:t>djelimično</a:t>
            </a:r>
            <a:r>
              <a:rPr lang="sr-Latn-CS" dirty="0">
                <a:solidFill>
                  <a:srgbClr val="363435"/>
                </a:solidFill>
                <a:latin typeface="Times New Roman" panose="02020603050405020304" pitchFamily="18" charset="0"/>
                <a:ea typeface="Times New Roman" panose="02020603050405020304" pitchFamily="18" charset="0"/>
              </a:rPr>
              <a:t> oslobođenje od izvršenja kazne, </a:t>
            </a:r>
            <a:r>
              <a:rPr lang="sr-Latn-CS" dirty="0" err="1">
                <a:solidFill>
                  <a:srgbClr val="363435"/>
                </a:solidFill>
                <a:latin typeface="Times New Roman" panose="02020603050405020304" pitchFamily="18" charset="0"/>
                <a:ea typeface="Times New Roman" panose="02020603050405020304" pitchFamily="18" charset="0"/>
              </a:rPr>
              <a:t>zamjenjuje</a:t>
            </a:r>
            <a:r>
              <a:rPr lang="sr-Latn-CS" dirty="0">
                <a:solidFill>
                  <a:srgbClr val="363435"/>
                </a:solidFill>
                <a:latin typeface="Times New Roman" panose="02020603050405020304" pitchFamily="18" charset="0"/>
                <a:ea typeface="Times New Roman" panose="02020603050405020304" pitchFamily="18" charset="0"/>
              </a:rPr>
              <a:t> se izrečena kazna blažom kaznom, određuje se brisanje osude, ili se ukida određena pravna posljedica osude.</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Pomilovanje</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101.</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(1) Pomilovanjem se poimenično određenom licu daje potpuno ili </a:t>
            </a:r>
            <a:r>
              <a:rPr lang="sr-Latn-CS" dirty="0" err="1">
                <a:solidFill>
                  <a:srgbClr val="363435"/>
                </a:solidFill>
                <a:latin typeface="Times New Roman" panose="02020603050405020304" pitchFamily="18" charset="0"/>
                <a:ea typeface="Times New Roman" panose="02020603050405020304" pitchFamily="18" charset="0"/>
              </a:rPr>
              <a:t>djelimično</a:t>
            </a:r>
            <a:r>
              <a:rPr lang="sr-Latn-CS" dirty="0">
                <a:solidFill>
                  <a:srgbClr val="363435"/>
                </a:solidFill>
                <a:latin typeface="Times New Roman" panose="02020603050405020304" pitchFamily="18" charset="0"/>
                <a:ea typeface="Times New Roman" panose="02020603050405020304" pitchFamily="18" charset="0"/>
              </a:rPr>
              <a:t> oslobođenje od izvršenja kazne, </a:t>
            </a:r>
            <a:r>
              <a:rPr lang="sr-Latn-CS" dirty="0" err="1">
                <a:solidFill>
                  <a:srgbClr val="363435"/>
                </a:solidFill>
                <a:latin typeface="Times New Roman" panose="02020603050405020304" pitchFamily="18" charset="0"/>
                <a:ea typeface="Times New Roman" panose="02020603050405020304" pitchFamily="18" charset="0"/>
              </a:rPr>
              <a:t>zamjenjuje</a:t>
            </a:r>
            <a:r>
              <a:rPr lang="sr-Latn-CS" dirty="0">
                <a:solidFill>
                  <a:srgbClr val="363435"/>
                </a:solidFill>
                <a:latin typeface="Times New Roman" panose="02020603050405020304" pitchFamily="18" charset="0"/>
                <a:ea typeface="Times New Roman" panose="02020603050405020304" pitchFamily="18" charset="0"/>
              </a:rPr>
              <a:t> se izrečena kazna blažom kaznom ili uslovnom osudom, određuje se brisanje osude ili se ukida, odnosno određuje se kraće trajanje pravne posljedice osude ili </a:t>
            </a:r>
            <a:r>
              <a:rPr lang="sr-Latn-CS" dirty="0" err="1">
                <a:solidFill>
                  <a:srgbClr val="363435"/>
                </a:solidFill>
                <a:latin typeface="Times New Roman" panose="02020603050405020304" pitchFamily="18" charset="0"/>
                <a:ea typeface="Times New Roman" panose="02020603050405020304" pitchFamily="18" charset="0"/>
              </a:rPr>
              <a:t>mjere</a:t>
            </a:r>
            <a:r>
              <a:rPr lang="sr-Latn-CS" dirty="0">
                <a:solidFill>
                  <a:srgbClr val="363435"/>
                </a:solidFill>
                <a:latin typeface="Times New Roman" panose="02020603050405020304" pitchFamily="18" charset="0"/>
                <a:ea typeface="Times New Roman" panose="02020603050405020304" pitchFamily="18" charset="0"/>
              </a:rPr>
              <a:t> </a:t>
            </a:r>
            <a:r>
              <a:rPr lang="sr-Latn-CS" dirty="0" err="1">
                <a:solidFill>
                  <a:srgbClr val="363435"/>
                </a:solidFill>
                <a:latin typeface="Times New Roman" panose="02020603050405020304" pitchFamily="18" charset="0"/>
                <a:ea typeface="Times New Roman" panose="02020603050405020304" pitchFamily="18" charset="0"/>
              </a:rPr>
              <a:t>bezbjednosti</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(2) Licu koje je osuđeno na kaznu dugotrajnog zatvora pomilovanje se ne može dati prije nego što izdrži </a:t>
            </a:r>
            <a:r>
              <a:rPr lang="sr-Latn-CS" sz="1900" b="1" dirty="0" err="1">
                <a:solidFill>
                  <a:srgbClr val="FF0000"/>
                </a:solidFill>
                <a:latin typeface="Times New Roman" panose="02020603050405020304" pitchFamily="18" charset="0"/>
                <a:ea typeface="Times New Roman" panose="02020603050405020304" pitchFamily="18" charset="0"/>
              </a:rPr>
              <a:t>dvije</a:t>
            </a:r>
            <a:r>
              <a:rPr lang="sr-Latn-CS" sz="1900" b="1" dirty="0">
                <a:solidFill>
                  <a:srgbClr val="FF0000"/>
                </a:solidFill>
                <a:latin typeface="Times New Roman" panose="02020603050405020304" pitchFamily="18" charset="0"/>
                <a:ea typeface="Times New Roman" panose="02020603050405020304" pitchFamily="18" charset="0"/>
              </a:rPr>
              <a:t> trećine izrečene kazne</a:t>
            </a:r>
            <a:r>
              <a:rPr lang="sr-Latn-CS" dirty="0">
                <a:solidFill>
                  <a:srgbClr val="363435"/>
                </a:solidFill>
                <a:latin typeface="Times New Roman" panose="02020603050405020304" pitchFamily="18" charset="0"/>
                <a:ea typeface="Times New Roman" panose="02020603050405020304" pitchFamily="18" charset="0"/>
              </a:rPr>
              <a:t>.</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 </a:t>
            </a: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b="1" dirty="0">
                <a:solidFill>
                  <a:srgbClr val="363435"/>
                </a:solidFill>
                <a:latin typeface="Times New Roman" panose="02020603050405020304" pitchFamily="18" charset="0"/>
                <a:ea typeface="Times New Roman" panose="02020603050405020304" pitchFamily="18" charset="0"/>
              </a:rPr>
              <a:t>Dejstvo amnestije i pomilovanja na prava trećih lica</a:t>
            </a:r>
            <a:endParaRPr lang="sr-Latn-BA" sz="1100" dirty="0">
              <a:latin typeface="Times New Roman" panose="02020603050405020304" pitchFamily="18" charset="0"/>
              <a:ea typeface="Times New Roman" panose="02020603050405020304" pitchFamily="18" charset="0"/>
            </a:endParaRPr>
          </a:p>
          <a:p>
            <a:pPr marL="0" marR="54610" indent="0" algn="ctr">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Član 102.</a:t>
            </a:r>
            <a:endParaRPr lang="sr-Latn-BA" sz="1100" dirty="0">
              <a:latin typeface="Times New Roman" panose="02020603050405020304" pitchFamily="18" charset="0"/>
              <a:ea typeface="Times New Roman" panose="02020603050405020304" pitchFamily="18" charset="0"/>
            </a:endParaRPr>
          </a:p>
          <a:p>
            <a:pPr marL="0" marR="54610" indent="0" algn="just">
              <a:spcBef>
                <a:spcPts val="125"/>
              </a:spcBef>
              <a:buNone/>
            </a:pPr>
            <a:r>
              <a:rPr lang="sr-Latn-CS" dirty="0">
                <a:solidFill>
                  <a:srgbClr val="363435"/>
                </a:solidFill>
                <a:latin typeface="Times New Roman" panose="02020603050405020304" pitchFamily="18" charset="0"/>
                <a:ea typeface="Times New Roman" panose="02020603050405020304" pitchFamily="18" charset="0"/>
              </a:rPr>
              <a:t>Davanjem amnestije ili pomilovanja ne dira se u prava trećih lica koja se zasnivaju na osudi.</a:t>
            </a:r>
            <a:endParaRPr lang="sr-Latn-BA" sz="11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99383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516</TotalTime>
  <Words>11511</Words>
  <Application>Microsoft Office PowerPoint</Application>
  <PresentationFormat>On-screen Show (4:3)</PresentationFormat>
  <Paragraphs>857</Paragraphs>
  <Slides>100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100</vt:i4>
      </vt:variant>
    </vt:vector>
  </HeadingPairs>
  <TitlesOfParts>
    <vt:vector size="106" baseType="lpstr">
      <vt:lpstr>Arial</vt:lpstr>
      <vt:lpstr>Calibri</vt:lpstr>
      <vt:lpstr>Century Gothic</vt:lpstr>
      <vt:lpstr>Times New Roman</vt:lpstr>
      <vt:lpstr>Wingdings 3</vt:lpstr>
      <vt:lpstr>Wisp</vt:lpstr>
      <vt:lpstr>Nova rješenja u materijalnom krivičnom zakonodavstvu u svjetlu donošenja Krivičnog zakonika Republike Srpske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Danijela Bozic</dc:creator>
  <cp:lastModifiedBy>korisnik</cp:lastModifiedBy>
  <cp:revision>59</cp:revision>
  <dcterms:created xsi:type="dcterms:W3CDTF">2018-02-07T20:29:44Z</dcterms:created>
  <dcterms:modified xsi:type="dcterms:W3CDTF">2018-02-09T07:30:06Z</dcterms:modified>
</cp:coreProperties>
</file>