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275" r:id="rId3"/>
    <p:sldId id="261" r:id="rId4"/>
    <p:sldId id="262" r:id="rId5"/>
    <p:sldId id="263" r:id="rId6"/>
    <p:sldId id="264" r:id="rId7"/>
    <p:sldId id="265" r:id="rId8"/>
    <p:sldId id="266" r:id="rId9"/>
    <p:sldId id="273" r:id="rId10"/>
    <p:sldId id="267" r:id="rId11"/>
    <p:sldId id="270" r:id="rId12"/>
    <p:sldId id="268" r:id="rId13"/>
    <p:sldId id="269" r:id="rId14"/>
    <p:sldId id="272" r:id="rId15"/>
    <p:sldId id="288" r:id="rId16"/>
    <p:sldId id="308" r:id="rId17"/>
    <p:sldId id="295" r:id="rId18"/>
    <p:sldId id="296" r:id="rId19"/>
    <p:sldId id="307" r:id="rId20"/>
    <p:sldId id="274" r:id="rId21"/>
    <p:sldId id="276" r:id="rId22"/>
    <p:sldId id="277" r:id="rId23"/>
    <p:sldId id="281" r:id="rId24"/>
    <p:sldId id="278" r:id="rId25"/>
    <p:sldId id="279" r:id="rId26"/>
    <p:sldId id="309" r:id="rId27"/>
    <p:sldId id="280" r:id="rId28"/>
    <p:sldId id="282" r:id="rId29"/>
    <p:sldId id="283" r:id="rId30"/>
    <p:sldId id="284" r:id="rId31"/>
    <p:sldId id="285" r:id="rId32"/>
    <p:sldId id="286" r:id="rId33"/>
    <p:sldId id="287" r:id="rId34"/>
    <p:sldId id="290" r:id="rId35"/>
    <p:sldId id="299" r:id="rId36"/>
    <p:sldId id="298" r:id="rId37"/>
    <p:sldId id="310" r:id="rId38"/>
    <p:sldId id="300" r:id="rId39"/>
    <p:sldId id="291" r:id="rId40"/>
    <p:sldId id="292" r:id="rId41"/>
    <p:sldId id="301" r:id="rId42"/>
    <p:sldId id="258" r:id="rId43"/>
    <p:sldId id="259" r:id="rId44"/>
    <p:sldId id="293" r:id="rId45"/>
    <p:sldId id="302" r:id="rId46"/>
    <p:sldId id="303" r:id="rId47"/>
    <p:sldId id="304" r:id="rId48"/>
    <p:sldId id="305" r:id="rId4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550D-71E6-4C32-A3A1-1C4C762CAFAD}" type="datetimeFigureOut">
              <a:rPr lang="sr-Latn-BA" smtClean="0"/>
              <a:pPr/>
              <a:t>4.2.2018.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00AF-104B-40C1-970A-34D78A3F3FCA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550D-71E6-4C32-A3A1-1C4C762CAFAD}" type="datetimeFigureOut">
              <a:rPr lang="sr-Latn-BA" smtClean="0"/>
              <a:pPr/>
              <a:t>4.2.2018.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00AF-104B-40C1-970A-34D78A3F3FCA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550D-71E6-4C32-A3A1-1C4C762CAFAD}" type="datetimeFigureOut">
              <a:rPr lang="sr-Latn-BA" smtClean="0"/>
              <a:pPr/>
              <a:t>4.2.2018.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00AF-104B-40C1-970A-34D78A3F3FCA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550D-71E6-4C32-A3A1-1C4C762CAFAD}" type="datetimeFigureOut">
              <a:rPr lang="sr-Latn-BA" smtClean="0"/>
              <a:pPr/>
              <a:t>4.2.2018.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00AF-104B-40C1-970A-34D78A3F3FCA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550D-71E6-4C32-A3A1-1C4C762CAFAD}" type="datetimeFigureOut">
              <a:rPr lang="sr-Latn-BA" smtClean="0"/>
              <a:pPr/>
              <a:t>4.2.2018.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00AF-104B-40C1-970A-34D78A3F3FCA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550D-71E6-4C32-A3A1-1C4C762CAFAD}" type="datetimeFigureOut">
              <a:rPr lang="sr-Latn-BA" smtClean="0"/>
              <a:pPr/>
              <a:t>4.2.2018.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00AF-104B-40C1-970A-34D78A3F3FCA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550D-71E6-4C32-A3A1-1C4C762CAFAD}" type="datetimeFigureOut">
              <a:rPr lang="sr-Latn-BA" smtClean="0"/>
              <a:pPr/>
              <a:t>4.2.2018.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00AF-104B-40C1-970A-34D78A3F3FCA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550D-71E6-4C32-A3A1-1C4C762CAFAD}" type="datetimeFigureOut">
              <a:rPr lang="sr-Latn-BA" smtClean="0"/>
              <a:pPr/>
              <a:t>4.2.2018.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00AF-104B-40C1-970A-34D78A3F3FCA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550D-71E6-4C32-A3A1-1C4C762CAFAD}" type="datetimeFigureOut">
              <a:rPr lang="sr-Latn-BA" smtClean="0"/>
              <a:pPr/>
              <a:t>4.2.2018.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00AF-104B-40C1-970A-34D78A3F3FCA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550D-71E6-4C32-A3A1-1C4C762CAFAD}" type="datetimeFigureOut">
              <a:rPr lang="sr-Latn-BA" smtClean="0"/>
              <a:pPr/>
              <a:t>4.2.2018.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00AF-104B-40C1-970A-34D78A3F3FCA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550D-71E6-4C32-A3A1-1C4C762CAFAD}" type="datetimeFigureOut">
              <a:rPr lang="sr-Latn-BA" smtClean="0"/>
              <a:pPr/>
              <a:t>4.2.2018.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00AF-104B-40C1-970A-34D78A3F3FCA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3550D-71E6-4C32-A3A1-1C4C762CAFAD}" type="datetimeFigureOut">
              <a:rPr lang="sr-Latn-BA" smtClean="0"/>
              <a:pPr/>
              <a:t>4.2.2018.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E00AF-104B-40C1-970A-34D78A3F3FCA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872208"/>
          </a:xfrm>
        </p:spPr>
        <p:txBody>
          <a:bodyPr>
            <a:normAutofit fontScale="90000"/>
          </a:bodyPr>
          <a:lstStyle/>
          <a:p>
            <a:r>
              <a:rPr lang="sr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Glava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sr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- </a:t>
            </a:r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KD</a:t>
            </a:r>
            <a:r>
              <a:rPr lang="hr-HR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SEKSUALNOG ZLOSTAVLJANJA I ISKORIŠTAVANJA DJETETA</a:t>
            </a:r>
            <a:endParaRPr lang="sr-Latn-B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507288" cy="4104456"/>
          </a:xfrm>
        </p:spPr>
        <p:txBody>
          <a:bodyPr>
            <a:noAutofit/>
          </a:bodyPr>
          <a:lstStyle/>
          <a:p>
            <a:r>
              <a:rPr lang="sr-Latn-BA" sz="2800" b="1" dirty="0" smtClean="0"/>
              <a:t>o</a:t>
            </a:r>
            <a:r>
              <a:rPr lang="sr-Cyrl-CS" sz="2800" b="1" dirty="0" err="1" smtClean="0"/>
              <a:t>bjekt</a:t>
            </a:r>
            <a:r>
              <a:rPr lang="sr-Cyrl-CS" sz="2800" b="1" dirty="0" smtClean="0"/>
              <a:t> zaštite</a:t>
            </a:r>
            <a:r>
              <a:rPr lang="sr-Latn-BA" sz="2800" b="1" dirty="0" smtClean="0"/>
              <a:t>: </a:t>
            </a:r>
            <a:r>
              <a:rPr lang="sr-Cyrl-RS" sz="2800" u="sng" dirty="0" smtClean="0"/>
              <a:t>d</a:t>
            </a:r>
            <a:r>
              <a:rPr lang="sr-Latn-BA" sz="2800" u="sng" dirty="0" smtClean="0"/>
              <a:t>j</a:t>
            </a:r>
            <a:r>
              <a:rPr lang="sr-Cyrl-RS" sz="2800" u="sng" dirty="0" smtClean="0"/>
              <a:t>eca od svih oblika seksualnog zlostavljanja i iskorišćavanja </a:t>
            </a:r>
            <a:r>
              <a:rPr lang="sr-Cyrl-RS" sz="2800" dirty="0" smtClean="0"/>
              <a:t>od strane odraslih, odn</a:t>
            </a:r>
            <a:r>
              <a:rPr lang="sr-Latn-BA" sz="2800" dirty="0" smtClean="0"/>
              <a:t>.</a:t>
            </a:r>
            <a:r>
              <a:rPr lang="sr-Cyrl-RS" sz="2800" dirty="0" smtClean="0"/>
              <a:t> njihova </a:t>
            </a:r>
            <a:r>
              <a:rPr lang="sr-Cyrl-CS" sz="2800" dirty="0" smtClean="0"/>
              <a:t>polna sloboda, </a:t>
            </a:r>
            <a:r>
              <a:rPr lang="sr-Cyrl-CS" sz="2800" dirty="0" err="1" smtClean="0"/>
              <a:t>sloboda</a:t>
            </a:r>
            <a:r>
              <a:rPr lang="sr-Cyrl-CS" sz="2800" dirty="0" smtClean="0"/>
              <a:t> odlučivanja u sferi polnih odnosa, u pogledu stupanja u polne odnose ili na drugi način zadovoljenju polnog nagona.</a:t>
            </a:r>
            <a:endParaRPr lang="sr-Latn-BA" sz="2800" dirty="0" smtClean="0"/>
          </a:p>
          <a:p>
            <a:r>
              <a:rPr lang="sr-Latn-BA" sz="2800" u="sng" dirty="0" smtClean="0"/>
              <a:t>n</a:t>
            </a:r>
            <a:r>
              <a:rPr lang="sr-Cyrl-CS" sz="2800" u="sng" dirty="0" err="1" smtClean="0"/>
              <a:t>apadom</a:t>
            </a:r>
            <a:r>
              <a:rPr lang="sr-Cyrl-CS" sz="2800" u="sng" dirty="0" smtClean="0"/>
              <a:t> na polnu slobodu </a:t>
            </a:r>
            <a:r>
              <a:rPr lang="sr-Cyrl-CS" sz="2800" dirty="0" err="1" smtClean="0"/>
              <a:t>izvršenj</a:t>
            </a:r>
            <a:r>
              <a:rPr lang="sr-Latn-BA" sz="2800" dirty="0" smtClean="0"/>
              <a:t>em</a:t>
            </a:r>
            <a:r>
              <a:rPr lang="sr-Cyrl-CS" sz="2800" dirty="0" smtClean="0"/>
              <a:t> ovih </a:t>
            </a:r>
            <a:r>
              <a:rPr lang="sr-Latn-BA" sz="2800" dirty="0" smtClean="0"/>
              <a:t>KD</a:t>
            </a:r>
            <a:r>
              <a:rPr lang="sr-Cyrl-CS" sz="2800" dirty="0" smtClean="0"/>
              <a:t>, </a:t>
            </a:r>
            <a:r>
              <a:rPr lang="sr-Cyrl-CS" sz="2800" b="1" dirty="0" smtClean="0"/>
              <a:t>povređuju se ili ugrožavaju polni moral </a:t>
            </a:r>
            <a:r>
              <a:rPr lang="sr-Cyrl-RS" sz="2800" dirty="0" smtClean="0"/>
              <a:t>(posebno putem pornografskih </a:t>
            </a:r>
            <a:r>
              <a:rPr lang="sr-Latn-BA" sz="2800" dirty="0" smtClean="0"/>
              <a:t>KD</a:t>
            </a:r>
            <a:r>
              <a:rPr lang="sr-Cyrl-RS" sz="2800" dirty="0" smtClean="0"/>
              <a:t>) </a:t>
            </a:r>
            <a:r>
              <a:rPr lang="sr-Cyrl-CS" sz="2800" b="1" dirty="0" smtClean="0"/>
              <a:t>i polna čast </a:t>
            </a:r>
            <a:r>
              <a:rPr lang="sr-Cyrl-CS" sz="2800" dirty="0" smtClean="0"/>
              <a:t>koja čini bitnu komponentu ljudskog dostojanstva. </a:t>
            </a:r>
            <a:endParaRPr lang="sr-Latn-BA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r-Latn-BA" sz="4000" b="1" dirty="0" smtClean="0"/>
              <a:t>Kada ovo KD ne postoji?</a:t>
            </a:r>
            <a:endParaRPr lang="sr-Latn-B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032448"/>
          </a:xfrm>
        </p:spPr>
        <p:txBody>
          <a:bodyPr>
            <a:normAutofit fontScale="92500" lnSpcReduction="20000"/>
          </a:bodyPr>
          <a:lstStyle/>
          <a:p>
            <a:r>
              <a:rPr lang="sr-Cyrl-RS" sz="3000" b="1" u="sng" dirty="0" smtClean="0"/>
              <a:t>ovog </a:t>
            </a:r>
            <a:r>
              <a:rPr lang="sr-Latn-BA" sz="3000" b="1" u="sng" dirty="0" smtClean="0"/>
              <a:t>KD </a:t>
            </a:r>
            <a:r>
              <a:rPr lang="sr-Cyrl-RS" sz="3000" b="1" u="sng" dirty="0" smtClean="0"/>
              <a:t>nema ako između učinioca i pasivnog subjekta (d</a:t>
            </a:r>
            <a:r>
              <a:rPr lang="sr-Latn-BA" sz="3000" b="1" u="sng" dirty="0" smtClean="0"/>
              <a:t>j</a:t>
            </a:r>
            <a:r>
              <a:rPr lang="sr-Cyrl-RS" sz="3000" b="1" u="sng" dirty="0" smtClean="0"/>
              <a:t>eteta) </a:t>
            </a:r>
            <a:r>
              <a:rPr lang="sr-Cyrl-RS" sz="3000" b="1" dirty="0" smtClean="0"/>
              <a:t>ne postoji značajnija razlika u duševnoj i t</a:t>
            </a:r>
            <a:r>
              <a:rPr lang="sr-Latn-BA" sz="3000" b="1" dirty="0" smtClean="0"/>
              <a:t>j</a:t>
            </a:r>
            <a:r>
              <a:rPr lang="sr-Cyrl-RS" sz="3000" b="1" dirty="0" smtClean="0"/>
              <a:t>elesnoj zrelosti. </a:t>
            </a:r>
            <a:endParaRPr lang="sr-Latn-BA" sz="3000" b="1" dirty="0" smtClean="0"/>
          </a:p>
          <a:p>
            <a:r>
              <a:rPr lang="sr-Latn-BA" sz="3000" dirty="0" smtClean="0"/>
              <a:t>k</a:t>
            </a:r>
            <a:r>
              <a:rPr lang="sr-Cyrl-RS" sz="3000" dirty="0" smtClean="0"/>
              <a:t>ada p</a:t>
            </a:r>
            <a:r>
              <a:rPr lang="sr-Latn-BA" sz="3000" dirty="0" smtClean="0"/>
              <a:t>os</a:t>
            </a:r>
            <a:r>
              <a:rPr lang="sr-Cyrl-RS" sz="3000" dirty="0" smtClean="0"/>
              <a:t>toji ova razlika i kada je ona ''značajnija'', u većem obimu i većeg značaja, faktičko je pitanje koje sud r</a:t>
            </a:r>
            <a:r>
              <a:rPr lang="sr-Latn-BA" sz="3000" dirty="0" smtClean="0"/>
              <a:t>j</a:t>
            </a:r>
            <a:r>
              <a:rPr lang="sr-Cyrl-RS" sz="3000" dirty="0" smtClean="0"/>
              <a:t>ešava u svakom konkretnom slučaju putem v</a:t>
            </a:r>
            <a:r>
              <a:rPr lang="sr-Latn-BA" sz="3000" dirty="0" smtClean="0"/>
              <a:t>j</a:t>
            </a:r>
            <a:r>
              <a:rPr lang="sr-Cyrl-RS" sz="3000" dirty="0" smtClean="0"/>
              <a:t>e</a:t>
            </a:r>
            <a:r>
              <a:rPr lang="sr-Latn-BA" sz="3000" dirty="0" smtClean="0"/>
              <a:t>š</a:t>
            </a:r>
            <a:r>
              <a:rPr lang="sr-Cyrl-RS" sz="3000" dirty="0" smtClean="0"/>
              <a:t>taka odgovarajuće struke. </a:t>
            </a:r>
            <a:r>
              <a:rPr lang="sr-Cyrl-CS" sz="3000" dirty="0" smtClean="0"/>
              <a:t> </a:t>
            </a:r>
            <a:endParaRPr lang="sr-Latn-BA" sz="3000" dirty="0" smtClean="0"/>
          </a:p>
          <a:p>
            <a:r>
              <a:rPr lang="sr-Latn-BA" sz="3000" b="1" dirty="0" smtClean="0"/>
              <a:t>i</a:t>
            </a:r>
            <a:r>
              <a:rPr lang="sr-Cyrl-CS" sz="3000" b="1" dirty="0" err="1" smtClean="0"/>
              <a:t>zvršilac</a:t>
            </a:r>
            <a:r>
              <a:rPr lang="sr-Cyrl-CS" sz="3000" b="1" dirty="0" smtClean="0"/>
              <a:t> d</a:t>
            </a:r>
            <a:r>
              <a:rPr lang="sr-Latn-BA" sz="3000" b="1" dirty="0" smtClean="0"/>
              <a:t>j</a:t>
            </a:r>
            <a:r>
              <a:rPr lang="sr-Cyrl-CS" sz="3000" b="1" dirty="0" err="1" smtClean="0"/>
              <a:t>ela</a:t>
            </a:r>
            <a:r>
              <a:rPr lang="sr-Latn-BA" sz="3000" b="1" dirty="0" smtClean="0"/>
              <a:t>: </a:t>
            </a:r>
            <a:r>
              <a:rPr lang="sr-Cyrl-CS" sz="3000" u="sng" dirty="0" smtClean="0"/>
              <a:t>svako lice</a:t>
            </a:r>
            <a:r>
              <a:rPr lang="sr-Latn-BA" sz="3000" dirty="0" smtClean="0"/>
              <a:t>.</a:t>
            </a:r>
          </a:p>
          <a:p>
            <a:r>
              <a:rPr lang="sr-Cyrl-CS" sz="3000" b="1" dirty="0" smtClean="0"/>
              <a:t>u pogledu krivice</a:t>
            </a:r>
            <a:r>
              <a:rPr lang="sr-Latn-BA" sz="3000" b="1" dirty="0" smtClean="0"/>
              <a:t>: </a:t>
            </a:r>
            <a:r>
              <a:rPr lang="sr-Cyrl-CS" sz="3000" u="sng" dirty="0" smtClean="0"/>
              <a:t>umišljaj</a:t>
            </a:r>
            <a:r>
              <a:rPr lang="sr-Cyrl-CS" sz="3000" dirty="0" smtClean="0"/>
              <a:t>.</a:t>
            </a:r>
            <a:endParaRPr lang="sr-Latn-BA" sz="3000" dirty="0" smtClean="0"/>
          </a:p>
          <a:p>
            <a:r>
              <a:rPr lang="sr-Latn-BA" sz="3000" dirty="0" smtClean="0"/>
              <a:t>z</a:t>
            </a:r>
            <a:r>
              <a:rPr lang="sr-Cyrl-CS" sz="3000" dirty="0" smtClean="0"/>
              <a:t>a ovo je d</a:t>
            </a:r>
            <a:r>
              <a:rPr lang="sr-Latn-BA" sz="3000" dirty="0" smtClean="0"/>
              <a:t>j</a:t>
            </a:r>
            <a:r>
              <a:rPr lang="sr-Cyrl-CS" sz="3000" dirty="0" err="1" smtClean="0"/>
              <a:t>elo</a:t>
            </a:r>
            <a:r>
              <a:rPr lang="sr-Cyrl-CS" sz="3000" dirty="0" smtClean="0"/>
              <a:t> propisana </a:t>
            </a:r>
            <a:r>
              <a:rPr lang="sr-Latn-BA" sz="3000" dirty="0" smtClean="0"/>
              <a:t>KZ </a:t>
            </a:r>
            <a:r>
              <a:rPr lang="sr-Cyrl-CS" sz="3000" dirty="0" smtClean="0"/>
              <a:t>od </a:t>
            </a:r>
            <a:r>
              <a:rPr lang="sr-Cyrl-RS" sz="3000" dirty="0" smtClean="0"/>
              <a:t>dv</a:t>
            </a:r>
            <a:r>
              <a:rPr lang="sr-Latn-BA" sz="3000" dirty="0" err="1" smtClean="0"/>
              <a:t>ij</a:t>
            </a:r>
            <a:r>
              <a:rPr lang="sr-Cyrl-RS" sz="3000" dirty="0" smtClean="0"/>
              <a:t>e d</a:t>
            </a:r>
            <a:r>
              <a:rPr lang="sr-Cyrl-CS" sz="3000" dirty="0" smtClean="0"/>
              <a:t>o </a:t>
            </a:r>
            <a:r>
              <a:rPr lang="sr-Latn-BA" sz="3000" dirty="0" smtClean="0"/>
              <a:t>10</a:t>
            </a:r>
            <a:r>
              <a:rPr lang="sr-Cyrl-CS" sz="3000" dirty="0" smtClean="0"/>
              <a:t> godina.</a:t>
            </a:r>
            <a:endParaRPr lang="sr-Latn-BA" sz="3000" dirty="0" smtClean="0"/>
          </a:p>
          <a:p>
            <a:endParaRPr lang="sr-Latn-BA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r-Latn-BA" b="1" dirty="0" smtClean="0"/>
              <a:t>L</a:t>
            </a:r>
            <a:r>
              <a:rPr lang="sr-Cyrl-RS" b="1" dirty="0" smtClean="0"/>
              <a:t>akš</a:t>
            </a:r>
            <a:r>
              <a:rPr lang="sr-Latn-BA" b="1" dirty="0" smtClean="0"/>
              <a:t>i</a:t>
            </a:r>
            <a:r>
              <a:rPr lang="sr-Cyrl-RS" b="1" dirty="0" smtClean="0"/>
              <a:t>, privilegovan</a:t>
            </a:r>
            <a:r>
              <a:rPr lang="sr-Latn-BA" b="1" dirty="0" smtClean="0"/>
              <a:t>i</a:t>
            </a:r>
            <a:r>
              <a:rPr lang="sr-Cyrl-RS" b="1" dirty="0" smtClean="0"/>
              <a:t> oblik</a:t>
            </a:r>
            <a:r>
              <a:rPr lang="sr-Latn-BA" b="1" dirty="0" smtClean="0"/>
              <a:t> djela...</a:t>
            </a:r>
            <a:r>
              <a:rPr lang="sr-Cyrl-RS" b="1" dirty="0" smtClean="0"/>
              <a:t>  </a:t>
            </a:r>
            <a:endParaRPr lang="sr-Latn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>
            <a:noAutofit/>
          </a:bodyPr>
          <a:lstStyle/>
          <a:p>
            <a:r>
              <a:rPr lang="sr-Cyrl-RS" sz="2800" dirty="0" smtClean="0"/>
              <a:t>postoji </a:t>
            </a:r>
            <a:r>
              <a:rPr lang="sr-Cyrl-RS" sz="2800" b="1" u="sng" dirty="0" smtClean="0"/>
              <a:t>kada je učinilac bio u otklonjivoj stvarnoj zabludi </a:t>
            </a:r>
            <a:r>
              <a:rPr lang="sr-Cyrl-RS" sz="2800" dirty="0" smtClean="0"/>
              <a:t>u pogledu činjenice koja se odnosi na životnu dob (uzrast) d</a:t>
            </a:r>
            <a:r>
              <a:rPr lang="sr-Latn-BA" sz="2800" dirty="0" smtClean="0"/>
              <a:t>j</a:t>
            </a:r>
            <a:r>
              <a:rPr lang="sr-Cyrl-RS" sz="2800" dirty="0" smtClean="0"/>
              <a:t>eteta</a:t>
            </a:r>
            <a:r>
              <a:rPr lang="sr-Latn-BA" sz="2800" dirty="0" smtClean="0"/>
              <a:t> (stav 5)</a:t>
            </a:r>
            <a:r>
              <a:rPr lang="sr-Cyrl-RS" sz="2800" dirty="0" smtClean="0"/>
              <a:t>. </a:t>
            </a:r>
            <a:endParaRPr lang="sr-Latn-BA" sz="2800" dirty="0" smtClean="0"/>
          </a:p>
          <a:p>
            <a:r>
              <a:rPr lang="sr-Latn-BA" sz="2800" dirty="0" smtClean="0"/>
              <a:t>t</a:t>
            </a:r>
            <a:r>
              <a:rPr lang="sr-Cyrl-RS" sz="2800" dirty="0" smtClean="0"/>
              <a:t>o su situacije kada je </a:t>
            </a:r>
            <a:r>
              <a:rPr lang="sr-Cyrl-RS" sz="2800" u="sng" dirty="0" smtClean="0"/>
              <a:t>učinilac</a:t>
            </a:r>
            <a:r>
              <a:rPr lang="sr-Cyrl-RS" sz="2800" dirty="0" smtClean="0"/>
              <a:t> pri postojećim okolnostima </a:t>
            </a:r>
            <a:r>
              <a:rPr lang="sr-Cyrl-RS" sz="2800" u="sng" dirty="0" smtClean="0"/>
              <a:t>imao pogrešnu ili nepotpunu pr</a:t>
            </a:r>
            <a:r>
              <a:rPr lang="sr-Latn-BA" sz="2800" u="sng" dirty="0" smtClean="0"/>
              <a:t>e</a:t>
            </a:r>
            <a:r>
              <a:rPr lang="sr-Cyrl-RS" sz="2800" u="sng" dirty="0" smtClean="0"/>
              <a:t>dstavu, sv</a:t>
            </a:r>
            <a:r>
              <a:rPr lang="sr-Latn-BA" sz="2800" u="sng" dirty="0" err="1" smtClean="0"/>
              <a:t>ij</a:t>
            </a:r>
            <a:r>
              <a:rPr lang="sr-Cyrl-RS" sz="2800" u="sng" dirty="0" smtClean="0"/>
              <a:t>est o uzrastu d</a:t>
            </a:r>
            <a:r>
              <a:rPr lang="sr-Latn-BA" sz="2800" u="sng" dirty="0" smtClean="0"/>
              <a:t>j</a:t>
            </a:r>
            <a:r>
              <a:rPr lang="sr-Cyrl-RS" sz="2800" u="sng" dirty="0" smtClean="0"/>
              <a:t>eteta</a:t>
            </a:r>
            <a:r>
              <a:rPr lang="sr-Cyrl-RS" sz="2800" dirty="0" smtClean="0"/>
              <a:t>.</a:t>
            </a:r>
            <a:endParaRPr lang="sr-Latn-BA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r-Latn-BA" b="1" dirty="0" smtClean="0"/>
              <a:t>P</a:t>
            </a:r>
            <a:r>
              <a:rPr lang="sr-Cyrl-CS" b="1" dirty="0" err="1" smtClean="0"/>
              <a:t>rvi</a:t>
            </a:r>
            <a:r>
              <a:rPr lang="sr-Cyrl-CS" b="1" dirty="0" smtClean="0"/>
              <a:t> teži oblik d</a:t>
            </a:r>
            <a:r>
              <a:rPr lang="sr-Latn-BA" b="1" dirty="0" smtClean="0"/>
              <a:t>j</a:t>
            </a:r>
            <a:r>
              <a:rPr lang="sr-Cyrl-CS" b="1" dirty="0" err="1" smtClean="0"/>
              <a:t>ela</a:t>
            </a:r>
            <a:r>
              <a:rPr lang="sr-Latn-BA" b="1" dirty="0" smtClean="0"/>
              <a:t> postoji:</a:t>
            </a:r>
            <a:endParaRPr lang="sr-Latn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LcParenR"/>
            </a:pPr>
            <a:r>
              <a:rPr lang="sr-Cyrl-RS" sz="2800" u="sng" dirty="0" smtClean="0"/>
              <a:t>ako se radnja izvršenja sastoji u obljubi ili sa njom izjednačenoj polnoj radnji</a:t>
            </a:r>
            <a:r>
              <a:rPr lang="sr-Cyrl-RS" sz="2800" dirty="0" smtClean="0"/>
              <a:t>, </a:t>
            </a:r>
            <a:endParaRPr lang="sr-Latn-BA" sz="2800" dirty="0" smtClean="0"/>
          </a:p>
          <a:p>
            <a:pPr marL="514350" indent="-514350">
              <a:buAutoNum type="alphaLcParenR"/>
            </a:pPr>
            <a:r>
              <a:rPr lang="sr-Cyrl-RS" sz="2800" u="sng" dirty="0" smtClean="0"/>
              <a:t>ako je učinilac lice koje ima određeno svojstvo </a:t>
            </a:r>
            <a:r>
              <a:rPr lang="sr-Cyrl-RS" sz="2800" dirty="0" smtClean="0"/>
              <a:t>– srodnik po krvi u pravoj liniji do bilo kog stepena, odnosno u pobočnoj liniji do četvrtog stepena, očuh, maćeha, usvojilac, staralac, nastavnik, vaspitač, l</a:t>
            </a:r>
            <a:r>
              <a:rPr lang="sr-Latn-BA" sz="2800" dirty="0" smtClean="0"/>
              <a:t>j</a:t>
            </a:r>
            <a:r>
              <a:rPr lang="sr-Cyrl-RS" sz="2800" dirty="0" smtClean="0"/>
              <a:t>ekar, v</a:t>
            </a:r>
            <a:r>
              <a:rPr lang="sr-Latn-BA" sz="2800" dirty="0" smtClean="0"/>
              <a:t>j</a:t>
            </a:r>
            <a:r>
              <a:rPr lang="sr-Cyrl-RS" sz="2800" dirty="0" smtClean="0"/>
              <a:t>erski službenik ili drugo lice kome je d</a:t>
            </a:r>
            <a:r>
              <a:rPr lang="sr-Latn-BA" sz="2800" dirty="0" err="1" smtClean="0"/>
              <a:t>ij</a:t>
            </a:r>
            <a:r>
              <a:rPr lang="sr-Cyrl-RS" sz="2800" dirty="0" smtClean="0"/>
              <a:t>ete pov</a:t>
            </a:r>
            <a:r>
              <a:rPr lang="sr-Latn-BA" sz="2800" dirty="0" smtClean="0"/>
              <a:t>j</a:t>
            </a:r>
            <a:r>
              <a:rPr lang="sr-Cyrl-RS" sz="2800" dirty="0" smtClean="0"/>
              <a:t>ereno radi učenja, vaspitavanja, čuvanja, staranja ili n</a:t>
            </a:r>
            <a:r>
              <a:rPr lang="sr-Latn-BA" sz="2800" dirty="0" smtClean="0"/>
              <a:t>j</a:t>
            </a:r>
            <a:r>
              <a:rPr lang="sr-Cyrl-RS" sz="2800" dirty="0" smtClean="0"/>
              <a:t>ege</a:t>
            </a:r>
            <a:r>
              <a:rPr lang="sr-Latn-BA" sz="2800" dirty="0" smtClean="0"/>
              <a:t> </a:t>
            </a:r>
            <a:r>
              <a:rPr lang="sr-Cyrl-RS" sz="2800" dirty="0" smtClean="0"/>
              <a:t>i </a:t>
            </a:r>
            <a:endParaRPr lang="sr-Latn-BA" sz="2800" dirty="0" smtClean="0"/>
          </a:p>
          <a:p>
            <a:pPr marL="514350" indent="-514350">
              <a:buAutoNum type="alphaLcParenR"/>
            </a:pPr>
            <a:r>
              <a:rPr lang="sr-Cyrl-RS" sz="2800" u="sng" dirty="0" smtClean="0"/>
              <a:t>ako je pasivni subjek</a:t>
            </a:r>
            <a:r>
              <a:rPr lang="sr-Latn-BA" sz="2800" u="sng" dirty="0" smtClean="0"/>
              <a:t>t </a:t>
            </a:r>
            <a:r>
              <a:rPr lang="sr-Latn-BA" sz="2800" u="sng" dirty="0" err="1" smtClean="0"/>
              <a:t>dij</a:t>
            </a:r>
            <a:r>
              <a:rPr lang="sr-Cyrl-RS" sz="2800" u="sng" dirty="0" smtClean="0"/>
              <a:t>ete uzrasta do </a:t>
            </a:r>
            <a:r>
              <a:rPr lang="sr-Latn-BA" sz="2800" u="sng" dirty="0" smtClean="0"/>
              <a:t>15</a:t>
            </a:r>
            <a:r>
              <a:rPr lang="sr-Cyrl-RS" sz="2800" u="sng" dirty="0" smtClean="0"/>
              <a:t> godina koje je učiniocu pov</a:t>
            </a:r>
            <a:r>
              <a:rPr lang="sr-Latn-BA" sz="2800" u="sng" dirty="0" smtClean="0"/>
              <a:t>j</a:t>
            </a:r>
            <a:r>
              <a:rPr lang="sr-Cyrl-RS" sz="2800" u="sng" dirty="0" smtClean="0"/>
              <a:t>ereno radi učenja, vaspitavanja, čuvanja, staranja ili n</a:t>
            </a:r>
            <a:r>
              <a:rPr lang="sr-Latn-BA" sz="2800" u="sng" dirty="0" smtClean="0"/>
              <a:t>j</a:t>
            </a:r>
            <a:r>
              <a:rPr lang="sr-Cyrl-RS" sz="2800" u="sng" dirty="0" smtClean="0"/>
              <a:t>ege</a:t>
            </a:r>
            <a:r>
              <a:rPr lang="sr-Latn-BA" sz="2800" u="sng" dirty="0" smtClean="0"/>
              <a:t> (stav 2)</a:t>
            </a:r>
            <a:r>
              <a:rPr lang="sr-Cyrl-RS" sz="2800" dirty="0" smtClean="0"/>
              <a:t>.</a:t>
            </a:r>
            <a:endParaRPr lang="sr-Latn-BA" sz="2800" dirty="0" smtClean="0"/>
          </a:p>
          <a:p>
            <a:endParaRPr lang="sr-Latn-BA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210146"/>
          </a:xfrm>
        </p:spPr>
        <p:txBody>
          <a:bodyPr>
            <a:normAutofit fontScale="90000"/>
          </a:bodyPr>
          <a:lstStyle/>
          <a:p>
            <a:r>
              <a:rPr lang="sr-Latn-BA" b="1" dirty="0" smtClean="0"/>
              <a:t>D</a:t>
            </a:r>
            <a:r>
              <a:rPr lang="sr-Cyrl-RS" b="1" dirty="0" smtClean="0"/>
              <a:t>rugi teži oblik d</a:t>
            </a:r>
            <a:r>
              <a:rPr lang="sr-Latn-BA" b="1" dirty="0" smtClean="0"/>
              <a:t>j</a:t>
            </a:r>
            <a:r>
              <a:rPr lang="sr-Cyrl-RS" b="1" dirty="0" smtClean="0"/>
              <a:t>ela</a:t>
            </a:r>
            <a:r>
              <a:rPr lang="sr-Latn-BA" b="1" dirty="0" smtClean="0"/>
              <a:t> postoji </a:t>
            </a:r>
            <a:r>
              <a:rPr lang="sr-Latn-BA" b="1" u="sng" dirty="0" smtClean="0"/>
              <a:t>ako je obljuba ili s njom izjednačena radnja</a:t>
            </a:r>
            <a:r>
              <a:rPr lang="sr-Latn-BA" b="1" dirty="0" smtClean="0"/>
              <a:t>..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435280" cy="439248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lphaLcParenR"/>
            </a:pPr>
            <a:r>
              <a:rPr lang="sr-Cyrl-RS" sz="3300" dirty="0" smtClean="0"/>
              <a:t>izvršena upotrebom sile ili pr</a:t>
            </a:r>
            <a:r>
              <a:rPr lang="sr-Latn-BA" sz="3300" dirty="0" err="1" smtClean="0"/>
              <a:t>ij</a:t>
            </a:r>
            <a:r>
              <a:rPr lang="sr-Cyrl-RS" sz="3300" dirty="0" smtClean="0"/>
              <a:t>etnje nanošenjem bilo kakvog zla, </a:t>
            </a:r>
            <a:endParaRPr lang="sr-Latn-BA" sz="3300" dirty="0" smtClean="0"/>
          </a:p>
          <a:p>
            <a:pPr marL="514350" indent="-514350">
              <a:buAutoNum type="alphaLcParenR"/>
            </a:pPr>
            <a:r>
              <a:rPr lang="sr-Cyrl-RS" sz="3300" dirty="0" smtClean="0"/>
              <a:t>izvršena iskorišćavanjem duševne poremećenosti ili nemoćnog stanja, što mora biti poznato učiniocu u vr</a:t>
            </a:r>
            <a:r>
              <a:rPr lang="sr-Latn-BA" sz="3300" dirty="0" err="1" smtClean="0"/>
              <a:t>ij</a:t>
            </a:r>
            <a:r>
              <a:rPr lang="sr-Cyrl-RS" sz="3300" dirty="0" smtClean="0"/>
              <a:t>eme preduzimanja radnje, </a:t>
            </a:r>
            <a:endParaRPr lang="sr-Latn-BA" sz="3300" dirty="0" smtClean="0"/>
          </a:p>
          <a:p>
            <a:pPr marL="514350" indent="-514350">
              <a:buAutoNum type="alphaLcParenR"/>
            </a:pPr>
            <a:r>
              <a:rPr lang="sr-Cyrl-RS" sz="3300" dirty="0" smtClean="0"/>
              <a:t>izvršena na naročito svirep ili ponižavajući način, </a:t>
            </a:r>
            <a:endParaRPr lang="sr-Latn-BA" sz="3300" dirty="0" smtClean="0"/>
          </a:p>
          <a:p>
            <a:pPr marL="514350" indent="-514350">
              <a:buAutoNum type="alphaLcParenR"/>
            </a:pPr>
            <a:r>
              <a:rPr lang="sr-Cyrl-RS" sz="3300" dirty="0" smtClean="0"/>
              <a:t>izvršena od strane dva ili više lica, </a:t>
            </a:r>
            <a:endParaRPr lang="sr-Latn-BA" sz="3300" dirty="0" smtClean="0"/>
          </a:p>
          <a:p>
            <a:pPr marL="514350" indent="-514350">
              <a:buAutoNum type="alphaLcParenR"/>
            </a:pPr>
            <a:r>
              <a:rPr lang="sr-Cyrl-RS" sz="3300" dirty="0" smtClean="0"/>
              <a:t>izvršena od strane lica gd</a:t>
            </a:r>
            <a:r>
              <a:rPr lang="sr-Latn-BA" sz="3300" dirty="0" smtClean="0"/>
              <a:t>j</a:t>
            </a:r>
            <a:r>
              <a:rPr lang="sr-Cyrl-RS" sz="3300" dirty="0" smtClean="0"/>
              <a:t>e u odnosu na d</a:t>
            </a:r>
            <a:r>
              <a:rPr lang="sr-Latn-BA" sz="3300" dirty="0" err="1" smtClean="0"/>
              <a:t>ij</a:t>
            </a:r>
            <a:r>
              <a:rPr lang="sr-Cyrl-RS" sz="3300" dirty="0" smtClean="0"/>
              <a:t>ete – žrtvu postoji velika nesrazm</a:t>
            </a:r>
            <a:r>
              <a:rPr lang="sr-Latn-BA" sz="3300" dirty="0" smtClean="0"/>
              <a:t>j</a:t>
            </a:r>
            <a:r>
              <a:rPr lang="sr-Cyrl-RS" sz="3300" dirty="0" smtClean="0"/>
              <a:t>era u zrelosti i uzrastu, </a:t>
            </a:r>
            <a:endParaRPr lang="sr-Latn-BA" sz="3300" dirty="0" smtClean="0"/>
          </a:p>
          <a:p>
            <a:pPr marL="514350" indent="-514350">
              <a:buAutoNum type="alphaLcParenR"/>
            </a:pPr>
            <a:r>
              <a:rPr lang="sr-Cyrl-RS" sz="3300" dirty="0" smtClean="0"/>
              <a:t>imala za p</a:t>
            </a:r>
            <a:r>
              <a:rPr lang="sr-Latn-BA" sz="3300" dirty="0" err="1" smtClean="0"/>
              <a:t>oslj</a:t>
            </a:r>
            <a:r>
              <a:rPr lang="sr-Cyrl-RS" sz="3300" dirty="0" smtClean="0"/>
              <a:t>edicu nastupanje </a:t>
            </a:r>
            <a:r>
              <a:rPr lang="sr-Latn-BA" sz="3300" dirty="0" smtClean="0"/>
              <a:t>TTP</a:t>
            </a:r>
            <a:r>
              <a:rPr lang="sr-Cyrl-RS" sz="3300" dirty="0" smtClean="0"/>
              <a:t>, teškog narušavanja zdravlja ili trudnoće ženskog d</a:t>
            </a:r>
            <a:r>
              <a:rPr lang="sr-Latn-BA" sz="3300" dirty="0" smtClean="0"/>
              <a:t>j</a:t>
            </a:r>
            <a:r>
              <a:rPr lang="sr-Cyrl-RS" sz="3300" dirty="0" smtClean="0"/>
              <a:t>eteta.</a:t>
            </a:r>
            <a:endParaRPr lang="sr-Latn-BA" sz="3300" dirty="0" smtClean="0"/>
          </a:p>
          <a:p>
            <a:endParaRPr lang="sr-Latn-B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r-Latn-BA" b="1" dirty="0" smtClean="0"/>
              <a:t>Najteži </a:t>
            </a:r>
            <a:r>
              <a:rPr lang="sr-Cyrl-CS" b="1" dirty="0" smtClean="0"/>
              <a:t>oblik</a:t>
            </a:r>
            <a:r>
              <a:rPr lang="sr-Latn-BA" b="1" dirty="0" smtClean="0"/>
              <a:t> djela: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 lnSpcReduction="10000"/>
          </a:bodyPr>
          <a:lstStyle/>
          <a:p>
            <a:r>
              <a:rPr lang="sr-Latn-BA" sz="2800" dirty="0" smtClean="0"/>
              <a:t>...</a:t>
            </a:r>
            <a:r>
              <a:rPr lang="sr-Cyrl-RS" sz="2800" dirty="0" smtClean="0"/>
              <a:t>za koji je propisana </a:t>
            </a:r>
            <a:r>
              <a:rPr lang="sr-Latn-BA" sz="2800" dirty="0" smtClean="0"/>
              <a:t>KZ </a:t>
            </a:r>
            <a:r>
              <a:rPr lang="sr-Cyrl-RS" sz="2800" dirty="0" smtClean="0"/>
              <a:t>najmanje </a:t>
            </a:r>
            <a:r>
              <a:rPr lang="sr-Latn-BA" sz="2800" dirty="0" smtClean="0"/>
              <a:t>10</a:t>
            </a:r>
            <a:r>
              <a:rPr lang="sr-Cyrl-RS" sz="2800" dirty="0" smtClean="0"/>
              <a:t> godina ili </a:t>
            </a:r>
            <a:r>
              <a:rPr lang="sr-Latn-BA" sz="2800" dirty="0" smtClean="0"/>
              <a:t>KDZ </a:t>
            </a:r>
            <a:r>
              <a:rPr lang="sr-Cyrl-RS" sz="2800" dirty="0" smtClean="0"/>
              <a:t>postoji </a:t>
            </a:r>
            <a:r>
              <a:rPr lang="sr-Cyrl-RS" sz="2800" u="sng" dirty="0" smtClean="0"/>
              <a:t>ako je usl</a:t>
            </a:r>
            <a:r>
              <a:rPr lang="sr-Latn-BA" sz="2800" u="sng" dirty="0" smtClean="0"/>
              <a:t>j</a:t>
            </a:r>
            <a:r>
              <a:rPr lang="sr-Cyrl-RS" sz="2800" u="sng" dirty="0" smtClean="0"/>
              <a:t>ed preduzete radnje izvršenja (ili kao njena posl</a:t>
            </a:r>
            <a:r>
              <a:rPr lang="sr-Latn-BA" sz="2800" u="sng" dirty="0" smtClean="0"/>
              <a:t>j</a:t>
            </a:r>
            <a:r>
              <a:rPr lang="sr-Cyrl-RS" sz="2800" u="sng" dirty="0" smtClean="0"/>
              <a:t>edica) </a:t>
            </a:r>
            <a:r>
              <a:rPr lang="sr-Cyrl-RS" sz="2800" b="1" u="sng" dirty="0" smtClean="0"/>
              <a:t>nastupila smrt d</a:t>
            </a:r>
            <a:r>
              <a:rPr lang="sr-Latn-BA" sz="2800" b="1" u="sng" dirty="0" smtClean="0"/>
              <a:t>j</a:t>
            </a:r>
            <a:r>
              <a:rPr lang="sr-Cyrl-RS" sz="2800" b="1" u="sng" dirty="0" smtClean="0"/>
              <a:t>eteta</a:t>
            </a:r>
            <a:r>
              <a:rPr lang="sr-Cyrl-RS" sz="2800" dirty="0" smtClean="0"/>
              <a:t>. </a:t>
            </a:r>
            <a:endParaRPr lang="sr-Latn-BA" sz="2800" dirty="0" smtClean="0"/>
          </a:p>
          <a:p>
            <a:r>
              <a:rPr lang="sr-Latn-BA" sz="2800" dirty="0" smtClean="0"/>
              <a:t>u o</a:t>
            </a:r>
            <a:r>
              <a:rPr lang="sr-Cyrl-RS" sz="2800" dirty="0" smtClean="0"/>
              <a:t>dnosu na težu posl</a:t>
            </a:r>
            <a:r>
              <a:rPr lang="sr-Latn-BA" sz="2800" dirty="0" smtClean="0"/>
              <a:t>j</a:t>
            </a:r>
            <a:r>
              <a:rPr lang="sr-Cyrl-RS" sz="2800" dirty="0" smtClean="0"/>
              <a:t>edicu učinilac postupa sa nehatom. </a:t>
            </a:r>
            <a:endParaRPr lang="sr-Latn-BA" sz="2800" dirty="0" smtClean="0"/>
          </a:p>
          <a:p>
            <a:r>
              <a:rPr lang="sr-Latn-BA" sz="2800" b="1" dirty="0" smtClean="0"/>
              <a:t>s</a:t>
            </a:r>
            <a:r>
              <a:rPr lang="sr-Cyrl-RS" sz="2800" b="1" dirty="0" smtClean="0"/>
              <a:t>mrt d</a:t>
            </a:r>
            <a:r>
              <a:rPr lang="sr-Latn-BA" sz="2800" b="1" dirty="0" smtClean="0"/>
              <a:t>j</a:t>
            </a:r>
            <a:r>
              <a:rPr lang="sr-Cyrl-RS" sz="2800" b="1" dirty="0" smtClean="0"/>
              <a:t>eteta treba da se nalazi u uzročno-posl</a:t>
            </a:r>
            <a:r>
              <a:rPr lang="sr-Latn-BA" sz="2800" b="1" dirty="0" smtClean="0"/>
              <a:t>j</a:t>
            </a:r>
            <a:r>
              <a:rPr lang="sr-Cyrl-RS" sz="2800" b="1" dirty="0" smtClean="0"/>
              <a:t>edičnoj vezi sa preduzetom radnjom izvršenja. </a:t>
            </a:r>
            <a:endParaRPr lang="sr-Latn-BA" sz="2800" b="1" dirty="0" smtClean="0"/>
          </a:p>
          <a:p>
            <a:endParaRPr lang="sr-Latn-B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dirty="0" smtClean="0">
                <a:solidFill>
                  <a:srgbClr val="FF0000"/>
                </a:solidFill>
              </a:rPr>
              <a:t>2. Polna zloupotreba </a:t>
            </a:r>
            <a:r>
              <a:rPr lang="sr-Latn-BA" b="1" dirty="0" err="1" smtClean="0">
                <a:solidFill>
                  <a:srgbClr val="FF0000"/>
                </a:solidFill>
              </a:rPr>
              <a:t>djeteta</a:t>
            </a:r>
            <a:r>
              <a:rPr lang="sr-Latn-BA" b="1" dirty="0" smtClean="0">
                <a:solidFill>
                  <a:srgbClr val="FF0000"/>
                </a:solidFill>
              </a:rPr>
              <a:t> starijeg od 15 godina – član 173</a:t>
            </a:r>
            <a:endParaRPr lang="sr-Latn-B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04864"/>
            <a:ext cx="8280920" cy="3888432"/>
          </a:xfrm>
        </p:spPr>
        <p:txBody>
          <a:bodyPr>
            <a:noAutofit/>
          </a:bodyPr>
          <a:lstStyle/>
          <a:p>
            <a:r>
              <a:rPr lang="sr-Latn-BA" sz="2800" dirty="0" smtClean="0"/>
              <a:t>d</a:t>
            </a:r>
            <a:r>
              <a:rPr lang="sr-Cyrl-RS" sz="2800" dirty="0" smtClean="0"/>
              <a:t>jelo se sastoji </a:t>
            </a:r>
            <a:r>
              <a:rPr lang="sr-Cyrl-RS" sz="2800" b="1" u="sng" dirty="0" smtClean="0"/>
              <a:t>u vršenju obljube ili sa njom izjednačene polne radnje sa djetetom koje je starije od </a:t>
            </a:r>
            <a:r>
              <a:rPr lang="sr-Latn-BA" sz="2800" b="1" u="sng" dirty="0" smtClean="0"/>
              <a:t>15</a:t>
            </a:r>
            <a:r>
              <a:rPr lang="sr-Cyrl-RS" sz="2800" b="1" u="sng" dirty="0" smtClean="0"/>
              <a:t> godina od strane srodnika </a:t>
            </a:r>
            <a:r>
              <a:rPr lang="sr-Cyrl-RS" sz="2800" dirty="0" smtClean="0"/>
              <a:t>po krvi u pravoj liniji do bilo kojeg stepena, a u pobočnoj liniji zaključno sa četvrtim stepenom, očuha, maćehe, usvojioca, staraoca, nastavnika, vaspitača, ljekara, vjerskog službenika ili drugog lica kome je dijete povjereno radi učenja, vaspitanja, čuvanja, staranja ili njege </a:t>
            </a:r>
            <a:r>
              <a:rPr lang="sr-Latn-BA" sz="2800" dirty="0" smtClean="0"/>
              <a:t>(</a:t>
            </a:r>
            <a:r>
              <a:rPr lang="sr-Latn-BA" sz="2800" u="sng" dirty="0" smtClean="0"/>
              <a:t>stav 1</a:t>
            </a:r>
            <a:r>
              <a:rPr lang="sr-Latn-BA" sz="2800" dirty="0" smtClean="0"/>
              <a:t>)</a:t>
            </a:r>
            <a:r>
              <a:rPr lang="sr-Cyrl-RS" sz="2800" dirty="0" smtClean="0"/>
              <a:t>.</a:t>
            </a:r>
            <a:endParaRPr lang="sr-Latn-BA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dirty="0" smtClean="0"/>
              <a:t>Polna zloupotreba </a:t>
            </a:r>
            <a:r>
              <a:rPr lang="sr-Latn-BA" b="1" dirty="0" err="1" smtClean="0"/>
              <a:t>djeteta</a:t>
            </a:r>
            <a:r>
              <a:rPr lang="sr-Latn-BA" b="1" dirty="0" smtClean="0"/>
              <a:t> starijeg od 15 godina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lnSpcReduction="10000"/>
          </a:bodyPr>
          <a:lstStyle/>
          <a:p>
            <a:r>
              <a:rPr lang="sr-Latn-BA" sz="2800" dirty="0" smtClean="0"/>
              <a:t>d</a:t>
            </a:r>
            <a:r>
              <a:rPr lang="sr-Cyrl-RS" sz="2800" dirty="0" smtClean="0"/>
              <a:t>jelo se sastoji </a:t>
            </a:r>
            <a:r>
              <a:rPr lang="sr-Latn-BA" sz="2800" dirty="0" smtClean="0"/>
              <a:t>i </a:t>
            </a:r>
            <a:r>
              <a:rPr lang="sr-Cyrl-RS" sz="2800" dirty="0" smtClean="0"/>
              <a:t>u vršenju obljube ili sa njom izjednačene polne radnje sa djetetom koje je starije od </a:t>
            </a:r>
            <a:r>
              <a:rPr lang="sr-Latn-BA" sz="2800" dirty="0" smtClean="0"/>
              <a:t>15</a:t>
            </a:r>
            <a:r>
              <a:rPr lang="sr-Cyrl-RS" sz="2800" dirty="0" smtClean="0"/>
              <a:t> godina </a:t>
            </a:r>
            <a:r>
              <a:rPr lang="sr-Cyrl-RS" sz="2800" u="sng" dirty="0" smtClean="0"/>
              <a:t>od strane </a:t>
            </a:r>
            <a:r>
              <a:rPr lang="sr-Latn-BA" sz="2800" u="sng" dirty="0" smtClean="0"/>
              <a:t>lica koje pri izvršenju djela </a:t>
            </a:r>
            <a:r>
              <a:rPr lang="sr-Cyrl-RS" sz="2800" u="sng" dirty="0" smtClean="0"/>
              <a:t>iskori</a:t>
            </a:r>
            <a:r>
              <a:rPr lang="sr-Latn-BA" sz="2800" u="sng" dirty="0" err="1" smtClean="0"/>
              <a:t>štava</a:t>
            </a:r>
            <a:r>
              <a:rPr lang="sr-Cyrl-RS" sz="2800" u="sng" dirty="0" smtClean="0"/>
              <a:t> </a:t>
            </a:r>
            <a:r>
              <a:rPr lang="sr-Cyrl-RS" sz="2800" b="1" u="sng" dirty="0" smtClean="0"/>
              <a:t>psihičku nezrelost ili lakomislenost djeteta </a:t>
            </a:r>
            <a:r>
              <a:rPr lang="sr-Cyrl-RS" sz="2800" u="sng" dirty="0" smtClean="0"/>
              <a:t>ili ako </a:t>
            </a:r>
            <a:r>
              <a:rPr lang="sr-Cyrl-RS" sz="2800" b="1" u="sng" dirty="0" smtClean="0"/>
              <a:t>između učinioca i djeteta postoji velika nesrazmjera u zrelosti ili uzrastu</a:t>
            </a:r>
            <a:r>
              <a:rPr lang="sr-Latn-BA" sz="2800" b="1" u="sng" dirty="0" smtClean="0"/>
              <a:t> </a:t>
            </a:r>
            <a:r>
              <a:rPr lang="sr-Latn-BA" sz="2800" dirty="0" smtClean="0"/>
              <a:t>(stav 2).</a:t>
            </a:r>
          </a:p>
          <a:p>
            <a:r>
              <a:rPr lang="sr-Latn-BA" sz="2800" b="1" u="sng" dirty="0" smtClean="0"/>
              <a:t>o</a:t>
            </a:r>
            <a:r>
              <a:rPr lang="sr-Cyrl-RS" sz="2800" b="1" u="sng" dirty="0" smtClean="0"/>
              <a:t>bjekt zaštite</a:t>
            </a:r>
            <a:r>
              <a:rPr lang="sr-Latn-BA" sz="2800" b="1" dirty="0" smtClean="0"/>
              <a:t>: </a:t>
            </a:r>
            <a:r>
              <a:rPr lang="sr-Cyrl-RS" sz="2800" dirty="0" smtClean="0"/>
              <a:t>polna sloboda maloljetnog lica starijeg od 15 godina</a:t>
            </a:r>
            <a:r>
              <a:rPr lang="sr-Cyrl-RS" sz="2800" dirty="0" smtClean="0">
                <a:solidFill>
                  <a:srgbClr val="FF0000"/>
                </a:solidFill>
              </a:rPr>
              <a:t>.</a:t>
            </a:r>
            <a:endParaRPr lang="sr-Latn-BA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Izvršilac djela</a:t>
            </a:r>
            <a:r>
              <a:rPr lang="sr-Latn-BA" b="1" dirty="0" smtClean="0"/>
              <a:t> i oblik krivice</a:t>
            </a:r>
            <a:endParaRPr lang="sr-Latn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20000"/>
          </a:bodyPr>
          <a:lstStyle/>
          <a:p>
            <a:r>
              <a:rPr lang="sr-Latn-BA" sz="3300" b="1" u="sng" dirty="0" smtClean="0"/>
              <a:t>i</a:t>
            </a:r>
            <a:r>
              <a:rPr lang="sr-Cyrl-RS" sz="3300" b="1" u="sng" dirty="0" smtClean="0"/>
              <a:t>zvršilac djela</a:t>
            </a:r>
            <a:r>
              <a:rPr lang="sr-Latn-BA" sz="3300" b="1" u="sng" dirty="0" smtClean="0"/>
              <a:t> za stav 1</a:t>
            </a:r>
            <a:r>
              <a:rPr lang="sr-Latn-BA" sz="3300" b="1" dirty="0" smtClean="0"/>
              <a:t> - </a:t>
            </a:r>
            <a:r>
              <a:rPr lang="sr-Cyrl-RS" sz="3300" dirty="0" smtClean="0"/>
              <a:t>može da bude </a:t>
            </a:r>
            <a:r>
              <a:rPr lang="sr-Cyrl-RS" sz="3300" b="1" dirty="0" smtClean="0"/>
              <a:t>samo određeno lice</a:t>
            </a:r>
            <a:r>
              <a:rPr lang="sr-Cyrl-RS" sz="3300" dirty="0" smtClean="0"/>
              <a:t>: srodnik po krvi u pravoj liniji do bilo kojeg stepena, a u pobočnoj liniji zaključno sa četvrtim stepenom, očuh, maćeha, usvojilac, staralac, nastavnik, vaspitač, ljekar, vjerski službenik ili drugo lice kome je dijete povjereno radi učenja, vaspitanja, čuvanja, staranja ili njege. </a:t>
            </a:r>
            <a:endParaRPr lang="sr-Latn-BA" sz="3300" dirty="0" smtClean="0"/>
          </a:p>
          <a:p>
            <a:r>
              <a:rPr lang="sr-Latn-BA" sz="3300" b="1" u="sng" dirty="0" smtClean="0"/>
              <a:t>i</a:t>
            </a:r>
            <a:r>
              <a:rPr lang="sr-Cyrl-RS" sz="3300" b="1" u="sng" dirty="0" smtClean="0"/>
              <a:t>zvršilac djela</a:t>
            </a:r>
            <a:r>
              <a:rPr lang="sr-Latn-BA" sz="3300" b="1" u="sng" dirty="0" smtClean="0"/>
              <a:t> za stav 1</a:t>
            </a:r>
            <a:r>
              <a:rPr lang="sr-Latn-BA" sz="3300" b="1" dirty="0" smtClean="0"/>
              <a:t> – </a:t>
            </a:r>
            <a:r>
              <a:rPr lang="sr-Latn-BA" sz="3300" dirty="0" smtClean="0"/>
              <a:t>može da bude svako lice.</a:t>
            </a:r>
          </a:p>
          <a:p>
            <a:r>
              <a:rPr lang="sr-Latn-BA" sz="3300" b="1" u="sng" dirty="0" smtClean="0"/>
              <a:t>u</a:t>
            </a:r>
            <a:r>
              <a:rPr lang="sr-Cyrl-RS" sz="3300" b="1" u="sng" dirty="0" smtClean="0"/>
              <a:t> pogledu krivice</a:t>
            </a:r>
            <a:r>
              <a:rPr lang="sr-Latn-BA" sz="3300" b="1" u="sng" dirty="0" smtClean="0"/>
              <a:t>: </a:t>
            </a:r>
            <a:r>
              <a:rPr lang="sr-Cyrl-RS" sz="3300" b="1" dirty="0" smtClean="0"/>
              <a:t>umišljaj</a:t>
            </a:r>
            <a:r>
              <a:rPr lang="sr-Cyrl-RS" sz="3300" dirty="0" smtClean="0"/>
              <a:t> koji obuhvata svijest o uzrastu pasivnog subjekta. </a:t>
            </a:r>
            <a:endParaRPr lang="sr-Latn-BA" sz="3300" dirty="0" smtClean="0"/>
          </a:p>
          <a:p>
            <a:r>
              <a:rPr lang="sr-Latn-BA" sz="3300" dirty="0" smtClean="0"/>
              <a:t>z</a:t>
            </a:r>
            <a:r>
              <a:rPr lang="sr-Cyrl-RS" sz="3300" dirty="0" smtClean="0"/>
              <a:t>a ovo je djelo propisana </a:t>
            </a:r>
            <a:r>
              <a:rPr lang="sr-Latn-BA" sz="3300" dirty="0" smtClean="0"/>
              <a:t>KZ </a:t>
            </a:r>
            <a:r>
              <a:rPr lang="sr-Cyrl-RS" sz="3300" dirty="0" smtClean="0"/>
              <a:t>od dvije do osam godina. </a:t>
            </a:r>
            <a:endParaRPr lang="sr-Latn-BA" sz="3300" dirty="0" smtClean="0"/>
          </a:p>
          <a:p>
            <a:endParaRPr lang="sr-Latn-B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Teži oblik djela</a:t>
            </a:r>
            <a:r>
              <a:rPr lang="sr-Latn-BA" b="1" dirty="0" smtClean="0"/>
              <a:t> – stav 3</a:t>
            </a:r>
            <a:endParaRPr lang="sr-Latn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r>
              <a:rPr lang="sr-Latn-BA" sz="2800" b="1" u="sng" dirty="0" smtClean="0"/>
              <a:t>t</a:t>
            </a:r>
            <a:r>
              <a:rPr lang="sr-Cyrl-RS" sz="2800" b="1" u="sng" dirty="0" smtClean="0"/>
              <a:t>eži oblik djela </a:t>
            </a:r>
            <a:r>
              <a:rPr lang="sr-Cyrl-RS" sz="2800" dirty="0" smtClean="0"/>
              <a:t>za koji je propisana </a:t>
            </a:r>
            <a:r>
              <a:rPr lang="sr-Latn-BA" sz="2800" dirty="0" smtClean="0"/>
              <a:t>KZ </a:t>
            </a:r>
            <a:r>
              <a:rPr lang="sr-Cyrl-RS" sz="2800" dirty="0" smtClean="0"/>
              <a:t>od dvije do </a:t>
            </a:r>
            <a:r>
              <a:rPr lang="sr-Latn-BA" sz="2800" dirty="0" smtClean="0"/>
              <a:t>10</a:t>
            </a:r>
            <a:r>
              <a:rPr lang="sr-Cyrl-RS" sz="2800" dirty="0" smtClean="0"/>
              <a:t> godina postoji ako je radnja izvršenja preduzeta: </a:t>
            </a:r>
            <a:endParaRPr lang="sr-Latn-BA" sz="2800" dirty="0" smtClean="0"/>
          </a:p>
          <a:p>
            <a:pPr marL="514350" indent="-514350">
              <a:buAutoNum type="alphaLcParenR"/>
            </a:pPr>
            <a:r>
              <a:rPr lang="sr-Cyrl-RS" sz="2800" b="1" u="sng" dirty="0" smtClean="0"/>
              <a:t>na određeni način</a:t>
            </a:r>
            <a:r>
              <a:rPr lang="sr-Cyrl-RS" sz="2800" b="1" dirty="0" smtClean="0"/>
              <a:t> </a:t>
            </a:r>
            <a:r>
              <a:rPr lang="sr-Cyrl-RS" sz="2800" dirty="0" smtClean="0"/>
              <a:t>– 1) zloupotrebom položaja i 2)</a:t>
            </a:r>
            <a:r>
              <a:rPr lang="sr-Latn-BA" sz="2800" dirty="0" smtClean="0"/>
              <a:t> </a:t>
            </a:r>
            <a:r>
              <a:rPr lang="sr-Cyrl-RS" sz="2800" dirty="0" smtClean="0"/>
              <a:t>iskorištavanjem duševne poremećenosti ili nemoćnog stanja djeteta i</a:t>
            </a:r>
            <a:endParaRPr lang="sr-Latn-BA" sz="2800" dirty="0" smtClean="0"/>
          </a:p>
          <a:p>
            <a:pPr marL="514350" indent="-514350">
              <a:buAutoNum type="alphaLcParenR"/>
            </a:pPr>
            <a:r>
              <a:rPr lang="sr-Cyrl-RS" sz="2800" b="1" u="sng" dirty="0" smtClean="0"/>
              <a:t>od strane određenog lica</a:t>
            </a:r>
            <a:r>
              <a:rPr lang="sr-Cyrl-RS" sz="2800" b="1" dirty="0" smtClean="0"/>
              <a:t> </a:t>
            </a:r>
            <a:r>
              <a:rPr lang="sr-Cyrl-RS" sz="2800" dirty="0" smtClean="0"/>
              <a:t>– </a:t>
            </a:r>
            <a:r>
              <a:rPr lang="sr-Latn-BA" sz="2800" dirty="0" smtClean="0"/>
              <a:t>od </a:t>
            </a:r>
            <a:r>
              <a:rPr lang="sr-Cyrl-RS" sz="2800" dirty="0" smtClean="0"/>
              <a:t>lica prema </a:t>
            </a:r>
            <a:r>
              <a:rPr lang="sr-Latn-BA" sz="2800" dirty="0" smtClean="0"/>
              <a:t>kojem se </a:t>
            </a:r>
            <a:r>
              <a:rPr lang="sr-Cyrl-RS" sz="2800" dirty="0" smtClean="0"/>
              <a:t>d</a:t>
            </a:r>
            <a:r>
              <a:rPr lang="sr-Latn-BA" sz="2800" dirty="0" smtClean="0"/>
              <a:t>i</a:t>
            </a:r>
            <a:r>
              <a:rPr lang="sr-Cyrl-RS" sz="2800" dirty="0" smtClean="0"/>
              <a:t>jete kao pasivn</a:t>
            </a:r>
            <a:r>
              <a:rPr lang="sr-Latn-BA" sz="2800" dirty="0" smtClean="0"/>
              <a:t>i</a:t>
            </a:r>
            <a:r>
              <a:rPr lang="sr-Cyrl-RS" sz="2800" dirty="0" smtClean="0"/>
              <a:t> subjekt nalazi u odnosu kakve podređenosti ili zavisnosti. </a:t>
            </a:r>
            <a:endParaRPr lang="sr-Latn-BA" sz="28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r-Latn-BA" b="1" dirty="0" smtClean="0"/>
              <a:t>L</a:t>
            </a:r>
            <a:r>
              <a:rPr lang="sr-Cyrl-RS" b="1" dirty="0" smtClean="0"/>
              <a:t>akši oblik djela</a:t>
            </a:r>
            <a:r>
              <a:rPr lang="sr-Latn-BA" b="1" dirty="0" smtClean="0"/>
              <a:t> – stav 4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049091"/>
          </a:xfrm>
        </p:spPr>
        <p:txBody>
          <a:bodyPr>
            <a:normAutofit fontScale="92500" lnSpcReduction="10000"/>
          </a:bodyPr>
          <a:lstStyle/>
          <a:p>
            <a:r>
              <a:rPr lang="sr-Latn-BA" sz="3000" dirty="0" smtClean="0"/>
              <a:t>l</a:t>
            </a:r>
            <a:r>
              <a:rPr lang="sr-Cyrl-RS" sz="3000" dirty="0" smtClean="0"/>
              <a:t>akši oblik djela za koji je propisana </a:t>
            </a:r>
            <a:r>
              <a:rPr lang="sr-Latn-BA" sz="3000" dirty="0" smtClean="0"/>
              <a:t>KZ</a:t>
            </a:r>
            <a:r>
              <a:rPr lang="sr-Cyrl-RS" sz="3000" dirty="0" smtClean="0"/>
              <a:t> od šest mjeseci do pet godina postoji ako je prema maloljetniku koji je stariji od 15 godina </a:t>
            </a:r>
            <a:r>
              <a:rPr lang="sr-Cyrl-RS" sz="3000" u="sng" dirty="0" smtClean="0"/>
              <a:t>preduzeta bilo koja polna radnja usmjerena na zadovoljavanje polnog nagona učinioca</a:t>
            </a:r>
            <a:r>
              <a:rPr lang="sr-Latn-BA" sz="3000" dirty="0" smtClean="0"/>
              <a:t>.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r-Latn-BA" sz="4000" b="1" dirty="0" smtClean="0"/>
              <a:t>Šta znači polna sloboda?</a:t>
            </a:r>
            <a:endParaRPr lang="sr-Latn-B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>
            <a:normAutofit fontScale="92500" lnSpcReduction="10000"/>
          </a:bodyPr>
          <a:lstStyle/>
          <a:p>
            <a:r>
              <a:rPr lang="sr-Latn-BA" sz="3000" u="sng" dirty="0" smtClean="0"/>
              <a:t>p</a:t>
            </a:r>
            <a:r>
              <a:rPr lang="sr-Cyrl-CS" sz="3000" u="sng" dirty="0" err="1" smtClean="0"/>
              <a:t>olna</a:t>
            </a:r>
            <a:r>
              <a:rPr lang="sr-Cyrl-CS" sz="3000" u="sng" dirty="0" smtClean="0"/>
              <a:t> sloboda </a:t>
            </a:r>
            <a:r>
              <a:rPr lang="sr-Latn-BA" sz="3000" u="sng" dirty="0" smtClean="0"/>
              <a:t>uopšte </a:t>
            </a:r>
            <a:r>
              <a:rPr lang="sr-Cyrl-CS" sz="3000" u="sng" dirty="0" smtClean="0"/>
              <a:t>znači </a:t>
            </a:r>
            <a:r>
              <a:rPr lang="sr-Cyrl-CS" sz="3000" b="1" dirty="0" smtClean="0"/>
              <a:t>slobodu odlučivanja </a:t>
            </a:r>
            <a:r>
              <a:rPr lang="sr-Latn-BA" sz="3000" dirty="0" smtClean="0"/>
              <a:t>nekog </a:t>
            </a:r>
            <a:r>
              <a:rPr lang="sr-Cyrl-CS" sz="3000" dirty="0" smtClean="0"/>
              <a:t>lica da li će, kada, </a:t>
            </a:r>
            <a:r>
              <a:rPr lang="sr-Cyrl-CS" sz="3000" dirty="0" err="1" smtClean="0"/>
              <a:t>gd</a:t>
            </a:r>
            <a:r>
              <a:rPr lang="sr-Latn-BA" sz="3000" dirty="0" smtClean="0"/>
              <a:t>j</a:t>
            </a:r>
            <a:r>
              <a:rPr lang="sr-Cyrl-CS" sz="3000" dirty="0" smtClean="0"/>
              <a:t>e, kako, na koji način i s kim stupiti u polne odnose.</a:t>
            </a:r>
            <a:endParaRPr lang="sr-Latn-BA" sz="3000" dirty="0" smtClean="0"/>
          </a:p>
          <a:p>
            <a:r>
              <a:rPr lang="sr-Latn-BA" sz="3000" b="1" dirty="0" smtClean="0"/>
              <a:t>n</a:t>
            </a:r>
            <a:r>
              <a:rPr lang="sr-Cyrl-CS" sz="3000" b="1" dirty="0" err="1" smtClean="0"/>
              <a:t>ajveći</a:t>
            </a:r>
            <a:r>
              <a:rPr lang="sr-Cyrl-CS" sz="3000" b="1" dirty="0" smtClean="0"/>
              <a:t> broj ovih </a:t>
            </a:r>
            <a:r>
              <a:rPr lang="sr-Latn-BA" sz="3000" b="1" dirty="0" smtClean="0"/>
              <a:t>KD </a:t>
            </a:r>
            <a:r>
              <a:rPr lang="sr-Cyrl-CS" sz="3000" b="1" dirty="0" err="1" smtClean="0"/>
              <a:t>usm</a:t>
            </a:r>
            <a:r>
              <a:rPr lang="sr-Latn-BA" sz="3000" b="1" dirty="0" smtClean="0"/>
              <a:t>j</a:t>
            </a:r>
            <a:r>
              <a:rPr lang="sr-Cyrl-CS" sz="3000" b="1" dirty="0" err="1" smtClean="0"/>
              <a:t>eren</a:t>
            </a:r>
            <a:r>
              <a:rPr lang="sr-Cyrl-CS" sz="3000" b="1" dirty="0" smtClean="0"/>
              <a:t> je na vršenje obljube ili sa njom izjednačen</a:t>
            </a:r>
            <a:r>
              <a:rPr lang="sr-Cyrl-RS" sz="3000" b="1" dirty="0" smtClean="0"/>
              <a:t>e polne radnje prema d</a:t>
            </a:r>
            <a:r>
              <a:rPr lang="sr-Latn-BA" sz="3000" b="1" dirty="0" smtClean="0"/>
              <a:t>j</a:t>
            </a:r>
            <a:r>
              <a:rPr lang="sr-Cyrl-RS" sz="3000" b="1" dirty="0" smtClean="0"/>
              <a:t>etetu </a:t>
            </a:r>
            <a:r>
              <a:rPr lang="sr-Cyrl-CS" sz="3000" b="1" dirty="0" smtClean="0"/>
              <a:t>korišćenjem </a:t>
            </a:r>
            <a:r>
              <a:rPr lang="sr-Cyrl-RS" sz="3000" b="1" dirty="0" smtClean="0"/>
              <a:t>njegove </a:t>
            </a:r>
            <a:r>
              <a:rPr lang="sr-Cyrl-CS" sz="3000" b="1" dirty="0" smtClean="0"/>
              <a:t>nezrelosti. </a:t>
            </a:r>
            <a:endParaRPr lang="sr-Latn-BA" sz="3000" b="1" dirty="0" smtClean="0"/>
          </a:p>
          <a:p>
            <a:endParaRPr lang="sr-Latn-B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sr-Latn-BA" b="1" dirty="0" smtClean="0">
                <a:solidFill>
                  <a:srgbClr val="FF0000"/>
                </a:solidFill>
              </a:rPr>
              <a:t>3. Navođenje </a:t>
            </a:r>
            <a:r>
              <a:rPr lang="sr-Latn-BA" b="1" dirty="0" err="1" smtClean="0">
                <a:solidFill>
                  <a:srgbClr val="FF0000"/>
                </a:solidFill>
              </a:rPr>
              <a:t>djeteta</a:t>
            </a:r>
            <a:r>
              <a:rPr lang="sr-Latn-BA" b="1" dirty="0" smtClean="0">
                <a:solidFill>
                  <a:srgbClr val="FF0000"/>
                </a:solidFill>
              </a:rPr>
              <a:t> na prisustvovanje polnim radnjama – član 174</a:t>
            </a:r>
            <a:endParaRPr lang="sr-Latn-B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435280" cy="4104456"/>
          </a:xfrm>
        </p:spPr>
        <p:txBody>
          <a:bodyPr>
            <a:normAutofit/>
          </a:bodyPr>
          <a:lstStyle/>
          <a:p>
            <a:r>
              <a:rPr lang="sr-Latn-BA" sz="2800" b="1" dirty="0" err="1" smtClean="0"/>
              <a:t>dj</a:t>
            </a:r>
            <a:r>
              <a:rPr lang="sr-Cyrl-RS" sz="2800" b="1" dirty="0" smtClean="0"/>
              <a:t>elo se sastoji </a:t>
            </a:r>
            <a:r>
              <a:rPr lang="sr-Cyrl-RS" sz="2800" u="sng" dirty="0" smtClean="0"/>
              <a:t>u navođenju d</a:t>
            </a:r>
            <a:r>
              <a:rPr lang="sr-Latn-BA" sz="2800" u="sng" dirty="0" smtClean="0"/>
              <a:t>j</a:t>
            </a:r>
            <a:r>
              <a:rPr lang="sr-Cyrl-RS" sz="2800" u="sng" dirty="0" smtClean="0"/>
              <a:t>eteta da prisustvuje </a:t>
            </a:r>
            <a:r>
              <a:rPr lang="sr-Cyrl-RS" sz="2800" dirty="0" smtClean="0"/>
              <a:t>silovanju, obljubi ili sa njom izjednačnoj polnoj radnji. </a:t>
            </a:r>
            <a:endParaRPr lang="sr-Latn-BA" sz="2800" dirty="0" smtClean="0"/>
          </a:p>
          <a:p>
            <a:r>
              <a:rPr lang="sr-Latn-BA" sz="2800" u="sng" dirty="0" smtClean="0"/>
              <a:t>o</a:t>
            </a:r>
            <a:r>
              <a:rPr lang="sr-Cyrl-RS" sz="2800" u="sng" dirty="0" smtClean="0"/>
              <a:t>bjekt zaštite</a:t>
            </a:r>
            <a:r>
              <a:rPr lang="sr-Latn-BA" sz="2800" dirty="0" smtClean="0"/>
              <a:t>: </a:t>
            </a:r>
            <a:r>
              <a:rPr lang="sr-Cyrl-RS" sz="2800" b="1" dirty="0" smtClean="0"/>
              <a:t>polni integritet d</a:t>
            </a:r>
            <a:r>
              <a:rPr lang="sr-Latn-BA" sz="2800" b="1" dirty="0" smtClean="0"/>
              <a:t>j</a:t>
            </a:r>
            <a:r>
              <a:rPr lang="sr-Cyrl-RS" sz="2800" b="1" dirty="0" smtClean="0"/>
              <a:t>eteta</a:t>
            </a:r>
            <a:r>
              <a:rPr lang="sr-Cyrl-RS" sz="2800" dirty="0" smtClean="0"/>
              <a:t>.</a:t>
            </a:r>
            <a:endParaRPr lang="sr-Latn-BA" sz="2800" dirty="0" smtClean="0"/>
          </a:p>
          <a:p>
            <a:r>
              <a:rPr lang="sr-Latn-BA" sz="2800" b="1" dirty="0" smtClean="0"/>
              <a:t>r</a:t>
            </a:r>
            <a:r>
              <a:rPr lang="sr-Cyrl-RS" sz="2800" b="1" dirty="0" smtClean="0"/>
              <a:t>adnja izvršenja je navođenje</a:t>
            </a:r>
            <a:r>
              <a:rPr lang="sr-Latn-BA" sz="2800" b="1" dirty="0" smtClean="0"/>
              <a:t> </a:t>
            </a:r>
            <a:r>
              <a:rPr lang="sr-Latn-BA" sz="2800" dirty="0" smtClean="0"/>
              <a:t>(t</a:t>
            </a:r>
            <a:r>
              <a:rPr lang="sr-Cyrl-RS" sz="2800" dirty="0" smtClean="0"/>
              <a:t>o je podstrekavanje</a:t>
            </a:r>
            <a:r>
              <a:rPr lang="sr-Latn-BA" sz="2800" dirty="0" smtClean="0"/>
              <a:t> </a:t>
            </a:r>
            <a:r>
              <a:rPr lang="sr-Cyrl-RS" sz="2800" dirty="0" smtClean="0"/>
              <a:t>koje ovd</a:t>
            </a:r>
            <a:r>
              <a:rPr lang="sr-Latn-BA" sz="2800" dirty="0" smtClean="0"/>
              <a:t>j</a:t>
            </a:r>
            <a:r>
              <a:rPr lang="sr-Cyrl-RS" sz="2800" dirty="0" smtClean="0"/>
              <a:t>e nema karakter sauče</a:t>
            </a:r>
            <a:r>
              <a:rPr lang="sr-Latn-BA" sz="2800" dirty="0" err="1" smtClean="0"/>
              <a:t>sn</a:t>
            </a:r>
            <a:r>
              <a:rPr lang="sr-Cyrl-RS" sz="2800" dirty="0" smtClean="0"/>
              <a:t>ištva) u smislu stvaranja ili učvršćivanja odluke kod d</a:t>
            </a:r>
            <a:r>
              <a:rPr lang="sr-Latn-BA" sz="2800" dirty="0" smtClean="0"/>
              <a:t>j</a:t>
            </a:r>
            <a:r>
              <a:rPr lang="sr-Cyrl-RS" sz="2800" dirty="0" smtClean="0"/>
              <a:t>eteta da prisustvuje aktu silovanja, obljubi ili drugoj sa njo</a:t>
            </a:r>
            <a:r>
              <a:rPr lang="sr-Latn-BA" sz="2800" dirty="0" smtClean="0"/>
              <a:t>m</a:t>
            </a:r>
            <a:r>
              <a:rPr lang="sr-Cyrl-RS" sz="2800" dirty="0" smtClean="0"/>
              <a:t> izjednačenoj polnoj radnji, u kojoj ono ne učestvuje, ali je prisutno protivno svojoj slobodno ispoljenoj volji. </a:t>
            </a:r>
            <a:endParaRPr lang="sr-Latn-BA" sz="1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Latn-BA" sz="4000" b="1" dirty="0" smtClean="0"/>
              <a:t>Izvršilac djela i teži oblik</a:t>
            </a:r>
            <a:endParaRPr lang="sr-Latn-B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20000"/>
          </a:bodyPr>
          <a:lstStyle/>
          <a:p>
            <a:r>
              <a:rPr lang="sr-Latn-BA" sz="3000" b="1" dirty="0" smtClean="0"/>
              <a:t>i</a:t>
            </a:r>
            <a:r>
              <a:rPr lang="sr-Cyrl-RS" sz="3000" b="1" dirty="0" smtClean="0"/>
              <a:t>zvršilac d</a:t>
            </a:r>
            <a:r>
              <a:rPr lang="sr-Latn-BA" sz="3000" b="1" dirty="0" smtClean="0"/>
              <a:t>j</a:t>
            </a:r>
            <a:r>
              <a:rPr lang="sr-Cyrl-RS" sz="3000" b="1" dirty="0" smtClean="0"/>
              <a:t>ela </a:t>
            </a:r>
            <a:r>
              <a:rPr lang="sr-Cyrl-RS" sz="3000" dirty="0" smtClean="0"/>
              <a:t>može da bude </a:t>
            </a:r>
            <a:r>
              <a:rPr lang="sr-Cyrl-RS" sz="3000" u="sng" dirty="0" smtClean="0"/>
              <a:t>svako lice</a:t>
            </a:r>
            <a:r>
              <a:rPr lang="sr-Latn-BA" sz="3000" dirty="0" smtClean="0"/>
              <a:t>.</a:t>
            </a:r>
          </a:p>
          <a:p>
            <a:r>
              <a:rPr lang="sr-Cyrl-RS" sz="3000" b="1" dirty="0" smtClean="0"/>
              <a:t>u pogledu krivice </a:t>
            </a:r>
            <a:r>
              <a:rPr lang="sr-Cyrl-RS" sz="3000" dirty="0" smtClean="0"/>
              <a:t>potreban je </a:t>
            </a:r>
            <a:r>
              <a:rPr lang="sr-Cyrl-RS" sz="3000" u="sng" dirty="0" smtClean="0"/>
              <a:t>umišljaj</a:t>
            </a:r>
            <a:r>
              <a:rPr lang="sr-Cyrl-RS" sz="3000" dirty="0" smtClean="0"/>
              <a:t>.</a:t>
            </a:r>
            <a:endParaRPr lang="sr-Latn-BA" sz="3000" dirty="0" smtClean="0"/>
          </a:p>
          <a:p>
            <a:r>
              <a:rPr lang="sr-Latn-BA" sz="3000" dirty="0" smtClean="0"/>
              <a:t>z</a:t>
            </a:r>
            <a:r>
              <a:rPr lang="sr-Cyrl-RS" sz="3000" dirty="0" smtClean="0"/>
              <a:t>a ovo je d</a:t>
            </a:r>
            <a:r>
              <a:rPr lang="sr-Latn-BA" sz="3000" dirty="0" smtClean="0"/>
              <a:t>j</a:t>
            </a:r>
            <a:r>
              <a:rPr lang="sr-Cyrl-RS" sz="3000" dirty="0" smtClean="0"/>
              <a:t>elo propisana </a:t>
            </a:r>
            <a:r>
              <a:rPr lang="sr-Latn-BA" sz="3000" dirty="0" smtClean="0"/>
              <a:t>KZ </a:t>
            </a:r>
            <a:r>
              <a:rPr lang="sr-Cyrl-RS" sz="3000" dirty="0" smtClean="0"/>
              <a:t>od šest m</a:t>
            </a:r>
            <a:r>
              <a:rPr lang="sr-Latn-BA" sz="3000" dirty="0" smtClean="0"/>
              <a:t>j</a:t>
            </a:r>
            <a:r>
              <a:rPr lang="sr-Cyrl-RS" sz="3000" dirty="0" smtClean="0"/>
              <a:t>eseci do pet godina.</a:t>
            </a:r>
            <a:endParaRPr lang="sr-Latn-BA" sz="3000" dirty="0" smtClean="0"/>
          </a:p>
          <a:p>
            <a:r>
              <a:rPr lang="sr-Latn-BA" sz="3000" b="1" dirty="0" smtClean="0"/>
              <a:t>t</a:t>
            </a:r>
            <a:r>
              <a:rPr lang="sr-Cyrl-RS" sz="3000" b="1" dirty="0" smtClean="0"/>
              <a:t>eži oblik d</a:t>
            </a:r>
            <a:r>
              <a:rPr lang="sr-Latn-BA" sz="3000" b="1" dirty="0" smtClean="0"/>
              <a:t>j</a:t>
            </a:r>
            <a:r>
              <a:rPr lang="sr-Cyrl-RS" sz="3000" b="1" dirty="0" smtClean="0"/>
              <a:t>ela </a:t>
            </a:r>
            <a:r>
              <a:rPr lang="sr-Latn-BA" sz="3000" dirty="0" smtClean="0"/>
              <a:t>- KZ </a:t>
            </a:r>
            <a:r>
              <a:rPr lang="sr-Cyrl-RS" sz="3000" dirty="0" smtClean="0"/>
              <a:t>od jedne do osam godina postoji ako je </a:t>
            </a:r>
            <a:r>
              <a:rPr lang="sr-Cyrl-RS" sz="3000" u="sng" dirty="0" smtClean="0"/>
              <a:t>radnja navođenja d</a:t>
            </a:r>
            <a:r>
              <a:rPr lang="sr-Latn-BA" sz="3000" u="sng" dirty="0" smtClean="0"/>
              <a:t>j</a:t>
            </a:r>
            <a:r>
              <a:rPr lang="sr-Cyrl-RS" sz="3000" u="sng" dirty="0" smtClean="0"/>
              <a:t>eteta preduzeta</a:t>
            </a:r>
            <a:r>
              <a:rPr lang="sr-Cyrl-RS" sz="3000" dirty="0" smtClean="0"/>
              <a:t>: </a:t>
            </a:r>
            <a:r>
              <a:rPr lang="sr-Cyrl-RS" sz="3000" b="1" u="sng" dirty="0" smtClean="0"/>
              <a:t>a) </a:t>
            </a:r>
            <a:r>
              <a:rPr lang="sr-Cyrl-RS" sz="3000" dirty="0" smtClean="0"/>
              <a:t>na poseban, opasan nači</a:t>
            </a:r>
            <a:r>
              <a:rPr lang="sr-Latn-BA" sz="3000" dirty="0" smtClean="0"/>
              <a:t>n – u</a:t>
            </a:r>
            <a:r>
              <a:rPr lang="sr-Cyrl-RS" sz="3000" dirty="0" smtClean="0"/>
              <a:t>potrebom sile (apsolutne ili kompulzivne) ili pr</a:t>
            </a:r>
            <a:r>
              <a:rPr lang="sr-Latn-BA" sz="3000" dirty="0" err="1" smtClean="0"/>
              <a:t>ij</a:t>
            </a:r>
            <a:r>
              <a:rPr lang="sr-Cyrl-RS" sz="3000" dirty="0" smtClean="0"/>
              <a:t>etnje (najavom prim</a:t>
            </a:r>
            <a:r>
              <a:rPr lang="sr-Latn-BA" sz="3000" dirty="0" smtClean="0"/>
              <a:t>j</a:t>
            </a:r>
            <a:r>
              <a:rPr lang="sr-Cyrl-RS" sz="3000" dirty="0" smtClean="0"/>
              <a:t>ene kakvog zla) i</a:t>
            </a:r>
            <a:r>
              <a:rPr lang="sr-Latn-BA" sz="3000" dirty="0" smtClean="0"/>
              <a:t>li</a:t>
            </a:r>
            <a:r>
              <a:rPr lang="sr-Cyrl-RS" sz="3000" dirty="0" smtClean="0"/>
              <a:t> </a:t>
            </a:r>
            <a:r>
              <a:rPr lang="sr-Cyrl-RS" sz="3000" b="1" u="sng" dirty="0" smtClean="0"/>
              <a:t>b)</a:t>
            </a:r>
            <a:r>
              <a:rPr lang="sr-Cyrl-RS" sz="3000" dirty="0" smtClean="0"/>
              <a:t> prema određenom licu – d</a:t>
            </a:r>
            <a:r>
              <a:rPr lang="sr-Latn-BA" sz="3000" dirty="0" smtClean="0"/>
              <a:t>j</a:t>
            </a:r>
            <a:r>
              <a:rPr lang="sr-Cyrl-RS" sz="3000" dirty="0" smtClean="0"/>
              <a:t>etetu koje je mlađe od </a:t>
            </a:r>
            <a:r>
              <a:rPr lang="sr-Latn-BA" sz="3000" dirty="0" smtClean="0"/>
              <a:t>15</a:t>
            </a:r>
            <a:r>
              <a:rPr lang="sr-Cyrl-RS" sz="3000" dirty="0" smtClean="0"/>
              <a:t> godina. </a:t>
            </a:r>
            <a:endParaRPr lang="sr-Latn-BA" sz="3000" dirty="0" smtClean="0"/>
          </a:p>
          <a:p>
            <a:endParaRPr lang="sr-Latn-B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dirty="0" smtClean="0">
                <a:solidFill>
                  <a:srgbClr val="FF0000"/>
                </a:solidFill>
              </a:rPr>
              <a:t>4. </a:t>
            </a:r>
            <a:r>
              <a:rPr lang="sr-Cyrl-CS" b="1" dirty="0" smtClean="0">
                <a:solidFill>
                  <a:srgbClr val="FF0000"/>
                </a:solidFill>
              </a:rPr>
              <a:t>Iskorišćavanje dece za pornografiju</a:t>
            </a:r>
            <a:r>
              <a:rPr lang="sr-Latn-BA" b="1" dirty="0" smtClean="0">
                <a:solidFill>
                  <a:srgbClr val="FF0000"/>
                </a:solidFill>
              </a:rPr>
              <a:t> - č</a:t>
            </a:r>
            <a:r>
              <a:rPr lang="sr-Cyrl-CS" b="1" dirty="0" smtClean="0">
                <a:solidFill>
                  <a:srgbClr val="FF0000"/>
                </a:solidFill>
              </a:rPr>
              <a:t>lan </a:t>
            </a:r>
            <a:r>
              <a:rPr lang="sr-Cyrl-RS" b="1" dirty="0" smtClean="0">
                <a:solidFill>
                  <a:srgbClr val="FF0000"/>
                </a:solidFill>
              </a:rPr>
              <a:t>175 </a:t>
            </a:r>
            <a:endParaRPr lang="sr-Latn-B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Autofit/>
          </a:bodyPr>
          <a:lstStyle/>
          <a:p>
            <a:r>
              <a:rPr lang="sr-Latn-BA" sz="2800" b="1" dirty="0" err="1" smtClean="0"/>
              <a:t>dj</a:t>
            </a:r>
            <a:r>
              <a:rPr lang="sr-Cyrl-CS" sz="2800" b="1" dirty="0" err="1" smtClean="0"/>
              <a:t>elo</a:t>
            </a:r>
            <a:r>
              <a:rPr lang="sr-Cyrl-CS" sz="2800" b="1" dirty="0" smtClean="0"/>
              <a:t> se sastoji </a:t>
            </a:r>
            <a:r>
              <a:rPr lang="sr-Cyrl-CS" sz="2800" dirty="0" smtClean="0"/>
              <a:t>u </a:t>
            </a:r>
            <a:r>
              <a:rPr lang="sr-Cyrl-RS" sz="2800" u="sng" dirty="0" smtClean="0"/>
              <a:t>navođenju d</a:t>
            </a:r>
            <a:r>
              <a:rPr lang="sr-Latn-BA" sz="2800" u="sng" dirty="0" smtClean="0"/>
              <a:t>j</a:t>
            </a:r>
            <a:r>
              <a:rPr lang="sr-Cyrl-RS" sz="2800" u="sng" dirty="0" smtClean="0"/>
              <a:t>eteta </a:t>
            </a:r>
            <a:r>
              <a:rPr lang="sr-Cyrl-RS" sz="2800" dirty="0" smtClean="0"/>
              <a:t>na učestvovanje u snimanju d</a:t>
            </a:r>
            <a:r>
              <a:rPr lang="sr-Latn-BA" sz="2800" dirty="0" smtClean="0"/>
              <a:t>j</a:t>
            </a:r>
            <a:r>
              <a:rPr lang="sr-Cyrl-RS" sz="2800" dirty="0" smtClean="0"/>
              <a:t>eč</a:t>
            </a:r>
            <a:r>
              <a:rPr lang="sr-Latn-BA" sz="2800" dirty="0" smtClean="0"/>
              <a:t>i</a:t>
            </a:r>
            <a:r>
              <a:rPr lang="sr-Cyrl-RS" sz="2800" dirty="0" smtClean="0"/>
              <a:t>je pornografije, </a:t>
            </a:r>
            <a:r>
              <a:rPr lang="sr-Latn-BA" sz="2800" dirty="0" smtClean="0"/>
              <a:t>ili </a:t>
            </a:r>
            <a:r>
              <a:rPr lang="sr-Cyrl-RS" sz="2800" dirty="0" smtClean="0"/>
              <a:t>u organizovanju ili u omogućavanju snimanja d</a:t>
            </a:r>
            <a:r>
              <a:rPr lang="sr-Latn-BA" sz="2800" dirty="0" smtClean="0"/>
              <a:t>j</a:t>
            </a:r>
            <a:r>
              <a:rPr lang="sr-Cyrl-RS" sz="2800" dirty="0" smtClean="0"/>
              <a:t>eč</a:t>
            </a:r>
            <a:r>
              <a:rPr lang="sr-Latn-BA" sz="2800" dirty="0" smtClean="0"/>
              <a:t>i</a:t>
            </a:r>
            <a:r>
              <a:rPr lang="sr-Cyrl-RS" sz="2800" dirty="0" smtClean="0"/>
              <a:t>je pornografije</a:t>
            </a:r>
            <a:r>
              <a:rPr lang="sr-Latn-BA" sz="2800" dirty="0" smtClean="0"/>
              <a:t> (stav 1)</a:t>
            </a:r>
            <a:r>
              <a:rPr lang="sr-Cyrl-CS" sz="2800" dirty="0" smtClean="0"/>
              <a:t>.  </a:t>
            </a:r>
            <a:endParaRPr lang="sr-Latn-BA" sz="2800" dirty="0" smtClean="0"/>
          </a:p>
          <a:p>
            <a:r>
              <a:rPr lang="sr-Latn-BA" sz="2800" b="1" dirty="0" smtClean="0"/>
              <a:t>o</a:t>
            </a:r>
            <a:r>
              <a:rPr lang="sr-Cyrl-CS" sz="2800" b="1" dirty="0" err="1" smtClean="0"/>
              <a:t>bjekt</a:t>
            </a:r>
            <a:r>
              <a:rPr lang="sr-Cyrl-CS" sz="2800" b="1" dirty="0" smtClean="0"/>
              <a:t> zaštite</a:t>
            </a:r>
            <a:r>
              <a:rPr lang="sr-Latn-BA" sz="2800" b="1" dirty="0" smtClean="0"/>
              <a:t>: </a:t>
            </a:r>
            <a:r>
              <a:rPr lang="sr-Cyrl-CS" sz="2800" u="sng" dirty="0" smtClean="0"/>
              <a:t>d</a:t>
            </a:r>
            <a:r>
              <a:rPr lang="sr-Latn-BA" sz="2800" u="sng" dirty="0" smtClean="0"/>
              <a:t>j</a:t>
            </a:r>
            <a:r>
              <a:rPr lang="sr-Cyrl-CS" sz="2800" u="sng" dirty="0" err="1" smtClean="0"/>
              <a:t>eca</a:t>
            </a:r>
            <a:r>
              <a:rPr lang="sr-Cyrl-CS" sz="2800" u="sng" dirty="0" smtClean="0"/>
              <a:t> od štetnih uticaja pornografije i polni moral.</a:t>
            </a:r>
            <a:endParaRPr lang="sr-Latn-BA" sz="2800" u="sng" dirty="0" smtClean="0"/>
          </a:p>
          <a:p>
            <a:r>
              <a:rPr lang="sr-Latn-BA" sz="2800" b="1" dirty="0" smtClean="0"/>
              <a:t>o</a:t>
            </a:r>
            <a:r>
              <a:rPr lang="sr-Cyrl-RS" sz="2800" b="1" dirty="0" smtClean="0"/>
              <a:t>bjekt napada</a:t>
            </a:r>
            <a:r>
              <a:rPr lang="sr-Latn-BA" sz="2800" b="1" dirty="0" smtClean="0"/>
              <a:t>:</a:t>
            </a:r>
            <a:r>
              <a:rPr lang="sr-Cyrl-RS" sz="2800" dirty="0" smtClean="0"/>
              <a:t> </a:t>
            </a:r>
            <a:r>
              <a:rPr lang="sr-Cyrl-RS" sz="2800" u="sng" dirty="0" smtClean="0"/>
              <a:t>d</a:t>
            </a:r>
            <a:r>
              <a:rPr lang="sr-Latn-BA" sz="2800" u="sng" dirty="0" smtClean="0"/>
              <a:t>j</a:t>
            </a:r>
            <a:r>
              <a:rPr lang="sr-Cyrl-RS" sz="2800" u="sng" dirty="0" smtClean="0"/>
              <a:t>eč</a:t>
            </a:r>
            <a:r>
              <a:rPr lang="sr-Latn-BA" sz="2800" u="sng" dirty="0" smtClean="0"/>
              <a:t>i</a:t>
            </a:r>
            <a:r>
              <a:rPr lang="sr-Cyrl-RS" sz="2800" u="sng" dirty="0" smtClean="0"/>
              <a:t>ja pornografija</a:t>
            </a:r>
            <a:r>
              <a:rPr lang="sr-Cyrl-RS" sz="2800" dirty="0" smtClean="0"/>
              <a:t>. </a:t>
            </a:r>
            <a:endParaRPr lang="sr-Latn-BA" sz="28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r-Latn-BA" sz="4000" b="1" dirty="0" smtClean="0"/>
              <a:t>Dječija pornografija – stav 6</a:t>
            </a:r>
            <a:endParaRPr lang="sr-Latn-B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0519"/>
          </a:xfrm>
        </p:spPr>
        <p:txBody>
          <a:bodyPr>
            <a:noAutofit/>
          </a:bodyPr>
          <a:lstStyle/>
          <a:p>
            <a:r>
              <a:rPr lang="sr-Latn-BA" sz="2800" u="sng" dirty="0" smtClean="0"/>
              <a:t>t</a:t>
            </a:r>
            <a:r>
              <a:rPr lang="sr-Cyrl-RS" sz="2800" u="sng" dirty="0" smtClean="0"/>
              <a:t>o je materijal koji vizuelno ili na drugi način</a:t>
            </a:r>
            <a:r>
              <a:rPr lang="sr-Cyrl-RS" sz="2800" dirty="0" smtClean="0"/>
              <a:t>: </a:t>
            </a:r>
            <a:endParaRPr lang="sr-Latn-BA" sz="2800" dirty="0" smtClean="0"/>
          </a:p>
          <a:p>
            <a:pPr marL="514350" indent="-514350">
              <a:buAutoNum type="alphaLcParenR"/>
            </a:pPr>
            <a:r>
              <a:rPr lang="sr-Cyrl-RS" sz="2800" dirty="0" smtClean="0"/>
              <a:t>prikazuje d</a:t>
            </a:r>
            <a:r>
              <a:rPr lang="sr-Latn-BA" sz="2800" dirty="0" err="1" smtClean="0"/>
              <a:t>ij</a:t>
            </a:r>
            <a:r>
              <a:rPr lang="sr-Cyrl-RS" sz="2800" dirty="0" smtClean="0"/>
              <a:t>ete ili realno prikazano nepostojeće d</a:t>
            </a:r>
            <a:r>
              <a:rPr lang="sr-Latn-BA" sz="2800" dirty="0" err="1" smtClean="0"/>
              <a:t>ij</a:t>
            </a:r>
            <a:r>
              <a:rPr lang="sr-Cyrl-RS" sz="2800" dirty="0" smtClean="0"/>
              <a:t>ete ili lice koje izgleda kao d</a:t>
            </a:r>
            <a:r>
              <a:rPr lang="sr-Latn-BA" sz="2800" dirty="0" err="1" smtClean="0"/>
              <a:t>ij</a:t>
            </a:r>
            <a:r>
              <a:rPr lang="sr-Cyrl-RS" sz="2800" dirty="0" smtClean="0"/>
              <a:t>ete u pravom ili simuliranom (eksplicitnom) evidentnom seksualnom ponašanju ili </a:t>
            </a:r>
            <a:endParaRPr lang="sr-Latn-BA" sz="2800" dirty="0" smtClean="0"/>
          </a:p>
          <a:p>
            <a:pPr marL="514350" indent="-514350">
              <a:buAutoNum type="alphaLcParenR"/>
            </a:pPr>
            <a:r>
              <a:rPr lang="sr-Cyrl-RS" sz="2800" dirty="0" smtClean="0"/>
              <a:t>koji prikazuje pol</a:t>
            </a:r>
            <a:r>
              <a:rPr lang="sr-Latn-BA" sz="2800" dirty="0" smtClean="0"/>
              <a:t>n</a:t>
            </a:r>
            <a:r>
              <a:rPr lang="sr-Cyrl-RS" sz="2800" dirty="0" smtClean="0"/>
              <a:t>e organe d</a:t>
            </a:r>
            <a:r>
              <a:rPr lang="sr-Latn-BA" sz="2800" dirty="0" smtClean="0"/>
              <a:t>j</a:t>
            </a:r>
            <a:r>
              <a:rPr lang="sr-Cyrl-RS" sz="2800" dirty="0" smtClean="0"/>
              <a:t>ece u seksualne svrhe. </a:t>
            </a:r>
            <a:endParaRPr lang="sr-Latn-BA" sz="2800" dirty="0" smtClean="0"/>
          </a:p>
          <a:p>
            <a:pPr marL="514350" indent="-514350"/>
            <a:r>
              <a:rPr lang="sr-Cyrl-RS" sz="2800" b="1" dirty="0" smtClean="0"/>
              <a:t>pornografijom se ne smatraju </a:t>
            </a:r>
            <a:r>
              <a:rPr lang="sr-Cyrl-RS" sz="2800" dirty="0" smtClean="0"/>
              <a:t>materijali koji imaju um</a:t>
            </a:r>
            <a:r>
              <a:rPr lang="sr-Latn-BA" sz="2800" dirty="0" smtClean="0"/>
              <a:t>j</a:t>
            </a:r>
            <a:r>
              <a:rPr lang="sr-Cyrl-RS" sz="2800" dirty="0" smtClean="0"/>
              <a:t>etnički, medicinski ili naučni značaj</a:t>
            </a:r>
            <a:r>
              <a:rPr lang="sr-Latn-BA" sz="2800" dirty="0" smtClean="0"/>
              <a:t> (stav 7). </a:t>
            </a:r>
          </a:p>
          <a:p>
            <a:pPr marL="514350" indent="-514350"/>
            <a:r>
              <a:rPr lang="sr-Latn-BA" sz="2800" dirty="0" smtClean="0"/>
              <a:t>t</a:t>
            </a:r>
            <a:r>
              <a:rPr lang="sr-Cyrl-RS" sz="2800" dirty="0" smtClean="0"/>
              <a:t>o mo</a:t>
            </a:r>
            <a:r>
              <a:rPr lang="sr-Latn-BA" sz="2800" dirty="0" smtClean="0"/>
              <a:t>gu</a:t>
            </a:r>
            <a:r>
              <a:rPr lang="sr-Cyrl-RS" sz="2800" dirty="0" smtClean="0"/>
              <a:t> biti: </a:t>
            </a:r>
            <a:r>
              <a:rPr lang="sr-Cyrl-CS" sz="2800" dirty="0" smtClean="0"/>
              <a:t>slik</a:t>
            </a:r>
            <a:r>
              <a:rPr lang="sr-Latn-BA" sz="2800" dirty="0" smtClean="0"/>
              <a:t>e,</a:t>
            </a:r>
            <a:r>
              <a:rPr lang="sr-Cyrl-CS" sz="2800" dirty="0" smtClean="0"/>
              <a:t> audio-</a:t>
            </a:r>
            <a:r>
              <a:rPr lang="sr-Cyrl-CS" sz="2800" dirty="0" err="1" smtClean="0"/>
              <a:t>vizueln</a:t>
            </a:r>
            <a:r>
              <a:rPr lang="sr-Cyrl-RS" sz="2800" dirty="0" smtClean="0"/>
              <a:t>i </a:t>
            </a:r>
            <a:r>
              <a:rPr lang="sr-Cyrl-CS" sz="2800" dirty="0" smtClean="0"/>
              <a:t>materijal</a:t>
            </a:r>
            <a:r>
              <a:rPr lang="sr-Latn-BA" sz="2800" dirty="0" smtClean="0"/>
              <a:t>i</a:t>
            </a:r>
            <a:r>
              <a:rPr lang="sr-Cyrl-CS" sz="2800" dirty="0" smtClean="0"/>
              <a:t> ili drugi predmet</a:t>
            </a:r>
            <a:r>
              <a:rPr lang="sr-Cyrl-RS" sz="2800" dirty="0" smtClean="0"/>
              <a:t>i </a:t>
            </a:r>
            <a:r>
              <a:rPr lang="sr-Cyrl-CS" sz="2800" dirty="0" smtClean="0"/>
              <a:t>pornografske sadržine</a:t>
            </a:r>
            <a:r>
              <a:rPr lang="sr-Cyrl-RS" sz="2800" dirty="0" smtClean="0"/>
              <a:t>.</a:t>
            </a:r>
            <a:endParaRPr lang="sr-Latn-BA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Latn-BA" sz="4000" b="1" dirty="0" smtClean="0"/>
              <a:t>R</a:t>
            </a:r>
            <a:r>
              <a:rPr lang="sr-Cyrl-RS" sz="4000" b="1" dirty="0" smtClean="0"/>
              <a:t>adnja izvršenja</a:t>
            </a:r>
            <a:endParaRPr lang="sr-Latn-B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r>
              <a:rPr lang="sr-Latn-BA" sz="2800" u="sng" dirty="0" smtClean="0"/>
              <a:t>r</a:t>
            </a:r>
            <a:r>
              <a:rPr lang="sr-Cyrl-RS" sz="2800" u="sng" dirty="0" smtClean="0"/>
              <a:t>adnja izvršenja je višestruko alternativno određena: </a:t>
            </a:r>
            <a:endParaRPr lang="sr-Latn-BA" sz="2800" u="sng" dirty="0" smtClean="0"/>
          </a:p>
          <a:p>
            <a:pPr marL="514350" indent="-514350">
              <a:buAutoNum type="alphaLcParenR"/>
            </a:pPr>
            <a:r>
              <a:rPr lang="sr-Cyrl-RS" sz="2800" b="1" dirty="0" smtClean="0"/>
              <a:t>navođenje </a:t>
            </a:r>
            <a:r>
              <a:rPr lang="sr-Cyrl-RS" sz="2800" dirty="0" smtClean="0"/>
              <a:t>(podstrekavanje) d</a:t>
            </a:r>
            <a:r>
              <a:rPr lang="sr-Latn-BA" sz="2800" dirty="0" smtClean="0"/>
              <a:t>j</a:t>
            </a:r>
            <a:r>
              <a:rPr lang="sr-Cyrl-RS" sz="2800" dirty="0" smtClean="0"/>
              <a:t>eteta u smislu stvaranja ili učvršćivanja odluke da učestvuje u snimanju d</a:t>
            </a:r>
            <a:r>
              <a:rPr lang="sr-Latn-BA" sz="2800" dirty="0" smtClean="0"/>
              <a:t>j</a:t>
            </a:r>
            <a:r>
              <a:rPr lang="sr-Cyrl-RS" sz="2800" dirty="0" smtClean="0"/>
              <a:t>eč</a:t>
            </a:r>
            <a:r>
              <a:rPr lang="sr-Latn-BA" sz="2800" dirty="0" smtClean="0"/>
              <a:t>i</a:t>
            </a:r>
            <a:r>
              <a:rPr lang="sr-Cyrl-RS" sz="2800" dirty="0" smtClean="0"/>
              <a:t>je pornografije, </a:t>
            </a:r>
            <a:endParaRPr lang="sr-Latn-BA" sz="2800" dirty="0" smtClean="0"/>
          </a:p>
          <a:p>
            <a:pPr marL="514350" indent="-514350">
              <a:buAutoNum type="alphaLcParenR"/>
            </a:pPr>
            <a:r>
              <a:rPr lang="sr-Cyrl-RS" sz="2800" b="1" dirty="0" smtClean="0"/>
              <a:t>organizovanje</a:t>
            </a:r>
            <a:r>
              <a:rPr lang="sr-Cyrl-RS" sz="2800" dirty="0" smtClean="0"/>
              <a:t> – dogovaranje, planiranje i koordiniranje d</a:t>
            </a:r>
            <a:r>
              <a:rPr lang="sr-Latn-BA" sz="2800" dirty="0" smtClean="0"/>
              <a:t>j</a:t>
            </a:r>
            <a:r>
              <a:rPr lang="sr-Cyrl-RS" sz="2800" dirty="0" smtClean="0"/>
              <a:t>elatnosti oko snimanja d</a:t>
            </a:r>
            <a:r>
              <a:rPr lang="sr-Latn-BA" sz="2800" dirty="0" smtClean="0"/>
              <a:t>j</a:t>
            </a:r>
            <a:r>
              <a:rPr lang="sr-Cyrl-RS" sz="2800" dirty="0" smtClean="0"/>
              <a:t>eč</a:t>
            </a:r>
            <a:r>
              <a:rPr lang="sr-Latn-BA" sz="2800" dirty="0" smtClean="0"/>
              <a:t>i</a:t>
            </a:r>
            <a:r>
              <a:rPr lang="sr-Cyrl-RS" sz="2800" dirty="0" smtClean="0"/>
              <a:t>je pornografije i </a:t>
            </a:r>
            <a:endParaRPr lang="sr-Latn-BA" sz="2800" dirty="0" smtClean="0"/>
          </a:p>
          <a:p>
            <a:pPr marL="514350" indent="-514350">
              <a:buAutoNum type="alphaLcParenR"/>
            </a:pPr>
            <a:r>
              <a:rPr lang="sr-Cyrl-RS" sz="2800" b="1" dirty="0" smtClean="0"/>
              <a:t>omogućavanje</a:t>
            </a:r>
            <a:r>
              <a:rPr lang="sr-Cyrl-RS" sz="2800" dirty="0" smtClean="0"/>
              <a:t> (pomaganje) u vidu stvaranja uslova i mogućnosti, olakšavanje snimanja d</a:t>
            </a:r>
            <a:r>
              <a:rPr lang="sr-Latn-BA" sz="2800" dirty="0" smtClean="0"/>
              <a:t>j</a:t>
            </a:r>
            <a:r>
              <a:rPr lang="sr-Cyrl-RS" sz="2800" dirty="0" smtClean="0"/>
              <a:t>eč</a:t>
            </a:r>
            <a:r>
              <a:rPr lang="sr-Latn-BA" sz="2800" dirty="0" smtClean="0"/>
              <a:t>i</a:t>
            </a:r>
            <a:r>
              <a:rPr lang="sr-Cyrl-RS" sz="2800" dirty="0" smtClean="0"/>
              <a:t>je pornografije.</a:t>
            </a:r>
            <a:endParaRPr lang="sr-Latn-BA" sz="28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sr-Latn-BA" b="1" dirty="0" smtClean="0"/>
              <a:t>Izvršilac djela, oblik krivice i pasivni subjekt</a:t>
            </a:r>
            <a:endParaRPr lang="sr-Latn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376264"/>
          </a:xfrm>
        </p:spPr>
        <p:txBody>
          <a:bodyPr>
            <a:noAutofit/>
          </a:bodyPr>
          <a:lstStyle/>
          <a:p>
            <a:r>
              <a:rPr lang="sr-Latn-BA" sz="2800" b="1" dirty="0" smtClean="0"/>
              <a:t>i</a:t>
            </a:r>
            <a:r>
              <a:rPr lang="sr-Cyrl-CS" sz="2800" b="1" dirty="0" err="1" smtClean="0"/>
              <a:t>zvršilac</a:t>
            </a:r>
            <a:r>
              <a:rPr lang="sr-Cyrl-CS" sz="2800" b="1" dirty="0" smtClean="0"/>
              <a:t> d</a:t>
            </a:r>
            <a:r>
              <a:rPr lang="sr-Latn-BA" sz="2800" b="1" dirty="0" smtClean="0"/>
              <a:t>j</a:t>
            </a:r>
            <a:r>
              <a:rPr lang="sr-Cyrl-CS" sz="2800" b="1" dirty="0" err="1" smtClean="0"/>
              <a:t>ela</a:t>
            </a:r>
            <a:r>
              <a:rPr lang="sr-Latn-BA" sz="2800" b="1" dirty="0" smtClean="0"/>
              <a:t>: </a:t>
            </a:r>
            <a:r>
              <a:rPr lang="sr-Cyrl-CS" sz="2800" u="sng" dirty="0" smtClean="0"/>
              <a:t>svako lice</a:t>
            </a:r>
            <a:r>
              <a:rPr lang="sr-Latn-BA" sz="2800" dirty="0" smtClean="0"/>
              <a:t>.</a:t>
            </a:r>
          </a:p>
          <a:p>
            <a:r>
              <a:rPr lang="sr-Cyrl-CS" sz="2800" b="1" dirty="0" smtClean="0"/>
              <a:t>u pogledu krivice</a:t>
            </a:r>
            <a:r>
              <a:rPr lang="sr-Latn-BA" sz="2800" b="1" dirty="0" smtClean="0"/>
              <a:t>: </a:t>
            </a:r>
            <a:r>
              <a:rPr lang="sr-Cyrl-CS" sz="2800" u="sng" dirty="0" smtClean="0"/>
              <a:t>umišljaj</a:t>
            </a:r>
            <a:r>
              <a:rPr lang="sr-Cyrl-CS" sz="2800" dirty="0" smtClean="0"/>
              <a:t>. </a:t>
            </a:r>
            <a:endParaRPr lang="sr-Latn-BA" sz="2800" dirty="0" smtClean="0"/>
          </a:p>
          <a:p>
            <a:r>
              <a:rPr lang="sr-Latn-BA" sz="2800" u="sng" dirty="0" smtClean="0"/>
              <a:t>p</a:t>
            </a:r>
            <a:r>
              <a:rPr lang="sr-Cyrl-CS" sz="2800" u="sng" dirty="0" err="1" smtClean="0"/>
              <a:t>asivni</a:t>
            </a:r>
            <a:r>
              <a:rPr lang="sr-Cyrl-CS" sz="2800" u="sng" dirty="0" smtClean="0"/>
              <a:t> subjekt </a:t>
            </a:r>
            <a:r>
              <a:rPr lang="sr-Cyrl-RS" sz="2800" u="sng" dirty="0" smtClean="0"/>
              <a:t>je d</a:t>
            </a:r>
            <a:r>
              <a:rPr lang="sr-Latn-BA" sz="2800" u="sng" dirty="0" err="1" smtClean="0"/>
              <a:t>ij</a:t>
            </a:r>
            <a:r>
              <a:rPr lang="sr-Cyrl-RS" sz="2800" u="sng" dirty="0" smtClean="0"/>
              <a:t>ete </a:t>
            </a:r>
            <a:r>
              <a:rPr lang="sr-Cyrl-RS" sz="2800" dirty="0" smtClean="0"/>
              <a:t>(lice uzrasta do </a:t>
            </a:r>
            <a:r>
              <a:rPr lang="sr-Latn-BA" sz="2800" dirty="0" smtClean="0"/>
              <a:t>18</a:t>
            </a:r>
            <a:r>
              <a:rPr lang="sr-Cyrl-RS" sz="2800" dirty="0" smtClean="0"/>
              <a:t> godina u vreme preduzimanja radnje izvršenja) što mora biti poznato učiniocu. </a:t>
            </a:r>
            <a:endParaRPr lang="sr-Latn-BA" sz="28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r-Latn-BA" sz="4000" b="1" dirty="0" smtClean="0"/>
              <a:t>Nema kažnjavanja </a:t>
            </a:r>
            <a:r>
              <a:rPr lang="sr-Latn-BA" sz="4000" b="1" dirty="0" err="1" smtClean="0"/>
              <a:t>djeteta</a:t>
            </a:r>
            <a:r>
              <a:rPr lang="sr-Latn-BA" sz="4000" b="1" dirty="0" smtClean="0"/>
              <a:t>...</a:t>
            </a:r>
            <a:endParaRPr lang="sr-Latn-B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Autofit/>
          </a:bodyPr>
          <a:lstStyle/>
          <a:p>
            <a:r>
              <a:rPr lang="sr-Latn-BA" sz="2800" dirty="0" smtClean="0"/>
              <a:t>KZ</a:t>
            </a:r>
            <a:r>
              <a:rPr lang="sr-Cyrl-RS" sz="2800" dirty="0" smtClean="0"/>
              <a:t> </a:t>
            </a:r>
            <a:r>
              <a:rPr lang="sr-Latn-BA" sz="2800" dirty="0" smtClean="0"/>
              <a:t>predviđa </a:t>
            </a:r>
            <a:r>
              <a:rPr lang="sr-Cyrl-RS" sz="2800" dirty="0" smtClean="0"/>
              <a:t>da se </a:t>
            </a:r>
            <a:r>
              <a:rPr lang="sr-Cyrl-RS" sz="2800" u="sng" dirty="0" smtClean="0"/>
              <a:t>d</a:t>
            </a:r>
            <a:r>
              <a:rPr lang="sr-Latn-BA" sz="2800" u="sng" dirty="0" err="1" smtClean="0"/>
              <a:t>ij</a:t>
            </a:r>
            <a:r>
              <a:rPr lang="sr-Cyrl-RS" sz="2800" u="sng" dirty="0" smtClean="0"/>
              <a:t>ete neće kazniti za proizvodnju i pos</a:t>
            </a:r>
            <a:r>
              <a:rPr lang="sr-Latn-BA" sz="2800" u="sng" dirty="0" smtClean="0"/>
              <a:t>j</a:t>
            </a:r>
            <a:r>
              <a:rPr lang="sr-Cyrl-RS" sz="2800" u="sng" dirty="0" smtClean="0"/>
              <a:t>edovanje pornografskog materijala</a:t>
            </a:r>
            <a:r>
              <a:rPr lang="sr-Cyrl-RS" sz="2800" dirty="0" smtClean="0"/>
              <a:t>: </a:t>
            </a:r>
            <a:endParaRPr lang="sr-Latn-BA" sz="2800" dirty="0" smtClean="0"/>
          </a:p>
          <a:p>
            <a:pPr marL="514350" indent="-514350">
              <a:buAutoNum type="alphaLcParenR"/>
            </a:pPr>
            <a:r>
              <a:rPr lang="sr-Cyrl-RS" sz="2800" dirty="0" smtClean="0"/>
              <a:t>ako materijal prikazuje njega lično ili njega i drugo d</a:t>
            </a:r>
            <a:r>
              <a:rPr lang="sr-Latn-BA" sz="2800" dirty="0" err="1" smtClean="0"/>
              <a:t>ij</a:t>
            </a:r>
            <a:r>
              <a:rPr lang="sr-Cyrl-RS" sz="2800" dirty="0" smtClean="0"/>
              <a:t>ete, </a:t>
            </a:r>
            <a:endParaRPr lang="sr-Latn-BA" sz="2800" dirty="0" smtClean="0"/>
          </a:p>
          <a:p>
            <a:pPr marL="514350" indent="-514350">
              <a:buAutoNum type="alphaLcParenR"/>
            </a:pPr>
            <a:r>
              <a:rPr lang="sr-Cyrl-RS" sz="2800" dirty="0" smtClean="0"/>
              <a:t>ako je ono samo taj materijal proizvelo i pos</a:t>
            </a:r>
            <a:r>
              <a:rPr lang="sr-Latn-BA" sz="2800" dirty="0" smtClean="0"/>
              <a:t>j</a:t>
            </a:r>
            <a:r>
              <a:rPr lang="sr-Cyrl-RS" sz="2800" dirty="0" smtClean="0"/>
              <a:t>eduje ga, </a:t>
            </a:r>
            <a:endParaRPr lang="sr-Latn-BA" sz="2800" dirty="0" smtClean="0"/>
          </a:p>
          <a:p>
            <a:pPr marL="514350" indent="-514350">
              <a:buAutoNum type="alphaLcParenR"/>
            </a:pPr>
            <a:r>
              <a:rPr lang="sr-Cyrl-RS" sz="2800" dirty="0" smtClean="0"/>
              <a:t>ako postoji pristanak svakog od njih na proizvodnju materijala i </a:t>
            </a:r>
            <a:endParaRPr lang="sr-Latn-BA" sz="2800" dirty="0" smtClean="0"/>
          </a:p>
          <a:p>
            <a:pPr marL="514350" indent="-514350">
              <a:buAutoNum type="alphaLcParenR"/>
            </a:pPr>
            <a:r>
              <a:rPr lang="sr-Cyrl-RS" sz="2800" dirty="0" smtClean="0"/>
              <a:t>ako se materijal koristi isključivo za njihovu ličnu upotrebu</a:t>
            </a:r>
            <a:r>
              <a:rPr lang="sr-Latn-BA" sz="2800" dirty="0" smtClean="0"/>
              <a:t> (</a:t>
            </a:r>
            <a:r>
              <a:rPr lang="sr-Latn-BA" sz="2800" b="1" u="sng" dirty="0" smtClean="0"/>
              <a:t>stav 5</a:t>
            </a:r>
            <a:r>
              <a:rPr lang="sr-Latn-BA" sz="2800" dirty="0" smtClean="0"/>
              <a:t>)</a:t>
            </a:r>
            <a:r>
              <a:rPr lang="sr-Cyrl-RS" sz="2800" dirty="0" smtClean="0"/>
              <a:t>.</a:t>
            </a:r>
            <a:r>
              <a:rPr lang="sr-Cyrl-CS" sz="2800" dirty="0" smtClean="0"/>
              <a:t> </a:t>
            </a:r>
            <a:endParaRPr lang="sr-Latn-BA" sz="28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r-Latn-BA" b="1" dirty="0" smtClean="0"/>
              <a:t>Kažnjavanje za ovo djelo</a:t>
            </a:r>
            <a:endParaRPr lang="sr-Latn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txBody>
          <a:bodyPr>
            <a:normAutofit fontScale="92500" lnSpcReduction="20000"/>
          </a:bodyPr>
          <a:lstStyle/>
          <a:p>
            <a:r>
              <a:rPr lang="sr-Latn-BA" sz="3000" dirty="0" smtClean="0"/>
              <a:t>z</a:t>
            </a:r>
            <a:r>
              <a:rPr lang="sr-Cyrl-CS" sz="3000" dirty="0" smtClean="0"/>
              <a:t>a ovo je d</a:t>
            </a:r>
            <a:r>
              <a:rPr lang="sr-Latn-BA" sz="3000" dirty="0" smtClean="0"/>
              <a:t>j</a:t>
            </a:r>
            <a:r>
              <a:rPr lang="sr-Cyrl-CS" sz="3000" dirty="0" err="1" smtClean="0"/>
              <a:t>elo</a:t>
            </a:r>
            <a:r>
              <a:rPr lang="sr-Cyrl-CS" sz="3000" dirty="0" smtClean="0"/>
              <a:t> propisana </a:t>
            </a:r>
            <a:r>
              <a:rPr lang="sr-Latn-BA" sz="3000" dirty="0" smtClean="0"/>
              <a:t>KZ </a:t>
            </a:r>
            <a:r>
              <a:rPr lang="sr-Cyrl-CS" sz="3000" dirty="0" smtClean="0"/>
              <a:t>od </a:t>
            </a:r>
            <a:r>
              <a:rPr lang="sr-Cyrl-RS" sz="3000" dirty="0" smtClean="0"/>
              <a:t>šest m</a:t>
            </a:r>
            <a:r>
              <a:rPr lang="sr-Latn-BA" sz="3000" dirty="0" smtClean="0"/>
              <a:t>j</a:t>
            </a:r>
            <a:r>
              <a:rPr lang="sr-Cyrl-RS" sz="3000" dirty="0" smtClean="0"/>
              <a:t>eseci do pet godina, pri čemu sud obavezno izriče </a:t>
            </a:r>
            <a:r>
              <a:rPr lang="sr-Cyrl-CS" sz="3000" b="1" dirty="0" smtClean="0"/>
              <a:t>m</a:t>
            </a:r>
            <a:r>
              <a:rPr lang="sr-Latn-BA" sz="3000" b="1" dirty="0" smtClean="0"/>
              <a:t>j</a:t>
            </a:r>
            <a:r>
              <a:rPr lang="sr-Cyrl-CS" sz="3000" b="1" dirty="0" err="1" smtClean="0"/>
              <a:t>er</a:t>
            </a:r>
            <a:r>
              <a:rPr lang="sr-Cyrl-RS" sz="3000" b="1" dirty="0" smtClean="0"/>
              <a:t>u </a:t>
            </a:r>
            <a:r>
              <a:rPr lang="sr-Cyrl-CS" sz="3000" b="1" dirty="0" err="1" smtClean="0"/>
              <a:t>bezb</a:t>
            </a:r>
            <a:r>
              <a:rPr lang="sr-Latn-BA" sz="3000" b="1" dirty="0" smtClean="0"/>
              <a:t>j</a:t>
            </a:r>
            <a:r>
              <a:rPr lang="sr-Cyrl-CS" sz="3000" b="1" dirty="0" err="1" smtClean="0"/>
              <a:t>ednosti</a:t>
            </a:r>
            <a:r>
              <a:rPr lang="sr-Cyrl-CS" sz="3000" b="1" dirty="0" smtClean="0"/>
              <a:t> </a:t>
            </a:r>
            <a:r>
              <a:rPr lang="sr-Cyrl-CS" sz="3000" u="sng" dirty="0" smtClean="0"/>
              <a:t>oduzimanja predmeta</a:t>
            </a:r>
            <a:r>
              <a:rPr lang="sr-Cyrl-RS" sz="3000" u="sng" dirty="0" smtClean="0"/>
              <a:t> </a:t>
            </a:r>
            <a:r>
              <a:rPr lang="sr-Cyrl-RS" sz="3000" dirty="0" smtClean="0"/>
              <a:t>– d</a:t>
            </a:r>
            <a:r>
              <a:rPr lang="sr-Latn-BA" sz="3000" dirty="0" smtClean="0"/>
              <a:t>j</a:t>
            </a:r>
            <a:r>
              <a:rPr lang="sr-Cyrl-RS" sz="3000" dirty="0" smtClean="0"/>
              <a:t>eč</a:t>
            </a:r>
            <a:r>
              <a:rPr lang="sr-Latn-BA" sz="3000" dirty="0" smtClean="0"/>
              <a:t>i</a:t>
            </a:r>
            <a:r>
              <a:rPr lang="sr-Cyrl-RS" sz="3000" dirty="0" smtClean="0"/>
              <a:t>je pornografije, pa se pornografski materijal obavezno uništava. </a:t>
            </a:r>
            <a:endParaRPr lang="sr-Latn-BA" sz="3000" dirty="0" smtClean="0"/>
          </a:p>
          <a:p>
            <a:r>
              <a:rPr lang="sr-Latn-BA" sz="3000" dirty="0" err="1" smtClean="0"/>
              <a:t>dj</a:t>
            </a:r>
            <a:r>
              <a:rPr lang="sr-Cyrl-RS" sz="3000" dirty="0" smtClean="0"/>
              <a:t>elo ima dva teža oblika ispoljavanja.</a:t>
            </a:r>
            <a:endParaRPr lang="sr-Latn-BA" sz="3000" dirty="0" smtClean="0"/>
          </a:p>
          <a:p>
            <a:endParaRPr lang="sr-Latn-B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Prvi teži oblik d</a:t>
            </a:r>
            <a:r>
              <a:rPr lang="sr-Latn-BA" b="1" dirty="0" smtClean="0"/>
              <a:t>j</a:t>
            </a:r>
            <a:r>
              <a:rPr lang="sr-Cyrl-RS" b="1" dirty="0" smtClean="0"/>
              <a:t>ela</a:t>
            </a:r>
            <a:r>
              <a:rPr lang="sr-Latn-BA" b="1" dirty="0" smtClean="0"/>
              <a:t>...</a:t>
            </a:r>
            <a:endParaRPr lang="sr-Latn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 lnSpcReduction="10000"/>
          </a:bodyPr>
          <a:lstStyle/>
          <a:p>
            <a:r>
              <a:rPr lang="sr-Latn-BA" sz="3000" dirty="0" smtClean="0"/>
              <a:t>...</a:t>
            </a:r>
            <a:r>
              <a:rPr lang="sr-Cyrl-RS" sz="3000" dirty="0" smtClean="0"/>
              <a:t>za koji je propisana </a:t>
            </a:r>
            <a:r>
              <a:rPr lang="sr-Latn-BA" sz="3000" dirty="0" smtClean="0"/>
              <a:t>KZ </a:t>
            </a:r>
            <a:r>
              <a:rPr lang="sr-Cyrl-RS" sz="3000" dirty="0" smtClean="0"/>
              <a:t>od jedne do osam godina postoji ako učinilac preduzme sl</a:t>
            </a:r>
            <a:r>
              <a:rPr lang="sr-Latn-BA" sz="3000" dirty="0" smtClean="0"/>
              <a:t>j</a:t>
            </a:r>
            <a:r>
              <a:rPr lang="sr-Cyrl-RS" sz="3000" dirty="0" smtClean="0"/>
              <a:t>edeće radnje izvršenja: </a:t>
            </a:r>
            <a:endParaRPr lang="sr-Latn-BA" sz="3000" dirty="0" smtClean="0"/>
          </a:p>
          <a:p>
            <a:pPr marL="514350" indent="-514350">
              <a:buAutoNum type="alphaLcParenR"/>
            </a:pPr>
            <a:r>
              <a:rPr lang="sr-Cyrl-RS" sz="3000" dirty="0" smtClean="0"/>
              <a:t>neovlašćeno snimanje, proizvodnju, nuđenje, činjenje dostupnim, distribuciju, širenje, uvoz, izvoz, pribavljanje za sebe ili za drugoga, prodaju, davanje, prikazivanje ili pos</a:t>
            </a:r>
            <a:r>
              <a:rPr lang="sr-Latn-BA" sz="3000" dirty="0" smtClean="0"/>
              <a:t>j</a:t>
            </a:r>
            <a:r>
              <a:rPr lang="sr-Cyrl-RS" sz="3000" dirty="0" smtClean="0"/>
              <a:t>edovanje d</a:t>
            </a:r>
            <a:r>
              <a:rPr lang="sr-Latn-BA" sz="3000" dirty="0" smtClean="0"/>
              <a:t>j</a:t>
            </a:r>
            <a:r>
              <a:rPr lang="sr-Cyrl-RS" sz="3000" dirty="0" smtClean="0"/>
              <a:t>eč</a:t>
            </a:r>
            <a:r>
              <a:rPr lang="sr-Latn-BA" sz="3000" dirty="0" smtClean="0"/>
              <a:t>i</a:t>
            </a:r>
            <a:r>
              <a:rPr lang="sr-Cyrl-RS" sz="3000" dirty="0" smtClean="0"/>
              <a:t>je pornografije i </a:t>
            </a:r>
            <a:endParaRPr lang="sr-Latn-BA" sz="3000" dirty="0" smtClean="0"/>
          </a:p>
          <a:p>
            <a:pPr marL="514350" indent="-514350">
              <a:buAutoNum type="alphaLcParenR"/>
            </a:pPr>
            <a:r>
              <a:rPr lang="sr-Cyrl-RS" sz="3000" dirty="0" smtClean="0"/>
              <a:t>sv</a:t>
            </a:r>
            <a:r>
              <a:rPr lang="sr-Latn-BA" sz="3000" dirty="0" smtClean="0"/>
              <a:t>j</a:t>
            </a:r>
            <a:r>
              <a:rPr lang="sr-Cyrl-RS" sz="3000" dirty="0" smtClean="0"/>
              <a:t>esno pristupanje d</a:t>
            </a:r>
            <a:r>
              <a:rPr lang="sr-Latn-BA" sz="3000" dirty="0" smtClean="0"/>
              <a:t>j</a:t>
            </a:r>
            <a:r>
              <a:rPr lang="sr-Cyrl-RS" sz="3000" dirty="0" smtClean="0"/>
              <a:t>eč</a:t>
            </a:r>
            <a:r>
              <a:rPr lang="sr-Latn-BA" sz="3000" dirty="0" smtClean="0"/>
              <a:t>i</a:t>
            </a:r>
            <a:r>
              <a:rPr lang="sr-Cyrl-RS" sz="3000" dirty="0" smtClean="0"/>
              <a:t>joj pornografiji na poseban, specifičan način – putem računarske mreže</a:t>
            </a:r>
            <a:r>
              <a:rPr lang="sr-Latn-BA" sz="3000" dirty="0" smtClean="0"/>
              <a:t> (</a:t>
            </a:r>
            <a:r>
              <a:rPr lang="sr-Latn-BA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2</a:t>
            </a:r>
            <a:r>
              <a:rPr lang="sr-Latn-BA" sz="3000" dirty="0" smtClean="0"/>
              <a:t>)</a:t>
            </a:r>
            <a:r>
              <a:rPr lang="sr-Cyrl-RS" sz="3000" dirty="0" smtClean="0"/>
              <a:t>. </a:t>
            </a:r>
            <a:endParaRPr lang="sr-Latn-BA" sz="3000" dirty="0" smtClean="0"/>
          </a:p>
          <a:p>
            <a:endParaRPr lang="sr-Latn-B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Latn-BA" sz="4000" b="1" dirty="0" smtClean="0"/>
              <a:t>N</a:t>
            </a:r>
            <a:r>
              <a:rPr lang="sr-Cyrl-RS" sz="4000" b="1" dirty="0" smtClean="0"/>
              <a:t>ajteži oblik d</a:t>
            </a:r>
            <a:r>
              <a:rPr lang="sr-Latn-BA" sz="4000" b="1" dirty="0" smtClean="0"/>
              <a:t>j</a:t>
            </a:r>
            <a:r>
              <a:rPr lang="sr-Cyrl-RS" sz="4000" b="1" dirty="0" smtClean="0"/>
              <a:t>ela</a:t>
            </a:r>
            <a:r>
              <a:rPr lang="sr-Latn-BA" sz="4000" b="1" dirty="0" smtClean="0"/>
              <a:t>...</a:t>
            </a:r>
            <a:endParaRPr lang="sr-Latn-B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808312"/>
          </a:xfrm>
        </p:spPr>
        <p:txBody>
          <a:bodyPr>
            <a:normAutofit/>
          </a:bodyPr>
          <a:lstStyle/>
          <a:p>
            <a:r>
              <a:rPr lang="sr-Latn-BA" sz="2800" dirty="0" smtClean="0"/>
              <a:t>...</a:t>
            </a:r>
            <a:r>
              <a:rPr lang="sr-Cyrl-RS" sz="2800" dirty="0" smtClean="0"/>
              <a:t>za koji je propisana </a:t>
            </a:r>
            <a:r>
              <a:rPr lang="sr-Latn-BA" sz="2800" dirty="0" smtClean="0"/>
              <a:t>KZ </a:t>
            </a:r>
            <a:r>
              <a:rPr lang="sr-Cyrl-RS" sz="2800" dirty="0" smtClean="0"/>
              <a:t>od dv</a:t>
            </a:r>
            <a:r>
              <a:rPr lang="sr-Latn-BA" sz="2800" dirty="0" err="1" smtClean="0"/>
              <a:t>ij</a:t>
            </a:r>
            <a:r>
              <a:rPr lang="sr-Cyrl-RS" sz="2800" dirty="0" smtClean="0"/>
              <a:t>e do </a:t>
            </a:r>
            <a:r>
              <a:rPr lang="sr-Latn-BA" sz="2800" dirty="0" smtClean="0"/>
              <a:t>10</a:t>
            </a:r>
            <a:r>
              <a:rPr lang="sr-Cyrl-RS" sz="2800" dirty="0" smtClean="0"/>
              <a:t> godina čini lice koje</a:t>
            </a:r>
            <a:r>
              <a:rPr lang="sr-Latn-BA" sz="2800" dirty="0" smtClean="0"/>
              <a:t> </a:t>
            </a:r>
            <a:r>
              <a:rPr lang="sr-Cyrl-RS" sz="2800" b="1" u="sng" dirty="0" smtClean="0"/>
              <a:t>prisili (prinudi)</a:t>
            </a:r>
            <a:r>
              <a:rPr lang="sr-Latn-BA" sz="2800" b="1" u="sng" dirty="0" smtClean="0"/>
              <a:t> ili </a:t>
            </a:r>
            <a:r>
              <a:rPr lang="sr-Cyrl-RS" sz="2800" b="1" u="sng" dirty="0" smtClean="0"/>
              <a:t>navede (podstrekava) d</a:t>
            </a:r>
            <a:r>
              <a:rPr lang="sr-Latn-BA" sz="2800" b="1" u="sng" dirty="0" err="1" smtClean="0"/>
              <a:t>ij</a:t>
            </a:r>
            <a:r>
              <a:rPr lang="sr-Cyrl-RS" sz="2800" b="1" u="sng" dirty="0" smtClean="0"/>
              <a:t>ete na snimanje d</a:t>
            </a:r>
            <a:r>
              <a:rPr lang="sr-Latn-BA" sz="2800" b="1" u="sng" dirty="0" smtClean="0"/>
              <a:t>j</a:t>
            </a:r>
            <a:r>
              <a:rPr lang="sr-Cyrl-RS" sz="2800" b="1" u="sng" dirty="0" smtClean="0"/>
              <a:t>eč</a:t>
            </a:r>
            <a:r>
              <a:rPr lang="sr-Latn-BA" sz="2800" b="1" u="sng" dirty="0" smtClean="0"/>
              <a:t>i</a:t>
            </a:r>
            <a:r>
              <a:rPr lang="sr-Cyrl-RS" sz="2800" b="1" u="sng" dirty="0" smtClean="0"/>
              <a:t>je pornografije</a:t>
            </a:r>
            <a:r>
              <a:rPr lang="sr-Cyrl-RS" sz="2800" dirty="0" smtClean="0"/>
              <a:t> na poseban, specifičan ili opasan način: upotrebom sile, pr</a:t>
            </a:r>
            <a:r>
              <a:rPr lang="sr-Latn-BA" sz="2800" dirty="0" err="1" smtClean="0"/>
              <a:t>ij</a:t>
            </a:r>
            <a:r>
              <a:rPr lang="sr-Cyrl-RS" sz="2800" dirty="0" smtClean="0"/>
              <a:t>etnje, obmane, prevare, zloupotrebom položaja ili teških prilika d</a:t>
            </a:r>
            <a:r>
              <a:rPr lang="sr-Latn-BA" sz="2800" dirty="0" smtClean="0"/>
              <a:t>j</a:t>
            </a:r>
            <a:r>
              <a:rPr lang="sr-Cyrl-RS" sz="2800" dirty="0" smtClean="0"/>
              <a:t>eteta ili odnosa zavisnosti</a:t>
            </a:r>
            <a:r>
              <a:rPr lang="sr-Latn-BA" sz="2800" dirty="0" smtClean="0"/>
              <a:t> (</a:t>
            </a:r>
            <a:r>
              <a:rPr lang="sr-Latn-BA" sz="2800" b="1" u="sng" dirty="0" smtClean="0"/>
              <a:t>stav 3</a:t>
            </a:r>
            <a:r>
              <a:rPr lang="sr-Latn-BA" sz="2800" dirty="0" smtClean="0"/>
              <a:t>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sr-Latn-BA" sz="4000" b="1" dirty="0" smtClean="0"/>
              <a:t>Zajedničke karakteristike</a:t>
            </a:r>
            <a:endParaRPr lang="sr-Latn-B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85000" lnSpcReduction="10000"/>
          </a:bodyPr>
          <a:lstStyle/>
          <a:p>
            <a:r>
              <a:rPr lang="sr-Cyrl-RS" sz="3300" b="1" dirty="0" smtClean="0"/>
              <a:t>ova d</a:t>
            </a:r>
            <a:r>
              <a:rPr lang="sr-Latn-BA" sz="3300" b="1" dirty="0" smtClean="0"/>
              <a:t>j</a:t>
            </a:r>
            <a:r>
              <a:rPr lang="sr-Cyrl-RS" sz="3300" b="1" dirty="0" smtClean="0"/>
              <a:t>ela spadaju u </a:t>
            </a:r>
            <a:r>
              <a:rPr lang="sr-Latn-BA" sz="3300" b="1" dirty="0" smtClean="0"/>
              <a:t>tzv. </a:t>
            </a:r>
            <a:r>
              <a:rPr lang="sr-Cyrl-CS" sz="3300" b="1" dirty="0" smtClean="0"/>
              <a:t>seksualni kriminalitet </a:t>
            </a:r>
            <a:r>
              <a:rPr lang="sr-Cyrl-CS" sz="3300" dirty="0" smtClean="0"/>
              <a:t>kao ukupnost različitih oblika kontakata polnim organima, ustima, jezikom, prstima ili rukama sa polnim organom, </a:t>
            </a:r>
            <a:r>
              <a:rPr lang="sr-Cyrl-CS" sz="3300" dirty="0" err="1" smtClean="0"/>
              <a:t>čmarom</a:t>
            </a:r>
            <a:r>
              <a:rPr lang="sr-Cyrl-CS" sz="3300" dirty="0" smtClean="0"/>
              <a:t> ili ustima žrtve u cilju zadovoljenja seksualnog nagona in</a:t>
            </a:r>
            <a:r>
              <a:rPr lang="sr-Latn-BA" sz="3300" dirty="0" smtClean="0"/>
              <a:t>i</a:t>
            </a:r>
            <a:r>
              <a:rPr lang="sr-Cyrl-CS" sz="3300" dirty="0" err="1" smtClean="0"/>
              <a:t>cijatora</a:t>
            </a:r>
            <a:r>
              <a:rPr lang="sr-Cyrl-CS" sz="3300" dirty="0" smtClean="0"/>
              <a:t> ovog kontakta. </a:t>
            </a:r>
            <a:endParaRPr lang="sr-Latn-BA" sz="3300" dirty="0" smtClean="0"/>
          </a:p>
          <a:p>
            <a:r>
              <a:rPr lang="sr-Latn-BA" sz="3300" u="sng" dirty="0" smtClean="0"/>
              <a:t>d</a:t>
            </a:r>
            <a:r>
              <a:rPr lang="sr-Cyrl-CS" sz="3300" u="sng" dirty="0" smtClean="0"/>
              <a:t>ruga je karakteristika ovih </a:t>
            </a:r>
            <a:r>
              <a:rPr lang="sr-Latn-BA" sz="3300" u="sng" dirty="0" smtClean="0"/>
              <a:t>KD </a:t>
            </a:r>
            <a:r>
              <a:rPr lang="sr-Cyrl-CS" sz="3300" dirty="0" smtClean="0"/>
              <a:t>da se ovi kontakti ostvaruju </a:t>
            </a:r>
            <a:r>
              <a:rPr lang="sr-Cyrl-CS" sz="3300" b="1" dirty="0" smtClean="0"/>
              <a:t>bez pristanka žrtve</a:t>
            </a:r>
            <a:r>
              <a:rPr lang="sr-Cyrl-CS" sz="3300" dirty="0" smtClean="0"/>
              <a:t>, bilo uz njeno aktivno protivljenje i pružanje otpora ili bez njega</a:t>
            </a:r>
            <a:r>
              <a:rPr lang="sr-Latn-BA" sz="3300" dirty="0" smtClean="0"/>
              <a:t> (</a:t>
            </a:r>
            <a:r>
              <a:rPr lang="sr-Cyrl-CS" sz="3300" dirty="0" smtClean="0"/>
              <a:t>u praksi se sve češće javljaju slučajevi seksualnih </a:t>
            </a:r>
            <a:r>
              <a:rPr lang="sr-Cyrl-CS" sz="3300" dirty="0" err="1" smtClean="0"/>
              <a:t>delikata</a:t>
            </a:r>
            <a:r>
              <a:rPr lang="sr-Cyrl-CS" sz="3300" dirty="0" smtClean="0"/>
              <a:t> koji su olakšani prim</a:t>
            </a:r>
            <a:r>
              <a:rPr lang="sr-Latn-BA" sz="3300" dirty="0" smtClean="0"/>
              <a:t>j</a:t>
            </a:r>
            <a:r>
              <a:rPr lang="sr-Cyrl-CS" sz="3300" dirty="0" err="1" smtClean="0"/>
              <a:t>enom</a:t>
            </a:r>
            <a:r>
              <a:rPr lang="sr-Cyrl-CS" sz="3300" dirty="0" smtClean="0"/>
              <a:t> l</a:t>
            </a:r>
            <a:r>
              <a:rPr lang="sr-Latn-BA" sz="3300" dirty="0" err="1" smtClean="0"/>
              <a:t>ij</a:t>
            </a:r>
            <a:r>
              <a:rPr lang="sr-Cyrl-CS" sz="3300" dirty="0" err="1" smtClean="0"/>
              <a:t>ekova</a:t>
            </a:r>
            <a:r>
              <a:rPr lang="sr-Cyrl-CS" sz="3300" dirty="0" smtClean="0"/>
              <a:t> i drugih supstanci s ciljem slamanja otpora žrtve – slučajevi </a:t>
            </a:r>
            <a:r>
              <a:rPr lang="sl-SI" sz="3300" dirty="0" smtClean="0"/>
              <a:t>date rape)</a:t>
            </a:r>
            <a:r>
              <a:rPr lang="sr-Cyrl-CS" sz="3300" dirty="0" smtClean="0"/>
              <a:t>. </a:t>
            </a:r>
            <a:endParaRPr lang="sr-Latn-BA" sz="3300" dirty="0" smtClean="0"/>
          </a:p>
          <a:p>
            <a:pPr>
              <a:buNone/>
            </a:pPr>
            <a:endParaRPr lang="sr-Latn-BA" dirty="0" smtClean="0"/>
          </a:p>
          <a:p>
            <a:endParaRPr lang="sr-Latn-B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dirty="0" smtClean="0">
                <a:solidFill>
                  <a:srgbClr val="FF0000"/>
                </a:solidFill>
              </a:rPr>
              <a:t>5. </a:t>
            </a:r>
            <a:r>
              <a:rPr lang="sr-Cyrl-RS" b="1" dirty="0" smtClean="0">
                <a:solidFill>
                  <a:srgbClr val="FF0000"/>
                </a:solidFill>
              </a:rPr>
              <a:t>Iskorišćavanje d</a:t>
            </a:r>
            <a:r>
              <a:rPr lang="sr-Latn-BA" b="1" dirty="0" smtClean="0">
                <a:solidFill>
                  <a:srgbClr val="FF0000"/>
                </a:solidFill>
              </a:rPr>
              <a:t>j</a:t>
            </a:r>
            <a:r>
              <a:rPr lang="sr-Cyrl-RS" b="1" dirty="0" smtClean="0">
                <a:solidFill>
                  <a:srgbClr val="FF0000"/>
                </a:solidFill>
              </a:rPr>
              <a:t>ece za pornografske predstave</a:t>
            </a:r>
            <a:r>
              <a:rPr lang="sr-Latn-BA" b="1" dirty="0" smtClean="0">
                <a:solidFill>
                  <a:srgbClr val="FF0000"/>
                </a:solidFill>
              </a:rPr>
              <a:t> - č</a:t>
            </a:r>
            <a:r>
              <a:rPr lang="sr-Cyrl-RS" b="1" dirty="0" smtClean="0">
                <a:solidFill>
                  <a:srgbClr val="FF0000"/>
                </a:solidFill>
              </a:rPr>
              <a:t>lan 176</a:t>
            </a:r>
            <a:endParaRPr lang="sr-Latn-B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r>
              <a:rPr lang="sr-Latn-BA" sz="2800" dirty="0" err="1" smtClean="0"/>
              <a:t>dj</a:t>
            </a:r>
            <a:r>
              <a:rPr lang="sr-Cyrl-RS" sz="2800" dirty="0" smtClean="0"/>
              <a:t>elo se sastoji u </a:t>
            </a:r>
            <a:r>
              <a:rPr lang="sr-Cyrl-RS" sz="2800" u="sng" dirty="0" smtClean="0"/>
              <a:t>navođenju d</a:t>
            </a:r>
            <a:r>
              <a:rPr lang="sr-Latn-BA" sz="2800" u="sng" dirty="0" smtClean="0"/>
              <a:t>j</a:t>
            </a:r>
            <a:r>
              <a:rPr lang="sr-Cyrl-RS" sz="2800" u="sng" dirty="0" smtClean="0"/>
              <a:t>eteta na učestvovanje </a:t>
            </a:r>
            <a:r>
              <a:rPr lang="sr-Cyrl-RS" sz="2800" dirty="0" smtClean="0"/>
              <a:t>u pornografskim predstavama ili u </a:t>
            </a:r>
            <a:r>
              <a:rPr lang="sr-Cyrl-RS" sz="2800" u="sng" dirty="0" smtClean="0"/>
              <a:t>gledanju pornografske predstave</a:t>
            </a:r>
            <a:r>
              <a:rPr lang="sr-Cyrl-RS" sz="2800" dirty="0" smtClean="0"/>
              <a:t> uživo ili putem komunikacijskih sredstava od strane lica koje zna ili je treba</a:t>
            </a:r>
            <a:r>
              <a:rPr lang="sr-Latn-BA" sz="2800" dirty="0" smtClean="0"/>
              <a:t>l</a:t>
            </a:r>
            <a:r>
              <a:rPr lang="sr-Cyrl-RS" sz="2800" dirty="0" smtClean="0"/>
              <a:t>o ili mog</a:t>
            </a:r>
            <a:r>
              <a:rPr lang="sr-Latn-BA" sz="2800" dirty="0" smtClean="0"/>
              <a:t>l</a:t>
            </a:r>
            <a:r>
              <a:rPr lang="sr-Cyrl-RS" sz="2800" dirty="0" smtClean="0"/>
              <a:t>o da zna da u njoj učestvuje d</a:t>
            </a:r>
            <a:r>
              <a:rPr lang="sr-Latn-BA" sz="2800" dirty="0" err="1" smtClean="0"/>
              <a:t>ij</a:t>
            </a:r>
            <a:r>
              <a:rPr lang="sr-Cyrl-RS" sz="2800" dirty="0" smtClean="0"/>
              <a:t>ete. </a:t>
            </a:r>
            <a:endParaRPr lang="sr-Latn-BA" sz="2800" dirty="0" smtClean="0"/>
          </a:p>
          <a:p>
            <a:r>
              <a:rPr lang="sr-Latn-BA" sz="2800" b="1" dirty="0" smtClean="0"/>
              <a:t>o</a:t>
            </a:r>
            <a:r>
              <a:rPr lang="sr-Cyrl-RS" sz="2800" b="1" dirty="0" smtClean="0"/>
              <a:t>bjekt zaštite</a:t>
            </a:r>
            <a:r>
              <a:rPr lang="sr-Latn-BA" sz="2800" b="1" dirty="0" smtClean="0"/>
              <a:t>: </a:t>
            </a:r>
            <a:r>
              <a:rPr lang="sr-Cyrl-RS" sz="2800" u="sng" dirty="0" smtClean="0"/>
              <a:t>d</a:t>
            </a:r>
            <a:r>
              <a:rPr lang="sr-Latn-BA" sz="2800" u="sng" dirty="0" err="1" smtClean="0"/>
              <a:t>ij</a:t>
            </a:r>
            <a:r>
              <a:rPr lang="sr-Cyrl-RS" sz="2800" u="sng" dirty="0" smtClean="0"/>
              <a:t>ete od štetnih uticaja pornografskih predstava.</a:t>
            </a:r>
            <a:endParaRPr lang="sr-Latn-BA" sz="2800" u="sng" dirty="0" smtClean="0"/>
          </a:p>
          <a:p>
            <a:r>
              <a:rPr lang="sr-Latn-BA" sz="2800" b="1" dirty="0" smtClean="0"/>
              <a:t>o</a:t>
            </a:r>
            <a:r>
              <a:rPr lang="sr-Cyrl-RS" sz="2800" b="1" dirty="0" smtClean="0"/>
              <a:t>bjekt napada</a:t>
            </a:r>
            <a:r>
              <a:rPr lang="sr-Latn-BA" sz="2800" b="1" dirty="0" smtClean="0"/>
              <a:t>: </a:t>
            </a:r>
            <a:r>
              <a:rPr lang="sr-Cyrl-RS" sz="2800" u="sng" dirty="0" smtClean="0"/>
              <a:t>pornografska predstava</a:t>
            </a:r>
            <a:r>
              <a:rPr lang="sr-Cyrl-RS" sz="2800" dirty="0" smtClean="0"/>
              <a:t>.</a:t>
            </a:r>
            <a:endParaRPr lang="sr-Latn-BA" sz="28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38138"/>
          </a:xfrm>
        </p:spPr>
        <p:txBody>
          <a:bodyPr>
            <a:normAutofit fontScale="90000"/>
          </a:bodyPr>
          <a:lstStyle/>
          <a:p>
            <a:r>
              <a:rPr lang="sr-Latn-BA" b="1" dirty="0" smtClean="0"/>
              <a:t>R</a:t>
            </a:r>
            <a:r>
              <a:rPr lang="sr-Cyrl-RS" b="1" dirty="0" smtClean="0"/>
              <a:t>adnja izvršenja je dvojako alternativno određena</a:t>
            </a:r>
            <a:r>
              <a:rPr lang="sr-Latn-BA" b="1" dirty="0" smtClean="0"/>
              <a:t> kao:</a:t>
            </a:r>
            <a:r>
              <a:rPr lang="sr-Cyrl-RS" b="1" dirty="0" smtClean="0"/>
              <a:t> </a:t>
            </a:r>
            <a:endParaRPr lang="sr-Latn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4968552"/>
          </a:xfrm>
        </p:spPr>
        <p:txBody>
          <a:bodyPr>
            <a:noAutofit/>
          </a:bodyPr>
          <a:lstStyle/>
          <a:p>
            <a:pPr marL="514350" indent="-514350">
              <a:buAutoNum type="alphaLcParenR"/>
            </a:pPr>
            <a:r>
              <a:rPr lang="sr-Cyrl-RS" sz="2800" b="1" u="sng" dirty="0" smtClean="0"/>
              <a:t>navođenje</a:t>
            </a:r>
            <a:r>
              <a:rPr lang="sr-Cyrl-RS" sz="2800" b="1" dirty="0" smtClean="0"/>
              <a:t> </a:t>
            </a:r>
            <a:r>
              <a:rPr lang="sr-Cyrl-RS" sz="2800" dirty="0" smtClean="0"/>
              <a:t>(podstrekavanje koje ovd</a:t>
            </a:r>
            <a:r>
              <a:rPr lang="sr-Latn-BA" sz="2800" dirty="0" smtClean="0"/>
              <a:t>j</a:t>
            </a:r>
            <a:r>
              <a:rPr lang="sr-Cyrl-RS" sz="2800" dirty="0" smtClean="0"/>
              <a:t>e nema karakter saučesništva, već oblik radnje izvršenja) </a:t>
            </a:r>
            <a:r>
              <a:rPr lang="sr-Cyrl-RS" sz="2800" u="sng" dirty="0" smtClean="0"/>
              <a:t>d</a:t>
            </a:r>
            <a:r>
              <a:rPr lang="sr-Latn-BA" sz="2800" u="sng" dirty="0" smtClean="0"/>
              <a:t>j</a:t>
            </a:r>
            <a:r>
              <a:rPr lang="sr-Cyrl-RS" sz="2800" u="sng" dirty="0" smtClean="0"/>
              <a:t>eteta na učestvovanje u pornografskim predstavama</a:t>
            </a:r>
            <a:r>
              <a:rPr lang="sr-Latn-BA" sz="2800" dirty="0" smtClean="0"/>
              <a:t>; </a:t>
            </a:r>
            <a:r>
              <a:rPr lang="sr-Latn-BA" sz="2800" dirty="0" err="1" smtClean="0"/>
              <a:t>dj</a:t>
            </a:r>
            <a:r>
              <a:rPr lang="sr-Cyrl-RS" sz="2800" dirty="0" smtClean="0"/>
              <a:t>elo </a:t>
            </a:r>
            <a:r>
              <a:rPr lang="sr-Latn-BA" sz="2800" dirty="0" smtClean="0"/>
              <a:t>j</a:t>
            </a:r>
            <a:r>
              <a:rPr lang="sr-Cyrl-RS" sz="2800" dirty="0" smtClean="0"/>
              <a:t>e svršeno momentom navođenja, bez obzira da li je pod tim uticajem d</a:t>
            </a:r>
            <a:r>
              <a:rPr lang="sr-Latn-BA" sz="2800" dirty="0" err="1" smtClean="0"/>
              <a:t>ij</a:t>
            </a:r>
            <a:r>
              <a:rPr lang="sr-Cyrl-RS" sz="2800" dirty="0" smtClean="0"/>
              <a:t>ete zaista i učestvovalo u pornografskoj predstavi ili ne i </a:t>
            </a:r>
            <a:endParaRPr lang="sr-Latn-BA" sz="2800" dirty="0" smtClean="0"/>
          </a:p>
          <a:p>
            <a:pPr marL="514350" indent="-514350">
              <a:buAutoNum type="alphaLcParenR"/>
            </a:pPr>
            <a:r>
              <a:rPr lang="sr-Cyrl-RS" sz="2800" b="1" u="sng" dirty="0" smtClean="0"/>
              <a:t>gledanje </a:t>
            </a:r>
            <a:r>
              <a:rPr lang="sr-Cyrl-RS" sz="2800" u="sng" dirty="0" smtClean="0"/>
              <a:t>(posmatranje) pornografske predstave </a:t>
            </a:r>
            <a:r>
              <a:rPr lang="sr-Cyrl-RS" sz="2800" dirty="0" smtClean="0"/>
              <a:t>uživo ili putem komunikacijskih sredstava, gd</a:t>
            </a:r>
            <a:r>
              <a:rPr lang="sr-Latn-BA" sz="2800" dirty="0" smtClean="0"/>
              <a:t>j</a:t>
            </a:r>
            <a:r>
              <a:rPr lang="sr-Cyrl-RS" sz="2800" dirty="0" smtClean="0"/>
              <a:t>e je potrebno da se radi o d</a:t>
            </a:r>
            <a:r>
              <a:rPr lang="sr-Latn-BA" sz="2800" dirty="0" smtClean="0"/>
              <a:t>j</a:t>
            </a:r>
            <a:r>
              <a:rPr lang="sr-Cyrl-RS" sz="2800" dirty="0" smtClean="0"/>
              <a:t>elatnosti koju preduzima lice koje zna ili je trebao ili mogao da zna da u takvoj pornografskoj predstavi učestvuje d</a:t>
            </a:r>
            <a:r>
              <a:rPr lang="sr-Latn-BA" sz="2800" dirty="0" err="1" smtClean="0"/>
              <a:t>ij</a:t>
            </a:r>
            <a:r>
              <a:rPr lang="sr-Cyrl-RS" sz="2800" dirty="0" smtClean="0"/>
              <a:t>ete.</a:t>
            </a:r>
            <a:endParaRPr lang="sr-Latn-BA" sz="28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210146"/>
          </a:xfrm>
        </p:spPr>
        <p:txBody>
          <a:bodyPr>
            <a:normAutofit fontScale="90000"/>
          </a:bodyPr>
          <a:lstStyle/>
          <a:p>
            <a:r>
              <a:rPr lang="sr-Latn-BA" b="1" dirty="0" smtClean="0"/>
              <a:t>I</a:t>
            </a:r>
            <a:r>
              <a:rPr lang="sr-Cyrl-RS" b="1" dirty="0" smtClean="0"/>
              <a:t>z</a:t>
            </a:r>
            <a:r>
              <a:rPr lang="sr-Latn-BA" b="1" dirty="0" smtClean="0"/>
              <a:t>v</a:t>
            </a:r>
            <a:r>
              <a:rPr lang="sr-Cyrl-RS" b="1" dirty="0" smtClean="0"/>
              <a:t>ršilac d</a:t>
            </a:r>
            <a:r>
              <a:rPr lang="sr-Latn-BA" b="1" dirty="0" smtClean="0"/>
              <a:t>j</a:t>
            </a:r>
            <a:r>
              <a:rPr lang="sr-Cyrl-RS" b="1" dirty="0" smtClean="0"/>
              <a:t>ela</a:t>
            </a:r>
            <a:r>
              <a:rPr lang="sr-Latn-BA" b="1" dirty="0" smtClean="0"/>
              <a:t>, oblik krivice, pasivni subjekt i kažnjavanje</a:t>
            </a:r>
            <a:endParaRPr lang="sr-Latn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20000"/>
          </a:bodyPr>
          <a:lstStyle/>
          <a:p>
            <a:r>
              <a:rPr lang="sr-Latn-BA" sz="3000" b="1" dirty="0" smtClean="0"/>
              <a:t>i</a:t>
            </a:r>
            <a:r>
              <a:rPr lang="sr-Cyrl-RS" sz="3000" b="1" dirty="0" smtClean="0"/>
              <a:t>z</a:t>
            </a:r>
            <a:r>
              <a:rPr lang="sr-Latn-BA" sz="3000" b="1" dirty="0" smtClean="0"/>
              <a:t>v</a:t>
            </a:r>
            <a:r>
              <a:rPr lang="sr-Cyrl-RS" sz="3000" b="1" dirty="0" smtClean="0"/>
              <a:t>ršilac d</a:t>
            </a:r>
            <a:r>
              <a:rPr lang="sr-Latn-BA" sz="3000" b="1" dirty="0" smtClean="0"/>
              <a:t>j</a:t>
            </a:r>
            <a:r>
              <a:rPr lang="sr-Cyrl-RS" sz="3000" b="1" dirty="0" smtClean="0"/>
              <a:t>ela</a:t>
            </a:r>
            <a:r>
              <a:rPr lang="sr-Latn-BA" sz="3000" b="1" dirty="0" smtClean="0"/>
              <a:t>: </a:t>
            </a:r>
            <a:r>
              <a:rPr lang="sr-Cyrl-RS" sz="3000" u="sng" dirty="0" smtClean="0"/>
              <a:t>svako lice</a:t>
            </a:r>
            <a:r>
              <a:rPr lang="sr-Latn-BA" sz="3000" dirty="0" smtClean="0"/>
              <a:t>.</a:t>
            </a:r>
          </a:p>
          <a:p>
            <a:r>
              <a:rPr lang="sr-Cyrl-RS" sz="3000" dirty="0" smtClean="0"/>
              <a:t>u pogledu </a:t>
            </a:r>
            <a:r>
              <a:rPr lang="sr-Cyrl-RS" sz="3000" b="1" dirty="0" smtClean="0"/>
              <a:t>krivice</a:t>
            </a:r>
            <a:r>
              <a:rPr lang="sr-Latn-BA" sz="3000" b="1" dirty="0" smtClean="0"/>
              <a:t>:</a:t>
            </a:r>
            <a:r>
              <a:rPr lang="sr-Cyrl-RS" sz="3000" b="1" dirty="0" smtClean="0"/>
              <a:t> </a:t>
            </a:r>
            <a:r>
              <a:rPr lang="sr-Cyrl-RS" sz="3000" u="sng" dirty="0" smtClean="0"/>
              <a:t>umišljaj. </a:t>
            </a:r>
            <a:endParaRPr lang="sr-Latn-BA" sz="3000" u="sng" dirty="0" smtClean="0"/>
          </a:p>
          <a:p>
            <a:r>
              <a:rPr lang="sr-Latn-BA" sz="3000" u="sng" dirty="0" smtClean="0"/>
              <a:t>p</a:t>
            </a:r>
            <a:r>
              <a:rPr lang="sr-Cyrl-RS" sz="3000" u="sng" dirty="0" smtClean="0"/>
              <a:t>asivni subjekt </a:t>
            </a:r>
            <a:r>
              <a:rPr lang="sr-Cyrl-RS" sz="3000" dirty="0" smtClean="0"/>
              <a:t>je d</a:t>
            </a:r>
            <a:r>
              <a:rPr lang="sr-Latn-BA" sz="3000" dirty="0" err="1" smtClean="0"/>
              <a:t>ij</a:t>
            </a:r>
            <a:r>
              <a:rPr lang="sr-Cyrl-RS" sz="3000" dirty="0" smtClean="0"/>
              <a:t>ete (lice uzrasta do </a:t>
            </a:r>
            <a:r>
              <a:rPr lang="sr-Latn-BA" sz="3000" dirty="0" smtClean="0"/>
              <a:t>18 </a:t>
            </a:r>
            <a:r>
              <a:rPr lang="sr-Cyrl-RS" sz="3000" dirty="0" smtClean="0"/>
              <a:t>godina u vr</a:t>
            </a:r>
            <a:r>
              <a:rPr lang="sr-Latn-BA" sz="3000" dirty="0" err="1" smtClean="0"/>
              <a:t>ij</a:t>
            </a:r>
            <a:r>
              <a:rPr lang="sr-Cyrl-RS" sz="3000" dirty="0" smtClean="0"/>
              <a:t>eme preduzimanja radnje izvršenja što mora biti poznato učiniocu).</a:t>
            </a:r>
            <a:endParaRPr lang="sr-Latn-BA" sz="3000" dirty="0" smtClean="0"/>
          </a:p>
          <a:p>
            <a:r>
              <a:rPr lang="sr-Latn-BA" sz="3000" dirty="0" smtClean="0"/>
              <a:t>z</a:t>
            </a:r>
            <a:r>
              <a:rPr lang="sr-Cyrl-RS" sz="3000" dirty="0" smtClean="0"/>
              <a:t>a ovo je d</a:t>
            </a:r>
            <a:r>
              <a:rPr lang="sr-Latn-BA" sz="3000" dirty="0" smtClean="0"/>
              <a:t>j</a:t>
            </a:r>
            <a:r>
              <a:rPr lang="sr-Cyrl-RS" sz="3000" dirty="0" smtClean="0"/>
              <a:t>elo propisana </a:t>
            </a:r>
            <a:r>
              <a:rPr lang="sr-Latn-BA" sz="3000" dirty="0" smtClean="0"/>
              <a:t>KZ </a:t>
            </a:r>
            <a:r>
              <a:rPr lang="sr-Cyrl-RS" sz="3000" dirty="0" smtClean="0"/>
              <a:t>od šest m</a:t>
            </a:r>
            <a:r>
              <a:rPr lang="sr-Latn-BA" sz="3000" dirty="0" smtClean="0"/>
              <a:t>j</a:t>
            </a:r>
            <a:r>
              <a:rPr lang="sr-Cyrl-RS" sz="3000" dirty="0" smtClean="0"/>
              <a:t>eseci do pet godina. </a:t>
            </a:r>
            <a:endParaRPr lang="sr-Latn-BA" sz="3000" dirty="0" smtClean="0"/>
          </a:p>
          <a:p>
            <a:r>
              <a:rPr lang="sr-Latn-BA" sz="3000" dirty="0" smtClean="0"/>
              <a:t>u</a:t>
            </a:r>
            <a:r>
              <a:rPr lang="sr-Cyrl-RS" sz="3000" dirty="0" smtClean="0"/>
              <a:t>z kaznu se </a:t>
            </a:r>
            <a:r>
              <a:rPr lang="sr-Cyrl-RS" sz="3000" b="1" dirty="0" smtClean="0"/>
              <a:t>obavezno izriče m</a:t>
            </a:r>
            <a:r>
              <a:rPr lang="sr-Latn-BA" sz="3000" b="1" dirty="0" smtClean="0"/>
              <a:t>j</a:t>
            </a:r>
            <a:r>
              <a:rPr lang="sr-Cyrl-RS" sz="3000" b="1" dirty="0" smtClean="0"/>
              <a:t>era bezb</a:t>
            </a:r>
            <a:r>
              <a:rPr lang="sr-Latn-BA" sz="3000" b="1" dirty="0" smtClean="0"/>
              <a:t>j</a:t>
            </a:r>
            <a:r>
              <a:rPr lang="sr-Cyrl-RS" sz="3000" b="1" dirty="0" smtClean="0"/>
              <a:t>ednosti </a:t>
            </a:r>
            <a:r>
              <a:rPr lang="sr-Cyrl-RS" sz="3000" dirty="0" smtClean="0"/>
              <a:t>oduzimanje predmeta koji su korišćeni za izvršenje </a:t>
            </a:r>
            <a:r>
              <a:rPr lang="sr-Latn-BA" sz="3000" dirty="0" smtClean="0"/>
              <a:t>KD</a:t>
            </a:r>
            <a:r>
              <a:rPr lang="sr-Cyrl-RS" sz="3000" dirty="0" smtClean="0"/>
              <a:t>, a pornografski materijal koji je nastao izvršenjem d</a:t>
            </a:r>
            <a:r>
              <a:rPr lang="sr-Latn-BA" sz="3000" dirty="0" smtClean="0"/>
              <a:t>j</a:t>
            </a:r>
            <a:r>
              <a:rPr lang="sr-Cyrl-RS" sz="3000" dirty="0" smtClean="0"/>
              <a:t>ela se obavezno uništava.</a:t>
            </a:r>
            <a:endParaRPr lang="sr-Latn-BA" sz="3000" dirty="0" smtClean="0"/>
          </a:p>
          <a:p>
            <a:endParaRPr lang="sr-Latn-BA" dirty="0" smtClean="0"/>
          </a:p>
          <a:p>
            <a:endParaRPr lang="sr-Latn-B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sr-Latn-BA" sz="4000" b="1" dirty="0" smtClean="0"/>
              <a:t>T</a:t>
            </a:r>
            <a:r>
              <a:rPr lang="sr-Cyrl-RS" sz="4000" b="1" dirty="0" smtClean="0"/>
              <a:t>eži oblik d</a:t>
            </a:r>
            <a:r>
              <a:rPr lang="sr-Latn-BA" sz="4000" b="1" dirty="0" smtClean="0"/>
              <a:t>j</a:t>
            </a:r>
            <a:r>
              <a:rPr lang="sr-Cyrl-RS" sz="4000" b="1" dirty="0" smtClean="0"/>
              <a:t>ela</a:t>
            </a:r>
            <a:endParaRPr lang="sr-Latn-B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 fontScale="92500" lnSpcReduction="10000"/>
          </a:bodyPr>
          <a:lstStyle/>
          <a:p>
            <a:r>
              <a:rPr lang="sr-Latn-BA" sz="3000" dirty="0" smtClean="0"/>
              <a:t>t</a:t>
            </a:r>
            <a:r>
              <a:rPr lang="sr-Cyrl-RS" sz="3000" dirty="0" smtClean="0"/>
              <a:t>eži oblik d</a:t>
            </a:r>
            <a:r>
              <a:rPr lang="sr-Latn-BA" sz="3000" dirty="0" smtClean="0"/>
              <a:t>j</a:t>
            </a:r>
            <a:r>
              <a:rPr lang="sr-Cyrl-RS" sz="3000" dirty="0" smtClean="0"/>
              <a:t>ela za koji je propisana </a:t>
            </a:r>
            <a:r>
              <a:rPr lang="sr-Latn-BA" sz="3000" dirty="0" smtClean="0"/>
              <a:t>KZ </a:t>
            </a:r>
            <a:r>
              <a:rPr lang="sr-Cyrl-RS" sz="3000" dirty="0" smtClean="0"/>
              <a:t>od dv</a:t>
            </a:r>
            <a:r>
              <a:rPr lang="sr-Latn-BA" sz="3000" dirty="0" err="1" smtClean="0"/>
              <a:t>ij</a:t>
            </a:r>
            <a:r>
              <a:rPr lang="sr-Cyrl-RS" sz="3000" dirty="0" smtClean="0"/>
              <a:t>e do </a:t>
            </a:r>
            <a:r>
              <a:rPr lang="sr-Latn-BA" sz="3000" dirty="0" smtClean="0"/>
              <a:t>10</a:t>
            </a:r>
            <a:r>
              <a:rPr lang="sr-Cyrl-RS" sz="3000" dirty="0" smtClean="0"/>
              <a:t> godina postoji kada učinilac preduzme radnju izvršenja u vidu</a:t>
            </a:r>
            <a:r>
              <a:rPr lang="sr-Latn-BA" sz="3000" dirty="0" smtClean="0"/>
              <a:t> </a:t>
            </a:r>
            <a:r>
              <a:rPr lang="sr-Cyrl-RS" sz="3000" b="1" dirty="0" smtClean="0"/>
              <a:t>prisiljavanja (prinuđavanja) i</a:t>
            </a:r>
            <a:r>
              <a:rPr lang="sr-Latn-BA" sz="3000" b="1" dirty="0" smtClean="0"/>
              <a:t>li</a:t>
            </a:r>
            <a:r>
              <a:rPr lang="sr-Cyrl-RS" sz="3000" b="1" dirty="0" smtClean="0"/>
              <a:t> </a:t>
            </a:r>
            <a:r>
              <a:rPr lang="sr-Cyrl-RS" sz="3000" b="1" u="sng" dirty="0" smtClean="0"/>
              <a:t>navođenja (podstrekavanja) d</a:t>
            </a:r>
            <a:r>
              <a:rPr lang="sr-Latn-BA" sz="3000" b="1" u="sng" dirty="0" smtClean="0"/>
              <a:t>j</a:t>
            </a:r>
            <a:r>
              <a:rPr lang="sr-Cyrl-RS" sz="3000" b="1" u="sng" dirty="0" smtClean="0"/>
              <a:t>eteta </a:t>
            </a:r>
            <a:r>
              <a:rPr lang="sr-Cyrl-RS" sz="3000" dirty="0" smtClean="0"/>
              <a:t>da učestvuje u pornografskoj predstavi na poseban, specifičan ili opasan način: upotrebom sile, pr</a:t>
            </a:r>
            <a:r>
              <a:rPr lang="sr-Latn-BA" sz="3000" dirty="0" err="1" smtClean="0"/>
              <a:t>ij</a:t>
            </a:r>
            <a:r>
              <a:rPr lang="sr-Cyrl-RS" sz="3000" dirty="0" smtClean="0"/>
              <a:t>etnje, obmane, prevare, zloupotrebom položaja ili teških prilika d</a:t>
            </a:r>
            <a:r>
              <a:rPr lang="sr-Latn-BA" sz="3000" dirty="0" smtClean="0"/>
              <a:t>j</a:t>
            </a:r>
            <a:r>
              <a:rPr lang="sr-Cyrl-RS" sz="3000" dirty="0" smtClean="0"/>
              <a:t>eteta ili odnosa zavisnosti. </a:t>
            </a:r>
            <a:endParaRPr lang="sr-Latn-BA" sz="3000" dirty="0" smtClean="0"/>
          </a:p>
          <a:p>
            <a:endParaRPr lang="sr-Latn-BA" dirty="0" smtClean="0"/>
          </a:p>
          <a:p>
            <a:endParaRPr lang="sr-Latn-B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sr-Latn-BA" b="1" dirty="0" smtClean="0">
                <a:solidFill>
                  <a:srgbClr val="FF0000"/>
                </a:solidFill>
              </a:rPr>
              <a:t>6. Upoznavanje djece s pornografijom – član 177</a:t>
            </a:r>
            <a:endParaRPr lang="sr-Latn-B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r>
              <a:rPr lang="sr-Latn-BA" sz="2800" dirty="0" smtClean="0"/>
              <a:t>d</a:t>
            </a:r>
            <a:r>
              <a:rPr lang="sr-Cyrl-RS" sz="2800" dirty="0" smtClean="0"/>
              <a:t>jelo se sastoji u prodaji, poklanjanju, prikazivanju, javnom izlaganju ili u činjenju dostupnim spisa, slika, audio-vizuelnog materijala ili drugih predmeta pornografske sadržine djetetu koje je mlađe od 15 godina posredstvom kom</a:t>
            </a:r>
            <a:r>
              <a:rPr lang="sr-Latn-BA" sz="2800" dirty="0" smtClean="0"/>
              <a:t>p</a:t>
            </a:r>
            <a:r>
              <a:rPr lang="sr-Cyrl-RS" sz="2800" dirty="0" smtClean="0"/>
              <a:t>juterske mreže ili drugih vidova komunikacije ili na drugi način ili u prikazivanju pornografske predstave.</a:t>
            </a:r>
            <a:endParaRPr lang="sr-Latn-BA" sz="2800" dirty="0" smtClean="0"/>
          </a:p>
          <a:p>
            <a:endParaRPr lang="sr-Latn-BA" dirty="0" smtClean="0"/>
          </a:p>
          <a:p>
            <a:pPr marL="514350" indent="-514350">
              <a:buNone/>
            </a:pPr>
            <a:endParaRPr lang="sr-Latn-B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Objekt zaštite</a:t>
            </a:r>
            <a:r>
              <a:rPr lang="sr-Latn-BA" b="1" dirty="0" smtClean="0"/>
              <a:t> i objekt napada</a:t>
            </a:r>
            <a:endParaRPr lang="sr-Latn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59"/>
            <a:ext cx="8363272" cy="2952329"/>
          </a:xfrm>
        </p:spPr>
        <p:txBody>
          <a:bodyPr>
            <a:normAutofit lnSpcReduction="10000"/>
          </a:bodyPr>
          <a:lstStyle/>
          <a:p>
            <a:r>
              <a:rPr lang="sr-Latn-BA" sz="2800" b="1" dirty="0" smtClean="0"/>
              <a:t>o</a:t>
            </a:r>
            <a:r>
              <a:rPr lang="sr-Cyrl-RS" sz="2800" b="1" dirty="0" smtClean="0"/>
              <a:t>bjekt zaštite</a:t>
            </a:r>
            <a:r>
              <a:rPr lang="sr-Latn-BA" sz="2800" b="1" dirty="0" smtClean="0"/>
              <a:t>: </a:t>
            </a:r>
            <a:r>
              <a:rPr lang="sr-Cyrl-RS" sz="2800" u="sng" dirty="0" smtClean="0"/>
              <a:t>polni moral djece mlađe od 15 godina</a:t>
            </a:r>
            <a:r>
              <a:rPr lang="sr-Cyrl-RS" sz="2800" dirty="0" smtClean="0"/>
              <a:t>. </a:t>
            </a:r>
            <a:endParaRPr lang="sr-Latn-BA" sz="2800" dirty="0" smtClean="0"/>
          </a:p>
          <a:p>
            <a:r>
              <a:rPr lang="sr-Latn-BA" sz="2800" b="1" dirty="0" smtClean="0"/>
              <a:t>o</a:t>
            </a:r>
            <a:r>
              <a:rPr lang="sr-Cyrl-RS" sz="2800" b="1" dirty="0" smtClean="0"/>
              <a:t>bjekt napada</a:t>
            </a:r>
            <a:r>
              <a:rPr lang="sr-Latn-BA" sz="2800" b="1" dirty="0" smtClean="0"/>
              <a:t>: </a:t>
            </a:r>
            <a:r>
              <a:rPr lang="sr-Cyrl-RS" sz="2800" u="sng" dirty="0" smtClean="0"/>
              <a:t>pornografija</a:t>
            </a:r>
            <a:r>
              <a:rPr lang="sr-Latn-BA" sz="2800" dirty="0" smtClean="0"/>
              <a:t>; t</a:t>
            </a:r>
            <a:r>
              <a:rPr lang="sr-Cyrl-RS" sz="2800" dirty="0" smtClean="0"/>
              <a:t>o je svaki materijal koji vizuelno ili na drugi način prikazuje lice u pravom ili simuliranom evidentnom seksualnom ponašanju ili koji prikazuje polne organe ljudi u seksualne svrhe. </a:t>
            </a:r>
            <a:endParaRPr lang="sr-Latn-BA" sz="2800" dirty="0" smtClean="0"/>
          </a:p>
          <a:p>
            <a:r>
              <a:rPr lang="sr-Cyrl-RS" sz="2800" dirty="0" smtClean="0"/>
              <a:t>pornografij</a:t>
            </a:r>
            <a:r>
              <a:rPr lang="sr-Latn-BA" sz="2800" dirty="0" smtClean="0"/>
              <a:t>om</a:t>
            </a:r>
            <a:r>
              <a:rPr lang="sr-Cyrl-RS" sz="2800" dirty="0" smtClean="0"/>
              <a:t> se ne smatra</a:t>
            </a:r>
            <a:r>
              <a:rPr lang="sr-Latn-BA" sz="2800" dirty="0" smtClean="0"/>
              <a:t> </a:t>
            </a:r>
            <a:r>
              <a:rPr lang="sr-Cyrl-RS" sz="2800" dirty="0" smtClean="0"/>
              <a:t>materijal koji ima umjetnički, medicinski ili naučni značaj.</a:t>
            </a:r>
            <a:endParaRPr lang="sr-Latn-BA" sz="2800" dirty="0" smtClean="0"/>
          </a:p>
          <a:p>
            <a:endParaRPr lang="sr-Latn-B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Radnja izvršenja</a:t>
            </a:r>
            <a:endParaRPr lang="sr-Latn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44416"/>
          </a:xfrm>
        </p:spPr>
        <p:txBody>
          <a:bodyPr>
            <a:normAutofit fontScale="92500" lnSpcReduction="10000"/>
          </a:bodyPr>
          <a:lstStyle/>
          <a:p>
            <a:r>
              <a:rPr lang="sr-Latn-BA" sz="3000" dirty="0" smtClean="0"/>
              <a:t>r</a:t>
            </a:r>
            <a:r>
              <a:rPr lang="sr-Cyrl-RS" sz="3000" dirty="0" smtClean="0"/>
              <a:t>adnja izvršenja je </a:t>
            </a:r>
            <a:r>
              <a:rPr lang="sr-Cyrl-RS" sz="3000" b="1" dirty="0" smtClean="0"/>
              <a:t>alternativno određena </a:t>
            </a:r>
            <a:r>
              <a:rPr lang="sr-Cyrl-RS" sz="3000" dirty="0" smtClean="0"/>
              <a:t>kao: </a:t>
            </a:r>
            <a:endParaRPr lang="sr-Latn-BA" sz="3000" dirty="0" smtClean="0"/>
          </a:p>
          <a:p>
            <a:pPr marL="514350" indent="-514350">
              <a:buAutoNum type="alphaLcParenR"/>
            </a:pPr>
            <a:r>
              <a:rPr lang="sr-Cyrl-RS" sz="3000" dirty="0" smtClean="0"/>
              <a:t>prodaja, </a:t>
            </a:r>
            <a:endParaRPr lang="sr-Latn-BA" sz="3000" dirty="0" smtClean="0"/>
          </a:p>
          <a:p>
            <a:pPr marL="514350" indent="-514350">
              <a:buAutoNum type="alphaLcParenR"/>
            </a:pPr>
            <a:r>
              <a:rPr lang="sr-Cyrl-RS" sz="3000" dirty="0" smtClean="0"/>
              <a:t>poklanjanje, </a:t>
            </a:r>
            <a:endParaRPr lang="sr-Latn-BA" sz="3000" dirty="0" smtClean="0"/>
          </a:p>
          <a:p>
            <a:pPr marL="514350" indent="-514350">
              <a:buAutoNum type="alphaLcParenR"/>
            </a:pPr>
            <a:r>
              <a:rPr lang="sr-Cyrl-RS" sz="3000" dirty="0" smtClean="0"/>
              <a:t>prikazivanje, </a:t>
            </a:r>
            <a:endParaRPr lang="sr-Latn-BA" sz="3000" dirty="0" smtClean="0"/>
          </a:p>
          <a:p>
            <a:pPr marL="514350" indent="-514350">
              <a:buAutoNum type="alphaLcParenR"/>
            </a:pPr>
            <a:r>
              <a:rPr lang="sr-Cyrl-RS" sz="3000" dirty="0" smtClean="0"/>
              <a:t>javno izlaganje i </a:t>
            </a:r>
            <a:endParaRPr lang="sr-Latn-BA" sz="3000" dirty="0" smtClean="0"/>
          </a:p>
          <a:p>
            <a:pPr marL="514350" indent="-514350">
              <a:buAutoNum type="alphaLcParenR"/>
            </a:pPr>
            <a:r>
              <a:rPr lang="sr-Cyrl-RS" sz="3000" dirty="0" smtClean="0"/>
              <a:t>činjenje dostupnim</a:t>
            </a:r>
            <a:r>
              <a:rPr lang="sr-Latn-BA" sz="3000" dirty="0" smtClean="0"/>
              <a:t> pornografskih sadržaja</a:t>
            </a:r>
            <a:r>
              <a:rPr lang="sr-Cyrl-RS" sz="3000" dirty="0" smtClean="0"/>
              <a:t>. </a:t>
            </a:r>
            <a:endParaRPr lang="sr-Latn-BA" sz="3000" dirty="0" smtClean="0"/>
          </a:p>
          <a:p>
            <a:r>
              <a:rPr lang="sr-Cyrl-RS" sz="3000" dirty="0" smtClean="0"/>
              <a:t>radnja izvršenja djela </a:t>
            </a:r>
            <a:r>
              <a:rPr lang="sr-Latn-BA" sz="3000" dirty="0" smtClean="0"/>
              <a:t>je </a:t>
            </a:r>
            <a:r>
              <a:rPr lang="sr-Cyrl-RS" sz="3000" dirty="0" smtClean="0"/>
              <a:t>i </a:t>
            </a:r>
            <a:r>
              <a:rPr lang="sr-Cyrl-RS" sz="3000" u="sng" dirty="0" smtClean="0"/>
              <a:t>prikazivanje pornografske predstave djetetu koje je mlađe od 15 godina</a:t>
            </a:r>
            <a:r>
              <a:rPr lang="sr-Cyrl-RS" sz="3000" dirty="0" smtClean="0"/>
              <a:t>.</a:t>
            </a:r>
            <a:endParaRPr lang="sr-Latn-BA" sz="3000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Latn-BA" sz="4000" b="1" dirty="0" smtClean="0"/>
              <a:t>R</a:t>
            </a:r>
            <a:r>
              <a:rPr lang="sr-Cyrl-RS" sz="4000" b="1" dirty="0" smtClean="0"/>
              <a:t>adnja izvršenja se preduzima:</a:t>
            </a:r>
            <a:endParaRPr lang="sr-Latn-B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LcParenR"/>
            </a:pPr>
            <a:r>
              <a:rPr lang="sr-Cyrl-RS" sz="2800" b="1" u="sng" dirty="0" smtClean="0"/>
              <a:t>u odnosu na određene predmete</a:t>
            </a:r>
            <a:r>
              <a:rPr lang="sr-Cyrl-RS" sz="2800" dirty="0" smtClean="0"/>
              <a:t>: spise, slike, audio-vizuelni materijal ili druge predmete pornografske sadržine, </a:t>
            </a:r>
            <a:endParaRPr lang="sr-Latn-BA" sz="2800" dirty="0" smtClean="0"/>
          </a:p>
          <a:p>
            <a:pPr marL="514350" indent="-514350">
              <a:buAutoNum type="alphaLcParenR"/>
            </a:pPr>
            <a:r>
              <a:rPr lang="sr-Cyrl-RS" sz="2800" b="1" u="sng" dirty="0" smtClean="0"/>
              <a:t>prema određenom licu kao pasivnom subjektu </a:t>
            </a:r>
            <a:r>
              <a:rPr lang="sr-Cyrl-RS" sz="2800" dirty="0" smtClean="0"/>
              <a:t>- djetetu koje je mlađe od 15 godina i </a:t>
            </a:r>
            <a:endParaRPr lang="sr-Latn-BA" sz="2800" dirty="0" smtClean="0"/>
          </a:p>
          <a:p>
            <a:pPr marL="514350" indent="-514350">
              <a:buAutoNum type="alphaLcParenR"/>
            </a:pPr>
            <a:r>
              <a:rPr lang="sr-Cyrl-RS" sz="2800" b="1" u="sng" dirty="0" smtClean="0"/>
              <a:t>na određeni način </a:t>
            </a:r>
            <a:r>
              <a:rPr lang="sr-Cyrl-RS" sz="2800" dirty="0" smtClean="0"/>
              <a:t>- posredstvom kompjuterske mreže ili drugih vidova komunikacije ili na drugi način. </a:t>
            </a:r>
            <a:endParaRPr lang="sr-Latn-BA" sz="2800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Izvršilac djela</a:t>
            </a:r>
            <a:r>
              <a:rPr lang="sr-Latn-BA" b="1" dirty="0" smtClean="0"/>
              <a:t> i oblik krivice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Autofit/>
          </a:bodyPr>
          <a:lstStyle/>
          <a:p>
            <a:r>
              <a:rPr lang="sr-Latn-BA" sz="2800" b="1" dirty="0" smtClean="0"/>
              <a:t>i</a:t>
            </a:r>
            <a:r>
              <a:rPr lang="sr-Cyrl-RS" sz="2800" b="1" dirty="0" smtClean="0"/>
              <a:t>zvršilac djela</a:t>
            </a:r>
            <a:r>
              <a:rPr lang="sr-Latn-BA" sz="2800" b="1" dirty="0" smtClean="0"/>
              <a:t>: </a:t>
            </a:r>
            <a:r>
              <a:rPr lang="sr-Cyrl-RS" sz="2800" u="sng" dirty="0" smtClean="0"/>
              <a:t>svako lice</a:t>
            </a:r>
            <a:r>
              <a:rPr lang="sr-Latn-BA" sz="2800" dirty="0" smtClean="0"/>
              <a:t>.</a:t>
            </a:r>
          </a:p>
          <a:p>
            <a:r>
              <a:rPr lang="sr-Cyrl-RS" sz="2800" b="1" dirty="0" smtClean="0"/>
              <a:t>u pogledu krivice</a:t>
            </a:r>
            <a:r>
              <a:rPr lang="sr-Latn-BA" sz="2800" b="1" dirty="0" smtClean="0"/>
              <a:t>: </a:t>
            </a:r>
            <a:r>
              <a:rPr lang="sr-Cyrl-RS" sz="2800" u="sng" dirty="0" smtClean="0"/>
              <a:t>umišljaj</a:t>
            </a:r>
            <a:r>
              <a:rPr lang="sr-Cyrl-RS" sz="2800" dirty="0" smtClean="0"/>
              <a:t>.</a:t>
            </a:r>
            <a:endParaRPr lang="sr-Latn-BA" sz="2800" dirty="0" smtClean="0"/>
          </a:p>
          <a:p>
            <a:r>
              <a:rPr lang="sr-Latn-BA" sz="2800" dirty="0" smtClean="0"/>
              <a:t>z</a:t>
            </a:r>
            <a:r>
              <a:rPr lang="sr-Cyrl-RS" sz="2800" dirty="0" smtClean="0"/>
              <a:t>a ovo je djelo propisana </a:t>
            </a:r>
            <a:r>
              <a:rPr lang="sr-Latn-BA" sz="2800" dirty="0" smtClean="0"/>
              <a:t>KZ </a:t>
            </a:r>
            <a:r>
              <a:rPr lang="sr-Cyrl-RS" sz="2800" dirty="0" smtClean="0"/>
              <a:t>od šest mjeseci do tri godine, uz </a:t>
            </a:r>
            <a:r>
              <a:rPr lang="sr-Cyrl-RS" sz="2800" b="1" u="sng" dirty="0" smtClean="0"/>
              <a:t>obavezno oduzimanje predmeta </a:t>
            </a:r>
            <a:r>
              <a:rPr lang="sr-Cyrl-RS" sz="2800" dirty="0" smtClean="0"/>
              <a:t>koji su iskorišćeni za izvršenje ovog </a:t>
            </a:r>
            <a:r>
              <a:rPr lang="sr-Latn-BA" sz="2800" dirty="0" smtClean="0"/>
              <a:t>KD</a:t>
            </a:r>
            <a:r>
              <a:rPr lang="sr-Cyrl-RS" sz="2800" dirty="0" smtClean="0"/>
              <a:t>, dok se pornografija koja je nastala njegovim izvršenjem obavezno uništava. </a:t>
            </a:r>
            <a:endParaRPr lang="sr-Latn-BA" sz="2800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Autofit/>
          </a:bodyPr>
          <a:lstStyle/>
          <a:p>
            <a:r>
              <a:rPr lang="sr-Latn-BA" sz="4000" b="1" dirty="0" smtClean="0">
                <a:solidFill>
                  <a:srgbClr val="FF0000"/>
                </a:solidFill>
              </a:rPr>
              <a:t>7. Iskorištavanje kompjuterske mreže ili komunikacije drugim tehničkim sredstvima za izvršenje KD seksualnog zlostavljanja ili iskorištavanja </a:t>
            </a:r>
            <a:r>
              <a:rPr lang="sr-Latn-BA" sz="4000" b="1" dirty="0" err="1" smtClean="0">
                <a:solidFill>
                  <a:srgbClr val="FF0000"/>
                </a:solidFill>
              </a:rPr>
              <a:t>djeteta</a:t>
            </a:r>
            <a:r>
              <a:rPr lang="sr-Latn-BA" sz="4000" b="1" dirty="0" smtClean="0">
                <a:solidFill>
                  <a:srgbClr val="FF0000"/>
                </a:solidFill>
              </a:rPr>
              <a:t> – član 178</a:t>
            </a:r>
            <a:endParaRPr lang="sr-Latn-BA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3312368"/>
          </a:xfrm>
        </p:spPr>
        <p:txBody>
          <a:bodyPr>
            <a:normAutofit fontScale="70000" lnSpcReduction="20000"/>
          </a:bodyPr>
          <a:lstStyle/>
          <a:p>
            <a:r>
              <a:rPr lang="sr-Latn-BA" sz="4000" b="1" dirty="0" smtClean="0"/>
              <a:t>d</a:t>
            </a:r>
            <a:r>
              <a:rPr lang="sr-Cyrl-RS" sz="4000" b="1" dirty="0" smtClean="0"/>
              <a:t>jelo se sastoji </a:t>
            </a:r>
            <a:r>
              <a:rPr lang="sr-Cyrl-RS" sz="4000" dirty="0" smtClean="0"/>
              <a:t>u dogovaranju sastanka radi vršenja obljube, sa njom izjednačene polne radnje, radi proizvodnje pornografskog materijala ili radi drugih oblika seksualnog iskorištavanja i pojavljivanju na dogovorenom mjestu radi sastanka sa djetetom koje je starije od 15 godina korišćenjem kompjuterske mreže ili komunikacije drugim tehničkim sredstvima.</a:t>
            </a:r>
            <a:endParaRPr lang="sr-Latn-BA" sz="4000" dirty="0" smtClean="0"/>
          </a:p>
          <a:p>
            <a:r>
              <a:rPr lang="sr-Latn-BA" sz="4000" b="1" dirty="0" smtClean="0"/>
              <a:t>o</a:t>
            </a:r>
            <a:r>
              <a:rPr lang="sr-Cyrl-RS" sz="4000" b="1" dirty="0" smtClean="0"/>
              <a:t>bjekt zaštite</a:t>
            </a:r>
            <a:r>
              <a:rPr lang="sr-Latn-BA" sz="4000" b="1" dirty="0" smtClean="0"/>
              <a:t>: </a:t>
            </a:r>
            <a:r>
              <a:rPr lang="sr-Cyrl-RS" sz="4000" u="sng" dirty="0" smtClean="0"/>
              <a:t>polni integritet djeteta </a:t>
            </a:r>
            <a:r>
              <a:rPr lang="sr-Cyrl-RS" sz="4000" dirty="0" smtClean="0"/>
              <a:t>koje je starije od 15 godina.</a:t>
            </a:r>
            <a:endParaRPr lang="sr-Latn-BA" sz="4000" dirty="0" smtClean="0"/>
          </a:p>
          <a:p>
            <a:endParaRPr lang="sr-Latn-B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sr-Latn-BA" b="1" dirty="0" smtClean="0"/>
              <a:t>C</a:t>
            </a:r>
            <a:r>
              <a:rPr lang="sr-Cyrl-CS" b="1" dirty="0" err="1" smtClean="0"/>
              <a:t>ilj</a:t>
            </a:r>
            <a:r>
              <a:rPr lang="sr-Cyrl-CS" b="1" dirty="0" smtClean="0"/>
              <a:t> propisivanja ovih </a:t>
            </a:r>
            <a:r>
              <a:rPr lang="sr-Latn-BA" b="1" dirty="0" smtClean="0"/>
              <a:t>KD </a:t>
            </a:r>
            <a:r>
              <a:rPr lang="sr-Cyrl-CS" b="1" dirty="0" smtClean="0"/>
              <a:t>je dvojake prirode:</a:t>
            </a:r>
            <a:r>
              <a:rPr lang="sr-Cyrl-CS" sz="4000" dirty="0" smtClean="0"/>
              <a:t> </a:t>
            </a:r>
            <a:endParaRPr lang="sr-Latn-BA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363272" cy="4032448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sr-Cyrl-CS" sz="2800" dirty="0" smtClean="0"/>
              <a:t>da se </a:t>
            </a:r>
            <a:r>
              <a:rPr lang="sr-Cyrl-CS" sz="2800" dirty="0" err="1" smtClean="0"/>
              <a:t>obezb</a:t>
            </a:r>
            <a:r>
              <a:rPr lang="sr-Latn-BA" sz="2800" dirty="0" err="1" smtClean="0"/>
              <a:t>ij</a:t>
            </a:r>
            <a:r>
              <a:rPr lang="sr-Cyrl-CS" sz="2800" dirty="0" err="1" smtClean="0"/>
              <a:t>edi</a:t>
            </a:r>
            <a:r>
              <a:rPr lang="sr-Cyrl-CS" sz="2800" dirty="0" smtClean="0"/>
              <a:t> </a:t>
            </a:r>
            <a:r>
              <a:rPr lang="sr-Cyrl-CS" sz="2800" b="1" dirty="0" smtClean="0"/>
              <a:t>sloboda </a:t>
            </a:r>
            <a:r>
              <a:rPr lang="sr-Cyrl-CS" sz="2800" b="1" dirty="0" err="1" smtClean="0"/>
              <a:t>opred</a:t>
            </a:r>
            <a:r>
              <a:rPr lang="sr-Latn-BA" sz="2800" b="1" dirty="0" smtClean="0"/>
              <a:t>j</a:t>
            </a:r>
            <a:r>
              <a:rPr lang="sr-Cyrl-CS" sz="2800" b="1" dirty="0" err="1" smtClean="0"/>
              <a:t>eljenja</a:t>
            </a:r>
            <a:r>
              <a:rPr lang="sr-Cyrl-CS" sz="2800" b="1" dirty="0" smtClean="0"/>
              <a:t> </a:t>
            </a:r>
            <a:r>
              <a:rPr lang="sr-Cyrl-RS" sz="2800" b="1" dirty="0" smtClean="0"/>
              <a:t>d</a:t>
            </a:r>
            <a:r>
              <a:rPr lang="sr-Latn-BA" sz="2800" b="1" dirty="0" smtClean="0"/>
              <a:t>j</a:t>
            </a:r>
            <a:r>
              <a:rPr lang="sr-Cyrl-RS" sz="2800" b="1" dirty="0" smtClean="0"/>
              <a:t>eteta </a:t>
            </a:r>
            <a:r>
              <a:rPr lang="sr-Cyrl-CS" sz="2800" dirty="0" smtClean="0"/>
              <a:t>u pogledu stupanja u polne odnose, pri izboru partnera i ostalih uslova saglasno svojim os</a:t>
            </a:r>
            <a:r>
              <a:rPr lang="sr-Latn-BA" sz="2800" dirty="0" smtClean="0"/>
              <a:t>j</a:t>
            </a:r>
            <a:r>
              <a:rPr lang="sr-Cyrl-CS" sz="2800" dirty="0" err="1" smtClean="0"/>
              <a:t>ećanjima</a:t>
            </a:r>
            <a:r>
              <a:rPr lang="sr-Cyrl-CS" sz="2800" dirty="0" smtClean="0"/>
              <a:t> </a:t>
            </a:r>
            <a:endParaRPr lang="sr-Latn-BA" sz="2800" dirty="0" smtClean="0"/>
          </a:p>
          <a:p>
            <a:pPr marL="514350" indent="-514350">
              <a:buAutoNum type="arabicParenR"/>
            </a:pPr>
            <a:r>
              <a:rPr lang="sr-Cyrl-CS" sz="2800" dirty="0" smtClean="0"/>
              <a:t>da se </a:t>
            </a:r>
            <a:r>
              <a:rPr lang="sr-Cyrl-CS" sz="2800" b="1" dirty="0" smtClean="0"/>
              <a:t>očuvaju prirodni i zdravi polni odnosi </a:t>
            </a:r>
            <a:r>
              <a:rPr lang="sr-Cyrl-CS" sz="2800" dirty="0" smtClean="0"/>
              <a:t>između lica različitog pola u skladu sa shvatanjima i os</a:t>
            </a:r>
            <a:r>
              <a:rPr lang="sr-Latn-BA" sz="2800" dirty="0" smtClean="0"/>
              <a:t>j</a:t>
            </a:r>
            <a:r>
              <a:rPr lang="sr-Cyrl-CS" sz="2800" dirty="0" err="1" smtClean="0"/>
              <a:t>ećanjima</a:t>
            </a:r>
            <a:r>
              <a:rPr lang="sr-Cyrl-CS" sz="2800" dirty="0" smtClean="0"/>
              <a:t> koja čine javni moral. </a:t>
            </a:r>
            <a:r>
              <a:rPr lang="sr-Cyrl-RS" sz="2800" dirty="0" smtClean="0"/>
              <a:t> </a:t>
            </a:r>
            <a:endParaRPr lang="sr-Latn-BA" sz="2800" dirty="0" smtClean="0"/>
          </a:p>
          <a:p>
            <a:pPr marL="514350" indent="-514350"/>
            <a:r>
              <a:rPr lang="sr-Latn-BA" sz="2800" b="1" dirty="0" err="1" smtClean="0"/>
              <a:t>dj</a:t>
            </a:r>
            <a:r>
              <a:rPr lang="sr-Cyrl-RS" sz="2800" b="1" dirty="0" smtClean="0"/>
              <a:t>eca </a:t>
            </a:r>
            <a:r>
              <a:rPr lang="sr-Cyrl-CS" sz="2800" b="1" dirty="0" smtClean="0"/>
              <a:t>su posebno zaštićen</a:t>
            </a:r>
            <a:r>
              <a:rPr lang="sr-Latn-BA" sz="2800" b="1" dirty="0" smtClean="0"/>
              <a:t>a</a:t>
            </a:r>
            <a:r>
              <a:rPr lang="sr-Cyrl-CS" sz="2800" b="1" dirty="0" smtClean="0"/>
              <a:t> u pogledu polne slobode, </a:t>
            </a:r>
            <a:r>
              <a:rPr lang="sr-Latn-BA" sz="2800" b="1" dirty="0" smtClean="0"/>
              <a:t>te</a:t>
            </a:r>
            <a:r>
              <a:rPr lang="sr-Cyrl-CS" sz="2800" b="1" dirty="0" smtClean="0"/>
              <a:t> u pogledu polnog iskorišćavanja od </a:t>
            </a:r>
            <a:r>
              <a:rPr lang="sr-Cyrl-CS" sz="2800" b="1" dirty="0" err="1" smtClean="0"/>
              <a:t>punol</a:t>
            </a:r>
            <a:r>
              <a:rPr lang="sr-Latn-BA" sz="2800" b="1" dirty="0" smtClean="0"/>
              <a:t>j</a:t>
            </a:r>
            <a:r>
              <a:rPr lang="sr-Cyrl-CS" sz="2800" b="1" dirty="0" err="1" smtClean="0"/>
              <a:t>etnih</a:t>
            </a:r>
            <a:r>
              <a:rPr lang="sr-Cyrl-CS" sz="2800" b="1" dirty="0" smtClean="0"/>
              <a:t> lica. </a:t>
            </a:r>
            <a:endParaRPr lang="sr-Latn-BA" sz="2800" b="1" dirty="0" smtClean="0"/>
          </a:p>
          <a:p>
            <a:endParaRPr lang="sr-Latn-BA" sz="2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4000" b="1" dirty="0" smtClean="0"/>
              <a:t>Radnja izvršenja</a:t>
            </a:r>
            <a:endParaRPr lang="sr-Latn-B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85000" lnSpcReduction="20000"/>
          </a:bodyPr>
          <a:lstStyle/>
          <a:p>
            <a:r>
              <a:rPr lang="sr-Latn-BA" sz="3300" b="1" dirty="0" smtClean="0"/>
              <a:t>r</a:t>
            </a:r>
            <a:r>
              <a:rPr lang="sr-Cyrl-RS" sz="3300" b="1" dirty="0" smtClean="0"/>
              <a:t>adnja izvršenja je alternativno određena </a:t>
            </a:r>
            <a:r>
              <a:rPr lang="sr-Cyrl-RS" sz="3300" dirty="0" smtClean="0"/>
              <a:t>kao: a) dogovaranje sastanka i b) pojavljivanje na sastanku sa djetetom koje je starije od 15 godina. </a:t>
            </a:r>
            <a:endParaRPr lang="sr-Latn-BA" sz="3300" dirty="0" smtClean="0"/>
          </a:p>
          <a:p>
            <a:r>
              <a:rPr lang="sr-Latn-BA" sz="3300" dirty="0" smtClean="0"/>
              <a:t>z</a:t>
            </a:r>
            <a:r>
              <a:rPr lang="sr-Cyrl-RS" sz="3300" dirty="0" smtClean="0"/>
              <a:t>a postojanje ovog djela je potrebno ispunjenje sljedećih elemenata: a) radnja izvršenja se preduzima sa određenim ciljem - radi vršenja obljube, sa njom izjednačene polne radnje, proizvodnje pornografskog materijala ili drugih oblika seksualnog iskorištavanja i b) radnja izvršenja se preduzima na određeni način - korišćenjem kompjuterske mreže ili komunikacije drugim tehničkim sredstvima.</a:t>
            </a:r>
            <a:endParaRPr lang="sr-Latn-BA" sz="3300" dirty="0" smtClean="0"/>
          </a:p>
          <a:p>
            <a:endParaRPr lang="sr-Latn-BA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Izvršilac djela</a:t>
            </a:r>
            <a:r>
              <a:rPr lang="sr-Latn-BA" b="1" dirty="0" smtClean="0"/>
              <a:t> i oblik krivice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 lnSpcReduction="10000"/>
          </a:bodyPr>
          <a:lstStyle/>
          <a:p>
            <a:r>
              <a:rPr lang="sr-Latn-BA" sz="2800" b="1" dirty="0" smtClean="0"/>
              <a:t>i</a:t>
            </a:r>
            <a:r>
              <a:rPr lang="sr-Cyrl-RS" sz="2800" b="1" dirty="0" smtClean="0"/>
              <a:t>zvršilac djela</a:t>
            </a:r>
            <a:r>
              <a:rPr lang="sr-Latn-BA" sz="2800" b="1" dirty="0" smtClean="0"/>
              <a:t>: </a:t>
            </a:r>
            <a:r>
              <a:rPr lang="sr-Cyrl-RS" sz="2800" u="sng" dirty="0" smtClean="0"/>
              <a:t>svako lice</a:t>
            </a:r>
            <a:r>
              <a:rPr lang="sr-Latn-BA" sz="2800" dirty="0" smtClean="0"/>
              <a:t>.</a:t>
            </a:r>
          </a:p>
          <a:p>
            <a:r>
              <a:rPr lang="sr-Cyrl-RS" sz="2800" b="1" dirty="0" smtClean="0"/>
              <a:t>u pogledu krivice</a:t>
            </a:r>
            <a:r>
              <a:rPr lang="sr-Latn-BA" sz="2800" b="1" dirty="0" smtClean="0"/>
              <a:t>: </a:t>
            </a:r>
            <a:r>
              <a:rPr lang="sr-Cyrl-RS" sz="2800" u="sng" dirty="0" smtClean="0"/>
              <a:t>umišljaj</a:t>
            </a:r>
            <a:r>
              <a:rPr lang="sr-Cyrl-RS" sz="2800" dirty="0" smtClean="0"/>
              <a:t>.</a:t>
            </a:r>
            <a:endParaRPr lang="sr-Latn-BA" sz="2800" dirty="0" smtClean="0"/>
          </a:p>
          <a:p>
            <a:r>
              <a:rPr lang="sr-Latn-BA" sz="2800" dirty="0" smtClean="0"/>
              <a:t>z</a:t>
            </a:r>
            <a:r>
              <a:rPr lang="sr-Cyrl-RS" sz="2800" dirty="0" smtClean="0"/>
              <a:t>a ovo je djelo propisana </a:t>
            </a:r>
            <a:r>
              <a:rPr lang="sr-Latn-BA" sz="2800" dirty="0" smtClean="0"/>
              <a:t>KZ </a:t>
            </a:r>
            <a:r>
              <a:rPr lang="sr-Cyrl-RS" sz="2800" dirty="0" smtClean="0"/>
              <a:t>od jedne do pet godina.</a:t>
            </a:r>
            <a:endParaRPr lang="sr-Latn-BA" sz="2800" dirty="0" smtClean="0"/>
          </a:p>
          <a:p>
            <a:r>
              <a:rPr lang="sr-Latn-BA" sz="2800" b="1" dirty="0" smtClean="0"/>
              <a:t>t</a:t>
            </a:r>
            <a:r>
              <a:rPr lang="sr-Cyrl-RS" sz="2800" b="1" dirty="0" smtClean="0"/>
              <a:t>eži oblik djela </a:t>
            </a:r>
            <a:r>
              <a:rPr lang="sr-Cyrl-RS" sz="2800" dirty="0" smtClean="0"/>
              <a:t>za koji je propisana </a:t>
            </a:r>
            <a:r>
              <a:rPr lang="sr-Latn-BA" sz="2800" dirty="0" smtClean="0"/>
              <a:t>KZ</a:t>
            </a:r>
            <a:r>
              <a:rPr lang="sr-Cyrl-RS" sz="2800" dirty="0" smtClean="0"/>
              <a:t> od dvije do osam godina postoji </a:t>
            </a:r>
            <a:r>
              <a:rPr lang="sr-Cyrl-RS" sz="2800" u="sng" dirty="0" smtClean="0"/>
              <a:t>ako je radnja izvršenja preduzeta prema određenom pasivnom subjektu – djetetu koje je mlađe od 15 godina</a:t>
            </a:r>
            <a:r>
              <a:rPr lang="sr-Cyrl-RS" sz="2800" dirty="0" smtClean="0"/>
              <a:t>.</a:t>
            </a:r>
            <a:endParaRPr lang="sr-Latn-BA" sz="2800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8. Zadovoljenje </a:t>
            </a:r>
            <a:r>
              <a:rPr lang="hr-HR" b="1" dirty="0" err="1" smtClean="0">
                <a:solidFill>
                  <a:srgbClr val="FF0000"/>
                </a:solidFill>
              </a:rPr>
              <a:t>polnih</a:t>
            </a:r>
            <a:r>
              <a:rPr lang="hr-HR" b="1" dirty="0" smtClean="0">
                <a:solidFill>
                  <a:srgbClr val="FF0000"/>
                </a:solidFill>
              </a:rPr>
              <a:t> strasti pred drugim – član 179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2800" b="1" u="sng" dirty="0" smtClean="0"/>
              <a:t>novo KD</a:t>
            </a:r>
            <a:r>
              <a:rPr lang="hr-HR" sz="2800" dirty="0" smtClean="0"/>
              <a:t> koje je u krivično zakonodavstvo RS </a:t>
            </a:r>
            <a:r>
              <a:rPr lang="hr-HR" sz="2800" u="sng" dirty="0" smtClean="0"/>
              <a:t>uvedeno reformom iz 2000</a:t>
            </a:r>
            <a:r>
              <a:rPr lang="hr-HR" sz="2800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hr-HR" sz="2800" i="1" u="sng" dirty="0" smtClean="0"/>
              <a:t>djelo </a:t>
            </a:r>
            <a:r>
              <a:rPr lang="hr-HR" sz="2800" dirty="0" smtClean="0"/>
              <a:t>postoji u slučaju kada se pred djetetom vrši radnja namijenjena zadovoljavanju vlastite ili tuđe </a:t>
            </a:r>
            <a:r>
              <a:rPr lang="hr-HR" sz="2800" dirty="0" err="1" smtClean="0"/>
              <a:t>polne</a:t>
            </a:r>
            <a:r>
              <a:rPr lang="hr-HR" sz="2800" dirty="0" smtClean="0"/>
              <a:t> strasti ili kada se navede dijete da pred izvršiocem ili nekim drugim licem vrši takve radnje.</a:t>
            </a:r>
            <a:r>
              <a:rPr lang="sr-Cyrl-CS" sz="2800" dirty="0" smtClean="0"/>
              <a:t> 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r-Latn-BA" b="1" dirty="0" smtClean="0"/>
              <a:t>U čemu se sastoji djelo?</a:t>
            </a:r>
            <a:endParaRPr lang="sr-Latn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b="1" dirty="0" err="1" smtClean="0"/>
              <a:t>dj</a:t>
            </a:r>
            <a:r>
              <a:rPr lang="sr-Cyrl-CS" sz="2800" b="1" dirty="0" err="1" smtClean="0"/>
              <a:t>elo</a:t>
            </a:r>
            <a:r>
              <a:rPr lang="sr-Cyrl-CS" sz="2800" b="1" dirty="0" smtClean="0"/>
              <a:t> se sastoji</a:t>
            </a:r>
            <a:r>
              <a:rPr lang="sr-Cyrl-CS" sz="2800" dirty="0" smtClean="0"/>
              <a:t> </a:t>
            </a:r>
            <a:r>
              <a:rPr lang="sr-Cyrl-RS" sz="2800" dirty="0" smtClean="0"/>
              <a:t>u vršenju radnje koja je nam</a:t>
            </a:r>
            <a:r>
              <a:rPr lang="sr-Latn-BA" sz="2800" dirty="0" err="1" smtClean="0"/>
              <a:t>ij</a:t>
            </a:r>
            <a:r>
              <a:rPr lang="sr-Cyrl-RS" sz="2800" dirty="0" smtClean="0"/>
              <a:t>enjena zadovoljenju vlastite ili tuđe polne strasti pred d</a:t>
            </a:r>
            <a:r>
              <a:rPr lang="sr-Latn-BA" sz="2800" dirty="0" smtClean="0"/>
              <a:t>j</a:t>
            </a:r>
            <a:r>
              <a:rPr lang="sr-Cyrl-RS" sz="2800" dirty="0" smtClean="0"/>
              <a:t>etetom ili u navođenju d</a:t>
            </a:r>
            <a:r>
              <a:rPr lang="sr-Latn-BA" sz="2800" dirty="0" smtClean="0"/>
              <a:t>j</a:t>
            </a:r>
            <a:r>
              <a:rPr lang="sr-Cyrl-RS" sz="2800" dirty="0" smtClean="0"/>
              <a:t>eteta da pred učiniocem ili drugim licem vrši takve radnje</a:t>
            </a:r>
            <a:r>
              <a:rPr lang="sr-Cyrl-CS" sz="28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sr-Latn-BA" sz="2800" b="1" dirty="0" smtClean="0"/>
              <a:t>o</a:t>
            </a:r>
            <a:r>
              <a:rPr lang="sr-Cyrl-RS" sz="2800" b="1" dirty="0" smtClean="0"/>
              <a:t>bjekt zaštite</a:t>
            </a:r>
            <a:r>
              <a:rPr lang="sr-Latn-BA" sz="2800" b="1" dirty="0" smtClean="0"/>
              <a:t>:</a:t>
            </a:r>
            <a:r>
              <a:rPr lang="sr-Cyrl-RS" sz="2800" dirty="0" smtClean="0"/>
              <a:t> </a:t>
            </a:r>
            <a:r>
              <a:rPr lang="sr-Cyrl-RS" sz="2800" u="sng" dirty="0" smtClean="0"/>
              <a:t>d</a:t>
            </a:r>
            <a:r>
              <a:rPr lang="sr-Latn-BA" sz="2800" u="sng" dirty="0" err="1" smtClean="0"/>
              <a:t>ij</a:t>
            </a:r>
            <a:r>
              <a:rPr lang="sr-Cyrl-RS" sz="2800" u="sng" dirty="0" smtClean="0"/>
              <a:t>ete </a:t>
            </a:r>
            <a:r>
              <a:rPr lang="sr-Cyrl-RS" sz="2800" dirty="0" smtClean="0"/>
              <a:t>od seksualnog iskorišćavanja drugih lica. </a:t>
            </a:r>
            <a:endParaRPr lang="sr-Cyrl-CS" sz="2800" dirty="0" smtClean="0"/>
          </a:p>
          <a:p>
            <a:pPr>
              <a:lnSpc>
                <a:spcPct val="80000"/>
              </a:lnSpc>
            </a:pPr>
            <a:r>
              <a:rPr lang="en-US" sz="2800" b="1" dirty="0" smtClean="0"/>
              <a:t>r</a:t>
            </a:r>
            <a:r>
              <a:rPr lang="sr-Cyrl-CS" sz="2800" b="1" dirty="0" err="1" smtClean="0"/>
              <a:t>adnja</a:t>
            </a:r>
            <a:r>
              <a:rPr lang="sr-Cyrl-CS" sz="2800" b="1" dirty="0" smtClean="0"/>
              <a:t> izvršenja</a:t>
            </a:r>
            <a:r>
              <a:rPr lang="sr-Latn-BA" sz="2800" dirty="0" smtClean="0"/>
              <a:t>: </a:t>
            </a:r>
            <a:r>
              <a:rPr lang="sr-Cyrl-CS" sz="2800" u="sng" dirty="0" smtClean="0"/>
              <a:t>preduzimanje nedozvoljene polne radnje. </a:t>
            </a:r>
            <a:endParaRPr lang="en-US" sz="2800" u="sng" dirty="0" smtClean="0"/>
          </a:p>
          <a:p>
            <a:pPr>
              <a:lnSpc>
                <a:spcPct val="80000"/>
              </a:lnSpc>
            </a:pPr>
            <a:r>
              <a:rPr lang="en-US" sz="2800" b="1" dirty="0" err="1" smtClean="0"/>
              <a:t>i</a:t>
            </a:r>
            <a:r>
              <a:rPr lang="sr-Cyrl-CS" sz="2800" b="1" dirty="0" err="1" smtClean="0"/>
              <a:t>zvršilac</a:t>
            </a:r>
            <a:r>
              <a:rPr lang="sr-Cyrl-CS" sz="2800" b="1" dirty="0" smtClean="0"/>
              <a:t> d</a:t>
            </a:r>
            <a:r>
              <a:rPr lang="en-US" sz="2800" b="1" dirty="0" smtClean="0"/>
              <a:t>j</a:t>
            </a:r>
            <a:r>
              <a:rPr lang="sr-Cyrl-CS" sz="2800" b="1" dirty="0" err="1" smtClean="0"/>
              <a:t>ela</a:t>
            </a:r>
            <a:r>
              <a:rPr lang="sr-Latn-BA" sz="2800" dirty="0" smtClean="0"/>
              <a:t>: </a:t>
            </a:r>
            <a:r>
              <a:rPr lang="sr-Cyrl-CS" sz="2800" u="sng" dirty="0" smtClean="0"/>
              <a:t>svako lice</a:t>
            </a:r>
            <a:r>
              <a:rPr lang="sr-Latn-CS" sz="28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sr-Cyrl-CS" sz="2800" b="1" dirty="0" smtClean="0"/>
              <a:t>u pogledu krivice</a:t>
            </a:r>
            <a:r>
              <a:rPr lang="sr-Latn-BA" sz="2800" dirty="0" smtClean="0"/>
              <a:t>: </a:t>
            </a:r>
            <a:r>
              <a:rPr lang="sr-Cyrl-CS" sz="2800" u="sng" dirty="0" smtClean="0"/>
              <a:t>umišljaj</a:t>
            </a:r>
            <a:r>
              <a:rPr lang="sr-Cyrl-CS" sz="2800" dirty="0" smtClean="0"/>
              <a:t>.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dirty="0" smtClean="0">
                <a:solidFill>
                  <a:srgbClr val="FF0000"/>
                </a:solidFill>
              </a:rPr>
              <a:t>9. Navođenje </a:t>
            </a:r>
            <a:r>
              <a:rPr lang="sr-Latn-BA" b="1" dirty="0" err="1" smtClean="0">
                <a:solidFill>
                  <a:srgbClr val="FF0000"/>
                </a:solidFill>
              </a:rPr>
              <a:t>djeteta</a:t>
            </a:r>
            <a:r>
              <a:rPr lang="sr-Latn-BA" b="1" dirty="0" smtClean="0">
                <a:solidFill>
                  <a:srgbClr val="FF0000"/>
                </a:solidFill>
              </a:rPr>
              <a:t> na prostituciju – član 180 </a:t>
            </a:r>
            <a:endParaRPr lang="sr-Latn-B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>
            <a:normAutofit fontScale="92500" lnSpcReduction="10000"/>
          </a:bodyPr>
          <a:lstStyle/>
          <a:p>
            <a:r>
              <a:rPr lang="sr-Latn-BA" sz="3000" dirty="0" smtClean="0"/>
              <a:t>d</a:t>
            </a:r>
            <a:r>
              <a:rPr lang="sr-Cyrl-RS" sz="3000" dirty="0" smtClean="0"/>
              <a:t>jelo se sastoji u navođenju, podsticanju ili namamljivanju djeteta na pružanje seksualnih usluga ili u omogućavanju na drugi način njegove predaje drugome radi pružanja seksualnih usluga ili u učestvovanju u organizovanju ili vođenju pružanja seksualnih usluga na drugi način od strane lica koje zna ili je morao i mogao znati da se radi o djetetu radi zarade ili druge koristi. </a:t>
            </a:r>
            <a:endParaRPr lang="sr-Latn-BA" sz="3000" dirty="0" smtClean="0"/>
          </a:p>
          <a:p>
            <a:r>
              <a:rPr lang="sr-Latn-BA" sz="3000" dirty="0" smtClean="0"/>
              <a:t>o</a:t>
            </a:r>
            <a:r>
              <a:rPr lang="sr-Cyrl-RS" sz="3000" dirty="0" smtClean="0"/>
              <a:t>vdje su </a:t>
            </a:r>
            <a:r>
              <a:rPr lang="sr-Cyrl-RS" sz="3000" u="sng" dirty="0" smtClean="0"/>
              <a:t>radnje podstrekavanja i pomaganja </a:t>
            </a:r>
            <a:r>
              <a:rPr lang="sr-Cyrl-RS" sz="3000" dirty="0" smtClean="0"/>
              <a:t>djeteta na prostituciju </a:t>
            </a:r>
            <a:r>
              <a:rPr lang="sr-Cyrl-RS" sz="3000" u="sng" dirty="0" smtClean="0"/>
              <a:t>predviđene kao samostalno </a:t>
            </a:r>
            <a:r>
              <a:rPr lang="sr-Latn-BA" sz="3000" u="sng" dirty="0" smtClean="0"/>
              <a:t>KD</a:t>
            </a:r>
            <a:r>
              <a:rPr lang="sr-Cyrl-RS" sz="3000" dirty="0" smtClean="0"/>
              <a:t>, a ne kao oblik saučesništva.</a:t>
            </a:r>
            <a:endParaRPr lang="sr-Latn-BA" sz="3000" dirty="0" smtClean="0"/>
          </a:p>
          <a:p>
            <a:endParaRPr lang="sr-Latn-BA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Objekt zaštite</a:t>
            </a:r>
            <a:r>
              <a:rPr lang="sr-Latn-BA" b="1" dirty="0" smtClean="0"/>
              <a:t> i r</a:t>
            </a:r>
            <a:r>
              <a:rPr lang="sr-Cyrl-RS" b="1" dirty="0" smtClean="0"/>
              <a:t>adnja izvršenja </a:t>
            </a:r>
            <a:endParaRPr lang="sr-Latn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 lnSpcReduction="10000"/>
          </a:bodyPr>
          <a:lstStyle/>
          <a:p>
            <a:r>
              <a:rPr lang="sr-Latn-BA" sz="2800" b="1" dirty="0" smtClean="0"/>
              <a:t>o</a:t>
            </a:r>
            <a:r>
              <a:rPr lang="sr-Cyrl-RS" sz="2800" b="1" dirty="0" smtClean="0"/>
              <a:t>bjekt zaštite</a:t>
            </a:r>
            <a:r>
              <a:rPr lang="sr-Latn-BA" sz="2800" b="1" dirty="0" smtClean="0"/>
              <a:t>:</a:t>
            </a:r>
            <a:r>
              <a:rPr lang="sr-Cyrl-RS" sz="2800" dirty="0" smtClean="0"/>
              <a:t> </a:t>
            </a:r>
            <a:r>
              <a:rPr lang="sr-Cyrl-RS" sz="2800" u="sng" dirty="0" smtClean="0"/>
              <a:t>polni integritet i moral djeteta</a:t>
            </a:r>
            <a:r>
              <a:rPr lang="sr-Cyrl-RS" sz="2800" dirty="0" smtClean="0"/>
              <a:t>.</a:t>
            </a:r>
            <a:endParaRPr lang="sr-Latn-BA" sz="2800" dirty="0" smtClean="0"/>
          </a:p>
          <a:p>
            <a:r>
              <a:rPr lang="sr-Latn-BA" sz="2800" b="1" dirty="0" smtClean="0"/>
              <a:t>r</a:t>
            </a:r>
            <a:r>
              <a:rPr lang="sr-Cyrl-RS" sz="2800" b="1" dirty="0" smtClean="0"/>
              <a:t>adnja izvršenja </a:t>
            </a:r>
            <a:r>
              <a:rPr lang="sr-Cyrl-RS" sz="2800" dirty="0" smtClean="0"/>
              <a:t>je alternativno određena kao:</a:t>
            </a:r>
            <a:endParaRPr lang="sr-Latn-BA" sz="2800" dirty="0" smtClean="0"/>
          </a:p>
          <a:p>
            <a:pPr marL="514350" indent="-514350">
              <a:buAutoNum type="alphaLcParenR"/>
            </a:pPr>
            <a:r>
              <a:rPr lang="sr-Cyrl-RS" sz="2800" dirty="0" smtClean="0"/>
              <a:t>podstrekavanje u vidu – </a:t>
            </a:r>
            <a:r>
              <a:rPr lang="sr-Cyrl-RS" sz="2800" u="sng" dirty="0" smtClean="0"/>
              <a:t>navođenja, podsticanja ili namamljivanja</a:t>
            </a:r>
            <a:r>
              <a:rPr lang="sr-Cyrl-RS" sz="2800" dirty="0" smtClean="0"/>
              <a:t>, </a:t>
            </a:r>
            <a:endParaRPr lang="sr-Latn-BA" sz="2800" dirty="0" smtClean="0"/>
          </a:p>
          <a:p>
            <a:pPr marL="514350" indent="-514350">
              <a:buAutoNum type="alphaLcParenR"/>
            </a:pPr>
            <a:r>
              <a:rPr lang="sr-Cyrl-RS" sz="2800" dirty="0" smtClean="0"/>
              <a:t>pomaganje u vidu </a:t>
            </a:r>
            <a:r>
              <a:rPr lang="sr-Cyrl-RS" sz="2800" u="sng" dirty="0" smtClean="0"/>
              <a:t>omogućavanja predaje </a:t>
            </a:r>
            <a:r>
              <a:rPr lang="sr-Cyrl-RS" sz="2800" dirty="0" smtClean="0"/>
              <a:t>i </a:t>
            </a:r>
            <a:endParaRPr lang="sr-Latn-BA" sz="2800" dirty="0" smtClean="0"/>
          </a:p>
          <a:p>
            <a:pPr marL="514350" indent="-514350">
              <a:buAutoNum type="alphaLcParenR"/>
            </a:pPr>
            <a:r>
              <a:rPr lang="sr-Cyrl-RS" sz="2800" u="sng" dirty="0" smtClean="0"/>
              <a:t>učestvovanje u organizovanju ili vođenju pružanja seksualnih usluga</a:t>
            </a:r>
            <a:r>
              <a:rPr lang="sr-Cyrl-RS" sz="2800" dirty="0" smtClean="0"/>
              <a:t>. </a:t>
            </a:r>
            <a:endParaRPr lang="sr-Latn-BA" sz="2800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Za postojanje ovog djela</a:t>
            </a:r>
            <a:r>
              <a:rPr lang="sr-Latn-BA" b="1" dirty="0" smtClean="0"/>
              <a:t>...</a:t>
            </a:r>
            <a:endParaRPr lang="sr-Latn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 lnSpcReduction="10000"/>
          </a:bodyPr>
          <a:lstStyle/>
          <a:p>
            <a:r>
              <a:rPr lang="sr-Cyrl-RS" sz="2800" b="1" dirty="0" smtClean="0"/>
              <a:t>potrebno </a:t>
            </a:r>
            <a:r>
              <a:rPr lang="sr-Latn-BA" sz="2800" b="1" dirty="0" smtClean="0"/>
              <a:t>je </a:t>
            </a:r>
            <a:r>
              <a:rPr lang="sr-Cyrl-RS" sz="2800" b="1" u="sng" dirty="0" smtClean="0"/>
              <a:t>da </a:t>
            </a:r>
            <a:r>
              <a:rPr lang="sr-Cyrl-RS" sz="2800" b="1" u="sng" dirty="0" smtClean="0"/>
              <a:t>se radnja izvršenja </a:t>
            </a:r>
            <a:r>
              <a:rPr lang="sr-Cyrl-RS" sz="2800" b="1" dirty="0" smtClean="0"/>
              <a:t>preduzima</a:t>
            </a:r>
            <a:r>
              <a:rPr lang="sr-Cyrl-RS" sz="2800" dirty="0" smtClean="0"/>
              <a:t>: </a:t>
            </a:r>
            <a:endParaRPr lang="sr-Latn-BA" sz="2800" dirty="0" smtClean="0"/>
          </a:p>
          <a:p>
            <a:pPr marL="514350" indent="-514350">
              <a:buAutoNum type="alphaLcParenR"/>
            </a:pPr>
            <a:r>
              <a:rPr lang="sr-Cyrl-RS" sz="2800" dirty="0" smtClean="0"/>
              <a:t>u odnosu na posebnu vrstu pasivnog subjekta – </a:t>
            </a:r>
            <a:r>
              <a:rPr lang="sr-Cyrl-RS" sz="2800" u="sng" dirty="0" smtClean="0"/>
              <a:t>dijete</a:t>
            </a:r>
            <a:r>
              <a:rPr lang="sr-Cyrl-RS" sz="2800" dirty="0" smtClean="0"/>
              <a:t>, </a:t>
            </a:r>
            <a:endParaRPr lang="sr-Latn-BA" sz="2800" dirty="0" smtClean="0"/>
          </a:p>
          <a:p>
            <a:pPr marL="514350" indent="-514350">
              <a:buAutoNum type="alphaLcParenR"/>
            </a:pPr>
            <a:r>
              <a:rPr lang="sr-Cyrl-RS" sz="2800" u="sng" dirty="0" smtClean="0"/>
              <a:t>sa određenim ciljem </a:t>
            </a:r>
            <a:r>
              <a:rPr lang="sr-Cyrl-RS" sz="2800" dirty="0" smtClean="0"/>
              <a:t>– radi pružanja seksualnih usluga i </a:t>
            </a:r>
            <a:endParaRPr lang="sr-Latn-BA" sz="2800" dirty="0" smtClean="0"/>
          </a:p>
          <a:p>
            <a:pPr marL="514350" indent="-514350">
              <a:buAutoNum type="alphaLcParenR"/>
            </a:pPr>
            <a:r>
              <a:rPr lang="sr-Cyrl-RS" sz="2800" dirty="0" smtClean="0"/>
              <a:t>radi </a:t>
            </a:r>
            <a:r>
              <a:rPr lang="sr-Cyrl-RS" sz="2800" u="sng" dirty="0" smtClean="0"/>
              <a:t>ostvarenja zarade ili druge koristi </a:t>
            </a:r>
            <a:r>
              <a:rPr lang="sr-Cyrl-RS" sz="2800" dirty="0" smtClean="0"/>
              <a:t>bez obzira da li su one u konkretnom slučaju i ostvarene. </a:t>
            </a:r>
            <a:endParaRPr lang="sr-Latn-BA" sz="2800" dirty="0" smtClean="0"/>
          </a:p>
          <a:p>
            <a:endParaRPr lang="sr-Latn-BA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Izvršilac djela</a:t>
            </a:r>
            <a:r>
              <a:rPr lang="sr-Latn-BA" b="1" dirty="0" smtClean="0"/>
              <a:t> i oblik krivice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r>
              <a:rPr lang="sr-Latn-BA" sz="2800" b="1" dirty="0" smtClean="0"/>
              <a:t>i</a:t>
            </a:r>
            <a:r>
              <a:rPr lang="sr-Cyrl-RS" sz="2800" b="1" dirty="0" smtClean="0"/>
              <a:t>zvršilac djela</a:t>
            </a:r>
            <a:r>
              <a:rPr lang="sr-Latn-BA" sz="2800" b="1" dirty="0" smtClean="0"/>
              <a:t>: </a:t>
            </a:r>
            <a:r>
              <a:rPr lang="sr-Cyrl-RS" sz="2800" u="sng" dirty="0" smtClean="0"/>
              <a:t>svako lice</a:t>
            </a:r>
            <a:r>
              <a:rPr lang="sr-Latn-BA" sz="2800" dirty="0" smtClean="0"/>
              <a:t>.</a:t>
            </a:r>
          </a:p>
          <a:p>
            <a:r>
              <a:rPr lang="sr-Cyrl-RS" sz="2800" b="1" dirty="0" smtClean="0"/>
              <a:t>u pogledu krivice</a:t>
            </a:r>
            <a:r>
              <a:rPr lang="sr-Latn-BA" sz="2800" b="1" dirty="0" smtClean="0"/>
              <a:t>: </a:t>
            </a:r>
            <a:r>
              <a:rPr lang="sr-Cyrl-RS" sz="2800" u="sng" dirty="0" smtClean="0"/>
              <a:t>umišljaj</a:t>
            </a:r>
            <a:r>
              <a:rPr lang="sr-Cyrl-RS" sz="2800" dirty="0" smtClean="0"/>
              <a:t>. </a:t>
            </a:r>
            <a:endParaRPr lang="sr-Latn-BA" sz="2800" dirty="0" smtClean="0"/>
          </a:p>
          <a:p>
            <a:r>
              <a:rPr lang="sr-Latn-BA" sz="2800" dirty="0" smtClean="0"/>
              <a:t>d</a:t>
            </a:r>
            <a:r>
              <a:rPr lang="sr-Cyrl-RS" sz="2800" dirty="0" smtClean="0"/>
              <a:t>jelo postoji i ako je radnja izvršenja preduzeta prema licu koje se i ranije bavilo prostitucijom.</a:t>
            </a:r>
            <a:endParaRPr lang="sr-Latn-BA" sz="2800" dirty="0" smtClean="0"/>
          </a:p>
          <a:p>
            <a:r>
              <a:rPr lang="sr-Latn-BA" sz="2800" dirty="0" smtClean="0"/>
              <a:t>z</a:t>
            </a:r>
            <a:r>
              <a:rPr lang="sr-Cyrl-RS" sz="2800" dirty="0" smtClean="0"/>
              <a:t>a ovo je djelo propisana </a:t>
            </a:r>
            <a:r>
              <a:rPr lang="sr-Cyrl-RS" sz="2800" b="1" u="sng" dirty="0" smtClean="0"/>
              <a:t>kumulativna</a:t>
            </a:r>
            <a:r>
              <a:rPr lang="sr-Cyrl-RS" sz="2800" dirty="0" smtClean="0"/>
              <a:t> </a:t>
            </a:r>
            <a:r>
              <a:rPr lang="sr-Latn-BA" sz="2800" dirty="0" smtClean="0"/>
              <a:t>KZ </a:t>
            </a:r>
            <a:r>
              <a:rPr lang="sr-Cyrl-RS" sz="2800" dirty="0" smtClean="0"/>
              <a:t>od jedne do osam godina i </a:t>
            </a:r>
            <a:r>
              <a:rPr lang="sr-Latn-BA" sz="2800" dirty="0" smtClean="0"/>
              <a:t>NK</a:t>
            </a:r>
            <a:r>
              <a:rPr lang="sr-Cyrl-RS" sz="2800" dirty="0" smtClean="0"/>
              <a:t>.</a:t>
            </a:r>
            <a:endParaRPr lang="sr-Latn-BA" sz="2800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r-Cyrl-RS" sz="4000" b="1" dirty="0" smtClean="0"/>
              <a:t>Lakši </a:t>
            </a:r>
            <a:r>
              <a:rPr lang="sr-Latn-BA" sz="4000" b="1" dirty="0" smtClean="0"/>
              <a:t>i teži </a:t>
            </a:r>
            <a:r>
              <a:rPr lang="sr-Cyrl-RS" sz="4000" b="1" dirty="0" smtClean="0"/>
              <a:t>oblik djela</a:t>
            </a:r>
            <a:endParaRPr lang="sr-Latn-B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5"/>
            <a:ext cx="8229600" cy="3312367"/>
          </a:xfrm>
        </p:spPr>
        <p:txBody>
          <a:bodyPr>
            <a:normAutofit fontScale="77500" lnSpcReduction="20000"/>
          </a:bodyPr>
          <a:lstStyle/>
          <a:p>
            <a:r>
              <a:rPr lang="sr-Latn-BA" sz="3600" b="1" dirty="0" smtClean="0"/>
              <a:t>l</a:t>
            </a:r>
            <a:r>
              <a:rPr lang="sr-Cyrl-RS" sz="3600" b="1" dirty="0" smtClean="0"/>
              <a:t>akši oblik djela </a:t>
            </a:r>
            <a:r>
              <a:rPr lang="sr-Cyrl-RS" sz="3600" dirty="0" smtClean="0"/>
              <a:t>za koji je propisana </a:t>
            </a:r>
            <a:r>
              <a:rPr lang="sr-Latn-BA" sz="3600" dirty="0" smtClean="0"/>
              <a:t>KZ </a:t>
            </a:r>
            <a:r>
              <a:rPr lang="sr-Cyrl-RS" sz="3600" dirty="0" smtClean="0"/>
              <a:t>od šest mjeseci do pet godina postoji u slučaju </a:t>
            </a:r>
            <a:r>
              <a:rPr lang="sr-Cyrl-RS" sz="3600" u="sng" dirty="0" smtClean="0"/>
              <a:t>korišćenja seksualnih usluga djeteta koje je navršilo </a:t>
            </a:r>
            <a:r>
              <a:rPr lang="sr-Latn-BA" sz="3600" u="sng" dirty="0" smtClean="0"/>
              <a:t>15 godina </a:t>
            </a:r>
            <a:r>
              <a:rPr lang="sr-Cyrl-RS" sz="3600" dirty="0" smtClean="0"/>
              <a:t>uz davanje bilo kakve naknade ili protivusluge, pod uslovom da je izvršilac znao ili je bio dužan i mogao znati da se radi o djetetu.</a:t>
            </a:r>
            <a:endParaRPr lang="sr-Latn-BA" sz="3600" dirty="0" smtClean="0"/>
          </a:p>
          <a:p>
            <a:r>
              <a:rPr lang="sr-Latn-BA" sz="3600" b="1" dirty="0" smtClean="0"/>
              <a:t>t</a:t>
            </a:r>
            <a:r>
              <a:rPr lang="sr-Cyrl-RS" sz="3600" b="1" dirty="0" smtClean="0"/>
              <a:t>eži oblik djela </a:t>
            </a:r>
            <a:r>
              <a:rPr lang="sr-Cyrl-RS" sz="3600" dirty="0" smtClean="0"/>
              <a:t>za koji je propisana </a:t>
            </a:r>
            <a:r>
              <a:rPr lang="sr-Latn-BA" sz="3600" dirty="0" smtClean="0"/>
              <a:t>KZ </a:t>
            </a:r>
            <a:r>
              <a:rPr lang="sr-Cyrl-RS" sz="3600" dirty="0" smtClean="0"/>
              <a:t>od dvije do </a:t>
            </a:r>
            <a:r>
              <a:rPr lang="sr-Latn-BA" sz="3600" dirty="0" smtClean="0"/>
              <a:t>10 </a:t>
            </a:r>
            <a:r>
              <a:rPr lang="sr-Cyrl-RS" sz="3600" dirty="0" smtClean="0"/>
              <a:t>godina postoji </a:t>
            </a:r>
            <a:r>
              <a:rPr lang="sr-Cyrl-RS" sz="3600" u="sng" dirty="0" smtClean="0"/>
              <a:t>ako je radnja izvršenja preduzeta prema više lica</a:t>
            </a:r>
            <a:r>
              <a:rPr lang="sr-Cyrl-RS" sz="3600" dirty="0" smtClean="0"/>
              <a:t>.</a:t>
            </a:r>
            <a:endParaRPr lang="sr-Latn-BA" sz="3600" dirty="0" smtClean="0"/>
          </a:p>
          <a:p>
            <a:endParaRPr lang="sr-Latn-B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r-Latn-BA" b="1" dirty="0" smtClean="0"/>
              <a:t>Zajedničke karakteristike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4680520"/>
          </a:xfrm>
        </p:spPr>
        <p:txBody>
          <a:bodyPr>
            <a:noAutofit/>
          </a:bodyPr>
          <a:lstStyle/>
          <a:p>
            <a:r>
              <a:rPr lang="sr-Latn-BA" sz="2800" b="1" u="sng" dirty="0" smtClean="0"/>
              <a:t>k</a:t>
            </a:r>
            <a:r>
              <a:rPr lang="sr-Cyrl-CS" sz="2800" b="1" u="sng" dirty="0" err="1" smtClean="0"/>
              <a:t>ažnjiva</a:t>
            </a:r>
            <a:r>
              <a:rPr lang="sr-Cyrl-CS" sz="2800" b="1" u="sng" dirty="0" smtClean="0"/>
              <a:t> je svaka (pa i dobrovoljna) obljuba ili sa njom izjednačen</a:t>
            </a:r>
            <a:r>
              <a:rPr lang="sr-Cyrl-RS" sz="2800" b="1" u="sng" dirty="0" smtClean="0"/>
              <a:t>a polna radnja s</a:t>
            </a:r>
            <a:r>
              <a:rPr lang="sr-Cyrl-CS" sz="2800" b="1" u="sng" dirty="0" smtClean="0"/>
              <a:t>a d</a:t>
            </a:r>
            <a:r>
              <a:rPr lang="sr-Latn-BA" sz="2800" b="1" u="sng" dirty="0" smtClean="0"/>
              <a:t>j</a:t>
            </a:r>
            <a:r>
              <a:rPr lang="sr-Cyrl-CS" sz="2800" b="1" u="sng" dirty="0" err="1" smtClean="0"/>
              <a:t>etetom</a:t>
            </a:r>
            <a:r>
              <a:rPr lang="sr-Cyrl-CS" sz="2800" b="1" u="sng" dirty="0" smtClean="0"/>
              <a:t> (licem koje </a:t>
            </a:r>
            <a:r>
              <a:rPr lang="sr-Cyrl-RS" sz="2800" b="1" u="sng" dirty="0" smtClean="0"/>
              <a:t>je mlađe od </a:t>
            </a:r>
            <a:r>
              <a:rPr lang="sr-Latn-BA" sz="2800" b="1" u="sng" dirty="0" smtClean="0"/>
              <a:t>15 </a:t>
            </a:r>
            <a:r>
              <a:rPr lang="sr-Cyrl-CS" sz="2800" b="1" u="sng" dirty="0" smtClean="0"/>
              <a:t>godina). </a:t>
            </a:r>
            <a:endParaRPr lang="sr-Latn-BA" sz="2800" b="1" u="sng" dirty="0" smtClean="0"/>
          </a:p>
          <a:p>
            <a:r>
              <a:rPr lang="sr-Latn-BA" sz="2800" dirty="0" smtClean="0"/>
              <a:t>n</a:t>
            </a:r>
            <a:r>
              <a:rPr lang="sr-Cyrl-CS" sz="2800" dirty="0" err="1" smtClean="0"/>
              <a:t>eka</a:t>
            </a:r>
            <a:r>
              <a:rPr lang="sr-Cyrl-CS" sz="2800" dirty="0" smtClean="0"/>
              <a:t> </a:t>
            </a:r>
            <a:r>
              <a:rPr lang="sr-Latn-BA" sz="2800" dirty="0" smtClean="0"/>
              <a:t>KD </a:t>
            </a:r>
            <a:r>
              <a:rPr lang="sr-Cyrl-CS" sz="2800" dirty="0" smtClean="0"/>
              <a:t>dobijaju kvalifikovani oblik ako su izvršena prema </a:t>
            </a:r>
            <a:r>
              <a:rPr lang="sr-Cyrl-RS" sz="2800" dirty="0" smtClean="0"/>
              <a:t>d</a:t>
            </a:r>
            <a:r>
              <a:rPr lang="sr-Latn-BA" sz="2800" dirty="0" smtClean="0"/>
              <a:t>j</a:t>
            </a:r>
            <a:r>
              <a:rPr lang="sr-Cyrl-RS" sz="2800" dirty="0" smtClean="0"/>
              <a:t>eci</a:t>
            </a:r>
            <a:r>
              <a:rPr lang="sr-Cyrl-CS" sz="2800" dirty="0" smtClean="0"/>
              <a:t>.</a:t>
            </a:r>
            <a:endParaRPr lang="sr-Latn-BA" sz="2800" dirty="0" smtClean="0"/>
          </a:p>
          <a:p>
            <a:r>
              <a:rPr lang="sr-Latn-BA" sz="2800" dirty="0" smtClean="0"/>
              <a:t>KZ </a:t>
            </a:r>
            <a:r>
              <a:rPr lang="sr-Cyrl-RS" sz="2800" dirty="0" smtClean="0"/>
              <a:t>poznaje </a:t>
            </a:r>
            <a:r>
              <a:rPr lang="sr-Cyrl-RS" sz="2800" b="1" dirty="0" smtClean="0"/>
              <a:t>poseban osnov isključenja </a:t>
            </a:r>
            <a:r>
              <a:rPr lang="sr-Latn-BA" sz="2800" b="1" dirty="0" smtClean="0"/>
              <a:t>KD </a:t>
            </a:r>
            <a:r>
              <a:rPr lang="sr-Cyrl-RS" sz="2800" b="1" dirty="0" smtClean="0"/>
              <a:t>ove v</a:t>
            </a:r>
            <a:r>
              <a:rPr lang="sr-Latn-BA" sz="2800" b="1" dirty="0" smtClean="0"/>
              <a:t>r</a:t>
            </a:r>
            <a:r>
              <a:rPr lang="sr-Cyrl-RS" sz="2800" b="1" dirty="0" smtClean="0"/>
              <a:t>ste</a:t>
            </a:r>
            <a:r>
              <a:rPr lang="sr-Latn-BA" sz="2800" dirty="0" smtClean="0"/>
              <a:t>:</a:t>
            </a:r>
            <a:r>
              <a:rPr lang="sr-Cyrl-RS" sz="2800" dirty="0" smtClean="0"/>
              <a:t> ako između učinioca d</a:t>
            </a:r>
            <a:r>
              <a:rPr lang="sr-Latn-BA" sz="2800" dirty="0" smtClean="0"/>
              <a:t>j</a:t>
            </a:r>
            <a:r>
              <a:rPr lang="sr-Cyrl-RS" sz="2800" dirty="0" smtClean="0"/>
              <a:t>ela i d</a:t>
            </a:r>
            <a:r>
              <a:rPr lang="sr-Latn-BA" sz="2800" dirty="0" smtClean="0"/>
              <a:t>j</a:t>
            </a:r>
            <a:r>
              <a:rPr lang="sr-Cyrl-RS" sz="2800" dirty="0" smtClean="0"/>
              <a:t>eteta (pasivnog subjekta) ne postoji ''značajnija'' razlika u njihovoj duševnoj i t</a:t>
            </a:r>
            <a:r>
              <a:rPr lang="sr-Latn-BA" sz="2800" dirty="0" smtClean="0"/>
              <a:t>j</a:t>
            </a:r>
            <a:r>
              <a:rPr lang="sr-Cyrl-RS" sz="2800" dirty="0" smtClean="0"/>
              <a:t>elesnoj zrelosti.</a:t>
            </a:r>
            <a:endParaRPr lang="sr-Latn-BA" sz="2800" dirty="0" smtClean="0"/>
          </a:p>
          <a:p>
            <a:r>
              <a:rPr lang="sr-Latn-BA" sz="2800" dirty="0" smtClean="0"/>
              <a:t>o</a:t>
            </a:r>
            <a:r>
              <a:rPr lang="sr-Cyrl-CS" sz="2800" dirty="0" err="1" smtClean="0"/>
              <a:t>va</a:t>
            </a:r>
            <a:r>
              <a:rPr lang="sr-Cyrl-CS" sz="2800" dirty="0" smtClean="0"/>
              <a:t> </a:t>
            </a:r>
            <a:r>
              <a:rPr lang="sr-Latn-BA" sz="2800" dirty="0" smtClean="0"/>
              <a:t>KD </a:t>
            </a:r>
            <a:r>
              <a:rPr lang="sr-Cyrl-CS" sz="2800" dirty="0" smtClean="0"/>
              <a:t>mogu da budu izvršena </a:t>
            </a:r>
            <a:r>
              <a:rPr lang="sr-Cyrl-CS" sz="2800" u="sng" dirty="0" smtClean="0"/>
              <a:t>samo sa umišljajem</a:t>
            </a:r>
            <a:r>
              <a:rPr lang="sr-Cyrl-CS" sz="2800" dirty="0" smtClean="0"/>
              <a:t>. </a:t>
            </a:r>
            <a:endParaRPr lang="sr-Latn-BA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KD</a:t>
            </a:r>
            <a:r>
              <a:rPr lang="hr-HR" b="1" dirty="0" smtClean="0"/>
              <a:t> SEKSUALNOG ZLOSTAVLJANJA I ISKORIŠTAVANJA DJETETA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r-Latn-BA" sz="3000" dirty="0" smtClean="0"/>
              <a:t>Obljuba sa </a:t>
            </a:r>
            <a:r>
              <a:rPr lang="sr-Latn-BA" sz="3000" dirty="0" err="1" smtClean="0"/>
              <a:t>djetetom</a:t>
            </a:r>
            <a:r>
              <a:rPr lang="sr-Latn-BA" sz="3000" dirty="0" smtClean="0"/>
              <a:t> mlađim od 15 godina</a:t>
            </a:r>
            <a:r>
              <a:rPr lang="en-US" sz="3000" dirty="0" smtClean="0"/>
              <a:t>,</a:t>
            </a:r>
            <a:endParaRPr lang="sr-Latn-CS" sz="3000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r-Latn-BA" sz="3000" dirty="0" smtClean="0"/>
              <a:t>Polna zloupotreba </a:t>
            </a:r>
            <a:r>
              <a:rPr lang="sr-Latn-BA" sz="3000" dirty="0" err="1" smtClean="0"/>
              <a:t>djeteta</a:t>
            </a:r>
            <a:r>
              <a:rPr lang="sr-Latn-BA" sz="3000" dirty="0" smtClean="0"/>
              <a:t> starijeg od 15 godina,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r-Latn-BA" sz="3000" dirty="0" smtClean="0"/>
              <a:t>Navođenje </a:t>
            </a:r>
            <a:r>
              <a:rPr lang="sr-Latn-BA" sz="3000" dirty="0" err="1" smtClean="0"/>
              <a:t>djeteta</a:t>
            </a:r>
            <a:r>
              <a:rPr lang="sr-Latn-BA" sz="3000" dirty="0" smtClean="0"/>
              <a:t> na prisustvovanje polnim radnjama,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sz="3000" dirty="0" smtClean="0"/>
              <a:t>Iskorištavanje djece za pornografiju,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r-Latn-BA" sz="3000" dirty="0" smtClean="0"/>
              <a:t>Iskorištavanje djece za pornografske predstave,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KD</a:t>
            </a:r>
            <a:r>
              <a:rPr lang="hr-HR" b="1" dirty="0" smtClean="0"/>
              <a:t> SEKSUALNOG ZLOSTAVLJANJA I ISKORIŠTAVANJA DJETETA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Tx/>
              <a:buAutoNum type="arabicPeriod" startAt="6"/>
            </a:pPr>
            <a:r>
              <a:rPr lang="sr-Latn-BA" sz="3000" dirty="0" smtClean="0"/>
              <a:t>Upoznavanje djece s pornografijom,</a:t>
            </a:r>
          </a:p>
          <a:p>
            <a:pPr marL="514350" indent="-514350">
              <a:buFontTx/>
              <a:buAutoNum type="arabicPeriod" startAt="6"/>
            </a:pPr>
            <a:r>
              <a:rPr lang="sr-Latn-BA" sz="3000" dirty="0" smtClean="0"/>
              <a:t>Iskorištavanje kompjuterske mreže ili komunikacije drugim tehničkim sredstvima za izvršenje KD seksualnog zlostavljanja ili iskorištavanja </a:t>
            </a:r>
            <a:r>
              <a:rPr lang="sr-Latn-BA" sz="3000" dirty="0" err="1" smtClean="0"/>
              <a:t>djeteta</a:t>
            </a:r>
            <a:r>
              <a:rPr lang="sr-Latn-BA" sz="3000" dirty="0" smtClean="0"/>
              <a:t>,</a:t>
            </a:r>
          </a:p>
          <a:p>
            <a:pPr marL="514350" indent="-514350">
              <a:buFontTx/>
              <a:buAutoNum type="arabicPeriod" startAt="8"/>
            </a:pPr>
            <a:r>
              <a:rPr lang="sr-Latn-BA" sz="3000" dirty="0" smtClean="0"/>
              <a:t>Zadovoljenje polnih strasti pred </a:t>
            </a:r>
            <a:r>
              <a:rPr lang="sr-Latn-BA" sz="3000" dirty="0" err="1" smtClean="0"/>
              <a:t>djetetom</a:t>
            </a:r>
            <a:r>
              <a:rPr lang="sr-Latn-BA" sz="3000" dirty="0" smtClean="0"/>
              <a:t>,</a:t>
            </a:r>
          </a:p>
          <a:p>
            <a:pPr marL="514350" indent="-514350">
              <a:buFontTx/>
              <a:buAutoNum type="arabicPeriod" startAt="8"/>
            </a:pPr>
            <a:r>
              <a:rPr lang="sr-Latn-BA" sz="3000" dirty="0" smtClean="0"/>
              <a:t>Navođenje </a:t>
            </a:r>
            <a:r>
              <a:rPr lang="sr-Latn-BA" sz="3000" dirty="0" err="1" smtClean="0"/>
              <a:t>djeteta</a:t>
            </a:r>
            <a:r>
              <a:rPr lang="sr-Latn-BA" sz="3000" dirty="0" smtClean="0"/>
              <a:t> na prostituciju.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sr-Latn-BA" b="1" dirty="0" smtClean="0">
                <a:solidFill>
                  <a:srgbClr val="FF0000"/>
                </a:solidFill>
              </a:rPr>
              <a:t>1. Obljuba sa </a:t>
            </a:r>
            <a:r>
              <a:rPr lang="sr-Latn-BA" b="1" dirty="0" err="1" smtClean="0">
                <a:solidFill>
                  <a:srgbClr val="FF0000"/>
                </a:solidFill>
              </a:rPr>
              <a:t>djetetom</a:t>
            </a:r>
            <a:r>
              <a:rPr lang="sr-Latn-BA" b="1" dirty="0" smtClean="0">
                <a:solidFill>
                  <a:srgbClr val="FF0000"/>
                </a:solidFill>
              </a:rPr>
              <a:t> mlađim od 15 godina – član 172</a:t>
            </a:r>
            <a:endParaRPr lang="sr-Latn-B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r>
              <a:rPr lang="sr-Latn-BA" sz="2800" b="1" dirty="0" err="1" smtClean="0"/>
              <a:t>dj</a:t>
            </a:r>
            <a:r>
              <a:rPr lang="sr-Cyrl-CS" sz="2800" b="1" dirty="0" err="1" smtClean="0"/>
              <a:t>elo</a:t>
            </a:r>
            <a:r>
              <a:rPr lang="sr-Cyrl-CS" sz="2800" b="1" dirty="0" smtClean="0"/>
              <a:t> se sastoji </a:t>
            </a:r>
            <a:r>
              <a:rPr lang="sr-Cyrl-CS" sz="2800" dirty="0" smtClean="0"/>
              <a:t>u </a:t>
            </a:r>
            <a:r>
              <a:rPr lang="sr-Cyrl-CS" sz="2800" u="sng" dirty="0" smtClean="0"/>
              <a:t>vršenju obljube ili </a:t>
            </a:r>
            <a:r>
              <a:rPr lang="sr-Cyrl-RS" sz="2800" u="sng" dirty="0" smtClean="0"/>
              <a:t>s njom izjednačene </a:t>
            </a:r>
            <a:r>
              <a:rPr lang="sr-Cyrl-CS" sz="2800" u="sng" dirty="0" smtClean="0"/>
              <a:t>polne radnje sa d</a:t>
            </a:r>
            <a:r>
              <a:rPr lang="sr-Latn-BA" sz="2800" u="sng" dirty="0" smtClean="0"/>
              <a:t>j</a:t>
            </a:r>
            <a:r>
              <a:rPr lang="sr-Cyrl-CS" sz="2800" u="sng" dirty="0" err="1" smtClean="0"/>
              <a:t>etetom</a:t>
            </a:r>
            <a:r>
              <a:rPr lang="sr-Cyrl-CS" sz="2800" u="sng" dirty="0" smtClean="0"/>
              <a:t> </a:t>
            </a:r>
            <a:r>
              <a:rPr lang="sr-Latn-BA" sz="2800" u="sng" dirty="0" smtClean="0"/>
              <a:t>mlađim </a:t>
            </a:r>
            <a:r>
              <a:rPr lang="sr-Cyrl-RS" sz="2800" u="sng" dirty="0" smtClean="0"/>
              <a:t>od </a:t>
            </a:r>
            <a:r>
              <a:rPr lang="sr-Latn-BA" sz="2800" u="sng" dirty="0" smtClean="0"/>
              <a:t>15</a:t>
            </a:r>
            <a:r>
              <a:rPr lang="sr-Cyrl-RS" sz="2800" u="sng" dirty="0" smtClean="0"/>
              <a:t> godina</a:t>
            </a:r>
            <a:r>
              <a:rPr lang="sr-Cyrl-CS" sz="2800" u="sng" dirty="0" smtClean="0"/>
              <a:t>.</a:t>
            </a:r>
            <a:endParaRPr lang="sr-Latn-BA" sz="2800" u="sng" dirty="0" smtClean="0"/>
          </a:p>
          <a:p>
            <a:r>
              <a:rPr lang="sr-Latn-BA" sz="2800" b="1" dirty="0" smtClean="0"/>
              <a:t>o</a:t>
            </a:r>
            <a:r>
              <a:rPr lang="sr-Cyrl-CS" sz="2800" b="1" dirty="0" err="1" smtClean="0"/>
              <a:t>bjekt</a:t>
            </a:r>
            <a:r>
              <a:rPr lang="sr-Cyrl-CS" sz="2800" b="1" dirty="0" smtClean="0"/>
              <a:t> zaštite</a:t>
            </a:r>
            <a:r>
              <a:rPr lang="sr-Latn-BA" sz="2800" b="1" dirty="0" smtClean="0"/>
              <a:t>: </a:t>
            </a:r>
            <a:r>
              <a:rPr lang="sr-Cyrl-CS" sz="2800" u="sng" dirty="0" smtClean="0"/>
              <a:t>polna sloboda d</a:t>
            </a:r>
            <a:r>
              <a:rPr lang="sr-Latn-BA" sz="2800" u="sng" dirty="0" smtClean="0"/>
              <a:t>j</a:t>
            </a:r>
            <a:r>
              <a:rPr lang="sr-Cyrl-CS" sz="2800" u="sng" dirty="0" err="1" smtClean="0"/>
              <a:t>eteta</a:t>
            </a:r>
            <a:r>
              <a:rPr lang="sr-Cyrl-CS" sz="2800" u="sng" dirty="0" smtClean="0"/>
              <a:t> </a:t>
            </a:r>
            <a:r>
              <a:rPr lang="sr-Cyrl-RS" sz="2800" u="sng" dirty="0" smtClean="0"/>
              <a:t>koje je mlađe od </a:t>
            </a:r>
            <a:r>
              <a:rPr lang="sr-Latn-BA" sz="2800" u="sng" dirty="0" smtClean="0"/>
              <a:t>15</a:t>
            </a:r>
            <a:r>
              <a:rPr lang="sr-Cyrl-RS" sz="2800" u="sng" dirty="0" smtClean="0"/>
              <a:t> g</a:t>
            </a:r>
            <a:r>
              <a:rPr lang="sr-Latn-BA" sz="2800" u="sng" dirty="0" smtClean="0"/>
              <a:t>odina</a:t>
            </a:r>
            <a:r>
              <a:rPr lang="sr-Cyrl-CS" sz="2800" u="sng" dirty="0" smtClean="0"/>
              <a:t>. </a:t>
            </a:r>
            <a:endParaRPr lang="sr-Latn-BA" sz="2800" u="sng" dirty="0" smtClean="0"/>
          </a:p>
          <a:p>
            <a:r>
              <a:rPr lang="sr-Latn-BA" sz="2800" b="1" dirty="0" smtClean="0"/>
              <a:t>r</a:t>
            </a:r>
            <a:r>
              <a:rPr lang="sr-Cyrl-CS" sz="2800" b="1" dirty="0" err="1" smtClean="0"/>
              <a:t>adnja</a:t>
            </a:r>
            <a:r>
              <a:rPr lang="sr-Cyrl-CS" sz="2800" b="1" dirty="0" smtClean="0"/>
              <a:t> izvršenja</a:t>
            </a:r>
            <a:r>
              <a:rPr lang="sr-Latn-BA" sz="2800" dirty="0" smtClean="0"/>
              <a:t>: </a:t>
            </a:r>
            <a:r>
              <a:rPr lang="sr-Cyrl-CS" sz="2800" u="sng" dirty="0" smtClean="0"/>
              <a:t>preduzimanje obljube ili druge </a:t>
            </a:r>
            <a:r>
              <a:rPr lang="sr-Cyrl-RS" sz="2800" u="sng" dirty="0" smtClean="0"/>
              <a:t>s njom izjednačene </a:t>
            </a:r>
            <a:r>
              <a:rPr lang="sr-Cyrl-CS" sz="2800" u="sng" dirty="0" smtClean="0"/>
              <a:t>polne radnje </a:t>
            </a:r>
            <a:r>
              <a:rPr lang="sr-Cyrl-CS" sz="2800" dirty="0" err="1" smtClean="0"/>
              <a:t>koj</a:t>
            </a:r>
            <a:r>
              <a:rPr lang="sr-Latn-BA" sz="2800" dirty="0" smtClean="0"/>
              <a:t>ima</a:t>
            </a:r>
            <a:r>
              <a:rPr lang="sr-Cyrl-CS" sz="2800" dirty="0" smtClean="0"/>
              <a:t> se zadovoljava polni nagon, a koje su upravljene prema t</a:t>
            </a:r>
            <a:r>
              <a:rPr lang="sr-Latn-BA" sz="2800" dirty="0" err="1" smtClean="0"/>
              <a:t>ij</a:t>
            </a:r>
            <a:r>
              <a:rPr lang="sr-Cyrl-CS" sz="2800" dirty="0" err="1" smtClean="0"/>
              <a:t>elu</a:t>
            </a:r>
            <a:r>
              <a:rPr lang="sr-Cyrl-CS" sz="2800" dirty="0" smtClean="0"/>
              <a:t> drugog lica – d</a:t>
            </a:r>
            <a:r>
              <a:rPr lang="sr-Latn-BA" sz="2800" dirty="0" smtClean="0"/>
              <a:t>j</a:t>
            </a:r>
            <a:r>
              <a:rPr lang="sr-Cyrl-CS" sz="2800" dirty="0" err="1" smtClean="0"/>
              <a:t>eteta</a:t>
            </a:r>
            <a:r>
              <a:rPr lang="sr-Cyrl-CS" sz="2800" dirty="0" smtClean="0"/>
              <a:t> </a:t>
            </a:r>
            <a:r>
              <a:rPr lang="sr-Cyrl-RS" sz="2800" dirty="0" smtClean="0"/>
              <a:t>koje je mlađe od </a:t>
            </a:r>
            <a:r>
              <a:rPr lang="sr-Latn-BA" sz="2800" dirty="0" smtClean="0"/>
              <a:t>15</a:t>
            </a:r>
            <a:r>
              <a:rPr lang="sr-Cyrl-RS" sz="2800" dirty="0" smtClean="0"/>
              <a:t> godina</a:t>
            </a:r>
            <a:r>
              <a:rPr lang="sr-Cyrl-CS" sz="2800" dirty="0" smtClean="0"/>
              <a:t>. </a:t>
            </a:r>
            <a:endParaRPr lang="sr-Latn-BA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r-Latn-BA" b="1" dirty="0" smtClean="0"/>
              <a:t>Z</a:t>
            </a:r>
            <a:r>
              <a:rPr lang="sr-Cyrl-CS" b="1" dirty="0" smtClean="0"/>
              <a:t>a postojanje d</a:t>
            </a:r>
            <a:r>
              <a:rPr lang="sr-Latn-BA" b="1" dirty="0" smtClean="0"/>
              <a:t>j</a:t>
            </a:r>
            <a:r>
              <a:rPr lang="sr-Cyrl-CS" b="1" dirty="0" err="1" smtClean="0"/>
              <a:t>ela</a:t>
            </a:r>
            <a:r>
              <a:rPr lang="sr-Cyrl-CS" b="1" dirty="0" smtClean="0"/>
              <a:t> je bitno</a:t>
            </a:r>
            <a:r>
              <a:rPr lang="sr-Latn-BA" b="1" dirty="0" smtClean="0"/>
              <a:t>...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>
            <a:normAutofit fontScale="92500" lnSpcReduction="10000"/>
          </a:bodyPr>
          <a:lstStyle/>
          <a:p>
            <a:r>
              <a:rPr lang="sr-Latn-BA" sz="3000" b="1" dirty="0" smtClean="0"/>
              <a:t>....</a:t>
            </a:r>
            <a:r>
              <a:rPr lang="sr-Cyrl-CS" sz="3000" b="1" u="sng" dirty="0" smtClean="0"/>
              <a:t>da se radnja preduzima prema d</a:t>
            </a:r>
            <a:r>
              <a:rPr lang="sr-Latn-BA" sz="3000" b="1" u="sng" dirty="0" smtClean="0"/>
              <a:t>j</a:t>
            </a:r>
            <a:r>
              <a:rPr lang="sr-Cyrl-CS" sz="3000" b="1" u="sng" dirty="0" err="1" smtClean="0"/>
              <a:t>etetu</a:t>
            </a:r>
            <a:r>
              <a:rPr lang="sr-Cyrl-CS" sz="3000" b="1" u="sng" dirty="0" smtClean="0"/>
              <a:t> </a:t>
            </a:r>
            <a:r>
              <a:rPr lang="sr-Cyrl-RS" sz="3000" u="sng" dirty="0" smtClean="0"/>
              <a:t>koje je mlađe od </a:t>
            </a:r>
            <a:r>
              <a:rPr lang="sr-Latn-BA" sz="3000" u="sng" dirty="0" smtClean="0"/>
              <a:t>15</a:t>
            </a:r>
            <a:r>
              <a:rPr lang="sr-Cyrl-RS" sz="3000" u="sng" dirty="0" smtClean="0"/>
              <a:t> godina što mora biti poznato učiniocu u vr</a:t>
            </a:r>
            <a:r>
              <a:rPr lang="sr-Latn-BA" sz="3000" u="sng" dirty="0" err="1" smtClean="0"/>
              <a:t>ij</a:t>
            </a:r>
            <a:r>
              <a:rPr lang="sr-Cyrl-RS" sz="3000" u="sng" dirty="0" smtClean="0"/>
              <a:t>eme preduzimanja radnje izvršenja</a:t>
            </a:r>
            <a:r>
              <a:rPr lang="sr-Cyrl-CS" sz="3000" dirty="0" smtClean="0"/>
              <a:t>. </a:t>
            </a:r>
            <a:endParaRPr lang="sr-Latn-BA" sz="3000" dirty="0" smtClean="0"/>
          </a:p>
          <a:p>
            <a:r>
              <a:rPr lang="sr-Cyrl-CS" sz="3000" dirty="0" smtClean="0"/>
              <a:t>radi </a:t>
            </a:r>
            <a:r>
              <a:rPr lang="sr-Latn-BA" sz="3000" dirty="0" smtClean="0"/>
              <a:t>se </a:t>
            </a:r>
            <a:r>
              <a:rPr lang="sr-Cyrl-CS" sz="3000" dirty="0" smtClean="0"/>
              <a:t>o pasivnom subjektu </a:t>
            </a:r>
            <a:r>
              <a:rPr lang="sr-Cyrl-CS" sz="3000" dirty="0" err="1" smtClean="0"/>
              <a:t>koj</a:t>
            </a:r>
            <a:r>
              <a:rPr lang="sr-Latn-BA" sz="3000" dirty="0" smtClean="0"/>
              <a:t>i</a:t>
            </a:r>
            <a:r>
              <a:rPr lang="sr-Cyrl-CS" sz="3000" dirty="0" smtClean="0"/>
              <a:t> zbog nedovoljne duševne razvijenosti nema potpunu slobodu prosuđivanja i odlučivanja u pogledu zadovoljenja polnog nagona </a:t>
            </a:r>
            <a:r>
              <a:rPr lang="sr-Latn-BA" sz="3000" dirty="0" smtClean="0"/>
              <a:t>i to</a:t>
            </a:r>
            <a:r>
              <a:rPr lang="sr-Cyrl-CS" sz="3000" dirty="0" smtClean="0"/>
              <a:t> stanje upravo </a:t>
            </a:r>
            <a:r>
              <a:rPr lang="sr-Cyrl-CS" sz="3000" dirty="0" err="1" smtClean="0"/>
              <a:t>iskoriš</a:t>
            </a:r>
            <a:r>
              <a:rPr lang="sr-Latn-BA" sz="3000" dirty="0" smtClean="0"/>
              <a:t>t</a:t>
            </a:r>
            <a:r>
              <a:rPr lang="sr-Cyrl-CS" sz="3000" dirty="0" err="1" smtClean="0"/>
              <a:t>ava</a:t>
            </a:r>
            <a:r>
              <a:rPr lang="sr-Cyrl-CS" sz="3000" dirty="0" smtClean="0"/>
              <a:t> učinilac. </a:t>
            </a:r>
            <a:endParaRPr lang="sr-Latn-BA" sz="3000" dirty="0" smtClean="0"/>
          </a:p>
          <a:p>
            <a:endParaRPr lang="sr-Latn-B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3553</Words>
  <Application>Microsoft Office PowerPoint</Application>
  <PresentationFormat>On-screen Show (4:3)</PresentationFormat>
  <Paragraphs>198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Glava XV - KD SEKSUALNOG ZLOSTAVLJANJA I ISKORIŠTAVANJA DJETETA</vt:lpstr>
      <vt:lpstr>Šta znači polna sloboda?</vt:lpstr>
      <vt:lpstr>Zajedničke karakteristike</vt:lpstr>
      <vt:lpstr>Cilj propisivanja ovih KD je dvojake prirode: </vt:lpstr>
      <vt:lpstr>Zajedničke karakteristike</vt:lpstr>
      <vt:lpstr>KD SEKSUALNOG ZLOSTAVLJANJA I ISKORIŠTAVANJA DJETETA</vt:lpstr>
      <vt:lpstr>KD SEKSUALNOG ZLOSTAVLJANJA I ISKORIŠTAVANJA DJETETA</vt:lpstr>
      <vt:lpstr>1. Obljuba sa djetetom mlađim od 15 godina – član 172</vt:lpstr>
      <vt:lpstr>Za postojanje djela je bitno...</vt:lpstr>
      <vt:lpstr>Kada ovo KD ne postoji?</vt:lpstr>
      <vt:lpstr>Lakši, privilegovani oblik djela...  </vt:lpstr>
      <vt:lpstr>Prvi teži oblik djela postoji:</vt:lpstr>
      <vt:lpstr>Drugi teži oblik djela postoji ako je obljuba ili s njom izjednačena radnja..</vt:lpstr>
      <vt:lpstr>Najteži oblik djela:</vt:lpstr>
      <vt:lpstr>2. Polna zloupotreba djeteta starijeg od 15 godina – član 173</vt:lpstr>
      <vt:lpstr>Polna zloupotreba djeteta starijeg od 15 godina</vt:lpstr>
      <vt:lpstr>Izvršilac djela i oblik krivice</vt:lpstr>
      <vt:lpstr>Teži oblik djela – stav 3</vt:lpstr>
      <vt:lpstr>Lakši oblik djela – stav 4</vt:lpstr>
      <vt:lpstr>3. Navođenje djeteta na prisustvovanje polnim radnjama – član 174</vt:lpstr>
      <vt:lpstr>Izvršilac djela i teži oblik</vt:lpstr>
      <vt:lpstr>4. Iskorišćavanje dece za pornografiju - član 175 </vt:lpstr>
      <vt:lpstr>Dječija pornografija – stav 6</vt:lpstr>
      <vt:lpstr>Radnja izvršenja</vt:lpstr>
      <vt:lpstr>Izvršilac djela, oblik krivice i pasivni subjekt</vt:lpstr>
      <vt:lpstr>Nema kažnjavanja djeteta...</vt:lpstr>
      <vt:lpstr>Kažnjavanje za ovo djelo</vt:lpstr>
      <vt:lpstr>Prvi teži oblik djela...</vt:lpstr>
      <vt:lpstr>Najteži oblik djela...</vt:lpstr>
      <vt:lpstr>5. Iskorišćavanje djece za pornografske predstave - član 176</vt:lpstr>
      <vt:lpstr>Radnja izvršenja je dvojako alternativno određena kao: </vt:lpstr>
      <vt:lpstr>Izvršilac djela, oblik krivice, pasivni subjekt i kažnjavanje</vt:lpstr>
      <vt:lpstr>Teži oblik djela</vt:lpstr>
      <vt:lpstr>6. Upoznavanje djece s pornografijom – član 177</vt:lpstr>
      <vt:lpstr>Objekt zaštite i objekt napada</vt:lpstr>
      <vt:lpstr>Radnja izvršenja</vt:lpstr>
      <vt:lpstr>Radnja izvršenja se preduzima:</vt:lpstr>
      <vt:lpstr>Izvršilac djela i oblik krivice</vt:lpstr>
      <vt:lpstr>7. Iskorištavanje kompjuterske mreže ili komunikacije drugim tehničkim sredstvima za izvršenje KD seksualnog zlostavljanja ili iskorištavanja djeteta – član 178</vt:lpstr>
      <vt:lpstr>Radnja izvršenja</vt:lpstr>
      <vt:lpstr>Izvršilac djela i oblik krivice</vt:lpstr>
      <vt:lpstr>8. Zadovoljenje polnih strasti pred drugim – član 179</vt:lpstr>
      <vt:lpstr>U čemu se sastoji djelo?</vt:lpstr>
      <vt:lpstr>9. Navođenje djeteta na prostituciju – član 180 </vt:lpstr>
      <vt:lpstr>Objekt zaštite i radnja izvršenja </vt:lpstr>
      <vt:lpstr>Za postojanje ovog djela...</vt:lpstr>
      <vt:lpstr>Izvršilac djela i oblik krivice</vt:lpstr>
      <vt:lpstr>Lakši i teži oblik djela</vt:lpstr>
    </vt:vector>
  </TitlesOfParts>
  <Company>Ombudsmen BiH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Glava XV - KD SEKSUALNOG ZLOSTAVLJANJA I ISKORIŠTAVANJA DJETETA</dc:title>
  <dc:creator>Ombudsmen BiH</dc:creator>
  <cp:lastModifiedBy>Ombudsmen BiH</cp:lastModifiedBy>
  <cp:revision>36</cp:revision>
  <dcterms:created xsi:type="dcterms:W3CDTF">2017-11-13T20:32:47Z</dcterms:created>
  <dcterms:modified xsi:type="dcterms:W3CDTF">2018-02-04T09:39:53Z</dcterms:modified>
</cp:coreProperties>
</file>