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3" r:id="rId22"/>
    <p:sldId id="272" r:id="rId23"/>
    <p:sldId id="257" r:id="rId24"/>
    <p:sldId id="258" r:id="rId25"/>
    <p:sldId id="268" r:id="rId26"/>
    <p:sldId id="296" r:id="rId27"/>
    <p:sldId id="295" r:id="rId28"/>
    <p:sldId id="297" r:id="rId29"/>
    <p:sldId id="298" r:id="rId30"/>
    <p:sldId id="299" r:id="rId31"/>
    <p:sldId id="269" r:id="rId32"/>
    <p:sldId id="300" r:id="rId33"/>
    <p:sldId id="27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977900"/>
            <a:ext cx="8915399" cy="3799481"/>
          </a:xfrm>
        </p:spPr>
        <p:txBody>
          <a:bodyPr>
            <a:normAutofit fontScale="90000"/>
          </a:bodyPr>
          <a:lstStyle/>
          <a:p>
            <a:r>
              <a:rPr lang="bs-Latn-BA" dirty="0" smtClean="0"/>
              <a:t>Učinkovitost antidiskriminacijskog prava i prakse u BiH u odnosu na diskriminaciju na osnovu spola i roda</a:t>
            </a:r>
            <a:endParaRPr lang="bs-Latn-BA" dirty="0"/>
          </a:p>
        </p:txBody>
      </p:sp>
      <p:sp>
        <p:nvSpPr>
          <p:cNvPr id="3" name="Subtitle 2"/>
          <p:cNvSpPr>
            <a:spLocks noGrp="1"/>
          </p:cNvSpPr>
          <p:nvPr>
            <p:ph type="subTitle" idx="1"/>
          </p:nvPr>
        </p:nvSpPr>
        <p:spPr>
          <a:xfrm>
            <a:off x="2589213" y="4953000"/>
            <a:ext cx="8915399" cy="950662"/>
          </a:xfrm>
        </p:spPr>
        <p:txBody>
          <a:bodyPr>
            <a:normAutofit/>
          </a:bodyPr>
          <a:lstStyle/>
          <a:p>
            <a:r>
              <a:rPr lang="bs-Latn-BA" b="1" dirty="0" smtClean="0"/>
              <a:t>Mr.sc. Dženana Radončić,</a:t>
            </a:r>
          </a:p>
          <a:p>
            <a:r>
              <a:rPr lang="bs-Latn-BA" b="1" dirty="0" smtClean="0"/>
              <a:t>Mostar, novembar 2017.</a:t>
            </a:r>
            <a:endParaRPr lang="bs-Latn-BA" b="1" dirty="0"/>
          </a:p>
        </p:txBody>
      </p:sp>
    </p:spTree>
    <p:extLst>
      <p:ext uri="{BB962C8B-B14F-4D97-AF65-F5344CB8AC3E}">
        <p14:creationId xmlns:p14="http://schemas.microsoft.com/office/powerpoint/2010/main" val="254344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6F1D17-0D6A-4E01-AEE5-A09A03400E85}"/>
              </a:ext>
            </a:extLst>
          </p:cNvPr>
          <p:cNvSpPr>
            <a:spLocks noGrp="1"/>
          </p:cNvSpPr>
          <p:nvPr>
            <p:ph type="title"/>
          </p:nvPr>
        </p:nvSpPr>
        <p:spPr/>
        <p:txBody>
          <a:bodyPr>
            <a:normAutofit/>
          </a:bodyPr>
          <a:lstStyle/>
          <a:p>
            <a:r>
              <a:rPr lang="bs-Latn-BA" dirty="0"/>
              <a:t>Kolektivne tužbe – strateško parničenje</a:t>
            </a:r>
          </a:p>
        </p:txBody>
      </p:sp>
      <p:sp>
        <p:nvSpPr>
          <p:cNvPr id="3" name="Content Placeholder 2">
            <a:extLst>
              <a:ext uri="{FF2B5EF4-FFF2-40B4-BE49-F238E27FC236}">
                <a16:creationId xmlns="" xmlns:a16="http://schemas.microsoft.com/office/drawing/2014/main" id="{7FB6189E-BEA6-4A9A-84FA-D378BB4B856D}"/>
              </a:ext>
            </a:extLst>
          </p:cNvPr>
          <p:cNvSpPr>
            <a:spLocks noGrp="1"/>
          </p:cNvSpPr>
          <p:nvPr>
            <p:ph idx="1"/>
          </p:nvPr>
        </p:nvSpPr>
        <p:spPr>
          <a:xfrm>
            <a:off x="1847529" y="1519707"/>
            <a:ext cx="9047998" cy="4861621"/>
          </a:xfrm>
        </p:spPr>
        <p:txBody>
          <a:bodyPr>
            <a:noAutofit/>
          </a:bodyPr>
          <a:lstStyle/>
          <a:p>
            <a:pPr algn="just"/>
            <a:r>
              <a:rPr lang="bs-Latn-BA" sz="2400" dirty="0" smtClean="0"/>
              <a:t>Udruženja</a:t>
            </a:r>
            <a:r>
              <a:rPr lang="bs-Latn-BA" sz="2400" dirty="0"/>
              <a:t>, tijela, ustanove ili druge organizacije osnovane u skladu sa propisima koji reguliraju udruživanje građana u BiH</a:t>
            </a:r>
          </a:p>
          <a:p>
            <a:pPr algn="just"/>
            <a:r>
              <a:rPr lang="bs-Latn-BA" sz="2400" dirty="0"/>
              <a:t>Tužba protiv lica koje je povrijedilo pravo na jednako postupanje većeg broja lica</a:t>
            </a:r>
          </a:p>
          <a:p>
            <a:pPr algn="just"/>
            <a:r>
              <a:rPr lang="bs-Latn-BA" sz="2400" dirty="0" smtClean="0"/>
              <a:t>Raniji dodatni </a:t>
            </a:r>
            <a:r>
              <a:rPr lang="bs-Latn-BA" sz="2400" dirty="0"/>
              <a:t>uslov: da takva udruženja imaju </a:t>
            </a:r>
            <a:r>
              <a:rPr lang="bs-Latn-BA" sz="2400" b="1" dirty="0"/>
              <a:t>opravdan interes </a:t>
            </a:r>
            <a:r>
              <a:rPr lang="bs-Latn-BA" sz="2400" dirty="0"/>
              <a:t>za zaštitom od diskriminacije određene grupe lica ili da se u okviru svoje djelatnosti bave zaštitom od diskriminacije određene grupe lica, ako </a:t>
            </a:r>
            <a:r>
              <a:rPr lang="bs-Latn-BA" sz="2400" b="1" dirty="0"/>
              <a:t>učine vjerovatnim </a:t>
            </a:r>
            <a:r>
              <a:rPr lang="bs-Latn-BA" sz="2400" dirty="0"/>
              <a:t>da je postupanjem tuženog povrijeđeno pravo na jednako postupanje većeg broja lica koja pretežno pripadaju skupini čija prava tužilac štiti.</a:t>
            </a:r>
          </a:p>
        </p:txBody>
      </p:sp>
    </p:spTree>
    <p:extLst>
      <p:ext uri="{BB962C8B-B14F-4D97-AF65-F5344CB8AC3E}">
        <p14:creationId xmlns:p14="http://schemas.microsoft.com/office/powerpoint/2010/main" val="1751543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Kolektivne tužbe – strateško parničenje</a:t>
            </a:r>
            <a:endParaRPr lang="hr-HR" dirty="0"/>
          </a:p>
        </p:txBody>
      </p:sp>
      <p:sp>
        <p:nvSpPr>
          <p:cNvPr id="3" name="Content Placeholder 2"/>
          <p:cNvSpPr>
            <a:spLocks noGrp="1"/>
          </p:cNvSpPr>
          <p:nvPr>
            <p:ph idx="1"/>
          </p:nvPr>
        </p:nvSpPr>
        <p:spPr>
          <a:xfrm>
            <a:off x="2171700" y="1403796"/>
            <a:ext cx="9332912" cy="4700789"/>
          </a:xfrm>
        </p:spPr>
        <p:txBody>
          <a:bodyPr>
            <a:noAutofit/>
          </a:bodyPr>
          <a:lstStyle/>
          <a:p>
            <a:pPr algn="just"/>
            <a:r>
              <a:rPr lang="vi-VN" sz="2800" dirty="0"/>
              <a:t>Primjer: Dvije škole pod jednim krovom Stolac/Čapljina</a:t>
            </a:r>
          </a:p>
          <a:p>
            <a:pPr algn="just"/>
            <a:r>
              <a:rPr lang="vi-VN" sz="2800" dirty="0"/>
              <a:t>ZID ZZD izbacio: uslov opravdanog interesa; dokazivanja vjerovatnim da je postupanjem tuženog povrijeđeno pravo na jednako postupanje većeg broja lica i uslov registacije u skladu sa domaćim propisima </a:t>
            </a:r>
          </a:p>
          <a:p>
            <a:pPr algn="just"/>
            <a:r>
              <a:rPr lang="vi-VN" sz="2800" dirty="0"/>
              <a:t>Saglasnost osoba u čije ime se tužba podnosi?</a:t>
            </a:r>
          </a:p>
          <a:p>
            <a:pPr algn="just"/>
            <a:r>
              <a:rPr lang="vi-VN" sz="2800" dirty="0"/>
              <a:t>Bez mogućnosti postavljanja kolektivnog zahtjeva za naknadu štete, ostali zahtjevi mogući</a:t>
            </a:r>
          </a:p>
          <a:p>
            <a:pPr algn="just"/>
            <a:endParaRPr lang="hr-HR" dirty="0"/>
          </a:p>
        </p:txBody>
      </p:sp>
    </p:spTree>
    <p:extLst>
      <p:ext uri="{BB962C8B-B14F-4D97-AF65-F5344CB8AC3E}">
        <p14:creationId xmlns:p14="http://schemas.microsoft.com/office/powerpoint/2010/main" val="3003044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a:t>Umješači i uloga organizacija civilnog društva</a:t>
            </a:r>
          </a:p>
        </p:txBody>
      </p:sp>
      <p:sp>
        <p:nvSpPr>
          <p:cNvPr id="3" name="Content Placeholder 2"/>
          <p:cNvSpPr>
            <a:spLocks noGrp="1"/>
          </p:cNvSpPr>
          <p:nvPr>
            <p:ph idx="1"/>
          </p:nvPr>
        </p:nvSpPr>
        <p:spPr>
          <a:xfrm>
            <a:off x="1847529" y="1772816"/>
            <a:ext cx="9279817" cy="4392488"/>
          </a:xfrm>
        </p:spPr>
        <p:txBody>
          <a:bodyPr>
            <a:normAutofit/>
          </a:bodyPr>
          <a:lstStyle/>
          <a:p>
            <a:pPr algn="just"/>
            <a:r>
              <a:rPr lang="bs-Latn-BA" dirty="0"/>
              <a:t>Mogućnost za OCD da pruže podršku žrtvama diskriminacije u sudskim postupcima</a:t>
            </a:r>
          </a:p>
          <a:p>
            <a:pPr algn="just"/>
            <a:r>
              <a:rPr lang="bs-Latn-BA" dirty="0"/>
              <a:t>Poseban režim u ZZD nasuprot ZPP: </a:t>
            </a:r>
            <a:r>
              <a:rPr lang="bs-Latn-BA" b="1" dirty="0"/>
              <a:t>dovoljan pristanak tužitelja</a:t>
            </a:r>
          </a:p>
          <a:p>
            <a:pPr algn="just"/>
            <a:r>
              <a:rPr lang="bs-Latn-BA" dirty="0"/>
              <a:t>Umješač </a:t>
            </a:r>
            <a:r>
              <a:rPr lang="bs-Latn-BA" b="1" dirty="0"/>
              <a:t>sam snosi troškove </a:t>
            </a:r>
            <a:r>
              <a:rPr lang="bs-Latn-BA" dirty="0"/>
              <a:t>svog učešća u parnici</a:t>
            </a:r>
          </a:p>
          <a:p>
            <a:pPr algn="just"/>
            <a:r>
              <a:rPr lang="bs-Latn-BA" i="1" dirty="0"/>
              <a:t>Amicus curie </a:t>
            </a:r>
            <a:r>
              <a:rPr lang="bs-Latn-BA" dirty="0"/>
              <a:t>– umješač u javnom interesu</a:t>
            </a:r>
          </a:p>
          <a:p>
            <a:pPr algn="just"/>
            <a:r>
              <a:rPr lang="bs-Latn-BA" dirty="0"/>
              <a:t>Ograničene mogućnosti umješača, kasno obavještavanje, zrelija faza postupka</a:t>
            </a:r>
          </a:p>
          <a:p>
            <a:pPr algn="just"/>
            <a:r>
              <a:rPr lang="bs-Latn-BA" dirty="0"/>
              <a:t>Prednosti: učvršćivanje položaja tužitelja, vanjska i objektivna podrška argumentima tužitelja</a:t>
            </a:r>
          </a:p>
          <a:p>
            <a:pPr algn="just"/>
            <a:r>
              <a:rPr lang="bs-Latn-BA" dirty="0"/>
              <a:t>Zabrinjavajuća praksa: primjena povoljnijeg režima za umješača i za tuženog (SBK – Dvije škole pod jednim krovom)</a:t>
            </a:r>
          </a:p>
        </p:txBody>
      </p:sp>
    </p:spTree>
    <p:extLst>
      <p:ext uri="{BB962C8B-B14F-4D97-AF65-F5344CB8AC3E}">
        <p14:creationId xmlns:p14="http://schemas.microsoft.com/office/powerpoint/2010/main" val="3766224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a:t>Tok i dinamika postupka: Hitnost</a:t>
            </a:r>
          </a:p>
        </p:txBody>
      </p:sp>
      <p:sp>
        <p:nvSpPr>
          <p:cNvPr id="3" name="Content Placeholder 2"/>
          <p:cNvSpPr>
            <a:spLocks noGrp="1"/>
          </p:cNvSpPr>
          <p:nvPr>
            <p:ph idx="1"/>
          </p:nvPr>
        </p:nvSpPr>
        <p:spPr>
          <a:xfrm>
            <a:off x="1775521" y="1435100"/>
            <a:ext cx="9184579" cy="4658196"/>
          </a:xfrm>
        </p:spPr>
        <p:txBody>
          <a:bodyPr>
            <a:normAutofit/>
          </a:bodyPr>
          <a:lstStyle/>
          <a:p>
            <a:pPr algn="just"/>
            <a:r>
              <a:rPr lang="bs-Latn-BA" sz="2000" dirty="0" smtClean="0"/>
              <a:t>Rezervisano </a:t>
            </a:r>
            <a:r>
              <a:rPr lang="bs-Latn-BA" sz="2000" dirty="0"/>
              <a:t>za ograničen broj postupaka, ratio: vrijednost zaštićenog prava</a:t>
            </a:r>
          </a:p>
          <a:p>
            <a:pPr algn="just"/>
            <a:r>
              <a:rPr lang="bs-Latn-BA" sz="2000" dirty="0"/>
              <a:t>Segment prava na pravično suđenje iz EKLJP, integrisano u čl. </a:t>
            </a:r>
            <a:r>
              <a:rPr lang="bs-Latn-BA" sz="2000" dirty="0" smtClean="0"/>
              <a:t>11:</a:t>
            </a:r>
          </a:p>
          <a:p>
            <a:pPr marL="0" indent="0" algn="just">
              <a:buNone/>
            </a:pPr>
            <a:r>
              <a:rPr lang="hr-HR" sz="2000" b="1" i="1" dirty="0" smtClean="0"/>
              <a:t>„(</a:t>
            </a:r>
            <a:r>
              <a:rPr lang="hr-HR" sz="2000" b="1" i="1" dirty="0"/>
              <a:t>4) Sud i drugi organi primjenjuju načelo hitnosti u </a:t>
            </a:r>
            <a:r>
              <a:rPr lang="hr-HR" sz="2000" b="1" i="1" u="sng" dirty="0"/>
              <a:t>svim postupcima </a:t>
            </a:r>
            <a:r>
              <a:rPr lang="hr-HR" sz="2000" b="1" i="1" dirty="0"/>
              <a:t>u kojima se ispituju tvrdnje o počinjenoj diskriminaciji</a:t>
            </a:r>
            <a:r>
              <a:rPr lang="hr-HR" sz="2000" b="1" i="1" dirty="0" smtClean="0"/>
              <a:t>.”</a:t>
            </a:r>
            <a:endParaRPr lang="bs-Latn-BA" sz="2000" b="1" i="1" dirty="0" smtClean="0"/>
          </a:p>
          <a:p>
            <a:pPr algn="just"/>
            <a:r>
              <a:rPr lang="bs-Latn-BA" sz="2000" dirty="0" smtClean="0"/>
              <a:t>Izrazi </a:t>
            </a:r>
            <a:r>
              <a:rPr lang="bs-Latn-BA" sz="2000" dirty="0"/>
              <a:t>načela u praksi: davanje prednosti AD predmetima u odnosu na ostale i žurno postupanje u samom postupku (prvostepeni i drugostepeni)</a:t>
            </a:r>
          </a:p>
          <a:p>
            <a:pPr algn="just"/>
            <a:r>
              <a:rPr lang="bs-Latn-BA" sz="2000" dirty="0"/>
              <a:t>Kraći paricioni rok i nesuspenzivno djestvo žalbe</a:t>
            </a:r>
          </a:p>
          <a:p>
            <a:pPr algn="just"/>
            <a:r>
              <a:rPr lang="bs-Latn-BA" sz="2000" dirty="0"/>
              <a:t>Ključno proširiti ovo načelo i na izvršni postupak</a:t>
            </a:r>
          </a:p>
          <a:p>
            <a:pPr algn="just"/>
            <a:r>
              <a:rPr lang="bs-Latn-BA" sz="2000" dirty="0"/>
              <a:t>Praksa: 1,5 do 2 godine</a:t>
            </a:r>
          </a:p>
        </p:txBody>
      </p:sp>
    </p:spTree>
    <p:extLst>
      <p:ext uri="{BB962C8B-B14F-4D97-AF65-F5344CB8AC3E}">
        <p14:creationId xmlns:p14="http://schemas.microsoft.com/office/powerpoint/2010/main" val="3779788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2" y="332656"/>
            <a:ext cx="8794948" cy="835744"/>
          </a:xfrm>
        </p:spPr>
        <p:txBody>
          <a:bodyPr>
            <a:normAutofit fontScale="90000"/>
          </a:bodyPr>
          <a:lstStyle/>
          <a:p>
            <a:r>
              <a:rPr lang="bs-Latn-BA" dirty="0"/>
              <a:t>Tok i dinamika postupka: privremene mjere</a:t>
            </a:r>
          </a:p>
        </p:txBody>
      </p:sp>
      <p:sp>
        <p:nvSpPr>
          <p:cNvPr id="3" name="Content Placeholder 2"/>
          <p:cNvSpPr>
            <a:spLocks noGrp="1"/>
          </p:cNvSpPr>
          <p:nvPr>
            <p:ph idx="1"/>
          </p:nvPr>
        </p:nvSpPr>
        <p:spPr>
          <a:xfrm>
            <a:off x="1775521" y="1270000"/>
            <a:ext cx="9362379" cy="4895304"/>
          </a:xfrm>
        </p:spPr>
        <p:txBody>
          <a:bodyPr>
            <a:normAutofit fontScale="92500"/>
          </a:bodyPr>
          <a:lstStyle/>
          <a:p>
            <a:pPr algn="just"/>
            <a:r>
              <a:rPr lang="bs-Latn-BA" sz="2400" dirty="0"/>
              <a:t>Privremene mjere = mjere obezbjeđenja uz izuzetak (bez prethodnog obavještavanja i saslušavanja protivnika obezbjeđenja)</a:t>
            </a:r>
          </a:p>
          <a:p>
            <a:pPr algn="just"/>
            <a:r>
              <a:rPr lang="bs-Latn-BA" sz="2400" dirty="0"/>
              <a:t>Usmjerene ka djelotvornoj pravnoj zaštiti – neuspješno, jer je ZZD </a:t>
            </a:r>
            <a:r>
              <a:rPr lang="bs-Latn-BA" sz="2400" dirty="0" smtClean="0"/>
              <a:t>ranije samo </a:t>
            </a:r>
            <a:r>
              <a:rPr lang="bs-Latn-BA" sz="2400" dirty="0"/>
              <a:t>upućivao na opšti režim za privremene mjere iz ZPP</a:t>
            </a:r>
          </a:p>
          <a:p>
            <a:pPr algn="just"/>
            <a:r>
              <a:rPr lang="bs-Latn-BA" sz="2400" dirty="0"/>
              <a:t>ZID ZZD: Mjera obezbjeđenja može se odrediti </a:t>
            </a:r>
            <a:r>
              <a:rPr lang="bs-Latn-BA" sz="2400" u="sng" dirty="0"/>
              <a:t>ako predlagatelj učini vjerovatnim da je povrijeđeno pravo</a:t>
            </a:r>
            <a:r>
              <a:rPr lang="bs-Latn-BA" sz="2400" dirty="0"/>
              <a:t> na jednako </a:t>
            </a:r>
            <a:r>
              <a:rPr lang="bs-Latn-BA" sz="2400" dirty="0" smtClean="0"/>
              <a:t>postupanje, </a:t>
            </a:r>
            <a:r>
              <a:rPr lang="bs-Latn-BA" sz="2400" dirty="0"/>
              <a:t>odnosno da je određivanje mjere </a:t>
            </a:r>
            <a:r>
              <a:rPr lang="bs-Latn-BA" sz="2400" u="sng" dirty="0"/>
              <a:t>potrebno radi otklanjanja opasnosti od teške povrede prava na jednako postupanje, nenadoknadive štete ili sprečavanje nasilja</a:t>
            </a:r>
          </a:p>
          <a:p>
            <a:pPr algn="just"/>
            <a:r>
              <a:rPr lang="bs-Latn-BA" sz="2400" dirty="0"/>
              <a:t>I dalje nedostaje određivanje vremenskog roka unutar kojeg bi postupajući sud trebao </a:t>
            </a:r>
            <a:r>
              <a:rPr lang="bs-Latn-BA" sz="2400" dirty="0" smtClean="0"/>
              <a:t>odlučiti o </a:t>
            </a:r>
            <a:r>
              <a:rPr lang="bs-Latn-BA" sz="2400" dirty="0"/>
              <a:t>zahtjevu</a:t>
            </a:r>
          </a:p>
          <a:p>
            <a:pPr algn="just"/>
            <a:endParaRPr lang="bs-Latn-BA" dirty="0"/>
          </a:p>
        </p:txBody>
      </p:sp>
    </p:spTree>
    <p:extLst>
      <p:ext uri="{BB962C8B-B14F-4D97-AF65-F5344CB8AC3E}">
        <p14:creationId xmlns:p14="http://schemas.microsoft.com/office/powerpoint/2010/main" val="1716970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F843D3-D150-4A61-98A3-F348220F2311}"/>
              </a:ext>
            </a:extLst>
          </p:cNvPr>
          <p:cNvSpPr>
            <a:spLocks noGrp="1"/>
          </p:cNvSpPr>
          <p:nvPr>
            <p:ph type="title"/>
          </p:nvPr>
        </p:nvSpPr>
        <p:spPr>
          <a:xfrm>
            <a:off x="2592925" y="419100"/>
            <a:ext cx="8911687" cy="1155700"/>
          </a:xfrm>
        </p:spPr>
        <p:txBody>
          <a:bodyPr>
            <a:normAutofit fontScale="90000"/>
          </a:bodyPr>
          <a:lstStyle/>
          <a:p>
            <a:r>
              <a:rPr lang="bs-Latn-BA" dirty="0" smtClean="0"/>
              <a:t>Troškovi </a:t>
            </a:r>
            <a:r>
              <a:rPr lang="bs-Latn-BA" dirty="0"/>
              <a:t>postupka i (ne)dostupnost pravne pomoći</a:t>
            </a:r>
          </a:p>
        </p:txBody>
      </p:sp>
      <p:sp>
        <p:nvSpPr>
          <p:cNvPr id="3" name="Content Placeholder 2">
            <a:extLst>
              <a:ext uri="{FF2B5EF4-FFF2-40B4-BE49-F238E27FC236}">
                <a16:creationId xmlns="" xmlns:a16="http://schemas.microsoft.com/office/drawing/2014/main" id="{9D29E87A-2B4E-41AC-898F-57E0A6F574D4}"/>
              </a:ext>
            </a:extLst>
          </p:cNvPr>
          <p:cNvSpPr>
            <a:spLocks noGrp="1"/>
          </p:cNvSpPr>
          <p:nvPr>
            <p:ph idx="1"/>
          </p:nvPr>
        </p:nvSpPr>
        <p:spPr>
          <a:xfrm>
            <a:off x="2044700" y="1778000"/>
            <a:ext cx="9677400" cy="4432300"/>
          </a:xfrm>
        </p:spPr>
        <p:txBody>
          <a:bodyPr>
            <a:normAutofit/>
          </a:bodyPr>
          <a:lstStyle/>
          <a:p>
            <a:pPr algn="just"/>
            <a:r>
              <a:rPr lang="bs-Latn-BA" sz="2400" dirty="0"/>
              <a:t>Nedovoljan broj službi besplatne pravne pomoći</a:t>
            </a:r>
          </a:p>
          <a:p>
            <a:pPr algn="just"/>
            <a:r>
              <a:rPr lang="bs-Latn-BA" sz="2400" dirty="0"/>
              <a:t>Uslovljenost pružanja besplatne pravne pomoći lošim imovnim stanjem</a:t>
            </a:r>
          </a:p>
          <a:p>
            <a:pPr algn="just"/>
            <a:r>
              <a:rPr lang="bs-Latn-BA" sz="2400" dirty="0" smtClean="0"/>
              <a:t>Određen </a:t>
            </a:r>
            <a:r>
              <a:rPr lang="bs-Latn-BA" sz="2400" dirty="0"/>
              <a:t>broj OCD specijaliziranih za zaštitu ljudskih prava se bavi pružanjem pravne pomoći bez obzira na imovinsko stanje</a:t>
            </a:r>
          </a:p>
          <a:p>
            <a:pPr algn="just"/>
            <a:r>
              <a:rPr lang="bs-Latn-BA" sz="2400" dirty="0"/>
              <a:t>Troškovi postupka: advokatske tarife + troškovi postupka (taksa na podnesak, taksa na odluku suda, prijedlog za izvršenje, naknada za vještaka)</a:t>
            </a:r>
          </a:p>
          <a:p>
            <a:pPr algn="just"/>
            <a:r>
              <a:rPr lang="bs-Latn-BA" sz="2400" dirty="0" smtClean="0"/>
              <a:t>ZID </a:t>
            </a:r>
            <a:r>
              <a:rPr lang="bs-Latn-BA" sz="2400" dirty="0"/>
              <a:t>nije oslobodio tužitelje troškova tzv. prethodnog postupka</a:t>
            </a:r>
          </a:p>
          <a:p>
            <a:pPr algn="just"/>
            <a:endParaRPr lang="bs-Latn-BA" dirty="0"/>
          </a:p>
        </p:txBody>
      </p:sp>
    </p:spTree>
    <p:extLst>
      <p:ext uri="{BB962C8B-B14F-4D97-AF65-F5344CB8AC3E}">
        <p14:creationId xmlns:p14="http://schemas.microsoft.com/office/powerpoint/2010/main" val="3799354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smtClean="0"/>
              <a:t>Sistem </a:t>
            </a:r>
            <a:r>
              <a:rPr lang="bs-Latn-BA" dirty="0"/>
              <a:t>pravnih lijekova i zaštita od viktimizacije</a:t>
            </a:r>
          </a:p>
        </p:txBody>
      </p:sp>
      <p:sp>
        <p:nvSpPr>
          <p:cNvPr id="3" name="Content Placeholder 2"/>
          <p:cNvSpPr>
            <a:spLocks noGrp="1"/>
          </p:cNvSpPr>
          <p:nvPr>
            <p:ph idx="1"/>
          </p:nvPr>
        </p:nvSpPr>
        <p:spPr>
          <a:xfrm>
            <a:off x="2146300" y="1930400"/>
            <a:ext cx="9358312" cy="4330700"/>
          </a:xfrm>
        </p:spPr>
        <p:txBody>
          <a:bodyPr>
            <a:normAutofit/>
          </a:bodyPr>
          <a:lstStyle/>
          <a:p>
            <a:pPr algn="just"/>
            <a:r>
              <a:rPr lang="bs-Latn-BA" dirty="0"/>
              <a:t>Redovni (žalba) i vanredni pravni lijekovi (revizija i zahtjev za ponavljanje postupka)</a:t>
            </a:r>
          </a:p>
          <a:p>
            <a:pPr algn="just"/>
            <a:r>
              <a:rPr lang="bs-Latn-BA" dirty="0"/>
              <a:t>Određivanje nesuspenzivnog djestva žalbe (tuženi dužan naloženu radnju izvršiti odmah)</a:t>
            </a:r>
          </a:p>
          <a:p>
            <a:pPr algn="just"/>
            <a:r>
              <a:rPr lang="bs-Latn-BA" dirty="0"/>
              <a:t>Revizija – </a:t>
            </a:r>
            <a:r>
              <a:rPr lang="bs-Latn-BA" b="1" dirty="0"/>
              <a:t>uvijek dopuštena u AD parnicama</a:t>
            </a:r>
          </a:p>
          <a:p>
            <a:pPr algn="just"/>
            <a:r>
              <a:rPr lang="bs-Latn-BA" dirty="0"/>
              <a:t>Cilj: </a:t>
            </a:r>
            <a:r>
              <a:rPr lang="bs-Latn-BA" b="1" dirty="0"/>
              <a:t>ujednačavanje prava </a:t>
            </a:r>
            <a:r>
              <a:rPr lang="bs-Latn-BA" dirty="0"/>
              <a:t>i </a:t>
            </a:r>
            <a:r>
              <a:rPr lang="bs-Latn-BA" b="1" dirty="0"/>
              <a:t>osiguranje ravnopravnosti </a:t>
            </a:r>
            <a:r>
              <a:rPr lang="bs-Latn-BA" dirty="0"/>
              <a:t>građana/ki pred zakonom (dostupnost za obje strane)</a:t>
            </a:r>
          </a:p>
          <a:p>
            <a:pPr algn="just"/>
            <a:r>
              <a:rPr lang="bs-Latn-BA" dirty="0"/>
              <a:t>Rok za podnošenje: tri mjeseca, moguće izjaviti samo putem advokata</a:t>
            </a:r>
          </a:p>
          <a:p>
            <a:pPr algn="just"/>
            <a:r>
              <a:rPr lang="bs-Latn-BA" dirty="0"/>
              <a:t>Postupak za rješavanje spornog pravnog pitanja</a:t>
            </a:r>
          </a:p>
          <a:p>
            <a:pPr algn="just"/>
            <a:r>
              <a:rPr lang="bs-Latn-BA" dirty="0"/>
              <a:t>Dodatno, viktimizacija uvedena kao zaseban oblik diskriminacije (u nekim državama iz regiona moguće da OCD podnese tužbu u ime individualno određenog lica, ali u nj. izričit pristanak – nije moguće prema ZID ZZD)</a:t>
            </a:r>
          </a:p>
        </p:txBody>
      </p:sp>
    </p:spTree>
    <p:extLst>
      <p:ext uri="{BB962C8B-B14F-4D97-AF65-F5344CB8AC3E}">
        <p14:creationId xmlns:p14="http://schemas.microsoft.com/office/powerpoint/2010/main" val="3708048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6960"/>
          </a:xfrm>
        </p:spPr>
        <p:txBody>
          <a:bodyPr/>
          <a:lstStyle/>
          <a:p>
            <a:r>
              <a:rPr lang="hr-HR" dirty="0" smtClean="0"/>
              <a:t>Zakon o ravnopravnosti spolova</a:t>
            </a:r>
            <a:endParaRPr lang="hr-HR" dirty="0"/>
          </a:p>
        </p:txBody>
      </p:sp>
      <p:sp>
        <p:nvSpPr>
          <p:cNvPr id="3" name="Content Placeholder 2"/>
          <p:cNvSpPr>
            <a:spLocks noGrp="1"/>
          </p:cNvSpPr>
          <p:nvPr>
            <p:ph idx="1"/>
          </p:nvPr>
        </p:nvSpPr>
        <p:spPr>
          <a:xfrm>
            <a:off x="2209800" y="1481070"/>
            <a:ext cx="9294812" cy="4430152"/>
          </a:xfrm>
        </p:spPr>
        <p:txBody>
          <a:bodyPr>
            <a:noAutofit/>
          </a:bodyPr>
          <a:lstStyle/>
          <a:p>
            <a:pPr marL="0" indent="0">
              <a:buNone/>
            </a:pPr>
            <a:r>
              <a:rPr lang="hr-HR" sz="2000" dirty="0"/>
              <a:t>Puna ravnopravnost spolova garantira se u svim oblastima društva, </a:t>
            </a:r>
            <a:r>
              <a:rPr lang="hr-HR" sz="2000" dirty="0" smtClean="0"/>
              <a:t>uključujući </a:t>
            </a:r>
            <a:r>
              <a:rPr lang="hr-HR" sz="2000" dirty="0"/>
              <a:t>ali ne </a:t>
            </a:r>
            <a:r>
              <a:rPr lang="hr-HR" sz="2000" dirty="0" smtClean="0"/>
              <a:t>ograničavajući se </a:t>
            </a:r>
            <a:r>
              <a:rPr lang="hr-HR" sz="2000" dirty="0"/>
              <a:t>na </a:t>
            </a:r>
            <a:r>
              <a:rPr lang="hr-HR" sz="2000" dirty="0" smtClean="0"/>
              <a:t>oblasti:</a:t>
            </a:r>
          </a:p>
          <a:p>
            <a:r>
              <a:rPr lang="hr-HR" sz="2000" dirty="0" smtClean="0"/>
              <a:t>obrazovanja</a:t>
            </a:r>
            <a:r>
              <a:rPr lang="hr-HR" sz="2000" dirty="0"/>
              <a:t>, </a:t>
            </a:r>
            <a:endParaRPr lang="hr-HR" sz="2000" dirty="0" smtClean="0"/>
          </a:p>
          <a:p>
            <a:r>
              <a:rPr lang="hr-HR" sz="2000" dirty="0" smtClean="0"/>
              <a:t>ekonomije</a:t>
            </a:r>
            <a:r>
              <a:rPr lang="hr-HR" sz="2000" dirty="0"/>
              <a:t>, zapošljavanja i rada, </a:t>
            </a:r>
            <a:endParaRPr lang="hr-HR" sz="2000" dirty="0" smtClean="0"/>
          </a:p>
          <a:p>
            <a:r>
              <a:rPr lang="hr-HR" sz="2000" dirty="0" smtClean="0"/>
              <a:t>socijalnoj </a:t>
            </a:r>
            <a:r>
              <a:rPr lang="hr-HR" sz="2000" dirty="0"/>
              <a:t>i zdravstvenoj zaštiti, </a:t>
            </a:r>
            <a:endParaRPr lang="hr-HR" sz="2000" dirty="0" smtClean="0"/>
          </a:p>
          <a:p>
            <a:r>
              <a:rPr lang="hr-HR" sz="2000" dirty="0" smtClean="0"/>
              <a:t>sportu</a:t>
            </a:r>
            <a:r>
              <a:rPr lang="hr-HR" sz="2000" dirty="0"/>
              <a:t>,</a:t>
            </a:r>
          </a:p>
          <a:p>
            <a:r>
              <a:rPr lang="hr-HR" sz="2000" dirty="0"/>
              <a:t>kulturi, </a:t>
            </a:r>
            <a:endParaRPr lang="hr-HR" sz="2000" dirty="0" smtClean="0"/>
          </a:p>
          <a:p>
            <a:r>
              <a:rPr lang="hr-HR" sz="2000" dirty="0" smtClean="0"/>
              <a:t>javnom </a:t>
            </a:r>
            <a:r>
              <a:rPr lang="hr-HR" sz="2000" dirty="0"/>
              <a:t>životu i medijima, bez obzira na bračno i porodično </a:t>
            </a:r>
            <a:r>
              <a:rPr lang="hr-HR" sz="2000" dirty="0" smtClean="0"/>
              <a:t>stanje</a:t>
            </a:r>
          </a:p>
          <a:p>
            <a:endParaRPr lang="hr-HR" sz="2000" dirty="0"/>
          </a:p>
          <a:p>
            <a:r>
              <a:rPr lang="hr-HR" sz="2000" dirty="0" smtClean="0"/>
              <a:t>Odnos spram ZZD</a:t>
            </a:r>
            <a:r>
              <a:rPr lang="hr-HR" sz="2000" dirty="0" smtClean="0"/>
              <a:t>?</a:t>
            </a:r>
            <a:endParaRPr lang="hr-HR" sz="2000" dirty="0"/>
          </a:p>
        </p:txBody>
      </p:sp>
    </p:spTree>
    <p:extLst>
      <p:ext uri="{BB962C8B-B14F-4D97-AF65-F5344CB8AC3E}">
        <p14:creationId xmlns:p14="http://schemas.microsoft.com/office/powerpoint/2010/main" val="2047737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6960"/>
          </a:xfrm>
        </p:spPr>
        <p:txBody>
          <a:bodyPr/>
          <a:lstStyle/>
          <a:p>
            <a:r>
              <a:rPr lang="hr-HR" dirty="0" smtClean="0"/>
              <a:t>Zakon o ravnopravnosti spolova</a:t>
            </a:r>
            <a:endParaRPr lang="hr-HR" dirty="0"/>
          </a:p>
        </p:txBody>
      </p:sp>
      <p:sp>
        <p:nvSpPr>
          <p:cNvPr id="3" name="Content Placeholder 2"/>
          <p:cNvSpPr>
            <a:spLocks noGrp="1"/>
          </p:cNvSpPr>
          <p:nvPr>
            <p:ph idx="1"/>
          </p:nvPr>
        </p:nvSpPr>
        <p:spPr>
          <a:xfrm>
            <a:off x="2589212" y="1481070"/>
            <a:ext cx="8915400" cy="4430152"/>
          </a:xfrm>
        </p:spPr>
        <p:txBody>
          <a:bodyPr>
            <a:normAutofit/>
          </a:bodyPr>
          <a:lstStyle/>
          <a:p>
            <a:r>
              <a:rPr lang="hr-HR" sz="2800" dirty="0" smtClean="0"/>
              <a:t>Pojavni oblici diskriminacije po osnovu spola:</a:t>
            </a:r>
          </a:p>
          <a:p>
            <a:pPr lvl="1">
              <a:buFont typeface="Wingdings" panose="05000000000000000000" pitchFamily="2" charset="2"/>
              <a:buChar char="Ø"/>
            </a:pPr>
            <a:r>
              <a:rPr lang="hr-HR" sz="2400" dirty="0" smtClean="0"/>
              <a:t>direktna</a:t>
            </a:r>
            <a:r>
              <a:rPr lang="hr-HR" sz="2400" dirty="0"/>
              <a:t>, </a:t>
            </a:r>
            <a:endParaRPr lang="hr-HR" sz="2400" dirty="0" smtClean="0"/>
          </a:p>
          <a:p>
            <a:pPr lvl="1">
              <a:buFont typeface="Wingdings" panose="05000000000000000000" pitchFamily="2" charset="2"/>
              <a:buChar char="Ø"/>
            </a:pPr>
            <a:r>
              <a:rPr lang="hr-HR" sz="2400" dirty="0" smtClean="0"/>
              <a:t>indirektna</a:t>
            </a:r>
            <a:r>
              <a:rPr lang="hr-HR" sz="2400" dirty="0"/>
              <a:t>, </a:t>
            </a:r>
            <a:endParaRPr lang="hr-HR" sz="2400" dirty="0" smtClean="0"/>
          </a:p>
          <a:p>
            <a:pPr lvl="1">
              <a:buFont typeface="Wingdings" panose="05000000000000000000" pitchFamily="2" charset="2"/>
              <a:buChar char="Ø"/>
            </a:pPr>
            <a:r>
              <a:rPr lang="hr-HR" sz="2400" dirty="0" smtClean="0"/>
              <a:t>uznemiravanje</a:t>
            </a:r>
            <a:r>
              <a:rPr lang="hr-HR" sz="2400" dirty="0"/>
              <a:t>, </a:t>
            </a:r>
            <a:endParaRPr lang="hr-HR" sz="2400" dirty="0" smtClean="0"/>
          </a:p>
          <a:p>
            <a:pPr lvl="1">
              <a:buFont typeface="Wingdings" panose="05000000000000000000" pitchFamily="2" charset="2"/>
              <a:buChar char="Ø"/>
            </a:pPr>
            <a:r>
              <a:rPr lang="hr-HR" sz="2400" dirty="0" smtClean="0"/>
              <a:t>seksualno </a:t>
            </a:r>
            <a:r>
              <a:rPr lang="hr-HR" sz="2400" dirty="0"/>
              <a:t>uznemiravanje, </a:t>
            </a:r>
            <a:endParaRPr lang="hr-HR" sz="2400" dirty="0" smtClean="0"/>
          </a:p>
          <a:p>
            <a:pPr lvl="1">
              <a:buFont typeface="Wingdings" panose="05000000000000000000" pitchFamily="2" charset="2"/>
              <a:buChar char="Ø"/>
            </a:pPr>
            <a:r>
              <a:rPr lang="hr-HR" sz="2400" dirty="0" smtClean="0"/>
              <a:t>poticanje </a:t>
            </a:r>
            <a:r>
              <a:rPr lang="hr-HR" sz="2400" dirty="0"/>
              <a:t>na diskriminaciju i </a:t>
            </a:r>
            <a:endParaRPr lang="hr-HR" sz="2400" dirty="0" smtClean="0"/>
          </a:p>
          <a:p>
            <a:pPr lvl="1">
              <a:buFont typeface="Wingdings" panose="05000000000000000000" pitchFamily="2" charset="2"/>
              <a:buChar char="Ø"/>
            </a:pPr>
            <a:r>
              <a:rPr lang="hr-HR" sz="2400" b="1" dirty="0" smtClean="0"/>
              <a:t>nasilje </a:t>
            </a:r>
            <a:r>
              <a:rPr lang="hr-HR" sz="2400" b="1" dirty="0"/>
              <a:t>po osnovu </a:t>
            </a:r>
            <a:r>
              <a:rPr lang="hr-HR" sz="2400" b="1" dirty="0" smtClean="0"/>
              <a:t>spola</a:t>
            </a:r>
          </a:p>
          <a:p>
            <a:pPr lvl="1">
              <a:buFont typeface="Wingdings" panose="05000000000000000000" pitchFamily="2" charset="2"/>
              <a:buChar char="Ø"/>
            </a:pPr>
            <a:r>
              <a:rPr lang="hr-HR" sz="2400" dirty="0" smtClean="0"/>
              <a:t>viktimizacija</a:t>
            </a:r>
            <a:endParaRPr lang="hr-HR" sz="2400" dirty="0"/>
          </a:p>
        </p:txBody>
      </p:sp>
    </p:spTree>
    <p:extLst>
      <p:ext uri="{BB962C8B-B14F-4D97-AF65-F5344CB8AC3E}">
        <p14:creationId xmlns:p14="http://schemas.microsoft.com/office/powerpoint/2010/main" val="106322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6960"/>
          </a:xfrm>
        </p:spPr>
        <p:txBody>
          <a:bodyPr/>
          <a:lstStyle/>
          <a:p>
            <a:r>
              <a:rPr lang="hr-HR" dirty="0" smtClean="0"/>
              <a:t>Zakon o ravnopravnosti spolova</a:t>
            </a:r>
            <a:endParaRPr lang="hr-HR" dirty="0"/>
          </a:p>
        </p:txBody>
      </p:sp>
      <p:sp>
        <p:nvSpPr>
          <p:cNvPr id="3" name="Content Placeholder 2"/>
          <p:cNvSpPr>
            <a:spLocks noGrp="1"/>
          </p:cNvSpPr>
          <p:nvPr>
            <p:ph idx="1"/>
          </p:nvPr>
        </p:nvSpPr>
        <p:spPr>
          <a:xfrm>
            <a:off x="2589212" y="1481070"/>
            <a:ext cx="8915400" cy="4430152"/>
          </a:xfrm>
        </p:spPr>
        <p:txBody>
          <a:bodyPr>
            <a:normAutofit fontScale="92500"/>
          </a:bodyPr>
          <a:lstStyle/>
          <a:p>
            <a:r>
              <a:rPr lang="vi-VN" sz="2400" dirty="0" smtClean="0"/>
              <a:t>STATISTI</a:t>
            </a:r>
            <a:r>
              <a:rPr lang="hr-HR" sz="2400" dirty="0"/>
              <a:t>Č</a:t>
            </a:r>
            <a:r>
              <a:rPr lang="vi-VN" sz="2400" dirty="0" smtClean="0"/>
              <a:t>KE </a:t>
            </a:r>
            <a:r>
              <a:rPr lang="vi-VN" sz="2400" dirty="0"/>
              <a:t>EVIDENCIJE </a:t>
            </a:r>
            <a:endParaRPr lang="hr-HR" sz="2400" dirty="0" smtClean="0"/>
          </a:p>
          <a:p>
            <a:r>
              <a:rPr lang="hr-HR" sz="2400" dirty="0" smtClean="0"/>
              <a:t>Č</a:t>
            </a:r>
            <a:r>
              <a:rPr lang="vi-VN" sz="2400" dirty="0" smtClean="0"/>
              <a:t>lan </a:t>
            </a:r>
            <a:r>
              <a:rPr lang="vi-VN" sz="2400" dirty="0"/>
              <a:t>22</a:t>
            </a:r>
            <a:r>
              <a:rPr lang="vi-VN" sz="2400" dirty="0" smtClean="0"/>
              <a:t>.</a:t>
            </a:r>
            <a:endParaRPr lang="hr-HR" sz="2400" dirty="0" smtClean="0"/>
          </a:p>
          <a:p>
            <a:pPr algn="just"/>
            <a:r>
              <a:rPr lang="vi-VN" sz="2400" dirty="0" smtClean="0"/>
              <a:t>(</a:t>
            </a:r>
            <a:r>
              <a:rPr lang="vi-VN" sz="2400" dirty="0"/>
              <a:t>1) Svi statistički podaci i informacije koji se prikupljaju, evidentiraju i </a:t>
            </a:r>
            <a:r>
              <a:rPr lang="vi-VN" sz="2400" dirty="0" smtClean="0"/>
              <a:t>obra</a:t>
            </a:r>
            <a:r>
              <a:rPr lang="hr-HR" sz="2400" dirty="0" smtClean="0"/>
              <a:t>đ</a:t>
            </a:r>
            <a:r>
              <a:rPr lang="vi-VN" sz="2400" dirty="0" smtClean="0"/>
              <a:t>uju </a:t>
            </a:r>
            <a:r>
              <a:rPr lang="vi-VN" sz="2400" dirty="0"/>
              <a:t>u državnim organima na svim nivoima, javnim službama i ustanovama, državnim i privatnim preduzećima i ostalim subjektima moraju biti prikazani po spolu. </a:t>
            </a:r>
            <a:endParaRPr lang="hr-HR" sz="2400" dirty="0" smtClean="0"/>
          </a:p>
          <a:p>
            <a:pPr algn="just"/>
            <a:r>
              <a:rPr lang="vi-VN" sz="2400" dirty="0" smtClean="0"/>
              <a:t>(</a:t>
            </a:r>
            <a:r>
              <a:rPr lang="vi-VN" sz="2400" dirty="0"/>
              <a:t>2) Statistički podaci i informacije, koji se prikupljaju, evidentiraju i obrađuju, u skladu sa stavom (1) ovog člana, moraju biti sastavni dio statističke evidencije i dostupni javnosti. </a:t>
            </a:r>
            <a:endParaRPr lang="hr-HR" sz="2400" dirty="0" smtClean="0"/>
          </a:p>
          <a:p>
            <a:pPr algn="just"/>
            <a:r>
              <a:rPr lang="hr-HR" sz="2400" dirty="0" smtClean="0"/>
              <a:t>Korištenje kao dokaznog sredstva?</a:t>
            </a:r>
            <a:endParaRPr lang="hr-HR" sz="2400" dirty="0"/>
          </a:p>
        </p:txBody>
      </p:sp>
    </p:spTree>
    <p:extLst>
      <p:ext uri="{BB962C8B-B14F-4D97-AF65-F5344CB8AC3E}">
        <p14:creationId xmlns:p14="http://schemas.microsoft.com/office/powerpoint/2010/main" val="971110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711" y="624111"/>
            <a:ext cx="9559902" cy="792566"/>
          </a:xfrm>
        </p:spPr>
        <p:txBody>
          <a:bodyPr>
            <a:normAutofit/>
          </a:bodyPr>
          <a:lstStyle/>
          <a:p>
            <a:r>
              <a:rPr lang="bs-Latn-BA" dirty="0" smtClean="0"/>
              <a:t>Mogući postupci </a:t>
            </a:r>
            <a:r>
              <a:rPr lang="bs-Latn-BA" dirty="0"/>
              <a:t>zaštite od diskriminacije</a:t>
            </a:r>
          </a:p>
        </p:txBody>
      </p:sp>
      <p:sp>
        <p:nvSpPr>
          <p:cNvPr id="3" name="Content Placeholder 2"/>
          <p:cNvSpPr>
            <a:spLocks noGrp="1"/>
          </p:cNvSpPr>
          <p:nvPr>
            <p:ph idx="1"/>
          </p:nvPr>
        </p:nvSpPr>
        <p:spPr>
          <a:xfrm>
            <a:off x="2135561" y="1333500"/>
            <a:ext cx="8862997" cy="4759796"/>
          </a:xfrm>
        </p:spPr>
        <p:txBody>
          <a:bodyPr>
            <a:normAutofit/>
          </a:bodyPr>
          <a:lstStyle/>
          <a:p>
            <a:pPr algn="just"/>
            <a:r>
              <a:rPr lang="bs-Latn-BA" b="1" dirty="0"/>
              <a:t>Upravni postupak </a:t>
            </a:r>
            <a:r>
              <a:rPr lang="bs-Latn-BA" dirty="0"/>
              <a:t>– povreda prava na jednako postupanje proizilazi iz upravnog akta, žalba u upravnom postupku i eventualno pokretanje upravnog spora</a:t>
            </a:r>
          </a:p>
          <a:p>
            <a:pPr algn="just"/>
            <a:r>
              <a:rPr lang="bs-Latn-BA" b="1" dirty="0"/>
              <a:t>Prekršajni postupak </a:t>
            </a:r>
          </a:p>
          <a:p>
            <a:pPr lvl="1" algn="just">
              <a:buFont typeface="Wingdings" pitchFamily="2" charset="2"/>
              <a:buChar char="Ø"/>
            </a:pPr>
            <a:r>
              <a:rPr lang="bs-Latn-BA" dirty="0"/>
              <a:t>Zahtjev za pokretanje disciplinskog postupka se u pravilu podnosi kada u radu ili radnim odnosima dođe do diskriminacije, seksualnog uznemiravanja ili uznemiravanje na osnovu spola</a:t>
            </a:r>
          </a:p>
          <a:p>
            <a:pPr lvl="1" algn="just">
              <a:buFont typeface="Wingdings" pitchFamily="2" charset="2"/>
              <a:buChar char="Ø"/>
            </a:pPr>
            <a:r>
              <a:rPr lang="bs-Latn-BA" dirty="0"/>
              <a:t> Mogućnost (rijetko korištena) u slučaju neizvršavanja preporuka IO BiH</a:t>
            </a:r>
          </a:p>
          <a:p>
            <a:pPr algn="just"/>
            <a:r>
              <a:rPr lang="bs-Latn-BA" b="1" dirty="0"/>
              <a:t>Krivični postupak </a:t>
            </a:r>
            <a:r>
              <a:rPr lang="bs-Latn-BA" dirty="0"/>
              <a:t>(KD povreda ravnopravnosti čovjeka i građanina, </a:t>
            </a:r>
            <a:r>
              <a:rPr lang="bs-Latn-BA" dirty="0" smtClean="0"/>
              <a:t>nasilje </a:t>
            </a:r>
            <a:r>
              <a:rPr lang="bs-Latn-BA" dirty="0"/>
              <a:t>u porodici, seksualno uznemiravanje ili uznemiravanje na osnovu spola)</a:t>
            </a:r>
          </a:p>
          <a:p>
            <a:pPr algn="just"/>
            <a:r>
              <a:rPr lang="bs-Latn-BA" b="1" dirty="0"/>
              <a:t>Parnični postupak </a:t>
            </a:r>
          </a:p>
          <a:p>
            <a:pPr lvl="1" algn="just">
              <a:buFont typeface="Wingdings" pitchFamily="2" charset="2"/>
              <a:buChar char="Ø"/>
            </a:pPr>
            <a:r>
              <a:rPr lang="bs-Latn-BA" dirty="0"/>
              <a:t>Zaštita u postojećim postupcima i posebne tužbe za zaštitu od diskriminacije</a:t>
            </a:r>
          </a:p>
          <a:p>
            <a:pPr lvl="1" algn="just">
              <a:buFont typeface="Wingdings" pitchFamily="2" charset="2"/>
              <a:buChar char="Ø"/>
            </a:pPr>
            <a:r>
              <a:rPr lang="bs-Latn-BA" dirty="0"/>
              <a:t>Dodatna mogućnost, rizik: paralelno vođenje dva postupka sa mogućim različitim ishodima i neizvjesnom pravnom zaštitom</a:t>
            </a:r>
          </a:p>
          <a:p>
            <a:pPr algn="just"/>
            <a:endParaRPr lang="bs-Latn-BA" dirty="0"/>
          </a:p>
        </p:txBody>
      </p:sp>
    </p:spTree>
    <p:extLst>
      <p:ext uri="{BB962C8B-B14F-4D97-AF65-F5344CB8AC3E}">
        <p14:creationId xmlns:p14="http://schemas.microsoft.com/office/powerpoint/2010/main" val="791332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6960"/>
          </a:xfrm>
        </p:spPr>
        <p:txBody>
          <a:bodyPr/>
          <a:lstStyle/>
          <a:p>
            <a:r>
              <a:rPr lang="hr-HR" dirty="0" smtClean="0"/>
              <a:t>Zakon o ravnopravnosti spolova</a:t>
            </a:r>
            <a:endParaRPr lang="hr-HR" dirty="0"/>
          </a:p>
        </p:txBody>
      </p:sp>
      <p:sp>
        <p:nvSpPr>
          <p:cNvPr id="3" name="Content Placeholder 2"/>
          <p:cNvSpPr>
            <a:spLocks noGrp="1"/>
          </p:cNvSpPr>
          <p:nvPr>
            <p:ph idx="1"/>
          </p:nvPr>
        </p:nvSpPr>
        <p:spPr>
          <a:xfrm>
            <a:off x="2589212" y="1481070"/>
            <a:ext cx="8915400" cy="4430152"/>
          </a:xfrm>
        </p:spPr>
        <p:txBody>
          <a:bodyPr>
            <a:normAutofit/>
          </a:bodyPr>
          <a:lstStyle/>
          <a:p>
            <a:pPr marL="0" indent="0">
              <a:buNone/>
            </a:pPr>
            <a:r>
              <a:rPr lang="hr-HR" sz="2400" dirty="0" smtClean="0"/>
              <a:t>Član 23. </a:t>
            </a:r>
          </a:p>
          <a:p>
            <a:pPr algn="just"/>
            <a:r>
              <a:rPr lang="vi-VN" sz="2400" dirty="0" smtClean="0"/>
              <a:t>(1</a:t>
            </a:r>
            <a:r>
              <a:rPr lang="vi-VN" sz="2400" dirty="0"/>
              <a:t>) Svako ko smatra da je žrtva diskriminacije ili da mu je diskriminacijom povrijeđeno neko pravo može tražiti zaštitu tog prava u postupku u kojem se odlučuje o tom pravu kao glavnom pitanju, a može tražiti i zaštitu u posebnom postupku za zaštitu od diskriminacije u skladu sa Zakonom o zabrani diskriminacije BiH („Službeni glasnik BiH", broj 59/09). </a:t>
            </a:r>
            <a:endParaRPr lang="hr-HR" sz="2400" dirty="0" smtClean="0"/>
          </a:p>
          <a:p>
            <a:pPr algn="just"/>
            <a:r>
              <a:rPr lang="vi-VN" sz="2400" dirty="0" smtClean="0"/>
              <a:t>(2</a:t>
            </a:r>
            <a:r>
              <a:rPr lang="vi-VN" sz="2400" dirty="0"/>
              <a:t>) Žrtva diskriminacije prema odredbama ovog Zakona ima pravo na naknadu štete prema propisima koji uređuju obligacione odnose. </a:t>
            </a:r>
            <a:endParaRPr lang="hr-HR" sz="2400" dirty="0"/>
          </a:p>
        </p:txBody>
      </p:sp>
    </p:spTree>
    <p:extLst>
      <p:ext uri="{BB962C8B-B14F-4D97-AF65-F5344CB8AC3E}">
        <p14:creationId xmlns:p14="http://schemas.microsoft.com/office/powerpoint/2010/main" val="3224844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985749"/>
          </a:xfrm>
        </p:spPr>
        <p:txBody>
          <a:bodyPr>
            <a:normAutofit fontScale="90000"/>
          </a:bodyPr>
          <a:lstStyle/>
          <a:p>
            <a:r>
              <a:rPr lang="hr-HR" dirty="0" smtClean="0"/>
              <a:t>Zakon o ravnopravnosti spolova i Krivični zakon</a:t>
            </a:r>
            <a:endParaRPr lang="hr-HR" dirty="0"/>
          </a:p>
        </p:txBody>
      </p:sp>
      <p:sp>
        <p:nvSpPr>
          <p:cNvPr id="3" name="Content Placeholder 2"/>
          <p:cNvSpPr>
            <a:spLocks noGrp="1"/>
          </p:cNvSpPr>
          <p:nvPr>
            <p:ph idx="1"/>
          </p:nvPr>
        </p:nvSpPr>
        <p:spPr>
          <a:xfrm>
            <a:off x="2589212" y="1769422"/>
            <a:ext cx="8915400" cy="4657135"/>
          </a:xfrm>
        </p:spPr>
        <p:txBody>
          <a:bodyPr>
            <a:noAutofit/>
          </a:bodyPr>
          <a:lstStyle/>
          <a:p>
            <a:pPr algn="just"/>
            <a:r>
              <a:rPr lang="hr-HR" sz="2000" dirty="0" smtClean="0"/>
              <a:t>Zakon o ravnopravnosti spolova - Član </a:t>
            </a:r>
            <a:r>
              <a:rPr lang="hr-HR" sz="2000" dirty="0"/>
              <a:t>29</a:t>
            </a:r>
            <a:r>
              <a:rPr lang="hr-HR" sz="2000" dirty="0" smtClean="0"/>
              <a:t>.: </a:t>
            </a:r>
            <a:r>
              <a:rPr lang="hr-HR" sz="2000" dirty="0"/>
              <a:t>Ko na osnovu spola vrši nasilje, uznemiravanje ili seksualno uznemiravanje kojim se ugrozi mir, duševno zdravlje i tjelesni integritet kaznit će se kaznom zatvora od 6 mjeseci do 5 godina. </a:t>
            </a:r>
            <a:endParaRPr lang="hr-HR" sz="2000" dirty="0" smtClean="0"/>
          </a:p>
          <a:p>
            <a:pPr algn="just"/>
            <a:r>
              <a:rPr lang="hr-HR" sz="2000" dirty="0" smtClean="0"/>
              <a:t>Primjena odredbe u praksi?</a:t>
            </a:r>
          </a:p>
          <a:p>
            <a:pPr algn="just"/>
            <a:r>
              <a:rPr lang="hr-HR" sz="2000" dirty="0"/>
              <a:t>Krivični zakon F </a:t>
            </a:r>
            <a:r>
              <a:rPr lang="hr-HR" sz="2000" dirty="0" smtClean="0"/>
              <a:t>BiH - Član </a:t>
            </a:r>
            <a:r>
              <a:rPr lang="hr-HR" sz="2000" dirty="0"/>
              <a:t>222</a:t>
            </a:r>
            <a:r>
              <a:rPr lang="hr-HR" sz="2000" dirty="0" smtClean="0"/>
              <a:t>. Nasilje </a:t>
            </a:r>
            <a:r>
              <a:rPr lang="hr-HR" sz="2000" dirty="0"/>
              <a:t>u </a:t>
            </a:r>
            <a:r>
              <a:rPr lang="hr-HR" sz="2000" dirty="0" smtClean="0"/>
              <a:t>porodici:</a:t>
            </a:r>
            <a:endParaRPr lang="hr-HR" sz="2000" dirty="0"/>
          </a:p>
          <a:p>
            <a:pPr algn="just"/>
            <a:r>
              <a:rPr lang="hr-HR" sz="2000" dirty="0"/>
              <a:t>(1) Ko nasiljem, drskim ili bezobzirnim ponašanjem ugrožava mir, tjelesnu cjelovitost </a:t>
            </a:r>
            <a:r>
              <a:rPr lang="hr-HR" sz="2000" dirty="0" smtClean="0"/>
              <a:t>ili psihičko </a:t>
            </a:r>
            <a:r>
              <a:rPr lang="hr-HR" sz="2000" dirty="0"/>
              <a:t>zdravlje člana svoje porodice</a:t>
            </a:r>
            <a:r>
              <a:rPr lang="hr-HR" sz="2000" dirty="0" smtClean="0"/>
              <a:t>,  kaznit </a:t>
            </a:r>
            <a:r>
              <a:rPr lang="hr-HR" sz="2000" dirty="0"/>
              <a:t>će se </a:t>
            </a:r>
            <a:r>
              <a:rPr lang="hr-HR" sz="2000" b="1" dirty="0"/>
              <a:t>novčanom kaznom ili kaznom zatvora do jedne godine</a:t>
            </a:r>
            <a:r>
              <a:rPr lang="hr-HR" sz="2000" dirty="0"/>
              <a:t>.</a:t>
            </a:r>
          </a:p>
          <a:p>
            <a:pPr algn="just"/>
            <a:r>
              <a:rPr lang="hr-HR" sz="2000" dirty="0"/>
              <a:t>(2) Ko krivično djelo iz stava 1. ovog člana učini prema članu porodice s kojim živi </a:t>
            </a:r>
            <a:r>
              <a:rPr lang="hr-HR" sz="2000" dirty="0" smtClean="0"/>
              <a:t>u zajedničkom </a:t>
            </a:r>
            <a:r>
              <a:rPr lang="hr-HR" sz="2000" dirty="0"/>
              <a:t>kućanstvu</a:t>
            </a:r>
            <a:r>
              <a:rPr lang="hr-HR" sz="2000" dirty="0" smtClean="0"/>
              <a:t>, kaznit </a:t>
            </a:r>
            <a:r>
              <a:rPr lang="hr-HR" sz="2000" dirty="0"/>
              <a:t>će se </a:t>
            </a:r>
            <a:r>
              <a:rPr lang="hr-HR" sz="2000" b="1" dirty="0"/>
              <a:t>novčanom kaznom ili kaznom zatvora do tri godine</a:t>
            </a:r>
            <a:r>
              <a:rPr lang="hr-HR" sz="2000" dirty="0"/>
              <a:t>. </a:t>
            </a:r>
          </a:p>
        </p:txBody>
      </p:sp>
    </p:spTree>
    <p:extLst>
      <p:ext uri="{BB962C8B-B14F-4D97-AF65-F5344CB8AC3E}">
        <p14:creationId xmlns:p14="http://schemas.microsoft.com/office/powerpoint/2010/main" val="1465478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r>
              <a:rPr lang="hr-HR" dirty="0" smtClean="0"/>
              <a:t>Sporni primjeri iz prakse:</a:t>
            </a:r>
            <a:endParaRPr lang="hr-HR" dirty="0"/>
          </a:p>
        </p:txBody>
      </p:sp>
      <p:sp>
        <p:nvSpPr>
          <p:cNvPr id="3" name="Content Placeholder 2"/>
          <p:cNvSpPr>
            <a:spLocks noGrp="1"/>
          </p:cNvSpPr>
          <p:nvPr>
            <p:ph idx="1"/>
          </p:nvPr>
        </p:nvSpPr>
        <p:spPr>
          <a:xfrm>
            <a:off x="2589212" y="1352282"/>
            <a:ext cx="9082088" cy="4558940"/>
          </a:xfrm>
        </p:spPr>
        <p:txBody>
          <a:bodyPr>
            <a:normAutofit/>
          </a:bodyPr>
          <a:lstStyle/>
          <a:p>
            <a:r>
              <a:rPr lang="hr-HR" sz="3600" dirty="0" smtClean="0"/>
              <a:t>Ostvarivanje prava na porodiljsku naknadu za ženu koja radi u F BiH, a živi u RS</a:t>
            </a:r>
          </a:p>
          <a:p>
            <a:r>
              <a:rPr lang="hr-HR" sz="3600" dirty="0" smtClean="0"/>
              <a:t>Žene-majke kao nositeljice porodice u pojedinim kontonima (SBK)</a:t>
            </a:r>
          </a:p>
          <a:p>
            <a:r>
              <a:rPr lang="hr-HR" sz="3600" dirty="0" smtClean="0"/>
              <a:t>Pravo vanbračnih partnera/ica na porodičnu penziju</a:t>
            </a:r>
            <a:endParaRPr lang="hr-HR" sz="3600" dirty="0"/>
          </a:p>
        </p:txBody>
      </p:sp>
    </p:spTree>
    <p:extLst>
      <p:ext uri="{BB962C8B-B14F-4D97-AF65-F5344CB8AC3E}">
        <p14:creationId xmlns:p14="http://schemas.microsoft.com/office/powerpoint/2010/main" val="4220459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43FA96-ED89-437B-B692-C504C29B452F}"/>
              </a:ext>
            </a:extLst>
          </p:cNvPr>
          <p:cNvSpPr>
            <a:spLocks noGrp="1"/>
          </p:cNvSpPr>
          <p:nvPr>
            <p:ph type="title"/>
          </p:nvPr>
        </p:nvSpPr>
        <p:spPr/>
        <p:txBody>
          <a:bodyPr>
            <a:normAutofit fontScale="90000"/>
          </a:bodyPr>
          <a:lstStyle/>
          <a:p>
            <a:r>
              <a:rPr lang="bs-Latn-BA" dirty="0"/>
              <a:t>Studija slučaja: </a:t>
            </a:r>
            <a:r>
              <a:rPr lang="bs-Latn-BA" b="1" u="sng" dirty="0"/>
              <a:t>Pravo na porodičnu penziju vanbračnih partnera/ica</a:t>
            </a:r>
            <a:br>
              <a:rPr lang="bs-Latn-BA" b="1" u="sng" dirty="0"/>
            </a:br>
            <a:endParaRPr lang="bs-Latn-BA" dirty="0"/>
          </a:p>
        </p:txBody>
      </p:sp>
      <p:sp>
        <p:nvSpPr>
          <p:cNvPr id="3" name="Content Placeholder 2">
            <a:extLst>
              <a:ext uri="{FF2B5EF4-FFF2-40B4-BE49-F238E27FC236}">
                <a16:creationId xmlns="" xmlns:a16="http://schemas.microsoft.com/office/drawing/2014/main" id="{0597FA50-ED21-4502-96A3-4ACF2C780712}"/>
              </a:ext>
            </a:extLst>
          </p:cNvPr>
          <p:cNvSpPr>
            <a:spLocks noGrp="1"/>
          </p:cNvSpPr>
          <p:nvPr>
            <p:ph idx="1"/>
          </p:nvPr>
        </p:nvSpPr>
        <p:spPr>
          <a:xfrm>
            <a:off x="2589212" y="2057400"/>
            <a:ext cx="8915400" cy="4533900"/>
          </a:xfrm>
        </p:spPr>
        <p:txBody>
          <a:bodyPr>
            <a:noAutofit/>
          </a:bodyPr>
          <a:lstStyle/>
          <a:p>
            <a:pPr marL="0" indent="0" algn="just">
              <a:buNone/>
            </a:pPr>
            <a:r>
              <a:rPr lang="bs-Latn-BA" sz="2400" dirty="0" smtClean="0"/>
              <a:t>Sporno:</a:t>
            </a:r>
            <a:endParaRPr lang="bs-Latn-BA" sz="2400" dirty="0"/>
          </a:p>
          <a:p>
            <a:pPr algn="just"/>
            <a:r>
              <a:rPr lang="bs-Latn-BA" sz="2400" dirty="0"/>
              <a:t>1. </a:t>
            </a:r>
            <a:r>
              <a:rPr lang="bs-Latn-BA" sz="2400" dirty="0" smtClean="0"/>
              <a:t>da </a:t>
            </a:r>
            <a:r>
              <a:rPr lang="bs-Latn-BA" sz="2400" dirty="0"/>
              <a:t>li je vanbračna zajednica dosljedno izjednačena sa bračnom zajednicom u relevantnim zakonima (PZ, ZPIO, ZN, ZZZ, ZSZ</a:t>
            </a:r>
            <a:r>
              <a:rPr lang="bs-Latn-BA" sz="2400" dirty="0" smtClean="0"/>
              <a:t>). Opravdana očekivanja pravnih subjekata?</a:t>
            </a:r>
            <a:endParaRPr lang="bs-Latn-BA" sz="2400" dirty="0"/>
          </a:p>
          <a:p>
            <a:pPr algn="just"/>
            <a:r>
              <a:rPr lang="bs-Latn-BA" sz="2400" dirty="0"/>
              <a:t>2. </a:t>
            </a:r>
            <a:r>
              <a:rPr lang="bs-Latn-BA" sz="2400" dirty="0" smtClean="0"/>
              <a:t>stav prakse </a:t>
            </a:r>
            <a:r>
              <a:rPr lang="bs-Latn-BA" sz="2400" dirty="0"/>
              <a:t>ESLJP i drugih relevantnih institucija u odnosu na položaj vanbračnih partnerica prilikom odlučivanja o lično-imovinskim pravima koji proističu iz vanbračne zajednice života</a:t>
            </a:r>
          </a:p>
          <a:p>
            <a:pPr algn="just">
              <a:buFont typeface="Wingdings" panose="05000000000000000000" pitchFamily="2" charset="2"/>
              <a:buChar char="v"/>
            </a:pPr>
            <a:r>
              <a:rPr lang="bs-Latn-BA" sz="2400" dirty="0" smtClean="0"/>
              <a:t>Provesti </a:t>
            </a:r>
            <a:r>
              <a:rPr lang="bs-Latn-BA" sz="2400" dirty="0"/>
              <a:t>slučaj kroz test diskriminacije (oblik/vrsta, komparator, nepostojanje legitimnog cilja itd</a:t>
            </a:r>
            <a:r>
              <a:rPr lang="bs-Latn-BA" sz="2400" dirty="0" smtClean="0"/>
              <a:t>)</a:t>
            </a:r>
            <a:endParaRPr lang="bs-Latn-BA" sz="2400" dirty="0"/>
          </a:p>
        </p:txBody>
      </p:sp>
    </p:spTree>
    <p:extLst>
      <p:ext uri="{BB962C8B-B14F-4D97-AF65-F5344CB8AC3E}">
        <p14:creationId xmlns:p14="http://schemas.microsoft.com/office/powerpoint/2010/main" val="2204598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C3E6DC-37CB-46E6-AD95-D5F4D87CE384}"/>
              </a:ext>
            </a:extLst>
          </p:cNvPr>
          <p:cNvSpPr>
            <a:spLocks noGrp="1"/>
          </p:cNvSpPr>
          <p:nvPr>
            <p:ph type="title"/>
          </p:nvPr>
        </p:nvSpPr>
        <p:spPr>
          <a:xfrm>
            <a:off x="2592925" y="624110"/>
            <a:ext cx="8911687" cy="976090"/>
          </a:xfrm>
        </p:spPr>
        <p:txBody>
          <a:bodyPr>
            <a:normAutofit fontScale="90000"/>
          </a:bodyPr>
          <a:lstStyle/>
          <a:p>
            <a:r>
              <a:rPr lang="bs-Latn-BA" dirty="0"/>
              <a:t>Relevantna praksa: ESLJP, UN Komitet za ljudska prava</a:t>
            </a:r>
          </a:p>
        </p:txBody>
      </p:sp>
      <p:sp>
        <p:nvSpPr>
          <p:cNvPr id="3" name="Content Placeholder 2">
            <a:extLst>
              <a:ext uri="{FF2B5EF4-FFF2-40B4-BE49-F238E27FC236}">
                <a16:creationId xmlns="" xmlns:a16="http://schemas.microsoft.com/office/drawing/2014/main" id="{7DCA1461-0E18-458B-BDC4-BA24B68E73D0}"/>
              </a:ext>
            </a:extLst>
          </p:cNvPr>
          <p:cNvSpPr>
            <a:spLocks noGrp="1"/>
          </p:cNvSpPr>
          <p:nvPr>
            <p:ph idx="1"/>
          </p:nvPr>
        </p:nvSpPr>
        <p:spPr>
          <a:xfrm>
            <a:off x="2589212" y="1803400"/>
            <a:ext cx="8915400" cy="4107822"/>
          </a:xfrm>
        </p:spPr>
        <p:txBody>
          <a:bodyPr>
            <a:normAutofit fontScale="77500" lnSpcReduction="20000"/>
          </a:bodyPr>
          <a:lstStyle/>
          <a:p>
            <a:endParaRPr lang="bs-Latn-BA" sz="2000" dirty="0"/>
          </a:p>
          <a:p>
            <a:r>
              <a:rPr lang="bs-Latn-BA" sz="3300" dirty="0"/>
              <a:t>Danning vs. Netherlands (1987</a:t>
            </a:r>
            <a:r>
              <a:rPr lang="bs-Latn-BA" sz="3300" dirty="0" smtClean="0"/>
              <a:t>), </a:t>
            </a:r>
            <a:r>
              <a:rPr lang="hr-HR" sz="3300" dirty="0"/>
              <a:t>Sprenger v. The </a:t>
            </a:r>
            <a:r>
              <a:rPr lang="hr-HR" sz="3300" dirty="0" smtClean="0"/>
              <a:t>Netherlands (1992)</a:t>
            </a:r>
            <a:r>
              <a:rPr lang="bs-Latn-BA" sz="3300" dirty="0" smtClean="0"/>
              <a:t> – UN Human Rights Committee</a:t>
            </a:r>
            <a:endParaRPr lang="bs-Latn-BA" sz="3300" dirty="0"/>
          </a:p>
          <a:p>
            <a:r>
              <a:rPr lang="fr-FR" sz="3300" dirty="0"/>
              <a:t>Cecilia </a:t>
            </a:r>
            <a:r>
              <a:rPr lang="fr-FR" sz="3300" dirty="0" err="1"/>
              <a:t>Derksen</a:t>
            </a:r>
            <a:r>
              <a:rPr lang="fr-FR" sz="3300" dirty="0"/>
              <a:t> v. </a:t>
            </a:r>
            <a:r>
              <a:rPr lang="fr-FR" sz="3300" dirty="0" err="1"/>
              <a:t>Netherlands</a:t>
            </a:r>
            <a:r>
              <a:rPr lang="fr-FR" sz="3300" dirty="0"/>
              <a:t>, Communication No. 976/2001 (2004</a:t>
            </a:r>
            <a:r>
              <a:rPr lang="fr-FR" sz="3300" dirty="0" smtClean="0"/>
              <a:t>)</a:t>
            </a:r>
            <a:r>
              <a:rPr lang="hr-HR" sz="3300" dirty="0" smtClean="0"/>
              <a:t> - </a:t>
            </a:r>
            <a:r>
              <a:rPr lang="bs-Latn-BA" sz="3300" dirty="0"/>
              <a:t>UN Human Rights </a:t>
            </a:r>
            <a:r>
              <a:rPr lang="bs-Latn-BA" sz="3300" dirty="0" smtClean="0"/>
              <a:t>Committee</a:t>
            </a:r>
            <a:endParaRPr lang="bs-Latn-BA" sz="3300" dirty="0"/>
          </a:p>
          <a:p>
            <a:r>
              <a:rPr lang="bs-Latn-BA" sz="3300" dirty="0"/>
              <a:t>X protiv Kolumbije (2007</a:t>
            </a:r>
            <a:r>
              <a:rPr lang="bs-Latn-BA" sz="3300" dirty="0" smtClean="0"/>
              <a:t>)</a:t>
            </a:r>
            <a:r>
              <a:rPr lang="hr-HR" sz="3300" dirty="0"/>
              <a:t> - </a:t>
            </a:r>
            <a:r>
              <a:rPr lang="bs-Latn-BA" sz="3300" dirty="0"/>
              <a:t>UN Human Rights </a:t>
            </a:r>
            <a:r>
              <a:rPr lang="bs-Latn-BA" sz="3300" dirty="0" smtClean="0"/>
              <a:t>Committee</a:t>
            </a:r>
            <a:endParaRPr lang="bs-Latn-BA" sz="3300" dirty="0"/>
          </a:p>
          <a:p>
            <a:r>
              <a:rPr lang="bs-Latn-BA" sz="3300" dirty="0"/>
              <a:t>Muñoz Díaz v Spain </a:t>
            </a:r>
            <a:r>
              <a:rPr lang="bs-Latn-BA" sz="3300" dirty="0" smtClean="0"/>
              <a:t>2009 – Evropski sud za ljudska prava</a:t>
            </a:r>
            <a:endParaRPr lang="bs-Latn-BA" sz="3300" dirty="0"/>
          </a:p>
          <a:p>
            <a:r>
              <a:rPr lang="bs-Latn-BA" sz="3300" dirty="0"/>
              <a:t>Şerife Yiğit V. Turkey </a:t>
            </a:r>
            <a:r>
              <a:rPr lang="bs-Latn-BA" sz="3300" dirty="0" smtClean="0"/>
              <a:t>2010 - </a:t>
            </a:r>
            <a:r>
              <a:rPr lang="pl-PL" sz="3300" dirty="0"/>
              <a:t>Evropski sud za ljudska </a:t>
            </a:r>
            <a:r>
              <a:rPr lang="pl-PL" sz="3300" dirty="0" smtClean="0"/>
              <a:t>prava</a:t>
            </a:r>
            <a:endParaRPr lang="bs-Latn-BA" sz="1900" dirty="0"/>
          </a:p>
        </p:txBody>
      </p:sp>
    </p:spTree>
    <p:extLst>
      <p:ext uri="{BB962C8B-B14F-4D97-AF65-F5344CB8AC3E}">
        <p14:creationId xmlns:p14="http://schemas.microsoft.com/office/powerpoint/2010/main" val="2116671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10DF32-C1C2-4AAD-B108-080BC7DC3AB7}"/>
              </a:ext>
            </a:extLst>
          </p:cNvPr>
          <p:cNvSpPr>
            <a:spLocks noGrp="1"/>
          </p:cNvSpPr>
          <p:nvPr>
            <p:ph type="title"/>
          </p:nvPr>
        </p:nvSpPr>
        <p:spPr/>
        <p:txBody>
          <a:bodyPr/>
          <a:lstStyle/>
          <a:p>
            <a:r>
              <a:rPr lang="bs-Latn-BA" dirty="0"/>
              <a:t>Relevantno nacionalno </a:t>
            </a:r>
            <a:r>
              <a:rPr lang="bs-Latn-BA" dirty="0" smtClean="0"/>
              <a:t>zakonodavstvo u BiH</a:t>
            </a:r>
            <a:endParaRPr lang="bs-Latn-BA" dirty="0"/>
          </a:p>
        </p:txBody>
      </p:sp>
      <p:sp>
        <p:nvSpPr>
          <p:cNvPr id="3" name="Content Placeholder 2">
            <a:extLst>
              <a:ext uri="{FF2B5EF4-FFF2-40B4-BE49-F238E27FC236}">
                <a16:creationId xmlns="" xmlns:a16="http://schemas.microsoft.com/office/drawing/2014/main" id="{C9210BEB-91D9-4910-8166-F0E7DD90B6CC}"/>
              </a:ext>
            </a:extLst>
          </p:cNvPr>
          <p:cNvSpPr>
            <a:spLocks noGrp="1"/>
          </p:cNvSpPr>
          <p:nvPr>
            <p:ph idx="1"/>
          </p:nvPr>
        </p:nvSpPr>
        <p:spPr>
          <a:xfrm>
            <a:off x="2171700" y="1816100"/>
            <a:ext cx="9332912" cy="4095122"/>
          </a:xfrm>
        </p:spPr>
        <p:txBody>
          <a:bodyPr>
            <a:normAutofit/>
          </a:bodyPr>
          <a:lstStyle/>
          <a:p>
            <a:pPr marL="0" indent="0" algn="just">
              <a:buNone/>
            </a:pPr>
            <a:r>
              <a:rPr lang="bs-Latn-BA" dirty="0" smtClean="0"/>
              <a:t>Odredbe koje uključuju vanbračne partnere u pojam porodice:</a:t>
            </a:r>
            <a:endParaRPr lang="bs-Latn-BA" dirty="0"/>
          </a:p>
          <a:p>
            <a:pPr algn="just"/>
            <a:r>
              <a:rPr lang="bs-Latn-BA" b="1" dirty="0"/>
              <a:t>Zakon o krivičnom postupku</a:t>
            </a:r>
            <a:r>
              <a:rPr lang="bs-Latn-BA" dirty="0"/>
              <a:t>: čl. 53 (3), 97 (1a), 158 (1), 251 (2), 308 (2), 391 (2), 441 (1</a:t>
            </a:r>
            <a:r>
              <a:rPr lang="bs-Latn-BA" dirty="0" smtClean="0"/>
              <a:t>):</a:t>
            </a:r>
          </a:p>
          <a:p>
            <a:pPr algn="just">
              <a:buFont typeface="Wingdings" pitchFamily="2" charset="2"/>
              <a:buChar char="Ø"/>
            </a:pPr>
            <a:r>
              <a:rPr lang="bs-Latn-BA" dirty="0" smtClean="0"/>
              <a:t>FBiH: Pravo na branitelja</a:t>
            </a:r>
            <a:r>
              <a:rPr lang="hr-HR" dirty="0"/>
              <a:t>(3) Ukoliko osumnjičeni, odnosno optuženi sam ne uzme branitelja, osumnjičenom, odnosno optuženom, osim ako se on tome izričito ne protivi, mogu branitelja uzeti njegov 6 SN FBiH 55/06 www.advokat-prnjavorac.com zakonski zastupnik, bračni odnosno vanbračni drug, krvni srodnik u pravoj liniji do bilo kog stepena, usvojitelj, usvojenik, brat, sestra ili hranitelj</a:t>
            </a:r>
            <a:r>
              <a:rPr lang="hr-HR" dirty="0" smtClean="0"/>
              <a:t>.</a:t>
            </a:r>
          </a:p>
          <a:p>
            <a:pPr algn="just">
              <a:buFont typeface="Wingdings" pitchFamily="2" charset="2"/>
              <a:buChar char="Ø"/>
            </a:pPr>
            <a:r>
              <a:rPr lang="hr-HR" dirty="0" smtClean="0"/>
              <a:t>F BiH: Osobe koje mogu odbiti svjedočenje:  Svjedočenje mogu odbiti:  bračni, odnosno vanbračni drug osumnjičenog, odnosno optuženog,</a:t>
            </a:r>
          </a:p>
        </p:txBody>
      </p:sp>
    </p:spTree>
    <p:extLst>
      <p:ext uri="{BB962C8B-B14F-4D97-AF65-F5344CB8AC3E}">
        <p14:creationId xmlns:p14="http://schemas.microsoft.com/office/powerpoint/2010/main" val="2120170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10DF32-C1C2-4AAD-B108-080BC7DC3AB7}"/>
              </a:ext>
            </a:extLst>
          </p:cNvPr>
          <p:cNvSpPr>
            <a:spLocks noGrp="1"/>
          </p:cNvSpPr>
          <p:nvPr>
            <p:ph type="title"/>
          </p:nvPr>
        </p:nvSpPr>
        <p:spPr/>
        <p:txBody>
          <a:bodyPr/>
          <a:lstStyle/>
          <a:p>
            <a:r>
              <a:rPr lang="bs-Latn-BA" dirty="0"/>
              <a:t>Relevantno nacionalno </a:t>
            </a:r>
            <a:r>
              <a:rPr lang="bs-Latn-BA" dirty="0" smtClean="0"/>
              <a:t>zakonodavstvo u BiH</a:t>
            </a:r>
            <a:endParaRPr lang="bs-Latn-BA" dirty="0"/>
          </a:p>
        </p:txBody>
      </p:sp>
      <p:sp>
        <p:nvSpPr>
          <p:cNvPr id="3" name="Content Placeholder 2">
            <a:extLst>
              <a:ext uri="{FF2B5EF4-FFF2-40B4-BE49-F238E27FC236}">
                <a16:creationId xmlns="" xmlns:a16="http://schemas.microsoft.com/office/drawing/2014/main" id="{C9210BEB-91D9-4910-8166-F0E7DD90B6CC}"/>
              </a:ext>
            </a:extLst>
          </p:cNvPr>
          <p:cNvSpPr>
            <a:spLocks noGrp="1"/>
          </p:cNvSpPr>
          <p:nvPr>
            <p:ph idx="1"/>
          </p:nvPr>
        </p:nvSpPr>
        <p:spPr>
          <a:xfrm>
            <a:off x="1828800" y="1879600"/>
            <a:ext cx="9867900" cy="4031622"/>
          </a:xfrm>
        </p:spPr>
        <p:txBody>
          <a:bodyPr>
            <a:normAutofit fontScale="92500" lnSpcReduction="20000"/>
          </a:bodyPr>
          <a:lstStyle/>
          <a:p>
            <a:pPr algn="just"/>
            <a:r>
              <a:rPr lang="bs-Latn-BA" b="1" dirty="0" smtClean="0"/>
              <a:t>Zakon </a:t>
            </a:r>
            <a:r>
              <a:rPr lang="bs-Latn-BA" b="1" dirty="0"/>
              <a:t>o nasljeđivanju</a:t>
            </a:r>
            <a:r>
              <a:rPr lang="bs-Latn-BA" dirty="0"/>
              <a:t>: čl.4, 9, 126;</a:t>
            </a:r>
          </a:p>
          <a:p>
            <a:pPr algn="just">
              <a:buFont typeface="Wingdings" pitchFamily="2" charset="2"/>
              <a:buChar char="Ø"/>
            </a:pPr>
            <a:r>
              <a:rPr lang="hr-HR" u="sng" dirty="0"/>
              <a:t>RS:</a:t>
            </a:r>
            <a:r>
              <a:rPr lang="hr-HR" dirty="0"/>
              <a:t> </a:t>
            </a:r>
            <a:r>
              <a:rPr lang="vi-VN" dirty="0"/>
              <a:t>(1) Vanbračno srodstvo izjednačava se u pogledu nasljeđivanja sa bračnim, a srodstvo potpunog usvojenja sa srodstvom po krvi. </a:t>
            </a:r>
            <a:endParaRPr lang="hr-HR" dirty="0"/>
          </a:p>
          <a:p>
            <a:pPr algn="just">
              <a:buFont typeface="Wingdings" pitchFamily="2" charset="2"/>
              <a:buChar char="Ø"/>
            </a:pPr>
            <a:r>
              <a:rPr lang="hr-HR" u="sng" dirty="0"/>
              <a:t>RS</a:t>
            </a:r>
            <a:r>
              <a:rPr lang="hr-HR" dirty="0"/>
              <a:t>: </a:t>
            </a:r>
            <a:r>
              <a:rPr lang="vi-VN" dirty="0"/>
              <a:t>(1</a:t>
            </a:r>
            <a:r>
              <a:rPr lang="vi-VN" sz="1900" dirty="0"/>
              <a:t>) </a:t>
            </a:r>
            <a:r>
              <a:rPr lang="ru-RU" sz="1900" dirty="0"/>
              <a:t>Ако овим законом није другачије одређено, на основу закона, умрлог насљеђују: сви његови потомци, његов супружник, његови родитељи, његова браћа и сестре и њихови потомци, његови дједови и бабе и њихови потомци и његови остали преци</a:t>
            </a:r>
            <a:endParaRPr lang="hr-HR" sz="1900" dirty="0"/>
          </a:p>
          <a:p>
            <a:pPr algn="just">
              <a:buFont typeface="Wingdings" pitchFamily="2" charset="2"/>
              <a:buChar char="Ø"/>
            </a:pPr>
            <a:r>
              <a:rPr lang="bs-Latn-BA" u="sng" dirty="0" smtClean="0"/>
              <a:t>F </a:t>
            </a:r>
            <a:r>
              <a:rPr lang="bs-Latn-BA" u="sng" dirty="0"/>
              <a:t>BiH</a:t>
            </a:r>
            <a:r>
              <a:rPr lang="bs-Latn-BA" dirty="0"/>
              <a:t>: </a:t>
            </a:r>
            <a:r>
              <a:rPr lang="vi-VN" dirty="0"/>
              <a:t>(1) Na osnovu zakona </a:t>
            </a:r>
            <a:r>
              <a:rPr lang="vi-VN" dirty="0" smtClean="0"/>
              <a:t>nasljeđuje </a:t>
            </a:r>
            <a:r>
              <a:rPr lang="vi-VN" dirty="0"/>
              <a:t>i njegov vanbračni partner koji je u pravu nasljeđivanja izjednačen s bračnim</a:t>
            </a:r>
            <a:r>
              <a:rPr lang="vi-VN" dirty="0" smtClean="0"/>
              <a:t>.</a:t>
            </a:r>
            <a:endParaRPr lang="hr-HR" dirty="0" smtClean="0"/>
          </a:p>
          <a:p>
            <a:pPr algn="just">
              <a:buFont typeface="Wingdings" pitchFamily="2" charset="2"/>
              <a:buChar char="Ø"/>
            </a:pPr>
            <a:r>
              <a:rPr lang="vi-VN" dirty="0" smtClean="0"/>
              <a:t>(</a:t>
            </a:r>
            <a:r>
              <a:rPr lang="vi-VN" dirty="0"/>
              <a:t>2) Vanbračnom zajednicom u smislu ovog zakona smatra se zajednica života žene i muškarca u skladu s odredbama zakona koji uređuje porodične odnose, a koja je prestala ostaviteljevom smrću</a:t>
            </a:r>
            <a:r>
              <a:rPr lang="vi-VN" dirty="0" smtClean="0"/>
              <a:t>.</a:t>
            </a:r>
            <a:endParaRPr lang="hr-HR" dirty="0" smtClean="0"/>
          </a:p>
          <a:p>
            <a:pPr algn="just">
              <a:buFont typeface="Wingdings" pitchFamily="2" charset="2"/>
              <a:buChar char="Ø"/>
            </a:pPr>
            <a:r>
              <a:rPr lang="vi-VN" dirty="0" smtClean="0"/>
              <a:t>Izuzetno </a:t>
            </a:r>
            <a:r>
              <a:rPr lang="vi-VN" dirty="0"/>
              <a:t>od odredbe člana 125. ovog zakona, dozvoljeno je zaključivanje ugovora o nasljeđivanju između bračnih ili vanbračnih partnera.</a:t>
            </a:r>
            <a:endParaRPr lang="bs-Latn-BA" dirty="0"/>
          </a:p>
        </p:txBody>
      </p:sp>
    </p:spTree>
    <p:extLst>
      <p:ext uri="{BB962C8B-B14F-4D97-AF65-F5344CB8AC3E}">
        <p14:creationId xmlns:p14="http://schemas.microsoft.com/office/powerpoint/2010/main" val="706199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10DF32-C1C2-4AAD-B108-080BC7DC3AB7}"/>
              </a:ext>
            </a:extLst>
          </p:cNvPr>
          <p:cNvSpPr>
            <a:spLocks noGrp="1"/>
          </p:cNvSpPr>
          <p:nvPr>
            <p:ph type="title"/>
          </p:nvPr>
        </p:nvSpPr>
        <p:spPr/>
        <p:txBody>
          <a:bodyPr/>
          <a:lstStyle/>
          <a:p>
            <a:r>
              <a:rPr lang="bs-Latn-BA" dirty="0"/>
              <a:t>Relevantno nacionalno zakonodavstvo</a:t>
            </a:r>
          </a:p>
        </p:txBody>
      </p:sp>
      <p:sp>
        <p:nvSpPr>
          <p:cNvPr id="3" name="Content Placeholder 2">
            <a:extLst>
              <a:ext uri="{FF2B5EF4-FFF2-40B4-BE49-F238E27FC236}">
                <a16:creationId xmlns="" xmlns:a16="http://schemas.microsoft.com/office/drawing/2014/main" id="{C9210BEB-91D9-4910-8166-F0E7DD90B6CC}"/>
              </a:ext>
            </a:extLst>
          </p:cNvPr>
          <p:cNvSpPr>
            <a:spLocks noGrp="1"/>
          </p:cNvSpPr>
          <p:nvPr>
            <p:ph idx="1"/>
          </p:nvPr>
        </p:nvSpPr>
        <p:spPr>
          <a:xfrm>
            <a:off x="2589212" y="1409700"/>
            <a:ext cx="8915400" cy="4501522"/>
          </a:xfrm>
        </p:spPr>
        <p:txBody>
          <a:bodyPr>
            <a:normAutofit lnSpcReduction="10000"/>
          </a:bodyPr>
          <a:lstStyle/>
          <a:p>
            <a:pPr marL="0" indent="0">
              <a:buNone/>
            </a:pPr>
            <a:r>
              <a:rPr lang="bs-Latn-BA" dirty="0"/>
              <a:t>Uključujući vanbračne partnere:</a:t>
            </a:r>
          </a:p>
          <a:p>
            <a:r>
              <a:rPr lang="bs-Latn-BA" b="1" dirty="0" smtClean="0"/>
              <a:t>Porodični </a:t>
            </a:r>
            <a:r>
              <a:rPr lang="bs-Latn-BA" b="1" dirty="0"/>
              <a:t>zakon F BiH</a:t>
            </a:r>
            <a:r>
              <a:rPr lang="bs-Latn-BA" dirty="0"/>
              <a:t>: čl. </a:t>
            </a:r>
            <a:r>
              <a:rPr lang="bs-Latn-BA" dirty="0" smtClean="0"/>
              <a:t>230 i dalje, </a:t>
            </a:r>
            <a:r>
              <a:rPr lang="bs-Latn-BA" dirty="0"/>
              <a:t>263, </a:t>
            </a:r>
            <a:r>
              <a:rPr lang="bs-Latn-BA" dirty="0" smtClean="0"/>
              <a:t>380:</a:t>
            </a:r>
          </a:p>
          <a:p>
            <a:pPr>
              <a:buFont typeface="Wingdings" pitchFamily="2" charset="2"/>
              <a:buChar char="Ø"/>
            </a:pPr>
            <a:r>
              <a:rPr lang="hr-HR" dirty="0" smtClean="0"/>
              <a:t>Vanbračni </a:t>
            </a:r>
            <a:r>
              <a:rPr lang="hr-HR" dirty="0"/>
              <a:t>parnter koji ispunjava uvjete iz čl. 3. i 224. ovog Zakona ima pravo na izdržavanje od drugog vanbračnog partnera nakon prestanka vanbračne zajednice. </a:t>
            </a:r>
            <a:endParaRPr lang="hr-HR" dirty="0" smtClean="0"/>
          </a:p>
          <a:p>
            <a:pPr>
              <a:buFont typeface="Wingdings" pitchFamily="2" charset="2"/>
              <a:buChar char="Ø"/>
            </a:pPr>
            <a:r>
              <a:rPr lang="hr-HR" dirty="0"/>
              <a:t>Član 263. (1) Imovina koju su vanbračni partneri stekli radom u vanbračnoj zajednici koja ispunjava uvjete iz člana 3. ovog Zakona smatra se njihovom vanbračnom stečevinom. (2) Na imovinu iz stava 1. ovog člana primjenjuju se odredbe ovog Zakona o bračnoj stečevini. </a:t>
            </a:r>
            <a:endParaRPr lang="hr-HR" dirty="0" smtClean="0"/>
          </a:p>
          <a:p>
            <a:pPr>
              <a:buFont typeface="Wingdings" pitchFamily="2" charset="2"/>
              <a:buChar char="Ø"/>
            </a:pPr>
            <a:r>
              <a:rPr lang="hr-HR" dirty="0"/>
              <a:t>Pravo na zaštitu od nasilničkog ponašanja u porodici imaju bračni partneri, vanbračni partneri i svi članovi porodice. </a:t>
            </a:r>
            <a:endParaRPr lang="bs-Latn-BA" dirty="0"/>
          </a:p>
          <a:p>
            <a:r>
              <a:rPr lang="bs-Latn-BA" b="1" dirty="0"/>
              <a:t>Zakon o zaštiti od nasilja u porodici </a:t>
            </a:r>
            <a:r>
              <a:rPr lang="bs-Latn-BA" dirty="0"/>
              <a:t>– čl.6</a:t>
            </a:r>
            <a:r>
              <a:rPr lang="bs-Latn-BA" dirty="0" smtClean="0"/>
              <a:t>;</a:t>
            </a:r>
          </a:p>
          <a:p>
            <a:pPr>
              <a:buFont typeface="Wingdings" pitchFamily="2" charset="2"/>
              <a:buChar char="Ø"/>
            </a:pPr>
            <a:r>
              <a:rPr lang="bs-Latn-BA" dirty="0"/>
              <a:t>Porodicu, u smislu ovog zakona, </a:t>
            </a:r>
            <a:r>
              <a:rPr lang="bs-Latn-BA" dirty="0" smtClean="0"/>
              <a:t>čine: </a:t>
            </a:r>
            <a:r>
              <a:rPr lang="bs-Latn-BA" dirty="0"/>
              <a:t>bračni i vanbračni partneri i njihova djeca (zajednička ili iz ranijih zajednica</a:t>
            </a:r>
            <a:r>
              <a:rPr lang="bs-Latn-BA" dirty="0" smtClean="0"/>
              <a:t>)..</a:t>
            </a:r>
            <a:endParaRPr lang="bs-Latn-BA" dirty="0"/>
          </a:p>
        </p:txBody>
      </p:sp>
    </p:spTree>
    <p:extLst>
      <p:ext uri="{BB962C8B-B14F-4D97-AF65-F5344CB8AC3E}">
        <p14:creationId xmlns:p14="http://schemas.microsoft.com/office/powerpoint/2010/main" val="1566964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10DF32-C1C2-4AAD-B108-080BC7DC3AB7}"/>
              </a:ext>
            </a:extLst>
          </p:cNvPr>
          <p:cNvSpPr>
            <a:spLocks noGrp="1"/>
          </p:cNvSpPr>
          <p:nvPr>
            <p:ph type="title"/>
          </p:nvPr>
        </p:nvSpPr>
        <p:spPr/>
        <p:txBody>
          <a:bodyPr/>
          <a:lstStyle/>
          <a:p>
            <a:r>
              <a:rPr lang="bs-Latn-BA" dirty="0"/>
              <a:t>Relevantno nacionalno zakonodavstvo</a:t>
            </a:r>
          </a:p>
        </p:txBody>
      </p:sp>
      <p:sp>
        <p:nvSpPr>
          <p:cNvPr id="3" name="Content Placeholder 2">
            <a:extLst>
              <a:ext uri="{FF2B5EF4-FFF2-40B4-BE49-F238E27FC236}">
                <a16:creationId xmlns="" xmlns:a16="http://schemas.microsoft.com/office/drawing/2014/main" id="{C9210BEB-91D9-4910-8166-F0E7DD90B6CC}"/>
              </a:ext>
            </a:extLst>
          </p:cNvPr>
          <p:cNvSpPr>
            <a:spLocks noGrp="1"/>
          </p:cNvSpPr>
          <p:nvPr>
            <p:ph idx="1"/>
          </p:nvPr>
        </p:nvSpPr>
        <p:spPr>
          <a:xfrm>
            <a:off x="2589212" y="1409700"/>
            <a:ext cx="8915400" cy="4501522"/>
          </a:xfrm>
        </p:spPr>
        <p:txBody>
          <a:bodyPr>
            <a:normAutofit/>
          </a:bodyPr>
          <a:lstStyle/>
          <a:p>
            <a:pPr marL="0" indent="0">
              <a:buNone/>
            </a:pPr>
            <a:r>
              <a:rPr lang="bs-Latn-BA" dirty="0"/>
              <a:t>Uključujući vanbračne partnere:</a:t>
            </a:r>
          </a:p>
          <a:p>
            <a:r>
              <a:rPr lang="pl-PL" b="1" dirty="0" smtClean="0"/>
              <a:t>Zakon </a:t>
            </a:r>
            <a:r>
              <a:rPr lang="pl-PL" b="1" dirty="0"/>
              <a:t>o osnovama socijalne zaštite: čl.5</a:t>
            </a:r>
            <a:r>
              <a:rPr lang="pl-PL" b="1" dirty="0" smtClean="0"/>
              <a:t>;</a:t>
            </a:r>
          </a:p>
          <a:p>
            <a:pPr>
              <a:buFont typeface="Wingdings" pitchFamily="2" charset="2"/>
              <a:buChar char="Ø"/>
            </a:pPr>
            <a:r>
              <a:rPr lang="hr-HR" dirty="0"/>
              <a:t>Obitelj, glede ovog zakona, čini: bračni drug, odnosno izvanbračni drug, dijete (bračno, vanbračno, usvojeno, pastorče i dijete bez roditelja uzeto na izdržavanje), otac, majka, maćeha, djed i baba-nona (po ocu i majci) i braća i sestre bračnih drugova. </a:t>
            </a:r>
            <a:endParaRPr lang="bs-Latn-BA" b="1" dirty="0"/>
          </a:p>
          <a:p>
            <a:r>
              <a:rPr lang="bs-Latn-BA" b="1" dirty="0"/>
              <a:t>Zakon o obligacionim odnosima F BiH: čl.381 (zastara</a:t>
            </a:r>
            <a:r>
              <a:rPr lang="bs-Latn-BA" b="1" dirty="0" smtClean="0"/>
              <a:t>)</a:t>
            </a:r>
          </a:p>
          <a:p>
            <a:pPr marL="0" indent="0">
              <a:buNone/>
            </a:pPr>
            <a:r>
              <a:rPr lang="hr-HR" dirty="0"/>
              <a:t>Zastarijevanje ne </a:t>
            </a:r>
            <a:r>
              <a:rPr lang="hr-HR" dirty="0" smtClean="0"/>
              <a:t>teče</a:t>
            </a:r>
            <a:r>
              <a:rPr lang="hr-HR" dirty="0"/>
              <a:t>: 1. </a:t>
            </a:r>
            <a:r>
              <a:rPr lang="hr-HR" dirty="0" smtClean="0"/>
              <a:t>između bračnih </a:t>
            </a:r>
            <a:r>
              <a:rPr lang="hr-HR" dirty="0"/>
              <a:t>drugova; 2. </a:t>
            </a:r>
            <a:r>
              <a:rPr lang="hr-HR" dirty="0" smtClean="0"/>
              <a:t>između </a:t>
            </a:r>
            <a:r>
              <a:rPr lang="hr-HR" dirty="0"/>
              <a:t>roditelja i djece dok traje roditeljsko pravo; 3. </a:t>
            </a:r>
            <a:r>
              <a:rPr lang="hr-HR" dirty="0" smtClean="0"/>
              <a:t>između štićenika </a:t>
            </a:r>
            <a:r>
              <a:rPr lang="hr-HR" dirty="0"/>
              <a:t>i njegovog staraoca, kao i organa starateljstva, za vrijeme trajanja starateljstva i dok ne budu </a:t>
            </a:r>
            <a:r>
              <a:rPr lang="hr-HR" dirty="0" smtClean="0"/>
              <a:t>položeni računi</a:t>
            </a:r>
            <a:r>
              <a:rPr lang="hr-HR" dirty="0"/>
              <a:t>; 4. </a:t>
            </a:r>
            <a:r>
              <a:rPr lang="hr-HR" dirty="0" smtClean="0"/>
              <a:t>između </a:t>
            </a:r>
            <a:r>
              <a:rPr lang="hr-HR" dirty="0"/>
              <a:t>dva lica koja </a:t>
            </a:r>
            <a:r>
              <a:rPr lang="hr-HR" dirty="0" smtClean="0"/>
              <a:t>žive </a:t>
            </a:r>
            <a:r>
              <a:rPr lang="hr-HR" dirty="0"/>
              <a:t>u </a:t>
            </a:r>
            <a:r>
              <a:rPr lang="hr-HR" dirty="0" smtClean="0"/>
              <a:t>vanbračnoj </a:t>
            </a:r>
            <a:r>
              <a:rPr lang="hr-HR" dirty="0"/>
              <a:t>zajednici, dok ta zajednica postoji</a:t>
            </a:r>
            <a:r>
              <a:rPr lang="hr-HR" dirty="0" smtClean="0"/>
              <a:t>.</a:t>
            </a:r>
            <a:endParaRPr lang="bs-Latn-BA" dirty="0"/>
          </a:p>
        </p:txBody>
      </p:sp>
    </p:spTree>
    <p:extLst>
      <p:ext uri="{BB962C8B-B14F-4D97-AF65-F5344CB8AC3E}">
        <p14:creationId xmlns:p14="http://schemas.microsoft.com/office/powerpoint/2010/main" val="4135025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10DF32-C1C2-4AAD-B108-080BC7DC3AB7}"/>
              </a:ext>
            </a:extLst>
          </p:cNvPr>
          <p:cNvSpPr>
            <a:spLocks noGrp="1"/>
          </p:cNvSpPr>
          <p:nvPr>
            <p:ph type="title"/>
          </p:nvPr>
        </p:nvSpPr>
        <p:spPr/>
        <p:txBody>
          <a:bodyPr/>
          <a:lstStyle/>
          <a:p>
            <a:r>
              <a:rPr lang="bs-Latn-BA" dirty="0"/>
              <a:t>Relevantno nacionalno zakonodavstvo</a:t>
            </a:r>
          </a:p>
        </p:txBody>
      </p:sp>
      <p:sp>
        <p:nvSpPr>
          <p:cNvPr id="3" name="Content Placeholder 2">
            <a:extLst>
              <a:ext uri="{FF2B5EF4-FFF2-40B4-BE49-F238E27FC236}">
                <a16:creationId xmlns="" xmlns:a16="http://schemas.microsoft.com/office/drawing/2014/main" id="{C9210BEB-91D9-4910-8166-F0E7DD90B6CC}"/>
              </a:ext>
            </a:extLst>
          </p:cNvPr>
          <p:cNvSpPr>
            <a:spLocks noGrp="1"/>
          </p:cNvSpPr>
          <p:nvPr>
            <p:ph idx="1"/>
          </p:nvPr>
        </p:nvSpPr>
        <p:spPr>
          <a:xfrm>
            <a:off x="2589212" y="1409700"/>
            <a:ext cx="8915400" cy="4501522"/>
          </a:xfrm>
        </p:spPr>
        <p:txBody>
          <a:bodyPr>
            <a:normAutofit/>
          </a:bodyPr>
          <a:lstStyle/>
          <a:p>
            <a:r>
              <a:rPr lang="bs-Latn-BA" b="1" dirty="0" smtClean="0"/>
              <a:t>Zakon </a:t>
            </a:r>
            <a:r>
              <a:rPr lang="bs-Latn-BA" b="1" dirty="0"/>
              <a:t>o parničnom postupku: čl.140, 301 (1</a:t>
            </a:r>
            <a:r>
              <a:rPr lang="bs-Latn-BA" b="1" dirty="0" smtClean="0"/>
              <a:t>)</a:t>
            </a:r>
          </a:p>
          <a:p>
            <a:pPr>
              <a:buFont typeface="Wingdings" pitchFamily="2" charset="2"/>
              <a:buChar char="Ø"/>
            </a:pPr>
            <a:r>
              <a:rPr lang="hr-HR" dirty="0"/>
              <a:t>Član 140. (1) Svjedok može uskratiti odgovor na pojedina pitanja ako bi svojim odgovorom na ta pitanja izložio opasnosti od krivičnog gonjenja sebe ili svoje srodnike po krvi u pravoj liniji do bilo kojeg stepena, a u pobočnoj liniji do treceg stepena zaključno, svoga bračnog druga ili srodnike po tazbini do drugog stepena zaključno i onda kad je brak prestao, osobu s kojom živi u vanbračnoj zajednici ili njene srodnike do drugog stepena zakljucno, te svog staraoca ili staranika, usvojitelja ili usvojenika. </a:t>
            </a:r>
            <a:endParaRPr lang="hr-HR" dirty="0" smtClean="0"/>
          </a:p>
          <a:p>
            <a:pPr>
              <a:buFont typeface="Wingdings" pitchFamily="2" charset="2"/>
              <a:buChar char="Ø"/>
            </a:pPr>
            <a:r>
              <a:rPr lang="bs-Latn-BA" b="1" dirty="0"/>
              <a:t>Član 301</a:t>
            </a:r>
            <a:r>
              <a:rPr lang="bs-Latn-BA" b="1" dirty="0" smtClean="0"/>
              <a:t>. (</a:t>
            </a:r>
            <a:r>
              <a:rPr lang="bs-Latn-BA" b="1" dirty="0"/>
              <a:t>1) Punomoćnik može biti advokat, advokatsko društvo ili uposlenik službe za besplatnu </a:t>
            </a:r>
            <a:r>
              <a:rPr lang="bs-Latn-BA" b="1" dirty="0" smtClean="0"/>
              <a:t>pravnu pomoć</a:t>
            </a:r>
            <a:r>
              <a:rPr lang="bs-Latn-BA" b="1" dirty="0"/>
              <a:t>, kao i za pravna lica uposlenik tog pravnog lica, a za fizička lica bračni, odnosno </a:t>
            </a:r>
            <a:r>
              <a:rPr lang="bs-Latn-BA" b="1" dirty="0" smtClean="0"/>
              <a:t>vanbračni drug </a:t>
            </a:r>
            <a:r>
              <a:rPr lang="bs-Latn-BA" b="1" dirty="0"/>
              <a:t>stranke ili srodnik stranke po krvi po pravoj liniji do bilo kojeg stepena, u pobočnoj </a:t>
            </a:r>
            <a:r>
              <a:rPr lang="bs-Latn-BA" b="1" dirty="0" smtClean="0"/>
              <a:t>do četvrtog </a:t>
            </a:r>
            <a:r>
              <a:rPr lang="bs-Latn-BA" b="1" dirty="0"/>
              <a:t>stepena zaključno, odnosno srodnik po tazbini zaključno do drugog stepena. </a:t>
            </a:r>
          </a:p>
        </p:txBody>
      </p:sp>
    </p:spTree>
    <p:extLst>
      <p:ext uri="{BB962C8B-B14F-4D97-AF65-F5344CB8AC3E}">
        <p14:creationId xmlns:p14="http://schemas.microsoft.com/office/powerpoint/2010/main" val="93802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Parnični postupak</a:t>
            </a:r>
          </a:p>
        </p:txBody>
      </p:sp>
      <p:sp>
        <p:nvSpPr>
          <p:cNvPr id="3" name="Content Placeholder 2"/>
          <p:cNvSpPr>
            <a:spLocks noGrp="1"/>
          </p:cNvSpPr>
          <p:nvPr>
            <p:ph idx="1"/>
          </p:nvPr>
        </p:nvSpPr>
        <p:spPr>
          <a:xfrm>
            <a:off x="2150773" y="1519707"/>
            <a:ext cx="8873542" cy="4391515"/>
          </a:xfrm>
        </p:spPr>
        <p:txBody>
          <a:bodyPr>
            <a:normAutofit/>
          </a:bodyPr>
          <a:lstStyle/>
          <a:p>
            <a:pPr algn="just"/>
            <a:r>
              <a:rPr lang="bs-Latn-BA" sz="2400" dirty="0"/>
              <a:t>Vrste tužbenih zahtjeva:</a:t>
            </a:r>
          </a:p>
          <a:p>
            <a:pPr algn="just">
              <a:buFont typeface="Wingdings" pitchFamily="2" charset="2"/>
              <a:buChar char="Ø"/>
            </a:pPr>
            <a:r>
              <a:rPr lang="bs-Latn-BA" sz="2400" dirty="0"/>
              <a:t>Deklaratorni AD zahtjev</a:t>
            </a:r>
          </a:p>
          <a:p>
            <a:pPr algn="just">
              <a:buFont typeface="Wingdings" pitchFamily="2" charset="2"/>
              <a:buChar char="Ø"/>
            </a:pPr>
            <a:r>
              <a:rPr lang="bs-Latn-BA" sz="2400" dirty="0"/>
              <a:t>Prohibitivni AD zahtjev</a:t>
            </a:r>
          </a:p>
          <a:p>
            <a:pPr algn="just">
              <a:buFont typeface="Wingdings" pitchFamily="2" charset="2"/>
              <a:buChar char="Ø"/>
            </a:pPr>
            <a:r>
              <a:rPr lang="bs-Latn-BA" sz="2400" dirty="0"/>
              <a:t>Restitutivni AD zahtjev</a:t>
            </a:r>
          </a:p>
          <a:p>
            <a:pPr algn="just">
              <a:buFont typeface="Wingdings" pitchFamily="2" charset="2"/>
              <a:buChar char="Ø"/>
            </a:pPr>
            <a:r>
              <a:rPr lang="bs-Latn-BA" sz="2400" dirty="0" smtClean="0"/>
              <a:t>Publikacijski </a:t>
            </a:r>
            <a:r>
              <a:rPr lang="bs-Latn-BA" sz="2400" dirty="0"/>
              <a:t>AD zahtjev (ZID ZZD): djelovanje kroz medije, istupi ili izvještavanje</a:t>
            </a:r>
          </a:p>
          <a:p>
            <a:pPr marL="0" indent="0" algn="just">
              <a:buNone/>
            </a:pPr>
            <a:endParaRPr lang="bs-Latn-BA" sz="2400" dirty="0"/>
          </a:p>
          <a:p>
            <a:pPr algn="just"/>
            <a:r>
              <a:rPr lang="bs-Latn-BA" sz="2400" dirty="0"/>
              <a:t>Mogućnost kumuliranja zahtjeva (Janja Martina Katović)</a:t>
            </a:r>
          </a:p>
        </p:txBody>
      </p:sp>
    </p:spTree>
    <p:extLst>
      <p:ext uri="{BB962C8B-B14F-4D97-AF65-F5344CB8AC3E}">
        <p14:creationId xmlns:p14="http://schemas.microsoft.com/office/powerpoint/2010/main" val="426039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10DF32-C1C2-4AAD-B108-080BC7DC3AB7}"/>
              </a:ext>
            </a:extLst>
          </p:cNvPr>
          <p:cNvSpPr>
            <a:spLocks noGrp="1"/>
          </p:cNvSpPr>
          <p:nvPr>
            <p:ph type="title"/>
          </p:nvPr>
        </p:nvSpPr>
        <p:spPr/>
        <p:txBody>
          <a:bodyPr/>
          <a:lstStyle/>
          <a:p>
            <a:r>
              <a:rPr lang="bs-Latn-BA" dirty="0"/>
              <a:t>Relevantno nacionalno zakonodavstvo</a:t>
            </a:r>
          </a:p>
        </p:txBody>
      </p:sp>
      <p:sp>
        <p:nvSpPr>
          <p:cNvPr id="3" name="Content Placeholder 2">
            <a:extLst>
              <a:ext uri="{FF2B5EF4-FFF2-40B4-BE49-F238E27FC236}">
                <a16:creationId xmlns="" xmlns:a16="http://schemas.microsoft.com/office/drawing/2014/main" id="{C9210BEB-91D9-4910-8166-F0E7DD90B6CC}"/>
              </a:ext>
            </a:extLst>
          </p:cNvPr>
          <p:cNvSpPr>
            <a:spLocks noGrp="1"/>
          </p:cNvSpPr>
          <p:nvPr>
            <p:ph idx="1"/>
          </p:nvPr>
        </p:nvSpPr>
        <p:spPr>
          <a:xfrm>
            <a:off x="2589212" y="1409700"/>
            <a:ext cx="8915400" cy="4501522"/>
          </a:xfrm>
        </p:spPr>
        <p:txBody>
          <a:bodyPr>
            <a:normAutofit fontScale="92500" lnSpcReduction="10000"/>
          </a:bodyPr>
          <a:lstStyle/>
          <a:p>
            <a:r>
              <a:rPr lang="bs-Latn-BA" b="1" dirty="0" smtClean="0"/>
              <a:t>Zakon </a:t>
            </a:r>
            <a:r>
              <a:rPr lang="bs-Latn-BA" b="1" dirty="0"/>
              <a:t>o radu: čl. 53 (2</a:t>
            </a:r>
            <a:r>
              <a:rPr lang="bs-Latn-BA" b="1" dirty="0" smtClean="0"/>
              <a:t>)</a:t>
            </a:r>
          </a:p>
          <a:p>
            <a:pPr>
              <a:buFont typeface="Wingdings" pitchFamily="2" charset="2"/>
              <a:buChar char="Ø"/>
            </a:pPr>
            <a:r>
              <a:rPr lang="hr-HR" dirty="0" smtClean="0"/>
              <a:t>Plaćeno odsustvo: </a:t>
            </a:r>
            <a:r>
              <a:rPr lang="vi-VN" dirty="0" smtClean="0"/>
              <a:t>(1</a:t>
            </a:r>
            <a:r>
              <a:rPr lang="vi-VN" dirty="0"/>
              <a:t>) Radnik ima pravo na odsustvo sa rada uz naknadu plaće do sedam radnih dana u jednoj kalendarskoj godini - plaćeno odsustvo u slučaju: stupanja u brak, porođaja supruge, teže bolesti i smrti člana uže obitelji, odnosno domaćinstva, u skladu sa kolektivnim ugovorom, pravilnikom o radu i ugovorom o radu. (2) Članom uže obitelji, u smislu stava 1. ovog člana, smatraju se: </a:t>
            </a:r>
            <a:r>
              <a:rPr lang="vi-VN" u="sng" dirty="0"/>
              <a:t>bračni odnosno vanbračni partner</a:t>
            </a:r>
            <a:r>
              <a:rPr lang="vi-VN" dirty="0"/>
              <a:t>, dijete (bračno, vanbračno, usvojeno, pastorče i dijete bez roditelja uzeto na izdržavanje), otac, majka, očuh, maćeha, usvojilac, dedo i nana (po ocu i majci), braća i sestre. </a:t>
            </a:r>
            <a:endParaRPr lang="bs-Latn-BA" b="1" dirty="0"/>
          </a:p>
          <a:p>
            <a:r>
              <a:rPr lang="bs-Latn-BA" b="1" dirty="0"/>
              <a:t>Zakon o prebivalištu i boravištu državljana BiH: čl. 8</a:t>
            </a:r>
            <a:r>
              <a:rPr lang="bs-Latn-BA" dirty="0" smtClean="0"/>
              <a:t>:</a:t>
            </a:r>
          </a:p>
          <a:p>
            <a:pPr>
              <a:buFont typeface="Wingdings" pitchFamily="2" charset="2"/>
              <a:buChar char="Ø"/>
            </a:pPr>
            <a:r>
              <a:rPr lang="hr-HR" u="sng" dirty="0"/>
              <a:t>Bračni ili izvanbračni partneri</a:t>
            </a:r>
            <a:r>
              <a:rPr lang="hr-HR" dirty="0"/>
              <a:t> i srodnici u prvom stupnju u pravoj liniji (roditelji i djeca), posvojitelji i posvojenici u postupku prijave prebivališta mogu podnijeti zahtjev za prijavu prebivališta na adresi već prijavljenog bračnog ili izvanbračnog partnera ili srodnika u prvom stupnju u pravoj liniji odnosno posvojitelja ili posvojenika samo uz dokaz o bračnom ili izvanbračnom stanju, srodstvu ili posvojenju, bez pribavljanja dokaza iz stavka 2. ovoga članka, uz evidentiranje postojanja takvog odnosa. </a:t>
            </a:r>
            <a:endParaRPr lang="bs-Latn-BA" dirty="0"/>
          </a:p>
        </p:txBody>
      </p:sp>
    </p:spTree>
    <p:extLst>
      <p:ext uri="{BB962C8B-B14F-4D97-AF65-F5344CB8AC3E}">
        <p14:creationId xmlns:p14="http://schemas.microsoft.com/office/powerpoint/2010/main" val="3408323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13A4FD-A680-4E3E-940E-A63B40BD51A5}"/>
              </a:ext>
            </a:extLst>
          </p:cNvPr>
          <p:cNvSpPr>
            <a:spLocks noGrp="1"/>
          </p:cNvSpPr>
          <p:nvPr>
            <p:ph type="title"/>
          </p:nvPr>
        </p:nvSpPr>
        <p:spPr>
          <a:xfrm>
            <a:off x="2592925" y="624110"/>
            <a:ext cx="8911687" cy="620490"/>
          </a:xfrm>
        </p:spPr>
        <p:txBody>
          <a:bodyPr>
            <a:normAutofit fontScale="90000"/>
          </a:bodyPr>
          <a:lstStyle/>
          <a:p>
            <a:r>
              <a:rPr lang="bs-Latn-BA" dirty="0"/>
              <a:t>Relevantno </a:t>
            </a:r>
            <a:r>
              <a:rPr lang="bs-Latn-BA" dirty="0" smtClean="0"/>
              <a:t>nacionalno </a:t>
            </a:r>
            <a:r>
              <a:rPr lang="bs-Latn-BA" dirty="0"/>
              <a:t>zakonodavstvo</a:t>
            </a:r>
          </a:p>
        </p:txBody>
      </p:sp>
      <p:sp>
        <p:nvSpPr>
          <p:cNvPr id="3" name="Content Placeholder 2">
            <a:extLst>
              <a:ext uri="{FF2B5EF4-FFF2-40B4-BE49-F238E27FC236}">
                <a16:creationId xmlns="" xmlns:a16="http://schemas.microsoft.com/office/drawing/2014/main" id="{E10E28FC-B57A-4F1C-BD6E-3550146DCD83}"/>
              </a:ext>
            </a:extLst>
          </p:cNvPr>
          <p:cNvSpPr>
            <a:spLocks noGrp="1"/>
          </p:cNvSpPr>
          <p:nvPr>
            <p:ph idx="1"/>
          </p:nvPr>
        </p:nvSpPr>
        <p:spPr>
          <a:xfrm>
            <a:off x="2589212" y="1435100"/>
            <a:ext cx="8915400" cy="4476122"/>
          </a:xfrm>
        </p:spPr>
        <p:txBody>
          <a:bodyPr>
            <a:normAutofit/>
          </a:bodyPr>
          <a:lstStyle/>
          <a:p>
            <a:pPr marL="0" indent="0">
              <a:buNone/>
            </a:pPr>
            <a:r>
              <a:rPr lang="bs-Latn-BA" sz="2400" dirty="0">
                <a:solidFill>
                  <a:prstClr val="black">
                    <a:lumMod val="85000"/>
                    <a:lumOff val="15000"/>
                  </a:prstClr>
                </a:solidFill>
                <a:ea typeface="+mj-ea"/>
                <a:cs typeface="+mj-cs"/>
              </a:rPr>
              <a:t>Isključujući ili izričito ne regulirajući vanbračne partnere:</a:t>
            </a:r>
          </a:p>
          <a:p>
            <a:r>
              <a:rPr lang="bs-Latn-BA" b="1" dirty="0"/>
              <a:t>Zakon o državljanstvu</a:t>
            </a:r>
            <a:r>
              <a:rPr lang="bs-Latn-BA" dirty="0"/>
              <a:t>: čl.10, 12</a:t>
            </a:r>
            <a:r>
              <a:rPr lang="bs-Latn-BA" dirty="0" smtClean="0"/>
              <a:t>;</a:t>
            </a:r>
          </a:p>
          <a:p>
            <a:pPr>
              <a:buFont typeface="Wingdings" pitchFamily="2" charset="2"/>
              <a:buChar char="Ø"/>
            </a:pPr>
            <a:r>
              <a:rPr lang="bs-Latn-BA" dirty="0" smtClean="0"/>
              <a:t>Sticanje državljanstva olakšanom naturalizacijom: </a:t>
            </a:r>
            <a:r>
              <a:rPr lang="hr-HR" dirty="0"/>
              <a:t>Bračni drug državljanina BiH - stranac, može steći državljanstvo BiH pod slijedećim uslovima; 1. da je brak trajao najmanje pet godina prije podnošenja zahtjeva i da još uvijek traje u momentu podnošenja </a:t>
            </a:r>
            <a:r>
              <a:rPr lang="hr-HR" dirty="0" smtClean="0"/>
              <a:t>(..)</a:t>
            </a:r>
          </a:p>
          <a:p>
            <a:r>
              <a:rPr lang="bs-Latn-BA" b="1" dirty="0" smtClean="0"/>
              <a:t>Zakon </a:t>
            </a:r>
            <a:r>
              <a:rPr lang="bs-Latn-BA" b="1" dirty="0"/>
              <a:t>o PIO</a:t>
            </a:r>
            <a:r>
              <a:rPr lang="bs-Latn-BA" dirty="0"/>
              <a:t>: čl. </a:t>
            </a:r>
            <a:r>
              <a:rPr lang="bs-Latn-BA" dirty="0" smtClean="0"/>
              <a:t>60: </a:t>
            </a:r>
          </a:p>
          <a:p>
            <a:pPr>
              <a:buFont typeface="Wingdings" pitchFamily="2" charset="2"/>
              <a:buChar char="Ø"/>
            </a:pPr>
            <a:r>
              <a:rPr lang="hr-HR" dirty="0" smtClean="0"/>
              <a:t>Porodicnu </a:t>
            </a:r>
            <a:r>
              <a:rPr lang="hr-HR" dirty="0"/>
              <a:t>penziju mogu ostvariti clanovi porodice : bracni drug; djeca rodjena u braku, van braka, usvojena, pastorcad koju je osiguranik izdrzavao, unucad i druga djeca bez roditelja koju je osiguranik izdrzavao do svoje smrti. Porodicnu penziju moze ostvariti i bracni drug iz razvedenog braka, ako mu je sudskom odlukom utvrdjeno pravo na izdrzavanje.</a:t>
            </a:r>
            <a:endParaRPr lang="bs-Latn-BA" dirty="0"/>
          </a:p>
        </p:txBody>
      </p:sp>
    </p:spTree>
    <p:extLst>
      <p:ext uri="{BB962C8B-B14F-4D97-AF65-F5344CB8AC3E}">
        <p14:creationId xmlns:p14="http://schemas.microsoft.com/office/powerpoint/2010/main" val="3626434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13A4FD-A680-4E3E-940E-A63B40BD51A5}"/>
              </a:ext>
            </a:extLst>
          </p:cNvPr>
          <p:cNvSpPr>
            <a:spLocks noGrp="1"/>
          </p:cNvSpPr>
          <p:nvPr>
            <p:ph type="title"/>
          </p:nvPr>
        </p:nvSpPr>
        <p:spPr>
          <a:xfrm>
            <a:off x="2592925" y="624110"/>
            <a:ext cx="8911687" cy="620490"/>
          </a:xfrm>
        </p:spPr>
        <p:txBody>
          <a:bodyPr>
            <a:normAutofit fontScale="90000"/>
          </a:bodyPr>
          <a:lstStyle/>
          <a:p>
            <a:r>
              <a:rPr lang="bs-Latn-BA" dirty="0"/>
              <a:t>Relevantno </a:t>
            </a:r>
            <a:r>
              <a:rPr lang="bs-Latn-BA" dirty="0" smtClean="0"/>
              <a:t>nacionalno </a:t>
            </a:r>
            <a:r>
              <a:rPr lang="bs-Latn-BA" dirty="0"/>
              <a:t>zakonodavstvo</a:t>
            </a:r>
          </a:p>
        </p:txBody>
      </p:sp>
      <p:sp>
        <p:nvSpPr>
          <p:cNvPr id="3" name="Content Placeholder 2">
            <a:extLst>
              <a:ext uri="{FF2B5EF4-FFF2-40B4-BE49-F238E27FC236}">
                <a16:creationId xmlns="" xmlns:a16="http://schemas.microsoft.com/office/drawing/2014/main" id="{E10E28FC-B57A-4F1C-BD6E-3550146DCD83}"/>
              </a:ext>
            </a:extLst>
          </p:cNvPr>
          <p:cNvSpPr>
            <a:spLocks noGrp="1"/>
          </p:cNvSpPr>
          <p:nvPr>
            <p:ph idx="1"/>
          </p:nvPr>
        </p:nvSpPr>
        <p:spPr>
          <a:xfrm>
            <a:off x="2589212" y="1435100"/>
            <a:ext cx="8915400" cy="4476122"/>
          </a:xfrm>
        </p:spPr>
        <p:txBody>
          <a:bodyPr>
            <a:normAutofit/>
          </a:bodyPr>
          <a:lstStyle/>
          <a:p>
            <a:pPr marL="0" indent="0">
              <a:buNone/>
            </a:pPr>
            <a:r>
              <a:rPr lang="bs-Latn-BA" sz="2400" dirty="0">
                <a:solidFill>
                  <a:prstClr val="black">
                    <a:lumMod val="85000"/>
                    <a:lumOff val="15000"/>
                  </a:prstClr>
                </a:solidFill>
                <a:ea typeface="+mj-ea"/>
                <a:cs typeface="+mj-cs"/>
              </a:rPr>
              <a:t>Isključujući ili izričito ne regulirajući vanbračne partnere:</a:t>
            </a:r>
          </a:p>
          <a:p>
            <a:r>
              <a:rPr lang="bs-Latn-BA" b="1" dirty="0" smtClean="0"/>
              <a:t>Zakon o stvarnim pravima: </a:t>
            </a:r>
            <a:r>
              <a:rPr lang="bs-Latn-BA" dirty="0" smtClean="0"/>
              <a:t>čl.256;</a:t>
            </a:r>
          </a:p>
          <a:p>
            <a:pPr>
              <a:buFont typeface="Wingdings" pitchFamily="2" charset="2"/>
              <a:buChar char="Ø"/>
            </a:pPr>
            <a:r>
              <a:rPr lang="bs-Latn-BA" dirty="0" smtClean="0"/>
              <a:t>Nositelji prava upotrebe: </a:t>
            </a:r>
          </a:p>
          <a:p>
            <a:pPr>
              <a:buFont typeface="Wingdings" pitchFamily="2" charset="2"/>
              <a:buChar char="Ø"/>
            </a:pPr>
            <a:r>
              <a:rPr lang="vi-VN" dirty="0" smtClean="0"/>
              <a:t>(</a:t>
            </a:r>
            <a:r>
              <a:rPr lang="vi-VN" dirty="0"/>
              <a:t>1) Nosilac prava upotrebe je ovlašten da se služi poslužnom stvari u okviru svojih potreba </a:t>
            </a:r>
            <a:r>
              <a:rPr lang="vi-VN" dirty="0" smtClean="0"/>
              <a:t>koje</a:t>
            </a:r>
            <a:r>
              <a:rPr lang="hr-HR" dirty="0" smtClean="0"/>
              <a:t> </a:t>
            </a:r>
            <a:r>
              <a:rPr lang="vi-VN" dirty="0" smtClean="0"/>
              <a:t>odgovaraju </a:t>
            </a:r>
            <a:r>
              <a:rPr lang="vi-VN" dirty="0"/>
              <a:t>njegovom uzrastu, zvanju, zanimanju i veličini porodičnog domaćinstva.</a:t>
            </a:r>
          </a:p>
          <a:p>
            <a:pPr>
              <a:buFont typeface="Wingdings" pitchFamily="2" charset="2"/>
              <a:buChar char="Ø"/>
            </a:pPr>
            <a:r>
              <a:rPr lang="vi-VN" dirty="0"/>
              <a:t>(2) Potrebe nosioca prava upotrebe određuju se prema stanju kad je osnovana </a:t>
            </a:r>
            <a:r>
              <a:rPr lang="vi-VN" dirty="0" smtClean="0"/>
              <a:t>služnost</a:t>
            </a:r>
            <a:r>
              <a:rPr lang="hr-HR" dirty="0" smtClean="0"/>
              <a:t> </a:t>
            </a:r>
            <a:r>
              <a:rPr lang="vi-VN" dirty="0" smtClean="0"/>
              <a:t>upotrebe</a:t>
            </a:r>
            <a:r>
              <a:rPr lang="vi-VN" dirty="0"/>
              <a:t>.</a:t>
            </a:r>
          </a:p>
          <a:p>
            <a:pPr>
              <a:buFont typeface="Wingdings" pitchFamily="2" charset="2"/>
              <a:buChar char="Ø"/>
            </a:pPr>
            <a:r>
              <a:rPr lang="vi-VN" dirty="0"/>
              <a:t>(3) Pod potrebom nosioca prava upotrebe podrazumijavaju se i potrebe njegovog </a:t>
            </a:r>
            <a:r>
              <a:rPr lang="vi-VN" dirty="0" smtClean="0"/>
              <a:t>porodičnog</a:t>
            </a:r>
            <a:r>
              <a:rPr lang="hr-HR" dirty="0" smtClean="0"/>
              <a:t> </a:t>
            </a:r>
            <a:r>
              <a:rPr lang="vi-VN" dirty="0" smtClean="0"/>
              <a:t>domaćinstva</a:t>
            </a:r>
            <a:r>
              <a:rPr lang="vi-VN" dirty="0"/>
              <a:t>, kao i promjene u njegovom porodičnom domaćinstvu koje su bile </a:t>
            </a:r>
            <a:r>
              <a:rPr lang="vi-VN" dirty="0" smtClean="0"/>
              <a:t>prirodno</a:t>
            </a:r>
            <a:r>
              <a:rPr lang="hr-HR" dirty="0" smtClean="0"/>
              <a:t> </a:t>
            </a:r>
            <a:r>
              <a:rPr lang="vi-VN" dirty="0" smtClean="0"/>
              <a:t>očekivane </a:t>
            </a:r>
            <a:r>
              <a:rPr lang="vi-VN" dirty="0"/>
              <a:t>i predvidive (bračni drug i maloljetna djeca, kao i osobe koje je po zakonu </a:t>
            </a:r>
            <a:r>
              <a:rPr lang="vi-VN" dirty="0" smtClean="0"/>
              <a:t>dužan</a:t>
            </a:r>
            <a:r>
              <a:rPr lang="hr-HR" dirty="0" smtClean="0"/>
              <a:t> </a:t>
            </a:r>
            <a:r>
              <a:rPr lang="vi-VN" dirty="0" smtClean="0"/>
              <a:t>izdržavati</a:t>
            </a:r>
            <a:r>
              <a:rPr lang="vi-VN" dirty="0"/>
              <a:t>) i promjene koje su nužno potrebne za vođenje porodičnog domaćinstva. </a:t>
            </a:r>
            <a:endParaRPr lang="bs-Latn-BA" dirty="0"/>
          </a:p>
        </p:txBody>
      </p:sp>
    </p:spTree>
    <p:extLst>
      <p:ext uri="{BB962C8B-B14F-4D97-AF65-F5344CB8AC3E}">
        <p14:creationId xmlns:p14="http://schemas.microsoft.com/office/powerpoint/2010/main" val="4203298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B7C2EE-5F13-4579-BBCD-BF666FADE7AB}"/>
              </a:ext>
            </a:extLst>
          </p:cNvPr>
          <p:cNvSpPr>
            <a:spLocks noGrp="1"/>
          </p:cNvSpPr>
          <p:nvPr>
            <p:ph type="title"/>
          </p:nvPr>
        </p:nvSpPr>
        <p:spPr>
          <a:xfrm>
            <a:off x="2592925" y="624110"/>
            <a:ext cx="8911687" cy="747490"/>
          </a:xfrm>
        </p:spPr>
        <p:txBody>
          <a:bodyPr/>
          <a:lstStyle/>
          <a:p>
            <a:r>
              <a:rPr lang="bs-Latn-BA" dirty="0"/>
              <a:t>Test diskriminacije</a:t>
            </a:r>
          </a:p>
        </p:txBody>
      </p:sp>
      <p:sp>
        <p:nvSpPr>
          <p:cNvPr id="3" name="Content Placeholder 2">
            <a:extLst>
              <a:ext uri="{FF2B5EF4-FFF2-40B4-BE49-F238E27FC236}">
                <a16:creationId xmlns="" xmlns:a16="http://schemas.microsoft.com/office/drawing/2014/main" id="{2C725BAF-9B0A-4C99-AAE0-32F30867E2B4}"/>
              </a:ext>
            </a:extLst>
          </p:cNvPr>
          <p:cNvSpPr>
            <a:spLocks noGrp="1"/>
          </p:cNvSpPr>
          <p:nvPr>
            <p:ph idx="1"/>
          </p:nvPr>
        </p:nvSpPr>
        <p:spPr>
          <a:xfrm>
            <a:off x="2589212" y="1371600"/>
            <a:ext cx="8915400" cy="4539622"/>
          </a:xfrm>
        </p:spPr>
        <p:txBody>
          <a:bodyPr/>
          <a:lstStyle/>
          <a:p>
            <a:r>
              <a:rPr lang="bs-Latn-BA" dirty="0"/>
              <a:t>da li navod o diskriminaciji potpada pod jedno od prava iz Ustava/ECHR?</a:t>
            </a:r>
          </a:p>
          <a:p>
            <a:r>
              <a:rPr lang="bs-Latn-BA" dirty="0"/>
              <a:t>da li postoji različito postupanje? </a:t>
            </a:r>
          </a:p>
          <a:p>
            <a:r>
              <a:rPr lang="bs-Latn-BA" dirty="0"/>
              <a:t>da li je je različito postupanje zasnovano na zakonu, a zakon slijedi legitiman javni interes?</a:t>
            </a:r>
          </a:p>
          <a:p>
            <a:r>
              <a:rPr lang="bs-Latn-BA" dirty="0"/>
              <a:t>da li upotrebljena sredstva za ostvarenje javnog interesa zadovoljavaju princip adekvatnosti i da li različito tretiranje zadovoljava princip proporcionalnosti?</a:t>
            </a:r>
          </a:p>
          <a:p>
            <a:pPr marL="0" indent="0">
              <a:buNone/>
            </a:pPr>
            <a:endParaRPr lang="bs-Latn-BA" dirty="0"/>
          </a:p>
          <a:p>
            <a:pPr marL="0" indent="0">
              <a:buNone/>
            </a:pPr>
            <a:r>
              <a:rPr lang="bs-Latn-BA" dirty="0"/>
              <a:t>Rezultat: postojanje i oblik diskriminacije</a:t>
            </a:r>
          </a:p>
          <a:p>
            <a:pPr marL="0" indent="0">
              <a:buNone/>
            </a:pPr>
            <a:r>
              <a:rPr lang="bs-Latn-BA" dirty="0"/>
              <a:t>Pasivna legitimacija?</a:t>
            </a:r>
          </a:p>
          <a:p>
            <a:pPr marL="0" indent="0">
              <a:buNone/>
            </a:pPr>
            <a:r>
              <a:rPr lang="bs-Latn-BA" dirty="0"/>
              <a:t>Rokovi – sistemska </a:t>
            </a:r>
            <a:r>
              <a:rPr lang="bs-Latn-BA" dirty="0" smtClean="0"/>
              <a:t>diskriminacija</a:t>
            </a:r>
            <a:r>
              <a:rPr lang="bs-Latn-BA" dirty="0"/>
              <a:t>?</a:t>
            </a:r>
          </a:p>
          <a:p>
            <a:pPr marL="0" indent="0">
              <a:buNone/>
            </a:pPr>
            <a:r>
              <a:rPr lang="bs-Latn-BA" dirty="0"/>
              <a:t>Nadležni sud?</a:t>
            </a:r>
          </a:p>
        </p:txBody>
      </p:sp>
    </p:spTree>
    <p:extLst>
      <p:ext uri="{BB962C8B-B14F-4D97-AF65-F5344CB8AC3E}">
        <p14:creationId xmlns:p14="http://schemas.microsoft.com/office/powerpoint/2010/main" val="3397094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Zakonska rješenja: nekad i sad</a:t>
            </a:r>
          </a:p>
        </p:txBody>
      </p:sp>
      <p:sp>
        <p:nvSpPr>
          <p:cNvPr id="3" name="Content Placeholder 2"/>
          <p:cNvSpPr>
            <a:spLocks noGrp="1"/>
          </p:cNvSpPr>
          <p:nvPr>
            <p:ph idx="1"/>
          </p:nvPr>
        </p:nvSpPr>
        <p:spPr>
          <a:xfrm>
            <a:off x="2292439" y="1460500"/>
            <a:ext cx="8049296" cy="4450722"/>
          </a:xfrm>
        </p:spPr>
        <p:txBody>
          <a:bodyPr>
            <a:normAutofit/>
          </a:bodyPr>
          <a:lstStyle/>
          <a:p>
            <a:pPr marL="0" indent="0">
              <a:buNone/>
            </a:pPr>
            <a:r>
              <a:rPr lang="bs-Latn-BA" b="1" u="sng" dirty="0"/>
              <a:t>Parnični postupak</a:t>
            </a:r>
          </a:p>
          <a:p>
            <a:r>
              <a:rPr lang="bs-Latn-BA" sz="2400" dirty="0"/>
              <a:t>Nadležnost</a:t>
            </a:r>
          </a:p>
          <a:p>
            <a:r>
              <a:rPr lang="bs-Latn-BA" sz="2400" dirty="0"/>
              <a:t>Rokovi</a:t>
            </a:r>
          </a:p>
          <a:p>
            <a:r>
              <a:rPr lang="bs-Latn-BA" sz="2400" dirty="0"/>
              <a:t>Izvršenje</a:t>
            </a:r>
          </a:p>
          <a:p>
            <a:r>
              <a:rPr lang="bs-Latn-BA" sz="2400" dirty="0"/>
              <a:t>Privremene mjere obezbjeđenja</a:t>
            </a:r>
          </a:p>
          <a:p>
            <a:r>
              <a:rPr lang="bs-Latn-BA" sz="2400" dirty="0"/>
              <a:t>Teret dokazivanja</a:t>
            </a:r>
          </a:p>
          <a:p>
            <a:r>
              <a:rPr lang="bs-Latn-BA" sz="2400" dirty="0"/>
              <a:t>Učešće trećih lica: umješači</a:t>
            </a:r>
          </a:p>
          <a:p>
            <a:r>
              <a:rPr lang="bs-Latn-BA" sz="2400" dirty="0"/>
              <a:t>Kolektivna tužba za zaštitu od diskriminacije</a:t>
            </a:r>
          </a:p>
          <a:p>
            <a:r>
              <a:rPr lang="bs-Latn-BA" sz="2400" dirty="0"/>
              <a:t>Strateško parničenje</a:t>
            </a:r>
          </a:p>
        </p:txBody>
      </p:sp>
    </p:spTree>
    <p:extLst>
      <p:ext uri="{BB962C8B-B14F-4D97-AF65-F5344CB8AC3E}">
        <p14:creationId xmlns:p14="http://schemas.microsoft.com/office/powerpoint/2010/main" val="2395185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Nadležnost u AD parnicama</a:t>
            </a:r>
          </a:p>
        </p:txBody>
      </p:sp>
      <p:sp>
        <p:nvSpPr>
          <p:cNvPr id="3" name="Content Placeholder 2"/>
          <p:cNvSpPr>
            <a:spLocks noGrp="1"/>
          </p:cNvSpPr>
          <p:nvPr>
            <p:ph idx="1"/>
          </p:nvPr>
        </p:nvSpPr>
        <p:spPr>
          <a:xfrm>
            <a:off x="2207569" y="1574799"/>
            <a:ext cx="8700837" cy="5070699"/>
          </a:xfrm>
        </p:spPr>
        <p:txBody>
          <a:bodyPr>
            <a:noAutofit/>
          </a:bodyPr>
          <a:lstStyle/>
          <a:p>
            <a:pPr algn="just">
              <a:buNone/>
            </a:pPr>
            <a:r>
              <a:rPr lang="bs-Latn-BA" b="1" u="sng" dirty="0"/>
              <a:t>PRIJE:</a:t>
            </a:r>
          </a:p>
          <a:p>
            <a:pPr algn="just"/>
            <a:r>
              <a:rPr lang="bs-Latn-BA" dirty="0"/>
              <a:t>nema specijaliziranih sudova, niti specijaliziranih odjeljenja pri sudovima</a:t>
            </a:r>
          </a:p>
          <a:p>
            <a:pPr algn="just"/>
            <a:r>
              <a:rPr lang="bs-Latn-BA" dirty="0"/>
              <a:t>Prvi stepen </a:t>
            </a:r>
            <a:r>
              <a:rPr lang="bs-Latn-BA" dirty="0" smtClean="0"/>
              <a:t>općinski/osnovni, </a:t>
            </a:r>
            <a:r>
              <a:rPr lang="bs-Latn-BA" dirty="0"/>
              <a:t>drugi stepen </a:t>
            </a:r>
            <a:r>
              <a:rPr lang="bs-Latn-BA" dirty="0" smtClean="0"/>
              <a:t>kantonalni/okružni</a:t>
            </a:r>
            <a:endParaRPr lang="bs-Latn-BA" dirty="0"/>
          </a:p>
          <a:p>
            <a:pPr algn="just"/>
            <a:r>
              <a:rPr lang="bs-Latn-BA" dirty="0"/>
              <a:t>Opšta mjesna nadležnost (moguća posebna nadležnost za kumulirani zahtjev)</a:t>
            </a:r>
          </a:p>
          <a:p>
            <a:pPr algn="just"/>
            <a:r>
              <a:rPr lang="bs-Latn-BA" dirty="0"/>
              <a:t>Nepostojanje izberive nadležnosti</a:t>
            </a:r>
          </a:p>
          <a:p>
            <a:pPr algn="just"/>
            <a:endParaRPr lang="bs-Latn-BA" dirty="0"/>
          </a:p>
          <a:p>
            <a:pPr algn="just">
              <a:buNone/>
            </a:pPr>
            <a:r>
              <a:rPr lang="bs-Latn-BA" b="1" u="sng" dirty="0"/>
              <a:t>POSLIJE:</a:t>
            </a:r>
          </a:p>
          <a:p>
            <a:pPr algn="just"/>
            <a:r>
              <a:rPr lang="bs-Latn-BA" dirty="0"/>
              <a:t>Ako ovim zakonom nije drugačije propisano, a u skladu sa zakonima o sudovima oba entiteta i Brčko Distrikta Bosne i Hercegovine, za </a:t>
            </a:r>
            <a:r>
              <a:rPr lang="bs-Latn-BA" u="sng" dirty="0"/>
              <a:t>AD tužbe nadležan je u prvom i drugom stepenu, osim suda opće mjesne nadležnosti, i sud na čijem području tužilac ima prebivalište ili boravište, te sud u mjestu u kojem se dogodila šteta ili je počinjena radnja diskriminacije</a:t>
            </a:r>
            <a:r>
              <a:rPr lang="bs-Latn-BA" dirty="0"/>
              <a:t>. </a:t>
            </a:r>
          </a:p>
        </p:txBody>
      </p:sp>
    </p:spTree>
    <p:extLst>
      <p:ext uri="{BB962C8B-B14F-4D97-AF65-F5344CB8AC3E}">
        <p14:creationId xmlns:p14="http://schemas.microsoft.com/office/powerpoint/2010/main" val="2572618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a:t>Rokovi za podnošenje AD zahtjeva</a:t>
            </a:r>
          </a:p>
        </p:txBody>
      </p:sp>
      <p:sp>
        <p:nvSpPr>
          <p:cNvPr id="3" name="Content Placeholder 2"/>
          <p:cNvSpPr>
            <a:spLocks noGrp="1"/>
          </p:cNvSpPr>
          <p:nvPr>
            <p:ph idx="1"/>
          </p:nvPr>
        </p:nvSpPr>
        <p:spPr>
          <a:xfrm>
            <a:off x="1847529" y="1403797"/>
            <a:ext cx="8893451" cy="4908103"/>
          </a:xfrm>
        </p:spPr>
        <p:txBody>
          <a:bodyPr numCol="1">
            <a:noAutofit/>
          </a:bodyPr>
          <a:lstStyle/>
          <a:p>
            <a:pPr algn="just">
              <a:buNone/>
            </a:pPr>
            <a:r>
              <a:rPr lang="bs-Latn-BA" sz="1600" b="1" u="sng" dirty="0" smtClean="0"/>
              <a:t>PRIJE  </a:t>
            </a:r>
            <a:r>
              <a:rPr lang="bs-Latn-BA" sz="1600" dirty="0"/>
              <a:t>								</a:t>
            </a:r>
          </a:p>
          <a:p>
            <a:pPr algn="just"/>
            <a:r>
              <a:rPr lang="bs-Latn-BA" sz="1600" dirty="0"/>
              <a:t>Objektivni rok: 1 godina</a:t>
            </a:r>
          </a:p>
          <a:p>
            <a:pPr algn="just"/>
            <a:r>
              <a:rPr lang="bs-Latn-BA" sz="1600" dirty="0"/>
              <a:t>Subjektivni rok: 3 mjeseca</a:t>
            </a:r>
          </a:p>
          <a:p>
            <a:pPr algn="just"/>
            <a:r>
              <a:rPr lang="bs-Latn-BA" sz="1600" dirty="0"/>
              <a:t>Specifično: kontinuirane ili sistemske povrede (mobing, strukturalna diskriminacija). </a:t>
            </a:r>
            <a:r>
              <a:rPr lang="bs-Latn-BA" sz="1600" dirty="0" smtClean="0"/>
              <a:t>Primjeri</a:t>
            </a:r>
            <a:endParaRPr lang="bs-Latn-BA" sz="1600" dirty="0"/>
          </a:p>
          <a:p>
            <a:pPr algn="just"/>
            <a:r>
              <a:rPr lang="bs-Latn-BA" sz="1600" dirty="0"/>
              <a:t>Prekid i zastoj zbog korištenja drugih mehanizama zaštite ne postoji</a:t>
            </a:r>
          </a:p>
          <a:p>
            <a:pPr algn="just"/>
            <a:endParaRPr lang="bs-Latn-BA" sz="1600" dirty="0"/>
          </a:p>
          <a:p>
            <a:pPr algn="just">
              <a:buNone/>
            </a:pPr>
            <a:r>
              <a:rPr lang="bs-Latn-BA" sz="1600" b="1" u="sng" dirty="0"/>
              <a:t>POSLIJE</a:t>
            </a:r>
            <a:r>
              <a:rPr lang="bs-Latn-BA" sz="1600" b="1" dirty="0"/>
              <a:t>	</a:t>
            </a:r>
            <a:r>
              <a:rPr lang="bs-Latn-BA" sz="1600" dirty="0"/>
              <a:t>	</a:t>
            </a:r>
          </a:p>
          <a:p>
            <a:pPr algn="just"/>
            <a:r>
              <a:rPr lang="bs-Latn-BA" sz="1600" dirty="0"/>
              <a:t>Rok za podnošenje tužbe na osnovu člana 12. ovog zakona je </a:t>
            </a:r>
            <a:r>
              <a:rPr lang="bs-Latn-BA" sz="1600" b="1" dirty="0"/>
              <a:t>tri godine </a:t>
            </a:r>
            <a:r>
              <a:rPr lang="bs-Latn-BA" sz="1600" dirty="0"/>
              <a:t>od dana saznanja o učinjenoj povredi prava, a najduže </a:t>
            </a:r>
            <a:r>
              <a:rPr lang="bs-Latn-BA" sz="1600" b="1" dirty="0"/>
              <a:t>pet godina </a:t>
            </a:r>
            <a:r>
              <a:rPr lang="bs-Latn-BA" sz="1600" dirty="0"/>
              <a:t>od dana učinjenja povrede. </a:t>
            </a:r>
          </a:p>
          <a:p>
            <a:pPr algn="just"/>
            <a:r>
              <a:rPr lang="bs-Latn-BA" sz="1600" dirty="0"/>
              <a:t>U slučaju </a:t>
            </a:r>
            <a:r>
              <a:rPr lang="bs-Latn-BA" sz="1600" b="1" dirty="0"/>
              <a:t>kontinuirane diskriminacije</a:t>
            </a:r>
            <a:r>
              <a:rPr lang="bs-Latn-BA" sz="1600" dirty="0"/>
              <a:t>, rok se računa od dana </a:t>
            </a:r>
            <a:r>
              <a:rPr lang="bs-Latn-BA" sz="1600" b="1" dirty="0"/>
              <a:t>posljednje učinjene radnje</a:t>
            </a:r>
            <a:r>
              <a:rPr lang="bs-Latn-BA" sz="1600" dirty="0"/>
              <a:t>. </a:t>
            </a:r>
            <a:r>
              <a:rPr lang="bs-Latn-BA" sz="1600" b="1" dirty="0"/>
              <a:t>Rokovi se ne računaju u slučajevima sistemske diskriminacije</a:t>
            </a:r>
            <a:r>
              <a:rPr lang="bs-Latn-BA" sz="1600" dirty="0"/>
              <a:t>. </a:t>
            </a:r>
          </a:p>
          <a:p>
            <a:pPr algn="just"/>
            <a:r>
              <a:rPr lang="bs-Latn-BA" sz="1600" dirty="0"/>
              <a:t>Rok za podnošenje zahtjeva </a:t>
            </a:r>
            <a:r>
              <a:rPr lang="bs-Latn-BA" sz="1600" b="1" dirty="0"/>
              <a:t>za reviziju iznosi tri mjeseca </a:t>
            </a:r>
            <a:r>
              <a:rPr lang="bs-Latn-BA" sz="1600" dirty="0"/>
              <a:t>od dana uručenja drugostepene presude. </a:t>
            </a:r>
          </a:p>
          <a:p>
            <a:pPr algn="just">
              <a:buNone/>
            </a:pPr>
            <a:r>
              <a:rPr lang="bs-Latn-BA" sz="1400" dirty="0"/>
              <a:t>		</a:t>
            </a:r>
          </a:p>
          <a:p>
            <a:pPr algn="just">
              <a:buNone/>
            </a:pPr>
            <a:endParaRPr lang="bs-Latn-BA" sz="1400" dirty="0"/>
          </a:p>
        </p:txBody>
      </p:sp>
    </p:spTree>
    <p:extLst>
      <p:ext uri="{BB962C8B-B14F-4D97-AF65-F5344CB8AC3E}">
        <p14:creationId xmlns:p14="http://schemas.microsoft.com/office/powerpoint/2010/main" val="3863190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Aktivna i pasivna legitimacija</a:t>
            </a:r>
          </a:p>
        </p:txBody>
      </p:sp>
      <p:sp>
        <p:nvSpPr>
          <p:cNvPr id="3" name="Content Placeholder 2"/>
          <p:cNvSpPr>
            <a:spLocks noGrp="1"/>
          </p:cNvSpPr>
          <p:nvPr>
            <p:ph idx="1"/>
          </p:nvPr>
        </p:nvSpPr>
        <p:spPr>
          <a:xfrm>
            <a:off x="1847528" y="1313645"/>
            <a:ext cx="9421486" cy="4995675"/>
          </a:xfrm>
        </p:spPr>
        <p:txBody>
          <a:bodyPr>
            <a:normAutofit/>
          </a:bodyPr>
          <a:lstStyle/>
          <a:p>
            <a:pPr algn="just"/>
            <a:endParaRPr lang="bs-Latn-BA" dirty="0"/>
          </a:p>
          <a:p>
            <a:pPr algn="just"/>
            <a:r>
              <a:rPr lang="bs-Latn-BA" dirty="0"/>
              <a:t>Aktivna legitimacija – ko može tužiti?</a:t>
            </a:r>
          </a:p>
          <a:p>
            <a:pPr marL="0" indent="0" algn="just">
              <a:buNone/>
            </a:pPr>
            <a:r>
              <a:rPr lang="bs-Latn-BA" dirty="0"/>
              <a:t>Čl. 12. st.1. ZZD: </a:t>
            </a:r>
            <a:r>
              <a:rPr lang="bs-Latn-BA" b="1" dirty="0"/>
              <a:t>Lice ili grupa lica koja su izložena bilo kojem obliku diskriminacije</a:t>
            </a:r>
            <a:r>
              <a:rPr lang="bs-Latn-BA" dirty="0"/>
              <a:t>, prema odredbama ovog zakona, ovlašteni su da podnesu tužbu i traže (..)</a:t>
            </a:r>
          </a:p>
          <a:p>
            <a:pPr algn="just"/>
            <a:r>
              <a:rPr lang="bs-Latn-BA" dirty="0"/>
              <a:t>Pasivna legitimacija – koga se može tužiti?</a:t>
            </a:r>
          </a:p>
          <a:p>
            <a:pPr marL="0" indent="0" algn="just">
              <a:buNone/>
            </a:pPr>
            <a:r>
              <a:rPr lang="bs-Latn-BA" dirty="0"/>
              <a:t>Fizička i pravna osoba, množina subjekata na obje procesne pozicije</a:t>
            </a:r>
          </a:p>
          <a:p>
            <a:pPr algn="just"/>
            <a:r>
              <a:rPr lang="bs-Latn-BA" dirty="0"/>
              <a:t>Izmjenom definicije diskriminacije i širenjem liste </a:t>
            </a:r>
            <a:r>
              <a:rPr lang="bs-Latn-BA" dirty="0" smtClean="0"/>
              <a:t>zabranjenih </a:t>
            </a:r>
            <a:r>
              <a:rPr lang="bs-Latn-BA" dirty="0"/>
              <a:t>osnova proširio se i krug aktivno legitimisanih lica (žrtve asocijativne diskriminacije, žrtve viktimizacije itd)</a:t>
            </a:r>
          </a:p>
          <a:p>
            <a:pPr algn="just"/>
            <a:r>
              <a:rPr lang="bs-Latn-BA" dirty="0"/>
              <a:t>Nepostojanje identificiranog tužitelja, tzv. prethodna diskriminacija?</a:t>
            </a:r>
          </a:p>
          <a:p>
            <a:pPr marL="0" indent="0" algn="just">
              <a:buNone/>
            </a:pPr>
            <a:r>
              <a:rPr lang="bs-Latn-BA" dirty="0"/>
              <a:t>Član 12. st.1. t. a) ZZD: utvrđivanje da je tuženi povrijedio tužiočevo pravo na jednako postupanje, odnosno da radnja koju je preduzeo ili propustio </a:t>
            </a:r>
            <a:r>
              <a:rPr lang="bs-Latn-BA" b="1" dirty="0"/>
              <a:t>može neposredno dovesti do povrede prava na jednako postupanje </a:t>
            </a:r>
            <a:r>
              <a:rPr lang="bs-Latn-BA" dirty="0"/>
              <a:t>(tužba za utvrđivanje diskriminacije</a:t>
            </a:r>
            <a:r>
              <a:rPr lang="bs-Latn-BA" dirty="0" smtClean="0"/>
              <a:t>) – PREDSTOJEĆA diskriminacija </a:t>
            </a:r>
            <a:endParaRPr lang="bs-Latn-BA" dirty="0"/>
          </a:p>
        </p:txBody>
      </p:sp>
    </p:spTree>
    <p:extLst>
      <p:ext uri="{BB962C8B-B14F-4D97-AF65-F5344CB8AC3E}">
        <p14:creationId xmlns:p14="http://schemas.microsoft.com/office/powerpoint/2010/main" val="4178358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931E1C-5F24-470A-8671-54A48D4C632F}"/>
              </a:ext>
            </a:extLst>
          </p:cNvPr>
          <p:cNvSpPr>
            <a:spLocks noGrp="1"/>
          </p:cNvSpPr>
          <p:nvPr>
            <p:ph type="title"/>
          </p:nvPr>
        </p:nvSpPr>
        <p:spPr>
          <a:xfrm>
            <a:off x="3468695" y="624110"/>
            <a:ext cx="6683765" cy="861790"/>
          </a:xfrm>
        </p:spPr>
        <p:txBody>
          <a:bodyPr/>
          <a:lstStyle/>
          <a:p>
            <a:r>
              <a:rPr lang="bs-Latn-BA" dirty="0"/>
              <a:t>Definicija diskriminacije</a:t>
            </a:r>
          </a:p>
        </p:txBody>
      </p:sp>
      <p:sp>
        <p:nvSpPr>
          <p:cNvPr id="3" name="Content Placeholder 2">
            <a:extLst>
              <a:ext uri="{FF2B5EF4-FFF2-40B4-BE49-F238E27FC236}">
                <a16:creationId xmlns="" xmlns:a16="http://schemas.microsoft.com/office/drawing/2014/main" id="{B5D8D181-519A-4E27-95F8-A691F000BB63}"/>
              </a:ext>
            </a:extLst>
          </p:cNvPr>
          <p:cNvSpPr>
            <a:spLocks noGrp="1"/>
          </p:cNvSpPr>
          <p:nvPr>
            <p:ph idx="1"/>
          </p:nvPr>
        </p:nvSpPr>
        <p:spPr>
          <a:xfrm>
            <a:off x="1847529" y="1403797"/>
            <a:ext cx="9241181" cy="5049539"/>
          </a:xfrm>
        </p:spPr>
        <p:txBody>
          <a:bodyPr>
            <a:normAutofit fontScale="92500"/>
          </a:bodyPr>
          <a:lstStyle/>
          <a:p>
            <a:pPr algn="just"/>
            <a:r>
              <a:rPr lang="bs-Latn-BA" sz="2400" dirty="0" smtClean="0"/>
              <a:t>Diskriminacijom </a:t>
            </a:r>
            <a:r>
              <a:rPr lang="bs-Latn-BA" sz="2400" dirty="0"/>
              <a:t>će se, u smislu ovog zakona, smatrati svako različito postupanje uključujući svako isključivanje, ograničavanje ili davanje prednosti utemeljeno na stvarnim ili pretpostavljenim osnovama prema bilo kojem licu ili grupi lica </a:t>
            </a:r>
            <a:r>
              <a:rPr lang="bs-Latn-BA" sz="2400" dirty="0">
                <a:solidFill>
                  <a:srgbClr val="FF0000"/>
                </a:solidFill>
              </a:rPr>
              <a:t>i onima koji su s njima u rodbinskoj ili drugoj vezi </a:t>
            </a:r>
            <a:r>
              <a:rPr lang="bs-Latn-BA" sz="2400" dirty="0"/>
              <a:t>na osnovu njihove rase, boje kože, jezika, vjere, etničke pripadnosti, </a:t>
            </a:r>
            <a:r>
              <a:rPr lang="bs-Latn-BA" sz="2400" dirty="0">
                <a:solidFill>
                  <a:srgbClr val="FF0000"/>
                </a:solidFill>
              </a:rPr>
              <a:t>invaliditeta, starosne dobi</a:t>
            </a:r>
            <a:r>
              <a:rPr lang="bs-Latn-BA" sz="2400" dirty="0"/>
              <a:t>, nacionalnog ili socijalnog porijekla, veze s nacionalnom manjinom, političkog ili drugog uvjerenja, imovnog stanja, članstva u sindikatu ili drugom udruženju, obrazovanja, društvenog položaja i pola, </a:t>
            </a:r>
            <a:r>
              <a:rPr lang="bs-Latn-BA" sz="2400" dirty="0">
                <a:solidFill>
                  <a:srgbClr val="FF0000"/>
                </a:solidFill>
              </a:rPr>
              <a:t>seksualne orijentacije, rodnog identiteta, spolnih karakteristika</a:t>
            </a:r>
            <a:r>
              <a:rPr lang="bs-Latn-BA" sz="2400" dirty="0"/>
              <a:t>, kao i svaka druga okolnost koja ima za svrhu ili posljedicu da bilo kojem licu onemogući ili ugrožava priznavanje, uživanje ili ostvarivanje, na ravnopravnoj osnovi, prava i sloboda u svim oblastima života. </a:t>
            </a:r>
          </a:p>
          <a:p>
            <a:pPr algn="just"/>
            <a:endParaRPr lang="bs-Latn-BA" dirty="0"/>
          </a:p>
        </p:txBody>
      </p:sp>
    </p:spTree>
    <p:extLst>
      <p:ext uri="{BB962C8B-B14F-4D97-AF65-F5344CB8AC3E}">
        <p14:creationId xmlns:p14="http://schemas.microsoft.com/office/powerpoint/2010/main" val="3584993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5E0DD5-7997-471F-86FA-D8A5AC9FB884}"/>
              </a:ext>
            </a:extLst>
          </p:cNvPr>
          <p:cNvSpPr>
            <a:spLocks noGrp="1"/>
          </p:cNvSpPr>
          <p:nvPr>
            <p:ph type="title"/>
          </p:nvPr>
        </p:nvSpPr>
        <p:spPr>
          <a:xfrm>
            <a:off x="3468695" y="624110"/>
            <a:ext cx="6683765" cy="874490"/>
          </a:xfrm>
        </p:spPr>
        <p:txBody>
          <a:bodyPr/>
          <a:lstStyle/>
          <a:p>
            <a:r>
              <a:rPr lang="bs-Latn-BA" dirty="0"/>
              <a:t>Aktivna legitimacija</a:t>
            </a:r>
          </a:p>
        </p:txBody>
      </p:sp>
      <p:sp>
        <p:nvSpPr>
          <p:cNvPr id="3" name="Content Placeholder 2">
            <a:extLst>
              <a:ext uri="{FF2B5EF4-FFF2-40B4-BE49-F238E27FC236}">
                <a16:creationId xmlns="" xmlns:a16="http://schemas.microsoft.com/office/drawing/2014/main" id="{B165976F-A01F-46AB-8B7B-19718B3B0252}"/>
              </a:ext>
            </a:extLst>
          </p:cNvPr>
          <p:cNvSpPr>
            <a:spLocks noGrp="1"/>
          </p:cNvSpPr>
          <p:nvPr>
            <p:ph idx="1"/>
          </p:nvPr>
        </p:nvSpPr>
        <p:spPr>
          <a:xfrm>
            <a:off x="1775521" y="1339403"/>
            <a:ext cx="9931375" cy="4969917"/>
          </a:xfrm>
        </p:spPr>
        <p:txBody>
          <a:bodyPr>
            <a:normAutofit/>
          </a:bodyPr>
          <a:lstStyle/>
          <a:p>
            <a:r>
              <a:rPr lang="bs-Latn-BA" dirty="0"/>
              <a:t>Individualni tužitelji</a:t>
            </a:r>
          </a:p>
          <a:p>
            <a:r>
              <a:rPr lang="bs-Latn-BA" dirty="0"/>
              <a:t>Učešća tijela za zaštitu jednakosti u sudskim postupcima (zastupanje, pokretanje postupka, interveniranje)</a:t>
            </a:r>
          </a:p>
          <a:p>
            <a:pPr marL="0" indent="0" algn="just">
              <a:buNone/>
            </a:pPr>
            <a:r>
              <a:rPr lang="bs-Latn-BA" dirty="0"/>
              <a:t>Član 17. ZZD: Udruženja ili druge organizacije osnovane u skladu sa zakonom, koje se bave zaštitom ljudskih prava, odnosno prava određene grupe lica, mogu podnijeti tužbu protiv lica koje je povrijedila pravo na jednako postupanje većeg broja lica koja pretežno pripadaju grupi čija prava tužilac štiti – Kolektivne tužbe</a:t>
            </a:r>
          </a:p>
          <a:p>
            <a:r>
              <a:rPr lang="bs-Latn-BA" dirty="0"/>
              <a:t>Institucija Ombudsmana za ljudska prava kao potencijalni tužitelj</a:t>
            </a:r>
          </a:p>
          <a:p>
            <a:pPr marL="0" indent="0">
              <a:buNone/>
            </a:pPr>
            <a:r>
              <a:rPr lang="bs-Latn-BA" dirty="0"/>
              <a:t>Član 4.st.2. Zakona o ombudsmenu za ljudska prava BiH</a:t>
            </a:r>
            <a:r>
              <a:rPr lang="bs-Latn-BA" dirty="0">
                <a:sym typeface="Wingdings" panose="05000000000000000000" pitchFamily="2" charset="2"/>
              </a:rPr>
              <a:t>: IO (..) može pokrenuti sudske postupke ili intervenirati u toku postupka koji se vodi kad ustanovi da je takva aktivnost neophodna pri obavljanju svojih dužnosti.</a:t>
            </a:r>
          </a:p>
          <a:p>
            <a:pPr marL="0" indent="0">
              <a:buNone/>
            </a:pPr>
            <a:r>
              <a:rPr lang="bs-Latn-BA" dirty="0" smtClean="0">
                <a:sym typeface="Wingdings" panose="05000000000000000000" pitchFamily="2" charset="2"/>
              </a:rPr>
              <a:t>Dužnosti</a:t>
            </a:r>
            <a:r>
              <a:rPr lang="bs-Latn-BA" dirty="0">
                <a:sym typeface="Wingdings" panose="05000000000000000000" pitchFamily="2" charset="2"/>
              </a:rPr>
              <a:t> </a:t>
            </a:r>
            <a:r>
              <a:rPr lang="bs-Latn-BA" dirty="0" smtClean="0">
                <a:sym typeface="Wingdings" panose="05000000000000000000" pitchFamily="2" charset="2"/>
              </a:rPr>
              <a:t>(..) djelovati </a:t>
            </a:r>
            <a:r>
              <a:rPr lang="bs-Latn-BA" dirty="0">
                <a:sym typeface="Wingdings" panose="05000000000000000000" pitchFamily="2" charset="2"/>
              </a:rPr>
              <a:t>u cilju promoviranja dobre uprave i vladavine prava, zaštite i sloboda fizičkih i pravnih lica, </a:t>
            </a:r>
            <a:r>
              <a:rPr lang="bs-Latn-BA" dirty="0" smtClean="0">
                <a:sym typeface="Wingdings" panose="05000000000000000000" pitchFamily="2" charset="2"/>
              </a:rPr>
              <a:t>garanTovanih </a:t>
            </a:r>
            <a:r>
              <a:rPr lang="bs-Latn-BA" dirty="0">
                <a:sym typeface="Wingdings" panose="05000000000000000000" pitchFamily="2" charset="2"/>
              </a:rPr>
              <a:t>Ustavom BiH i međunarodnim sporazumima</a:t>
            </a:r>
            <a:r>
              <a:rPr lang="bs-Latn-BA" dirty="0" smtClean="0">
                <a:sym typeface="Wingdings" panose="05000000000000000000" pitchFamily="2" charset="2"/>
              </a:rPr>
              <a:t>.</a:t>
            </a:r>
            <a:endParaRPr lang="bs-Latn-BA" dirty="0"/>
          </a:p>
        </p:txBody>
      </p:sp>
    </p:spTree>
    <p:extLst>
      <p:ext uri="{BB962C8B-B14F-4D97-AF65-F5344CB8AC3E}">
        <p14:creationId xmlns:p14="http://schemas.microsoft.com/office/powerpoint/2010/main" val="20459108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783</TotalTime>
  <Words>3325</Words>
  <Application>Microsoft Office PowerPoint</Application>
  <PresentationFormat>Widescreen</PresentationFormat>
  <Paragraphs>222</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Century Gothic</vt:lpstr>
      <vt:lpstr>Tahoma</vt:lpstr>
      <vt:lpstr>Wingdings</vt:lpstr>
      <vt:lpstr>Wingdings 3</vt:lpstr>
      <vt:lpstr>Wisp</vt:lpstr>
      <vt:lpstr>Učinkovitost antidiskriminacijskog prava i prakse u BiH u odnosu na diskriminaciju na osnovu spola i roda</vt:lpstr>
      <vt:lpstr>Mogući postupci zaštite od diskriminacije</vt:lpstr>
      <vt:lpstr>Parnični postupak</vt:lpstr>
      <vt:lpstr>Zakonska rješenja: nekad i sad</vt:lpstr>
      <vt:lpstr>Nadležnost u AD parnicama</vt:lpstr>
      <vt:lpstr>Rokovi za podnošenje AD zahtjeva</vt:lpstr>
      <vt:lpstr>Aktivna i pasivna legitimacija</vt:lpstr>
      <vt:lpstr>Definicija diskriminacije</vt:lpstr>
      <vt:lpstr>Aktivna legitimacija</vt:lpstr>
      <vt:lpstr>Kolektivne tužbe – strateško parničenje</vt:lpstr>
      <vt:lpstr>Kolektivne tužbe – strateško parničenje</vt:lpstr>
      <vt:lpstr>Umješači i uloga organizacija civilnog društva</vt:lpstr>
      <vt:lpstr>Tok i dinamika postupka: Hitnost</vt:lpstr>
      <vt:lpstr>Tok i dinamika postupka: privremene mjere</vt:lpstr>
      <vt:lpstr>Troškovi postupka i (ne)dostupnost pravne pomoći</vt:lpstr>
      <vt:lpstr>Sistem pravnih lijekova i zaštita od viktimizacije</vt:lpstr>
      <vt:lpstr>Zakon o ravnopravnosti spolova</vt:lpstr>
      <vt:lpstr>Zakon o ravnopravnosti spolova</vt:lpstr>
      <vt:lpstr>Zakon o ravnopravnosti spolova</vt:lpstr>
      <vt:lpstr>Zakon o ravnopravnosti spolova</vt:lpstr>
      <vt:lpstr>Zakon o ravnopravnosti spolova i Krivični zakon</vt:lpstr>
      <vt:lpstr>Sporni primjeri iz prakse:</vt:lpstr>
      <vt:lpstr>Studija slučaja: Pravo na porodičnu penziju vanbračnih partnera/ica </vt:lpstr>
      <vt:lpstr>Relevantna praksa: ESLJP, UN Komitet za ljudska prava</vt:lpstr>
      <vt:lpstr>Relevantno nacionalno zakonodavstvo u BiH</vt:lpstr>
      <vt:lpstr>Relevantno nacionalno zakonodavstvo u BiH</vt:lpstr>
      <vt:lpstr>Relevantno nacionalno zakonodavstvo</vt:lpstr>
      <vt:lpstr>Relevantno nacionalno zakonodavstvo</vt:lpstr>
      <vt:lpstr>Relevantno nacionalno zakonodavstvo</vt:lpstr>
      <vt:lpstr>Relevantno nacionalno zakonodavstvo</vt:lpstr>
      <vt:lpstr>Relevantno nacionalno zakonodavstvo</vt:lpstr>
      <vt:lpstr>Relevantno nacionalno zakonodavstvo</vt:lpstr>
      <vt:lpstr>Test diskriminacije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Učinkovitost antidiskriminacijskog prava i prakse u BiH u odnosu na diskriminaciju na osnovu spola i roda</dc:title>
  <dc:creator>Windows User</dc:creator>
  <cp:lastModifiedBy>Windows User</cp:lastModifiedBy>
  <cp:revision>27</cp:revision>
  <dcterms:created xsi:type="dcterms:W3CDTF">2017-11-06T14:22:48Z</dcterms:created>
  <dcterms:modified xsi:type="dcterms:W3CDTF">2017-12-07T13:31:27Z</dcterms:modified>
</cp:coreProperties>
</file>