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315" r:id="rId3"/>
    <p:sldId id="316" r:id="rId4"/>
    <p:sldId id="334" r:id="rId5"/>
    <p:sldId id="336" r:id="rId6"/>
    <p:sldId id="317" r:id="rId7"/>
    <p:sldId id="318" r:id="rId8"/>
    <p:sldId id="337" r:id="rId9"/>
    <p:sldId id="319" r:id="rId10"/>
    <p:sldId id="327" r:id="rId11"/>
    <p:sldId id="320" r:id="rId12"/>
    <p:sldId id="321" r:id="rId13"/>
    <p:sldId id="322" r:id="rId14"/>
    <p:sldId id="332" r:id="rId15"/>
    <p:sldId id="324" r:id="rId16"/>
    <p:sldId id="325" r:id="rId17"/>
    <p:sldId id="330" r:id="rId18"/>
    <p:sldId id="338" r:id="rId19"/>
    <p:sldId id="34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589D18-2444-4869-B5F9-4AFD3776C5EA}">
          <p14:sldIdLst>
            <p14:sldId id="256"/>
            <p14:sldId id="315"/>
            <p14:sldId id="316"/>
            <p14:sldId id="334"/>
            <p14:sldId id="336"/>
            <p14:sldId id="317"/>
            <p14:sldId id="318"/>
            <p14:sldId id="337"/>
            <p14:sldId id="319"/>
            <p14:sldId id="327"/>
            <p14:sldId id="320"/>
            <p14:sldId id="321"/>
            <p14:sldId id="322"/>
            <p14:sldId id="332"/>
            <p14:sldId id="324"/>
            <p14:sldId id="325"/>
          </p14:sldIdLst>
        </p14:section>
        <p14:section name="Untitled Section" id="{8F273876-EFC1-47F3-A90C-8AE80E518973}">
          <p14:sldIdLst>
            <p14:sldId id="330"/>
            <p14:sldId id="338"/>
            <p14:sldId id="34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B75E3-93D5-4A6E-AE71-29BE7C7EE3F3}" type="datetimeFigureOut">
              <a:rPr lang="hr-HR" smtClean="0"/>
              <a:t>7.12.2017.</a:t>
            </a:fld>
            <a:endParaRPr lang="hr-H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173CA-411C-4A6B-9291-C211794FBC1D}" type="slidenum">
              <a:rPr lang="hr-HR" smtClean="0"/>
              <a:t>‹#›</a:t>
            </a:fld>
            <a:endParaRPr lang="hr-HR"/>
          </a:p>
        </p:txBody>
      </p:sp>
    </p:spTree>
    <p:extLst>
      <p:ext uri="{BB962C8B-B14F-4D97-AF65-F5344CB8AC3E}">
        <p14:creationId xmlns:p14="http://schemas.microsoft.com/office/powerpoint/2010/main" val="27813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dirty="0"/>
          </a:p>
        </p:txBody>
      </p:sp>
      <p:sp>
        <p:nvSpPr>
          <p:cNvPr id="4" name="Slide Number Placeholder 3"/>
          <p:cNvSpPr>
            <a:spLocks noGrp="1"/>
          </p:cNvSpPr>
          <p:nvPr>
            <p:ph type="sldNum" sz="quarter" idx="10"/>
          </p:nvPr>
        </p:nvSpPr>
        <p:spPr/>
        <p:txBody>
          <a:bodyPr/>
          <a:lstStyle/>
          <a:p>
            <a:fld id="{D2B04D20-3830-48D0-A3CF-51EAEF407641}" type="slidenum">
              <a:rPr lang="bs-Latn-BA" smtClean="0"/>
              <a:pPr/>
              <a:t>10</a:t>
            </a:fld>
            <a:endParaRPr lang="bs-Latn-BA"/>
          </a:p>
        </p:txBody>
      </p:sp>
    </p:spTree>
    <p:extLst>
      <p:ext uri="{BB962C8B-B14F-4D97-AF65-F5344CB8AC3E}">
        <p14:creationId xmlns:p14="http://schemas.microsoft.com/office/powerpoint/2010/main" val="60194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s-Latn-BA" dirty="0" smtClean="0"/>
              <a:t>Nasilje na osnovu spola kao oblik diskriminacije u BiH</a:t>
            </a:r>
            <a:endParaRPr lang="bs-Latn-BA" dirty="0"/>
          </a:p>
        </p:txBody>
      </p:sp>
      <p:sp>
        <p:nvSpPr>
          <p:cNvPr id="3" name="Subtitle 2"/>
          <p:cNvSpPr>
            <a:spLocks noGrp="1"/>
          </p:cNvSpPr>
          <p:nvPr>
            <p:ph type="subTitle" idx="1"/>
          </p:nvPr>
        </p:nvSpPr>
        <p:spPr>
          <a:xfrm>
            <a:off x="2589212" y="4777381"/>
            <a:ext cx="8915399" cy="1126283"/>
          </a:xfrm>
        </p:spPr>
        <p:txBody>
          <a:bodyPr>
            <a:normAutofit fontScale="92500" lnSpcReduction="10000"/>
          </a:bodyPr>
          <a:lstStyle/>
          <a:p>
            <a:r>
              <a:rPr lang="bs-Latn-BA" sz="2400" b="1" dirty="0"/>
              <a:t>Norme, politike i </a:t>
            </a:r>
            <a:r>
              <a:rPr lang="bs-Latn-BA" sz="2400" b="1" dirty="0" smtClean="0"/>
              <a:t>prakse u Bosni i Hercegovini</a:t>
            </a:r>
            <a:endParaRPr lang="bs-Latn-BA" sz="2400" b="1" dirty="0"/>
          </a:p>
          <a:p>
            <a:endParaRPr lang="bs-Latn-BA" b="1" dirty="0"/>
          </a:p>
          <a:p>
            <a:pPr algn="ctr"/>
            <a:r>
              <a:rPr lang="bs-Latn-BA" b="1" dirty="0" smtClean="0"/>
              <a:t>Mr.sc. Dženana Radončić, Mostar novembar </a:t>
            </a:r>
            <a:r>
              <a:rPr lang="bs-Latn-BA" b="1" dirty="0"/>
              <a:t>2017</a:t>
            </a:r>
          </a:p>
        </p:txBody>
      </p:sp>
    </p:spTree>
    <p:extLst>
      <p:ext uri="{BB962C8B-B14F-4D97-AF65-F5344CB8AC3E}">
        <p14:creationId xmlns:p14="http://schemas.microsoft.com/office/powerpoint/2010/main" val="16678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Dužina trajanja postupka</a:t>
            </a:r>
          </a:p>
        </p:txBody>
      </p:sp>
      <p:sp>
        <p:nvSpPr>
          <p:cNvPr id="3" name="Content Placeholder 2"/>
          <p:cNvSpPr>
            <a:spLocks noGrp="1"/>
          </p:cNvSpPr>
          <p:nvPr>
            <p:ph idx="1"/>
          </p:nvPr>
        </p:nvSpPr>
        <p:spPr>
          <a:xfrm>
            <a:off x="2331076" y="1725769"/>
            <a:ext cx="9173536" cy="4185453"/>
          </a:xfrm>
        </p:spPr>
        <p:txBody>
          <a:bodyPr>
            <a:normAutofit/>
          </a:bodyPr>
          <a:lstStyle/>
          <a:p>
            <a:r>
              <a:rPr lang="bs-Latn-BA" sz="2400" dirty="0">
                <a:latin typeface="Cambria" pitchFamily="18" charset="0"/>
              </a:rPr>
              <a:t>Zaštita oštećene kroz pravo na suđenje u razumnom roku:</a:t>
            </a:r>
          </a:p>
          <a:p>
            <a:pPr>
              <a:buFont typeface="Wingdings" pitchFamily="2" charset="2"/>
              <a:buChar char="Ø"/>
            </a:pPr>
            <a:r>
              <a:rPr lang="bs-Latn-BA" sz="2400" dirty="0">
                <a:latin typeface="Cambria" pitchFamily="18" charset="0"/>
              </a:rPr>
              <a:t>Obezbjeđenje pristupa pravdi</a:t>
            </a:r>
          </a:p>
          <a:p>
            <a:pPr>
              <a:buFont typeface="Wingdings" pitchFamily="2" charset="2"/>
              <a:buChar char="Ø"/>
            </a:pPr>
            <a:r>
              <a:rPr lang="bs-Latn-BA" sz="2400" dirty="0" smtClean="0">
                <a:latin typeface="Cambria" pitchFamily="18" charset="0"/>
              </a:rPr>
              <a:t>Smanjenje rizika </a:t>
            </a:r>
            <a:r>
              <a:rPr lang="bs-Latn-BA" sz="2400" dirty="0">
                <a:latin typeface="Cambria" pitchFamily="18" charset="0"/>
              </a:rPr>
              <a:t>od ponavljanja nasilja</a:t>
            </a:r>
          </a:p>
          <a:p>
            <a:pPr>
              <a:buFont typeface="Wingdings" pitchFamily="2" charset="2"/>
              <a:buChar char="Ø"/>
            </a:pPr>
            <a:r>
              <a:rPr lang="bs-Latn-BA" sz="2400" dirty="0" smtClean="0">
                <a:latin typeface="Cambria" pitchFamily="18" charset="0"/>
              </a:rPr>
              <a:t>Manja vjerovatnoća odustanka </a:t>
            </a:r>
            <a:r>
              <a:rPr lang="bs-Latn-BA" sz="2400" dirty="0">
                <a:latin typeface="Cambria" pitchFamily="18" charset="0"/>
              </a:rPr>
              <a:t>od svjedočenja</a:t>
            </a:r>
          </a:p>
          <a:p>
            <a:pPr marL="0" indent="0">
              <a:buNone/>
            </a:pPr>
            <a:endParaRPr lang="bs-Latn-BA" sz="2400" dirty="0">
              <a:latin typeface="Cambria" pitchFamily="18" charset="0"/>
            </a:endParaRPr>
          </a:p>
          <a:p>
            <a:pPr marL="0" indent="0">
              <a:buNone/>
            </a:pPr>
            <a:r>
              <a:rPr lang="bs-Latn-BA" sz="2400" dirty="0">
                <a:latin typeface="Cambria" pitchFamily="18" charset="0"/>
              </a:rPr>
              <a:t>Analiziranje vremenskog razmaka između slijedećih faza:</a:t>
            </a:r>
          </a:p>
          <a:p>
            <a:pPr marL="0" indent="0">
              <a:buNone/>
            </a:pPr>
            <a:r>
              <a:rPr lang="bs-Latn-BA" sz="2400" dirty="0">
                <a:latin typeface="Cambria" pitchFamily="18" charset="0"/>
              </a:rPr>
              <a:t>počinjenje djela – prijava djela – podnošenje optužnice – potvrđivanje optužnice – donošenje prvostepene presude (..)</a:t>
            </a:r>
          </a:p>
        </p:txBody>
      </p:sp>
    </p:spTree>
    <p:extLst>
      <p:ext uri="{BB962C8B-B14F-4D97-AF65-F5344CB8AC3E}">
        <p14:creationId xmlns:p14="http://schemas.microsoft.com/office/powerpoint/2010/main" val="89949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980" y="548680"/>
            <a:ext cx="9646276" cy="1008112"/>
          </a:xfrm>
        </p:spPr>
        <p:txBody>
          <a:bodyPr>
            <a:noAutofit/>
          </a:bodyPr>
          <a:lstStyle/>
          <a:p>
            <a:pPr algn="ctr"/>
            <a:r>
              <a:rPr lang="sr-Latn-BA" b="1" dirty="0" smtClean="0"/>
              <a:t>Kaznena</a:t>
            </a:r>
            <a:r>
              <a:rPr lang="sr-Latn-BA" sz="4000" b="1" dirty="0" smtClean="0"/>
              <a:t> </a:t>
            </a:r>
            <a:r>
              <a:rPr lang="sr-Latn-BA" b="1" dirty="0"/>
              <a:t>politika</a:t>
            </a:r>
            <a:endParaRPr lang="en-US" b="1" dirty="0"/>
          </a:p>
        </p:txBody>
      </p:sp>
      <p:sp>
        <p:nvSpPr>
          <p:cNvPr id="3" name="Content Placeholder 2"/>
          <p:cNvSpPr>
            <a:spLocks noGrp="1"/>
          </p:cNvSpPr>
          <p:nvPr>
            <p:ph idx="1"/>
          </p:nvPr>
        </p:nvSpPr>
        <p:spPr>
          <a:xfrm>
            <a:off x="1635617" y="1493949"/>
            <a:ext cx="9813702" cy="4830651"/>
          </a:xfrm>
        </p:spPr>
        <p:txBody>
          <a:bodyPr>
            <a:normAutofit/>
          </a:bodyPr>
          <a:lstStyle/>
          <a:p>
            <a:pPr algn="just"/>
            <a:r>
              <a:rPr lang="sr-Latn-BA" sz="2800" dirty="0" smtClean="0"/>
              <a:t>Krivična djela RZN se kontinuirano posmatraju kao djela manje društvene opasnosti za koje sudovi, u pravilu, izriču upozoravajuće sankcije</a:t>
            </a:r>
          </a:p>
          <a:p>
            <a:pPr algn="just"/>
            <a:r>
              <a:rPr lang="sr-Latn-BA" sz="2800" dirty="0" smtClean="0"/>
              <a:t>Generalno nema strožijeg kažnjavanja ni u slučajevima kvalifikovanih oblika nasilja u porodici </a:t>
            </a:r>
          </a:p>
          <a:p>
            <a:pPr algn="just"/>
            <a:r>
              <a:rPr lang="sr-Latn-BA" sz="2800" dirty="0" smtClean="0"/>
              <a:t>Uslovne osude se izriču i višestrukim povratnicima u izvršenju istovrsnog ili drugih krivičnih djela</a:t>
            </a:r>
          </a:p>
          <a:p>
            <a:pPr algn="just"/>
            <a:r>
              <a:rPr lang="sr-Latn-BA" sz="2800" dirty="0" smtClean="0"/>
              <a:t>Uočeni slučajevi znatno blažeg kažnjavanja za pokušaj izvršenja težih krivičnih djela</a:t>
            </a:r>
          </a:p>
          <a:p>
            <a:endParaRPr lang="en-US" sz="2400" dirty="0"/>
          </a:p>
        </p:txBody>
      </p:sp>
    </p:spTree>
    <p:extLst>
      <p:ext uri="{BB962C8B-B14F-4D97-AF65-F5344CB8AC3E}">
        <p14:creationId xmlns:p14="http://schemas.microsoft.com/office/powerpoint/2010/main" val="411512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413" y="404664"/>
            <a:ext cx="10972800" cy="1143000"/>
          </a:xfrm>
        </p:spPr>
        <p:txBody>
          <a:bodyPr>
            <a:normAutofit/>
          </a:bodyPr>
          <a:lstStyle/>
          <a:p>
            <a:pPr algn="ctr"/>
            <a:r>
              <a:rPr lang="sr-Latn-BA" sz="4000" dirty="0" smtClean="0"/>
              <a:t>Olakšavajuće i otežavajuće okolnosti</a:t>
            </a:r>
            <a:endParaRPr lang="en-US" sz="4000" dirty="0"/>
          </a:p>
        </p:txBody>
      </p:sp>
      <p:sp>
        <p:nvSpPr>
          <p:cNvPr id="3" name="Content Placeholder 2"/>
          <p:cNvSpPr>
            <a:spLocks noGrp="1"/>
          </p:cNvSpPr>
          <p:nvPr>
            <p:ph idx="1"/>
          </p:nvPr>
        </p:nvSpPr>
        <p:spPr>
          <a:xfrm>
            <a:off x="1970469" y="1455313"/>
            <a:ext cx="9298546" cy="4455909"/>
          </a:xfrm>
        </p:spPr>
        <p:txBody>
          <a:bodyPr>
            <a:normAutofit lnSpcReduction="10000"/>
          </a:bodyPr>
          <a:lstStyle/>
          <a:p>
            <a:r>
              <a:rPr lang="sr-Latn-BA" sz="2800" dirty="0" smtClean="0"/>
              <a:t>Dominiraju olakšavajuće okolnosti, a otežavajuće okolnosti su izuzetak</a:t>
            </a:r>
          </a:p>
          <a:p>
            <a:r>
              <a:rPr lang="sr-Latn-BA" sz="2800" dirty="0" smtClean="0"/>
              <a:t>Nabrajanje okolnosti koje sud cijeni prilikom odmjeravanja kazne, bez obrazloženja</a:t>
            </a:r>
          </a:p>
          <a:p>
            <a:r>
              <a:rPr lang="sr-Latn-BA" sz="2800" dirty="0" smtClean="0"/>
              <a:t>Olakšavajuće okolnosti: </a:t>
            </a:r>
          </a:p>
          <a:p>
            <a:pPr>
              <a:buFont typeface="Wingdings" pitchFamily="2" charset="2"/>
              <a:buChar char="Ø"/>
            </a:pPr>
            <a:r>
              <a:rPr lang="sr-Latn-BA" sz="2800" dirty="0" smtClean="0"/>
              <a:t>Porodičnost i obaveza staranja i izdržavanja maloljetne djece</a:t>
            </a:r>
          </a:p>
          <a:p>
            <a:pPr>
              <a:buFont typeface="Wingdings" pitchFamily="2" charset="2"/>
              <a:buChar char="Ø"/>
            </a:pPr>
            <a:r>
              <a:rPr lang="sr-Latn-BA" sz="2800" dirty="0" smtClean="0"/>
              <a:t>Starosna dob počinioca</a:t>
            </a:r>
          </a:p>
          <a:p>
            <a:pPr>
              <a:buFont typeface="Wingdings" pitchFamily="2" charset="2"/>
              <a:buChar char="Ø"/>
            </a:pPr>
            <a:r>
              <a:rPr lang="sr-Latn-BA" sz="2800" dirty="0" smtClean="0"/>
              <a:t>(Ne)postavljanje imovinskopravnog zahtjeva</a:t>
            </a:r>
          </a:p>
          <a:p>
            <a:pPr marL="0" indent="0">
              <a:buNone/>
            </a:pPr>
            <a:endParaRPr lang="en-US" dirty="0"/>
          </a:p>
        </p:txBody>
      </p:sp>
    </p:spTree>
    <p:extLst>
      <p:ext uri="{BB962C8B-B14F-4D97-AF65-F5344CB8AC3E}">
        <p14:creationId xmlns:p14="http://schemas.microsoft.com/office/powerpoint/2010/main" val="46034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980" y="548680"/>
            <a:ext cx="9807190" cy="780696"/>
          </a:xfrm>
        </p:spPr>
        <p:txBody>
          <a:bodyPr>
            <a:normAutofit fontScale="90000"/>
          </a:bodyPr>
          <a:lstStyle/>
          <a:p>
            <a:pPr algn="ctr"/>
            <a:r>
              <a:rPr lang="sr-Latn-BA" sz="4000" dirty="0" smtClean="0"/>
              <a:t>   Položaj </a:t>
            </a:r>
            <a:r>
              <a:rPr lang="sr-Latn-BA" sz="4000" dirty="0"/>
              <a:t>oštećene u sudskom postupku</a:t>
            </a:r>
            <a:endParaRPr lang="en-US" sz="4000" dirty="0"/>
          </a:p>
        </p:txBody>
      </p:sp>
      <p:sp>
        <p:nvSpPr>
          <p:cNvPr id="3" name="Content Placeholder 2"/>
          <p:cNvSpPr>
            <a:spLocks noGrp="1"/>
          </p:cNvSpPr>
          <p:nvPr>
            <p:ph idx="1"/>
          </p:nvPr>
        </p:nvSpPr>
        <p:spPr>
          <a:xfrm>
            <a:off x="1790163" y="1485900"/>
            <a:ext cx="9182637" cy="4515655"/>
          </a:xfrm>
        </p:spPr>
        <p:txBody>
          <a:bodyPr>
            <a:normAutofit/>
          </a:bodyPr>
          <a:lstStyle/>
          <a:p>
            <a:pPr algn="just"/>
            <a:r>
              <a:rPr lang="sr-Latn-BA" sz="2800" dirty="0" smtClean="0"/>
              <a:t>Dva aspekta: </a:t>
            </a:r>
          </a:p>
          <a:p>
            <a:pPr lvl="1" algn="just">
              <a:buFont typeface="Wingdings" pitchFamily="2" charset="2"/>
              <a:buChar char="Ø"/>
            </a:pPr>
            <a:r>
              <a:rPr lang="sr-Latn-BA" sz="2400" dirty="0" smtClean="0"/>
              <a:t>Pružanje neposredne psihološke pomoći i podrške u postupku prilikom saslušanja/svjedočenja oštećene</a:t>
            </a:r>
          </a:p>
          <a:p>
            <a:pPr lvl="1" algn="just">
              <a:buFont typeface="Wingdings" pitchFamily="2" charset="2"/>
              <a:buChar char="Ø"/>
            </a:pPr>
            <a:r>
              <a:rPr lang="sr-Latn-BA" sz="2400" dirty="0" smtClean="0"/>
              <a:t>Obezbjeđenje besplatne pravne pomoći</a:t>
            </a:r>
          </a:p>
          <a:p>
            <a:pPr algn="just">
              <a:buFont typeface="Arial" pitchFamily="34" charset="0"/>
              <a:buChar char="•"/>
            </a:pPr>
            <a:r>
              <a:rPr lang="sr-Latn-BA" sz="2400" dirty="0" smtClean="0"/>
              <a:t>Punoljetne oštećene koje su preživjele neki od oblika rodno zasnovanog nasilja se ne prepoznaju kao oštećene koje ostvaruju pravo na posebne vidove zaštite i podrške prilikom svjedočenja</a:t>
            </a:r>
          </a:p>
          <a:p>
            <a:pPr algn="just">
              <a:buFont typeface="Arial" pitchFamily="34" charset="0"/>
              <a:buChar char="•"/>
            </a:pPr>
            <a:r>
              <a:rPr lang="sr-Latn-BA" sz="2400" dirty="0" smtClean="0"/>
              <a:t>Imovinskopravni zahtjev – adekvatno obeštećenje žrtve?</a:t>
            </a:r>
            <a:endParaRPr lang="en-US" sz="2400" dirty="0"/>
          </a:p>
        </p:txBody>
      </p:sp>
    </p:spTree>
    <p:extLst>
      <p:ext uri="{BB962C8B-B14F-4D97-AF65-F5344CB8AC3E}">
        <p14:creationId xmlns:p14="http://schemas.microsoft.com/office/powerpoint/2010/main" val="621111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7" y="1197735"/>
            <a:ext cx="9169104" cy="4365937"/>
          </a:xfrm>
        </p:spPr>
        <p:txBody>
          <a:bodyPr>
            <a:normAutofit/>
          </a:bodyPr>
          <a:lstStyle/>
          <a:p>
            <a:r>
              <a:rPr lang="sr-Latn-BA" sz="2400" dirty="0" smtClean="0"/>
              <a:t>Preporuka:</a:t>
            </a:r>
          </a:p>
          <a:p>
            <a:pPr algn="just"/>
            <a:endParaRPr lang="sr-Latn-BA" sz="2400" dirty="0" smtClean="0"/>
          </a:p>
          <a:p>
            <a:pPr marL="0" indent="0" algn="just">
              <a:buNone/>
            </a:pPr>
            <a:r>
              <a:rPr lang="sr-Latn-BA" sz="2400" dirty="0" smtClean="0"/>
              <a:t>Omogućiti pristup besplatnoj pravnoj pomoći za žene koje su preživjele nasilje i koje svjedoče u postupcima pred svim sudovima u Bosni i Hercegovini, bez primjenjivanja postojećeg imovinskog cenzusa, koji trenutno onemogućava ženama prvnu pomoć u sudskom postupku, naročito u kontekstu ostvarivanja imovinsko pravnog zahtjeva</a:t>
            </a:r>
            <a:endParaRPr lang="en-US" sz="2400" dirty="0"/>
          </a:p>
        </p:txBody>
      </p:sp>
    </p:spTree>
    <p:extLst>
      <p:ext uri="{BB962C8B-B14F-4D97-AF65-F5344CB8AC3E}">
        <p14:creationId xmlns:p14="http://schemas.microsoft.com/office/powerpoint/2010/main" val="429818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Zaštitne mjere</a:t>
            </a:r>
            <a:endParaRPr lang="hr-HR" dirty="0"/>
          </a:p>
        </p:txBody>
      </p:sp>
      <p:sp>
        <p:nvSpPr>
          <p:cNvPr id="3" name="Content Placeholder 2"/>
          <p:cNvSpPr>
            <a:spLocks noGrp="1"/>
          </p:cNvSpPr>
          <p:nvPr>
            <p:ph idx="1"/>
          </p:nvPr>
        </p:nvSpPr>
        <p:spPr>
          <a:xfrm>
            <a:off x="2589212" y="1648496"/>
            <a:ext cx="8718439" cy="4262726"/>
          </a:xfrm>
        </p:spPr>
        <p:txBody>
          <a:bodyPr>
            <a:normAutofit/>
          </a:bodyPr>
          <a:lstStyle/>
          <a:p>
            <a:pPr algn="just">
              <a:buFont typeface="Wingdings" pitchFamily="2" charset="2"/>
              <a:buChar char="Ø"/>
            </a:pPr>
            <a:r>
              <a:rPr lang="hr-HR" sz="2400" dirty="0" smtClean="0"/>
              <a:t>Izricanje mjera po prijavi, izricanje više mjera kumulativno</a:t>
            </a:r>
          </a:p>
          <a:p>
            <a:pPr algn="just">
              <a:buFont typeface="Wingdings" pitchFamily="2" charset="2"/>
              <a:buChar char="Ø"/>
            </a:pPr>
            <a:r>
              <a:rPr lang="hr-HR" sz="2400" dirty="0" smtClean="0"/>
              <a:t>Dominacija zaštitnih mjera zabrane uznemiravanja i uhođenja</a:t>
            </a:r>
          </a:p>
          <a:p>
            <a:pPr algn="just">
              <a:buFont typeface="Wingdings" pitchFamily="2" charset="2"/>
              <a:buChar char="Ø"/>
            </a:pPr>
            <a:r>
              <a:rPr lang="hr-HR" sz="2400" dirty="0" smtClean="0"/>
              <a:t>Najmanje izrečenih mjera usmjerenih na liječenje od ovisnosti i psihosocijalni tretman počinitelja (trošak na teret suda)</a:t>
            </a:r>
          </a:p>
          <a:p>
            <a:pPr algn="just">
              <a:buFont typeface="Wingdings" pitchFamily="2" charset="2"/>
              <a:buChar char="Ø"/>
            </a:pPr>
            <a:r>
              <a:rPr lang="hr-HR" sz="2400" dirty="0" smtClean="0"/>
              <a:t>U značajnom broju predmeta zanemarena obaveza hitnog postupanja</a:t>
            </a:r>
          </a:p>
          <a:p>
            <a:pPr algn="just">
              <a:buFont typeface="Wingdings" pitchFamily="2" charset="2"/>
              <a:buChar char="Ø"/>
            </a:pPr>
            <a:endParaRPr lang="hr-HR" dirty="0" smtClean="0"/>
          </a:p>
          <a:p>
            <a:pPr algn="just">
              <a:buFont typeface="Wingdings" pitchFamily="2" charset="2"/>
              <a:buChar char="Ø"/>
            </a:pPr>
            <a:endParaRPr lang="hr-HR" dirty="0" smtClean="0"/>
          </a:p>
          <a:p>
            <a:pPr algn="just"/>
            <a:endParaRPr lang="hr-HR" dirty="0"/>
          </a:p>
          <a:p>
            <a:pPr algn="just"/>
            <a:endParaRPr lang="hr-HR" dirty="0" smtClean="0"/>
          </a:p>
          <a:p>
            <a:pPr algn="just"/>
            <a:endParaRPr lang="hr-HR" dirty="0"/>
          </a:p>
          <a:p>
            <a:pPr algn="just"/>
            <a:endParaRPr lang="hr-HR" dirty="0" smtClean="0"/>
          </a:p>
          <a:p>
            <a:pPr algn="just"/>
            <a:endParaRPr lang="hr-HR" dirty="0"/>
          </a:p>
          <a:p>
            <a:pPr algn="just"/>
            <a:endParaRPr lang="hr-HR" dirty="0" smtClean="0"/>
          </a:p>
          <a:p>
            <a:pPr algn="just"/>
            <a:endParaRPr lang="hr-HR" dirty="0" smtClean="0"/>
          </a:p>
        </p:txBody>
      </p:sp>
    </p:spTree>
    <p:extLst>
      <p:ext uri="{BB962C8B-B14F-4D97-AF65-F5344CB8AC3E}">
        <p14:creationId xmlns:p14="http://schemas.microsoft.com/office/powerpoint/2010/main" val="838326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Zaštitne mjere</a:t>
            </a:r>
          </a:p>
        </p:txBody>
      </p:sp>
      <p:sp>
        <p:nvSpPr>
          <p:cNvPr id="3" name="Content Placeholder 2"/>
          <p:cNvSpPr>
            <a:spLocks noGrp="1"/>
          </p:cNvSpPr>
          <p:nvPr>
            <p:ph idx="1"/>
          </p:nvPr>
        </p:nvSpPr>
        <p:spPr>
          <a:xfrm>
            <a:off x="2589212" y="1584101"/>
            <a:ext cx="8915400" cy="4610637"/>
          </a:xfrm>
        </p:spPr>
        <p:txBody>
          <a:bodyPr>
            <a:noAutofit/>
          </a:bodyPr>
          <a:lstStyle/>
          <a:p>
            <a:pPr algn="just"/>
            <a:r>
              <a:rPr lang="hr-HR" sz="2400" dirty="0" smtClean="0">
                <a:latin typeface="Cambria" pitchFamily="18" charset="0"/>
              </a:rPr>
              <a:t>Rijetko se pokreću obje vrste postupaka, iako se postupci međusobno ne isključuju </a:t>
            </a:r>
          </a:p>
          <a:p>
            <a:pPr algn="just"/>
            <a:r>
              <a:rPr lang="hr-HR" sz="2400" dirty="0" smtClean="0">
                <a:latin typeface="Cambria" pitchFamily="18" charset="0"/>
              </a:rPr>
              <a:t>Nedostatak koordinacije i neuvezanost evidencija o krivičnoj i prekršajnoj </a:t>
            </a:r>
            <a:r>
              <a:rPr lang="hr-HR" sz="2400" dirty="0">
                <a:latin typeface="Cambria" pitchFamily="18" charset="0"/>
              </a:rPr>
              <a:t>odgovornosti (zavisi od politike i </a:t>
            </a:r>
            <a:r>
              <a:rPr lang="hr-HR" sz="2400" dirty="0" smtClean="0">
                <a:latin typeface="Cambria" pitchFamily="18" charset="0"/>
              </a:rPr>
              <a:t>usvojenih praksi tužilaštava)</a:t>
            </a:r>
          </a:p>
          <a:p>
            <a:pPr algn="just"/>
            <a:r>
              <a:rPr lang="hr-HR" sz="2400" dirty="0" smtClean="0">
                <a:latin typeface="Cambria" pitchFamily="18" charset="0"/>
              </a:rPr>
              <a:t>Psihološko nasilje se ne prepoznaje kao oblik nasilja u porodici</a:t>
            </a:r>
          </a:p>
          <a:p>
            <a:pPr algn="just"/>
            <a:r>
              <a:rPr lang="hr-HR" sz="2400" dirty="0" smtClean="0">
                <a:latin typeface="Cambria" pitchFamily="18" charset="0"/>
              </a:rPr>
              <a:t>Kršenje </a:t>
            </a:r>
            <a:r>
              <a:rPr lang="hr-HR" sz="2400" dirty="0">
                <a:latin typeface="Cambria" pitchFamily="18" charset="0"/>
              </a:rPr>
              <a:t>zaštitnih mjera, evidentan različit stepen angažovanja centara za socijalni rad i policije u postupcima pred različitim </a:t>
            </a:r>
            <a:r>
              <a:rPr lang="hr-HR" sz="2400" dirty="0" smtClean="0">
                <a:latin typeface="Cambria" pitchFamily="18" charset="0"/>
              </a:rPr>
              <a:t>sudovima</a:t>
            </a:r>
          </a:p>
          <a:p>
            <a:pPr algn="just"/>
            <a:r>
              <a:rPr lang="hr-HR" sz="2400" dirty="0" smtClean="0">
                <a:latin typeface="Cambria" pitchFamily="18" charset="0"/>
              </a:rPr>
              <a:t>Nedostavljanje izvještaja o realizaciji izrečenih zaštitinih mjera koje su nadležne institucije dužne dostaviti sudu</a:t>
            </a:r>
            <a:endParaRPr lang="hr-HR" sz="2400" dirty="0">
              <a:latin typeface="Cambria" pitchFamily="18" charset="0"/>
            </a:endParaRPr>
          </a:p>
          <a:p>
            <a:pPr algn="just"/>
            <a:endParaRPr lang="hr-HR" sz="2400" dirty="0">
              <a:latin typeface="Cambria" pitchFamily="18" charset="0"/>
            </a:endParaRPr>
          </a:p>
          <a:p>
            <a:endParaRPr lang="hr-HR" sz="2400" dirty="0"/>
          </a:p>
        </p:txBody>
      </p:sp>
    </p:spTree>
    <p:extLst>
      <p:ext uri="{BB962C8B-B14F-4D97-AF65-F5344CB8AC3E}">
        <p14:creationId xmlns:p14="http://schemas.microsoft.com/office/powerpoint/2010/main" val="160708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1203"/>
          </a:xfrm>
        </p:spPr>
        <p:txBody>
          <a:bodyPr/>
          <a:lstStyle/>
          <a:p>
            <a:r>
              <a:rPr lang="hr-HR" b="1" dirty="0" smtClean="0"/>
              <a:t>Opšte preporuke</a:t>
            </a:r>
            <a:endParaRPr lang="hr-HR" b="1" dirty="0"/>
          </a:p>
        </p:txBody>
      </p:sp>
      <p:sp>
        <p:nvSpPr>
          <p:cNvPr id="3" name="Content Placeholder 2"/>
          <p:cNvSpPr>
            <a:spLocks noGrp="1"/>
          </p:cNvSpPr>
          <p:nvPr>
            <p:ph idx="1"/>
          </p:nvPr>
        </p:nvSpPr>
        <p:spPr>
          <a:xfrm>
            <a:off x="1648496" y="1506829"/>
            <a:ext cx="9839459" cy="4404394"/>
          </a:xfrm>
        </p:spPr>
        <p:txBody>
          <a:bodyPr>
            <a:normAutofit/>
          </a:bodyPr>
          <a:lstStyle/>
          <a:p>
            <a:pPr algn="just"/>
            <a:r>
              <a:rPr lang="hr-HR" b="1" dirty="0" smtClean="0">
                <a:latin typeface="Cambria" pitchFamily="18" charset="0"/>
              </a:rPr>
              <a:t>Opšte preporuke:</a:t>
            </a:r>
          </a:p>
          <a:p>
            <a:pPr algn="just">
              <a:buFont typeface="Wingdings" pitchFamily="2" charset="2"/>
              <a:buChar char="Ø"/>
            </a:pPr>
            <a:r>
              <a:rPr lang="bs-Latn-BA" sz="2000" dirty="0">
                <a:latin typeface="Cambria" pitchFamily="18" charset="0"/>
              </a:rPr>
              <a:t>Potrebno je unaprijediti saradnju između institucija i nevladnih organizacija koje se na lokalnom nivou bave problemom nasilja nad ženama (</a:t>
            </a:r>
            <a:r>
              <a:rPr lang="bs-Latn-BA" sz="2000" b="1" dirty="0">
                <a:latin typeface="Cambria" pitchFamily="18" charset="0"/>
              </a:rPr>
              <a:t>policija, centri za socijalni rad, organizacije civilnog društva</a:t>
            </a:r>
            <a:r>
              <a:rPr lang="bs-Latn-BA" sz="2000" dirty="0" smtClean="0">
                <a:latin typeface="Cambria" pitchFamily="18" charset="0"/>
              </a:rPr>
              <a:t>);</a:t>
            </a:r>
          </a:p>
          <a:p>
            <a:pPr lvl="0" algn="just">
              <a:buFont typeface="Wingdings" pitchFamily="2" charset="2"/>
              <a:buChar char="Ø"/>
            </a:pPr>
            <a:r>
              <a:rPr lang="bs-Latn-BA" sz="2000" dirty="0">
                <a:latin typeface="Cambria" pitchFamily="18" charset="0"/>
              </a:rPr>
              <a:t>Unaprijediti metodologiju i kreirati institucionalne pretpostavke za jedinstveno vođenje evidencija o broju i strukturi prijavljenih djela nasilja nad ženama (</a:t>
            </a:r>
            <a:r>
              <a:rPr lang="bs-Latn-BA" sz="2000" b="1" dirty="0">
                <a:latin typeface="Cambria" pitchFamily="18" charset="0"/>
              </a:rPr>
              <a:t>resorna ministarstva, centri za socijalni rad, Federalni zavod za statistiku</a:t>
            </a:r>
            <a:r>
              <a:rPr lang="bs-Latn-BA" sz="2000" dirty="0" smtClean="0">
                <a:latin typeface="Cambria" pitchFamily="18" charset="0"/>
              </a:rPr>
              <a:t>);</a:t>
            </a:r>
          </a:p>
          <a:p>
            <a:pPr algn="just">
              <a:buFont typeface="Wingdings" pitchFamily="2" charset="2"/>
              <a:buChar char="Ø"/>
            </a:pPr>
            <a:r>
              <a:rPr lang="bs-Latn-BA" sz="2000" dirty="0" smtClean="0">
                <a:latin typeface="Cambria" pitchFamily="18" charset="0"/>
              </a:rPr>
              <a:t>I dalje podizati </a:t>
            </a:r>
            <a:r>
              <a:rPr lang="bs-Latn-BA" sz="2000" dirty="0">
                <a:latin typeface="Cambria" pitchFamily="18" charset="0"/>
              </a:rPr>
              <a:t>svijest o rasprostranjenosti i dugoročnoj štetnosti nasilja nad ženama, te promovisati nenasilna ponašanja (</a:t>
            </a:r>
            <a:r>
              <a:rPr lang="bs-Latn-BA" sz="2000" b="1" dirty="0">
                <a:latin typeface="Cambria" pitchFamily="18" charset="0"/>
              </a:rPr>
              <a:t>Agencija za ravnopravnost </a:t>
            </a:r>
            <a:r>
              <a:rPr lang="bs-Latn-BA" sz="2000" b="1" dirty="0" smtClean="0">
                <a:latin typeface="Cambria" pitchFamily="18" charset="0"/>
              </a:rPr>
              <a:t>spolova </a:t>
            </a:r>
            <a:r>
              <a:rPr lang="bs-Latn-BA" sz="2000" b="1" dirty="0">
                <a:latin typeface="Cambria" pitchFamily="18" charset="0"/>
              </a:rPr>
              <a:t>BiH, Gender </a:t>
            </a:r>
            <a:r>
              <a:rPr lang="bs-Latn-BA" sz="2000" b="1" dirty="0" smtClean="0">
                <a:latin typeface="Cambria" pitchFamily="18" charset="0"/>
              </a:rPr>
              <a:t>centri F BiH i RS, </a:t>
            </a:r>
            <a:r>
              <a:rPr lang="bs-Latn-BA" sz="2000" b="1" dirty="0">
                <a:latin typeface="Cambria" pitchFamily="18" charset="0"/>
              </a:rPr>
              <a:t>obrazovne ustanove, organizacije civilnog društva, centri za socijalni rad, policija</a:t>
            </a:r>
            <a:r>
              <a:rPr lang="bs-Latn-BA" sz="2000" b="1" dirty="0" smtClean="0">
                <a:latin typeface="Cambria" pitchFamily="18" charset="0"/>
              </a:rPr>
              <a:t>)</a:t>
            </a:r>
            <a:endParaRPr lang="hr-HR" sz="2000" dirty="0">
              <a:latin typeface="Cambria" pitchFamily="18" charset="0"/>
            </a:endParaRPr>
          </a:p>
          <a:p>
            <a:pPr lvl="0">
              <a:buFont typeface="Wingdings" pitchFamily="2" charset="2"/>
              <a:buChar char="Ø"/>
            </a:pPr>
            <a:endParaRPr lang="hr-HR" dirty="0"/>
          </a:p>
          <a:p>
            <a:pPr>
              <a:buFont typeface="Wingdings" pitchFamily="2" charset="2"/>
              <a:buChar char="Ø"/>
            </a:pPr>
            <a:endParaRPr lang="hr-HR" dirty="0"/>
          </a:p>
        </p:txBody>
      </p:sp>
    </p:spTree>
    <p:extLst>
      <p:ext uri="{BB962C8B-B14F-4D97-AF65-F5344CB8AC3E}">
        <p14:creationId xmlns:p14="http://schemas.microsoft.com/office/powerpoint/2010/main" val="4072820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0" y="704088"/>
            <a:ext cx="7404100" cy="743712"/>
          </a:xfrm>
        </p:spPr>
        <p:txBody>
          <a:bodyPr>
            <a:noAutofit/>
          </a:bodyPr>
          <a:lstStyle/>
          <a:p>
            <a:r>
              <a:rPr lang="bs-Latn-BA" b="1" dirty="0" smtClean="0"/>
              <a:t>Preporuke</a:t>
            </a:r>
            <a:endParaRPr lang="bs-Latn-BA" b="1" dirty="0"/>
          </a:p>
        </p:txBody>
      </p:sp>
      <p:sp>
        <p:nvSpPr>
          <p:cNvPr id="3" name="Content Placeholder 2"/>
          <p:cNvSpPr>
            <a:spLocks noGrp="1"/>
          </p:cNvSpPr>
          <p:nvPr>
            <p:ph idx="1"/>
          </p:nvPr>
        </p:nvSpPr>
        <p:spPr>
          <a:xfrm>
            <a:off x="1981200" y="1447800"/>
            <a:ext cx="9321800" cy="4495800"/>
          </a:xfrm>
        </p:spPr>
        <p:txBody>
          <a:bodyPr>
            <a:noAutofit/>
          </a:bodyPr>
          <a:lstStyle/>
          <a:p>
            <a:pPr marL="0" lvl="0" indent="0" algn="just">
              <a:buNone/>
            </a:pPr>
            <a:r>
              <a:rPr lang="bs-Latn-BA" b="1" dirty="0" smtClean="0"/>
              <a:t>Prevencija: </a:t>
            </a:r>
          </a:p>
          <a:p>
            <a:pPr algn="just"/>
            <a:r>
              <a:rPr lang="bs-Latn-BA" dirty="0" smtClean="0"/>
              <a:t>Prilagoditi </a:t>
            </a:r>
            <a:r>
              <a:rPr lang="bs-Latn-BA" dirty="0"/>
              <a:t>kaznenu politiku rasprostranjenosti rodno zasnovanog nasilja u bosanskohercegovačkom društvu (sudovi i tužilaštva</a:t>
            </a:r>
            <a:r>
              <a:rPr lang="bs-Latn-BA" dirty="0" smtClean="0"/>
              <a:t>)</a:t>
            </a:r>
          </a:p>
          <a:p>
            <a:pPr marL="0" lvl="0" indent="0" algn="just">
              <a:buNone/>
            </a:pPr>
            <a:r>
              <a:rPr lang="bs-Latn-BA" b="1" dirty="0"/>
              <a:t>Efikasnije sankcionisanje djela nasilja nad ženama:</a:t>
            </a:r>
          </a:p>
          <a:p>
            <a:pPr lvl="0" algn="just"/>
            <a:r>
              <a:rPr lang="bs-Latn-BA" dirty="0"/>
              <a:t>Obezbijediti kontinuiranu edukaciju i senzibilizaciju profesionalaca iz različitih sektora relevantnih za nasilje nad ženama (policija, tužilaštvo, sudovi, centri za socijalni rad, zdravstvene ustanove, obrazovne ustanove);</a:t>
            </a:r>
          </a:p>
          <a:p>
            <a:pPr lvl="0" algn="just"/>
            <a:r>
              <a:rPr lang="bs-Latn-BA" dirty="0"/>
              <a:t>Podstaći postupajuće sudije da po zahtjevima za izricanje zaštitnih mjera postupaju hitno, kako i Zakon o zaštiti od nasilja u porodici nalaže, te da i dalje vode računa da zaštitne mjere koje su usmjerene na počinitelja, poput obaveznog psihosocijalnog tretmana, ne pružaju zaštitu žrtvama, zbog čega ih je neophodno izricati kumulativno sa mjerama zaštite žrtava (sudovi</a:t>
            </a:r>
            <a:r>
              <a:rPr lang="bs-Latn-BA" dirty="0" smtClean="0"/>
              <a:t>);</a:t>
            </a:r>
          </a:p>
          <a:p>
            <a:pPr lvl="0" algn="just"/>
            <a:r>
              <a:rPr lang="bs-Latn-BA" dirty="0" smtClean="0"/>
              <a:t>Konzistentno </a:t>
            </a:r>
            <a:r>
              <a:rPr lang="bs-Latn-BA" dirty="0"/>
              <a:t>priznavati maloljetnoj djeci status oštećenih kroz odgovarajuće kvalifikovanje težeg oblika djela nasilja u porodici (tužilaštva, sudovi);</a:t>
            </a:r>
          </a:p>
          <a:p>
            <a:pPr lvl="0"/>
            <a:endParaRPr lang="bs-Latn-BA" dirty="0"/>
          </a:p>
          <a:p>
            <a:endParaRPr lang="bs-Latn-BA" dirty="0" smtClean="0">
              <a:latin typeface="+mj-lt"/>
            </a:endParaRPr>
          </a:p>
        </p:txBody>
      </p:sp>
    </p:spTree>
    <p:extLst>
      <p:ext uri="{BB962C8B-B14F-4D97-AF65-F5344CB8AC3E}">
        <p14:creationId xmlns:p14="http://schemas.microsoft.com/office/powerpoint/2010/main" val="2725067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0" y="704088"/>
            <a:ext cx="7404100" cy="743712"/>
          </a:xfrm>
        </p:spPr>
        <p:txBody>
          <a:bodyPr>
            <a:noAutofit/>
          </a:bodyPr>
          <a:lstStyle/>
          <a:p>
            <a:r>
              <a:rPr lang="bs-Latn-BA" b="1" dirty="0" smtClean="0"/>
              <a:t>Preporuke</a:t>
            </a:r>
            <a:endParaRPr lang="bs-Latn-BA" b="1" dirty="0"/>
          </a:p>
        </p:txBody>
      </p:sp>
      <p:sp>
        <p:nvSpPr>
          <p:cNvPr id="3" name="Content Placeholder 2"/>
          <p:cNvSpPr>
            <a:spLocks noGrp="1"/>
          </p:cNvSpPr>
          <p:nvPr>
            <p:ph idx="1"/>
          </p:nvPr>
        </p:nvSpPr>
        <p:spPr>
          <a:xfrm>
            <a:off x="1981200" y="1447800"/>
            <a:ext cx="9321800" cy="4495800"/>
          </a:xfrm>
        </p:spPr>
        <p:txBody>
          <a:bodyPr>
            <a:noAutofit/>
          </a:bodyPr>
          <a:lstStyle/>
          <a:p>
            <a:pPr lvl="0" algn="just"/>
            <a:r>
              <a:rPr lang="bs-Latn-BA" sz="2000" dirty="0"/>
              <a:t>Stimulisati sudije (kroz sjednice vijeća, specijalizirane edukacije i okrugle stolove/savjetovanja) da bez izuzetka i na odgovarajući način pouče oštećene o pravu na postavljanje imovinskopravnog zahtjeva, te da o istom zahtjevu odluče u krivičnom postupku, osim u izuzetnim situacijama (predsjednici sudova; Centar za edukaciju sudija i tužilaca FBiH);</a:t>
            </a:r>
          </a:p>
          <a:p>
            <a:pPr lvl="0" algn="just"/>
            <a:r>
              <a:rPr lang="bs-Latn-BA" sz="2000" dirty="0"/>
              <a:t>Uvesti obaveznu praksu slanja obrazaca sa poukom o imovinskopravnom zahtjevu uz poziv za saslušanje svjedokinja (tužilaštva i sudovi)</a:t>
            </a:r>
          </a:p>
          <a:p>
            <a:pPr marL="0" lvl="0" indent="0" algn="just">
              <a:buNone/>
            </a:pPr>
            <a:r>
              <a:rPr lang="bs-Latn-BA" sz="2000" b="1" dirty="0"/>
              <a:t>Podrška i zaštita žrtava/oštećenih:</a:t>
            </a:r>
          </a:p>
          <a:p>
            <a:pPr algn="just"/>
            <a:r>
              <a:rPr lang="bs-Latn-BA" sz="2000" dirty="0"/>
              <a:t>Uspostaviti praksu upućivanja žrtava rodno zasnovanog nasilja specijaliziranim nevladinim organizacijama koje se bave pružanjem pravne pomoći, radi osiguranja besplatne i kvalitetne pravne podrške oštećenima </a:t>
            </a:r>
            <a:r>
              <a:rPr lang="bs-Latn-BA" sz="2000" b="1" dirty="0"/>
              <a:t>(tužilaštva, policija, sudovi)</a:t>
            </a:r>
            <a:r>
              <a:rPr lang="bs-Latn-BA" sz="2000" dirty="0"/>
              <a:t>;</a:t>
            </a:r>
          </a:p>
          <a:p>
            <a:pPr lvl="0"/>
            <a:endParaRPr lang="bs-Latn-BA" dirty="0"/>
          </a:p>
          <a:p>
            <a:endParaRPr lang="bs-Latn-BA" dirty="0" smtClean="0">
              <a:latin typeface="+mj-lt"/>
            </a:endParaRPr>
          </a:p>
        </p:txBody>
      </p:sp>
    </p:spTree>
    <p:extLst>
      <p:ext uri="{BB962C8B-B14F-4D97-AF65-F5344CB8AC3E}">
        <p14:creationId xmlns:p14="http://schemas.microsoft.com/office/powerpoint/2010/main" val="270624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Pristup pravdi za žrtve rodno zasnovanog nasilja</a:t>
            </a:r>
            <a:endParaRPr lang="hr-HR" dirty="0"/>
          </a:p>
        </p:txBody>
      </p:sp>
      <p:sp>
        <p:nvSpPr>
          <p:cNvPr id="3" name="Content Placeholder 2"/>
          <p:cNvSpPr>
            <a:spLocks noGrp="1"/>
          </p:cNvSpPr>
          <p:nvPr>
            <p:ph idx="1"/>
          </p:nvPr>
        </p:nvSpPr>
        <p:spPr>
          <a:xfrm>
            <a:off x="1918951" y="1944710"/>
            <a:ext cx="9427335" cy="4379890"/>
          </a:xfrm>
        </p:spPr>
        <p:txBody>
          <a:bodyPr>
            <a:noAutofit/>
          </a:bodyPr>
          <a:lstStyle/>
          <a:p>
            <a:pPr algn="just"/>
            <a:r>
              <a:rPr lang="hr-HR" sz="2800" dirty="0"/>
              <a:t>Uočeni problemi kroz:</a:t>
            </a:r>
          </a:p>
          <a:p>
            <a:pPr lvl="1" algn="just">
              <a:buFont typeface="Wingdings" pitchFamily="2" charset="2"/>
              <a:buChar char="Ø"/>
            </a:pPr>
            <a:r>
              <a:rPr lang="hr-HR" sz="2400" dirty="0"/>
              <a:t> monitoring krivičnih predmeta i </a:t>
            </a:r>
          </a:p>
          <a:p>
            <a:pPr lvl="1" algn="just">
              <a:buFont typeface="Wingdings" pitchFamily="2" charset="2"/>
              <a:buChar char="Ø"/>
            </a:pPr>
            <a:r>
              <a:rPr lang="hr-HR" sz="2400" dirty="0"/>
              <a:t> proces pružanja pravne pomoći</a:t>
            </a:r>
          </a:p>
          <a:p>
            <a:pPr algn="just"/>
            <a:r>
              <a:rPr lang="hr-HR" sz="2800" dirty="0" smtClean="0"/>
              <a:t>Potreba za holističkim pristupom ustanovljena Istanbulskom konvencijom:</a:t>
            </a:r>
          </a:p>
          <a:p>
            <a:pPr lvl="1" algn="just">
              <a:buFont typeface="Wingdings" pitchFamily="2" charset="2"/>
              <a:buChar char="Ø"/>
            </a:pPr>
            <a:r>
              <a:rPr lang="hr-HR" sz="2400" dirty="0" smtClean="0"/>
              <a:t>Uspostavljanje djelotvorne saradnje između svih uključenih subjekata zaštite (vladin, nevladin sektor)</a:t>
            </a:r>
          </a:p>
          <a:p>
            <a:pPr lvl="1" algn="just">
              <a:buFont typeface="Wingdings" pitchFamily="2" charset="2"/>
              <a:buChar char="Ø"/>
            </a:pPr>
            <a:r>
              <a:rPr lang="hr-HR" sz="2400" dirty="0" smtClean="0"/>
              <a:t>Uspostavljanje djelotvornih, sveobuhvatnih i koordiniranih politika (žrtva u centru, saradnja svih)</a:t>
            </a:r>
          </a:p>
          <a:p>
            <a:endParaRPr lang="hr-HR" sz="2800" dirty="0" smtClean="0"/>
          </a:p>
          <a:p>
            <a:endParaRPr lang="hr-HR" sz="2800" dirty="0" smtClean="0"/>
          </a:p>
        </p:txBody>
      </p:sp>
    </p:spTree>
    <p:extLst>
      <p:ext uri="{BB962C8B-B14F-4D97-AF65-F5344CB8AC3E}">
        <p14:creationId xmlns:p14="http://schemas.microsoft.com/office/powerpoint/2010/main" val="152776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584" y="682165"/>
            <a:ext cx="10526332" cy="1211029"/>
          </a:xfrm>
        </p:spPr>
        <p:txBody>
          <a:bodyPr>
            <a:normAutofit fontScale="90000"/>
          </a:bodyPr>
          <a:lstStyle/>
          <a:p>
            <a:pPr algn="ctr"/>
            <a:r>
              <a:rPr lang="bs-Latn-BA" sz="3100" b="1" dirty="0" smtClean="0"/>
              <a:t>Pristup </a:t>
            </a:r>
            <a:r>
              <a:rPr lang="bs-Latn-BA" sz="3100" b="1" dirty="0"/>
              <a:t>pravdi i zaštiti za </a:t>
            </a:r>
            <a:r>
              <a:rPr lang="bs-Latn-BA" sz="3100" b="1" dirty="0" smtClean="0"/>
              <a:t>žrtve </a:t>
            </a:r>
            <a:r>
              <a:rPr lang="bs-Latn-BA" sz="3100" b="1" dirty="0"/>
              <a:t>rodno zasnovanog nasilja</a:t>
            </a:r>
            <a:r>
              <a:rPr lang="bs-Latn-BA" sz="2700" b="1" dirty="0" smtClean="0"/>
              <a:t/>
            </a:r>
            <a:br>
              <a:rPr lang="bs-Latn-BA" sz="2700" b="1" dirty="0" smtClean="0"/>
            </a:br>
            <a:r>
              <a:rPr lang="bs-Latn-BA" sz="2700" b="1" dirty="0"/>
              <a:t/>
            </a:r>
            <a:br>
              <a:rPr lang="bs-Latn-BA" sz="2700" b="1" dirty="0"/>
            </a:br>
            <a:r>
              <a:rPr lang="bs-Latn-BA" sz="2700" b="1" dirty="0" smtClean="0"/>
              <a:t/>
            </a:r>
            <a:br>
              <a:rPr lang="bs-Latn-BA" sz="2700" b="1" dirty="0" smtClean="0"/>
            </a:br>
            <a:r>
              <a:rPr lang="bs-Latn-BA" sz="2700" b="1" dirty="0"/>
              <a:t/>
            </a:r>
            <a:br>
              <a:rPr lang="bs-Latn-BA" sz="2700" b="1" dirty="0"/>
            </a:br>
            <a:r>
              <a:rPr lang="bs-Latn-BA" sz="2700" b="1" dirty="0" smtClean="0"/>
              <a:t/>
            </a:r>
            <a:br>
              <a:rPr lang="bs-Latn-BA" sz="2700" b="1" dirty="0" smtClean="0"/>
            </a:br>
            <a:r>
              <a:rPr lang="bs-Latn-BA" sz="2700" b="1" dirty="0"/>
              <a:t/>
            </a:r>
            <a:br>
              <a:rPr lang="bs-Latn-BA" sz="2700" b="1" dirty="0"/>
            </a:br>
            <a:r>
              <a:rPr lang="bs-Latn-BA" sz="2700" b="1" dirty="0" smtClean="0"/>
              <a:t/>
            </a:r>
            <a:br>
              <a:rPr lang="bs-Latn-BA" sz="2700" b="1" dirty="0" smtClean="0"/>
            </a:br>
            <a:r>
              <a:rPr lang="bs-Latn-BA" sz="2700" b="1" dirty="0"/>
              <a:t/>
            </a:r>
            <a:br>
              <a:rPr lang="bs-Latn-BA" sz="2700" b="1" dirty="0"/>
            </a:br>
            <a:r>
              <a:rPr lang="bs-Latn-BA" sz="2700" b="1" dirty="0" smtClean="0"/>
              <a:t/>
            </a:r>
            <a:br>
              <a:rPr lang="bs-Latn-BA" sz="2700" b="1" dirty="0" smtClean="0"/>
            </a:br>
            <a:r>
              <a:rPr lang="bs-Latn-BA" sz="2700" b="1" dirty="0"/>
              <a:t/>
            </a:r>
            <a:br>
              <a:rPr lang="bs-Latn-BA" sz="2700" b="1" dirty="0"/>
            </a:br>
            <a:r>
              <a:rPr lang="bs-Latn-BA" sz="4900" b="1" dirty="0"/>
              <a:t/>
            </a:r>
            <a:br>
              <a:rPr lang="bs-Latn-BA" sz="4900" b="1" dirty="0"/>
            </a:br>
            <a:endParaRPr lang="hr-HR" sz="5300" dirty="0"/>
          </a:p>
        </p:txBody>
      </p:sp>
      <p:sp>
        <p:nvSpPr>
          <p:cNvPr id="3" name="Content Placeholder 2"/>
          <p:cNvSpPr>
            <a:spLocks noGrp="1"/>
          </p:cNvSpPr>
          <p:nvPr>
            <p:ph idx="1"/>
          </p:nvPr>
        </p:nvSpPr>
        <p:spPr>
          <a:xfrm>
            <a:off x="1790163" y="1918952"/>
            <a:ext cx="9714449" cy="3992270"/>
          </a:xfrm>
        </p:spPr>
        <p:txBody>
          <a:bodyPr>
            <a:noAutofit/>
          </a:bodyPr>
          <a:lstStyle/>
          <a:p>
            <a:pPr algn="just"/>
            <a:r>
              <a:rPr lang="hr-HR" sz="2800" dirty="0" smtClean="0"/>
              <a:t>Analiza slučaja: slučaj iz monitoringa </a:t>
            </a:r>
          </a:p>
          <a:p>
            <a:pPr algn="just">
              <a:buFont typeface="Wingdings" pitchFamily="2" charset="2"/>
              <a:buChar char="Ø"/>
            </a:pPr>
            <a:r>
              <a:rPr lang="hr-HR" sz="2800" dirty="0" smtClean="0"/>
              <a:t>Starija sestra žrtva seksualiziranog nasilja u porodici</a:t>
            </a:r>
          </a:p>
          <a:p>
            <a:pPr algn="just">
              <a:buFont typeface="Wingdings" pitchFamily="2" charset="2"/>
              <a:buChar char="Ø"/>
            </a:pPr>
            <a:r>
              <a:rPr lang="hr-HR" sz="2800" dirty="0" smtClean="0"/>
              <a:t>Mlađa mldb. sestra nije uzeta u obzir kao potencijalna žrtva</a:t>
            </a:r>
          </a:p>
          <a:p>
            <a:pPr algn="just">
              <a:buFont typeface="Wingdings" pitchFamily="2" charset="2"/>
              <a:buChar char="Ø"/>
            </a:pPr>
            <a:r>
              <a:rPr lang="hr-HR" sz="2800" dirty="0" smtClean="0"/>
              <a:t>Starija sestra smještena u sigurnu kuću, mlađa sestra ostala u domaćinstvu sa osuđenim ocem</a:t>
            </a:r>
            <a:endParaRPr lang="hr-HR" sz="2800" dirty="0"/>
          </a:p>
          <a:p>
            <a:pPr algn="just">
              <a:buFont typeface="Wingdings" pitchFamily="2" charset="2"/>
              <a:buChar char="Ø"/>
            </a:pPr>
            <a:r>
              <a:rPr lang="hr-HR" sz="2800" dirty="0" smtClean="0"/>
              <a:t>Tragični epilog</a:t>
            </a:r>
          </a:p>
        </p:txBody>
      </p:sp>
    </p:spTree>
    <p:extLst>
      <p:ext uri="{BB962C8B-B14F-4D97-AF65-F5344CB8AC3E}">
        <p14:creationId xmlns:p14="http://schemas.microsoft.com/office/powerpoint/2010/main" val="121839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Prikupljanje i analiza podataka</a:t>
            </a:r>
            <a:endParaRPr lang="hr-HR" dirty="0"/>
          </a:p>
        </p:txBody>
      </p:sp>
      <p:sp>
        <p:nvSpPr>
          <p:cNvPr id="3" name="Content Placeholder 2"/>
          <p:cNvSpPr>
            <a:spLocks noGrp="1"/>
          </p:cNvSpPr>
          <p:nvPr>
            <p:ph idx="1"/>
          </p:nvPr>
        </p:nvSpPr>
        <p:spPr>
          <a:xfrm>
            <a:off x="1648497" y="1493949"/>
            <a:ext cx="9856116" cy="4417273"/>
          </a:xfrm>
        </p:spPr>
        <p:txBody>
          <a:bodyPr>
            <a:normAutofit/>
          </a:bodyPr>
          <a:lstStyle/>
          <a:p>
            <a:r>
              <a:rPr lang="hr-HR" dirty="0" smtClean="0"/>
              <a:t>Kontinuirani monitoring krivičnih postupaka rodno zasnovanog nasilja (Centar ženskih prava i Udružene žene)</a:t>
            </a:r>
          </a:p>
          <a:p>
            <a:r>
              <a:rPr lang="hr-HR" dirty="0" smtClean="0"/>
              <a:t>Posljednji ciklus monitoringa proveden tokom 2016. godine, Pasivni i aktivni monitoring</a:t>
            </a:r>
          </a:p>
          <a:p>
            <a:r>
              <a:rPr lang="hr-HR" dirty="0" smtClean="0"/>
              <a:t>Praćeni postupci za sljedeća djela:</a:t>
            </a:r>
          </a:p>
          <a:p>
            <a:pPr lvl="0" algn="just">
              <a:buFont typeface="Wingdings" pitchFamily="2" charset="2"/>
              <a:buChar char="Ø"/>
            </a:pPr>
            <a:r>
              <a:rPr lang="en-US" b="1" dirty="0" err="1"/>
              <a:t>Krivična</a:t>
            </a:r>
            <a:r>
              <a:rPr lang="en-US" b="1" dirty="0"/>
              <a:t> </a:t>
            </a:r>
            <a:r>
              <a:rPr lang="en-US" b="1" dirty="0" err="1"/>
              <a:t>djela</a:t>
            </a:r>
            <a:r>
              <a:rPr lang="en-US" b="1" dirty="0"/>
              <a:t> </a:t>
            </a:r>
            <a:r>
              <a:rPr lang="en-US" b="1" dirty="0" err="1"/>
              <a:t>protiv</a:t>
            </a:r>
            <a:r>
              <a:rPr lang="en-US" b="1" dirty="0"/>
              <a:t> </a:t>
            </a:r>
            <a:r>
              <a:rPr lang="en-US" b="1" dirty="0" err="1"/>
              <a:t>života</a:t>
            </a:r>
            <a:r>
              <a:rPr lang="en-US" b="1" dirty="0"/>
              <a:t> i </a:t>
            </a:r>
            <a:r>
              <a:rPr lang="en-US" b="1" dirty="0" err="1"/>
              <a:t>tijela</a:t>
            </a:r>
            <a:r>
              <a:rPr lang="en-US" b="1" dirty="0"/>
              <a:t> </a:t>
            </a:r>
            <a:r>
              <a:rPr lang="en-US" dirty="0"/>
              <a:t>(</a:t>
            </a:r>
            <a:r>
              <a:rPr lang="en-US" dirty="0" err="1"/>
              <a:t>ubistvo</a:t>
            </a:r>
            <a:r>
              <a:rPr lang="en-US" dirty="0"/>
              <a:t>; </a:t>
            </a:r>
            <a:r>
              <a:rPr lang="en-US" dirty="0" err="1"/>
              <a:t>teška</a:t>
            </a:r>
            <a:r>
              <a:rPr lang="en-US" dirty="0"/>
              <a:t> </a:t>
            </a:r>
            <a:r>
              <a:rPr lang="en-US" dirty="0" err="1"/>
              <a:t>tjelesna</a:t>
            </a:r>
            <a:r>
              <a:rPr lang="en-US" dirty="0"/>
              <a:t> </a:t>
            </a:r>
            <a:r>
              <a:rPr lang="en-US" dirty="0" err="1"/>
              <a:t>ozljeda</a:t>
            </a:r>
            <a:r>
              <a:rPr lang="en-US" dirty="0"/>
              <a:t>; </a:t>
            </a:r>
            <a:r>
              <a:rPr lang="en-US" dirty="0" err="1"/>
              <a:t>laka</a:t>
            </a:r>
            <a:r>
              <a:rPr lang="en-US" dirty="0"/>
              <a:t> </a:t>
            </a:r>
            <a:r>
              <a:rPr lang="en-US" dirty="0" err="1"/>
              <a:t>tjelesna</a:t>
            </a:r>
            <a:r>
              <a:rPr lang="en-US" dirty="0"/>
              <a:t> </a:t>
            </a:r>
            <a:r>
              <a:rPr lang="en-US" dirty="0" err="1"/>
              <a:t>ozljeda</a:t>
            </a:r>
            <a:r>
              <a:rPr lang="en-US" dirty="0"/>
              <a:t>);</a:t>
            </a:r>
            <a:endParaRPr lang="hr-HR" dirty="0"/>
          </a:p>
          <a:p>
            <a:pPr lvl="0" algn="just">
              <a:buFont typeface="Wingdings" pitchFamily="2" charset="2"/>
              <a:buChar char="Ø"/>
            </a:pPr>
            <a:r>
              <a:rPr lang="en-US" b="1" dirty="0" err="1"/>
              <a:t>Krivična</a:t>
            </a:r>
            <a:r>
              <a:rPr lang="en-US" b="1" dirty="0"/>
              <a:t> </a:t>
            </a:r>
            <a:r>
              <a:rPr lang="en-US" b="1" dirty="0" err="1"/>
              <a:t>djela</a:t>
            </a:r>
            <a:r>
              <a:rPr lang="en-US" b="1" dirty="0"/>
              <a:t> </a:t>
            </a:r>
            <a:r>
              <a:rPr lang="en-US" b="1" dirty="0" err="1"/>
              <a:t>protiv</a:t>
            </a:r>
            <a:r>
              <a:rPr lang="en-US" b="1" dirty="0"/>
              <a:t> </a:t>
            </a:r>
            <a:r>
              <a:rPr lang="en-US" b="1" dirty="0" err="1"/>
              <a:t>spolne</a:t>
            </a:r>
            <a:r>
              <a:rPr lang="en-US" b="1" dirty="0"/>
              <a:t> </a:t>
            </a:r>
            <a:r>
              <a:rPr lang="en-US" b="1" dirty="0" err="1"/>
              <a:t>slobode</a:t>
            </a:r>
            <a:r>
              <a:rPr lang="en-US" b="1" dirty="0"/>
              <a:t> i </a:t>
            </a:r>
            <a:r>
              <a:rPr lang="en-US" b="1" dirty="0" err="1"/>
              <a:t>morala</a:t>
            </a:r>
            <a:r>
              <a:rPr lang="en-US" b="1" dirty="0"/>
              <a:t> </a:t>
            </a:r>
            <a:r>
              <a:rPr lang="en-US" dirty="0"/>
              <a:t>(</a:t>
            </a:r>
            <a:r>
              <a:rPr lang="en-US" dirty="0" err="1"/>
              <a:t>silovanje</a:t>
            </a:r>
            <a:r>
              <a:rPr lang="en-US" dirty="0"/>
              <a:t>; </a:t>
            </a:r>
            <a:r>
              <a:rPr lang="en-US" dirty="0" err="1"/>
              <a:t>spolni</a:t>
            </a:r>
            <a:r>
              <a:rPr lang="en-US" dirty="0"/>
              <a:t> </a:t>
            </a:r>
            <a:r>
              <a:rPr lang="en-US" dirty="0" err="1"/>
              <a:t>odnošaj</a:t>
            </a:r>
            <a:r>
              <a:rPr lang="en-US" dirty="0"/>
              <a:t> </a:t>
            </a:r>
            <a:r>
              <a:rPr lang="en-US" dirty="0" smtClean="0"/>
              <a:t>s</a:t>
            </a:r>
            <a:r>
              <a:rPr lang="hr-HR" dirty="0" smtClean="0"/>
              <a:t> </a:t>
            </a:r>
            <a:r>
              <a:rPr lang="en-US" dirty="0" err="1" smtClean="0"/>
              <a:t>nemoćnom</a:t>
            </a:r>
            <a:r>
              <a:rPr lang="en-US" dirty="0" smtClean="0"/>
              <a:t> </a:t>
            </a:r>
            <a:r>
              <a:rPr lang="en-US" dirty="0" err="1"/>
              <a:t>osobom</a:t>
            </a:r>
            <a:r>
              <a:rPr lang="en-US" dirty="0"/>
              <a:t>; </a:t>
            </a:r>
            <a:r>
              <a:rPr lang="en-US" dirty="0" err="1"/>
              <a:t>spolni</a:t>
            </a:r>
            <a:r>
              <a:rPr lang="en-US" dirty="0"/>
              <a:t> </a:t>
            </a:r>
            <a:r>
              <a:rPr lang="en-US" dirty="0" err="1"/>
              <a:t>odnošaj</a:t>
            </a:r>
            <a:r>
              <a:rPr lang="en-US" dirty="0"/>
              <a:t> </a:t>
            </a:r>
            <a:r>
              <a:rPr lang="en-US" dirty="0" err="1"/>
              <a:t>sa</a:t>
            </a:r>
            <a:r>
              <a:rPr lang="en-US" dirty="0"/>
              <a:t> </a:t>
            </a:r>
            <a:r>
              <a:rPr lang="en-US" dirty="0" err="1"/>
              <a:t>djetetom</a:t>
            </a:r>
            <a:r>
              <a:rPr lang="en-US" dirty="0"/>
              <a:t>; </a:t>
            </a:r>
            <a:r>
              <a:rPr lang="en-US" dirty="0" err="1"/>
              <a:t>bludne</a:t>
            </a:r>
            <a:r>
              <a:rPr lang="en-US" dirty="0"/>
              <a:t> </a:t>
            </a:r>
            <a:r>
              <a:rPr lang="en-US" dirty="0" err="1"/>
              <a:t>radnje</a:t>
            </a:r>
            <a:r>
              <a:rPr lang="en-US" dirty="0" smtClean="0"/>
              <a:t>;</a:t>
            </a:r>
            <a:r>
              <a:rPr lang="hr-HR" dirty="0" smtClean="0"/>
              <a:t> </a:t>
            </a:r>
            <a:r>
              <a:rPr lang="en-US" dirty="0" err="1" smtClean="0"/>
              <a:t>zadovoljenje</a:t>
            </a:r>
            <a:r>
              <a:rPr lang="en-US" dirty="0" smtClean="0"/>
              <a:t> </a:t>
            </a:r>
            <a:r>
              <a:rPr lang="en-US" dirty="0" err="1"/>
              <a:t>pohote</a:t>
            </a:r>
            <a:r>
              <a:rPr lang="en-US" dirty="0"/>
              <a:t> </a:t>
            </a:r>
            <a:r>
              <a:rPr lang="en-US" dirty="0" err="1"/>
              <a:t>pred</a:t>
            </a:r>
            <a:r>
              <a:rPr lang="en-US" dirty="0"/>
              <a:t> </a:t>
            </a:r>
            <a:r>
              <a:rPr lang="en-US" dirty="0" err="1"/>
              <a:t>djetetom</a:t>
            </a:r>
            <a:r>
              <a:rPr lang="en-US" dirty="0"/>
              <a:t> </a:t>
            </a:r>
            <a:r>
              <a:rPr lang="en-US" dirty="0" err="1"/>
              <a:t>ili</a:t>
            </a:r>
            <a:r>
              <a:rPr lang="en-US" dirty="0"/>
              <a:t> </a:t>
            </a:r>
            <a:r>
              <a:rPr lang="en-US" dirty="0" err="1"/>
              <a:t>maloljetnikom</a:t>
            </a:r>
            <a:r>
              <a:rPr lang="en-US" dirty="0"/>
              <a:t>; </a:t>
            </a:r>
            <a:r>
              <a:rPr lang="en-US" dirty="0" err="1" smtClean="0"/>
              <a:t>navođenje</a:t>
            </a:r>
            <a:r>
              <a:rPr lang="hr-HR" dirty="0" smtClean="0"/>
              <a:t> </a:t>
            </a:r>
            <a:r>
              <a:rPr lang="en-US" dirty="0" err="1" smtClean="0"/>
              <a:t>na</a:t>
            </a:r>
            <a:r>
              <a:rPr lang="en-US" dirty="0" smtClean="0"/>
              <a:t> </a:t>
            </a:r>
            <a:r>
              <a:rPr lang="en-US" dirty="0" err="1"/>
              <a:t>prostituciju</a:t>
            </a:r>
            <a:r>
              <a:rPr lang="en-US" dirty="0"/>
              <a:t>; </a:t>
            </a:r>
            <a:r>
              <a:rPr lang="en-US" dirty="0" err="1"/>
              <a:t>iskorištavanje</a:t>
            </a:r>
            <a:r>
              <a:rPr lang="en-US" dirty="0"/>
              <a:t> </a:t>
            </a:r>
            <a:r>
              <a:rPr lang="en-US" dirty="0" err="1"/>
              <a:t>djeteta</a:t>
            </a:r>
            <a:r>
              <a:rPr lang="en-US" dirty="0"/>
              <a:t> </a:t>
            </a:r>
            <a:r>
              <a:rPr lang="en-US" dirty="0" err="1"/>
              <a:t>ili</a:t>
            </a:r>
            <a:r>
              <a:rPr lang="en-US" dirty="0"/>
              <a:t> </a:t>
            </a:r>
            <a:r>
              <a:rPr lang="en-US" dirty="0" err="1"/>
              <a:t>maloljetnika</a:t>
            </a:r>
            <a:r>
              <a:rPr lang="en-US" dirty="0"/>
              <a:t> </a:t>
            </a:r>
            <a:r>
              <a:rPr lang="en-US" dirty="0" err="1"/>
              <a:t>radi</a:t>
            </a:r>
            <a:r>
              <a:rPr lang="en-US" dirty="0"/>
              <a:t> </a:t>
            </a:r>
            <a:r>
              <a:rPr lang="en-US" dirty="0" err="1"/>
              <a:t>pornografije</a:t>
            </a:r>
            <a:r>
              <a:rPr lang="en-US" dirty="0"/>
              <a:t>; </a:t>
            </a:r>
            <a:r>
              <a:rPr lang="en-US" dirty="0" err="1"/>
              <a:t>rodoskrvnuće</a:t>
            </a:r>
            <a:r>
              <a:rPr lang="en-US" dirty="0"/>
              <a:t>);</a:t>
            </a:r>
            <a:endParaRPr lang="hr-HR" dirty="0"/>
          </a:p>
          <a:p>
            <a:pPr lvl="0" algn="just">
              <a:buFont typeface="Wingdings" pitchFamily="2" charset="2"/>
              <a:buChar char="Ø"/>
            </a:pPr>
            <a:r>
              <a:rPr lang="en-US" b="1" dirty="0" err="1"/>
              <a:t>Krivična</a:t>
            </a:r>
            <a:r>
              <a:rPr lang="en-US" b="1" dirty="0"/>
              <a:t> </a:t>
            </a:r>
            <a:r>
              <a:rPr lang="en-US" b="1" dirty="0" err="1"/>
              <a:t>djela</a:t>
            </a:r>
            <a:r>
              <a:rPr lang="en-US" b="1" dirty="0"/>
              <a:t> </a:t>
            </a:r>
            <a:r>
              <a:rPr lang="en-US" b="1" dirty="0" err="1"/>
              <a:t>protiv</a:t>
            </a:r>
            <a:r>
              <a:rPr lang="en-US" b="1" dirty="0"/>
              <a:t> </a:t>
            </a:r>
            <a:r>
              <a:rPr lang="en-US" b="1" dirty="0" err="1"/>
              <a:t>braka</a:t>
            </a:r>
            <a:r>
              <a:rPr lang="en-US" b="1" dirty="0"/>
              <a:t>, </a:t>
            </a:r>
            <a:r>
              <a:rPr lang="en-US" b="1" dirty="0" err="1"/>
              <a:t>porodice</a:t>
            </a:r>
            <a:r>
              <a:rPr lang="en-US" b="1" dirty="0"/>
              <a:t> i </a:t>
            </a:r>
            <a:r>
              <a:rPr lang="en-US" b="1" dirty="0" err="1"/>
              <a:t>mladeži</a:t>
            </a:r>
            <a:r>
              <a:rPr lang="en-US" b="1" dirty="0"/>
              <a:t> </a:t>
            </a:r>
            <a:r>
              <a:rPr lang="en-US" dirty="0"/>
              <a:t>(</a:t>
            </a:r>
            <a:r>
              <a:rPr lang="en-US" dirty="0" err="1"/>
              <a:t>nasilje</a:t>
            </a:r>
            <a:r>
              <a:rPr lang="en-US" dirty="0"/>
              <a:t> u </a:t>
            </a:r>
            <a:r>
              <a:rPr lang="en-US" dirty="0" err="1"/>
              <a:t>porodici</a:t>
            </a:r>
            <a:r>
              <a:rPr lang="en-US" dirty="0"/>
              <a:t>; </a:t>
            </a:r>
            <a:r>
              <a:rPr lang="hr-HR" dirty="0" smtClean="0"/>
              <a:t> </a:t>
            </a:r>
            <a:r>
              <a:rPr lang="en-US" dirty="0" err="1" smtClean="0"/>
              <a:t>izbjegavanje</a:t>
            </a:r>
            <a:r>
              <a:rPr lang="en-US" dirty="0" smtClean="0"/>
              <a:t> </a:t>
            </a:r>
            <a:r>
              <a:rPr lang="en-US" dirty="0" err="1"/>
              <a:t>izdržavanja</a:t>
            </a:r>
            <a:r>
              <a:rPr lang="en-US" dirty="0"/>
              <a:t>; </a:t>
            </a:r>
            <a:r>
              <a:rPr lang="en-US" dirty="0" err="1"/>
              <a:t>vanbračna</a:t>
            </a:r>
            <a:r>
              <a:rPr lang="en-US" dirty="0"/>
              <a:t> </a:t>
            </a:r>
            <a:r>
              <a:rPr lang="en-US" dirty="0" err="1"/>
              <a:t>zajednica</a:t>
            </a:r>
            <a:r>
              <a:rPr lang="en-US" dirty="0"/>
              <a:t> </a:t>
            </a:r>
            <a:r>
              <a:rPr lang="en-US" dirty="0" err="1"/>
              <a:t>sa</a:t>
            </a:r>
            <a:r>
              <a:rPr lang="en-US" dirty="0"/>
              <a:t> </a:t>
            </a:r>
            <a:r>
              <a:rPr lang="en-US" dirty="0" err="1"/>
              <a:t>mlađim</a:t>
            </a:r>
            <a:r>
              <a:rPr lang="en-US" dirty="0"/>
              <a:t> </a:t>
            </a:r>
            <a:r>
              <a:rPr lang="en-US" dirty="0" err="1"/>
              <a:t>maloljetnikom</a:t>
            </a:r>
            <a:endParaRPr lang="hr-HR" dirty="0"/>
          </a:p>
          <a:p>
            <a:endParaRPr lang="hr-HR" dirty="0" smtClean="0"/>
          </a:p>
          <a:p>
            <a:endParaRPr lang="hr-HR" dirty="0"/>
          </a:p>
        </p:txBody>
      </p:sp>
    </p:spTree>
    <p:extLst>
      <p:ext uri="{BB962C8B-B14F-4D97-AF65-F5344CB8AC3E}">
        <p14:creationId xmlns:p14="http://schemas.microsoft.com/office/powerpoint/2010/main" val="131664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1208825"/>
            <a:ext cx="10173192" cy="5506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3460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24712"/>
          </a:xfrm>
        </p:spPr>
        <p:txBody>
          <a:bodyPr>
            <a:normAutofit/>
          </a:bodyPr>
          <a:lstStyle/>
          <a:p>
            <a:pPr algn="ctr"/>
            <a:r>
              <a:rPr lang="bs-Latn-BA" sz="5400" dirty="0" smtClean="0">
                <a:latin typeface="Calibri" panose="020F0502020204030204" pitchFamily="34" charset="0"/>
                <a:cs typeface="Times New Roman" panose="02020603050405020304" pitchFamily="18" charset="0"/>
              </a:rPr>
              <a:t>Osnovni nalazi monitoringa</a:t>
            </a:r>
            <a:endParaRPr lang="bs-Latn-BA" dirty="0"/>
          </a:p>
        </p:txBody>
      </p:sp>
      <p:sp>
        <p:nvSpPr>
          <p:cNvPr id="3" name="Content Placeholder 2"/>
          <p:cNvSpPr>
            <a:spLocks noGrp="1"/>
          </p:cNvSpPr>
          <p:nvPr>
            <p:ph idx="1"/>
          </p:nvPr>
        </p:nvSpPr>
        <p:spPr>
          <a:xfrm>
            <a:off x="927278" y="1880315"/>
            <a:ext cx="10655121" cy="4297867"/>
          </a:xfrm>
        </p:spPr>
        <p:txBody>
          <a:bodyPr>
            <a:normAutofit fontScale="92500" lnSpcReduction="20000"/>
          </a:bodyPr>
          <a:lstStyle/>
          <a:p>
            <a:pPr>
              <a:lnSpc>
                <a:spcPct val="107000"/>
              </a:lnSpc>
              <a:buFont typeface="Wingdings" pitchFamily="2" charset="2"/>
              <a:buChar char="Ø"/>
            </a:pPr>
            <a:r>
              <a:rPr lang="bs-Latn-BA" sz="3200" b="1" dirty="0" smtClean="0">
                <a:latin typeface="Calibri" panose="020F0502020204030204" pitchFamily="34" charset="0"/>
                <a:ea typeface="Calibri" panose="020F0502020204030204" pitchFamily="34" charset="0"/>
                <a:cs typeface="Times New Roman" panose="02020603050405020304" pitchFamily="18" charset="0"/>
              </a:rPr>
              <a:t>Pravna </a:t>
            </a:r>
            <a:r>
              <a:rPr lang="bs-Latn-BA" sz="3200" b="1" dirty="0">
                <a:latin typeface="Calibri" panose="020F0502020204030204" pitchFamily="34" charset="0"/>
                <a:ea typeface="Calibri" panose="020F0502020204030204" pitchFamily="34" charset="0"/>
                <a:cs typeface="Times New Roman" panose="02020603050405020304" pitchFamily="18" charset="0"/>
              </a:rPr>
              <a:t>kvalifikacija </a:t>
            </a:r>
            <a:r>
              <a:rPr lang="bs-Latn-BA" sz="3200" dirty="0">
                <a:latin typeface="Calibri" panose="020F0502020204030204" pitchFamily="34" charset="0"/>
                <a:ea typeface="Calibri" panose="020F0502020204030204" pitchFamily="34" charset="0"/>
                <a:cs typeface="Times New Roman" panose="02020603050405020304" pitchFamily="18" charset="0"/>
              </a:rPr>
              <a:t>djela </a:t>
            </a:r>
            <a:r>
              <a:rPr lang="bs-Latn-BA" sz="3200" dirty="0" smtClean="0">
                <a:latin typeface="Calibri" panose="020F0502020204030204" pitchFamily="34" charset="0"/>
                <a:ea typeface="Calibri" panose="020F0502020204030204" pitchFamily="34" charset="0"/>
                <a:cs typeface="Times New Roman" panose="02020603050405020304" pitchFamily="18" charset="0"/>
              </a:rPr>
              <a:t>RZN</a:t>
            </a:r>
          </a:p>
          <a:p>
            <a:pPr algn="just">
              <a:lnSpc>
                <a:spcPct val="107000"/>
              </a:lnSpc>
              <a:buFont typeface="Wingdings" pitchFamily="2" charset="2"/>
              <a:buChar char="Ø"/>
            </a:pPr>
            <a:r>
              <a:rPr lang="bs-Latn-BA" sz="3200" b="1" dirty="0" smtClean="0">
                <a:latin typeface="Calibri" panose="020F0502020204030204" pitchFamily="34" charset="0"/>
                <a:ea typeface="Calibri" panose="020F0502020204030204" pitchFamily="34" charset="0"/>
                <a:cs typeface="Times New Roman" panose="02020603050405020304" pitchFamily="18" charset="0"/>
              </a:rPr>
              <a:t>Dužina </a:t>
            </a:r>
            <a:r>
              <a:rPr lang="bs-Latn-BA" sz="3200" b="1" dirty="0">
                <a:latin typeface="Calibri" panose="020F0502020204030204" pitchFamily="34" charset="0"/>
                <a:ea typeface="Calibri" panose="020F0502020204030204" pitchFamily="34" charset="0"/>
                <a:cs typeface="Times New Roman" panose="02020603050405020304" pitchFamily="18" charset="0"/>
              </a:rPr>
              <a:t>trajanja </a:t>
            </a:r>
            <a:r>
              <a:rPr lang="bs-Latn-BA" sz="3200" b="1" dirty="0" smtClean="0">
                <a:latin typeface="Calibri" panose="020F0502020204030204" pitchFamily="34" charset="0"/>
                <a:ea typeface="Calibri" panose="020F0502020204030204" pitchFamily="34" charset="0"/>
                <a:cs typeface="Times New Roman" panose="02020603050405020304" pitchFamily="18" charset="0"/>
              </a:rPr>
              <a:t>krivičnih postupaka</a:t>
            </a:r>
            <a:endParaRPr lang="bs-Latn-BA" sz="3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itchFamily="2" charset="2"/>
              <a:buChar char="Ø"/>
            </a:pPr>
            <a:r>
              <a:rPr lang="bs-Latn-BA" sz="3200" b="1" dirty="0" smtClean="0">
                <a:latin typeface="Calibri" panose="020F0502020204030204" pitchFamily="34" charset="0"/>
                <a:ea typeface="Calibri" panose="020F0502020204030204" pitchFamily="34" charset="0"/>
                <a:cs typeface="Times New Roman" panose="02020603050405020304" pitchFamily="18" charset="0"/>
              </a:rPr>
              <a:t>Kaznena </a:t>
            </a:r>
            <a:r>
              <a:rPr lang="bs-Latn-BA" sz="3200" b="1" dirty="0">
                <a:latin typeface="Calibri" panose="020F0502020204030204" pitchFamily="34" charset="0"/>
                <a:ea typeface="Calibri" panose="020F0502020204030204" pitchFamily="34" charset="0"/>
                <a:cs typeface="Times New Roman" panose="02020603050405020304" pitchFamily="18" charset="0"/>
              </a:rPr>
              <a:t>politika </a:t>
            </a:r>
            <a:r>
              <a:rPr lang="bs-Latn-BA" sz="3200" dirty="0">
                <a:latin typeface="Calibri" panose="020F0502020204030204" pitchFamily="34" charset="0"/>
                <a:ea typeface="Calibri" panose="020F0502020204030204" pitchFamily="34" charset="0"/>
                <a:cs typeface="Times New Roman" panose="02020603050405020304" pitchFamily="18" charset="0"/>
              </a:rPr>
              <a:t>u oblasti </a:t>
            </a:r>
            <a:r>
              <a:rPr lang="bs-Latn-BA" sz="3200" dirty="0" smtClean="0">
                <a:latin typeface="Calibri" panose="020F0502020204030204" pitchFamily="34" charset="0"/>
                <a:ea typeface="Calibri" panose="020F0502020204030204" pitchFamily="34" charset="0"/>
                <a:cs typeface="Times New Roman" panose="02020603050405020304" pitchFamily="18" charset="0"/>
              </a:rPr>
              <a:t>RZN (</a:t>
            </a:r>
            <a:r>
              <a:rPr lang="bs-Latn-BA" sz="3000" dirty="0" smtClean="0">
                <a:latin typeface="Calibri" panose="020F0502020204030204" pitchFamily="34" charset="0"/>
                <a:ea typeface="Calibri" panose="020F0502020204030204" pitchFamily="34" charset="0"/>
                <a:cs typeface="Times New Roman" panose="02020603050405020304" pitchFamily="18" charset="0"/>
              </a:rPr>
              <a:t>Vrsta </a:t>
            </a:r>
            <a:r>
              <a:rPr lang="bs-Latn-BA" sz="3000" dirty="0">
                <a:latin typeface="Calibri" panose="020F0502020204030204" pitchFamily="34" charset="0"/>
                <a:ea typeface="Calibri" panose="020F0502020204030204" pitchFamily="34" charset="0"/>
                <a:cs typeface="Times New Roman" panose="02020603050405020304" pitchFamily="18" charset="0"/>
              </a:rPr>
              <a:t>i visina </a:t>
            </a:r>
            <a:r>
              <a:rPr lang="bs-Latn-BA" sz="3000" dirty="0" smtClean="0">
                <a:latin typeface="Calibri" panose="020F0502020204030204" pitchFamily="34" charset="0"/>
                <a:ea typeface="Calibri" panose="020F0502020204030204" pitchFamily="34" charset="0"/>
                <a:cs typeface="Times New Roman" panose="02020603050405020304" pitchFamily="18" charset="0"/>
              </a:rPr>
              <a:t>kazni, olakšavajuće </a:t>
            </a:r>
            <a:r>
              <a:rPr lang="bs-Latn-BA" sz="3000" dirty="0">
                <a:latin typeface="Calibri" panose="020F0502020204030204" pitchFamily="34" charset="0"/>
                <a:ea typeface="Calibri" panose="020F0502020204030204" pitchFamily="34" charset="0"/>
                <a:cs typeface="Times New Roman" panose="02020603050405020304" pitchFamily="18" charset="0"/>
              </a:rPr>
              <a:t>i otežavajuće </a:t>
            </a:r>
            <a:r>
              <a:rPr lang="bs-Latn-BA" sz="3000" dirty="0" smtClean="0">
                <a:latin typeface="Calibri" panose="020F0502020204030204" pitchFamily="34" charset="0"/>
                <a:ea typeface="Calibri" panose="020F0502020204030204" pitchFamily="34" charset="0"/>
                <a:cs typeface="Times New Roman" panose="02020603050405020304" pitchFamily="18" charset="0"/>
              </a:rPr>
              <a:t>okolnosti, mjere sigurnosti)</a:t>
            </a:r>
            <a:endParaRPr lang="bs-Latn-BA" sz="3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itchFamily="2" charset="2"/>
              <a:buChar char="Ø"/>
            </a:pPr>
            <a:r>
              <a:rPr lang="bs-Latn-BA" sz="3200" b="1" dirty="0" smtClean="0">
                <a:latin typeface="Calibri" panose="020F0502020204030204" pitchFamily="34" charset="0"/>
                <a:ea typeface="Calibri" panose="020F0502020204030204" pitchFamily="34" charset="0"/>
                <a:cs typeface="Times New Roman" panose="02020603050405020304" pitchFamily="18" charset="0"/>
              </a:rPr>
              <a:t>Položaj </a:t>
            </a:r>
            <a:r>
              <a:rPr lang="bs-Latn-BA" sz="3200" b="1" dirty="0">
                <a:latin typeface="Calibri" panose="020F0502020204030204" pitchFamily="34" charset="0"/>
                <a:ea typeface="Calibri" panose="020F0502020204030204" pitchFamily="34" charset="0"/>
                <a:cs typeface="Times New Roman" panose="02020603050405020304" pitchFamily="18" charset="0"/>
              </a:rPr>
              <a:t>oštećene </a:t>
            </a:r>
            <a:r>
              <a:rPr lang="bs-Latn-BA" sz="3200" dirty="0">
                <a:latin typeface="Calibri" panose="020F0502020204030204" pitchFamily="34" charset="0"/>
                <a:ea typeface="Calibri" panose="020F0502020204030204" pitchFamily="34" charset="0"/>
                <a:cs typeface="Times New Roman" panose="02020603050405020304" pitchFamily="18" charset="0"/>
              </a:rPr>
              <a:t>u kontekstu zaštite prava tokom svjedočenja/sudskog postupka</a:t>
            </a:r>
          </a:p>
          <a:p>
            <a:pPr algn="just">
              <a:lnSpc>
                <a:spcPct val="107000"/>
              </a:lnSpc>
              <a:spcAft>
                <a:spcPts val="800"/>
              </a:spcAft>
              <a:buFont typeface="Wingdings" pitchFamily="2" charset="2"/>
              <a:buChar char="Ø"/>
            </a:pPr>
            <a:r>
              <a:rPr lang="bs-Latn-BA" sz="3200" dirty="0">
                <a:latin typeface="Calibri" panose="020F0502020204030204" pitchFamily="34" charset="0"/>
                <a:ea typeface="Calibri" panose="020F0502020204030204" pitchFamily="34" charset="0"/>
                <a:cs typeface="Times New Roman" panose="02020603050405020304" pitchFamily="18" charset="0"/>
              </a:rPr>
              <a:t> </a:t>
            </a:r>
            <a:r>
              <a:rPr lang="bs-Latn-BA" sz="3200" b="1" dirty="0">
                <a:latin typeface="Calibri" panose="020F0502020204030204" pitchFamily="34" charset="0"/>
                <a:ea typeface="Calibri" panose="020F0502020204030204" pitchFamily="34" charset="0"/>
                <a:cs typeface="Times New Roman" panose="02020603050405020304" pitchFamily="18" charset="0"/>
              </a:rPr>
              <a:t>Zaštitne mjere izrečene u prekršajnim postupcima </a:t>
            </a:r>
            <a:r>
              <a:rPr lang="bs-Latn-BA" sz="3200" dirty="0">
                <a:latin typeface="Calibri" panose="020F0502020204030204" pitchFamily="34" charset="0"/>
                <a:ea typeface="Calibri" panose="020F0502020204030204" pitchFamily="34" charset="0"/>
                <a:cs typeface="Times New Roman" panose="02020603050405020304" pitchFamily="18" charset="0"/>
              </a:rPr>
              <a:t>za djela nasilja u porodici</a:t>
            </a:r>
          </a:p>
          <a:p>
            <a:pPr>
              <a:lnSpc>
                <a:spcPct val="107000"/>
              </a:lnSpc>
              <a:spcAft>
                <a:spcPts val="800"/>
              </a:spcAft>
              <a:buFont typeface="Wingdings" pitchFamily="2" charset="2"/>
              <a:buChar char="Ø"/>
            </a:pPr>
            <a:endParaRPr lang="bs-Latn-BA" sz="3200" dirty="0">
              <a:latin typeface="Calibri" panose="020F0502020204030204" pitchFamily="34" charset="0"/>
              <a:ea typeface="Calibri" panose="020F0502020204030204" pitchFamily="34" charset="0"/>
              <a:cs typeface="Times New Roman" panose="02020603050405020304" pitchFamily="18" charset="0"/>
            </a:endParaRPr>
          </a:p>
          <a:p>
            <a:endParaRPr lang="bs-Latn-BA" dirty="0"/>
          </a:p>
        </p:txBody>
      </p:sp>
    </p:spTree>
    <p:extLst>
      <p:ext uri="{BB962C8B-B14F-4D97-AF65-F5344CB8AC3E}">
        <p14:creationId xmlns:p14="http://schemas.microsoft.com/office/powerpoint/2010/main" val="1940207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24712"/>
          </a:xfrm>
        </p:spPr>
        <p:txBody>
          <a:bodyPr/>
          <a:lstStyle/>
          <a:p>
            <a:pPr algn="ctr"/>
            <a:r>
              <a:rPr lang="bs-Latn-BA" dirty="0"/>
              <a:t>Pravna kvalifikacija</a:t>
            </a:r>
          </a:p>
        </p:txBody>
      </p:sp>
      <p:sp>
        <p:nvSpPr>
          <p:cNvPr id="3" name="Content Placeholder 2"/>
          <p:cNvSpPr>
            <a:spLocks noGrp="1"/>
          </p:cNvSpPr>
          <p:nvPr>
            <p:ph idx="1"/>
          </p:nvPr>
        </p:nvSpPr>
        <p:spPr>
          <a:xfrm>
            <a:off x="609600" y="1772816"/>
            <a:ext cx="10972800" cy="4551784"/>
          </a:xfrm>
        </p:spPr>
        <p:txBody>
          <a:bodyPr>
            <a:normAutofit fontScale="32500" lnSpcReduction="20000"/>
          </a:bodyPr>
          <a:lstStyle/>
          <a:p>
            <a:pPr marL="0" indent="0">
              <a:buNone/>
            </a:pPr>
            <a:r>
              <a:rPr lang="bs-Latn-BA" sz="7400" b="1" u="sng" dirty="0" smtClean="0">
                <a:latin typeface="Cambria" pitchFamily="18" charset="0"/>
              </a:rPr>
              <a:t>Uočena </a:t>
            </a:r>
            <a:r>
              <a:rPr lang="bs-Latn-BA" sz="7400" b="1" u="sng" dirty="0">
                <a:latin typeface="Cambria" pitchFamily="18" charset="0"/>
              </a:rPr>
              <a:t>dva problema </a:t>
            </a:r>
            <a:r>
              <a:rPr lang="bs-Latn-BA" sz="7400" b="1" u="sng" dirty="0" smtClean="0">
                <a:latin typeface="Cambria" pitchFamily="18" charset="0"/>
              </a:rPr>
              <a:t>:</a:t>
            </a:r>
            <a:endParaRPr lang="bs-Latn-BA" sz="7400" dirty="0">
              <a:latin typeface="Cambria" pitchFamily="18" charset="0"/>
            </a:endParaRPr>
          </a:p>
          <a:p>
            <a:pPr algn="just">
              <a:lnSpc>
                <a:spcPct val="107000"/>
              </a:lnSpc>
              <a:spcAft>
                <a:spcPts val="800"/>
              </a:spcAft>
            </a:pPr>
            <a:r>
              <a:rPr lang="bs-Latn-BA" sz="7400" b="1" dirty="0">
                <a:latin typeface="Cambria" pitchFamily="18" charset="0"/>
                <a:ea typeface="Calibri" panose="020F0502020204030204" pitchFamily="34" charset="0"/>
                <a:cs typeface="Times New Roman" panose="02020603050405020304" pitchFamily="18" charset="0"/>
              </a:rPr>
              <a:t>Neadekvatna kvalifikacija u odnosu na oblik krivičnog djela </a:t>
            </a:r>
            <a:r>
              <a:rPr lang="bs-Latn-BA" sz="7400" dirty="0">
                <a:latin typeface="Cambria" pitchFamily="18" charset="0"/>
                <a:ea typeface="Calibri" panose="020F0502020204030204" pitchFamily="34" charset="0"/>
                <a:cs typeface="Times New Roman" panose="02020603050405020304" pitchFamily="18" charset="0"/>
              </a:rPr>
              <a:t>(blaži ili kvalifikovani oblik</a:t>
            </a:r>
            <a:r>
              <a:rPr lang="bs-Latn-BA" sz="7400" dirty="0" smtClean="0">
                <a:latin typeface="Cambria" pitchFamily="18" charset="0"/>
                <a:ea typeface="Calibri" panose="020F0502020204030204" pitchFamily="34" charset="0"/>
                <a:cs typeface="Times New Roman" panose="02020603050405020304" pitchFamily="18" charset="0"/>
              </a:rPr>
              <a:t>):</a:t>
            </a:r>
          </a:p>
          <a:p>
            <a:pPr lvl="1" algn="just">
              <a:lnSpc>
                <a:spcPct val="107000"/>
              </a:lnSpc>
              <a:spcAft>
                <a:spcPts val="800"/>
              </a:spcAft>
              <a:buFont typeface="Wingdings" pitchFamily="2" charset="2"/>
              <a:buChar char="Ø"/>
            </a:pPr>
            <a:r>
              <a:rPr lang="bs-Latn-BA" sz="7200" dirty="0" smtClean="0">
                <a:latin typeface="Cambria" pitchFamily="18" charset="0"/>
                <a:ea typeface="Calibri" panose="020F0502020204030204" pitchFamily="34" charset="0"/>
                <a:cs typeface="Times New Roman" panose="02020603050405020304" pitchFamily="18" charset="0"/>
              </a:rPr>
              <a:t>Kvalifikacija </a:t>
            </a:r>
            <a:r>
              <a:rPr lang="bs-Latn-BA" sz="7200" dirty="0">
                <a:latin typeface="Cambria" pitchFamily="18" charset="0"/>
                <a:ea typeface="Calibri" panose="020F0502020204030204" pitchFamily="34" charset="0"/>
                <a:cs typeface="Times New Roman" panose="02020603050405020304" pitchFamily="18" charset="0"/>
              </a:rPr>
              <a:t>u osnovnom obliku, iako su ispunjeni uslovi za kvalifikovani </a:t>
            </a:r>
            <a:r>
              <a:rPr lang="bs-Latn-BA" sz="7200" dirty="0" smtClean="0">
                <a:latin typeface="Cambria" pitchFamily="18" charset="0"/>
                <a:ea typeface="Calibri" panose="020F0502020204030204" pitchFamily="34" charset="0"/>
                <a:cs typeface="Times New Roman" panose="02020603050405020304" pitchFamily="18" charset="0"/>
              </a:rPr>
              <a:t>oblik (</a:t>
            </a:r>
            <a:r>
              <a:rPr lang="bs-Latn-BA" sz="7200" b="1" dirty="0" smtClean="0">
                <a:latin typeface="Cambria" pitchFamily="18" charset="0"/>
                <a:ea typeface="Calibri" panose="020F0502020204030204" pitchFamily="34" charset="0"/>
                <a:cs typeface="Times New Roman" panose="02020603050405020304" pitchFamily="18" charset="0"/>
              </a:rPr>
              <a:t>neprepoznavanje </a:t>
            </a:r>
            <a:r>
              <a:rPr lang="bs-Latn-BA" sz="7200" b="1" dirty="0">
                <a:latin typeface="Cambria" pitchFamily="18" charset="0"/>
                <a:ea typeface="Calibri" panose="020F0502020204030204" pitchFamily="34" charset="0"/>
                <a:cs typeface="Times New Roman" panose="02020603050405020304" pitchFamily="18" charset="0"/>
              </a:rPr>
              <a:t>djece kao oštećenih osoba</a:t>
            </a:r>
            <a:r>
              <a:rPr lang="bs-Latn-BA" sz="7200" dirty="0" smtClean="0">
                <a:latin typeface="Cambria" pitchFamily="18" charset="0"/>
                <a:ea typeface="Calibri" panose="020F0502020204030204" pitchFamily="34" charset="0"/>
                <a:cs typeface="Times New Roman" panose="02020603050405020304" pitchFamily="18" charset="0"/>
              </a:rPr>
              <a:t>)</a:t>
            </a:r>
            <a:endParaRPr lang="bs-Latn-BA" sz="7200" dirty="0">
              <a:latin typeface="Cambria" pitchFamily="18"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itchFamily="2" charset="2"/>
              <a:buChar char="Ø"/>
            </a:pPr>
            <a:r>
              <a:rPr lang="bs-Latn-BA" sz="7200" dirty="0">
                <a:latin typeface="Cambria" pitchFamily="18" charset="0"/>
                <a:ea typeface="Calibri" panose="020F0502020204030204" pitchFamily="34" charset="0"/>
                <a:cs typeface="Times New Roman" panose="02020603050405020304" pitchFamily="18" charset="0"/>
              </a:rPr>
              <a:t>Kvalifikacija u neodgovarajućem kvalifikovanom  obliku</a:t>
            </a:r>
          </a:p>
          <a:p>
            <a:pPr algn="just">
              <a:lnSpc>
                <a:spcPct val="107000"/>
              </a:lnSpc>
              <a:spcAft>
                <a:spcPts val="800"/>
              </a:spcAft>
            </a:pPr>
            <a:r>
              <a:rPr lang="bs-Latn-BA" sz="7400" b="1" dirty="0" smtClean="0">
                <a:latin typeface="Cambria" pitchFamily="18" charset="0"/>
                <a:ea typeface="Calibri" panose="020F0502020204030204" pitchFamily="34" charset="0"/>
                <a:cs typeface="Times New Roman" panose="02020603050405020304" pitchFamily="18" charset="0"/>
              </a:rPr>
              <a:t>Neadekvatna </a:t>
            </a:r>
            <a:r>
              <a:rPr lang="bs-Latn-BA" sz="7400" b="1" dirty="0">
                <a:latin typeface="Cambria" pitchFamily="18" charset="0"/>
                <a:ea typeface="Calibri" panose="020F0502020204030204" pitchFamily="34" charset="0"/>
                <a:cs typeface="Times New Roman" panose="02020603050405020304" pitchFamily="18" charset="0"/>
              </a:rPr>
              <a:t>kvalifikacija u odnosu na vrstu krivičnog djela </a:t>
            </a:r>
            <a:r>
              <a:rPr lang="bs-Latn-BA" sz="7400" b="1" dirty="0" smtClean="0">
                <a:latin typeface="Cambria" pitchFamily="18" charset="0"/>
                <a:ea typeface="Calibri" panose="020F0502020204030204" pitchFamily="34" charset="0"/>
                <a:cs typeface="Times New Roman" panose="02020603050405020304" pitchFamily="18" charset="0"/>
              </a:rPr>
              <a:t>(</a:t>
            </a:r>
            <a:r>
              <a:rPr lang="bs-Latn-BA" sz="7400" dirty="0" smtClean="0">
                <a:latin typeface="Cambria" pitchFamily="18" charset="0"/>
                <a:ea typeface="Calibri" panose="020F0502020204030204" pitchFamily="34" charset="0"/>
                <a:cs typeface="Times New Roman" panose="02020603050405020304" pitchFamily="18" charset="0"/>
              </a:rPr>
              <a:t>Nedosljednost </a:t>
            </a:r>
            <a:r>
              <a:rPr lang="bs-Latn-BA" sz="7400" dirty="0">
                <a:latin typeface="Cambria" pitchFamily="18" charset="0"/>
                <a:ea typeface="Calibri" panose="020F0502020204030204" pitchFamily="34" charset="0"/>
                <a:cs typeface="Times New Roman" panose="02020603050405020304" pitchFamily="18" charset="0"/>
              </a:rPr>
              <a:t>u kvalifikaciji krivičnih djela </a:t>
            </a:r>
            <a:r>
              <a:rPr lang="bs-Latn-BA" sz="7400" dirty="0" smtClean="0">
                <a:latin typeface="Cambria" pitchFamily="18" charset="0"/>
                <a:ea typeface="Calibri" panose="020F0502020204030204" pitchFamily="34" charset="0"/>
                <a:cs typeface="Times New Roman" panose="02020603050405020304" pitchFamily="18" charset="0"/>
              </a:rPr>
              <a:t>NUP i </a:t>
            </a:r>
            <a:r>
              <a:rPr lang="bs-Latn-BA" sz="7400" dirty="0">
                <a:latin typeface="Cambria" pitchFamily="18" charset="0"/>
                <a:ea typeface="Calibri" panose="020F0502020204030204" pitchFamily="34" charset="0"/>
                <a:cs typeface="Times New Roman" panose="02020603050405020304" pitchFamily="18" charset="0"/>
              </a:rPr>
              <a:t>Lake tjelesne </a:t>
            </a:r>
            <a:r>
              <a:rPr lang="bs-Latn-BA" sz="7400" dirty="0" smtClean="0">
                <a:latin typeface="Cambria" pitchFamily="18" charset="0"/>
                <a:ea typeface="Calibri" panose="020F0502020204030204" pitchFamily="34" charset="0"/>
                <a:cs typeface="Times New Roman" panose="02020603050405020304" pitchFamily="18" charset="0"/>
              </a:rPr>
              <a:t>povrede; neuočavanje </a:t>
            </a:r>
            <a:r>
              <a:rPr lang="bs-Latn-BA" sz="7400" dirty="0">
                <a:latin typeface="Cambria" pitchFamily="18" charset="0"/>
                <a:ea typeface="Calibri" panose="020F0502020204030204" pitchFamily="34" charset="0"/>
                <a:cs typeface="Times New Roman" panose="02020603050405020304" pitchFamily="18" charset="0"/>
              </a:rPr>
              <a:t>sticaja ili produženog krivičnog </a:t>
            </a:r>
            <a:r>
              <a:rPr lang="bs-Latn-BA" sz="7400" dirty="0" smtClean="0">
                <a:latin typeface="Cambria" pitchFamily="18" charset="0"/>
                <a:ea typeface="Calibri" panose="020F0502020204030204" pitchFamily="34" charset="0"/>
                <a:cs typeface="Times New Roman" panose="02020603050405020304" pitchFamily="18" charset="0"/>
              </a:rPr>
              <a:t>djela)</a:t>
            </a:r>
            <a:endParaRPr lang="bs-Latn-BA" sz="7400" dirty="0">
              <a:latin typeface="Cambria"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bs-Latn-BA" sz="3400" dirty="0">
                <a:latin typeface="Cambria"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bs-Latn-BA" sz="2800" dirty="0">
              <a:latin typeface="Cambria" pitchFamily="18" charset="0"/>
              <a:ea typeface="Calibri" panose="020F0502020204030204" pitchFamily="34" charset="0"/>
              <a:cs typeface="Times New Roman" panose="02020603050405020304" pitchFamily="18" charset="0"/>
            </a:endParaRPr>
          </a:p>
          <a:p>
            <a:endParaRPr lang="bs-Latn-BA" dirty="0">
              <a:latin typeface="Cambria" pitchFamily="18" charset="0"/>
            </a:endParaRPr>
          </a:p>
        </p:txBody>
      </p:sp>
    </p:spTree>
    <p:extLst>
      <p:ext uri="{BB962C8B-B14F-4D97-AF65-F5344CB8AC3E}">
        <p14:creationId xmlns:p14="http://schemas.microsoft.com/office/powerpoint/2010/main" val="72225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hr-HR" dirty="0" smtClean="0"/>
              <a:t>Primjeri iz prakse</a:t>
            </a:r>
            <a:endParaRPr lang="hr-HR" dirty="0"/>
          </a:p>
        </p:txBody>
      </p:sp>
      <p:sp>
        <p:nvSpPr>
          <p:cNvPr id="3" name="Content Placeholder 2"/>
          <p:cNvSpPr>
            <a:spLocks noGrp="1"/>
          </p:cNvSpPr>
          <p:nvPr>
            <p:ph idx="1"/>
          </p:nvPr>
        </p:nvSpPr>
        <p:spPr>
          <a:xfrm>
            <a:off x="1738647" y="1429555"/>
            <a:ext cx="9813701" cy="4662152"/>
          </a:xfrm>
        </p:spPr>
        <p:txBody>
          <a:bodyPr>
            <a:normAutofit lnSpcReduction="10000"/>
          </a:bodyPr>
          <a:lstStyle/>
          <a:p>
            <a:pPr lvl="0" algn="just"/>
            <a:r>
              <a:rPr lang="hr-HR" dirty="0" smtClean="0"/>
              <a:t>NUP: P</a:t>
            </a:r>
            <a:r>
              <a:rPr lang="en-US" dirty="0" err="1" smtClean="0"/>
              <a:t>očinilac</a:t>
            </a:r>
            <a:r>
              <a:rPr lang="en-US" dirty="0" smtClean="0"/>
              <a:t> </a:t>
            </a:r>
            <a:r>
              <a:rPr lang="en-US" dirty="0"/>
              <a:t>je </a:t>
            </a:r>
            <a:r>
              <a:rPr lang="en-US" dirty="0" err="1"/>
              <a:t>pretukao</a:t>
            </a:r>
            <a:r>
              <a:rPr lang="en-US" dirty="0"/>
              <a:t> </a:t>
            </a:r>
            <a:r>
              <a:rPr lang="en-US" dirty="0" err="1"/>
              <a:t>svoju</a:t>
            </a:r>
            <a:r>
              <a:rPr lang="en-US" dirty="0"/>
              <a:t> </a:t>
            </a:r>
            <a:r>
              <a:rPr lang="en-US" dirty="0" err="1"/>
              <a:t>suprugu</a:t>
            </a:r>
            <a:r>
              <a:rPr lang="en-US" b="1" dirty="0"/>
              <a:t>, </a:t>
            </a:r>
            <a:r>
              <a:rPr lang="en-US" dirty="0"/>
              <a:t>"...</a:t>
            </a:r>
            <a:r>
              <a:rPr lang="en-US" b="1" dirty="0" err="1"/>
              <a:t>kad</a:t>
            </a:r>
            <a:r>
              <a:rPr lang="en-US" b="1" dirty="0"/>
              <a:t> mu se </a:t>
            </a:r>
            <a:r>
              <a:rPr lang="en-US" b="1" dirty="0" err="1"/>
              <a:t>supruga</a:t>
            </a:r>
            <a:r>
              <a:rPr lang="en-US" b="1" dirty="0"/>
              <a:t> </a:t>
            </a:r>
            <a:r>
              <a:rPr lang="en-US" b="1" dirty="0" err="1"/>
              <a:t>suprotstavila</a:t>
            </a:r>
            <a:r>
              <a:rPr lang="en-US" b="1" dirty="0"/>
              <a:t>,</a:t>
            </a:r>
            <a:r>
              <a:rPr lang="en-US" dirty="0"/>
              <a:t> </a:t>
            </a:r>
            <a:r>
              <a:rPr lang="en-US" b="1" dirty="0" err="1"/>
              <a:t>bra</a:t>
            </a:r>
            <a:r>
              <a:rPr lang="en-US" sz="2000" b="1" dirty="0" err="1"/>
              <a:t>neći</a:t>
            </a:r>
            <a:r>
              <a:rPr lang="en-US" sz="2000" b="1" dirty="0"/>
              <a:t> </a:t>
            </a:r>
            <a:r>
              <a:rPr lang="en-US" sz="2000" b="1" dirty="0" err="1"/>
              <a:t>kćerku</a:t>
            </a:r>
            <a:r>
              <a:rPr lang="en-US" sz="2000" b="1" dirty="0"/>
              <a:t> i </a:t>
            </a:r>
            <a:r>
              <a:rPr lang="en-US" sz="2000" b="1" dirty="0" err="1"/>
              <a:t>sina</a:t>
            </a:r>
            <a:r>
              <a:rPr lang="en-US" sz="2000" b="1" dirty="0"/>
              <a:t> od </a:t>
            </a:r>
            <a:r>
              <a:rPr lang="en-US" sz="2000" b="1" dirty="0" err="1"/>
              <a:t>udaraca</a:t>
            </a:r>
            <a:r>
              <a:rPr lang="en-US" sz="2000" b="1" dirty="0"/>
              <a:t> </a:t>
            </a:r>
            <a:r>
              <a:rPr lang="en-US" sz="2000" b="1" dirty="0" err="1"/>
              <a:t>koje</a:t>
            </a:r>
            <a:r>
              <a:rPr lang="en-US" sz="2000" b="1" dirty="0"/>
              <a:t> </a:t>
            </a:r>
            <a:r>
              <a:rPr lang="en-US" sz="2000" b="1" dirty="0" err="1"/>
              <a:t>im</a:t>
            </a:r>
            <a:r>
              <a:rPr lang="en-US" sz="2000" b="1" dirty="0"/>
              <a:t> je </a:t>
            </a:r>
            <a:r>
              <a:rPr lang="en-US" sz="2000" b="1" dirty="0" err="1"/>
              <a:t>zadavao</a:t>
            </a:r>
            <a:r>
              <a:rPr lang="en-US" sz="2000" b="1" dirty="0"/>
              <a:t>, </a:t>
            </a:r>
            <a:r>
              <a:rPr lang="en-US" sz="2000" b="1" dirty="0" err="1"/>
              <a:t>naočigled</a:t>
            </a:r>
            <a:r>
              <a:rPr lang="en-US" sz="2000" b="1" dirty="0"/>
              <a:t> </a:t>
            </a:r>
            <a:r>
              <a:rPr lang="en-US" sz="2000" b="1" dirty="0" err="1"/>
              <a:t>djece</a:t>
            </a:r>
            <a:r>
              <a:rPr lang="en-US" sz="2000" b="1" dirty="0"/>
              <a:t> </a:t>
            </a:r>
            <a:r>
              <a:rPr lang="en-US" sz="2000" b="1" dirty="0" err="1"/>
              <a:t>udario</a:t>
            </a:r>
            <a:r>
              <a:rPr lang="en-US" sz="2000" b="1" dirty="0"/>
              <a:t> je </a:t>
            </a:r>
            <a:r>
              <a:rPr lang="en-US" sz="2000" b="1" dirty="0" err="1"/>
              <a:t>zatvorenom</a:t>
            </a:r>
            <a:r>
              <a:rPr lang="en-US" sz="2000" b="1" dirty="0"/>
              <a:t> </a:t>
            </a:r>
            <a:r>
              <a:rPr lang="en-US" sz="2000" b="1" dirty="0" err="1"/>
              <a:t>šakom</a:t>
            </a:r>
            <a:r>
              <a:rPr lang="en-US" sz="2000" b="1" dirty="0"/>
              <a:t> u lice i </a:t>
            </a:r>
            <a:r>
              <a:rPr lang="en-US" sz="2000" b="1" dirty="0" err="1"/>
              <a:t>izbio</a:t>
            </a:r>
            <a:r>
              <a:rPr lang="en-US" sz="2000" b="1" dirty="0"/>
              <a:t> 4 </a:t>
            </a:r>
            <a:r>
              <a:rPr lang="en-US" sz="2000" b="1" dirty="0" err="1"/>
              <a:t>prednja</a:t>
            </a:r>
            <a:r>
              <a:rPr lang="en-US" sz="2000" b="1" dirty="0"/>
              <a:t> </a:t>
            </a:r>
            <a:r>
              <a:rPr lang="en-US" sz="2000" b="1" dirty="0" err="1"/>
              <a:t>zubam</a:t>
            </a:r>
            <a:r>
              <a:rPr lang="en-US" sz="2000" b="1" dirty="0"/>
              <a:t> </a:t>
            </a:r>
            <a:r>
              <a:rPr lang="en-US" sz="2000" b="1" dirty="0" err="1"/>
              <a:t>dok</a:t>
            </a:r>
            <a:r>
              <a:rPr lang="en-US" sz="2000" b="1" dirty="0"/>
              <a:t> je </a:t>
            </a:r>
            <a:r>
              <a:rPr lang="en-US" sz="2000" b="1" dirty="0" err="1"/>
              <a:t>mldb</a:t>
            </a:r>
            <a:r>
              <a:rPr lang="en-US" sz="2000" b="1" dirty="0"/>
              <a:t>. </a:t>
            </a:r>
            <a:r>
              <a:rPr lang="en-US" sz="2000" b="1" dirty="0" err="1"/>
              <a:t>kćerku</a:t>
            </a:r>
            <a:r>
              <a:rPr lang="en-US" sz="2000" b="1" dirty="0"/>
              <a:t> </a:t>
            </a:r>
            <a:r>
              <a:rPr lang="en-US" sz="2000" b="1" dirty="0" err="1"/>
              <a:t>Irmu</a:t>
            </a:r>
            <a:r>
              <a:rPr lang="en-US" sz="2000" b="1" dirty="0"/>
              <a:t> </a:t>
            </a:r>
            <a:r>
              <a:rPr lang="en-US" sz="2000" b="1" dirty="0" err="1"/>
              <a:t>vrijeđao</a:t>
            </a:r>
            <a:r>
              <a:rPr lang="en-US" sz="2000" b="1" dirty="0"/>
              <a:t> </a:t>
            </a:r>
            <a:r>
              <a:rPr lang="en-US" sz="2000" b="1" dirty="0" err="1"/>
              <a:t>riječima</a:t>
            </a:r>
            <a:r>
              <a:rPr lang="en-US" sz="2000" b="1" dirty="0"/>
              <a:t>: </a:t>
            </a:r>
            <a:r>
              <a:rPr lang="en-US" sz="2000" b="1" dirty="0" err="1"/>
              <a:t>glupačo</a:t>
            </a:r>
            <a:r>
              <a:rPr lang="en-US" sz="2000" b="1" dirty="0"/>
              <a:t>, </a:t>
            </a:r>
            <a:r>
              <a:rPr lang="en-US" sz="2000" b="1" dirty="0" err="1"/>
              <a:t>kravo</a:t>
            </a:r>
            <a:r>
              <a:rPr lang="en-US" sz="2000" b="1" dirty="0"/>
              <a:t>, </a:t>
            </a:r>
            <a:r>
              <a:rPr lang="en-US" sz="2000" b="1" dirty="0" err="1"/>
              <a:t>majmune</a:t>
            </a:r>
            <a:r>
              <a:rPr lang="en-US" sz="2000" b="1" dirty="0"/>
              <a:t>, </a:t>
            </a:r>
            <a:r>
              <a:rPr lang="en-US" sz="2000" b="1" dirty="0" err="1"/>
              <a:t>kurvo</a:t>
            </a:r>
            <a:r>
              <a:rPr lang="en-US" sz="2000" b="1" dirty="0"/>
              <a:t>, </a:t>
            </a:r>
            <a:r>
              <a:rPr lang="en-US" sz="2000" b="1" dirty="0" err="1"/>
              <a:t>drogerašico</a:t>
            </a:r>
            <a:r>
              <a:rPr lang="en-US" sz="2000" b="1" dirty="0"/>
              <a:t>, </a:t>
            </a:r>
            <a:r>
              <a:rPr lang="en-US" sz="2000" b="1" dirty="0" err="1"/>
              <a:t>udaravši</a:t>
            </a:r>
            <a:r>
              <a:rPr lang="en-US" sz="2000" b="1" dirty="0"/>
              <a:t> je </a:t>
            </a:r>
            <a:r>
              <a:rPr lang="en-US" sz="2000" b="1" dirty="0" err="1"/>
              <a:t>pritom</a:t>
            </a:r>
            <a:r>
              <a:rPr lang="en-US" sz="2000" b="1" dirty="0"/>
              <a:t> </a:t>
            </a:r>
            <a:r>
              <a:rPr lang="en-US" sz="2000" b="1" dirty="0" err="1"/>
              <a:t>šakama</a:t>
            </a:r>
            <a:r>
              <a:rPr lang="en-US" sz="2000" b="1" dirty="0"/>
              <a:t>, </a:t>
            </a:r>
            <a:r>
              <a:rPr lang="en-US" sz="2000" b="1" dirty="0" err="1"/>
              <a:t>čizmom</a:t>
            </a:r>
            <a:r>
              <a:rPr lang="en-US" sz="2000" b="1" dirty="0"/>
              <a:t> i </a:t>
            </a:r>
            <a:r>
              <a:rPr lang="en-US" sz="2000" b="1" dirty="0" err="1"/>
              <a:t>metalnim</a:t>
            </a:r>
            <a:r>
              <a:rPr lang="en-US" sz="2000" b="1" dirty="0"/>
              <a:t> </a:t>
            </a:r>
            <a:r>
              <a:rPr lang="en-US" sz="2000" b="1" dirty="0" err="1"/>
              <a:t>upaljačem</a:t>
            </a:r>
            <a:r>
              <a:rPr lang="en-US" sz="2000" b="1" dirty="0"/>
              <a:t> u </a:t>
            </a:r>
            <a:r>
              <a:rPr lang="en-US" sz="2000" b="1" dirty="0" err="1"/>
              <a:t>glavu</a:t>
            </a:r>
            <a:r>
              <a:rPr lang="en-US" sz="2000" b="1" dirty="0"/>
              <a:t>, a </a:t>
            </a:r>
            <a:r>
              <a:rPr lang="en-US" sz="2000" b="1" dirty="0" err="1"/>
              <a:t>mldb</a:t>
            </a:r>
            <a:r>
              <a:rPr lang="en-US" sz="2000" b="1" dirty="0"/>
              <a:t>. </a:t>
            </a:r>
            <a:r>
              <a:rPr lang="en-US" sz="2000" b="1" dirty="0" err="1"/>
              <a:t>sina</a:t>
            </a:r>
            <a:r>
              <a:rPr lang="en-US" sz="2000" b="1" dirty="0"/>
              <a:t> </a:t>
            </a:r>
            <a:r>
              <a:rPr lang="en-US" sz="2000" b="1" dirty="0" err="1"/>
              <a:t>podigao</a:t>
            </a:r>
            <a:r>
              <a:rPr lang="en-US" sz="2000" b="1" dirty="0"/>
              <a:t> </a:t>
            </a:r>
            <a:r>
              <a:rPr lang="en-US" sz="2000" b="1" dirty="0" err="1"/>
              <a:t>za</a:t>
            </a:r>
            <a:r>
              <a:rPr lang="en-US" sz="2000" b="1" dirty="0"/>
              <a:t> </a:t>
            </a:r>
            <a:r>
              <a:rPr lang="en-US" sz="2000" b="1" dirty="0" err="1"/>
              <a:t>kosu</a:t>
            </a:r>
            <a:r>
              <a:rPr lang="en-US" sz="2000" b="1" dirty="0"/>
              <a:t> i </a:t>
            </a:r>
            <a:r>
              <a:rPr lang="en-US" sz="2000" b="1" dirty="0" err="1"/>
              <a:t>stavio</a:t>
            </a:r>
            <a:r>
              <a:rPr lang="en-US" sz="2000" b="1" dirty="0"/>
              <a:t> </a:t>
            </a:r>
            <a:r>
              <a:rPr lang="en-US" sz="2000" b="1" dirty="0" err="1"/>
              <a:t>nož</a:t>
            </a:r>
            <a:r>
              <a:rPr lang="en-US" sz="2000" b="1" dirty="0"/>
              <a:t> </a:t>
            </a:r>
            <a:r>
              <a:rPr lang="en-US" sz="2000" b="1" dirty="0" err="1"/>
              <a:t>oko</a:t>
            </a:r>
            <a:r>
              <a:rPr lang="en-US" sz="2000" b="1" dirty="0"/>
              <a:t> </a:t>
            </a:r>
            <a:r>
              <a:rPr lang="en-US" sz="2000" b="1" dirty="0" err="1"/>
              <a:t>vrata</a:t>
            </a:r>
            <a:r>
              <a:rPr lang="en-US" sz="2000" dirty="0"/>
              <a:t>. </a:t>
            </a:r>
            <a:r>
              <a:rPr lang="en-US" sz="2000" dirty="0" err="1"/>
              <a:t>Uprkos</a:t>
            </a:r>
            <a:r>
              <a:rPr lang="en-US" sz="2000" dirty="0"/>
              <a:t> tome, </a:t>
            </a:r>
            <a:r>
              <a:rPr lang="en-US" sz="2000" dirty="0" err="1"/>
              <a:t>djelo</a:t>
            </a:r>
            <a:r>
              <a:rPr lang="en-US" sz="2000" dirty="0"/>
              <a:t> je </a:t>
            </a:r>
            <a:r>
              <a:rPr lang="en-US" sz="2000" dirty="0" err="1"/>
              <a:t>kvalificirano</a:t>
            </a:r>
            <a:r>
              <a:rPr lang="en-US" sz="2000" dirty="0"/>
              <a:t> </a:t>
            </a:r>
            <a:r>
              <a:rPr lang="en-US" sz="2000" dirty="0" err="1"/>
              <a:t>kao</a:t>
            </a:r>
            <a:r>
              <a:rPr lang="en-US" sz="2000" dirty="0"/>
              <a:t> </a:t>
            </a:r>
            <a:r>
              <a:rPr lang="en-US" sz="2000" dirty="0" err="1"/>
              <a:t>član</a:t>
            </a:r>
            <a:r>
              <a:rPr lang="en-US" sz="2000" dirty="0"/>
              <a:t> 222. </a:t>
            </a:r>
            <a:r>
              <a:rPr lang="en-US" sz="2000" dirty="0" err="1"/>
              <a:t>stav</a:t>
            </a:r>
            <a:r>
              <a:rPr lang="en-US" sz="2000" dirty="0"/>
              <a:t> 2. KZ F </a:t>
            </a:r>
            <a:r>
              <a:rPr lang="en-US" sz="2000" dirty="0" err="1"/>
              <a:t>BiH</a:t>
            </a:r>
            <a:r>
              <a:rPr lang="en-US" sz="2000" dirty="0"/>
              <a:t> (</a:t>
            </a:r>
            <a:r>
              <a:rPr lang="en-US" sz="2000" dirty="0" err="1"/>
              <a:t>Nasilje</a:t>
            </a:r>
            <a:r>
              <a:rPr lang="en-US" sz="2000" dirty="0"/>
              <a:t> </a:t>
            </a:r>
            <a:r>
              <a:rPr lang="en-US" sz="2000" dirty="0" err="1"/>
              <a:t>nad</a:t>
            </a:r>
            <a:r>
              <a:rPr lang="en-US" sz="2000" dirty="0"/>
              <a:t> </a:t>
            </a:r>
            <a:r>
              <a:rPr lang="en-US" sz="2000" dirty="0" err="1"/>
              <a:t>članom</a:t>
            </a:r>
            <a:r>
              <a:rPr lang="en-US" sz="2000" dirty="0"/>
              <a:t> </a:t>
            </a:r>
            <a:r>
              <a:rPr lang="en-US" sz="2000" dirty="0" err="1"/>
              <a:t>porodice</a:t>
            </a:r>
            <a:r>
              <a:rPr lang="en-US" sz="2000" dirty="0"/>
              <a:t> </a:t>
            </a:r>
            <a:r>
              <a:rPr lang="en-US" sz="2000" dirty="0" err="1"/>
              <a:t>sa</a:t>
            </a:r>
            <a:r>
              <a:rPr lang="en-US" sz="2000" dirty="0"/>
              <a:t> </a:t>
            </a:r>
            <a:r>
              <a:rPr lang="en-US" sz="2000" dirty="0" err="1"/>
              <a:t>kojim</a:t>
            </a:r>
            <a:r>
              <a:rPr lang="en-US" sz="2000" dirty="0"/>
              <a:t> </a:t>
            </a:r>
            <a:r>
              <a:rPr lang="en-US" sz="2000" dirty="0" err="1"/>
              <a:t>počinitelj</a:t>
            </a:r>
            <a:r>
              <a:rPr lang="en-US" sz="2000" dirty="0"/>
              <a:t> </a:t>
            </a:r>
            <a:r>
              <a:rPr lang="en-US" sz="2000" dirty="0" err="1"/>
              <a:t>živi</a:t>
            </a:r>
            <a:r>
              <a:rPr lang="en-US" sz="2000" dirty="0"/>
              <a:t> u </a:t>
            </a:r>
            <a:r>
              <a:rPr lang="en-US" sz="2000" dirty="0" err="1"/>
              <a:t>istom</a:t>
            </a:r>
            <a:r>
              <a:rPr lang="en-US" sz="2000" dirty="0"/>
              <a:t> </a:t>
            </a:r>
            <a:r>
              <a:rPr lang="en-US" sz="2000" dirty="0" err="1"/>
              <a:t>domaćinstvu</a:t>
            </a:r>
            <a:r>
              <a:rPr lang="en-US" sz="2000" dirty="0"/>
              <a:t>), </a:t>
            </a:r>
            <a:r>
              <a:rPr lang="en-US" sz="2000" dirty="0" err="1"/>
              <a:t>čime</a:t>
            </a:r>
            <a:r>
              <a:rPr lang="en-US" sz="2000" dirty="0"/>
              <a:t> </a:t>
            </a:r>
            <a:r>
              <a:rPr lang="en-US" sz="2000" dirty="0" err="1"/>
              <a:t>su</a:t>
            </a:r>
            <a:r>
              <a:rPr lang="en-US" sz="2000" dirty="0"/>
              <a:t> </a:t>
            </a:r>
            <a:r>
              <a:rPr lang="en-US" sz="2000" dirty="0" err="1"/>
              <a:t>zanemarena</a:t>
            </a:r>
            <a:r>
              <a:rPr lang="en-US" sz="2000" dirty="0"/>
              <a:t> </a:t>
            </a:r>
            <a:r>
              <a:rPr lang="en-US" sz="2000" dirty="0" err="1"/>
              <a:t>mldb</a:t>
            </a:r>
            <a:r>
              <a:rPr lang="en-US" sz="2000" dirty="0"/>
              <a:t>. </a:t>
            </a:r>
            <a:r>
              <a:rPr lang="en-US" sz="2000" dirty="0" err="1"/>
              <a:t>djeca</a:t>
            </a:r>
            <a:r>
              <a:rPr lang="en-US" sz="2000" dirty="0"/>
              <a:t> </a:t>
            </a:r>
            <a:r>
              <a:rPr lang="en-US" sz="2000" dirty="0" err="1"/>
              <a:t>kao</a:t>
            </a:r>
            <a:r>
              <a:rPr lang="en-US" sz="2000" dirty="0"/>
              <a:t> </a:t>
            </a:r>
            <a:r>
              <a:rPr lang="en-US" sz="2000" dirty="0" err="1"/>
              <a:t>oštećeni</a:t>
            </a:r>
            <a:r>
              <a:rPr lang="en-US" sz="2000" dirty="0"/>
              <a:t>. </a:t>
            </a:r>
            <a:r>
              <a:rPr lang="en-US" sz="2000" b="1" dirty="0" err="1"/>
              <a:t>Blaža</a:t>
            </a:r>
            <a:r>
              <a:rPr lang="en-US" sz="2000" b="1" dirty="0"/>
              <a:t> </a:t>
            </a:r>
            <a:r>
              <a:rPr lang="en-US" sz="2000" b="1" dirty="0" err="1"/>
              <a:t>kvalifikacija</a:t>
            </a:r>
            <a:r>
              <a:rPr lang="en-US" sz="2000" b="1" dirty="0"/>
              <a:t> je </a:t>
            </a:r>
            <a:r>
              <a:rPr lang="en-US" sz="2000" b="1" dirty="0" err="1"/>
              <a:t>doprinijela</a:t>
            </a:r>
            <a:r>
              <a:rPr lang="en-US" sz="2000" b="1" dirty="0"/>
              <a:t> </a:t>
            </a:r>
            <a:r>
              <a:rPr lang="en-US" sz="2000" b="1" dirty="0" err="1"/>
              <a:t>uslovnoj</a:t>
            </a:r>
            <a:r>
              <a:rPr lang="en-US" sz="2000" b="1" dirty="0"/>
              <a:t> </a:t>
            </a:r>
            <a:r>
              <a:rPr lang="en-US" sz="2000" b="1" dirty="0" err="1"/>
              <a:t>osudi</a:t>
            </a:r>
            <a:r>
              <a:rPr lang="en-US" sz="2000" b="1" dirty="0"/>
              <a:t> </a:t>
            </a:r>
            <a:r>
              <a:rPr lang="en-US" sz="2000" b="1" dirty="0" err="1"/>
              <a:t>počinitelja</a:t>
            </a:r>
            <a:r>
              <a:rPr lang="en-US" sz="2000" b="1" dirty="0" smtClean="0"/>
              <a:t>.</a:t>
            </a:r>
            <a:endParaRPr lang="hr-HR" sz="2000" b="1" dirty="0" smtClean="0"/>
          </a:p>
          <a:p>
            <a:pPr lvl="0" algn="just"/>
            <a:r>
              <a:rPr lang="hr-HR" sz="2000" dirty="0" smtClean="0"/>
              <a:t>Ubistvo: </a:t>
            </a:r>
            <a:r>
              <a:rPr lang="en-US" sz="2000" dirty="0" err="1" smtClean="0"/>
              <a:t>Sud</a:t>
            </a:r>
            <a:r>
              <a:rPr lang="en-US" sz="2000" dirty="0" smtClean="0"/>
              <a:t> </a:t>
            </a:r>
            <a:r>
              <a:rPr lang="en-US" sz="2000" dirty="0"/>
              <a:t>je </a:t>
            </a:r>
            <a:r>
              <a:rPr lang="en-US" sz="2000" dirty="0" err="1"/>
              <a:t>kvalifikovao</a:t>
            </a:r>
            <a:r>
              <a:rPr lang="en-US" sz="2000" dirty="0"/>
              <a:t> </a:t>
            </a:r>
            <a:r>
              <a:rPr lang="en-US" sz="2000" dirty="0" err="1"/>
              <a:t>djelo</a:t>
            </a:r>
            <a:r>
              <a:rPr lang="en-US" sz="2000" dirty="0"/>
              <a:t> </a:t>
            </a:r>
            <a:r>
              <a:rPr lang="en-US" sz="2000" dirty="0" err="1"/>
              <a:t>Ubistvo</a:t>
            </a:r>
            <a:r>
              <a:rPr lang="en-US" sz="2000" dirty="0"/>
              <a:t> u </a:t>
            </a:r>
            <a:r>
              <a:rPr lang="en-US" sz="2000" dirty="0" err="1"/>
              <a:t>osnovnom</a:t>
            </a:r>
            <a:r>
              <a:rPr lang="en-US" sz="2000" dirty="0"/>
              <a:t> </a:t>
            </a:r>
            <a:r>
              <a:rPr lang="en-US" sz="2000" dirty="0" err="1"/>
              <a:t>obliku</a:t>
            </a:r>
            <a:r>
              <a:rPr lang="en-US" sz="2000" dirty="0"/>
              <a:t>, </a:t>
            </a:r>
            <a:r>
              <a:rPr lang="en-US" sz="2000" dirty="0" err="1"/>
              <a:t>iako</a:t>
            </a:r>
            <a:r>
              <a:rPr lang="en-US" sz="2000" dirty="0"/>
              <a:t> je u </a:t>
            </a:r>
            <a:r>
              <a:rPr lang="en-US" sz="2000" dirty="0" err="1"/>
              <a:t>obrazloženju</a:t>
            </a:r>
            <a:r>
              <a:rPr lang="en-US" sz="2000" dirty="0"/>
              <a:t> </a:t>
            </a:r>
            <a:r>
              <a:rPr lang="en-US" sz="2000" dirty="0" err="1"/>
              <a:t>naveo</a:t>
            </a:r>
            <a:r>
              <a:rPr lang="en-US" sz="2000" dirty="0"/>
              <a:t> da je </a:t>
            </a:r>
            <a:r>
              <a:rPr lang="en-US" sz="2000" b="1" dirty="0" err="1"/>
              <a:t>izvršeno</a:t>
            </a:r>
            <a:r>
              <a:rPr lang="en-US" sz="2000" b="1" dirty="0"/>
              <a:t> </a:t>
            </a:r>
            <a:r>
              <a:rPr lang="en-US" sz="2000" b="1" dirty="0" err="1"/>
              <a:t>na</a:t>
            </a:r>
            <a:r>
              <a:rPr lang="en-US" sz="2000" b="1" dirty="0"/>
              <a:t> </a:t>
            </a:r>
            <a:r>
              <a:rPr lang="en-US" sz="2000" b="1" dirty="0" err="1"/>
              <a:t>bezobziran</a:t>
            </a:r>
            <a:r>
              <a:rPr lang="en-US" sz="2000" b="1" dirty="0"/>
              <a:t> </a:t>
            </a:r>
            <a:r>
              <a:rPr lang="en-US" sz="2000" b="1" dirty="0" err="1"/>
              <a:t>način</a:t>
            </a:r>
            <a:r>
              <a:rPr lang="en-US" sz="2000" dirty="0"/>
              <a:t>, </a:t>
            </a:r>
            <a:r>
              <a:rPr lang="en-US" sz="2000" dirty="0" err="1"/>
              <a:t>iako</a:t>
            </a:r>
            <a:r>
              <a:rPr lang="en-US" sz="2000" dirty="0"/>
              <a:t> je </a:t>
            </a:r>
            <a:r>
              <a:rPr lang="en-US" sz="2000" b="1" dirty="0" err="1"/>
              <a:t>pokazana</a:t>
            </a:r>
            <a:r>
              <a:rPr lang="en-US" sz="2000" b="1" dirty="0"/>
              <a:t> </a:t>
            </a:r>
            <a:r>
              <a:rPr lang="en-US" sz="2000" b="1" dirty="0" err="1"/>
              <a:t>upornost</a:t>
            </a:r>
            <a:r>
              <a:rPr lang="en-US" sz="2000" b="1" dirty="0"/>
              <a:t> </a:t>
            </a:r>
            <a:r>
              <a:rPr lang="en-US" sz="2000" b="1" dirty="0" err="1"/>
              <a:t>prilikom</a:t>
            </a:r>
            <a:r>
              <a:rPr lang="en-US" sz="2000" b="1" dirty="0"/>
              <a:t> </a:t>
            </a:r>
            <a:r>
              <a:rPr lang="en-US" sz="2000" b="1" dirty="0" err="1"/>
              <a:t>učinjenja</a:t>
            </a:r>
            <a:r>
              <a:rPr lang="en-US" sz="2000" b="1" dirty="0"/>
              <a:t> </a:t>
            </a:r>
            <a:r>
              <a:rPr lang="en-US" sz="2000" b="1" dirty="0" err="1"/>
              <a:t>djela</a:t>
            </a:r>
            <a:r>
              <a:rPr lang="en-US" sz="2000" b="1" dirty="0"/>
              <a:t> (6 </a:t>
            </a:r>
            <a:r>
              <a:rPr lang="en-US" sz="2000" b="1" dirty="0" err="1"/>
              <a:t>uboda</a:t>
            </a:r>
            <a:r>
              <a:rPr lang="en-US" sz="2000" b="1" dirty="0"/>
              <a:t> </a:t>
            </a:r>
            <a:r>
              <a:rPr lang="en-US" sz="2000" b="1" dirty="0" err="1"/>
              <a:t>nožem</a:t>
            </a:r>
            <a:r>
              <a:rPr lang="en-US" sz="2000" b="1" dirty="0"/>
              <a:t>)</a:t>
            </a:r>
            <a:r>
              <a:rPr lang="en-US" sz="2000" dirty="0"/>
              <a:t>, </a:t>
            </a:r>
            <a:r>
              <a:rPr lang="en-US" sz="2000" dirty="0" err="1"/>
              <a:t>iako</a:t>
            </a:r>
            <a:r>
              <a:rPr lang="en-US" sz="2000" dirty="0"/>
              <a:t> je </a:t>
            </a:r>
            <a:r>
              <a:rPr lang="en-US" sz="2000" dirty="0" err="1"/>
              <a:t>djelo</a:t>
            </a:r>
            <a:r>
              <a:rPr lang="en-US" sz="2000" dirty="0"/>
              <a:t> </a:t>
            </a:r>
            <a:r>
              <a:rPr lang="en-US" sz="2000" b="1" dirty="0" err="1"/>
              <a:t>učinjeno</a:t>
            </a:r>
            <a:r>
              <a:rPr lang="en-US" sz="2000" b="1" dirty="0"/>
              <a:t> </a:t>
            </a:r>
            <a:r>
              <a:rPr lang="en-US" sz="2000" b="1" dirty="0" err="1"/>
              <a:t>na</a:t>
            </a:r>
            <a:r>
              <a:rPr lang="en-US" sz="2000" b="1" dirty="0"/>
              <a:t> </a:t>
            </a:r>
            <a:r>
              <a:rPr lang="en-US" sz="2000" b="1" dirty="0" err="1"/>
              <a:t>javnom</a:t>
            </a:r>
            <a:r>
              <a:rPr lang="en-US" sz="2000" b="1" dirty="0"/>
              <a:t> </a:t>
            </a:r>
            <a:r>
              <a:rPr lang="en-US" sz="2000" b="1" dirty="0" err="1"/>
              <a:t>mjestu</a:t>
            </a:r>
            <a:r>
              <a:rPr lang="en-US" sz="2000" b="1" dirty="0"/>
              <a:t> u </a:t>
            </a:r>
            <a:r>
              <a:rPr lang="en-US" sz="2000" b="1" dirty="0" err="1"/>
              <a:t>prisustvu</a:t>
            </a:r>
            <a:r>
              <a:rPr lang="en-US" sz="2000" b="1" dirty="0"/>
              <a:t> </a:t>
            </a:r>
            <a:r>
              <a:rPr lang="en-US" sz="2000" b="1" dirty="0" err="1"/>
              <a:t>velikog</a:t>
            </a:r>
            <a:r>
              <a:rPr lang="en-US" sz="2000" b="1" dirty="0"/>
              <a:t> </a:t>
            </a:r>
            <a:r>
              <a:rPr lang="en-US" sz="2000" b="1" dirty="0" err="1"/>
              <a:t>broja</a:t>
            </a:r>
            <a:r>
              <a:rPr lang="en-US" sz="2000" b="1" dirty="0"/>
              <a:t> </a:t>
            </a:r>
            <a:r>
              <a:rPr lang="en-US" sz="2000" b="1" dirty="0" err="1"/>
              <a:t>građana</a:t>
            </a:r>
            <a:r>
              <a:rPr lang="en-US" sz="2000" dirty="0"/>
              <a:t>, </a:t>
            </a:r>
            <a:r>
              <a:rPr lang="en-US" sz="2000" dirty="0" err="1"/>
              <a:t>što</a:t>
            </a:r>
            <a:r>
              <a:rPr lang="en-US" sz="2000" dirty="0"/>
              <a:t> </a:t>
            </a:r>
            <a:r>
              <a:rPr lang="en-US" sz="2000" dirty="0" err="1"/>
              <a:t>ukazuje</a:t>
            </a:r>
            <a:r>
              <a:rPr lang="en-US" sz="2000" dirty="0"/>
              <a:t> </a:t>
            </a:r>
            <a:r>
              <a:rPr lang="en-US" sz="2000" dirty="0" err="1"/>
              <a:t>na</a:t>
            </a:r>
            <a:r>
              <a:rPr lang="en-US" sz="2000" dirty="0"/>
              <a:t> </a:t>
            </a:r>
            <a:r>
              <a:rPr lang="en-US" sz="2000" dirty="0" err="1"/>
              <a:t>njegovu</a:t>
            </a:r>
            <a:r>
              <a:rPr lang="en-US" sz="2000" dirty="0"/>
              <a:t> </a:t>
            </a:r>
            <a:r>
              <a:rPr lang="en-US" sz="2000" dirty="0" err="1"/>
              <a:t>bezobzirnost</a:t>
            </a:r>
            <a:r>
              <a:rPr lang="en-US" sz="2000" dirty="0"/>
              <a:t>, i </a:t>
            </a:r>
            <a:r>
              <a:rPr lang="en-US" sz="2000" dirty="0" err="1"/>
              <a:t>iako</a:t>
            </a:r>
            <a:r>
              <a:rPr lang="en-US" sz="2000" dirty="0"/>
              <a:t> je </a:t>
            </a:r>
            <a:r>
              <a:rPr lang="en-US" sz="2000" b="1" dirty="0" err="1"/>
              <a:t>počinilac</a:t>
            </a:r>
            <a:r>
              <a:rPr lang="en-US" sz="2000" b="1" dirty="0"/>
              <a:t> </a:t>
            </a:r>
            <a:r>
              <a:rPr lang="en-US" sz="2000" b="1" dirty="0" err="1"/>
              <a:t>prethodno</a:t>
            </a:r>
            <a:r>
              <a:rPr lang="en-US" sz="2000" b="1" dirty="0"/>
              <a:t> </a:t>
            </a:r>
            <a:r>
              <a:rPr lang="en-US" sz="2000" b="1" dirty="0" err="1"/>
              <a:t>oštećenu</a:t>
            </a:r>
            <a:r>
              <a:rPr lang="en-US" sz="2000" b="1" dirty="0"/>
              <a:t> </a:t>
            </a:r>
            <a:r>
              <a:rPr lang="en-US" sz="2000" b="1" dirty="0" err="1"/>
              <a:t>jedno</a:t>
            </a:r>
            <a:r>
              <a:rPr lang="en-US" sz="2000" b="1" dirty="0"/>
              <a:t> </a:t>
            </a:r>
            <a:r>
              <a:rPr lang="en-US" sz="2000" b="1" dirty="0" err="1"/>
              <a:t>vrijeme</a:t>
            </a:r>
            <a:r>
              <a:rPr lang="en-US" sz="2000" b="1" dirty="0"/>
              <a:t> </a:t>
            </a:r>
            <a:r>
              <a:rPr lang="en-US" sz="2000" b="1" dirty="0" err="1"/>
              <a:t>pratio</a:t>
            </a:r>
            <a:r>
              <a:rPr lang="en-US" sz="2000" b="1" dirty="0"/>
              <a:t> i </a:t>
            </a:r>
            <a:r>
              <a:rPr lang="en-US" sz="2000" b="1" dirty="0" err="1"/>
              <a:t>uznemiravao</a:t>
            </a:r>
            <a:r>
              <a:rPr lang="en-US" sz="2000" dirty="0"/>
              <a:t>. </a:t>
            </a:r>
            <a:endParaRPr lang="hr-HR" sz="2000" dirty="0"/>
          </a:p>
          <a:p>
            <a:endParaRPr lang="hr-HR" dirty="0"/>
          </a:p>
        </p:txBody>
      </p:sp>
    </p:spTree>
    <p:extLst>
      <p:ext uri="{BB962C8B-B14F-4D97-AF65-F5344CB8AC3E}">
        <p14:creationId xmlns:p14="http://schemas.microsoft.com/office/powerpoint/2010/main" val="39828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a:t>Dužina trajanja postupka</a:t>
            </a:r>
          </a:p>
        </p:txBody>
      </p:sp>
      <p:sp>
        <p:nvSpPr>
          <p:cNvPr id="3" name="Content Placeholder 2"/>
          <p:cNvSpPr>
            <a:spLocks noGrp="1"/>
          </p:cNvSpPr>
          <p:nvPr>
            <p:ph idx="1"/>
          </p:nvPr>
        </p:nvSpPr>
        <p:spPr>
          <a:xfrm>
            <a:off x="1931831" y="1700011"/>
            <a:ext cx="9572781" cy="4211211"/>
          </a:xfrm>
        </p:spPr>
        <p:txBody>
          <a:bodyPr>
            <a:normAutofit lnSpcReduction="10000"/>
          </a:bodyPr>
          <a:lstStyle/>
          <a:p>
            <a:pPr algn="just"/>
            <a:r>
              <a:rPr lang="bs-Latn-BA" sz="2800" b="1" dirty="0"/>
              <a:t>Najveći broj predmeta se okončava unutar godinu </a:t>
            </a:r>
            <a:r>
              <a:rPr lang="bs-Latn-BA" sz="2800" b="1" dirty="0" smtClean="0"/>
              <a:t>dana – načelno poštivanje prava na suđenje u razumnom roku</a:t>
            </a:r>
            <a:endParaRPr lang="bs-Latn-BA" sz="2800" b="1" dirty="0"/>
          </a:p>
          <a:p>
            <a:pPr algn="just">
              <a:buFont typeface="Wingdings" panose="05000000000000000000" pitchFamily="2" charset="2"/>
              <a:buChar char="Ø"/>
            </a:pPr>
            <a:r>
              <a:rPr lang="bs-Latn-BA" sz="2800" dirty="0"/>
              <a:t>Što teže krivično djelo, to kraći postupak</a:t>
            </a:r>
          </a:p>
          <a:p>
            <a:pPr algn="just"/>
            <a:r>
              <a:rPr lang="bs-Latn-BA" sz="2800" dirty="0" smtClean="0"/>
              <a:t>U </a:t>
            </a:r>
            <a:r>
              <a:rPr lang="bs-Latn-BA" sz="2800" dirty="0"/>
              <a:t>pojedinim predmetima </a:t>
            </a:r>
            <a:r>
              <a:rPr lang="bs-Latn-BA" sz="2800" dirty="0" smtClean="0"/>
              <a:t>uočeno često odlaganje </a:t>
            </a:r>
            <a:r>
              <a:rPr lang="bs-Latn-BA" sz="2800" dirty="0"/>
              <a:t>ročišta zbog nedolaska optuženog/tužioca ili nepripremljenosti tužilaštva zbog promjene </a:t>
            </a:r>
            <a:r>
              <a:rPr lang="bs-Latn-BA" sz="2800" dirty="0" smtClean="0"/>
              <a:t>tužioca</a:t>
            </a:r>
          </a:p>
          <a:p>
            <a:pPr marL="0" indent="0" algn="just">
              <a:buNone/>
            </a:pPr>
            <a:r>
              <a:rPr lang="bs-Latn-BA" sz="2800" dirty="0" smtClean="0"/>
              <a:t>   (predmet Bludne radnje  - ponovno vođenje      	pretresa)</a:t>
            </a:r>
            <a:endParaRPr lang="bs-Latn-BA" sz="2800" dirty="0"/>
          </a:p>
        </p:txBody>
      </p:sp>
    </p:spTree>
    <p:extLst>
      <p:ext uri="{BB962C8B-B14F-4D97-AF65-F5344CB8AC3E}">
        <p14:creationId xmlns:p14="http://schemas.microsoft.com/office/powerpoint/2010/main" val="2102602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1187</TotalTime>
  <Words>1375</Words>
  <Application>Microsoft Office PowerPoint</Application>
  <PresentationFormat>Widescreen</PresentationFormat>
  <Paragraphs>110</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Cambria</vt:lpstr>
      <vt:lpstr>Century Gothic</vt:lpstr>
      <vt:lpstr>Times New Roman</vt:lpstr>
      <vt:lpstr>Wingdings</vt:lpstr>
      <vt:lpstr>Wingdings 3</vt:lpstr>
      <vt:lpstr>Wisp</vt:lpstr>
      <vt:lpstr>Nasilje na osnovu spola kao oblik diskriminacije u BiH</vt:lpstr>
      <vt:lpstr>Pristup pravdi za žrtve rodno zasnovanog nasilja</vt:lpstr>
      <vt:lpstr>Pristup pravdi i zaštiti za žrtve rodno zasnovanog nasilja           </vt:lpstr>
      <vt:lpstr>Prikupljanje i analiza podataka</vt:lpstr>
      <vt:lpstr>PowerPoint Presentation</vt:lpstr>
      <vt:lpstr>Osnovni nalazi monitoringa</vt:lpstr>
      <vt:lpstr>Pravna kvalifikacija</vt:lpstr>
      <vt:lpstr>Primjeri iz prakse</vt:lpstr>
      <vt:lpstr>Dužina trajanja postupka</vt:lpstr>
      <vt:lpstr>Dužina trajanja postupka</vt:lpstr>
      <vt:lpstr>Kaznena politika</vt:lpstr>
      <vt:lpstr>Olakšavajuće i otežavajuće okolnosti</vt:lpstr>
      <vt:lpstr>   Položaj oštećene u sudskom postupku</vt:lpstr>
      <vt:lpstr>PowerPoint Presentation</vt:lpstr>
      <vt:lpstr>Zaštitne mjere</vt:lpstr>
      <vt:lpstr>Zaštitne mjere</vt:lpstr>
      <vt:lpstr>Opšte preporuke</vt:lpstr>
      <vt:lpstr>Preporuke</vt:lpstr>
      <vt:lpstr>Preporuke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Zaštita od diskriminacije</dc:title>
  <dc:creator>User</dc:creator>
  <cp:lastModifiedBy>Windows User</cp:lastModifiedBy>
  <cp:revision>73</cp:revision>
  <dcterms:created xsi:type="dcterms:W3CDTF">2017-04-14T06:38:19Z</dcterms:created>
  <dcterms:modified xsi:type="dcterms:W3CDTF">2017-12-07T13:32:48Z</dcterms:modified>
</cp:coreProperties>
</file>