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8" r:id="rId3"/>
    <p:sldId id="261" r:id="rId4"/>
    <p:sldId id="295" r:id="rId5"/>
    <p:sldId id="279" r:id="rId6"/>
    <p:sldId id="280" r:id="rId7"/>
    <p:sldId id="296" r:id="rId8"/>
    <p:sldId id="281" r:id="rId9"/>
    <p:sldId id="297" r:id="rId10"/>
    <p:sldId id="282" r:id="rId11"/>
    <p:sldId id="284" r:id="rId12"/>
    <p:sldId id="285" r:id="rId13"/>
    <p:sldId id="286" r:id="rId14"/>
    <p:sldId id="290" r:id="rId15"/>
    <p:sldId id="291" r:id="rId16"/>
    <p:sldId id="292" r:id="rId17"/>
    <p:sldId id="293" r:id="rId18"/>
    <p:sldId id="294" r:id="rId19"/>
    <p:sldId id="271" r:id="rId20"/>
    <p:sldId id="287" r:id="rId21"/>
    <p:sldId id="288" r:id="rId22"/>
    <p:sldId id="272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20EC0-020A-43EB-93D9-9B2314299A02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BB1AD-7D65-46C3-9562-D04FF3D1FCF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3507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12278-A660-4C73-A400-BA6689B1E1FB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2940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12278-A660-4C73-A400-BA6689B1E1FB}" type="slidenum">
              <a:rPr lang="bs-Latn-BA" smtClean="0"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644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12278-A660-4C73-A400-BA6689B1E1FB}" type="slidenum">
              <a:rPr lang="bs-Latn-BA" smtClean="0"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52198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12278-A660-4C73-A400-BA6689B1E1FB}" type="slidenum">
              <a:rPr lang="bs-Latn-BA" smtClean="0"/>
              <a:t>11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66410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93F02-8D94-48EB-AEDB-0D182B73567C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1666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31E7C-332F-4FEB-9167-490AD3121697}" type="slidenum">
              <a:rPr lang="bs-Latn-BA" smtClean="0"/>
              <a:t>16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9383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9544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8098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812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89725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1886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3617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15260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6808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4800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1376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0712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1080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1253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0930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790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6192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0CF0B-9515-46F4-B79D-FCCBC6B209F7}" type="datetimeFigureOut">
              <a:rPr lang="bs-Latn-BA" smtClean="0"/>
              <a:t>07.12.2017.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F55A42-43FA-4647-B82F-77C4C4B6FE2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7406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600200"/>
            <a:ext cx="8915399" cy="3177181"/>
          </a:xfrm>
        </p:spPr>
        <p:txBody>
          <a:bodyPr>
            <a:normAutofit/>
          </a:bodyPr>
          <a:lstStyle/>
          <a:p>
            <a:r>
              <a:rPr lang="bs-Latn-BA" dirty="0" smtClean="0"/>
              <a:t>Izazovi u dokazivanju diskriminacije i test diskriminacije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bs-Latn-BA" dirty="0" smtClean="0"/>
          </a:p>
          <a:p>
            <a:r>
              <a:rPr lang="bs-Latn-BA" b="1" dirty="0" smtClean="0"/>
              <a:t>Mr.sc. Dženana Radončić, </a:t>
            </a:r>
          </a:p>
          <a:p>
            <a:r>
              <a:rPr lang="bs-Latn-BA" b="1" dirty="0" smtClean="0"/>
              <a:t>Mostar, novembar 2017</a:t>
            </a:r>
            <a:endParaRPr lang="bs-Latn-BA" b="1" dirty="0"/>
          </a:p>
        </p:txBody>
      </p:sp>
    </p:spTree>
    <p:extLst>
      <p:ext uri="{BB962C8B-B14F-4D97-AF65-F5344CB8AC3E}">
        <p14:creationId xmlns:p14="http://schemas.microsoft.com/office/powerpoint/2010/main" val="1134641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Indirektna/posredna diskriminacija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6400"/>
            <a:ext cx="8915400" cy="4234822"/>
          </a:xfrm>
        </p:spPr>
        <p:txBody>
          <a:bodyPr>
            <a:noAutofit/>
          </a:bodyPr>
          <a:lstStyle/>
          <a:p>
            <a:r>
              <a:rPr lang="bs-Latn-BA" sz="3600" dirty="0"/>
              <a:t>Elementi</a:t>
            </a:r>
            <a:r>
              <a:rPr lang="bs-Latn-BA" sz="2400" dirty="0" smtClean="0"/>
              <a:t>:</a:t>
            </a:r>
          </a:p>
          <a:p>
            <a:pPr marL="0" indent="0">
              <a:buNone/>
            </a:pPr>
            <a:endParaRPr lang="bs-Latn-BA" sz="2400" dirty="0" smtClean="0"/>
          </a:p>
          <a:p>
            <a:r>
              <a:rPr lang="bs-Latn-BA" sz="2400" b="1" dirty="0"/>
              <a:t>Neutralno pravilo, kriterij ili praksa</a:t>
            </a:r>
          </a:p>
          <a:p>
            <a:r>
              <a:rPr lang="bs-Latn-BA" sz="2400" dirty="0"/>
              <a:t>k</a:t>
            </a:r>
            <a:r>
              <a:rPr lang="bs-Latn-BA" sz="2400" dirty="0" smtClean="0"/>
              <a:t>oje </a:t>
            </a:r>
            <a:r>
              <a:rPr lang="bs-Latn-BA" sz="2400" dirty="0"/>
              <a:t>sa </a:t>
            </a:r>
            <a:r>
              <a:rPr lang="bs-Latn-BA" sz="2400" b="1" dirty="0"/>
              <a:t>značajno nepovoljnijim </a:t>
            </a:r>
            <a:r>
              <a:rPr lang="bs-Latn-BA" sz="2400" b="1" dirty="0" smtClean="0"/>
              <a:t>efektima </a:t>
            </a:r>
            <a:r>
              <a:rPr lang="bs-Latn-BA" sz="2400" dirty="0" smtClean="0"/>
              <a:t>pogađa grupu sa zaštićenim osnovom </a:t>
            </a:r>
          </a:p>
          <a:p>
            <a:r>
              <a:rPr lang="bs-Latn-BA" sz="2400" dirty="0" smtClean="0"/>
              <a:t>u poređenju sa drugima koji se nalaze u sličnoj situaciji  - </a:t>
            </a:r>
            <a:r>
              <a:rPr lang="bs-Latn-BA" sz="2400" b="1" dirty="0" smtClean="0"/>
              <a:t>komparator</a:t>
            </a:r>
          </a:p>
          <a:p>
            <a:r>
              <a:rPr lang="bs-Latn-BA" sz="2400" b="1" dirty="0" smtClean="0"/>
              <a:t>Primjer: </a:t>
            </a:r>
            <a:r>
              <a:rPr lang="bs-Latn-BA" sz="2400" dirty="0" smtClean="0"/>
              <a:t>testovi za razvrstavanje djece za redovne škole i škole za djecu sa posebnim potrebama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2760715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Postojeći mehanizmi zaštite u parničnom postupku i medijacija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83346"/>
            <a:ext cx="8915400" cy="39278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sz="2400" b="1" dirty="0" smtClean="0"/>
              <a:t>Upravni, prekršajni, krivični postupak</a:t>
            </a:r>
          </a:p>
          <a:p>
            <a:pPr algn="just"/>
            <a:r>
              <a:rPr lang="hr-HR" sz="2400" b="1" dirty="0" smtClean="0"/>
              <a:t>Postupak pred Institucijom Ombudsmana </a:t>
            </a:r>
          </a:p>
          <a:p>
            <a:pPr algn="just"/>
            <a:r>
              <a:rPr lang="hr-HR" sz="2400" b="1" dirty="0" smtClean="0"/>
              <a:t>Medijacija </a:t>
            </a:r>
            <a:r>
              <a:rPr lang="hr-HR" sz="2400" b="1" dirty="0"/>
              <a:t>(</a:t>
            </a:r>
            <a:r>
              <a:rPr lang="hr-HR" sz="2400" dirty="0"/>
              <a:t>Zakon o postupku medijacije BiH SN br.37/04</a:t>
            </a:r>
            <a:r>
              <a:rPr lang="hr-HR" sz="2400" b="1" dirty="0"/>
              <a:t>)</a:t>
            </a:r>
          </a:p>
          <a:p>
            <a:pPr algn="just"/>
            <a:r>
              <a:rPr lang="hr-HR" sz="2400" b="1" dirty="0" smtClean="0"/>
              <a:t>Parnični postupak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2200" b="1" dirty="0" smtClean="0"/>
              <a:t>Individualna AD parnica </a:t>
            </a:r>
            <a:r>
              <a:rPr lang="hr-HR" sz="2200" dirty="0" smtClean="0"/>
              <a:t>(po tužbi pojedinačnog tužitelja) 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2200" b="1" dirty="0" smtClean="0"/>
              <a:t>Kolektivna AD parnica </a:t>
            </a:r>
            <a:r>
              <a:rPr lang="hr-HR" sz="2200" dirty="0" smtClean="0"/>
              <a:t>(strateško parničenje, naročito u slučajevi masovnog kršenja zabrane diskriminacije kroz institucionalnu diskriminaciju)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2200" b="1" dirty="0" smtClean="0"/>
              <a:t>Postupak za rješavanje spornog pravnog pitanja </a:t>
            </a:r>
            <a:r>
              <a:rPr lang="hr-HR" sz="2200" dirty="0"/>
              <a:t>(</a:t>
            </a:r>
            <a:r>
              <a:rPr lang="hr-HR" sz="2200" dirty="0" smtClean="0"/>
              <a:t>tumačenje procesnopravne </a:t>
            </a:r>
            <a:r>
              <a:rPr lang="hr-HR" sz="2200" dirty="0"/>
              <a:t>ili </a:t>
            </a:r>
            <a:r>
              <a:rPr lang="hr-HR" sz="2200" dirty="0" smtClean="0"/>
              <a:t>materijalnopravne odredbe)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sz="2200" b="1" dirty="0" smtClean="0"/>
              <a:t>Sudska nagodba </a:t>
            </a:r>
            <a:r>
              <a:rPr lang="hr-HR" sz="2200" dirty="0" smtClean="0"/>
              <a:t>(tokom cijelog postupka do njegova pravomoćnog okončanja)</a:t>
            </a:r>
            <a:r>
              <a:rPr lang="hr-HR" sz="2200" b="1" dirty="0"/>
              <a:t> </a:t>
            </a:r>
            <a:endParaRPr lang="hr-HR" sz="2200" b="1" dirty="0" smtClean="0"/>
          </a:p>
          <a:p>
            <a:pPr algn="just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095535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Specifičnosti dokazivanja diskriminacije u parničnom postupku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37100"/>
          </a:xfrm>
        </p:spPr>
        <p:txBody>
          <a:bodyPr>
            <a:noAutofit/>
          </a:bodyPr>
          <a:lstStyle/>
          <a:p>
            <a:pPr algn="just"/>
            <a:r>
              <a:rPr lang="bs-Latn-BA" sz="2000" dirty="0"/>
              <a:t>Opšte pravilo u parničnom postupku: Stranke su dužne iznijeti sve činjenice na kojima zasnivaju svoje zahtjeve i izvoditi dokaze kojima se utvrđuju te činjenice.</a:t>
            </a:r>
          </a:p>
          <a:p>
            <a:pPr algn="just"/>
            <a:r>
              <a:rPr lang="bs-Latn-BA" sz="2000" dirty="0"/>
              <a:t>Ipak, ako sud na osnovu ocjene izvedenih dokaza ne može sa sigurnošću utvrditi neku činjenicu, o postojanju te činjenice zaključit će primjenom pravila o teretu dokazivanja. </a:t>
            </a:r>
            <a:r>
              <a:rPr lang="bs-Latn-BA" sz="2000" b="1" dirty="0"/>
              <a:t>Za AD parnice predviđeno posebno pravilo o teretu dokazivanja.</a:t>
            </a:r>
          </a:p>
          <a:p>
            <a:pPr algn="just"/>
            <a:r>
              <a:rPr lang="bs-Latn-BA" sz="2000" dirty="0"/>
              <a:t>Iako postupak varira zavisno od vrste diskriminacije, faktori koji se ne trebaju dokazivati: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000" dirty="0"/>
              <a:t>Motiv/namjera;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000" dirty="0"/>
              <a:t>Okolnost da je praksa </a:t>
            </a:r>
            <a:r>
              <a:rPr lang="bs-Latn-BA" sz="2000" b="1" dirty="0"/>
              <a:t>namijenjena</a:t>
            </a:r>
            <a:r>
              <a:rPr lang="bs-Latn-BA" sz="2000" dirty="0"/>
              <a:t> da rezultira nepovoljnijim tretmanom/posljedicama za osobe/grupe sa zaštićenom osnovom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000" dirty="0"/>
              <a:t>Prepoznatljiv i postojeći tužitelj/žrtva (prema Pravu EU)</a:t>
            </a:r>
          </a:p>
        </p:txBody>
      </p:sp>
    </p:spTree>
    <p:extLst>
      <p:ext uri="{BB962C8B-B14F-4D97-AF65-F5344CB8AC3E}">
        <p14:creationId xmlns:p14="http://schemas.microsoft.com/office/powerpoint/2010/main" val="3159407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3100" b="1" dirty="0"/>
              <a:t>Dokazivanje direktne/neposredne diskriminacije:</a:t>
            </a:r>
            <a:r>
              <a:rPr lang="bs-Latn-BA" b="1" dirty="0"/>
              <a:t/>
            </a:r>
            <a:br>
              <a:rPr lang="bs-Latn-BA" b="1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136232"/>
          </a:xfrm>
        </p:spPr>
        <p:txBody>
          <a:bodyPr>
            <a:normAutofit lnSpcReduction="10000"/>
          </a:bodyPr>
          <a:lstStyle/>
          <a:p>
            <a:endParaRPr lang="bs-Latn-B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s-Latn-BA" sz="2800" i="1" u="sng" dirty="0"/>
              <a:t>Utvrđivanje elemenata diskriminacije </a:t>
            </a:r>
            <a:r>
              <a:rPr lang="bs-Latn-BA" sz="2800" dirty="0"/>
              <a:t>(različit tretman, komparator, zaštićena osnova)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800" i="1" u="sng" dirty="0"/>
              <a:t>Prebacivanje tereta diskriminacije </a:t>
            </a:r>
            <a:r>
              <a:rPr lang="bs-Latn-BA" sz="2800" dirty="0"/>
              <a:t>(član 15. ZZD: „..kad osoba (..) učini vjerovatnim da je došlo do diskriminacije, teret dokazivanja da nije došlo do diskriminacije leži na suprotnoj strani“)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800" i="1" u="sng" dirty="0"/>
              <a:t>Situaciono testiranje </a:t>
            </a:r>
            <a:r>
              <a:rPr lang="bs-Latn-BA" sz="2800" dirty="0"/>
              <a:t>(uvedeno ZID ZZD, član 15. stav 4.-9.)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800" i="1" u="sng" dirty="0"/>
              <a:t>Opravdanje</a:t>
            </a:r>
          </a:p>
          <a:p>
            <a:pPr marL="0" indent="0">
              <a:buNone/>
            </a:pPr>
            <a:endParaRPr lang="bs-Latn-BA" b="1" dirty="0"/>
          </a:p>
        </p:txBody>
      </p:sp>
    </p:spTree>
    <p:extLst>
      <p:ext uri="{BB962C8B-B14F-4D97-AF65-F5344CB8AC3E}">
        <p14:creationId xmlns:p14="http://schemas.microsoft.com/office/powerpoint/2010/main" val="4131633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032CA9-BCCC-462B-9EDC-F25290E5D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>Tok </a:t>
            </a:r>
            <a:r>
              <a:rPr lang="bs-Latn-BA" dirty="0"/>
              <a:t>i dinamika postupka: Specifičnosti dokaznog postupka</a:t>
            </a:r>
            <a:br>
              <a:rPr lang="bs-Latn-BA" dirty="0"/>
            </a:b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8631C2-8F4B-46FD-A5FD-D776C31DB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05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s-Latn-BA" dirty="0"/>
          </a:p>
          <a:p>
            <a:pPr algn="just"/>
            <a:r>
              <a:rPr lang="bs-Latn-BA" sz="2600" dirty="0"/>
              <a:t>Standardno rješenje: teret dokazivanja na tužiocu</a:t>
            </a:r>
          </a:p>
          <a:p>
            <a:pPr algn="just"/>
            <a:r>
              <a:rPr lang="bs-Latn-BA" sz="2600" dirty="0" smtClean="0"/>
              <a:t>Utvrđivanje </a:t>
            </a:r>
            <a:r>
              <a:rPr lang="bs-Latn-BA" sz="2600" dirty="0"/>
              <a:t>diskriminatornog ponašanja – provođenje testa diskriminacije</a:t>
            </a:r>
          </a:p>
          <a:p>
            <a:pPr algn="just"/>
            <a:r>
              <a:rPr lang="bs-Latn-BA" sz="2600" dirty="0"/>
              <a:t>Korekcija uobičajenog rješenja: podijeljen teret dokazivanja</a:t>
            </a:r>
          </a:p>
          <a:p>
            <a:pPr algn="just"/>
            <a:r>
              <a:rPr lang="bs-Latn-BA" sz="2600" dirty="0"/>
              <a:t>Dva stepena dokaznog postupka: </a:t>
            </a:r>
            <a:endParaRPr lang="bs-Latn-BA" sz="2600" dirty="0" smtClean="0"/>
          </a:p>
          <a:p>
            <a:pPr lvl="1" algn="just">
              <a:buFont typeface="Wingdings" pitchFamily="2" charset="2"/>
              <a:buChar char="Ø"/>
            </a:pPr>
            <a:r>
              <a:rPr lang="bs-Latn-BA" sz="2400" dirty="0" smtClean="0"/>
              <a:t>tužitelj </a:t>
            </a:r>
            <a:r>
              <a:rPr lang="bs-Latn-BA" sz="2400" dirty="0"/>
              <a:t>dokazuje činjenice na osnovu kojih se može pretpostaviti diskriminacija, </a:t>
            </a:r>
            <a:endParaRPr lang="bs-Latn-BA" sz="2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bs-Latn-BA" sz="2400" dirty="0" smtClean="0"/>
              <a:t>a </a:t>
            </a:r>
            <a:r>
              <a:rPr lang="bs-Latn-BA" sz="2400" dirty="0"/>
              <a:t>tuženi dokazuje da nije bilo diskriminacije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08713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>
            <a:normAutofit/>
          </a:bodyPr>
          <a:lstStyle/>
          <a:p>
            <a:r>
              <a:rPr lang="hr-HR" b="1" dirty="0" smtClean="0"/>
              <a:t>Činjenice koje tužitelj dokazuje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6676"/>
            <a:ext cx="8915400" cy="4494546"/>
          </a:xfrm>
        </p:spPr>
        <p:txBody>
          <a:bodyPr>
            <a:normAutofit/>
          </a:bodyPr>
          <a:lstStyle/>
          <a:p>
            <a:pPr algn="just"/>
            <a:r>
              <a:rPr lang="hr-HR" sz="3200" dirty="0" smtClean="0"/>
              <a:t>Olakšani i potpuni dokaz</a:t>
            </a:r>
          </a:p>
          <a:p>
            <a:pPr algn="just"/>
            <a:r>
              <a:rPr lang="hr-HR" sz="3200" dirty="0" smtClean="0"/>
              <a:t>Na koje činjenice se </a:t>
            </a:r>
            <a:r>
              <a:rPr lang="hr-HR" sz="3200" b="1" dirty="0" smtClean="0"/>
              <a:t>olakšani dokaz </a:t>
            </a:r>
            <a:r>
              <a:rPr lang="hr-HR" sz="3200" dirty="0" smtClean="0"/>
              <a:t>odnosi i u čemu se sastoji olakšani dokaz?</a:t>
            </a:r>
          </a:p>
          <a:p>
            <a:pPr algn="just"/>
            <a:r>
              <a:rPr lang="hr-HR" sz="3200" dirty="0" smtClean="0"/>
              <a:t>Olakšani dokaz se ne odnosi na sve činjenice</a:t>
            </a:r>
          </a:p>
          <a:p>
            <a:pPr algn="just"/>
            <a:r>
              <a:rPr lang="hr-HR" sz="3200" b="1" dirty="0" smtClean="0"/>
              <a:t>Potpuni dokaz </a:t>
            </a:r>
            <a:r>
              <a:rPr lang="hr-HR" sz="3200" dirty="0" smtClean="0"/>
              <a:t>da se mjera tužnog desila (kako da postoji, tako i da je on/a pogođen/a tom mjerom)</a:t>
            </a:r>
          </a:p>
        </p:txBody>
      </p:sp>
    </p:spTree>
    <p:extLst>
      <p:ext uri="{BB962C8B-B14F-4D97-AF65-F5344CB8AC3E}">
        <p14:creationId xmlns:p14="http://schemas.microsoft.com/office/powerpoint/2010/main" val="2947839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70417-1468-49BD-83AF-258DB0DF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Teret dokazivanja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4A1192-C0B9-43FB-9817-66A12B7B1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85900"/>
            <a:ext cx="8915400" cy="4425322"/>
          </a:xfrm>
        </p:spPr>
        <p:txBody>
          <a:bodyPr>
            <a:normAutofit/>
          </a:bodyPr>
          <a:lstStyle/>
          <a:p>
            <a:pPr algn="just"/>
            <a:r>
              <a:rPr lang="bs-Latn-BA" sz="2000" dirty="0"/>
              <a:t>U prvoj fazi – tužitelj dokazuje </a:t>
            </a:r>
            <a:r>
              <a:rPr lang="bs-Latn-BA" sz="2000" b="1" dirty="0"/>
              <a:t>bitne</a:t>
            </a:r>
            <a:r>
              <a:rPr lang="bs-Latn-BA" sz="2000" dirty="0"/>
              <a:t> </a:t>
            </a:r>
            <a:r>
              <a:rPr lang="bs-Latn-BA" sz="2000" dirty="0" smtClean="0"/>
              <a:t>činjenice (</a:t>
            </a:r>
            <a:r>
              <a:rPr lang="bs-Latn-BA" sz="2000" b="1" dirty="0"/>
              <a:t>potpuni dokaz</a:t>
            </a:r>
            <a:r>
              <a:rPr lang="bs-Latn-BA" sz="2000" dirty="0" smtClean="0"/>
              <a:t>). </a:t>
            </a:r>
          </a:p>
          <a:p>
            <a:pPr algn="just"/>
            <a:r>
              <a:rPr lang="bs-Latn-BA" sz="2000" dirty="0" smtClean="0"/>
              <a:t>Na </a:t>
            </a:r>
            <a:r>
              <a:rPr lang="bs-Latn-BA" sz="2000" dirty="0"/>
              <a:t>temelju tako utvrđenih činjenica se može </a:t>
            </a:r>
            <a:r>
              <a:rPr lang="bs-Latn-BA" sz="2000" b="1" dirty="0"/>
              <a:t>pretpostaviti </a:t>
            </a:r>
            <a:r>
              <a:rPr lang="bs-Latn-BA" sz="2000" dirty="0"/>
              <a:t>da je došlo do nejednakog postupanja (tzv. </a:t>
            </a:r>
            <a:r>
              <a:rPr lang="bs-Latn-BA" sz="2000" b="1" dirty="0"/>
              <a:t>prima facie dokaz</a:t>
            </a:r>
            <a:r>
              <a:rPr lang="bs-Latn-BA" sz="2000" dirty="0"/>
              <a:t>) – smanjen stepen dokazanosti</a:t>
            </a:r>
          </a:p>
          <a:p>
            <a:pPr algn="just"/>
            <a:r>
              <a:rPr lang="bs-Latn-BA" sz="2000" dirty="0"/>
              <a:t>Npr. </a:t>
            </a:r>
            <a:r>
              <a:rPr lang="bs-Latn-BA" sz="2000" b="1" dirty="0"/>
              <a:t>navođenje i dokazivanje različitog postupanja </a:t>
            </a:r>
            <a:r>
              <a:rPr lang="bs-Latn-BA" sz="2000" dirty="0"/>
              <a:t>(potpuni dokaz o postupanju/propuštanju postupanja i lične pogođenosti postupanjem), </a:t>
            </a:r>
            <a:r>
              <a:rPr lang="bs-Latn-BA" sz="2000" b="1" dirty="0"/>
              <a:t>nepovoljnijeg </a:t>
            </a:r>
            <a:r>
              <a:rPr lang="bs-Latn-BA" sz="2000" b="1" dirty="0" smtClean="0"/>
              <a:t>položaja</a:t>
            </a:r>
            <a:r>
              <a:rPr lang="bs-Latn-BA" sz="2000" dirty="0" smtClean="0"/>
              <a:t>, </a:t>
            </a:r>
            <a:r>
              <a:rPr lang="bs-Latn-BA" sz="2000" b="1" dirty="0"/>
              <a:t>postojanja jednog od </a:t>
            </a:r>
            <a:r>
              <a:rPr lang="bs-Latn-BA" sz="2000" b="1" dirty="0" smtClean="0"/>
              <a:t>zaštićenih osnova</a:t>
            </a:r>
            <a:r>
              <a:rPr lang="bs-Latn-BA" sz="2000" dirty="0" smtClean="0"/>
              <a:t> kod diskriminisane osobe</a:t>
            </a:r>
            <a:endParaRPr lang="bs-Latn-BA" sz="2000" dirty="0"/>
          </a:p>
          <a:p>
            <a:pPr algn="just"/>
            <a:r>
              <a:rPr lang="bs-Latn-BA" sz="2000" dirty="0"/>
              <a:t>Olakšano dokazivanje – činjenje vjerovatnim da je nepovoljno postupanje zasnovano na jednom od </a:t>
            </a:r>
            <a:r>
              <a:rPr lang="bs-Latn-BA" sz="2000" dirty="0" smtClean="0"/>
              <a:t>zaštićenih </a:t>
            </a:r>
            <a:r>
              <a:rPr lang="bs-Latn-BA" sz="2000" dirty="0"/>
              <a:t>osnova </a:t>
            </a:r>
          </a:p>
          <a:p>
            <a:pPr algn="just"/>
            <a:r>
              <a:rPr lang="bs-Latn-BA" sz="2000" dirty="0"/>
              <a:t>Ako tužitelj u tome uspije, tuženi je dužan da pruži </a:t>
            </a:r>
            <a:r>
              <a:rPr lang="bs-Latn-BA" sz="2000" b="1" dirty="0"/>
              <a:t>potpuni dokaz </a:t>
            </a:r>
            <a:r>
              <a:rPr lang="bs-Latn-BA" sz="2000" dirty="0"/>
              <a:t>o protivnom, tj. da diskriminacija nije počinjena</a:t>
            </a:r>
            <a:endParaRPr lang="bs-Latn-BA" sz="2000" b="1" dirty="0"/>
          </a:p>
        </p:txBody>
      </p:sp>
    </p:spTree>
    <p:extLst>
      <p:ext uri="{BB962C8B-B14F-4D97-AF65-F5344CB8AC3E}">
        <p14:creationId xmlns:p14="http://schemas.microsoft.com/office/powerpoint/2010/main" val="3246046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9EFDC9-6070-43DA-9262-F04E17BD2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792566"/>
          </a:xfrm>
        </p:spPr>
        <p:txBody>
          <a:bodyPr/>
          <a:lstStyle/>
          <a:p>
            <a:pPr algn="ctr"/>
            <a:r>
              <a:rPr lang="bs-Latn-BA" b="1" dirty="0"/>
              <a:t>Teret </a:t>
            </a:r>
            <a:r>
              <a:rPr lang="bs-Latn-BA" b="1" dirty="0" smtClean="0"/>
              <a:t>dokazivanja - problemi</a:t>
            </a: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7680F2-9900-4FE1-B0B2-3A9174AE4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0600" y="1612900"/>
            <a:ext cx="9244012" cy="4787900"/>
          </a:xfrm>
        </p:spPr>
        <p:txBody>
          <a:bodyPr>
            <a:normAutofit/>
          </a:bodyPr>
          <a:lstStyle/>
          <a:p>
            <a:r>
              <a:rPr lang="bs-Latn-BA" sz="1900" dirty="0" smtClean="0"/>
              <a:t>Specijalno pravilo o </a:t>
            </a:r>
            <a:r>
              <a:rPr lang="bs-Latn-BA" sz="1900" dirty="0"/>
              <a:t>prebacivanju tereta </a:t>
            </a:r>
            <a:r>
              <a:rPr lang="bs-Latn-BA" sz="1900" dirty="0" smtClean="0"/>
              <a:t>dokazivanja </a:t>
            </a:r>
            <a:r>
              <a:rPr lang="bs-Latn-BA" sz="1900" dirty="0"/>
              <a:t>se ne primjenjuje dosljedno</a:t>
            </a:r>
          </a:p>
          <a:p>
            <a:pPr algn="just"/>
            <a:r>
              <a:rPr lang="bs-Latn-BA" sz="1900" b="1" dirty="0"/>
              <a:t>Značaj i funkcija preporuka IO</a:t>
            </a:r>
            <a:r>
              <a:rPr lang="bs-Latn-BA" sz="1900" dirty="0"/>
              <a:t>:</a:t>
            </a:r>
          </a:p>
          <a:p>
            <a:pPr algn="just"/>
            <a:r>
              <a:rPr lang="bs-Latn-BA" sz="1900" dirty="0"/>
              <a:t>Preporuke nisu pravno obavezujuće, ali ne znači da ih se treba/može ignorisati</a:t>
            </a:r>
          </a:p>
          <a:p>
            <a:pPr algn="just"/>
            <a:r>
              <a:rPr lang="bs-Latn-BA" sz="1900" dirty="0"/>
              <a:t>Iako IO provodi istragu, to nije dokazni postupak (kao dio sudskog postupka)</a:t>
            </a:r>
          </a:p>
          <a:p>
            <a:pPr algn="just"/>
            <a:r>
              <a:rPr lang="bs-Latn-BA" sz="1900" dirty="0"/>
              <a:t>Zabranjavajući nedostatak obrazloženje u slučaju neuzimanja u obzir preporuka</a:t>
            </a:r>
          </a:p>
          <a:p>
            <a:pPr algn="just"/>
            <a:r>
              <a:rPr lang="bs-Latn-BA" sz="1900" dirty="0"/>
              <a:t>ZID ZZD: Sud je dužan, u skladu sa pravilima postupka, razmotriti datu preporuku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16829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Čl.15. ZZD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20800"/>
            <a:ext cx="8915400" cy="4590422"/>
          </a:xfrm>
        </p:spPr>
        <p:txBody>
          <a:bodyPr>
            <a:noAutofit/>
          </a:bodyPr>
          <a:lstStyle/>
          <a:p>
            <a:pPr algn="just"/>
            <a:r>
              <a:rPr lang="vi-VN" sz="2400" dirty="0"/>
              <a:t>(1) U svim postupcima predviđenim ovim Zakonom kada osoba ili grupa osoba, </a:t>
            </a:r>
            <a:r>
              <a:rPr lang="vi-VN" sz="2400" dirty="0" smtClean="0"/>
              <a:t>na</a:t>
            </a:r>
            <a:r>
              <a:rPr lang="hr-HR" sz="2400" dirty="0" smtClean="0"/>
              <a:t> </a:t>
            </a:r>
            <a:r>
              <a:rPr lang="vi-VN" sz="2400" dirty="0" smtClean="0"/>
              <a:t>osnovu </a:t>
            </a:r>
            <a:r>
              <a:rPr lang="vi-VN" sz="2400" dirty="0"/>
              <a:t>njima raspoloživih dokaza, učine vjerovatnim da je došlo do diskriminacije</a:t>
            </a:r>
            <a:r>
              <a:rPr lang="vi-VN" sz="2400" dirty="0" smtClean="0"/>
              <a:t>,</a:t>
            </a:r>
            <a:r>
              <a:rPr lang="hr-HR" sz="2400" dirty="0" smtClean="0"/>
              <a:t> </a:t>
            </a:r>
            <a:r>
              <a:rPr lang="vi-VN" sz="2400" dirty="0" smtClean="0"/>
              <a:t>teret </a:t>
            </a:r>
            <a:r>
              <a:rPr lang="vi-VN" sz="2400" dirty="0"/>
              <a:t>dokazivanja da nije došlo do diskriminacije leži na suprotnoj strani.</a:t>
            </a:r>
          </a:p>
          <a:p>
            <a:pPr algn="just"/>
            <a:r>
              <a:rPr lang="vi-VN" sz="2400" dirty="0"/>
              <a:t>(2) U slučajevima u kojima lice smatra da je snosilo posljedice diskriminacije, kao </a:t>
            </a:r>
            <a:r>
              <a:rPr lang="vi-VN" sz="2400" dirty="0" smtClean="0"/>
              <a:t>dokazno</a:t>
            </a:r>
            <a:r>
              <a:rPr lang="hr-HR" sz="2400" dirty="0" smtClean="0"/>
              <a:t> </a:t>
            </a:r>
            <a:r>
              <a:rPr lang="vi-VN" sz="2400" dirty="0" smtClean="0"/>
              <a:t>sredstvo </a:t>
            </a:r>
            <a:r>
              <a:rPr lang="vi-VN" sz="2400" dirty="0"/>
              <a:t>za ostvarenje prava iz stava (1) ovog člana mogu se koristiti i statistički podaci </a:t>
            </a:r>
            <a:r>
              <a:rPr lang="vi-VN" sz="2400" dirty="0" smtClean="0"/>
              <a:t>ili</a:t>
            </a:r>
            <a:r>
              <a:rPr lang="hr-HR" sz="2400" dirty="0" smtClean="0"/>
              <a:t> </a:t>
            </a:r>
            <a:r>
              <a:rPr lang="vi-VN" sz="2400" dirty="0" smtClean="0"/>
              <a:t>baze </a:t>
            </a:r>
            <a:r>
              <a:rPr lang="vi-VN" sz="2400" dirty="0"/>
              <a:t>podataka.</a:t>
            </a:r>
          </a:p>
          <a:p>
            <a:pPr algn="just"/>
            <a:r>
              <a:rPr lang="vi-VN" sz="2400" dirty="0"/>
              <a:t>(3) U slučajevima kada lice smatra da je snosilo </a:t>
            </a:r>
            <a:r>
              <a:rPr lang="hr-HR" sz="2400" dirty="0" smtClean="0"/>
              <a:t>p</a:t>
            </a:r>
            <a:r>
              <a:rPr lang="vi-VN" sz="2400" dirty="0" smtClean="0"/>
              <a:t>osljedice </a:t>
            </a:r>
            <a:r>
              <a:rPr lang="vi-VN" sz="2400" dirty="0"/>
              <a:t>diskriminacije zbog </a:t>
            </a:r>
            <a:r>
              <a:rPr lang="vi-VN" sz="2400" dirty="0" smtClean="0"/>
              <a:t>propuštanja</a:t>
            </a:r>
            <a:r>
              <a:rPr lang="hr-HR" sz="2400" dirty="0" smtClean="0"/>
              <a:t> </a:t>
            </a:r>
            <a:r>
              <a:rPr lang="vi-VN" sz="2400" dirty="0" smtClean="0"/>
              <a:t>razumnog </a:t>
            </a:r>
            <a:r>
              <a:rPr lang="vi-VN" sz="2400" dirty="0"/>
              <a:t>prilagođavanja, teret dokazivanja leži na protivnoj strani.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432652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986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Dodatna sredstva </a:t>
            </a:r>
            <a:r>
              <a:rPr lang="hr-HR" dirty="0"/>
              <a:t>- situaciono testiranje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3797"/>
            <a:ext cx="8915400" cy="5100033"/>
          </a:xfrm>
        </p:spPr>
        <p:txBody>
          <a:bodyPr>
            <a:noAutofit/>
          </a:bodyPr>
          <a:lstStyle/>
          <a:p>
            <a:r>
              <a:rPr lang="hr-HR" sz="2400" dirty="0" smtClean="0"/>
              <a:t>Čl. 15. ZZD</a:t>
            </a:r>
          </a:p>
          <a:p>
            <a:r>
              <a:rPr lang="hr-HR" sz="2400" dirty="0" smtClean="0"/>
              <a:t>(4</a:t>
            </a:r>
            <a:r>
              <a:rPr lang="hr-HR" sz="2400" dirty="0"/>
              <a:t>) Kao svjedok u postupcima za zaštitu od diskriminacije može se pojaviti i osoba koja se svjesno izložila diskriminacijskom postupanju, s namjerom neposredne provjere primjene pravila o zabrani diskriminacije. </a:t>
            </a:r>
            <a:endParaRPr lang="hr-HR" sz="2400" dirty="0" smtClean="0"/>
          </a:p>
          <a:p>
            <a:r>
              <a:rPr lang="hr-HR" sz="2400" dirty="0" smtClean="0"/>
              <a:t>(</a:t>
            </a:r>
            <a:r>
              <a:rPr lang="hr-HR" sz="2400" dirty="0"/>
              <a:t>5) Osoba iz stava (4) ovog člana dužna je obavijestiti ombudsmene za ljudska prava Bosne i Hercegovine o namjeravanoj radnji, osim ako okolnosti to ne dozvoljavaju, kao i da o poduzetoj radnji izvijesti ombudsmena u pismenom obliku. </a:t>
            </a:r>
            <a:endParaRPr lang="hr-HR" sz="2400" dirty="0" smtClean="0"/>
          </a:p>
          <a:p>
            <a:r>
              <a:rPr lang="hr-HR" sz="2400" dirty="0" smtClean="0"/>
              <a:t>(</a:t>
            </a:r>
            <a:r>
              <a:rPr lang="hr-HR" sz="2400" dirty="0"/>
              <a:t>6) Sud osobu iz stava (4) ovog člana može saslušati kao svjedoka</a:t>
            </a:r>
            <a:r>
              <a:rPr lang="hr-HR" sz="2400" dirty="0" smtClean="0"/>
              <a:t>.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27144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445"/>
          </a:xfrm>
        </p:spPr>
        <p:txBody>
          <a:bodyPr/>
          <a:lstStyle/>
          <a:p>
            <a:r>
              <a:rPr lang="hr-HR" b="1" dirty="0" smtClean="0"/>
              <a:t>Oblici diskriminacije: ZZD, ZRS i ZR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7537"/>
            <a:ext cx="8915400" cy="4552322"/>
          </a:xfrm>
        </p:spPr>
        <p:txBody>
          <a:bodyPr>
            <a:normAutofit/>
          </a:bodyPr>
          <a:lstStyle/>
          <a:p>
            <a:r>
              <a:rPr lang="hr-HR" sz="3200" dirty="0"/>
              <a:t>Direktna i indirektna diskriminacija</a:t>
            </a:r>
          </a:p>
          <a:p>
            <a:r>
              <a:rPr lang="hr-HR" sz="3200" dirty="0"/>
              <a:t>Uznemiravanje, seksualno uznemiravanje i mobing</a:t>
            </a:r>
          </a:p>
          <a:p>
            <a:r>
              <a:rPr lang="hr-HR" sz="3200" dirty="0"/>
              <a:t>Institucionalna diskriminacija, segregacija i poticanje na </a:t>
            </a:r>
            <a:r>
              <a:rPr lang="hr-HR" sz="3200" dirty="0" smtClean="0"/>
              <a:t>diskriminaciju</a:t>
            </a:r>
          </a:p>
          <a:p>
            <a:r>
              <a:rPr lang="hr-HR" sz="3200" dirty="0" smtClean="0"/>
              <a:t>Nasilje po osnovu spola</a:t>
            </a:r>
            <a:endParaRPr lang="hr-HR" sz="3200" dirty="0"/>
          </a:p>
          <a:p>
            <a:r>
              <a:rPr lang="hr-HR" sz="3200" dirty="0"/>
              <a:t>Teži oblici: višestruka, ponovljena i produžena diskriminacija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4835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2870"/>
          </a:xfrm>
        </p:spPr>
        <p:txBody>
          <a:bodyPr/>
          <a:lstStyle/>
          <a:p>
            <a:r>
              <a:rPr lang="bs-Latn-BA" b="1" dirty="0" smtClean="0"/>
              <a:t>Situaciono testiranje</a:t>
            </a:r>
            <a:endParaRPr lang="bs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9707"/>
            <a:ext cx="8915400" cy="4391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s-Latn-BA" sz="2800" dirty="0"/>
              <a:t>Metodologija i smjernice za provođenje situacionog testiranja</a:t>
            </a:r>
            <a:r>
              <a:rPr lang="bs-Latn-BA" sz="2800" dirty="0" smtClean="0"/>
              <a:t>:</a:t>
            </a:r>
          </a:p>
          <a:p>
            <a:r>
              <a:rPr lang="bs-Latn-BA" sz="2800" dirty="0"/>
              <a:t>Osigurati potpunu uporedivost</a:t>
            </a:r>
          </a:p>
          <a:p>
            <a:r>
              <a:rPr lang="bs-Latn-BA" sz="2800" dirty="0"/>
              <a:t>Osiguranje </a:t>
            </a:r>
            <a:r>
              <a:rPr lang="bs-Latn-BA" sz="2800" dirty="0" smtClean="0"/>
              <a:t>pravednosti </a:t>
            </a:r>
            <a:r>
              <a:rPr lang="bs-Latn-BA" sz="2800" dirty="0"/>
              <a:t>i vjerodostojnosti</a:t>
            </a:r>
          </a:p>
          <a:p>
            <a:r>
              <a:rPr lang="bs-Latn-BA" sz="2800" dirty="0"/>
              <a:t>Osiguranje reprezentativnosti</a:t>
            </a:r>
          </a:p>
          <a:p>
            <a:r>
              <a:rPr lang="bs-Latn-BA" sz="2800" dirty="0"/>
              <a:t>Pažljivo planiranje i dokumentacija</a:t>
            </a:r>
          </a:p>
          <a:p>
            <a:endParaRPr lang="bs-Latn-BA" sz="2800" dirty="0"/>
          </a:p>
          <a:p>
            <a:pPr marL="0" indent="0">
              <a:buNone/>
            </a:pPr>
            <a:r>
              <a:rPr lang="bs-Latn-BA" sz="2800" b="1" dirty="0"/>
              <a:t>Česti slučajevi: </a:t>
            </a:r>
            <a:r>
              <a:rPr lang="bs-Latn-BA" sz="2800" i="1" dirty="0"/>
              <a:t>rješavanje stambenog pitanja, ulazak u noćni klub/kafić/bazen, pružanje taksi usluga</a:t>
            </a:r>
          </a:p>
        </p:txBody>
      </p:sp>
    </p:spTree>
    <p:extLst>
      <p:ext uri="{BB962C8B-B14F-4D97-AF65-F5344CB8AC3E}">
        <p14:creationId xmlns:p14="http://schemas.microsoft.com/office/powerpoint/2010/main" val="2110303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1177090"/>
          </a:xfrm>
        </p:spPr>
        <p:txBody>
          <a:bodyPr>
            <a:normAutofit/>
          </a:bodyPr>
          <a:lstStyle/>
          <a:p>
            <a:r>
              <a:rPr lang="bs-Latn-BA" sz="3100" b="1" dirty="0" smtClean="0"/>
              <a:t>Dokazivanje indirektne/posredne diskriminacije</a:t>
            </a:r>
            <a:endParaRPr lang="bs-Latn-B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439" y="1906073"/>
            <a:ext cx="9212173" cy="400514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s-Latn-BA" i="1" u="sng" dirty="0"/>
              <a:t>Utvrđivanje elemenata diskriminacije </a:t>
            </a:r>
            <a:r>
              <a:rPr lang="bs-Latn-BA" dirty="0" smtClean="0"/>
              <a:t>(neutralno pravilo/kriterij/praksa, značajno nepovoljnije posljedice po grupu sa zaštićenim osnovom i komparator)</a:t>
            </a:r>
            <a:endParaRPr lang="bs-Latn-BA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i="1" u="sng" dirty="0"/>
              <a:t>Prebacivanje tereta diskriminacije </a:t>
            </a:r>
            <a:r>
              <a:rPr lang="bs-Latn-BA" dirty="0"/>
              <a:t>(član 15. ZZD: „..kad osoba (..) učini vjerovatnim da je došlo do diskriminacije, teret dokazivanja da nije došlo do diskriminacije leži na suprotnoj strani</a:t>
            </a:r>
            <a:r>
              <a:rPr lang="bs-Latn-BA" dirty="0" smtClean="0"/>
              <a:t>“) – vrijedi za obje vrste diskriminacije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bs-Latn-BA" b="1" dirty="0" smtClean="0"/>
              <a:t>Netransparentnost postupanja poslodavca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bs-Latn-BA" b="1" dirty="0" smtClean="0"/>
              <a:t>Korištenje statističkih podataka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u="sng" dirty="0" smtClean="0"/>
              <a:t>Moguće opravdanje</a:t>
            </a:r>
            <a:r>
              <a:rPr lang="bs-Latn-BA" dirty="0" smtClean="0"/>
              <a:t> (da žrtva nije u istoj situaciji kao komparator ili da je razlika u tretmanu zasnovana na objektivnim razlozima, nepovezanim sa zaštićenom osnovom)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82320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hr-HR" sz="4400" dirty="0"/>
          </a:p>
          <a:p>
            <a:pPr algn="ctr"/>
            <a:endParaRPr lang="hr-HR" sz="4400" dirty="0"/>
          </a:p>
          <a:p>
            <a:pPr algn="ctr"/>
            <a:r>
              <a:rPr lang="hr-HR" sz="4400" dirty="0"/>
              <a:t>Hvala za pažnju!</a:t>
            </a:r>
          </a:p>
        </p:txBody>
      </p:sp>
    </p:spTree>
    <p:extLst>
      <p:ext uri="{BB962C8B-B14F-4D97-AF65-F5344CB8AC3E}">
        <p14:creationId xmlns:p14="http://schemas.microsoft.com/office/powerpoint/2010/main" val="368474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Specifični oblici diskriminacije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22400"/>
            <a:ext cx="8915400" cy="4488822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 </a:t>
            </a:r>
            <a:r>
              <a:rPr lang="bs-Latn-BA" sz="2000" dirty="0"/>
              <a:t>Stavljanje u nepovoljniji položaj na osnovu povezanosti i pogrešne predodžbe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000" b="1" dirty="0" smtClean="0"/>
              <a:t>Asocijativna diskriminacija ili diskriminacija </a:t>
            </a:r>
            <a:r>
              <a:rPr lang="bs-Latn-BA" sz="2000" b="1" dirty="0"/>
              <a:t>na osnovu povezanosti </a:t>
            </a:r>
            <a:r>
              <a:rPr lang="bs-Latn-BA" sz="2000" dirty="0"/>
              <a:t>– diskriminacija osoba koje iako same nemaju neku osobinu koja je potrebna za diskriminaciju, mogu biti diskriminirane na temelju toga što su povezane rodbinskim ili drugim vezama s osobama koje tu osobinu imaju (drugim riječima, diskriminacija se može protegnuti i na osobe koje inače ne pripadaju rizičnim skupinama za diskriminaciju)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000" b="1" dirty="0"/>
              <a:t>Diskriminacija na osnovu pogrešne predodžbe </a:t>
            </a:r>
            <a:r>
              <a:rPr lang="bs-Latn-BA" sz="2000" dirty="0"/>
              <a:t>– diskriminacija na temelju predrasude da osoba pripada određenoj rizičnoj skupini za diskriminaciju (primjerice, za nekoga se misli da je homoseksualac a zapravo nije, ali biva uznemiravan po toj osnovi)</a:t>
            </a:r>
          </a:p>
        </p:txBody>
      </p:sp>
    </p:spTree>
    <p:extLst>
      <p:ext uri="{BB962C8B-B14F-4D97-AF65-F5344CB8AC3E}">
        <p14:creationId xmlns:p14="http://schemas.microsoft.com/office/powerpoint/2010/main" val="120715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ECHR – čl. 14. i čl. 1. Protokola12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8900"/>
            <a:ext cx="8915400" cy="4552322"/>
          </a:xfrm>
        </p:spPr>
        <p:txBody>
          <a:bodyPr>
            <a:normAutofit/>
          </a:bodyPr>
          <a:lstStyle/>
          <a:p>
            <a:pPr algn="just"/>
            <a:r>
              <a:rPr lang="bs-Latn-BA" sz="2400" dirty="0" smtClean="0"/>
              <a:t>Test </a:t>
            </a:r>
            <a:r>
              <a:rPr lang="bs-Latn-BA" sz="2400" dirty="0"/>
              <a:t>diskriminacije </a:t>
            </a:r>
            <a:r>
              <a:rPr lang="bs-Latn-BA" sz="2400" dirty="0" smtClean="0"/>
              <a:t>– prilagođava se obliku diskriminacije</a:t>
            </a:r>
            <a:endParaRPr lang="bs-Latn-BA" sz="2400" dirty="0"/>
          </a:p>
          <a:p>
            <a:pPr algn="just">
              <a:buAutoNum type="arabicPeriod"/>
            </a:pPr>
            <a:r>
              <a:rPr lang="bs-Latn-BA" sz="2400" dirty="0"/>
              <a:t>da li navod o diskriminaciji potpada pod jedno od prava iz Ustava/ECHR?</a:t>
            </a:r>
          </a:p>
          <a:p>
            <a:pPr algn="just">
              <a:buAutoNum type="arabicPeriod"/>
            </a:pPr>
            <a:r>
              <a:rPr lang="bs-Latn-BA" sz="2400" dirty="0"/>
              <a:t>da li postoji različito postupanje? </a:t>
            </a:r>
          </a:p>
          <a:p>
            <a:pPr algn="just">
              <a:buAutoNum type="arabicPeriod"/>
            </a:pPr>
            <a:r>
              <a:rPr lang="bs-Latn-BA" sz="2400" dirty="0"/>
              <a:t>da li je je različito postupanje zasnovano na zakonu, a zakon slijedi legitiman javni interes?</a:t>
            </a:r>
          </a:p>
          <a:p>
            <a:pPr algn="just">
              <a:buAutoNum type="arabicPeriod"/>
            </a:pPr>
            <a:r>
              <a:rPr lang="bs-Latn-BA" sz="2400" dirty="0"/>
              <a:t>da li upotrebljena sredstva za ostvarenje javnog interesa zadovoljavaju princip adekvatnosti i da li različito tretiranje zadovoljava princip proporcionalnosti?</a:t>
            </a:r>
          </a:p>
        </p:txBody>
      </p:sp>
    </p:spTree>
    <p:extLst>
      <p:ext uri="{BB962C8B-B14F-4D97-AF65-F5344CB8AC3E}">
        <p14:creationId xmlns:p14="http://schemas.microsoft.com/office/powerpoint/2010/main" val="50679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Direktna/neposredna diskriminacija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7800"/>
            <a:ext cx="8915400" cy="4463422"/>
          </a:xfrm>
        </p:spPr>
        <p:txBody>
          <a:bodyPr>
            <a:noAutofit/>
          </a:bodyPr>
          <a:lstStyle/>
          <a:p>
            <a:pPr algn="just"/>
            <a:r>
              <a:rPr lang="bs-Latn-BA" sz="2400" dirty="0" smtClean="0"/>
              <a:t>Elementi: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 smtClean="0"/>
              <a:t>Osoba je nepovoljno tretirana (</a:t>
            </a:r>
            <a:r>
              <a:rPr lang="bs-Latn-BA" sz="2400" b="1" dirty="0" smtClean="0"/>
              <a:t>nepovoljan tretman</a:t>
            </a:r>
            <a:r>
              <a:rPr lang="bs-Latn-BA" sz="2400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 smtClean="0"/>
              <a:t> u poređenju sa načinom na koji su tretirani ili bi bili tretirani drugi koji se nalaze u sličnom položaju (</a:t>
            </a:r>
            <a:r>
              <a:rPr lang="bs-Latn-BA" sz="2400" b="1" dirty="0" smtClean="0"/>
              <a:t>komparator</a:t>
            </a:r>
            <a:r>
              <a:rPr lang="bs-Latn-BA" sz="2400" dirty="0" smtClean="0"/>
              <a:t>)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s-Latn-BA" sz="2400" dirty="0"/>
              <a:t>a</a:t>
            </a:r>
            <a:r>
              <a:rPr lang="bs-Latn-BA" sz="2400" dirty="0" smtClean="0"/>
              <a:t> razlog za to je određena karakteristika/osobina koju osoba ima i koja potpada pod zaštićene osnove (</a:t>
            </a:r>
            <a:r>
              <a:rPr lang="bs-Latn-BA" sz="2400" b="1" dirty="0" smtClean="0"/>
              <a:t>zaštićene osnove</a:t>
            </a:r>
            <a:r>
              <a:rPr lang="bs-Latn-BA" sz="2400" dirty="0" smtClean="0"/>
              <a:t>) – uzročno-posljedična veza</a:t>
            </a:r>
          </a:p>
          <a:p>
            <a:pPr marL="0" indent="0" algn="just">
              <a:buNone/>
            </a:pPr>
            <a:r>
              <a:rPr lang="bs-Latn-BA" sz="2400" u="sng" dirty="0" smtClean="0"/>
              <a:t>Primjeri</a:t>
            </a:r>
            <a:r>
              <a:rPr lang="bs-Latn-BA" sz="2400" dirty="0" smtClean="0"/>
              <a:t>: </a:t>
            </a:r>
            <a:r>
              <a:rPr lang="bs-Latn-BA" sz="2400" i="1" dirty="0" smtClean="0"/>
              <a:t>zabrana ulaska u restoran Romima, niža penzija ili plaća ženama, isključenje iz nasljednih prava/opšteg državnog sistema obrazovanja itd.</a:t>
            </a:r>
            <a:endParaRPr lang="bs-Latn-BA" sz="2400" i="1" dirty="0"/>
          </a:p>
        </p:txBody>
      </p:sp>
    </p:spTree>
    <p:extLst>
      <p:ext uri="{BB962C8B-B14F-4D97-AF65-F5344CB8AC3E}">
        <p14:creationId xmlns:p14="http://schemas.microsoft.com/office/powerpoint/2010/main" val="407796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Komparator: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358900"/>
            <a:ext cx="8915400" cy="4711700"/>
          </a:xfrm>
        </p:spPr>
        <p:txBody>
          <a:bodyPr>
            <a:noAutofit/>
          </a:bodyPr>
          <a:lstStyle/>
          <a:p>
            <a:pPr algn="just"/>
            <a:r>
              <a:rPr lang="hr-HR" sz="2400" dirty="0" smtClean="0"/>
              <a:t>Značaj instituta (od nediskriminatorne povrede prava do diskriminacije)</a:t>
            </a:r>
          </a:p>
          <a:p>
            <a:pPr algn="just"/>
            <a:r>
              <a:rPr lang="hr-HR" sz="2400" dirty="0" smtClean="0"/>
              <a:t>Dokazivanje komparatora često nije kontraverzno i zbog toga često neće ni biti izričito raspravljano</a:t>
            </a:r>
          </a:p>
          <a:p>
            <a:pPr algn="just"/>
            <a:r>
              <a:rPr lang="hr-HR" sz="2400" dirty="0" smtClean="0"/>
              <a:t>Ipak, u pojedinim slučajevima se javlja kao zasebno i važno pitanje, npr. </a:t>
            </a:r>
            <a:r>
              <a:rPr lang="hr-HR" sz="2400" dirty="0"/>
              <a:t>d</a:t>
            </a:r>
            <a:r>
              <a:rPr lang="hr-HR" sz="2400" dirty="0" smtClean="0"/>
              <a:t>eportovani marokanski državljanin; sestre koje se međusobno nasljeđuju uz obavezu plaćanja poreza na nasljedstvo itd.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400" dirty="0" smtClean="0"/>
              <a:t>Bez potrebe za utvrđivanjem komparatora u odnosu na trudnice (diskriminacija na temelju spola)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3805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445"/>
          </a:xfrm>
        </p:spPr>
        <p:txBody>
          <a:bodyPr>
            <a:normAutofit/>
          </a:bodyPr>
          <a:lstStyle/>
          <a:p>
            <a:r>
              <a:rPr lang="bs-Latn-BA" dirty="0" smtClean="0"/>
              <a:t>Zaštićeni osnovi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654" y="1378039"/>
            <a:ext cx="7563805" cy="5293694"/>
          </a:xfrm>
        </p:spPr>
        <p:txBody>
          <a:bodyPr>
            <a:normAutofit/>
          </a:bodyPr>
          <a:lstStyle/>
          <a:p>
            <a:r>
              <a:rPr lang="bs-Latn-BA" dirty="0" smtClean="0"/>
              <a:t>Spol</a:t>
            </a:r>
            <a:endParaRPr lang="bs-Latn-BA" dirty="0"/>
          </a:p>
          <a:p>
            <a:r>
              <a:rPr lang="bs-Latn-BA" dirty="0"/>
              <a:t>Seksualna orijentacija</a:t>
            </a:r>
          </a:p>
          <a:p>
            <a:r>
              <a:rPr lang="bs-Latn-BA" dirty="0"/>
              <a:t>Invaliditet</a:t>
            </a:r>
          </a:p>
          <a:p>
            <a:r>
              <a:rPr lang="bs-Latn-BA" dirty="0"/>
              <a:t>Starost</a:t>
            </a:r>
          </a:p>
          <a:p>
            <a:r>
              <a:rPr lang="bs-Latn-BA" dirty="0"/>
              <a:t>Rasna, nacionalna, etnička pripadnost</a:t>
            </a:r>
          </a:p>
          <a:p>
            <a:r>
              <a:rPr lang="bs-Latn-BA" dirty="0"/>
              <a:t>Državljanstvo ili nacionalno porijeklo</a:t>
            </a:r>
          </a:p>
          <a:p>
            <a:r>
              <a:rPr lang="bs-Latn-BA" dirty="0"/>
              <a:t>Vjera ili ubjeđenje</a:t>
            </a:r>
          </a:p>
          <a:p>
            <a:r>
              <a:rPr lang="bs-Latn-BA" dirty="0"/>
              <a:t>Jezik</a:t>
            </a:r>
          </a:p>
          <a:p>
            <a:r>
              <a:rPr lang="bs-Latn-BA" dirty="0"/>
              <a:t>Socijalno porijeklo, rođenje, imovina</a:t>
            </a:r>
          </a:p>
          <a:p>
            <a:r>
              <a:rPr lang="bs-Latn-BA" dirty="0"/>
              <a:t>Političko ili drugo mišljenje</a:t>
            </a:r>
          </a:p>
          <a:p>
            <a:r>
              <a:rPr lang="bs-Latn-BA" b="1" u="sng" dirty="0"/>
              <a:t>Ostalo</a:t>
            </a:r>
          </a:p>
          <a:p>
            <a:endParaRPr lang="bs-Latn-BA" dirty="0"/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0968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Zaštićene osnove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9700"/>
            <a:ext cx="8915400" cy="4501522"/>
          </a:xfrm>
        </p:spPr>
        <p:txBody>
          <a:bodyPr>
            <a:normAutofit lnSpcReduction="10000"/>
          </a:bodyPr>
          <a:lstStyle/>
          <a:p>
            <a:r>
              <a:rPr lang="bs-Latn-BA" sz="2400" dirty="0" smtClean="0"/>
              <a:t>Potrebno postojanje uzročno-posljedične veze izmeđe nepovoljnog tretmana i zaštićene osnove: </a:t>
            </a:r>
            <a:r>
              <a:rPr lang="bs-Latn-BA" sz="2400" i="1" u="sng" dirty="0" smtClean="0"/>
              <a:t>Da li bi osoba XY bila nepovoljnije tretirana da je kojim slučajem drugog spola/rase/godina itd?</a:t>
            </a:r>
          </a:p>
          <a:p>
            <a:pPr marL="0" indent="0">
              <a:buNone/>
            </a:pPr>
            <a:r>
              <a:rPr lang="bs-Latn-BA" sz="2400" dirty="0" smtClean="0"/>
              <a:t>Pozitivan odgovor potvrđuje da je osoba različito, i to nepovoljnije, tretirana zbog zaštićene osnove.</a:t>
            </a:r>
          </a:p>
          <a:p>
            <a:r>
              <a:rPr lang="bs-Latn-BA" sz="2400" dirty="0" smtClean="0"/>
              <a:t>Diskriminacija na temelju faktora povezanog sa zaštićenom osnovom (</a:t>
            </a:r>
            <a:r>
              <a:rPr lang="bs-Latn-BA" sz="2400" b="1" dirty="0" smtClean="0"/>
              <a:t>spol/status penzionera</a:t>
            </a:r>
            <a:r>
              <a:rPr lang="bs-Latn-BA" sz="2400" dirty="0" smtClean="0"/>
              <a:t>, </a:t>
            </a:r>
            <a:r>
              <a:rPr lang="bs-Latn-BA" sz="2400" b="1" dirty="0" smtClean="0"/>
              <a:t>životno partnerstvo homoseksualnog para/seksualna orijentacija</a:t>
            </a:r>
            <a:r>
              <a:rPr lang="bs-Latn-BA" sz="2400" dirty="0" smtClean="0"/>
              <a:t>)</a:t>
            </a:r>
          </a:p>
          <a:p>
            <a:r>
              <a:rPr lang="bs-Latn-BA" sz="2400" dirty="0" smtClean="0"/>
              <a:t>Apstraktno </a:t>
            </a:r>
            <a:r>
              <a:rPr lang="bs-Latn-BA" sz="2400" dirty="0"/>
              <a:t>utvrđena zaštićena osnova (biološko očinstvo)</a:t>
            </a:r>
          </a:p>
          <a:p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387813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6960"/>
          </a:xfrm>
        </p:spPr>
        <p:txBody>
          <a:bodyPr/>
          <a:lstStyle/>
          <a:p>
            <a:r>
              <a:rPr lang="bs-Latn-BA" dirty="0" smtClean="0"/>
              <a:t>Zaštićeni </a:t>
            </a:r>
            <a:r>
              <a:rPr lang="bs-Latn-BA" dirty="0"/>
              <a:t>osnovi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952" y="1498600"/>
            <a:ext cx="9585660" cy="4412622"/>
          </a:xfrm>
        </p:spPr>
        <p:txBody>
          <a:bodyPr>
            <a:noAutofit/>
          </a:bodyPr>
          <a:lstStyle/>
          <a:p>
            <a:pPr algn="just"/>
            <a:r>
              <a:rPr lang="bs-Latn-BA" sz="2800" dirty="0"/>
              <a:t>Među diskriminacijskim osnovama postoji hijerarhija, a najviši stepen zaštite uživaju “tradicionalne” diskriminacijske osnove koje nalazimo u     antidiskriminacijskim direktivama </a:t>
            </a:r>
            <a:r>
              <a:rPr lang="bs-Latn-BA" sz="2800" dirty="0" smtClean="0"/>
              <a:t>EU (rasa, spol). </a:t>
            </a:r>
            <a:endParaRPr lang="bs-Latn-BA" sz="2800" dirty="0"/>
          </a:p>
          <a:p>
            <a:pPr algn="just"/>
            <a:r>
              <a:rPr lang="bs-Latn-BA" sz="2800" dirty="0"/>
              <a:t>Za ostale diskriminacijske osnove vrijedi bitno blaži </a:t>
            </a:r>
            <a:r>
              <a:rPr lang="bs-Latn-BA" sz="2800" dirty="0" smtClean="0"/>
              <a:t>stepen </a:t>
            </a:r>
            <a:r>
              <a:rPr lang="bs-Latn-BA" sz="2800" dirty="0"/>
              <a:t>zaštite, što znači da njihova zabrana vrijedi samo ukoliko se ona ne može opravdati nekim legitimnim društvenim ciljem.</a:t>
            </a:r>
          </a:p>
        </p:txBody>
      </p:sp>
    </p:spTree>
    <p:extLst>
      <p:ext uri="{BB962C8B-B14F-4D97-AF65-F5344CB8AC3E}">
        <p14:creationId xmlns:p14="http://schemas.microsoft.com/office/powerpoint/2010/main" val="113560830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1499</Words>
  <Application>Microsoft Office PowerPoint</Application>
  <PresentationFormat>Widescreen</PresentationFormat>
  <Paragraphs>139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Tahoma</vt:lpstr>
      <vt:lpstr>Wingdings</vt:lpstr>
      <vt:lpstr>Wingdings 3</vt:lpstr>
      <vt:lpstr>Wisp</vt:lpstr>
      <vt:lpstr>Izazovi u dokazivanju diskriminacije i test diskriminacije</vt:lpstr>
      <vt:lpstr>Oblici diskriminacije: ZZD, ZRS i ZR</vt:lpstr>
      <vt:lpstr>Specifični oblici diskriminacije</vt:lpstr>
      <vt:lpstr>ECHR – čl. 14. i čl. 1. Protokola12</vt:lpstr>
      <vt:lpstr>Direktna/neposredna diskriminacija</vt:lpstr>
      <vt:lpstr>Komparator: </vt:lpstr>
      <vt:lpstr>Zaštićeni osnovi</vt:lpstr>
      <vt:lpstr>Zaštićene osnove</vt:lpstr>
      <vt:lpstr>Zaštićeni osnovi</vt:lpstr>
      <vt:lpstr>Indirektna/posredna diskriminacija</vt:lpstr>
      <vt:lpstr>Postojeći mehanizmi zaštite u parničnom postupku i medijacija</vt:lpstr>
      <vt:lpstr>Specifičnosti dokazivanja diskriminacije u parničnom postupku</vt:lpstr>
      <vt:lpstr>Dokazivanje direktne/neposredne diskriminacije: </vt:lpstr>
      <vt:lpstr>Tok i dinamika postupka: Specifičnosti dokaznog postupka  </vt:lpstr>
      <vt:lpstr>Činjenice koje tužitelj dokazuje</vt:lpstr>
      <vt:lpstr>Teret dokazivanja</vt:lpstr>
      <vt:lpstr>Teret dokazivanja - problemi</vt:lpstr>
      <vt:lpstr>Čl.15. ZZD</vt:lpstr>
      <vt:lpstr>Dodatna sredstva - situaciono testiranje</vt:lpstr>
      <vt:lpstr>Situaciono testiranje</vt:lpstr>
      <vt:lpstr>Dokazivanje indirektne/posredne diskriminacije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Izazovi u dokazivanju diskriminacije i test diskriminacije</dc:title>
  <dc:creator>Windows User</dc:creator>
  <cp:lastModifiedBy>Windows User</cp:lastModifiedBy>
  <cp:revision>16</cp:revision>
  <dcterms:created xsi:type="dcterms:W3CDTF">2017-11-06T14:18:36Z</dcterms:created>
  <dcterms:modified xsi:type="dcterms:W3CDTF">2017-12-07T13:19:26Z</dcterms:modified>
</cp:coreProperties>
</file>