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87" r:id="rId3"/>
    <p:sldId id="417" r:id="rId4"/>
    <p:sldId id="334" r:id="rId5"/>
    <p:sldId id="393" r:id="rId6"/>
    <p:sldId id="437" r:id="rId7"/>
    <p:sldId id="438" r:id="rId8"/>
    <p:sldId id="445" r:id="rId9"/>
    <p:sldId id="446" r:id="rId10"/>
    <p:sldId id="443" r:id="rId11"/>
    <p:sldId id="394" r:id="rId12"/>
    <p:sldId id="395" r:id="rId13"/>
    <p:sldId id="447" r:id="rId14"/>
    <p:sldId id="448" r:id="rId15"/>
    <p:sldId id="449" r:id="rId16"/>
    <p:sldId id="450" r:id="rId17"/>
    <p:sldId id="429" r:id="rId18"/>
    <p:sldId id="430" r:id="rId19"/>
    <p:sldId id="414" r:id="rId20"/>
    <p:sldId id="400" r:id="rId21"/>
    <p:sldId id="351" r:id="rId22"/>
    <p:sldId id="354" r:id="rId23"/>
    <p:sldId id="451" r:id="rId24"/>
    <p:sldId id="452" r:id="rId25"/>
    <p:sldId id="427" r:id="rId26"/>
    <p:sldId id="433" r:id="rId27"/>
    <p:sldId id="428" r:id="rId28"/>
    <p:sldId id="432" r:id="rId29"/>
    <p:sldId id="361" r:id="rId30"/>
    <p:sldId id="362" r:id="rId31"/>
    <p:sldId id="363" r:id="rId32"/>
    <p:sldId id="364" r:id="rId33"/>
    <p:sldId id="366" r:id="rId34"/>
    <p:sldId id="453" r:id="rId35"/>
    <p:sldId id="368" r:id="rId36"/>
    <p:sldId id="369" r:id="rId37"/>
    <p:sldId id="370" r:id="rId38"/>
    <p:sldId id="371" r:id="rId39"/>
    <p:sldId id="372" r:id="rId40"/>
    <p:sldId id="373" r:id="rId41"/>
    <p:sldId id="374" r:id="rId42"/>
    <p:sldId id="38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onul Gasimova"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1239" autoAdjust="0"/>
    <p:restoredTop sz="94662" autoAdjust="0"/>
  </p:normalViewPr>
  <p:slideViewPr>
    <p:cSldViewPr>
      <p:cViewPr>
        <p:scale>
          <a:sx n="70" d="100"/>
          <a:sy n="70" d="100"/>
        </p:scale>
        <p:origin x="-894" y="-936"/>
      </p:cViewPr>
      <p:guideLst>
        <p:guide orient="horz" pos="2160"/>
        <p:guide pos="2880"/>
      </p:guideLst>
    </p:cSldViewPr>
  </p:slideViewPr>
  <p:outlineViewPr>
    <p:cViewPr>
      <p:scale>
        <a:sx n="33" d="100"/>
        <a:sy n="33" d="100"/>
      </p:scale>
      <p:origin x="48" y="73662"/>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0A4DD9-BBD9-49E9-90FE-743DD417AD1B}" type="datetimeFigureOut">
              <a:rPr lang="en-US" smtClean="0"/>
              <a:pPr/>
              <a:t>10/4/2017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1A54D3-3D41-4AE5-A0F7-ED6C325CBEF7}" type="slidenum">
              <a:rPr lang="en-US" smtClean="0"/>
              <a:pPr/>
              <a:t>‹#›</a:t>
            </a:fld>
            <a:endParaRPr lang="en-US"/>
          </a:p>
        </p:txBody>
      </p:sp>
    </p:spTree>
    <p:extLst>
      <p:ext uri="{BB962C8B-B14F-4D97-AF65-F5344CB8AC3E}">
        <p14:creationId xmlns:p14="http://schemas.microsoft.com/office/powerpoint/2010/main" xmlns="" val="3672536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n-US" dirty="0" err="1" smtClean="0"/>
              <a:t>Sud</a:t>
            </a:r>
            <a:r>
              <a:rPr lang="en-US" dirty="0" smtClean="0"/>
              <a:t> </a:t>
            </a:r>
            <a:r>
              <a:rPr lang="en-US" dirty="0" err="1" smtClean="0"/>
              <a:t>će</a:t>
            </a:r>
            <a:r>
              <a:rPr lang="en-US" dirty="0" smtClean="0"/>
              <a:t> </a:t>
            </a:r>
            <a:r>
              <a:rPr lang="en-US" dirty="0" err="1" smtClean="0"/>
              <a:t>učiniocu</a:t>
            </a:r>
            <a:r>
              <a:rPr lang="en-US" dirty="0" smtClean="0"/>
              <a:t> </a:t>
            </a:r>
            <a:r>
              <a:rPr lang="en-US" dirty="0" err="1" smtClean="0"/>
              <a:t>krivičnog</a:t>
            </a:r>
            <a:r>
              <a:rPr lang="en-US" dirty="0" smtClean="0"/>
              <a:t> </a:t>
            </a:r>
            <a:r>
              <a:rPr lang="en-US" dirty="0" err="1" smtClean="0"/>
              <a:t>djela</a:t>
            </a:r>
            <a:r>
              <a:rPr lang="en-US" dirty="0" smtClean="0"/>
              <a:t> </a:t>
            </a:r>
            <a:r>
              <a:rPr lang="en-US" dirty="0" err="1" smtClean="0"/>
              <a:t>odmjeriti</a:t>
            </a:r>
            <a:r>
              <a:rPr lang="en-US" dirty="0" smtClean="0"/>
              <a:t> </a:t>
            </a:r>
            <a:r>
              <a:rPr lang="en-US" dirty="0" err="1" smtClean="0"/>
              <a:t>kaznu</a:t>
            </a:r>
            <a:r>
              <a:rPr lang="en-US" dirty="0" smtClean="0"/>
              <a:t> u </a:t>
            </a:r>
            <a:r>
              <a:rPr lang="en-US" dirty="0" err="1" smtClean="0"/>
              <a:t>granicama</a:t>
            </a:r>
            <a:r>
              <a:rPr lang="en-US" dirty="0" smtClean="0"/>
              <a:t> </a:t>
            </a:r>
            <a:r>
              <a:rPr lang="en-US" dirty="0" err="1" smtClean="0"/>
              <a:t>koje</a:t>
            </a:r>
            <a:r>
              <a:rPr lang="en-US" dirty="0" smtClean="0"/>
              <a:t> </a:t>
            </a:r>
            <a:r>
              <a:rPr lang="en-US" dirty="0" err="1" smtClean="0"/>
              <a:t>su</a:t>
            </a:r>
            <a:r>
              <a:rPr lang="en-US" dirty="0" smtClean="0"/>
              <a:t> </a:t>
            </a:r>
            <a:r>
              <a:rPr lang="en-US" dirty="0" err="1" smtClean="0"/>
              <a:t>zakonom</a:t>
            </a:r>
            <a:endParaRPr lang="en-US" dirty="0" smtClean="0"/>
          </a:p>
          <a:p>
            <a:r>
              <a:rPr lang="en-US" dirty="0" err="1" smtClean="0"/>
              <a:t>propisane</a:t>
            </a:r>
            <a:r>
              <a:rPr lang="en-US" dirty="0" smtClean="0"/>
              <a:t> </a:t>
            </a:r>
            <a:r>
              <a:rPr lang="en-US" dirty="0" err="1" smtClean="0"/>
              <a:t>za</a:t>
            </a:r>
            <a:r>
              <a:rPr lang="en-US" dirty="0" smtClean="0"/>
              <a:t> to </a:t>
            </a:r>
            <a:r>
              <a:rPr lang="en-US" dirty="0" err="1" smtClean="0"/>
              <a:t>krivično</a:t>
            </a:r>
            <a:r>
              <a:rPr lang="en-US" dirty="0" smtClean="0"/>
              <a:t> </a:t>
            </a:r>
            <a:r>
              <a:rPr lang="en-US" dirty="0" err="1" smtClean="0"/>
              <a:t>djelo</a:t>
            </a:r>
            <a:r>
              <a:rPr lang="en-US" dirty="0" smtClean="0"/>
              <a:t>, </a:t>
            </a:r>
            <a:r>
              <a:rPr lang="en-US" dirty="0" err="1" smtClean="0"/>
              <a:t>imajući</a:t>
            </a:r>
            <a:r>
              <a:rPr lang="en-US" dirty="0" smtClean="0"/>
              <a:t> u </a:t>
            </a:r>
            <a:r>
              <a:rPr lang="en-US" dirty="0" err="1" smtClean="0"/>
              <a:t>vidu</a:t>
            </a:r>
            <a:r>
              <a:rPr lang="en-US" dirty="0" smtClean="0"/>
              <a:t> </a:t>
            </a:r>
            <a:r>
              <a:rPr lang="en-US" dirty="0" err="1" smtClean="0"/>
              <a:t>svrhu</a:t>
            </a:r>
            <a:r>
              <a:rPr lang="en-US" dirty="0" smtClean="0"/>
              <a:t> </a:t>
            </a:r>
            <a:r>
              <a:rPr lang="en-US" dirty="0" err="1" smtClean="0"/>
              <a:t>kažnjavanja</a:t>
            </a:r>
            <a:r>
              <a:rPr lang="en-US" dirty="0" smtClean="0"/>
              <a:t> i </a:t>
            </a:r>
            <a:r>
              <a:rPr lang="en-US" dirty="0" err="1" smtClean="0"/>
              <a:t>uzimajući</a:t>
            </a:r>
            <a:r>
              <a:rPr lang="en-US" dirty="0" smtClean="0"/>
              <a:t> u </a:t>
            </a:r>
            <a:r>
              <a:rPr lang="en-US" dirty="0" err="1" smtClean="0"/>
              <a:t>obzir</a:t>
            </a:r>
            <a:r>
              <a:rPr lang="en-US" dirty="0" smtClean="0"/>
              <a:t> </a:t>
            </a:r>
            <a:r>
              <a:rPr lang="en-US" dirty="0" err="1" smtClean="0"/>
              <a:t>sve</a:t>
            </a:r>
            <a:r>
              <a:rPr lang="en-US" dirty="0" smtClean="0"/>
              <a:t> </a:t>
            </a:r>
            <a:r>
              <a:rPr lang="en-US" dirty="0" err="1" smtClean="0"/>
              <a:t>okolnosti</a:t>
            </a:r>
            <a:endParaRPr lang="en-US" dirty="0" smtClean="0"/>
          </a:p>
          <a:p>
            <a:r>
              <a:rPr lang="en-US" dirty="0" err="1" smtClean="0"/>
              <a:t>koje</a:t>
            </a:r>
            <a:r>
              <a:rPr lang="en-US" dirty="0" smtClean="0"/>
              <a:t> </a:t>
            </a:r>
            <a:r>
              <a:rPr lang="en-US" dirty="0" err="1" smtClean="0"/>
              <a:t>utiču</a:t>
            </a:r>
            <a:r>
              <a:rPr lang="en-US" dirty="0" smtClean="0"/>
              <a:t> da </a:t>
            </a:r>
            <a:r>
              <a:rPr lang="en-US" dirty="0" err="1" smtClean="0"/>
              <a:t>kazna</a:t>
            </a:r>
            <a:r>
              <a:rPr lang="en-US" dirty="0" smtClean="0"/>
              <a:t> </a:t>
            </a:r>
            <a:r>
              <a:rPr lang="en-US" dirty="0" err="1" smtClean="0"/>
              <a:t>bude</a:t>
            </a:r>
            <a:r>
              <a:rPr lang="en-US" dirty="0" smtClean="0"/>
              <a:t> </a:t>
            </a:r>
            <a:r>
              <a:rPr lang="en-US" dirty="0" err="1" smtClean="0"/>
              <a:t>manja</a:t>
            </a:r>
            <a:r>
              <a:rPr lang="en-US" dirty="0" smtClean="0"/>
              <a:t> </a:t>
            </a:r>
            <a:r>
              <a:rPr lang="en-US" dirty="0" err="1" smtClean="0"/>
              <a:t>ili</a:t>
            </a:r>
            <a:r>
              <a:rPr lang="en-US" dirty="0" smtClean="0"/>
              <a:t> </a:t>
            </a:r>
            <a:r>
              <a:rPr lang="en-US" dirty="0" err="1" smtClean="0"/>
              <a:t>veća</a:t>
            </a:r>
            <a:r>
              <a:rPr lang="en-US" dirty="0" smtClean="0"/>
              <a:t> (</a:t>
            </a:r>
            <a:r>
              <a:rPr lang="en-US" dirty="0" err="1" smtClean="0"/>
              <a:t>olakšavajuće</a:t>
            </a:r>
            <a:r>
              <a:rPr lang="en-US" dirty="0" smtClean="0"/>
              <a:t> i </a:t>
            </a:r>
            <a:r>
              <a:rPr lang="en-US" dirty="0" err="1" smtClean="0"/>
              <a:t>otežavajuće</a:t>
            </a:r>
            <a:r>
              <a:rPr lang="en-US" dirty="0" smtClean="0"/>
              <a:t> </a:t>
            </a:r>
            <a:r>
              <a:rPr lang="en-US" dirty="0" err="1" smtClean="0"/>
              <a:t>okolnosti</a:t>
            </a:r>
            <a:r>
              <a:rPr lang="en-US" dirty="0" smtClean="0"/>
              <a:t>), a </a:t>
            </a:r>
            <a:r>
              <a:rPr lang="en-US" dirty="0" err="1" smtClean="0"/>
              <a:t>naročito</a:t>
            </a:r>
            <a:r>
              <a:rPr lang="en-US" dirty="0" smtClean="0"/>
              <a:t>: </a:t>
            </a:r>
            <a:r>
              <a:rPr lang="en-US" dirty="0" err="1" smtClean="0"/>
              <a:t>stepen</a:t>
            </a:r>
            <a:endParaRPr lang="en-US" dirty="0" smtClean="0"/>
          </a:p>
          <a:p>
            <a:r>
              <a:rPr lang="en-US" dirty="0" err="1" smtClean="0"/>
              <a:t>krivične</a:t>
            </a:r>
            <a:r>
              <a:rPr lang="en-US" dirty="0" smtClean="0"/>
              <a:t> </a:t>
            </a:r>
            <a:r>
              <a:rPr lang="en-US" dirty="0" err="1" smtClean="0"/>
              <a:t>odgovornosti</a:t>
            </a:r>
            <a:r>
              <a:rPr lang="en-US" dirty="0" smtClean="0"/>
              <a:t>, </a:t>
            </a:r>
            <a:r>
              <a:rPr lang="en-US" dirty="0" err="1" smtClean="0"/>
              <a:t>pobude</a:t>
            </a:r>
            <a:r>
              <a:rPr lang="en-US" dirty="0" smtClean="0"/>
              <a:t> </a:t>
            </a:r>
            <a:r>
              <a:rPr lang="en-US" dirty="0" err="1" smtClean="0"/>
              <a:t>iz</a:t>
            </a:r>
            <a:r>
              <a:rPr lang="en-US" dirty="0" smtClean="0"/>
              <a:t> </a:t>
            </a:r>
            <a:r>
              <a:rPr lang="en-US" dirty="0" err="1" smtClean="0"/>
              <a:t>kojih</a:t>
            </a:r>
            <a:r>
              <a:rPr lang="en-US" dirty="0" smtClean="0"/>
              <a:t> je </a:t>
            </a:r>
            <a:r>
              <a:rPr lang="en-US" dirty="0" err="1" smtClean="0"/>
              <a:t>djelo</a:t>
            </a:r>
            <a:r>
              <a:rPr lang="en-US" dirty="0" smtClean="0"/>
              <a:t> </a:t>
            </a:r>
            <a:r>
              <a:rPr lang="en-US" dirty="0" err="1" smtClean="0"/>
              <a:t>učinjeno</a:t>
            </a:r>
            <a:r>
              <a:rPr lang="en-US" dirty="0" smtClean="0"/>
              <a:t>, </a:t>
            </a:r>
            <a:r>
              <a:rPr lang="en-US" dirty="0" err="1" smtClean="0"/>
              <a:t>jačinu</a:t>
            </a:r>
            <a:r>
              <a:rPr lang="en-US" dirty="0" smtClean="0"/>
              <a:t> </a:t>
            </a:r>
            <a:r>
              <a:rPr lang="en-US" dirty="0" err="1" smtClean="0"/>
              <a:t>ugrožavanja</a:t>
            </a:r>
            <a:r>
              <a:rPr lang="en-US" dirty="0" smtClean="0"/>
              <a:t> </a:t>
            </a:r>
            <a:r>
              <a:rPr lang="en-US" dirty="0" err="1" smtClean="0"/>
              <a:t>ili</a:t>
            </a:r>
            <a:r>
              <a:rPr lang="en-US" dirty="0" smtClean="0"/>
              <a:t> </a:t>
            </a:r>
            <a:r>
              <a:rPr lang="en-US" dirty="0" err="1" smtClean="0"/>
              <a:t>povrede</a:t>
            </a:r>
            <a:r>
              <a:rPr lang="en-US" dirty="0" smtClean="0"/>
              <a:t> </a:t>
            </a:r>
            <a:r>
              <a:rPr lang="en-US" dirty="0" err="1" smtClean="0"/>
              <a:t>zaštićenog</a:t>
            </a:r>
            <a:endParaRPr lang="en-US" dirty="0" smtClean="0"/>
          </a:p>
          <a:p>
            <a:r>
              <a:rPr lang="en-US" dirty="0" smtClean="0"/>
              <a:t>dobra, </a:t>
            </a:r>
            <a:r>
              <a:rPr lang="en-US" dirty="0" err="1" smtClean="0"/>
              <a:t>okolnosti</a:t>
            </a:r>
            <a:r>
              <a:rPr lang="en-US" dirty="0" smtClean="0"/>
              <a:t> pod </a:t>
            </a:r>
            <a:r>
              <a:rPr lang="en-US" dirty="0" err="1" smtClean="0"/>
              <a:t>kojima</a:t>
            </a:r>
            <a:r>
              <a:rPr lang="en-US" dirty="0" smtClean="0"/>
              <a:t> je </a:t>
            </a:r>
            <a:r>
              <a:rPr lang="en-US" dirty="0" err="1" smtClean="0"/>
              <a:t>djelo</a:t>
            </a:r>
            <a:r>
              <a:rPr lang="en-US" dirty="0" smtClean="0"/>
              <a:t> </a:t>
            </a:r>
            <a:r>
              <a:rPr lang="en-US" dirty="0" err="1" smtClean="0"/>
              <a:t>učinjeno</a:t>
            </a:r>
            <a:r>
              <a:rPr lang="en-US" dirty="0" smtClean="0"/>
              <a:t>, </a:t>
            </a:r>
            <a:r>
              <a:rPr lang="en-US" dirty="0" err="1" smtClean="0"/>
              <a:t>raniji</a:t>
            </a:r>
            <a:r>
              <a:rPr lang="en-US" dirty="0" smtClean="0"/>
              <a:t> </a:t>
            </a:r>
            <a:r>
              <a:rPr lang="en-US" dirty="0" err="1" smtClean="0"/>
              <a:t>život</a:t>
            </a:r>
            <a:r>
              <a:rPr lang="en-US" dirty="0" smtClean="0"/>
              <a:t> </a:t>
            </a:r>
            <a:r>
              <a:rPr lang="en-US" dirty="0" err="1" smtClean="0"/>
              <a:t>učinioca</a:t>
            </a:r>
            <a:r>
              <a:rPr lang="en-US" dirty="0" smtClean="0"/>
              <a:t>, </a:t>
            </a:r>
            <a:r>
              <a:rPr lang="en-US" dirty="0" err="1" smtClean="0"/>
              <a:t>njegove</a:t>
            </a:r>
            <a:r>
              <a:rPr lang="en-US" dirty="0" smtClean="0"/>
              <a:t> </a:t>
            </a:r>
            <a:r>
              <a:rPr lang="en-US" dirty="0" err="1" smtClean="0"/>
              <a:t>lične</a:t>
            </a:r>
            <a:r>
              <a:rPr lang="en-US" dirty="0" smtClean="0"/>
              <a:t> </a:t>
            </a:r>
            <a:r>
              <a:rPr lang="en-US" dirty="0" err="1" smtClean="0"/>
              <a:t>prilike</a:t>
            </a:r>
            <a:r>
              <a:rPr lang="en-US" dirty="0" smtClean="0"/>
              <a:t> i </a:t>
            </a:r>
            <a:r>
              <a:rPr lang="en-US" dirty="0" err="1" smtClean="0"/>
              <a:t>njegovo</a:t>
            </a:r>
            <a:endParaRPr lang="en-US" dirty="0" smtClean="0"/>
          </a:p>
          <a:p>
            <a:r>
              <a:rPr lang="en-US" dirty="0" err="1" smtClean="0"/>
              <a:t>držanje</a:t>
            </a:r>
            <a:r>
              <a:rPr lang="en-US" dirty="0" smtClean="0"/>
              <a:t> </a:t>
            </a:r>
            <a:r>
              <a:rPr lang="en-US" dirty="0" err="1" smtClean="0"/>
              <a:t>poslije</a:t>
            </a:r>
            <a:r>
              <a:rPr lang="en-US" dirty="0" smtClean="0"/>
              <a:t> </a:t>
            </a:r>
            <a:r>
              <a:rPr lang="en-US" dirty="0" err="1" smtClean="0"/>
              <a:t>učinjenog</a:t>
            </a:r>
            <a:r>
              <a:rPr lang="en-US" dirty="0" smtClean="0"/>
              <a:t> </a:t>
            </a:r>
            <a:r>
              <a:rPr lang="en-US" dirty="0" err="1" smtClean="0"/>
              <a:t>krivičnog</a:t>
            </a:r>
            <a:r>
              <a:rPr lang="en-US" dirty="0" smtClean="0"/>
              <a:t> </a:t>
            </a:r>
            <a:r>
              <a:rPr lang="en-US" dirty="0" err="1" smtClean="0"/>
              <a:t>djela</a:t>
            </a:r>
            <a:r>
              <a:rPr lang="en-US" dirty="0" smtClean="0"/>
              <a:t>, </a:t>
            </a:r>
            <a:r>
              <a:rPr lang="en-US" dirty="0" err="1" smtClean="0"/>
              <a:t>kao</a:t>
            </a:r>
            <a:r>
              <a:rPr lang="en-US" dirty="0" smtClean="0"/>
              <a:t> i </a:t>
            </a:r>
            <a:r>
              <a:rPr lang="en-US" dirty="0" err="1" smtClean="0"/>
              <a:t>druge</a:t>
            </a:r>
            <a:r>
              <a:rPr lang="en-US" dirty="0" smtClean="0"/>
              <a:t> </a:t>
            </a:r>
            <a:r>
              <a:rPr lang="en-US" dirty="0" err="1" smtClean="0"/>
              <a:t>okolnosti</a:t>
            </a:r>
            <a:r>
              <a:rPr lang="en-US" dirty="0" smtClean="0"/>
              <a:t> </a:t>
            </a:r>
            <a:r>
              <a:rPr lang="en-US" dirty="0" err="1" smtClean="0"/>
              <a:t>koje</a:t>
            </a:r>
            <a:r>
              <a:rPr lang="en-US" dirty="0" smtClean="0"/>
              <a:t> </a:t>
            </a:r>
            <a:r>
              <a:rPr lang="en-US" dirty="0" err="1" smtClean="0"/>
              <a:t>su</a:t>
            </a:r>
            <a:r>
              <a:rPr lang="en-US" dirty="0" smtClean="0"/>
              <a:t> od </a:t>
            </a:r>
            <a:r>
              <a:rPr lang="en-US" dirty="0" err="1" smtClean="0"/>
              <a:t>značaja</a:t>
            </a:r>
            <a:r>
              <a:rPr lang="en-US" dirty="0" smtClean="0"/>
              <a:t> </a:t>
            </a:r>
            <a:r>
              <a:rPr lang="en-US" dirty="0" err="1" smtClean="0"/>
              <a:t>za</a:t>
            </a:r>
            <a:r>
              <a:rPr lang="en-US" dirty="0" smtClean="0"/>
              <a:t> </a:t>
            </a:r>
            <a:r>
              <a:rPr lang="en-US" dirty="0" err="1" smtClean="0"/>
              <a:t>odmjeravanje</a:t>
            </a:r>
            <a:endParaRPr lang="en-US" dirty="0" smtClean="0"/>
          </a:p>
          <a:p>
            <a:r>
              <a:rPr lang="en-US" dirty="0" err="1" smtClean="0"/>
              <a:t>kazne</a:t>
            </a:r>
            <a:r>
              <a:rPr lang="en-US" dirty="0" smtClean="0"/>
              <a:t>.</a:t>
            </a:r>
          </a:p>
          <a:p>
            <a:r>
              <a:rPr lang="en-US" dirty="0" smtClean="0"/>
              <a:t>(2) </a:t>
            </a:r>
            <a:r>
              <a:rPr lang="en-US" dirty="0" err="1" smtClean="0"/>
              <a:t>Okolnost</a:t>
            </a:r>
            <a:r>
              <a:rPr lang="en-US" dirty="0" smtClean="0"/>
              <a:t> </a:t>
            </a:r>
            <a:r>
              <a:rPr lang="en-US" dirty="0" err="1" smtClean="0"/>
              <a:t>koja</a:t>
            </a:r>
            <a:r>
              <a:rPr lang="en-US" dirty="0" smtClean="0"/>
              <a:t> je </a:t>
            </a:r>
            <a:r>
              <a:rPr lang="en-US" dirty="0" err="1" smtClean="0"/>
              <a:t>obilježje</a:t>
            </a:r>
            <a:r>
              <a:rPr lang="en-US" dirty="0" smtClean="0"/>
              <a:t> </a:t>
            </a:r>
            <a:r>
              <a:rPr lang="en-US" dirty="0" err="1" smtClean="0"/>
              <a:t>krivičnog</a:t>
            </a:r>
            <a:r>
              <a:rPr lang="en-US" dirty="0" smtClean="0"/>
              <a:t> </a:t>
            </a:r>
            <a:r>
              <a:rPr lang="en-US" dirty="0" err="1" smtClean="0"/>
              <a:t>djela</a:t>
            </a:r>
            <a:r>
              <a:rPr lang="en-US" dirty="0" smtClean="0"/>
              <a:t> ne </a:t>
            </a:r>
            <a:r>
              <a:rPr lang="en-US" dirty="0" err="1" smtClean="0"/>
              <a:t>može</a:t>
            </a:r>
            <a:r>
              <a:rPr lang="en-US" dirty="0" smtClean="0"/>
              <a:t> se </a:t>
            </a:r>
            <a:r>
              <a:rPr lang="en-US" dirty="0" err="1" smtClean="0"/>
              <a:t>uzeti</a:t>
            </a:r>
            <a:r>
              <a:rPr lang="en-US" dirty="0" smtClean="0"/>
              <a:t> u </a:t>
            </a:r>
            <a:r>
              <a:rPr lang="en-US" dirty="0" err="1" smtClean="0"/>
              <a:t>obzir</a:t>
            </a:r>
            <a:r>
              <a:rPr lang="en-US" dirty="0" smtClean="0"/>
              <a:t> i </a:t>
            </a:r>
            <a:r>
              <a:rPr lang="en-US" dirty="0" err="1" smtClean="0"/>
              <a:t>kao</a:t>
            </a:r>
            <a:r>
              <a:rPr lang="en-US" dirty="0" smtClean="0"/>
              <a:t> </a:t>
            </a:r>
            <a:r>
              <a:rPr lang="en-US" dirty="0" err="1" smtClean="0"/>
              <a:t>otežavajuća</a:t>
            </a:r>
            <a:r>
              <a:rPr lang="en-US" dirty="0" smtClean="0"/>
              <a:t>,</a:t>
            </a:r>
          </a:p>
          <a:p>
            <a:r>
              <a:rPr lang="en-US" dirty="0" err="1" smtClean="0"/>
              <a:t>odnosno</a:t>
            </a:r>
            <a:r>
              <a:rPr lang="en-US" dirty="0" smtClean="0"/>
              <a:t> </a:t>
            </a:r>
            <a:r>
              <a:rPr lang="en-US" dirty="0" err="1" smtClean="0"/>
              <a:t>olakšavajuća</a:t>
            </a:r>
            <a:r>
              <a:rPr lang="en-US" dirty="0" smtClean="0"/>
              <a:t> </a:t>
            </a:r>
            <a:r>
              <a:rPr lang="en-US" dirty="0" err="1" smtClean="0"/>
              <a:t>okolnost</a:t>
            </a:r>
            <a:r>
              <a:rPr lang="en-US" dirty="0" smtClean="0"/>
              <a:t>, </a:t>
            </a:r>
            <a:r>
              <a:rPr lang="en-US" dirty="0" err="1" smtClean="0"/>
              <a:t>izuzev</a:t>
            </a:r>
            <a:r>
              <a:rPr lang="en-US" dirty="0" smtClean="0"/>
              <a:t> </a:t>
            </a:r>
            <a:r>
              <a:rPr lang="en-US" dirty="0" err="1" smtClean="0"/>
              <a:t>ako</a:t>
            </a:r>
            <a:r>
              <a:rPr lang="en-US" dirty="0" smtClean="0"/>
              <a:t> </a:t>
            </a:r>
            <a:r>
              <a:rPr lang="en-US" dirty="0" err="1" smtClean="0"/>
              <a:t>prelazi</a:t>
            </a:r>
            <a:r>
              <a:rPr lang="en-US" dirty="0" smtClean="0"/>
              <a:t> </a:t>
            </a:r>
            <a:r>
              <a:rPr lang="en-US" dirty="0" err="1" smtClean="0"/>
              <a:t>mjeru</a:t>
            </a:r>
            <a:r>
              <a:rPr lang="en-US" dirty="0" smtClean="0"/>
              <a:t> </a:t>
            </a:r>
            <a:r>
              <a:rPr lang="en-US" dirty="0" err="1" smtClean="0"/>
              <a:t>koja</a:t>
            </a:r>
            <a:r>
              <a:rPr lang="en-US" dirty="0" smtClean="0"/>
              <a:t> je </a:t>
            </a:r>
            <a:r>
              <a:rPr lang="en-US" dirty="0" err="1" smtClean="0"/>
              <a:t>potrebna</a:t>
            </a:r>
            <a:r>
              <a:rPr lang="en-US" dirty="0" smtClean="0"/>
              <a:t> </a:t>
            </a:r>
            <a:r>
              <a:rPr lang="en-US" dirty="0" err="1" smtClean="0"/>
              <a:t>za</a:t>
            </a:r>
            <a:r>
              <a:rPr lang="en-US" dirty="0" smtClean="0"/>
              <a:t> </a:t>
            </a:r>
            <a:r>
              <a:rPr lang="en-US" dirty="0" err="1" smtClean="0"/>
              <a:t>postojanje</a:t>
            </a:r>
            <a:r>
              <a:rPr lang="en-US" dirty="0" smtClean="0"/>
              <a:t> </a:t>
            </a:r>
            <a:r>
              <a:rPr lang="en-US" dirty="0" err="1" smtClean="0"/>
              <a:t>krivičnog</a:t>
            </a:r>
            <a:endParaRPr lang="en-US" dirty="0" smtClean="0"/>
          </a:p>
          <a:p>
            <a:r>
              <a:rPr lang="vi-VN" dirty="0" smtClean="0"/>
              <a:t>djela ili određenog oblika krivičnog djela ili ako postoje dvije ili više ovakvih okolnosti, a samo</a:t>
            </a:r>
          </a:p>
          <a:p>
            <a:r>
              <a:rPr lang="en-US" dirty="0" err="1" smtClean="0"/>
              <a:t>jedna</a:t>
            </a:r>
            <a:r>
              <a:rPr lang="en-US" dirty="0" smtClean="0"/>
              <a:t> je </a:t>
            </a:r>
            <a:r>
              <a:rPr lang="en-US" dirty="0" err="1" smtClean="0"/>
              <a:t>dovoljna</a:t>
            </a:r>
            <a:r>
              <a:rPr lang="en-US" dirty="0" smtClean="0"/>
              <a:t> </a:t>
            </a:r>
            <a:r>
              <a:rPr lang="en-US" dirty="0" err="1" smtClean="0"/>
              <a:t>za</a:t>
            </a:r>
            <a:r>
              <a:rPr lang="en-US" dirty="0" smtClean="0"/>
              <a:t> </a:t>
            </a:r>
            <a:r>
              <a:rPr lang="en-US" dirty="0" err="1" smtClean="0"/>
              <a:t>postojanje</a:t>
            </a:r>
            <a:r>
              <a:rPr lang="en-US" dirty="0" smtClean="0"/>
              <a:t> </a:t>
            </a:r>
            <a:r>
              <a:rPr lang="en-US" dirty="0" err="1" smtClean="0"/>
              <a:t>težeg</a:t>
            </a:r>
            <a:r>
              <a:rPr lang="en-US" dirty="0" smtClean="0"/>
              <a:t>, </a:t>
            </a:r>
            <a:r>
              <a:rPr lang="en-US" dirty="0" err="1" smtClean="0"/>
              <a:t>odnosno</a:t>
            </a:r>
            <a:r>
              <a:rPr lang="en-US" dirty="0" smtClean="0"/>
              <a:t> </a:t>
            </a:r>
            <a:r>
              <a:rPr lang="en-US" dirty="0" err="1" smtClean="0"/>
              <a:t>lakšeg</a:t>
            </a:r>
            <a:r>
              <a:rPr lang="en-US" dirty="0" smtClean="0"/>
              <a:t> </a:t>
            </a:r>
            <a:r>
              <a:rPr lang="en-US" dirty="0" err="1" smtClean="0"/>
              <a:t>oblika</a:t>
            </a:r>
            <a:r>
              <a:rPr lang="en-US" dirty="0" smtClean="0"/>
              <a:t> </a:t>
            </a:r>
            <a:r>
              <a:rPr lang="en-US" dirty="0" err="1" smtClean="0"/>
              <a:t>krivičnog</a:t>
            </a:r>
            <a:r>
              <a:rPr lang="en-US" dirty="0" smtClean="0"/>
              <a:t> </a:t>
            </a:r>
            <a:r>
              <a:rPr lang="en-US" dirty="0" err="1" smtClean="0"/>
              <a:t>djela</a:t>
            </a:r>
            <a:r>
              <a:rPr lang="en-US" dirty="0" smtClean="0"/>
              <a:t>.</a:t>
            </a:r>
            <a:endParaRPr lang="bs-Latn-BA" dirty="0" smtClean="0"/>
          </a:p>
          <a:p>
            <a:r>
              <a:rPr lang="en-US" dirty="0" smtClean="0"/>
              <a:t>(4) </a:t>
            </a:r>
            <a:r>
              <a:rPr lang="en-US" dirty="0" err="1" smtClean="0"/>
              <a:t>Kad</a:t>
            </a:r>
            <a:r>
              <a:rPr lang="en-US" dirty="0" smtClean="0"/>
              <a:t> </a:t>
            </a:r>
            <a:r>
              <a:rPr lang="en-US" dirty="0" err="1" smtClean="0"/>
              <a:t>sud</a:t>
            </a:r>
            <a:r>
              <a:rPr lang="en-US" dirty="0" smtClean="0"/>
              <a:t> </a:t>
            </a:r>
            <a:r>
              <a:rPr lang="en-US" dirty="0" err="1" smtClean="0"/>
              <a:t>odmjerava</a:t>
            </a:r>
            <a:r>
              <a:rPr lang="en-US" dirty="0" smtClean="0"/>
              <a:t> </a:t>
            </a:r>
            <a:r>
              <a:rPr lang="en-US" dirty="0" err="1" smtClean="0"/>
              <a:t>kaznu</a:t>
            </a:r>
            <a:r>
              <a:rPr lang="en-US" dirty="0" smtClean="0"/>
              <a:t> </a:t>
            </a:r>
            <a:r>
              <a:rPr lang="en-US" dirty="0" err="1" smtClean="0"/>
              <a:t>učiniocu</a:t>
            </a:r>
            <a:r>
              <a:rPr lang="en-US" dirty="0" smtClean="0"/>
              <a:t> </a:t>
            </a:r>
            <a:r>
              <a:rPr lang="en-US" dirty="0" err="1" smtClean="0"/>
              <a:t>za</a:t>
            </a:r>
            <a:r>
              <a:rPr lang="en-US" dirty="0" smtClean="0"/>
              <a:t> </a:t>
            </a:r>
            <a:r>
              <a:rPr lang="en-US" dirty="0" err="1" smtClean="0"/>
              <a:t>krivično</a:t>
            </a:r>
            <a:r>
              <a:rPr lang="en-US" dirty="0" smtClean="0"/>
              <a:t> </a:t>
            </a:r>
            <a:r>
              <a:rPr lang="en-US" dirty="0" err="1" smtClean="0"/>
              <a:t>djelo</a:t>
            </a:r>
            <a:r>
              <a:rPr lang="en-US" dirty="0" smtClean="0"/>
              <a:t> </a:t>
            </a:r>
            <a:r>
              <a:rPr lang="en-US" dirty="0" err="1" smtClean="0"/>
              <a:t>učinjeno</a:t>
            </a:r>
            <a:r>
              <a:rPr lang="en-US" dirty="0" smtClean="0"/>
              <a:t> u </a:t>
            </a:r>
            <a:r>
              <a:rPr lang="en-US" dirty="0" err="1" smtClean="0"/>
              <a:t>povratu</a:t>
            </a:r>
            <a:r>
              <a:rPr lang="en-US" dirty="0" smtClean="0"/>
              <a:t>, </a:t>
            </a:r>
            <a:r>
              <a:rPr lang="en-US" dirty="0" err="1" smtClean="0"/>
              <a:t>posebno</a:t>
            </a:r>
            <a:r>
              <a:rPr lang="en-US" dirty="0" smtClean="0"/>
              <a:t> </a:t>
            </a:r>
            <a:r>
              <a:rPr lang="en-US" dirty="0" err="1" smtClean="0"/>
              <a:t>će</a:t>
            </a:r>
            <a:endParaRPr lang="en-US" dirty="0" smtClean="0"/>
          </a:p>
          <a:p>
            <a:r>
              <a:rPr lang="en-US" dirty="0" err="1" smtClean="0"/>
              <a:t>uzeti</a:t>
            </a:r>
            <a:r>
              <a:rPr lang="en-US" dirty="0" smtClean="0"/>
              <a:t> u </a:t>
            </a:r>
            <a:r>
              <a:rPr lang="en-US" dirty="0" err="1" smtClean="0"/>
              <a:t>obzir</a:t>
            </a:r>
            <a:r>
              <a:rPr lang="en-US" dirty="0" smtClean="0"/>
              <a:t> da li je </a:t>
            </a:r>
            <a:r>
              <a:rPr lang="en-US" dirty="0" err="1" smtClean="0"/>
              <a:t>ranije</a:t>
            </a:r>
            <a:r>
              <a:rPr lang="en-US" dirty="0" smtClean="0"/>
              <a:t> </a:t>
            </a:r>
            <a:r>
              <a:rPr lang="en-US" dirty="0" err="1" smtClean="0"/>
              <a:t>djelo</a:t>
            </a:r>
            <a:r>
              <a:rPr lang="en-US" dirty="0" smtClean="0"/>
              <a:t> </a:t>
            </a:r>
            <a:r>
              <a:rPr lang="en-US" dirty="0" err="1" smtClean="0"/>
              <a:t>iste</a:t>
            </a:r>
            <a:r>
              <a:rPr lang="en-US" dirty="0" smtClean="0"/>
              <a:t> </a:t>
            </a:r>
            <a:r>
              <a:rPr lang="en-US" dirty="0" err="1" smtClean="0"/>
              <a:t>vrste</a:t>
            </a:r>
            <a:r>
              <a:rPr lang="en-US" dirty="0" smtClean="0"/>
              <a:t> </a:t>
            </a:r>
            <a:r>
              <a:rPr lang="en-US" dirty="0" err="1" smtClean="0"/>
              <a:t>kao</a:t>
            </a:r>
            <a:r>
              <a:rPr lang="en-US" dirty="0" smtClean="0"/>
              <a:t> i novo </a:t>
            </a:r>
            <a:r>
              <a:rPr lang="en-US" dirty="0" err="1" smtClean="0"/>
              <a:t>djelo</a:t>
            </a:r>
            <a:r>
              <a:rPr lang="en-US" dirty="0" smtClean="0"/>
              <a:t>, da li </a:t>
            </a:r>
            <a:r>
              <a:rPr lang="en-US" dirty="0" err="1" smtClean="0"/>
              <a:t>su</a:t>
            </a:r>
            <a:r>
              <a:rPr lang="en-US" dirty="0" smtClean="0"/>
              <a:t> </a:t>
            </a:r>
            <a:r>
              <a:rPr lang="en-US" dirty="0" err="1" smtClean="0"/>
              <a:t>oba</a:t>
            </a:r>
            <a:r>
              <a:rPr lang="en-US" dirty="0" smtClean="0"/>
              <a:t> </a:t>
            </a:r>
            <a:r>
              <a:rPr lang="en-US" dirty="0" err="1" smtClean="0"/>
              <a:t>djela</a:t>
            </a:r>
            <a:r>
              <a:rPr lang="en-US" dirty="0" smtClean="0"/>
              <a:t> </a:t>
            </a:r>
            <a:r>
              <a:rPr lang="en-US" dirty="0" err="1" smtClean="0"/>
              <a:t>učinjena</a:t>
            </a:r>
            <a:r>
              <a:rPr lang="en-US" dirty="0" smtClean="0"/>
              <a:t> </a:t>
            </a:r>
            <a:r>
              <a:rPr lang="en-US" dirty="0" err="1" smtClean="0"/>
              <a:t>iz</a:t>
            </a:r>
            <a:r>
              <a:rPr lang="en-US" dirty="0" smtClean="0"/>
              <a:t> </a:t>
            </a:r>
            <a:r>
              <a:rPr lang="en-US" dirty="0" err="1" smtClean="0"/>
              <a:t>istih</a:t>
            </a:r>
            <a:r>
              <a:rPr lang="en-US" dirty="0" smtClean="0"/>
              <a:t> </a:t>
            </a:r>
            <a:r>
              <a:rPr lang="en-US" dirty="0" err="1" smtClean="0"/>
              <a:t>pobuda</a:t>
            </a:r>
            <a:endParaRPr lang="en-US" dirty="0" smtClean="0"/>
          </a:p>
          <a:p>
            <a:r>
              <a:rPr lang="pl-PL" dirty="0" smtClean="0"/>
              <a:t>i koliko je vremena proteklo od ranije osude, odnosno od izdržane ili oproštene kazne.</a:t>
            </a:r>
          </a:p>
          <a:p>
            <a:r>
              <a:rPr lang="en-US" dirty="0" smtClean="0"/>
              <a:t>(5) </a:t>
            </a:r>
            <a:r>
              <a:rPr lang="en-US" dirty="0" err="1" smtClean="0"/>
              <a:t>Pri</a:t>
            </a:r>
            <a:r>
              <a:rPr lang="en-US" dirty="0" smtClean="0"/>
              <a:t> </a:t>
            </a:r>
            <a:r>
              <a:rPr lang="en-US" dirty="0" err="1" smtClean="0"/>
              <a:t>odmjeravanju</a:t>
            </a:r>
            <a:r>
              <a:rPr lang="en-US" dirty="0" smtClean="0"/>
              <a:t> </a:t>
            </a:r>
            <a:r>
              <a:rPr lang="en-US" dirty="0" err="1" smtClean="0"/>
              <a:t>novčane</a:t>
            </a:r>
            <a:r>
              <a:rPr lang="en-US" dirty="0" smtClean="0"/>
              <a:t> </a:t>
            </a:r>
            <a:r>
              <a:rPr lang="en-US" dirty="0" err="1" smtClean="0"/>
              <a:t>kazne</a:t>
            </a:r>
            <a:r>
              <a:rPr lang="en-US" dirty="0" smtClean="0"/>
              <a:t> </a:t>
            </a:r>
            <a:r>
              <a:rPr lang="en-US" dirty="0" err="1" smtClean="0"/>
              <a:t>sud</a:t>
            </a:r>
            <a:r>
              <a:rPr lang="en-US" dirty="0" smtClean="0"/>
              <a:t> </a:t>
            </a:r>
            <a:r>
              <a:rPr lang="en-US" dirty="0" err="1" smtClean="0"/>
              <a:t>će</a:t>
            </a:r>
            <a:r>
              <a:rPr lang="en-US" dirty="0" smtClean="0"/>
              <a:t> </a:t>
            </a:r>
            <a:r>
              <a:rPr lang="en-US" dirty="0" err="1" smtClean="0"/>
              <a:t>posebno</a:t>
            </a:r>
            <a:r>
              <a:rPr lang="en-US" dirty="0" smtClean="0"/>
              <a:t> </a:t>
            </a:r>
            <a:r>
              <a:rPr lang="en-US" dirty="0" err="1" smtClean="0"/>
              <a:t>uzeti</a:t>
            </a:r>
            <a:r>
              <a:rPr lang="en-US" dirty="0" smtClean="0"/>
              <a:t> u </a:t>
            </a:r>
            <a:r>
              <a:rPr lang="en-US" dirty="0" err="1" smtClean="0"/>
              <a:t>obzir</a:t>
            </a:r>
            <a:r>
              <a:rPr lang="en-US" dirty="0" smtClean="0"/>
              <a:t> </a:t>
            </a:r>
            <a:r>
              <a:rPr lang="en-US" dirty="0" err="1" smtClean="0"/>
              <a:t>imovinsko</a:t>
            </a:r>
            <a:r>
              <a:rPr lang="en-US" dirty="0" smtClean="0"/>
              <a:t> </a:t>
            </a:r>
            <a:r>
              <a:rPr lang="en-US" dirty="0" err="1" smtClean="0"/>
              <a:t>stanje</a:t>
            </a:r>
            <a:endParaRPr lang="en-US" dirty="0" smtClean="0"/>
          </a:p>
          <a:p>
            <a:r>
              <a:rPr lang="en-US" dirty="0" err="1" smtClean="0"/>
              <a:t>učinioca</a:t>
            </a:r>
            <a:r>
              <a:rPr lang="en-US" dirty="0" smtClean="0"/>
              <a:t>.</a:t>
            </a:r>
          </a:p>
          <a:p>
            <a:endParaRPr lang="en-US" dirty="0"/>
          </a:p>
        </p:txBody>
      </p:sp>
      <p:sp>
        <p:nvSpPr>
          <p:cNvPr id="4" name="Slide Number Placeholder 3"/>
          <p:cNvSpPr>
            <a:spLocks noGrp="1"/>
          </p:cNvSpPr>
          <p:nvPr>
            <p:ph type="sldNum" sz="quarter" idx="10"/>
          </p:nvPr>
        </p:nvSpPr>
        <p:spPr/>
        <p:txBody>
          <a:bodyPr/>
          <a:lstStyle/>
          <a:p>
            <a:fld id="{4A1457E2-142D-4CB7-BEAB-6F654A7F4203}" type="slidenum">
              <a:rPr lang="en-US" smtClean="0"/>
              <a:pPr/>
              <a:t>18</a:t>
            </a:fld>
            <a:endParaRPr lang="en-US"/>
          </a:p>
        </p:txBody>
      </p:sp>
    </p:spTree>
    <p:extLst>
      <p:ext uri="{BB962C8B-B14F-4D97-AF65-F5344CB8AC3E}">
        <p14:creationId xmlns:p14="http://schemas.microsoft.com/office/powerpoint/2010/main" xmlns="" val="378120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err="1" smtClean="0">
                <a:solidFill>
                  <a:schemeClr val="tx1"/>
                </a:solidFill>
                <a:latin typeface="+mn-lt"/>
                <a:ea typeface="+mn-ea"/>
                <a:cs typeface="+mn-cs"/>
              </a:rPr>
              <a:t>Izazivanje</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nacionalne</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rasne</a:t>
            </a:r>
            <a:r>
              <a:rPr lang="en-US" sz="1200" b="1" i="0" u="none" strike="noStrike" kern="1200" baseline="0" dirty="0" smtClean="0">
                <a:solidFill>
                  <a:schemeClr val="tx1"/>
                </a:solidFill>
                <a:latin typeface="+mn-lt"/>
                <a:ea typeface="+mn-ea"/>
                <a:cs typeface="+mn-cs"/>
              </a:rPr>
              <a:t> i </a:t>
            </a:r>
            <a:r>
              <a:rPr lang="en-US" sz="1200" b="1" i="0" u="none" strike="noStrike" kern="1200" baseline="0" dirty="0" err="1" smtClean="0">
                <a:solidFill>
                  <a:schemeClr val="tx1"/>
                </a:solidFill>
                <a:latin typeface="+mn-lt"/>
                <a:ea typeface="+mn-ea"/>
                <a:cs typeface="+mn-cs"/>
              </a:rPr>
              <a:t>vjerske</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mržnje</a:t>
            </a:r>
            <a:r>
              <a:rPr lang="en-US" sz="1200" b="1" i="0" u="none" strike="noStrike" kern="1200" baseline="0" dirty="0" smtClean="0">
                <a:solidFill>
                  <a:schemeClr val="tx1"/>
                </a:solidFill>
                <a:latin typeface="+mn-lt"/>
                <a:ea typeface="+mn-ea"/>
                <a:cs typeface="+mn-cs"/>
              </a:rPr>
              <a:t> i </a:t>
            </a:r>
            <a:r>
              <a:rPr lang="en-US" sz="1200" b="1" i="0" u="none" strike="noStrike" kern="1200" baseline="0" dirty="0" err="1" smtClean="0">
                <a:solidFill>
                  <a:schemeClr val="tx1"/>
                </a:solidFill>
                <a:latin typeface="+mn-lt"/>
                <a:ea typeface="+mn-ea"/>
                <a:cs typeface="+mn-cs"/>
              </a:rPr>
              <a:t>netrpeljivosti</a:t>
            </a:r>
            <a:r>
              <a:rPr lang="en-US" sz="1200" b="1" i="0" u="none" strike="noStrike" kern="1200" baseline="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a:p>
            <a:r>
              <a:rPr lang="az-Cyrl-AZ" sz="1200" b="1" i="0" u="none" strike="noStrike" kern="1200" baseline="0" dirty="0" smtClean="0">
                <a:solidFill>
                  <a:schemeClr val="tx1"/>
                </a:solidFill>
                <a:latin typeface="+mn-lt"/>
                <a:ea typeface="+mn-ea"/>
                <a:cs typeface="+mn-cs"/>
              </a:rPr>
              <a:t>294а. </a:t>
            </a:r>
            <a:endParaRPr lang="az-Cyrl-AZ"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(1) </a:t>
            </a:r>
            <a:r>
              <a:rPr lang="en-US" sz="1200" b="1" i="0" u="none" strike="noStrike" kern="1200" baseline="0" dirty="0" err="1" smtClean="0">
                <a:solidFill>
                  <a:schemeClr val="tx1"/>
                </a:solidFill>
                <a:latin typeface="+mn-lt"/>
                <a:ea typeface="+mn-ea"/>
                <a:cs typeface="+mn-cs"/>
              </a:rPr>
              <a:t>Ko</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izaziva</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ili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raspaljuje</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nacionalnu</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rasnu</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ili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vjersku</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mržnju</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razdor</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ili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netrpeljivost</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ili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širi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ideje</a:t>
            </a:r>
            <a:r>
              <a:rPr lang="en-US" sz="1200" b="1" i="0" u="none" strike="noStrike" kern="1200" baseline="0" dirty="0" smtClean="0">
                <a:solidFill>
                  <a:schemeClr val="tx1"/>
                </a:solidFill>
                <a:latin typeface="+mn-lt"/>
                <a:ea typeface="+mn-ea"/>
                <a:cs typeface="+mn-cs"/>
              </a:rPr>
              <a:t> o </a:t>
            </a:r>
            <a:r>
              <a:rPr lang="en-US" sz="1200" b="1" i="0" u="none" strike="noStrike" kern="1200" baseline="0" dirty="0" err="1" smtClean="0">
                <a:solidFill>
                  <a:schemeClr val="tx1"/>
                </a:solidFill>
                <a:latin typeface="+mn-lt"/>
                <a:ea typeface="+mn-ea"/>
                <a:cs typeface="+mn-cs"/>
              </a:rPr>
              <a:t>superiornosti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jedne</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rase</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ili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naroda</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nad</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drugim</a:t>
            </a:r>
            <a:r>
              <a:rPr lang="en-US" sz="1200" b="1" i="0" u="none" strike="noStrike" kern="1200" baseline="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err="1" smtClean="0">
                <a:solidFill>
                  <a:schemeClr val="tx1"/>
                </a:solidFill>
                <a:latin typeface="+mn-lt"/>
                <a:ea typeface="+mn-ea"/>
                <a:cs typeface="+mn-cs"/>
              </a:rPr>
              <a:t>kazniće</a:t>
            </a:r>
            <a:r>
              <a:rPr lang="en-US" sz="1200" b="1" i="0" u="none" strike="noStrike" kern="1200" baseline="0" dirty="0" smtClean="0">
                <a:solidFill>
                  <a:schemeClr val="tx1"/>
                </a:solidFill>
                <a:latin typeface="+mn-lt"/>
                <a:ea typeface="+mn-ea"/>
                <a:cs typeface="+mn-cs"/>
              </a:rPr>
              <a:t> se </a:t>
            </a:r>
            <a:r>
              <a:rPr lang="en-US" sz="1200" b="1" i="0" u="none" strike="noStrike" kern="1200" baseline="0" dirty="0" err="1" smtClean="0">
                <a:solidFill>
                  <a:schemeClr val="tx1"/>
                </a:solidFill>
                <a:latin typeface="+mn-lt"/>
                <a:ea typeface="+mn-ea"/>
                <a:cs typeface="+mn-cs"/>
              </a:rPr>
              <a:t>novčanom</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kaznom</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ili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zatvorom</a:t>
            </a:r>
            <a:r>
              <a:rPr lang="en-US" sz="1200" b="1" i="0" u="none" strike="noStrike" kern="1200" baseline="0" dirty="0" smtClean="0">
                <a:solidFill>
                  <a:schemeClr val="tx1"/>
                </a:solidFill>
                <a:latin typeface="+mn-lt"/>
                <a:ea typeface="+mn-ea"/>
                <a:cs typeface="+mn-cs"/>
              </a:rPr>
              <a:t> do </a:t>
            </a:r>
            <a:r>
              <a:rPr lang="en-US" sz="1200" b="1" i="0" u="none" strike="noStrike" kern="1200" baseline="0" dirty="0" err="1" smtClean="0">
                <a:solidFill>
                  <a:schemeClr val="tx1"/>
                </a:solidFill>
                <a:latin typeface="+mn-lt"/>
                <a:ea typeface="+mn-ea"/>
                <a:cs typeface="+mn-cs"/>
              </a:rPr>
              <a:t>dvije</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godin</a:t>
            </a:r>
            <a:r>
              <a:rPr lang="az-Cyrl-AZ" sz="1200" b="1" i="0" u="none" strike="noStrike" kern="1200" baseline="0" dirty="0" smtClean="0">
                <a:solidFill>
                  <a:schemeClr val="tx1"/>
                </a:solidFill>
                <a:latin typeface="+mn-lt"/>
                <a:ea typeface="+mn-ea"/>
                <a:cs typeface="+mn-cs"/>
              </a:rPr>
              <a:t>е. </a:t>
            </a:r>
            <a:endParaRPr lang="az-Cyrl-AZ" sz="1200" b="0" i="0" u="none" strike="noStrike" kern="1200" baseline="0" dirty="0" smtClean="0">
              <a:solidFill>
                <a:schemeClr val="tx1"/>
              </a:solidFill>
              <a:latin typeface="+mn-lt"/>
              <a:ea typeface="+mn-ea"/>
              <a:cs typeface="+mn-cs"/>
            </a:endParaRPr>
          </a:p>
          <a:p>
            <a:r>
              <a:rPr lang="vi-VN" sz="1200" b="1" i="0" u="none" strike="noStrike" kern="1200" baseline="0" dirty="0" smtClean="0">
                <a:solidFill>
                  <a:schemeClr val="tx1"/>
                </a:solidFill>
                <a:latin typeface="+mn-lt"/>
                <a:ea typeface="+mn-ea"/>
                <a:cs typeface="+mn-cs"/>
              </a:rPr>
              <a:t>(2) Ako je djelo iz stava 1. ovog člana učinjeno prinudom, zlostavljanjem, ugrožavanjem sigurnosti, izlaganjem poruzi nacionalnih, etničkih ili vjerskih simbola, oštećenjem tuđih stvari, skrnavljenjem spomenika, spomen-obilježja ili grobova, učinilac će se kazniti zatvorom od šest mjeseci do p</a:t>
            </a:r>
            <a:r>
              <a:rPr lang="az-Cyrl-AZ" sz="1200" b="1" i="0" u="none" strike="noStrike" kern="1200" baseline="0" dirty="0" smtClean="0">
                <a:solidFill>
                  <a:schemeClr val="tx1"/>
                </a:solidFill>
                <a:latin typeface="+mn-lt"/>
                <a:ea typeface="+mn-ea"/>
                <a:cs typeface="+mn-cs"/>
              </a:rPr>
              <a:t>е</a:t>
            </a:r>
            <a:r>
              <a:rPr lang="vi-VN" sz="1200" b="1" i="0" u="none" strike="noStrike" kern="1200" baseline="0" dirty="0" smtClean="0">
                <a:solidFill>
                  <a:schemeClr val="tx1"/>
                </a:solidFill>
                <a:latin typeface="+mn-lt"/>
                <a:ea typeface="+mn-ea"/>
                <a:cs typeface="+mn-cs"/>
              </a:rPr>
              <a:t>t godin</a:t>
            </a:r>
            <a:r>
              <a:rPr lang="az-Cyrl-AZ" sz="1200" b="1" i="0" u="none" strike="noStrike" kern="1200" baseline="0" dirty="0" smtClean="0">
                <a:solidFill>
                  <a:schemeClr val="tx1"/>
                </a:solidFill>
                <a:latin typeface="+mn-lt"/>
                <a:ea typeface="+mn-ea"/>
                <a:cs typeface="+mn-cs"/>
              </a:rPr>
              <a:t>а. </a:t>
            </a:r>
            <a:endParaRPr lang="az-Cyrl-AZ"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(3) </a:t>
            </a:r>
            <a:r>
              <a:rPr lang="en-US" sz="1200" b="1" i="0" u="none" strike="noStrike" kern="1200" baseline="0" dirty="0" err="1" smtClean="0">
                <a:solidFill>
                  <a:schemeClr val="tx1"/>
                </a:solidFill>
                <a:latin typeface="+mn-lt"/>
                <a:ea typeface="+mn-ea"/>
                <a:cs typeface="+mn-cs"/>
              </a:rPr>
              <a:t>Ako</a:t>
            </a:r>
            <a:r>
              <a:rPr lang="en-US" sz="1200" b="1" i="0" u="none" strike="noStrike" kern="1200" baseline="0" dirty="0" smtClean="0">
                <a:solidFill>
                  <a:schemeClr val="tx1"/>
                </a:solidFill>
                <a:latin typeface="+mn-lt"/>
                <a:ea typeface="+mn-ea"/>
                <a:cs typeface="+mn-cs"/>
              </a:rPr>
              <a:t> je </a:t>
            </a:r>
            <a:r>
              <a:rPr lang="en-US" sz="1200" b="1" i="0" u="none" strike="noStrike" kern="1200" baseline="0" dirty="0" err="1" smtClean="0">
                <a:solidFill>
                  <a:schemeClr val="tx1"/>
                </a:solidFill>
                <a:latin typeface="+mn-lt"/>
                <a:ea typeface="+mn-ea"/>
                <a:cs typeface="+mn-cs"/>
              </a:rPr>
              <a:t>usljed</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djela</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iz</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st.</a:t>
            </a:r>
            <a:r>
              <a:rPr lang="en-US" sz="1200" b="1" i="0" u="none" strike="noStrike" kern="1200" baseline="0" dirty="0" smtClean="0">
                <a:solidFill>
                  <a:schemeClr val="tx1"/>
                </a:solidFill>
                <a:latin typeface="+mn-lt"/>
                <a:ea typeface="+mn-ea"/>
                <a:cs typeface="+mn-cs"/>
              </a:rPr>
              <a:t> 1. i 2. </a:t>
            </a:r>
            <a:r>
              <a:rPr lang="en-US" sz="1200" b="1" i="0" u="none" strike="noStrike" kern="1200" baseline="0" dirty="0" err="1" smtClean="0">
                <a:solidFill>
                  <a:schemeClr val="tx1"/>
                </a:solidFill>
                <a:latin typeface="+mn-lt"/>
                <a:ea typeface="+mn-ea"/>
                <a:cs typeface="+mn-cs"/>
              </a:rPr>
              <a:t>ovog</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člana</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došlo</a:t>
            </a:r>
            <a:r>
              <a:rPr lang="en-US" sz="1200" b="1" i="0" u="none" strike="noStrike" kern="1200" baseline="0" dirty="0" smtClean="0">
                <a:solidFill>
                  <a:schemeClr val="tx1"/>
                </a:solidFill>
                <a:latin typeface="+mn-lt"/>
                <a:ea typeface="+mn-ea"/>
                <a:cs typeface="+mn-cs"/>
              </a:rPr>
              <a:t> do </a:t>
            </a:r>
            <a:r>
              <a:rPr lang="en-US" sz="1200" b="1" i="0" u="none" strike="noStrike" kern="1200" baseline="0" dirty="0" err="1" smtClean="0">
                <a:solidFill>
                  <a:schemeClr val="tx1"/>
                </a:solidFill>
                <a:latin typeface="+mn-lt"/>
                <a:ea typeface="+mn-ea"/>
                <a:cs typeface="+mn-cs"/>
              </a:rPr>
              <a:t>nereda</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nasilja</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ili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drugih</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teških</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posljedica</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za</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zajednički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život</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naroda</a:t>
            </a:r>
            <a:r>
              <a:rPr lang="en-US" sz="1200" b="1" i="0" u="none" strike="noStrike" kern="1200" baseline="0" dirty="0" smtClean="0">
                <a:solidFill>
                  <a:schemeClr val="tx1"/>
                </a:solidFill>
                <a:latin typeface="+mn-lt"/>
                <a:ea typeface="+mn-ea"/>
                <a:cs typeface="+mn-cs"/>
              </a:rPr>
              <a:t> i </a:t>
            </a:r>
            <a:r>
              <a:rPr lang="en-US" sz="1200" b="1" i="0" u="none" strike="noStrike" kern="1200" baseline="0" dirty="0" err="1" smtClean="0">
                <a:solidFill>
                  <a:schemeClr val="tx1"/>
                </a:solidFill>
                <a:latin typeface="+mn-lt"/>
                <a:ea typeface="+mn-ea"/>
                <a:cs typeface="+mn-cs"/>
              </a:rPr>
              <a:t>ostalih</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koji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žive</a:t>
            </a:r>
            <a:r>
              <a:rPr lang="en-US" sz="1200" b="1" i="0" u="none" strike="noStrike" kern="1200" baseline="0" dirty="0" smtClean="0">
                <a:solidFill>
                  <a:schemeClr val="tx1"/>
                </a:solidFill>
                <a:latin typeface="+mn-lt"/>
                <a:ea typeface="+mn-ea"/>
                <a:cs typeface="+mn-cs"/>
              </a:rPr>
              <a:t> u </a:t>
            </a:r>
            <a:r>
              <a:rPr lang="en-US" sz="1200" b="1" i="0" u="none" strike="noStrike" kern="1200" baseline="0" dirty="0" err="1" smtClean="0">
                <a:solidFill>
                  <a:schemeClr val="tx1"/>
                </a:solidFill>
                <a:latin typeface="+mn-lt"/>
                <a:ea typeface="+mn-ea"/>
                <a:cs typeface="+mn-cs"/>
              </a:rPr>
              <a:t>Republici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Srpskoj</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kazniće</a:t>
            </a:r>
            <a:r>
              <a:rPr lang="en-US" sz="1200" b="1" i="0" u="none" strike="noStrike" kern="1200" baseline="0" dirty="0" smtClean="0">
                <a:solidFill>
                  <a:schemeClr val="tx1"/>
                </a:solidFill>
                <a:latin typeface="+mn-lt"/>
                <a:ea typeface="+mn-ea"/>
                <a:cs typeface="+mn-cs"/>
              </a:rPr>
              <a:t> se </a:t>
            </a:r>
            <a:r>
              <a:rPr lang="en-US" sz="1200" b="1" i="0" u="none" strike="noStrike" kern="1200" baseline="0" dirty="0" err="1" smtClean="0">
                <a:solidFill>
                  <a:schemeClr val="tx1"/>
                </a:solidFill>
                <a:latin typeface="+mn-lt"/>
                <a:ea typeface="+mn-ea"/>
                <a:cs typeface="+mn-cs"/>
              </a:rPr>
              <a:t>zatvorom</a:t>
            </a:r>
            <a:r>
              <a:rPr lang="en-US" sz="1200" b="1" i="0" u="none" strike="noStrike" kern="1200" baseline="0" dirty="0" smtClean="0">
                <a:solidFill>
                  <a:schemeClr val="tx1"/>
                </a:solidFill>
                <a:latin typeface="+mn-lt"/>
                <a:ea typeface="+mn-ea"/>
                <a:cs typeface="+mn-cs"/>
              </a:rPr>
              <a:t> od </a:t>
            </a:r>
            <a:r>
              <a:rPr lang="en-US" sz="1200" b="1" i="0" u="none" strike="noStrike" kern="1200" baseline="0" dirty="0" err="1" smtClean="0">
                <a:solidFill>
                  <a:schemeClr val="tx1"/>
                </a:solidFill>
                <a:latin typeface="+mn-lt"/>
                <a:ea typeface="+mn-ea"/>
                <a:cs typeface="+mn-cs"/>
              </a:rPr>
              <a:t>jedne</a:t>
            </a:r>
            <a:r>
              <a:rPr lang="en-US" sz="1200" b="1" i="0" u="none" strike="noStrike" kern="1200" baseline="0" dirty="0" smtClean="0">
                <a:solidFill>
                  <a:schemeClr val="tx1"/>
                </a:solidFill>
                <a:latin typeface="+mn-lt"/>
                <a:ea typeface="+mn-ea"/>
                <a:cs typeface="+mn-cs"/>
              </a:rPr>
              <a:t> do </a:t>
            </a:r>
            <a:r>
              <a:rPr lang="en-US" sz="1200" b="1" i="0" u="none" strike="noStrike" kern="1200" baseline="0" dirty="0" err="1" smtClean="0">
                <a:solidFill>
                  <a:schemeClr val="tx1"/>
                </a:solidFill>
                <a:latin typeface="+mn-lt"/>
                <a:ea typeface="+mn-ea"/>
                <a:cs typeface="+mn-cs"/>
              </a:rPr>
              <a:t>osam</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godin</a:t>
            </a:r>
            <a:r>
              <a:rPr lang="az-Cyrl-AZ" sz="1200" b="1" i="0" u="none" strike="noStrike" kern="1200" baseline="0" dirty="0" smtClean="0">
                <a:solidFill>
                  <a:schemeClr val="tx1"/>
                </a:solidFill>
                <a:latin typeface="+mn-lt"/>
                <a:ea typeface="+mn-ea"/>
                <a:cs typeface="+mn-cs"/>
              </a:rPr>
              <a:t>а. </a:t>
            </a:r>
            <a:endParaRPr lang="az-Cyrl-AZ"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(4) </a:t>
            </a:r>
            <a:r>
              <a:rPr lang="en-US" sz="1200" b="1" i="0" u="none" strike="noStrike" kern="1200" baseline="0" dirty="0" err="1" smtClean="0">
                <a:solidFill>
                  <a:schemeClr val="tx1"/>
                </a:solidFill>
                <a:latin typeface="+mn-lt"/>
                <a:ea typeface="+mn-ea"/>
                <a:cs typeface="+mn-cs"/>
              </a:rPr>
              <a:t>Materijal</a:t>
            </a:r>
            <a:r>
              <a:rPr lang="en-US" sz="1200" b="1" i="0" u="none" strike="noStrike" kern="1200" baseline="0" dirty="0" smtClean="0">
                <a:solidFill>
                  <a:schemeClr val="tx1"/>
                </a:solidFill>
                <a:latin typeface="+mn-lt"/>
                <a:ea typeface="+mn-ea"/>
                <a:cs typeface="+mn-cs"/>
              </a:rPr>
              <a:t> i </a:t>
            </a:r>
            <a:r>
              <a:rPr lang="en-US" sz="1200" b="1" i="0" u="none" strike="noStrike" kern="1200" baseline="0" dirty="0" err="1" smtClean="0">
                <a:solidFill>
                  <a:schemeClr val="tx1"/>
                </a:solidFill>
                <a:latin typeface="+mn-lt"/>
                <a:ea typeface="+mn-ea"/>
                <a:cs typeface="+mn-cs"/>
              </a:rPr>
              <a:t>predmeti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koji</a:t>
            </a:r>
            <a:r>
              <a:rPr lang="en-US" sz="1200" b="1" i="0" u="none" strike="noStrike" kern="1200" baseline="0" dirty="0" smtClean="0">
                <a:solidFill>
                  <a:schemeClr val="tx1"/>
                </a:solidFill>
                <a:latin typeface="+mn-lt"/>
                <a:ea typeface="+mn-ea"/>
                <a:cs typeface="+mn-cs"/>
              </a:rPr>
              <a:t> nose </a:t>
            </a:r>
            <a:r>
              <a:rPr lang="en-US" sz="1200" b="1" i="0" u="none" strike="noStrike" kern="1200" baseline="0" dirty="0" err="1" smtClean="0">
                <a:solidFill>
                  <a:schemeClr val="tx1"/>
                </a:solidFill>
                <a:latin typeface="+mn-lt"/>
                <a:ea typeface="+mn-ea"/>
                <a:cs typeface="+mn-cs"/>
              </a:rPr>
              <a:t>poruke</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iz</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stava</a:t>
            </a:r>
            <a:r>
              <a:rPr lang="en-US" sz="1200" b="1" i="0" u="none" strike="noStrike" kern="1200" baseline="0" dirty="0" smtClean="0">
                <a:solidFill>
                  <a:schemeClr val="tx1"/>
                </a:solidFill>
                <a:latin typeface="+mn-lt"/>
                <a:ea typeface="+mn-ea"/>
                <a:cs typeface="+mn-cs"/>
              </a:rPr>
              <a:t> 1. </a:t>
            </a:r>
            <a:r>
              <a:rPr lang="en-US" sz="1200" b="1" i="0" u="none" strike="noStrike" kern="1200" baseline="0" dirty="0" err="1" smtClean="0">
                <a:solidFill>
                  <a:schemeClr val="tx1"/>
                </a:solidFill>
                <a:latin typeface="+mn-lt"/>
                <a:ea typeface="+mn-ea"/>
                <a:cs typeface="+mn-cs"/>
              </a:rPr>
              <a:t>ovog</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člana</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kao</a:t>
            </a:r>
            <a:r>
              <a:rPr lang="en-US" sz="1200" b="1" i="0" u="none" strike="noStrike" kern="1200" baseline="0" dirty="0" smtClean="0">
                <a:solidFill>
                  <a:schemeClr val="tx1"/>
                </a:solidFill>
                <a:latin typeface="+mn-lt"/>
                <a:ea typeface="+mn-ea"/>
                <a:cs typeface="+mn-cs"/>
              </a:rPr>
              <a:t> i </a:t>
            </a:r>
            <a:r>
              <a:rPr lang="en-US" sz="1200" b="1" i="0" u="none" strike="noStrike" kern="1200" baseline="0" dirty="0" err="1" smtClean="0">
                <a:solidFill>
                  <a:schemeClr val="tx1"/>
                </a:solidFill>
                <a:latin typeface="+mn-lt"/>
                <a:ea typeface="+mn-ea"/>
                <a:cs typeface="+mn-cs"/>
              </a:rPr>
              <a:t>sredstva</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za</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njihovu</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izradu</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razmnožavanje</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ili</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rasturanje</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oduzeće</a:t>
            </a:r>
            <a:r>
              <a:rPr lang="en-US" sz="1200" b="1" i="0" u="none" strike="noStrike" kern="1200" baseline="0" dirty="0" smtClean="0">
                <a:solidFill>
                  <a:schemeClr val="tx1"/>
                </a:solidFill>
                <a:latin typeface="+mn-lt"/>
                <a:ea typeface="+mn-ea"/>
                <a:cs typeface="+mn-cs"/>
              </a:rPr>
              <a:t> s</a:t>
            </a:r>
            <a:r>
              <a:rPr lang="az-Cyrl-AZ" sz="1200" b="1" i="0" u="none" strike="noStrike" kern="1200" baseline="0" dirty="0" smtClean="0">
                <a:solidFill>
                  <a:schemeClr val="tx1"/>
                </a:solidFill>
                <a:latin typeface="+mn-lt"/>
                <a:ea typeface="+mn-ea"/>
                <a:cs typeface="+mn-cs"/>
              </a:rPr>
              <a:t>е. </a:t>
            </a:r>
            <a:endParaRPr lang="en-US" dirty="0"/>
          </a:p>
        </p:txBody>
      </p:sp>
      <p:sp>
        <p:nvSpPr>
          <p:cNvPr id="4" name="Slide Number Placeholder 3"/>
          <p:cNvSpPr>
            <a:spLocks noGrp="1"/>
          </p:cNvSpPr>
          <p:nvPr>
            <p:ph type="sldNum" sz="quarter" idx="10"/>
          </p:nvPr>
        </p:nvSpPr>
        <p:spPr/>
        <p:txBody>
          <a:bodyPr/>
          <a:lstStyle/>
          <a:p>
            <a:fld id="{4A1457E2-142D-4CB7-BEAB-6F654A7F4203}" type="slidenum">
              <a:rPr lang="en-US" smtClean="0"/>
              <a:pPr/>
              <a:t>19</a:t>
            </a:fld>
            <a:endParaRPr lang="en-US"/>
          </a:p>
        </p:txBody>
      </p:sp>
    </p:spTree>
    <p:extLst>
      <p:ext uri="{BB962C8B-B14F-4D97-AF65-F5344CB8AC3E}">
        <p14:creationId xmlns:p14="http://schemas.microsoft.com/office/powerpoint/2010/main" xmlns="" val="2975943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C0042F-469E-4A0E-B736-1A4617CCE621}" type="datetimeFigureOut">
              <a:rPr lang="en-US" smtClean="0"/>
              <a:pPr/>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06156-2E4A-4CF2-8268-07D0107FAF44}" type="slidenum">
              <a:rPr lang="en-US" smtClean="0"/>
              <a:pPr/>
              <a:t>‹#›</a:t>
            </a:fld>
            <a:endParaRPr lang="en-US"/>
          </a:p>
        </p:txBody>
      </p:sp>
    </p:spTree>
    <p:extLst>
      <p:ext uri="{BB962C8B-B14F-4D97-AF65-F5344CB8AC3E}">
        <p14:creationId xmlns:p14="http://schemas.microsoft.com/office/powerpoint/2010/main" xmlns="" val="2665996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0042F-469E-4A0E-B736-1A4617CCE621}" type="datetimeFigureOut">
              <a:rPr lang="en-US" smtClean="0"/>
              <a:pPr/>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06156-2E4A-4CF2-8268-07D0107FAF44}" type="slidenum">
              <a:rPr lang="en-US" smtClean="0"/>
              <a:pPr/>
              <a:t>‹#›</a:t>
            </a:fld>
            <a:endParaRPr lang="en-US"/>
          </a:p>
        </p:txBody>
      </p:sp>
    </p:spTree>
    <p:extLst>
      <p:ext uri="{BB962C8B-B14F-4D97-AF65-F5344CB8AC3E}">
        <p14:creationId xmlns:p14="http://schemas.microsoft.com/office/powerpoint/2010/main" xmlns="" val="2768208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0042F-469E-4A0E-B736-1A4617CCE621}" type="datetimeFigureOut">
              <a:rPr lang="en-US" smtClean="0"/>
              <a:pPr/>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06156-2E4A-4CF2-8268-07D0107FAF44}" type="slidenum">
              <a:rPr lang="en-US" smtClean="0"/>
              <a:pPr/>
              <a:t>‹#›</a:t>
            </a:fld>
            <a:endParaRPr lang="en-US"/>
          </a:p>
        </p:txBody>
      </p:sp>
    </p:spTree>
    <p:extLst>
      <p:ext uri="{BB962C8B-B14F-4D97-AF65-F5344CB8AC3E}">
        <p14:creationId xmlns:p14="http://schemas.microsoft.com/office/powerpoint/2010/main" xmlns="" val="846401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C0042F-469E-4A0E-B736-1A4617CCE621}" type="datetimeFigureOut">
              <a:rPr lang="en-US" smtClean="0"/>
              <a:pPr/>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06156-2E4A-4CF2-8268-07D0107FAF44}" type="slidenum">
              <a:rPr lang="en-US" smtClean="0"/>
              <a:pPr/>
              <a:t>‹#›</a:t>
            </a:fld>
            <a:endParaRPr lang="en-US"/>
          </a:p>
        </p:txBody>
      </p:sp>
    </p:spTree>
    <p:extLst>
      <p:ext uri="{BB962C8B-B14F-4D97-AF65-F5344CB8AC3E}">
        <p14:creationId xmlns:p14="http://schemas.microsoft.com/office/powerpoint/2010/main" xmlns="" val="1679884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C0042F-469E-4A0E-B736-1A4617CCE621}" type="datetimeFigureOut">
              <a:rPr lang="en-US" smtClean="0"/>
              <a:pPr/>
              <a:t>10/4/2017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06156-2E4A-4CF2-8268-07D0107FAF44}" type="slidenum">
              <a:rPr lang="en-US" smtClean="0"/>
              <a:pPr/>
              <a:t>‹#›</a:t>
            </a:fld>
            <a:endParaRPr lang="en-US"/>
          </a:p>
        </p:txBody>
      </p:sp>
    </p:spTree>
    <p:extLst>
      <p:ext uri="{BB962C8B-B14F-4D97-AF65-F5344CB8AC3E}">
        <p14:creationId xmlns:p14="http://schemas.microsoft.com/office/powerpoint/2010/main" xmlns="" val="1385449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C0042F-469E-4A0E-B736-1A4617CCE621}" type="datetimeFigureOut">
              <a:rPr lang="en-US" smtClean="0"/>
              <a:pPr/>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06156-2E4A-4CF2-8268-07D0107FAF44}" type="slidenum">
              <a:rPr lang="en-US" smtClean="0"/>
              <a:pPr/>
              <a:t>‹#›</a:t>
            </a:fld>
            <a:endParaRPr lang="en-US"/>
          </a:p>
        </p:txBody>
      </p:sp>
    </p:spTree>
    <p:extLst>
      <p:ext uri="{BB962C8B-B14F-4D97-AF65-F5344CB8AC3E}">
        <p14:creationId xmlns:p14="http://schemas.microsoft.com/office/powerpoint/2010/main" xmlns="" val="2876666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C0042F-469E-4A0E-B736-1A4617CCE621}" type="datetimeFigureOut">
              <a:rPr lang="en-US" smtClean="0"/>
              <a:pPr/>
              <a:t>10/4/2017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306156-2E4A-4CF2-8268-07D0107FAF44}" type="slidenum">
              <a:rPr lang="en-US" smtClean="0"/>
              <a:pPr/>
              <a:t>‹#›</a:t>
            </a:fld>
            <a:endParaRPr lang="en-US"/>
          </a:p>
        </p:txBody>
      </p:sp>
    </p:spTree>
    <p:extLst>
      <p:ext uri="{BB962C8B-B14F-4D97-AF65-F5344CB8AC3E}">
        <p14:creationId xmlns:p14="http://schemas.microsoft.com/office/powerpoint/2010/main" xmlns="" val="3124984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C0042F-469E-4A0E-B736-1A4617CCE621}" type="datetimeFigureOut">
              <a:rPr lang="en-US" smtClean="0"/>
              <a:pPr/>
              <a:t>10/4/2017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306156-2E4A-4CF2-8268-07D0107FAF44}" type="slidenum">
              <a:rPr lang="en-US" smtClean="0"/>
              <a:pPr/>
              <a:t>‹#›</a:t>
            </a:fld>
            <a:endParaRPr lang="en-US"/>
          </a:p>
        </p:txBody>
      </p:sp>
    </p:spTree>
    <p:extLst>
      <p:ext uri="{BB962C8B-B14F-4D97-AF65-F5344CB8AC3E}">
        <p14:creationId xmlns:p14="http://schemas.microsoft.com/office/powerpoint/2010/main" xmlns="" val="1335426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0042F-469E-4A0E-B736-1A4617CCE621}" type="datetimeFigureOut">
              <a:rPr lang="en-US" smtClean="0"/>
              <a:pPr/>
              <a:t>10/4/2017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306156-2E4A-4CF2-8268-07D0107FAF44}" type="slidenum">
              <a:rPr lang="en-US" smtClean="0"/>
              <a:pPr/>
              <a:t>‹#›</a:t>
            </a:fld>
            <a:endParaRPr lang="en-US"/>
          </a:p>
        </p:txBody>
      </p:sp>
    </p:spTree>
    <p:extLst>
      <p:ext uri="{BB962C8B-B14F-4D97-AF65-F5344CB8AC3E}">
        <p14:creationId xmlns:p14="http://schemas.microsoft.com/office/powerpoint/2010/main" xmlns="" val="787157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0042F-469E-4A0E-B736-1A4617CCE621}" type="datetimeFigureOut">
              <a:rPr lang="en-US" smtClean="0"/>
              <a:pPr/>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06156-2E4A-4CF2-8268-07D0107FAF44}" type="slidenum">
              <a:rPr lang="en-US" smtClean="0"/>
              <a:pPr/>
              <a:t>‹#›</a:t>
            </a:fld>
            <a:endParaRPr lang="en-US"/>
          </a:p>
        </p:txBody>
      </p:sp>
    </p:spTree>
    <p:extLst>
      <p:ext uri="{BB962C8B-B14F-4D97-AF65-F5344CB8AC3E}">
        <p14:creationId xmlns:p14="http://schemas.microsoft.com/office/powerpoint/2010/main" xmlns="" val="218730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C0042F-469E-4A0E-B736-1A4617CCE621}" type="datetimeFigureOut">
              <a:rPr lang="en-US" smtClean="0"/>
              <a:pPr/>
              <a:t>10/4/2017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06156-2E4A-4CF2-8268-07D0107FAF44}" type="slidenum">
              <a:rPr lang="en-US" smtClean="0"/>
              <a:pPr/>
              <a:t>‹#›</a:t>
            </a:fld>
            <a:endParaRPr lang="en-US"/>
          </a:p>
        </p:txBody>
      </p:sp>
    </p:spTree>
    <p:extLst>
      <p:ext uri="{BB962C8B-B14F-4D97-AF65-F5344CB8AC3E}">
        <p14:creationId xmlns:p14="http://schemas.microsoft.com/office/powerpoint/2010/main" xmlns="" val="3106668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0042F-469E-4A0E-B736-1A4617CCE621}" type="datetimeFigureOut">
              <a:rPr lang="en-US" smtClean="0"/>
              <a:pPr/>
              <a:t>10/4/2017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06156-2E4A-4CF2-8268-07D0107FAF44}" type="slidenum">
              <a:rPr lang="en-US" smtClean="0"/>
              <a:pPr/>
              <a:t>‹#›</a:t>
            </a:fld>
            <a:endParaRPr lang="en-US"/>
          </a:p>
        </p:txBody>
      </p:sp>
    </p:spTree>
    <p:extLst>
      <p:ext uri="{BB962C8B-B14F-4D97-AF65-F5344CB8AC3E}">
        <p14:creationId xmlns:p14="http://schemas.microsoft.com/office/powerpoint/2010/main" xmlns="" val="2134731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echr.coe.int/Pages/home.aspx?p=hearings&amp;c=" TargetMode="External"/><Relationship Id="rId2" Type="http://schemas.openxmlformats.org/officeDocument/2006/relationships/hyperlink" Target="https://hudoc.echr.coe.int/"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bs-Latn-BA" dirty="0" smtClean="0"/>
              <a:t>Govor mržnje i uloga medija</a:t>
            </a:r>
            <a:endParaRPr lang="en-US" dirty="0"/>
          </a:p>
        </p:txBody>
      </p:sp>
      <p:sp>
        <p:nvSpPr>
          <p:cNvPr id="3" name="Subtitle 2"/>
          <p:cNvSpPr>
            <a:spLocks noGrp="1"/>
          </p:cNvSpPr>
          <p:nvPr>
            <p:ph type="subTitle" idx="1"/>
          </p:nvPr>
        </p:nvSpPr>
        <p:spPr>
          <a:xfrm>
            <a:off x="1371600" y="3886200"/>
            <a:ext cx="6858000" cy="1752600"/>
          </a:xfrm>
        </p:spPr>
        <p:txBody>
          <a:bodyPr/>
          <a:lstStyle/>
          <a:p>
            <a:r>
              <a:rPr lang="bs-Latn-BA" dirty="0" smtClean="0"/>
              <a:t>M</a:t>
            </a:r>
            <a:r>
              <a:rPr lang="en-US" dirty="0" err="1" smtClean="0"/>
              <a:t>ersudin</a:t>
            </a:r>
            <a:r>
              <a:rPr lang="bs-Latn-BA" dirty="0"/>
              <a:t> </a:t>
            </a:r>
            <a:r>
              <a:rPr lang="en-US" dirty="0" err="1" smtClean="0"/>
              <a:t>Pru</a:t>
            </a:r>
            <a:r>
              <a:rPr lang="bs-Latn-BA" dirty="0" smtClean="0"/>
              <a:t>žan, tužilac Tužilaštva BiH</a:t>
            </a:r>
            <a:endParaRPr lang="en-US" dirty="0"/>
          </a:p>
        </p:txBody>
      </p:sp>
    </p:spTree>
    <p:extLst>
      <p:ext uri="{BB962C8B-B14F-4D97-AF65-F5344CB8AC3E}">
        <p14:creationId xmlns:p14="http://schemas.microsoft.com/office/powerpoint/2010/main" xmlns="" val="668308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Zaštita novinara i medija po osnovu člana 10. </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a:t>Sud</a:t>
            </a:r>
            <a:r>
              <a:rPr lang="en-US" dirty="0"/>
              <a:t> </a:t>
            </a:r>
            <a:r>
              <a:rPr lang="en-US" dirty="0" err="1"/>
              <a:t>naglašava</a:t>
            </a:r>
            <a:r>
              <a:rPr lang="en-US" dirty="0"/>
              <a:t> da </a:t>
            </a:r>
            <a:r>
              <a:rPr lang="en-US" dirty="0" err="1"/>
              <a:t>član</a:t>
            </a:r>
            <a:r>
              <a:rPr lang="en-US" dirty="0"/>
              <a:t> 10. </a:t>
            </a:r>
            <a:r>
              <a:rPr lang="en-US" dirty="0" err="1"/>
              <a:t>štiti</a:t>
            </a:r>
            <a:r>
              <a:rPr lang="en-US" dirty="0"/>
              <a:t> ne </a:t>
            </a:r>
            <a:r>
              <a:rPr lang="en-US" dirty="0" err="1"/>
              <a:t>samo</a:t>
            </a:r>
            <a:r>
              <a:rPr lang="en-US" dirty="0"/>
              <a:t> </a:t>
            </a:r>
            <a:r>
              <a:rPr lang="en-US" dirty="0" err="1"/>
              <a:t>sadržaj</a:t>
            </a:r>
            <a:r>
              <a:rPr lang="en-US" dirty="0"/>
              <a:t> </a:t>
            </a:r>
            <a:r>
              <a:rPr lang="en-US" dirty="0" err="1"/>
              <a:t>informacija</a:t>
            </a:r>
            <a:r>
              <a:rPr lang="en-US" dirty="0"/>
              <a:t> </a:t>
            </a:r>
            <a:r>
              <a:rPr lang="en-US" dirty="0" err="1"/>
              <a:t>već</a:t>
            </a:r>
            <a:r>
              <a:rPr lang="en-US" dirty="0"/>
              <a:t> i </a:t>
            </a:r>
            <a:r>
              <a:rPr lang="en-US" dirty="0" err="1"/>
              <a:t>sredstvo</a:t>
            </a:r>
            <a:r>
              <a:rPr lang="en-US" dirty="0"/>
              <a:t> </a:t>
            </a:r>
            <a:r>
              <a:rPr lang="en-US" dirty="0" err="1"/>
              <a:t>kojim</a:t>
            </a:r>
            <a:r>
              <a:rPr lang="en-US" dirty="0"/>
              <a:t> se one </a:t>
            </a:r>
            <a:r>
              <a:rPr lang="en-US" dirty="0" err="1"/>
              <a:t>saopćavaju</a:t>
            </a:r>
            <a:r>
              <a:rPr lang="en-US" dirty="0"/>
              <a:t>. </a:t>
            </a:r>
            <a:endParaRPr lang="bs-Latn-BA" dirty="0" smtClean="0"/>
          </a:p>
          <a:p>
            <a:r>
              <a:rPr lang="en-US" dirty="0" err="1" smtClean="0"/>
              <a:t>Iako</a:t>
            </a:r>
            <a:r>
              <a:rPr lang="en-US" dirty="0" smtClean="0"/>
              <a:t> </a:t>
            </a:r>
            <a:r>
              <a:rPr lang="en-US" dirty="0"/>
              <a:t>se u </a:t>
            </a:r>
            <a:r>
              <a:rPr lang="en-US" dirty="0" err="1"/>
              <a:t>članu</a:t>
            </a:r>
            <a:r>
              <a:rPr lang="en-US" dirty="0"/>
              <a:t> 10. ne </a:t>
            </a:r>
            <a:r>
              <a:rPr lang="en-US" dirty="0" err="1"/>
              <a:t>spominje</a:t>
            </a:r>
            <a:r>
              <a:rPr lang="en-US" dirty="0"/>
              <a:t> </a:t>
            </a:r>
            <a:r>
              <a:rPr lang="en-US" dirty="0" err="1"/>
              <a:t>izričito</a:t>
            </a:r>
            <a:r>
              <a:rPr lang="en-US" dirty="0"/>
              <a:t> </a:t>
            </a:r>
            <a:r>
              <a:rPr lang="en-US" dirty="0" err="1"/>
              <a:t>sloboda</a:t>
            </a:r>
            <a:r>
              <a:rPr lang="en-US" dirty="0"/>
              <a:t> </a:t>
            </a:r>
            <a:r>
              <a:rPr lang="en-US" dirty="0" err="1"/>
              <a:t>štampe</a:t>
            </a:r>
            <a:r>
              <a:rPr lang="en-US" dirty="0"/>
              <a:t>, </a:t>
            </a:r>
            <a:r>
              <a:rPr lang="en-US" dirty="0" err="1"/>
              <a:t>Sud</a:t>
            </a:r>
            <a:r>
              <a:rPr lang="en-US" dirty="0"/>
              <a:t> je </a:t>
            </a:r>
            <a:r>
              <a:rPr lang="en-US" dirty="0" err="1"/>
              <a:t>donio</a:t>
            </a:r>
            <a:r>
              <a:rPr lang="en-US" dirty="0"/>
              <a:t> </a:t>
            </a:r>
            <a:r>
              <a:rPr lang="en-US" dirty="0" err="1"/>
              <a:t>veliki</a:t>
            </a:r>
            <a:r>
              <a:rPr lang="en-US" dirty="0"/>
              <a:t> </a:t>
            </a:r>
            <a:r>
              <a:rPr lang="en-US" dirty="0" err="1"/>
              <a:t>broj</a:t>
            </a:r>
            <a:r>
              <a:rPr lang="en-US" dirty="0"/>
              <a:t> </a:t>
            </a:r>
            <a:r>
              <a:rPr lang="en-US" dirty="0" err="1"/>
              <a:t>presuda</a:t>
            </a:r>
            <a:r>
              <a:rPr lang="en-US" dirty="0"/>
              <a:t> u </a:t>
            </a:r>
            <a:r>
              <a:rPr lang="en-US" dirty="0" err="1"/>
              <a:t>kojima</a:t>
            </a:r>
            <a:r>
              <a:rPr lang="en-US" dirty="0"/>
              <a:t> je </a:t>
            </a:r>
            <a:r>
              <a:rPr lang="en-US" dirty="0" err="1"/>
              <a:t>razvio</a:t>
            </a:r>
            <a:r>
              <a:rPr lang="en-US" dirty="0"/>
              <a:t> </a:t>
            </a:r>
            <a:r>
              <a:rPr lang="en-US" dirty="0" err="1"/>
              <a:t>korpus</a:t>
            </a:r>
            <a:r>
              <a:rPr lang="en-US" dirty="0"/>
              <a:t> </a:t>
            </a:r>
            <a:r>
              <a:rPr lang="en-US" dirty="0" err="1"/>
              <a:t>načela</a:t>
            </a:r>
            <a:r>
              <a:rPr lang="en-US" dirty="0"/>
              <a:t> i </a:t>
            </a:r>
            <a:r>
              <a:rPr lang="en-US" dirty="0" err="1"/>
              <a:t>pravila</a:t>
            </a:r>
            <a:r>
              <a:rPr lang="en-US" dirty="0"/>
              <a:t> </a:t>
            </a:r>
            <a:r>
              <a:rPr lang="en-US" dirty="0" err="1"/>
              <a:t>koji</a:t>
            </a:r>
            <a:r>
              <a:rPr lang="en-US" dirty="0"/>
              <a:t> </a:t>
            </a:r>
            <a:r>
              <a:rPr lang="en-US" dirty="0" err="1"/>
              <a:t>štampi</a:t>
            </a:r>
            <a:r>
              <a:rPr lang="en-US" dirty="0"/>
              <a:t> </a:t>
            </a:r>
            <a:r>
              <a:rPr lang="en-US" dirty="0" err="1"/>
              <a:t>daje</a:t>
            </a:r>
            <a:r>
              <a:rPr lang="en-US" dirty="0"/>
              <a:t> </a:t>
            </a:r>
            <a:r>
              <a:rPr lang="en-US" dirty="0" err="1"/>
              <a:t>poseban</a:t>
            </a:r>
            <a:r>
              <a:rPr lang="en-US" dirty="0"/>
              <a:t> status u </a:t>
            </a:r>
            <a:r>
              <a:rPr lang="en-US" dirty="0" err="1"/>
              <a:t>pogledu</a:t>
            </a:r>
            <a:r>
              <a:rPr lang="en-US" dirty="0"/>
              <a:t> </a:t>
            </a:r>
            <a:r>
              <a:rPr lang="en-US" dirty="0" err="1"/>
              <a:t>uživanja</a:t>
            </a:r>
            <a:r>
              <a:rPr lang="en-US" dirty="0"/>
              <a:t> </a:t>
            </a:r>
            <a:r>
              <a:rPr lang="en-US" dirty="0" err="1"/>
              <a:t>prava</a:t>
            </a:r>
            <a:r>
              <a:rPr lang="en-US" dirty="0"/>
              <a:t> </a:t>
            </a:r>
            <a:r>
              <a:rPr lang="en-US" dirty="0" err="1"/>
              <a:t>iz</a:t>
            </a:r>
            <a:r>
              <a:rPr lang="en-US" dirty="0"/>
              <a:t> </a:t>
            </a:r>
            <a:r>
              <a:rPr lang="en-US" dirty="0" err="1"/>
              <a:t>člana</a:t>
            </a:r>
            <a:r>
              <a:rPr lang="en-US" dirty="0"/>
              <a:t> 10. </a:t>
            </a:r>
            <a:endParaRPr lang="bs-Latn-BA" dirty="0" smtClean="0"/>
          </a:p>
          <a:p>
            <a:r>
              <a:rPr lang="en-US" dirty="0" err="1" smtClean="0"/>
              <a:t>Sud</a:t>
            </a:r>
            <a:r>
              <a:rPr lang="en-US" dirty="0" smtClean="0"/>
              <a:t> </a:t>
            </a:r>
            <a:r>
              <a:rPr lang="en-US" dirty="0" err="1"/>
              <a:t>naglašava</a:t>
            </a:r>
            <a:r>
              <a:rPr lang="en-US" dirty="0"/>
              <a:t> </a:t>
            </a:r>
            <a:r>
              <a:rPr lang="en-US" dirty="0" err="1"/>
              <a:t>ulogu</a:t>
            </a:r>
            <a:r>
              <a:rPr lang="en-US" dirty="0"/>
              <a:t> </a:t>
            </a:r>
            <a:r>
              <a:rPr lang="en-US" dirty="0" err="1"/>
              <a:t>štampe</a:t>
            </a:r>
            <a:r>
              <a:rPr lang="en-US" dirty="0"/>
              <a:t> </a:t>
            </a:r>
            <a:r>
              <a:rPr lang="en-US" dirty="0" err="1"/>
              <a:t>kao</a:t>
            </a:r>
            <a:r>
              <a:rPr lang="en-US" dirty="0"/>
              <a:t> </a:t>
            </a:r>
            <a:r>
              <a:rPr lang="en-US" dirty="0" err="1"/>
              <a:t>političkog</a:t>
            </a:r>
            <a:r>
              <a:rPr lang="en-US" dirty="0"/>
              <a:t> „</a:t>
            </a:r>
            <a:r>
              <a:rPr lang="en-US" dirty="0" err="1"/>
              <a:t>psa</a:t>
            </a:r>
            <a:r>
              <a:rPr lang="en-US" dirty="0"/>
              <a:t> </a:t>
            </a:r>
            <a:r>
              <a:rPr lang="en-US" dirty="0" err="1"/>
              <a:t>čuvara</a:t>
            </a:r>
            <a:r>
              <a:rPr lang="en-US" dirty="0"/>
              <a:t>” i </a:t>
            </a:r>
            <a:r>
              <a:rPr lang="en-US" dirty="0" err="1"/>
              <a:t>napominje</a:t>
            </a:r>
            <a:r>
              <a:rPr lang="en-US" dirty="0"/>
              <a:t> da je: </a:t>
            </a:r>
            <a:endParaRPr lang="bs-Latn-BA" dirty="0" smtClean="0"/>
          </a:p>
          <a:p>
            <a:pPr marL="0" indent="0">
              <a:buNone/>
            </a:pPr>
            <a:r>
              <a:rPr lang="en-US" i="1" dirty="0"/>
              <a:t>„</a:t>
            </a:r>
            <a:r>
              <a:rPr lang="en-US" i="1" dirty="0" err="1"/>
              <a:t>na</a:t>
            </a:r>
            <a:r>
              <a:rPr lang="en-US" i="1" dirty="0"/>
              <a:t> [</a:t>
            </a:r>
            <a:r>
              <a:rPr lang="en-US" i="1" dirty="0" err="1"/>
              <a:t>štampi</a:t>
            </a:r>
            <a:r>
              <a:rPr lang="en-US" i="1" dirty="0"/>
              <a:t>] </a:t>
            </a:r>
            <a:r>
              <a:rPr lang="en-US" i="1" dirty="0" err="1"/>
              <a:t>obaveza</a:t>
            </a:r>
            <a:r>
              <a:rPr lang="en-US" i="1" dirty="0"/>
              <a:t> da </a:t>
            </a:r>
            <a:r>
              <a:rPr lang="en-US" i="1" dirty="0" err="1"/>
              <a:t>saopćava</a:t>
            </a:r>
            <a:r>
              <a:rPr lang="en-US" i="1" dirty="0"/>
              <a:t> </a:t>
            </a:r>
            <a:r>
              <a:rPr lang="en-US" i="1" dirty="0" err="1"/>
              <a:t>informacije</a:t>
            </a:r>
            <a:r>
              <a:rPr lang="en-US" i="1" dirty="0"/>
              <a:t> i </a:t>
            </a:r>
            <a:r>
              <a:rPr lang="en-US" i="1" dirty="0" err="1"/>
              <a:t>ideje</a:t>
            </a:r>
            <a:r>
              <a:rPr lang="en-US" i="1" dirty="0"/>
              <a:t> o </a:t>
            </a:r>
            <a:r>
              <a:rPr lang="en-US" i="1" dirty="0" err="1"/>
              <a:t>političkim</a:t>
            </a:r>
            <a:r>
              <a:rPr lang="en-US" i="1" dirty="0"/>
              <a:t> </a:t>
            </a:r>
            <a:r>
              <a:rPr lang="en-US" i="1" dirty="0" err="1"/>
              <a:t>pitanjima</a:t>
            </a:r>
            <a:r>
              <a:rPr lang="en-US" i="1" dirty="0"/>
              <a:t>, </a:t>
            </a:r>
            <a:r>
              <a:rPr lang="en-US" i="1" dirty="0" err="1"/>
              <a:t>kao</a:t>
            </a:r>
            <a:r>
              <a:rPr lang="en-US" i="1" dirty="0"/>
              <a:t> i one o </a:t>
            </a:r>
            <a:r>
              <a:rPr lang="en-US" i="1" dirty="0" err="1"/>
              <a:t>drugim</a:t>
            </a:r>
            <a:r>
              <a:rPr lang="en-US" i="1" dirty="0"/>
              <a:t> </a:t>
            </a:r>
            <a:r>
              <a:rPr lang="en-US" i="1" dirty="0" err="1"/>
              <a:t>oblastima</a:t>
            </a:r>
            <a:r>
              <a:rPr lang="en-US" i="1" dirty="0"/>
              <a:t> od </a:t>
            </a:r>
            <a:r>
              <a:rPr lang="en-US" i="1" dirty="0" err="1"/>
              <a:t>javnog</a:t>
            </a:r>
            <a:r>
              <a:rPr lang="en-US" i="1" dirty="0"/>
              <a:t> </a:t>
            </a:r>
            <a:r>
              <a:rPr lang="en-US" i="1" dirty="0" err="1"/>
              <a:t>interesa</a:t>
            </a:r>
            <a:r>
              <a:rPr lang="en-US" i="1" dirty="0"/>
              <a:t>. Ne </a:t>
            </a:r>
            <a:r>
              <a:rPr lang="en-US" i="1" dirty="0" err="1"/>
              <a:t>samo</a:t>
            </a:r>
            <a:r>
              <a:rPr lang="en-US" i="1" dirty="0"/>
              <a:t> da </a:t>
            </a:r>
            <a:r>
              <a:rPr lang="en-US" i="1" dirty="0" err="1"/>
              <a:t>štampa</a:t>
            </a:r>
            <a:r>
              <a:rPr lang="en-US" i="1" dirty="0"/>
              <a:t> </a:t>
            </a:r>
            <a:r>
              <a:rPr lang="en-US" i="1" dirty="0" err="1"/>
              <a:t>ima</a:t>
            </a:r>
            <a:r>
              <a:rPr lang="en-US" i="1" dirty="0"/>
              <a:t> </a:t>
            </a:r>
            <a:r>
              <a:rPr lang="en-US" i="1" dirty="0" err="1"/>
              <a:t>zadatak</a:t>
            </a:r>
            <a:r>
              <a:rPr lang="en-US" i="1" dirty="0"/>
              <a:t> da </a:t>
            </a:r>
            <a:r>
              <a:rPr lang="en-US" i="1" dirty="0" err="1"/>
              <a:t>saopćava</a:t>
            </a:r>
            <a:r>
              <a:rPr lang="en-US" i="1" dirty="0"/>
              <a:t> </a:t>
            </a:r>
            <a:r>
              <a:rPr lang="en-US" i="1" dirty="0" err="1"/>
              <a:t>te</a:t>
            </a:r>
            <a:r>
              <a:rPr lang="en-US" i="1" dirty="0"/>
              <a:t> </a:t>
            </a:r>
            <a:r>
              <a:rPr lang="en-US" i="1" dirty="0" err="1"/>
              <a:t>informacije</a:t>
            </a:r>
            <a:r>
              <a:rPr lang="en-US" i="1" dirty="0"/>
              <a:t> i </a:t>
            </a:r>
            <a:r>
              <a:rPr lang="en-US" i="1" dirty="0" err="1"/>
              <a:t>ideje</a:t>
            </a:r>
            <a:r>
              <a:rPr lang="en-US" i="1" dirty="0"/>
              <a:t>: i </a:t>
            </a:r>
            <a:r>
              <a:rPr lang="en-US" i="1" dirty="0" err="1"/>
              <a:t>javnost</a:t>
            </a:r>
            <a:r>
              <a:rPr lang="en-US" i="1" dirty="0"/>
              <a:t> </a:t>
            </a:r>
            <a:r>
              <a:rPr lang="en-US" i="1" dirty="0" err="1"/>
              <a:t>ima</a:t>
            </a:r>
            <a:r>
              <a:rPr lang="en-US" i="1" dirty="0"/>
              <a:t> </a:t>
            </a:r>
            <a:r>
              <a:rPr lang="en-US" i="1" dirty="0" err="1"/>
              <a:t>pravo</a:t>
            </a:r>
            <a:r>
              <a:rPr lang="en-US" i="1" dirty="0"/>
              <a:t> da </a:t>
            </a:r>
            <a:r>
              <a:rPr lang="en-US" i="1" dirty="0" err="1"/>
              <a:t>ih</a:t>
            </a:r>
            <a:r>
              <a:rPr lang="en-US" i="1" dirty="0"/>
              <a:t> prima”. </a:t>
            </a:r>
            <a:endParaRPr lang="en-US" dirty="0"/>
          </a:p>
        </p:txBody>
      </p:sp>
    </p:spTree>
    <p:extLst>
      <p:ext uri="{BB962C8B-B14F-4D97-AF65-F5344CB8AC3E}">
        <p14:creationId xmlns:p14="http://schemas.microsoft.com/office/powerpoint/2010/main" xmlns="" val="3135040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Član 10. stav 2.</a:t>
            </a:r>
            <a:endParaRPr lang="en-US" dirty="0"/>
          </a:p>
        </p:txBody>
      </p:sp>
      <p:sp>
        <p:nvSpPr>
          <p:cNvPr id="3" name="Content Placeholder 2"/>
          <p:cNvSpPr>
            <a:spLocks noGrp="1"/>
          </p:cNvSpPr>
          <p:nvPr>
            <p:ph idx="1"/>
          </p:nvPr>
        </p:nvSpPr>
        <p:spPr>
          <a:xfrm>
            <a:off x="228600" y="1447800"/>
            <a:ext cx="8351694" cy="4745181"/>
          </a:xfrm>
        </p:spPr>
        <p:txBody>
          <a:bodyPr>
            <a:normAutofit fontScale="92500" lnSpcReduction="10000"/>
          </a:bodyPr>
          <a:lstStyle/>
          <a:p>
            <a:pPr marL="0" indent="0" algn="just">
              <a:buNone/>
            </a:pPr>
            <a:r>
              <a:rPr lang="en-US" dirty="0" smtClean="0"/>
              <a:t>2</a:t>
            </a:r>
            <a:r>
              <a:rPr lang="en-US" dirty="0"/>
              <a:t>. </a:t>
            </a:r>
            <a:r>
              <a:rPr lang="en-US" dirty="0" err="1"/>
              <a:t>Pošto</a:t>
            </a:r>
            <a:r>
              <a:rPr lang="en-US" dirty="0"/>
              <a:t> </a:t>
            </a:r>
            <a:r>
              <a:rPr lang="en-US" dirty="0" err="1"/>
              <a:t>ostvarivanje</a:t>
            </a:r>
            <a:r>
              <a:rPr lang="en-US" dirty="0"/>
              <a:t> </a:t>
            </a:r>
            <a:r>
              <a:rPr lang="en-US" dirty="0" err="1"/>
              <a:t>ovih</a:t>
            </a:r>
            <a:r>
              <a:rPr lang="en-US" dirty="0"/>
              <a:t> </a:t>
            </a:r>
            <a:r>
              <a:rPr lang="en-US" dirty="0" err="1"/>
              <a:t>sloboda</a:t>
            </a:r>
            <a:r>
              <a:rPr lang="en-US" dirty="0"/>
              <a:t> </a:t>
            </a:r>
            <a:r>
              <a:rPr lang="en-US" dirty="0" err="1"/>
              <a:t>povlači</a:t>
            </a:r>
            <a:r>
              <a:rPr lang="en-US" dirty="0"/>
              <a:t> </a:t>
            </a:r>
            <a:r>
              <a:rPr lang="en-US" dirty="0" err="1"/>
              <a:t>za</a:t>
            </a:r>
            <a:r>
              <a:rPr lang="en-US" dirty="0"/>
              <a:t> </a:t>
            </a:r>
            <a:r>
              <a:rPr lang="en-US" dirty="0" err="1"/>
              <a:t>sobom</a:t>
            </a:r>
            <a:r>
              <a:rPr lang="en-US" dirty="0"/>
              <a:t> </a:t>
            </a:r>
            <a:r>
              <a:rPr lang="en-US" dirty="0" err="1"/>
              <a:t>obaveze</a:t>
            </a:r>
            <a:r>
              <a:rPr lang="en-US" dirty="0"/>
              <a:t> i </a:t>
            </a:r>
            <a:r>
              <a:rPr lang="en-US" dirty="0" err="1"/>
              <a:t>odgovornosti</a:t>
            </a:r>
            <a:r>
              <a:rPr lang="en-US" dirty="0"/>
              <a:t>, </a:t>
            </a:r>
            <a:r>
              <a:rPr lang="en-US" dirty="0" err="1"/>
              <a:t>ono</a:t>
            </a:r>
            <a:r>
              <a:rPr lang="en-US" dirty="0"/>
              <a:t> se </a:t>
            </a:r>
            <a:r>
              <a:rPr lang="en-US" dirty="0" err="1"/>
              <a:t>može</a:t>
            </a:r>
            <a:r>
              <a:rPr lang="en-US" dirty="0"/>
              <a:t> </a:t>
            </a:r>
            <a:r>
              <a:rPr lang="en-US" dirty="0" err="1"/>
              <a:t>podvrgnuti</a:t>
            </a:r>
            <a:r>
              <a:rPr lang="en-US" dirty="0"/>
              <a:t> </a:t>
            </a:r>
            <a:r>
              <a:rPr lang="en-US" dirty="0" err="1">
                <a:solidFill>
                  <a:srgbClr val="FF0000"/>
                </a:solidFill>
              </a:rPr>
              <a:t>formalnostima</a:t>
            </a:r>
            <a:r>
              <a:rPr lang="en-US" dirty="0">
                <a:solidFill>
                  <a:srgbClr val="FF0000"/>
                </a:solidFill>
              </a:rPr>
              <a:t>, </a:t>
            </a:r>
            <a:r>
              <a:rPr lang="en-US" dirty="0" err="1">
                <a:solidFill>
                  <a:srgbClr val="FF0000"/>
                </a:solidFill>
              </a:rPr>
              <a:t>uslovima</a:t>
            </a:r>
            <a:r>
              <a:rPr lang="en-US" dirty="0">
                <a:solidFill>
                  <a:srgbClr val="FF0000"/>
                </a:solidFill>
              </a:rPr>
              <a:t>, </a:t>
            </a:r>
            <a:r>
              <a:rPr lang="en-US" dirty="0" err="1">
                <a:solidFill>
                  <a:srgbClr val="FF0000"/>
                </a:solidFill>
              </a:rPr>
              <a:t>ograničenjima</a:t>
            </a:r>
            <a:r>
              <a:rPr lang="en-US" dirty="0">
                <a:solidFill>
                  <a:srgbClr val="FF0000"/>
                </a:solidFill>
              </a:rPr>
              <a:t> </a:t>
            </a:r>
            <a:r>
              <a:rPr lang="en-US" dirty="0" err="1">
                <a:solidFill>
                  <a:srgbClr val="FF0000"/>
                </a:solidFill>
              </a:rPr>
              <a:t>ili</a:t>
            </a:r>
            <a:r>
              <a:rPr lang="en-US" dirty="0">
                <a:solidFill>
                  <a:srgbClr val="FF0000"/>
                </a:solidFill>
              </a:rPr>
              <a:t> </a:t>
            </a:r>
            <a:r>
              <a:rPr lang="en-US" dirty="0" err="1">
                <a:solidFill>
                  <a:srgbClr val="FF0000"/>
                </a:solidFill>
                <a:effectLst>
                  <a:outerShdw blurRad="38100" dist="38100" dir="2700000" algn="tl">
                    <a:srgbClr val="000000">
                      <a:alpha val="43137"/>
                    </a:srgbClr>
                  </a:outerShdw>
                </a:effectLst>
              </a:rPr>
              <a:t>sankcijama</a:t>
            </a:r>
            <a:r>
              <a:rPr lang="en-US" dirty="0"/>
              <a:t> </a:t>
            </a:r>
            <a:r>
              <a:rPr lang="en-US" dirty="0" err="1"/>
              <a:t>propisanim</a:t>
            </a:r>
            <a:r>
              <a:rPr lang="en-US" dirty="0"/>
              <a:t> </a:t>
            </a:r>
            <a:r>
              <a:rPr lang="en-US" dirty="0" err="1"/>
              <a:t>zakonom</a:t>
            </a:r>
            <a:r>
              <a:rPr lang="en-US" dirty="0"/>
              <a:t> i </a:t>
            </a:r>
            <a:r>
              <a:rPr lang="en-US" dirty="0" err="1">
                <a:solidFill>
                  <a:schemeClr val="tx2"/>
                </a:solidFill>
              </a:rPr>
              <a:t>neophodnim</a:t>
            </a:r>
            <a:r>
              <a:rPr lang="en-US" dirty="0"/>
              <a:t> u </a:t>
            </a:r>
            <a:r>
              <a:rPr lang="en-US" dirty="0" err="1"/>
              <a:t>demokratskom</a:t>
            </a:r>
            <a:r>
              <a:rPr lang="en-US" dirty="0"/>
              <a:t> </a:t>
            </a:r>
            <a:r>
              <a:rPr lang="en-US" dirty="0" err="1"/>
              <a:t>društvu</a:t>
            </a:r>
            <a:r>
              <a:rPr lang="en-US" dirty="0"/>
              <a:t> </a:t>
            </a:r>
            <a:r>
              <a:rPr lang="en-US" b="1" dirty="0"/>
              <a:t>u </a:t>
            </a:r>
            <a:r>
              <a:rPr lang="en-US" b="1" dirty="0" err="1"/>
              <a:t>interesu</a:t>
            </a:r>
            <a:r>
              <a:rPr lang="en-US" dirty="0"/>
              <a:t> </a:t>
            </a:r>
            <a:r>
              <a:rPr lang="en-US" dirty="0" err="1"/>
              <a:t>nacionalne</a:t>
            </a:r>
            <a:r>
              <a:rPr lang="en-US" dirty="0"/>
              <a:t> </a:t>
            </a:r>
            <a:r>
              <a:rPr lang="en-US" dirty="0" err="1"/>
              <a:t>sigurnosti</a:t>
            </a:r>
            <a:r>
              <a:rPr lang="en-US" dirty="0"/>
              <a:t>, </a:t>
            </a:r>
            <a:r>
              <a:rPr lang="en-US" dirty="0" err="1"/>
              <a:t>teritorijalnog</a:t>
            </a:r>
            <a:r>
              <a:rPr lang="en-US" dirty="0"/>
              <a:t> </a:t>
            </a:r>
            <a:r>
              <a:rPr lang="en-US" dirty="0" err="1"/>
              <a:t>integriteta</a:t>
            </a:r>
            <a:r>
              <a:rPr lang="en-US" dirty="0"/>
              <a:t> </a:t>
            </a:r>
            <a:r>
              <a:rPr lang="en-US" dirty="0" err="1"/>
              <a:t>ili</a:t>
            </a:r>
            <a:r>
              <a:rPr lang="en-US" dirty="0"/>
              <a:t> </a:t>
            </a:r>
            <a:r>
              <a:rPr lang="en-US" dirty="0" err="1"/>
              <a:t>javne</a:t>
            </a:r>
            <a:r>
              <a:rPr lang="en-US" dirty="0"/>
              <a:t> </a:t>
            </a:r>
            <a:r>
              <a:rPr lang="en-US" dirty="0" err="1"/>
              <a:t>sigurnosti</a:t>
            </a:r>
            <a:r>
              <a:rPr lang="en-US" dirty="0"/>
              <a:t>, </a:t>
            </a:r>
            <a:r>
              <a:rPr lang="en-US" dirty="0" err="1"/>
              <a:t>sprječavanja</a:t>
            </a:r>
            <a:r>
              <a:rPr lang="en-US" dirty="0"/>
              <a:t> </a:t>
            </a:r>
            <a:r>
              <a:rPr lang="en-US" dirty="0" err="1"/>
              <a:t>nereda</a:t>
            </a:r>
            <a:r>
              <a:rPr lang="en-US" dirty="0"/>
              <a:t> </a:t>
            </a:r>
            <a:r>
              <a:rPr lang="en-US" dirty="0" err="1"/>
              <a:t>ili</a:t>
            </a:r>
            <a:r>
              <a:rPr lang="en-US" dirty="0"/>
              <a:t> </a:t>
            </a:r>
            <a:r>
              <a:rPr lang="en-US" dirty="0" err="1"/>
              <a:t>kriminala</a:t>
            </a:r>
            <a:r>
              <a:rPr lang="en-US" dirty="0"/>
              <a:t>, </a:t>
            </a:r>
            <a:r>
              <a:rPr lang="en-US" dirty="0" err="1"/>
              <a:t>zaštite</a:t>
            </a:r>
            <a:r>
              <a:rPr lang="en-US" dirty="0"/>
              <a:t> </a:t>
            </a:r>
            <a:r>
              <a:rPr lang="en-US" dirty="0" err="1"/>
              <a:t>zdravlja</a:t>
            </a:r>
            <a:r>
              <a:rPr lang="en-US" dirty="0"/>
              <a:t> i </a:t>
            </a:r>
            <a:r>
              <a:rPr lang="en-US" dirty="0" err="1"/>
              <a:t>morala</a:t>
            </a:r>
            <a:r>
              <a:rPr lang="en-US" dirty="0"/>
              <a:t>, </a:t>
            </a:r>
            <a:r>
              <a:rPr lang="en-US" dirty="0" err="1"/>
              <a:t>ugleda</a:t>
            </a:r>
            <a:r>
              <a:rPr lang="en-US" dirty="0"/>
              <a:t> </a:t>
            </a:r>
            <a:r>
              <a:rPr lang="en-US" dirty="0" err="1"/>
              <a:t>ili</a:t>
            </a:r>
            <a:r>
              <a:rPr lang="en-US" dirty="0"/>
              <a:t> </a:t>
            </a:r>
            <a:r>
              <a:rPr lang="en-US" dirty="0" err="1"/>
              <a:t>prava</a:t>
            </a:r>
            <a:r>
              <a:rPr lang="en-US" dirty="0"/>
              <a:t> </a:t>
            </a:r>
            <a:r>
              <a:rPr lang="en-US" dirty="0" err="1"/>
              <a:t>drugih</a:t>
            </a:r>
            <a:r>
              <a:rPr lang="en-US" dirty="0"/>
              <a:t>, </a:t>
            </a:r>
            <a:r>
              <a:rPr lang="en-US" dirty="0" err="1"/>
              <a:t>sprječavanja</a:t>
            </a:r>
            <a:r>
              <a:rPr lang="en-US" dirty="0"/>
              <a:t> </a:t>
            </a:r>
            <a:r>
              <a:rPr lang="en-US" dirty="0" err="1"/>
              <a:t>širenja</a:t>
            </a:r>
            <a:r>
              <a:rPr lang="en-US" dirty="0"/>
              <a:t> </a:t>
            </a:r>
            <a:r>
              <a:rPr lang="en-US" dirty="0" err="1"/>
              <a:t>povjerljivih</a:t>
            </a:r>
            <a:r>
              <a:rPr lang="en-US" dirty="0"/>
              <a:t> </a:t>
            </a:r>
            <a:r>
              <a:rPr lang="en-US" dirty="0" err="1"/>
              <a:t>informacija</a:t>
            </a:r>
            <a:r>
              <a:rPr lang="en-US" dirty="0"/>
              <a:t> </a:t>
            </a:r>
            <a:r>
              <a:rPr lang="en-US" dirty="0" err="1"/>
              <a:t>dobijenih</a:t>
            </a:r>
            <a:r>
              <a:rPr lang="en-US" dirty="0"/>
              <a:t> u </a:t>
            </a:r>
            <a:r>
              <a:rPr lang="en-US" dirty="0" err="1"/>
              <a:t>povjerenju</a:t>
            </a:r>
            <a:r>
              <a:rPr lang="en-US" dirty="0"/>
              <a:t>, </a:t>
            </a:r>
            <a:r>
              <a:rPr lang="en-US" dirty="0" err="1"/>
              <a:t>ili</a:t>
            </a:r>
            <a:r>
              <a:rPr lang="en-US" dirty="0"/>
              <a:t> </a:t>
            </a:r>
            <a:r>
              <a:rPr lang="en-US" dirty="0" err="1"/>
              <a:t>radi</a:t>
            </a:r>
            <a:r>
              <a:rPr lang="en-US" dirty="0"/>
              <a:t> </a:t>
            </a:r>
            <a:r>
              <a:rPr lang="en-US" dirty="0" err="1"/>
              <a:t>očuvanja</a:t>
            </a:r>
            <a:r>
              <a:rPr lang="en-US" dirty="0"/>
              <a:t> </a:t>
            </a:r>
            <a:r>
              <a:rPr lang="en-US" dirty="0" err="1"/>
              <a:t>autoriteta</a:t>
            </a:r>
            <a:r>
              <a:rPr lang="en-US" dirty="0"/>
              <a:t> i </a:t>
            </a:r>
            <a:r>
              <a:rPr lang="en-US" dirty="0" err="1"/>
              <a:t>nepristrasnosti</a:t>
            </a:r>
            <a:r>
              <a:rPr lang="en-US" dirty="0"/>
              <a:t> </a:t>
            </a:r>
            <a:r>
              <a:rPr lang="en-US" dirty="0" err="1"/>
              <a:t>sudova</a:t>
            </a:r>
            <a:r>
              <a:rPr lang="en-US" dirty="0"/>
              <a:t>.” </a:t>
            </a:r>
          </a:p>
        </p:txBody>
      </p:sp>
    </p:spTree>
    <p:extLst>
      <p:ext uri="{BB962C8B-B14F-4D97-AF65-F5344CB8AC3E}">
        <p14:creationId xmlns:p14="http://schemas.microsoft.com/office/powerpoint/2010/main" xmlns="" val="369395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
            </a:r>
            <a:r>
              <a:rPr lang="en-US" i="1" dirty="0" err="1"/>
              <a:t>Erbakan</a:t>
            </a:r>
            <a:r>
              <a:rPr lang="en-US" i="1" dirty="0"/>
              <a:t> v. </a:t>
            </a:r>
            <a:r>
              <a:rPr lang="en-US" i="1" dirty="0" err="1" smtClean="0"/>
              <a:t>Tur</a:t>
            </a:r>
            <a:r>
              <a:rPr lang="bs-Latn-BA" i="1" dirty="0" smtClean="0"/>
              <a:t>ska</a:t>
            </a:r>
            <a:r>
              <a:rPr lang="en-US" i="1" dirty="0" smtClean="0"/>
              <a:t> </a:t>
            </a:r>
            <a:r>
              <a:rPr lang="bs-Latn-BA" dirty="0" smtClean="0"/>
              <a:t>od</a:t>
            </a:r>
            <a:r>
              <a:rPr lang="en-US" dirty="0" smtClean="0"/>
              <a:t> 6</a:t>
            </a:r>
            <a:r>
              <a:rPr lang="bs-Latn-BA" dirty="0" smtClean="0"/>
              <a:t>. j</a:t>
            </a:r>
            <a:r>
              <a:rPr lang="en-US" dirty="0" err="1" smtClean="0"/>
              <a:t>ul</a:t>
            </a:r>
            <a:r>
              <a:rPr lang="bs-Latn-BA" dirty="0" smtClean="0"/>
              <a:t>a</a:t>
            </a:r>
            <a:r>
              <a:rPr lang="en-US" dirty="0" smtClean="0"/>
              <a:t> </a:t>
            </a:r>
            <a:r>
              <a:rPr lang="en-US" dirty="0"/>
              <a:t>2006, </a:t>
            </a:r>
            <a:r>
              <a:rPr lang="en-US" dirty="0" smtClean="0"/>
              <a:t>56)</a:t>
            </a:r>
            <a:endParaRPr lang="en-US" dirty="0"/>
          </a:p>
        </p:txBody>
      </p:sp>
      <p:sp>
        <p:nvSpPr>
          <p:cNvPr id="3" name="Content Placeholder 2"/>
          <p:cNvSpPr>
            <a:spLocks noGrp="1"/>
          </p:cNvSpPr>
          <p:nvPr>
            <p:ph idx="1"/>
          </p:nvPr>
        </p:nvSpPr>
        <p:spPr>
          <a:xfrm>
            <a:off x="457200" y="1600200"/>
            <a:ext cx="8458200" cy="4525963"/>
          </a:xfrm>
        </p:spPr>
        <p:txBody>
          <a:bodyPr>
            <a:normAutofit fontScale="92500" lnSpcReduction="20000"/>
          </a:bodyPr>
          <a:lstStyle/>
          <a:p>
            <a:r>
              <a:rPr lang="en-US" dirty="0" smtClean="0"/>
              <a:t>“… </a:t>
            </a:r>
            <a:r>
              <a:rPr lang="en-US" dirty="0"/>
              <a:t>[</a:t>
            </a:r>
            <a:r>
              <a:rPr lang="en-US" dirty="0" smtClean="0"/>
              <a:t>T]</a:t>
            </a:r>
            <a:r>
              <a:rPr lang="en-US" dirty="0" err="1" smtClean="0"/>
              <a:t>oleranc</a:t>
            </a:r>
            <a:r>
              <a:rPr lang="bs-Latn-BA" dirty="0" smtClean="0"/>
              <a:t>ija</a:t>
            </a:r>
            <a:r>
              <a:rPr lang="en-US" dirty="0" smtClean="0"/>
              <a:t> </a:t>
            </a:r>
            <a:r>
              <a:rPr lang="bs-Latn-BA" dirty="0" smtClean="0"/>
              <a:t>i poštivanje jednakog dostojanstva svih ljudi konstituira temelje demokratske, pluralističke zajednice</a:t>
            </a:r>
            <a:r>
              <a:rPr lang="en-US" dirty="0" smtClean="0"/>
              <a:t>. </a:t>
            </a:r>
            <a:r>
              <a:rPr lang="bs-Latn-BA" dirty="0" smtClean="0"/>
              <a:t>Imajući to na umu, a kao pitanje principa, </a:t>
            </a:r>
            <a:r>
              <a:rPr lang="bs-Latn-BA" b="1" dirty="0" smtClean="0"/>
              <a:t>može se smatrati nužnim </a:t>
            </a:r>
            <a:r>
              <a:rPr lang="bs-Latn-BA" dirty="0" smtClean="0"/>
              <a:t>u određenim demokratskim društvima da se </a:t>
            </a:r>
            <a:r>
              <a:rPr lang="bs-Latn-BA" b="1" dirty="0" smtClean="0"/>
              <a:t>sankcionišu ili čak spriječe svi oblici izražavanja koji šire, potiču, promovišu ili opravdavaju mržnju zasnovanu na netoleranciji </a:t>
            </a:r>
            <a:r>
              <a:rPr lang="en-US" dirty="0" smtClean="0"/>
              <a:t>…, </a:t>
            </a:r>
            <a:r>
              <a:rPr lang="bs-Latn-BA" dirty="0" smtClean="0"/>
              <a:t>pod uslovom da su te nametnute „formalnosti“, „uslovi“, „ograničenja“ ili kazne </a:t>
            </a:r>
            <a:r>
              <a:rPr lang="en-US" b="1" dirty="0" err="1" smtClean="0">
                <a:solidFill>
                  <a:srgbClr val="FF0000"/>
                </a:solidFill>
              </a:rPr>
              <a:t>propor</a:t>
            </a:r>
            <a:r>
              <a:rPr lang="bs-Latn-BA" b="1" dirty="0" smtClean="0">
                <a:solidFill>
                  <a:srgbClr val="FF0000"/>
                </a:solidFill>
              </a:rPr>
              <a:t>cionalne</a:t>
            </a:r>
            <a:r>
              <a:rPr lang="en-US" b="1" dirty="0" smtClean="0">
                <a:solidFill>
                  <a:srgbClr val="FF0000"/>
                </a:solidFill>
              </a:rPr>
              <a:t> </a:t>
            </a:r>
            <a:r>
              <a:rPr lang="bs-Latn-BA" dirty="0" smtClean="0"/>
              <a:t>zakonitom cilju koji se želi ostvariti</a:t>
            </a:r>
            <a:r>
              <a:rPr lang="en-US" dirty="0" smtClean="0"/>
              <a:t>”</a:t>
            </a:r>
            <a:endParaRPr lang="en-US" dirty="0"/>
          </a:p>
        </p:txBody>
      </p:sp>
    </p:spTree>
    <p:extLst>
      <p:ext uri="{BB962C8B-B14F-4D97-AF65-F5344CB8AC3E}">
        <p14:creationId xmlns:p14="http://schemas.microsoft.com/office/powerpoint/2010/main" xmlns="" val="42502555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dirty="0" smtClean="0"/>
              <a:t>Oblici izražavanja koji podliježu ograničenjima</a:t>
            </a:r>
            <a:endParaRPr lang="en-US" dirty="0"/>
          </a:p>
        </p:txBody>
      </p:sp>
      <p:sp>
        <p:nvSpPr>
          <p:cNvPr id="3" name="Content Placeholder 2"/>
          <p:cNvSpPr>
            <a:spLocks noGrp="1"/>
          </p:cNvSpPr>
          <p:nvPr>
            <p:ph idx="1"/>
          </p:nvPr>
        </p:nvSpPr>
        <p:spPr>
          <a:xfrm>
            <a:off x="457200" y="1600201"/>
            <a:ext cx="8229600" cy="685799"/>
          </a:xfrm>
        </p:spPr>
        <p:txBody>
          <a:bodyPr>
            <a:normAutofit/>
          </a:bodyPr>
          <a:lstStyle/>
          <a:p>
            <a:r>
              <a:rPr lang="bs-Latn-BA" sz="2400" dirty="0" smtClean="0"/>
              <a:t>Ne postoji opšti konsenzus o definiciji govora mržnje</a:t>
            </a:r>
            <a:endParaRPr lang="en-US" sz="2400"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2362201"/>
            <a:ext cx="8413750" cy="3733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60676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Govor mržnje i uvreda/kleveta</a:t>
            </a:r>
            <a:endParaRPr lang="en-US" dirty="0"/>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1524000"/>
            <a:ext cx="7696200"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3810000"/>
            <a:ext cx="7696200"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10360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err="1">
                <a:solidFill>
                  <a:srgbClr val="1F4C8D"/>
                </a:solidFill>
                <a:latin typeface="Tahoma" pitchFamily="34" charset="0"/>
                <a:cs typeface="Tahoma" pitchFamily="34" charset="0"/>
                <a:sym typeface="Verdana" pitchFamily="34" charset="0"/>
              </a:rPr>
              <a:t>U</a:t>
            </a:r>
            <a:r>
              <a:rPr lang="en-US" altLang="en-US" dirty="0" err="1">
                <a:solidFill>
                  <a:srgbClr val="1F4C8D"/>
                </a:solidFill>
                <a:latin typeface="Tahoma" pitchFamily="34" charset="0"/>
                <a:cs typeface="Tahoma" pitchFamily="34" charset="0"/>
                <a:sym typeface="Times New Roman" pitchFamily="18" charset="0"/>
              </a:rPr>
              <a:t>vrjedljive</a:t>
            </a:r>
            <a:r>
              <a:rPr lang="en-US" altLang="en-US" dirty="0">
                <a:solidFill>
                  <a:srgbClr val="1F4C8D"/>
                </a:solidFill>
                <a:latin typeface="Tahoma" pitchFamily="34" charset="0"/>
                <a:cs typeface="Tahoma" pitchFamily="34" charset="0"/>
                <a:sym typeface="Times New Roman" pitchFamily="18" charset="0"/>
              </a:rPr>
              <a:t>, </a:t>
            </a:r>
            <a:r>
              <a:rPr lang="en-US" altLang="en-US" dirty="0" err="1">
                <a:solidFill>
                  <a:srgbClr val="1F4C8D"/>
                </a:solidFill>
                <a:latin typeface="Tahoma" pitchFamily="34" charset="0"/>
                <a:cs typeface="Tahoma" pitchFamily="34" charset="0"/>
                <a:sym typeface="Times New Roman" pitchFamily="18" charset="0"/>
              </a:rPr>
              <a:t>šokantne</a:t>
            </a:r>
            <a:r>
              <a:rPr lang="en-US" altLang="en-US" dirty="0">
                <a:solidFill>
                  <a:srgbClr val="1F4C8D"/>
                </a:solidFill>
                <a:latin typeface="Tahoma" pitchFamily="34" charset="0"/>
                <a:cs typeface="Tahoma" pitchFamily="34" charset="0"/>
                <a:sym typeface="Times New Roman" pitchFamily="18" charset="0"/>
              </a:rPr>
              <a:t> i </a:t>
            </a:r>
            <a:r>
              <a:rPr lang="en-US" altLang="en-US" dirty="0" err="1">
                <a:solidFill>
                  <a:srgbClr val="1F4C8D"/>
                </a:solidFill>
                <a:latin typeface="Tahoma" pitchFamily="34" charset="0"/>
                <a:cs typeface="Tahoma" pitchFamily="34" charset="0"/>
                <a:sym typeface="Times New Roman" pitchFamily="18" charset="0"/>
              </a:rPr>
              <a:t>uznemiravajuće</a:t>
            </a:r>
            <a:r>
              <a:rPr lang="en-US" altLang="en-US" dirty="0">
                <a:solidFill>
                  <a:srgbClr val="1F4C8D"/>
                </a:solidFill>
                <a:latin typeface="Tahoma" pitchFamily="34" charset="0"/>
                <a:cs typeface="Tahoma" pitchFamily="34" charset="0"/>
                <a:sym typeface="Times New Roman" pitchFamily="18" charset="0"/>
              </a:rPr>
              <a:t> </a:t>
            </a:r>
            <a:r>
              <a:rPr lang="en-US" altLang="en-US" dirty="0" err="1">
                <a:solidFill>
                  <a:srgbClr val="1F4C8D"/>
                </a:solidFill>
                <a:latin typeface="Tahoma" pitchFamily="34" charset="0"/>
                <a:cs typeface="Tahoma" pitchFamily="34" charset="0"/>
                <a:sym typeface="Times New Roman" pitchFamily="18" charset="0"/>
              </a:rPr>
              <a:t>izjave</a:t>
            </a:r>
            <a:endParaRPr lang="en-US" dirty="0"/>
          </a:p>
        </p:txBody>
      </p:sp>
      <p:sp>
        <p:nvSpPr>
          <p:cNvPr id="3" name="Content Placeholder 2"/>
          <p:cNvSpPr>
            <a:spLocks noGrp="1"/>
          </p:cNvSpPr>
          <p:nvPr>
            <p:ph idx="1"/>
          </p:nvPr>
        </p:nvSpPr>
        <p:spPr/>
        <p:txBody>
          <a:bodyPr>
            <a:normAutofit fontScale="70000" lnSpcReduction="20000"/>
          </a:bodyPr>
          <a:lstStyle/>
          <a:p>
            <a:pPr algn="just">
              <a:spcBef>
                <a:spcPct val="0"/>
              </a:spcBef>
              <a:defRPr/>
            </a:pPr>
            <a:r>
              <a:rPr lang="vi-VN" altLang="en-US" dirty="0" smtClean="0">
                <a:latin typeface="Calibri" panose="020F0502020204030204" pitchFamily="34" charset="0"/>
                <a:cs typeface="Arial" pitchFamily="34" charset="0"/>
                <a:sym typeface="Times New Roman" pitchFamily="18" charset="0"/>
              </a:rPr>
              <a:t>Član </a:t>
            </a:r>
            <a:r>
              <a:rPr lang="vi-VN" altLang="en-US" dirty="0">
                <a:latin typeface="Calibri" panose="020F0502020204030204" pitchFamily="34" charset="0"/>
                <a:cs typeface="Arial" pitchFamily="34" charset="0"/>
                <a:sym typeface="Times New Roman" pitchFamily="18" charset="0"/>
              </a:rPr>
              <a:t>10 štiti ne samo informacije ili ideje koje su dobro prihvaćene ili se smatraju neuvredljivima, ili su pak ravnodušne, već i one koje </a:t>
            </a:r>
            <a:r>
              <a:rPr lang="vi-VN" altLang="en-US" u="sng" dirty="0">
                <a:latin typeface="Calibri" panose="020F0502020204030204" pitchFamily="34" charset="0"/>
                <a:cs typeface="Arial" pitchFamily="34" charset="0"/>
                <a:sym typeface="Times New Roman" pitchFamily="18" charset="0"/>
              </a:rPr>
              <a:t>vređaju, šokiraju ili uznemiravaju</a:t>
            </a:r>
            <a:r>
              <a:rPr lang="vi-VN" altLang="en-US" dirty="0">
                <a:latin typeface="Calibri" panose="020F0502020204030204" pitchFamily="34" charset="0"/>
                <a:cs typeface="Arial" pitchFamily="34" charset="0"/>
                <a:sym typeface="Times New Roman" pitchFamily="18" charset="0"/>
              </a:rPr>
              <a:t>; takvi su zaht</a:t>
            </a:r>
            <a:r>
              <a:rPr lang="sr-Latn-BA" altLang="en-US" dirty="0">
                <a:cs typeface="Arial" pitchFamily="34" charset="0"/>
                <a:sym typeface="Times New Roman" pitchFamily="18" charset="0"/>
              </a:rPr>
              <a:t>j</a:t>
            </a:r>
            <a:r>
              <a:rPr lang="vi-VN" altLang="en-US" dirty="0">
                <a:latin typeface="Calibri" panose="020F0502020204030204" pitchFamily="34" charset="0"/>
                <a:cs typeface="Arial" pitchFamily="34" charset="0"/>
                <a:sym typeface="Times New Roman" pitchFamily="18" charset="0"/>
              </a:rPr>
              <a:t>evi pluralizma, tolerancije i širokoumnosti, bez kojih nema demokratskog društva </a:t>
            </a:r>
            <a:r>
              <a:rPr lang="sr-Latn-BA" altLang="en-US" dirty="0">
                <a:cs typeface="Arial" pitchFamily="34" charset="0"/>
                <a:sym typeface="Times New Roman" pitchFamily="18" charset="0"/>
              </a:rPr>
              <a:t>(</a:t>
            </a:r>
            <a:r>
              <a:rPr lang="sr-Latn-BA" altLang="en-US" i="1" dirty="0">
                <a:cs typeface="Arial" pitchFamily="34" charset="0"/>
                <a:sym typeface="Times New Roman" pitchFamily="18" charset="0"/>
              </a:rPr>
              <a:t>Handyside protiv Ujedinjenog Kraljevstva</a:t>
            </a:r>
            <a:r>
              <a:rPr lang="sr-Latn-BA" altLang="en-US" dirty="0">
                <a:cs typeface="Arial" pitchFamily="34" charset="0"/>
                <a:sym typeface="Times New Roman" pitchFamily="18" charset="0"/>
              </a:rPr>
              <a:t>, presuda od 7. decembra 1976. godine</a:t>
            </a:r>
            <a:r>
              <a:rPr lang="sr-Latn-BA" altLang="en-US" dirty="0" smtClean="0">
                <a:cs typeface="Arial" pitchFamily="34" charset="0"/>
                <a:sym typeface="Times New Roman" pitchFamily="18" charset="0"/>
              </a:rPr>
              <a:t>) </a:t>
            </a:r>
          </a:p>
          <a:p>
            <a:pPr algn="just">
              <a:spcBef>
                <a:spcPct val="0"/>
              </a:spcBef>
              <a:defRPr/>
            </a:pPr>
            <a:r>
              <a:rPr lang="sr-Latn-BA" altLang="en-US" dirty="0" smtClean="0">
                <a:cs typeface="Arial" pitchFamily="34" charset="0"/>
                <a:sym typeface="Times New Roman" pitchFamily="18" charset="0"/>
              </a:rPr>
              <a:t>O</a:t>
            </a:r>
            <a:r>
              <a:rPr lang="en-US" altLang="en-US" dirty="0" err="1">
                <a:cs typeface="Arial" pitchFamily="34" charset="0"/>
                <a:sym typeface="Times New Roman" pitchFamily="18" charset="0"/>
              </a:rPr>
              <a:t>vaj</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stav</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Evropskog</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suda</a:t>
            </a:r>
            <a:r>
              <a:rPr lang="en-US" altLang="en-US" dirty="0">
                <a:cs typeface="Arial" pitchFamily="34" charset="0"/>
                <a:sym typeface="Times New Roman" pitchFamily="18" charset="0"/>
              </a:rPr>
              <a:t> </a:t>
            </a:r>
            <a:r>
              <a:rPr lang="sr-Latn-BA" altLang="en-US" dirty="0">
                <a:cs typeface="Arial" pitchFamily="34" charset="0"/>
                <a:sym typeface="Times New Roman" pitchFamily="18" charset="0"/>
              </a:rPr>
              <a:t>je </a:t>
            </a:r>
            <a:r>
              <a:rPr lang="en-US" altLang="en-US" dirty="0">
                <a:cs typeface="Arial" pitchFamily="34" charset="0"/>
                <a:sym typeface="Times New Roman" pitchFamily="18" charset="0"/>
              </a:rPr>
              <a:t>u </a:t>
            </a:r>
            <a:r>
              <a:rPr lang="en-US" altLang="en-US" dirty="0" err="1">
                <a:cs typeface="Arial" pitchFamily="34" charset="0"/>
                <a:sym typeface="Times New Roman" pitchFamily="18" charset="0"/>
              </a:rPr>
              <a:t>identičnoj</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formulaciji</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uvršten</a:t>
            </a:r>
            <a:r>
              <a:rPr lang="en-US" altLang="en-US" dirty="0">
                <a:cs typeface="Arial" pitchFamily="34" charset="0"/>
                <a:sym typeface="Times New Roman" pitchFamily="18" charset="0"/>
              </a:rPr>
              <a:t> u</a:t>
            </a:r>
            <a:r>
              <a:rPr lang="sr-Latn-BA" altLang="en-US" dirty="0">
                <a:cs typeface="Arial" pitchFamily="34" charset="0"/>
                <a:sym typeface="Times New Roman" pitchFamily="18" charset="0"/>
              </a:rPr>
              <a:t> </a:t>
            </a:r>
            <a:r>
              <a:rPr lang="en-US" altLang="en-US" dirty="0" err="1">
                <a:cs typeface="Arial" pitchFamily="34" charset="0"/>
                <a:sym typeface="Times New Roman" pitchFamily="18" charset="0"/>
              </a:rPr>
              <a:t>zakonodavstvo</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Bosne</a:t>
            </a:r>
            <a:r>
              <a:rPr lang="en-US" altLang="en-US" dirty="0">
                <a:cs typeface="Arial" pitchFamily="34" charset="0"/>
                <a:sym typeface="Times New Roman" pitchFamily="18" charset="0"/>
              </a:rPr>
              <a:t> i </a:t>
            </a:r>
            <a:r>
              <a:rPr lang="en-US" altLang="en-US" dirty="0" err="1">
                <a:cs typeface="Arial" pitchFamily="34" charset="0"/>
                <a:sym typeface="Times New Roman" pitchFamily="18" charset="0"/>
              </a:rPr>
              <a:t>Hercegovine</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koje</a:t>
            </a:r>
            <a:r>
              <a:rPr lang="en-US" altLang="en-US" dirty="0">
                <a:cs typeface="Arial" pitchFamily="34" charset="0"/>
                <a:sym typeface="Times New Roman" pitchFamily="18" charset="0"/>
              </a:rPr>
              <a:t> se </a:t>
            </a:r>
            <a:r>
              <a:rPr lang="en-US" altLang="en-US" dirty="0" err="1">
                <a:cs typeface="Arial" pitchFamily="34" charset="0"/>
                <a:sym typeface="Times New Roman" pitchFamily="18" charset="0"/>
              </a:rPr>
              <a:t>tiče</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zaštite</a:t>
            </a:r>
            <a:r>
              <a:rPr lang="en-US" altLang="en-US" dirty="0">
                <a:cs typeface="Arial" pitchFamily="34" charset="0"/>
                <a:sym typeface="Times New Roman" pitchFamily="18" charset="0"/>
              </a:rPr>
              <a:t> od </a:t>
            </a:r>
            <a:r>
              <a:rPr lang="en-US" altLang="en-US" dirty="0" err="1">
                <a:cs typeface="Arial" pitchFamily="34" charset="0"/>
                <a:sym typeface="Times New Roman" pitchFamily="18" charset="0"/>
              </a:rPr>
              <a:t>klevete</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konkretno</a:t>
            </a:r>
            <a:r>
              <a:rPr lang="en-US" altLang="en-US" dirty="0">
                <a:cs typeface="Arial" pitchFamily="34" charset="0"/>
                <a:sym typeface="Times New Roman" pitchFamily="18" charset="0"/>
              </a:rPr>
              <a:t> </a:t>
            </a:r>
            <a:r>
              <a:rPr lang="en-US" altLang="en-US" dirty="0" smtClean="0">
                <a:cs typeface="Arial" pitchFamily="34" charset="0"/>
                <a:sym typeface="Times New Roman" pitchFamily="18" charset="0"/>
              </a:rPr>
              <a:t>u</a:t>
            </a:r>
            <a:r>
              <a:rPr lang="bs-Latn-BA" altLang="en-US" dirty="0" smtClean="0">
                <a:cs typeface="Arial" pitchFamily="34" charset="0"/>
                <a:sym typeface="Times New Roman" pitchFamily="18" charset="0"/>
              </a:rPr>
              <a:t>:</a:t>
            </a:r>
          </a:p>
          <a:p>
            <a:pPr marL="514350" indent="-514350" algn="just">
              <a:spcBef>
                <a:spcPct val="0"/>
              </a:spcBef>
              <a:buFont typeface="+mj-lt"/>
              <a:buAutoNum type="arabicPeriod"/>
              <a:defRPr/>
            </a:pPr>
            <a:r>
              <a:rPr lang="en-US" altLang="en-US" dirty="0" err="1" smtClean="0">
                <a:cs typeface="Arial" pitchFamily="34" charset="0"/>
                <a:sym typeface="Times New Roman" pitchFamily="18" charset="0"/>
              </a:rPr>
              <a:t>Zakon</a:t>
            </a:r>
            <a:r>
              <a:rPr lang="en-US" altLang="en-US" dirty="0" smtClean="0">
                <a:cs typeface="Arial" pitchFamily="34" charset="0"/>
                <a:sym typeface="Times New Roman" pitchFamily="18" charset="0"/>
              </a:rPr>
              <a:t> </a:t>
            </a:r>
            <a:r>
              <a:rPr lang="en-US" altLang="en-US" dirty="0">
                <a:cs typeface="Arial" pitchFamily="34" charset="0"/>
                <a:sym typeface="Times New Roman" pitchFamily="18" charset="0"/>
              </a:rPr>
              <a:t>o </a:t>
            </a:r>
            <a:r>
              <a:rPr lang="en-US" altLang="en-US" dirty="0" err="1">
                <a:cs typeface="Arial" pitchFamily="34" charset="0"/>
                <a:sym typeface="Times New Roman" pitchFamily="18" charset="0"/>
              </a:rPr>
              <a:t>zaštiti</a:t>
            </a:r>
            <a:r>
              <a:rPr lang="en-US" altLang="en-US" dirty="0">
                <a:cs typeface="Arial" pitchFamily="34" charset="0"/>
                <a:sym typeface="Times New Roman" pitchFamily="18" charset="0"/>
              </a:rPr>
              <a:t> od </a:t>
            </a:r>
            <a:r>
              <a:rPr lang="en-US" altLang="en-US" dirty="0" err="1">
                <a:cs typeface="Arial" pitchFamily="34" charset="0"/>
                <a:sym typeface="Times New Roman" pitchFamily="18" charset="0"/>
              </a:rPr>
              <a:t>klevete</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Republike</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Srpske</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član</a:t>
            </a:r>
            <a:r>
              <a:rPr lang="en-US" altLang="en-US" dirty="0">
                <a:cs typeface="Arial" pitchFamily="34" charset="0"/>
                <a:sym typeface="Times New Roman" pitchFamily="18" charset="0"/>
              </a:rPr>
              <a:t> 1. </a:t>
            </a:r>
            <a:r>
              <a:rPr lang="en-US" altLang="en-US" dirty="0" err="1">
                <a:cs typeface="Arial" pitchFamily="34" charset="0"/>
                <a:sym typeface="Times New Roman" pitchFamily="18" charset="0"/>
              </a:rPr>
              <a:t>tačka</a:t>
            </a:r>
            <a:r>
              <a:rPr lang="en-US" altLang="en-US" dirty="0">
                <a:cs typeface="Arial" pitchFamily="34" charset="0"/>
                <a:sym typeface="Times New Roman" pitchFamily="18" charset="0"/>
              </a:rPr>
              <a:t> </a:t>
            </a:r>
            <a:r>
              <a:rPr lang="bs-Latn-BA" altLang="en-US" dirty="0" smtClean="0">
                <a:cs typeface="Arial" pitchFamily="34" charset="0"/>
                <a:sym typeface="Times New Roman" pitchFamily="18" charset="0"/>
              </a:rPr>
              <a:t>b</a:t>
            </a:r>
            <a:r>
              <a:rPr lang="en-US" altLang="en-US" dirty="0" smtClean="0">
                <a:cs typeface="Arial" pitchFamily="34" charset="0"/>
                <a:sym typeface="Times New Roman" pitchFamily="18" charset="0"/>
              </a:rPr>
              <a:t>), </a:t>
            </a:r>
            <a:endParaRPr lang="bs-Latn-BA" altLang="en-US" dirty="0" smtClean="0">
              <a:cs typeface="Arial" pitchFamily="34" charset="0"/>
              <a:sym typeface="Times New Roman" pitchFamily="18" charset="0"/>
            </a:endParaRPr>
          </a:p>
          <a:p>
            <a:pPr marL="514350" indent="-514350" algn="just">
              <a:spcBef>
                <a:spcPct val="0"/>
              </a:spcBef>
              <a:buFont typeface="+mj-lt"/>
              <a:buAutoNum type="arabicPeriod"/>
              <a:defRPr/>
            </a:pPr>
            <a:r>
              <a:rPr lang="en-US" altLang="en-US" dirty="0" err="1" smtClean="0">
                <a:cs typeface="Arial" pitchFamily="34" charset="0"/>
                <a:sym typeface="Times New Roman" pitchFamily="18" charset="0"/>
              </a:rPr>
              <a:t>Zakon</a:t>
            </a:r>
            <a:r>
              <a:rPr lang="en-US" altLang="en-US" dirty="0" smtClean="0">
                <a:cs typeface="Arial" pitchFamily="34" charset="0"/>
                <a:sym typeface="Times New Roman" pitchFamily="18" charset="0"/>
              </a:rPr>
              <a:t> </a:t>
            </a:r>
            <a:r>
              <a:rPr lang="en-US" altLang="en-US" dirty="0">
                <a:cs typeface="Arial" pitchFamily="34" charset="0"/>
                <a:sym typeface="Times New Roman" pitchFamily="18" charset="0"/>
              </a:rPr>
              <a:t>o </a:t>
            </a:r>
            <a:r>
              <a:rPr lang="en-US" altLang="en-US" dirty="0" err="1">
                <a:cs typeface="Arial" pitchFamily="34" charset="0"/>
                <a:sym typeface="Times New Roman" pitchFamily="18" charset="0"/>
              </a:rPr>
              <a:t>zaštiti</a:t>
            </a:r>
            <a:r>
              <a:rPr lang="en-US" altLang="en-US" dirty="0">
                <a:cs typeface="Arial" pitchFamily="34" charset="0"/>
                <a:sym typeface="Times New Roman" pitchFamily="18" charset="0"/>
              </a:rPr>
              <a:t> od </a:t>
            </a:r>
            <a:r>
              <a:rPr lang="en-US" altLang="en-US" dirty="0" err="1">
                <a:cs typeface="Arial" pitchFamily="34" charset="0"/>
                <a:sym typeface="Times New Roman" pitchFamily="18" charset="0"/>
              </a:rPr>
              <a:t>klevete</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Federacije</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BiH</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član</a:t>
            </a:r>
            <a:r>
              <a:rPr lang="en-US" altLang="en-US" dirty="0">
                <a:cs typeface="Arial" pitchFamily="34" charset="0"/>
                <a:sym typeface="Times New Roman" pitchFamily="18" charset="0"/>
              </a:rPr>
              <a:t> 2. </a:t>
            </a:r>
            <a:r>
              <a:rPr lang="en-US" altLang="en-US" dirty="0" err="1">
                <a:cs typeface="Arial" pitchFamily="34" charset="0"/>
                <a:sym typeface="Times New Roman" pitchFamily="18" charset="0"/>
              </a:rPr>
              <a:t>tačka</a:t>
            </a:r>
            <a:r>
              <a:rPr lang="en-US" altLang="en-US" dirty="0">
                <a:cs typeface="Arial" pitchFamily="34" charset="0"/>
                <a:sym typeface="Times New Roman" pitchFamily="18" charset="0"/>
              </a:rPr>
              <a:t> b), </a:t>
            </a:r>
            <a:r>
              <a:rPr lang="en-US" altLang="en-US" dirty="0" err="1">
                <a:cs typeface="Arial" pitchFamily="34" charset="0"/>
                <a:sym typeface="Times New Roman" pitchFamily="18" charset="0"/>
              </a:rPr>
              <a:t>te</a:t>
            </a:r>
            <a:r>
              <a:rPr lang="en-US" altLang="en-US" dirty="0">
                <a:cs typeface="Arial" pitchFamily="34" charset="0"/>
                <a:sym typeface="Times New Roman" pitchFamily="18" charset="0"/>
              </a:rPr>
              <a:t> </a:t>
            </a:r>
            <a:endParaRPr lang="bs-Latn-BA" altLang="en-US" dirty="0">
              <a:cs typeface="Arial" pitchFamily="34" charset="0"/>
              <a:sym typeface="Times New Roman" pitchFamily="18" charset="0"/>
            </a:endParaRPr>
          </a:p>
          <a:p>
            <a:pPr marL="514350" indent="-514350" algn="just">
              <a:spcBef>
                <a:spcPct val="0"/>
              </a:spcBef>
              <a:buFont typeface="+mj-lt"/>
              <a:buAutoNum type="arabicPeriod"/>
              <a:defRPr/>
            </a:pPr>
            <a:r>
              <a:rPr lang="en-US" altLang="en-US" dirty="0" err="1" smtClean="0">
                <a:cs typeface="Arial" pitchFamily="34" charset="0"/>
                <a:sym typeface="Times New Roman" pitchFamily="18" charset="0"/>
              </a:rPr>
              <a:t>Zakon</a:t>
            </a:r>
            <a:r>
              <a:rPr lang="en-US" altLang="en-US" dirty="0" smtClean="0">
                <a:cs typeface="Arial" pitchFamily="34" charset="0"/>
                <a:sym typeface="Times New Roman" pitchFamily="18" charset="0"/>
              </a:rPr>
              <a:t> </a:t>
            </a:r>
            <a:r>
              <a:rPr lang="en-US" altLang="en-US" dirty="0">
                <a:cs typeface="Arial" pitchFamily="34" charset="0"/>
                <a:sym typeface="Times New Roman" pitchFamily="18" charset="0"/>
              </a:rPr>
              <a:t>o </a:t>
            </a:r>
            <a:r>
              <a:rPr lang="en-US" altLang="en-US" dirty="0" err="1">
                <a:cs typeface="Arial" pitchFamily="34" charset="0"/>
                <a:sym typeface="Times New Roman" pitchFamily="18" charset="0"/>
              </a:rPr>
              <a:t>zaštiti</a:t>
            </a:r>
            <a:r>
              <a:rPr lang="en-US" altLang="en-US" dirty="0">
                <a:cs typeface="Arial" pitchFamily="34" charset="0"/>
                <a:sym typeface="Times New Roman" pitchFamily="18" charset="0"/>
              </a:rPr>
              <a:t> od </a:t>
            </a:r>
            <a:r>
              <a:rPr lang="en-US" altLang="en-US" dirty="0" err="1">
                <a:cs typeface="Arial" pitchFamily="34" charset="0"/>
                <a:sym typeface="Times New Roman" pitchFamily="18" charset="0"/>
              </a:rPr>
              <a:t>klevete</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Brčko</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Distrikta</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BiH</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član</a:t>
            </a:r>
            <a:r>
              <a:rPr lang="en-US" altLang="en-US" dirty="0">
                <a:cs typeface="Arial" pitchFamily="34" charset="0"/>
                <a:sym typeface="Times New Roman" pitchFamily="18" charset="0"/>
              </a:rPr>
              <a:t> 2. </a:t>
            </a:r>
            <a:r>
              <a:rPr lang="en-US" altLang="en-US" dirty="0" err="1">
                <a:cs typeface="Arial" pitchFamily="34" charset="0"/>
                <a:sym typeface="Times New Roman" pitchFamily="18" charset="0"/>
              </a:rPr>
              <a:t>tačka</a:t>
            </a:r>
            <a:r>
              <a:rPr lang="en-US" altLang="en-US" dirty="0">
                <a:cs typeface="Arial" pitchFamily="34" charset="0"/>
                <a:sym typeface="Times New Roman" pitchFamily="18" charset="0"/>
              </a:rPr>
              <a:t> b), </a:t>
            </a:r>
            <a:endParaRPr lang="bs-Latn-BA" altLang="en-US" dirty="0" smtClean="0">
              <a:cs typeface="Arial" pitchFamily="34" charset="0"/>
              <a:sym typeface="Times New Roman" pitchFamily="18" charset="0"/>
            </a:endParaRPr>
          </a:p>
          <a:p>
            <a:pPr marL="514350" indent="-514350" algn="just">
              <a:spcBef>
                <a:spcPct val="0"/>
              </a:spcBef>
              <a:buFont typeface="+mj-lt"/>
              <a:buAutoNum type="arabicPeriod"/>
              <a:defRPr/>
            </a:pPr>
            <a:r>
              <a:rPr lang="bs-Latn-BA" altLang="en-US" dirty="0" smtClean="0">
                <a:cs typeface="Arial" pitchFamily="34" charset="0"/>
                <a:sym typeface="Times New Roman" pitchFamily="18" charset="0"/>
              </a:rPr>
              <a:t>a</a:t>
            </a:r>
            <a:r>
              <a:rPr lang="en-US" altLang="en-US" dirty="0" smtClean="0">
                <a:cs typeface="Arial" pitchFamily="34" charset="0"/>
                <a:sym typeface="Times New Roman" pitchFamily="18" charset="0"/>
              </a:rPr>
              <a:t> </a:t>
            </a:r>
            <a:r>
              <a:rPr lang="en-US" altLang="en-US" dirty="0" err="1">
                <a:cs typeface="Arial" pitchFamily="34" charset="0"/>
                <a:sym typeface="Times New Roman" pitchFamily="18" charset="0"/>
              </a:rPr>
              <a:t>prisutan</a:t>
            </a:r>
            <a:r>
              <a:rPr lang="sr-Latn-BA" altLang="en-US" dirty="0">
                <a:cs typeface="Arial" pitchFamily="34" charset="0"/>
                <a:sym typeface="Times New Roman" pitchFamily="18" charset="0"/>
              </a:rPr>
              <a:t> je i</a:t>
            </a:r>
            <a:r>
              <a:rPr lang="en-US" altLang="en-US" dirty="0">
                <a:cs typeface="Arial" pitchFamily="34" charset="0"/>
                <a:sym typeface="Times New Roman" pitchFamily="18" charset="0"/>
              </a:rPr>
              <a:t> u </a:t>
            </a:r>
            <a:r>
              <a:rPr lang="en-US" altLang="en-US" dirty="0" err="1">
                <a:cs typeface="Arial" pitchFamily="34" charset="0"/>
                <a:sym typeface="Times New Roman" pitchFamily="18" charset="0"/>
              </a:rPr>
              <a:t>presudama</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po</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apelacijama</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Ustavnom</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sudu</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BiH</a:t>
            </a:r>
            <a:r>
              <a:rPr lang="en-US" altLang="en-US" dirty="0">
                <a:cs typeface="Arial" pitchFamily="34" charset="0"/>
                <a:sym typeface="Times New Roman" pitchFamily="18" charset="0"/>
              </a:rPr>
              <a:t> (AP-312-08-337785, AP-758-09-492337, AP-1288-06-143489 i</a:t>
            </a:r>
            <a:r>
              <a:rPr lang="sr-Latn-BA" altLang="en-US" dirty="0">
                <a:cs typeface="Arial" pitchFamily="34" charset="0"/>
                <a:sym typeface="Times New Roman" pitchFamily="18" charset="0"/>
              </a:rPr>
              <a:t> dr</a:t>
            </a:r>
            <a:r>
              <a:rPr lang="en-US" altLang="en-US" dirty="0">
                <a:cs typeface="Arial" pitchFamily="34" charset="0"/>
                <a:sym typeface="Times New Roman" pitchFamily="18" charset="0"/>
              </a:rPr>
              <a:t>.)</a:t>
            </a:r>
          </a:p>
          <a:p>
            <a:endParaRPr lang="en-US" dirty="0"/>
          </a:p>
        </p:txBody>
      </p:sp>
    </p:spTree>
    <p:extLst>
      <p:ext uri="{BB962C8B-B14F-4D97-AF65-F5344CB8AC3E}">
        <p14:creationId xmlns:p14="http://schemas.microsoft.com/office/powerpoint/2010/main" xmlns="" val="1306172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dirty="0"/>
              <a:t>Član 1. </a:t>
            </a:r>
            <a:r>
              <a:rPr lang="bs-Latn-BA" dirty="0" smtClean="0"/>
              <a:t>- </a:t>
            </a:r>
            <a:r>
              <a:rPr lang="en-US" altLang="en-US" dirty="0" err="1" smtClean="0">
                <a:cs typeface="Arial" pitchFamily="34" charset="0"/>
                <a:sym typeface="Times New Roman" pitchFamily="18" charset="0"/>
              </a:rPr>
              <a:t>Zakon</a:t>
            </a:r>
            <a:r>
              <a:rPr lang="en-US" altLang="en-US" dirty="0" smtClean="0">
                <a:cs typeface="Arial" pitchFamily="34" charset="0"/>
                <a:sym typeface="Times New Roman" pitchFamily="18" charset="0"/>
              </a:rPr>
              <a:t> </a:t>
            </a:r>
            <a:r>
              <a:rPr lang="en-US" altLang="en-US" dirty="0">
                <a:cs typeface="Arial" pitchFamily="34" charset="0"/>
                <a:sym typeface="Times New Roman" pitchFamily="18" charset="0"/>
              </a:rPr>
              <a:t>o </a:t>
            </a:r>
            <a:r>
              <a:rPr lang="en-US" altLang="en-US" dirty="0" err="1">
                <a:cs typeface="Arial" pitchFamily="34" charset="0"/>
                <a:sym typeface="Times New Roman" pitchFamily="18" charset="0"/>
              </a:rPr>
              <a:t>zaštiti</a:t>
            </a:r>
            <a:r>
              <a:rPr lang="en-US" altLang="en-US" dirty="0">
                <a:cs typeface="Arial" pitchFamily="34" charset="0"/>
                <a:sym typeface="Times New Roman" pitchFamily="18" charset="0"/>
              </a:rPr>
              <a:t> od </a:t>
            </a:r>
            <a:r>
              <a:rPr lang="en-US" altLang="en-US" dirty="0" err="1">
                <a:cs typeface="Arial" pitchFamily="34" charset="0"/>
                <a:sym typeface="Times New Roman" pitchFamily="18" charset="0"/>
              </a:rPr>
              <a:t>klevete</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Republike</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Srpske</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vi-VN" sz="3800" dirty="0" smtClean="0"/>
              <a:t>Ovim </a:t>
            </a:r>
            <a:r>
              <a:rPr lang="vi-VN" sz="3800" dirty="0"/>
              <a:t>zakonom uređuju se prihvatljiva ograničenja slobode izražavanja u pogledu građanske odgovornosti za štetu nanesenu ugledu fizičkog ili pravnog lica iznošenjem ili pronošenjem nečeg neistinitog i potvrđuje da: </a:t>
            </a:r>
            <a:endParaRPr lang="bs-Latn-BA" sz="3800" dirty="0" smtClean="0"/>
          </a:p>
          <a:p>
            <a:pPr marL="0" indent="0">
              <a:buNone/>
            </a:pPr>
            <a:r>
              <a:rPr lang="vi-VN" sz="3800" dirty="0" smtClean="0"/>
              <a:t>a</a:t>
            </a:r>
            <a:r>
              <a:rPr lang="vi-VN" sz="3800" dirty="0"/>
              <a:t>) pravo na slobodu izdržavanja, koje je garantovano Ustavom Republike Srpske i Evropskom konvencijom za zaštitu ljudskih prava i osnovnih sloboda, predstavlja jedan od osnova demokratskog društva, posebno kada se radi o pitanjima od političkog i javnog interesa; </a:t>
            </a:r>
            <a:endParaRPr lang="bs-Latn-BA" sz="3800" dirty="0" smtClean="0"/>
          </a:p>
          <a:p>
            <a:pPr marL="0" indent="0">
              <a:buNone/>
            </a:pPr>
            <a:r>
              <a:rPr lang="vi-VN" sz="3800" dirty="0" smtClean="0"/>
              <a:t>b</a:t>
            </a:r>
            <a:r>
              <a:rPr lang="vi-VN" sz="3800" dirty="0"/>
              <a:t>) </a:t>
            </a:r>
            <a:r>
              <a:rPr lang="vi-VN" sz="3800" dirty="0">
                <a:solidFill>
                  <a:srgbClr val="FF0000"/>
                </a:solidFill>
              </a:rPr>
              <a:t>pravo na slovodu izražavanja štiti sadržaj izražavanja, kao i način na koji je iznesen, i ne primjenjuje se samo za izražavanja koja se smatraju korisnim ili neuvredljivim nego, takođe i za ona koja mogu da uvrijede, šokiraju ili uznemire</a:t>
            </a:r>
            <a:r>
              <a:rPr lang="vi-VN" sz="3800" dirty="0"/>
              <a:t>; </a:t>
            </a:r>
            <a:endParaRPr lang="bs-Latn-BA" sz="3800" dirty="0" smtClean="0"/>
          </a:p>
          <a:p>
            <a:pPr marL="0" indent="0">
              <a:buNone/>
            </a:pPr>
            <a:r>
              <a:rPr lang="vi-VN" sz="3800" dirty="0" smtClean="0"/>
              <a:t>v</a:t>
            </a:r>
            <a:r>
              <a:rPr lang="vi-VN" sz="3800" dirty="0"/>
              <a:t>) sredstva informisanja imaju vrlo značajnu ulogu u demokratskom procesu kao javni posmatrači i snabdjevači javnosti informacijama. </a:t>
            </a:r>
            <a:endParaRPr lang="en-US" dirty="0"/>
          </a:p>
        </p:txBody>
      </p:sp>
    </p:spTree>
    <p:extLst>
      <p:ext uri="{BB962C8B-B14F-4D97-AF65-F5344CB8AC3E}">
        <p14:creationId xmlns:p14="http://schemas.microsoft.com/office/powerpoint/2010/main" xmlns="" val="1125205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bs-Latn-BA" dirty="0" smtClean="0"/>
              <a:t>Šta je govor mržnje sankcionisan KZ-om</a:t>
            </a:r>
            <a:endParaRPr lang="en-US" sz="3600" dirty="0"/>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1128" y="2743200"/>
            <a:ext cx="8496944" cy="34388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371600"/>
            <a:ext cx="822960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7699" y="2590800"/>
            <a:ext cx="7543801" cy="2025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7832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xit" presetSubtype="0" fill="hold" nodeType="clickEffect">
                                  <p:stCondLst>
                                    <p:cond delay="0"/>
                                  </p:stCondLst>
                                  <p:childTnLst>
                                    <p:animEffect transition="out" filter="fade">
                                      <p:cBhvr>
                                        <p:cTn id="14" dur="1000"/>
                                        <p:tgtEl>
                                          <p:spTgt spid="25603"/>
                                        </p:tgtEl>
                                      </p:cBhvr>
                                    </p:animEffect>
                                    <p:anim calcmode="lin" valueType="num">
                                      <p:cBhvr>
                                        <p:cTn id="15" dur="1000"/>
                                        <p:tgtEl>
                                          <p:spTgt spid="25603"/>
                                        </p:tgtEl>
                                        <p:attrNameLst>
                                          <p:attrName>ppt_x</p:attrName>
                                        </p:attrNameLst>
                                      </p:cBhvr>
                                      <p:tavLst>
                                        <p:tav tm="0">
                                          <p:val>
                                            <p:strVal val="ppt_x"/>
                                          </p:val>
                                        </p:tav>
                                        <p:tav tm="100000">
                                          <p:val>
                                            <p:strVal val="ppt_x"/>
                                          </p:val>
                                        </p:tav>
                                      </p:tavLst>
                                    </p:anim>
                                    <p:anim calcmode="lin" valueType="num">
                                      <p:cBhvr>
                                        <p:cTn id="16" dur="1000"/>
                                        <p:tgtEl>
                                          <p:spTgt spid="25603"/>
                                        </p:tgtEl>
                                        <p:attrNameLst>
                                          <p:attrName>ppt_y</p:attrName>
                                        </p:attrNameLst>
                                      </p:cBhvr>
                                      <p:tavLst>
                                        <p:tav tm="0">
                                          <p:val>
                                            <p:strVal val="ppt_y"/>
                                          </p:val>
                                        </p:tav>
                                        <p:tav tm="100000">
                                          <p:val>
                                            <p:strVal val="ppt_y+.1"/>
                                          </p:val>
                                        </p:tav>
                                      </p:tavLst>
                                    </p:anim>
                                    <p:set>
                                      <p:cBhvr>
                                        <p:cTn id="17" dur="1" fill="hold">
                                          <p:stCondLst>
                                            <p:cond delay="999"/>
                                          </p:stCondLst>
                                        </p:cTn>
                                        <p:tgtEl>
                                          <p:spTgt spid="25603"/>
                                        </p:tgtEl>
                                        <p:attrNameLst>
                                          <p:attrName>style.visibility</p:attrName>
                                        </p:attrNameLst>
                                      </p:cBhvr>
                                      <p:to>
                                        <p:strVal val="hidden"/>
                                      </p:to>
                                    </p:set>
                                  </p:childTnLst>
                                </p:cTn>
                              </p:par>
                              <p:par>
                                <p:cTn id="18" presetID="14" presetClass="entr" presetSubtype="10" fill="hold" nodeType="withEffect">
                                  <p:stCondLst>
                                    <p:cond delay="0"/>
                                  </p:stCondLst>
                                  <p:childTnLst>
                                    <p:set>
                                      <p:cBhvr>
                                        <p:cTn id="19" dur="1" fill="hold">
                                          <p:stCondLst>
                                            <p:cond delay="0"/>
                                          </p:stCondLst>
                                        </p:cTn>
                                        <p:tgtEl>
                                          <p:spTgt spid="2051"/>
                                        </p:tgtEl>
                                        <p:attrNameLst>
                                          <p:attrName>style.visibility</p:attrName>
                                        </p:attrNameLst>
                                      </p:cBhvr>
                                      <p:to>
                                        <p:strVal val="visible"/>
                                      </p:to>
                                    </p:set>
                                    <p:animEffect transition="in" filter="randombar(horizontal)">
                                      <p:cBhvr>
                                        <p:cTn id="20"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Mržnja</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err="1"/>
              <a:t>Značenje</a:t>
            </a:r>
            <a:r>
              <a:rPr lang="en-US" b="1" dirty="0"/>
              <a:t> </a:t>
            </a:r>
            <a:r>
              <a:rPr lang="en-US" b="1" dirty="0" err="1"/>
              <a:t>izraza</a:t>
            </a:r>
            <a:r>
              <a:rPr lang="bs-Latn-BA" b="1" dirty="0"/>
              <a:t> - </a:t>
            </a:r>
            <a:r>
              <a:rPr lang="en-US" dirty="0" err="1"/>
              <a:t>Član</a:t>
            </a:r>
            <a:r>
              <a:rPr lang="en-US" dirty="0"/>
              <a:t> 123.</a:t>
            </a:r>
          </a:p>
          <a:p>
            <a:pPr marL="0" indent="0">
              <a:buNone/>
            </a:pPr>
            <a:r>
              <a:rPr lang="en-US" dirty="0" smtClean="0"/>
              <a:t>(</a:t>
            </a:r>
            <a:r>
              <a:rPr lang="en-US" dirty="0"/>
              <a:t>1) </a:t>
            </a:r>
            <a:r>
              <a:rPr lang="en-US" dirty="0" err="1"/>
              <a:t>Izrazi</a:t>
            </a:r>
            <a:r>
              <a:rPr lang="en-US" dirty="0"/>
              <a:t> </a:t>
            </a:r>
            <a:r>
              <a:rPr lang="en-US" dirty="0" err="1"/>
              <a:t>upotrijebljeni</a:t>
            </a:r>
            <a:r>
              <a:rPr lang="en-US" dirty="0"/>
              <a:t> u </a:t>
            </a:r>
            <a:r>
              <a:rPr lang="en-US" dirty="0" err="1"/>
              <a:t>ovom</a:t>
            </a:r>
            <a:r>
              <a:rPr lang="en-US" dirty="0"/>
              <a:t> </a:t>
            </a:r>
            <a:r>
              <a:rPr lang="en-US" dirty="0" err="1"/>
              <a:t>zakoniku</a:t>
            </a:r>
            <a:r>
              <a:rPr lang="en-US" dirty="0"/>
              <a:t> </a:t>
            </a:r>
            <a:r>
              <a:rPr lang="en-US" dirty="0" err="1"/>
              <a:t>imaju</a:t>
            </a:r>
            <a:r>
              <a:rPr lang="en-US" dirty="0"/>
              <a:t> </a:t>
            </a:r>
            <a:r>
              <a:rPr lang="en-US" dirty="0" err="1"/>
              <a:t>sljedeće</a:t>
            </a:r>
            <a:r>
              <a:rPr lang="en-US" dirty="0"/>
              <a:t> </a:t>
            </a:r>
            <a:r>
              <a:rPr lang="en-US" dirty="0" err="1"/>
              <a:t>značenje</a:t>
            </a:r>
            <a:r>
              <a:rPr lang="en-US" dirty="0" smtClean="0"/>
              <a:t>:</a:t>
            </a:r>
            <a:endParaRPr lang="bs-Latn-BA" dirty="0" smtClean="0"/>
          </a:p>
          <a:p>
            <a:pPr marL="0" indent="0">
              <a:buNone/>
            </a:pPr>
            <a:r>
              <a:rPr lang="bs-Latn-BA" dirty="0" smtClean="0"/>
              <a:t>.....</a:t>
            </a:r>
            <a:endParaRPr lang="bs-Latn-BA" dirty="0"/>
          </a:p>
          <a:p>
            <a:pPr marL="0" indent="0">
              <a:buNone/>
            </a:pPr>
            <a:r>
              <a:rPr lang="en-US" dirty="0"/>
              <a:t>21) </a:t>
            </a:r>
            <a:r>
              <a:rPr lang="en-US" b="1" dirty="0" err="1"/>
              <a:t>krivično</a:t>
            </a:r>
            <a:r>
              <a:rPr lang="en-US" b="1" dirty="0"/>
              <a:t> </a:t>
            </a:r>
            <a:r>
              <a:rPr lang="en-US" b="1" dirty="0" err="1"/>
              <a:t>djelo</a:t>
            </a:r>
            <a:r>
              <a:rPr lang="en-US" b="1" dirty="0"/>
              <a:t> </a:t>
            </a:r>
            <a:r>
              <a:rPr lang="en-US" b="1" dirty="0" err="1"/>
              <a:t>iz</a:t>
            </a:r>
            <a:r>
              <a:rPr lang="en-US" b="1" dirty="0"/>
              <a:t> </a:t>
            </a:r>
            <a:r>
              <a:rPr lang="en-US" b="1" dirty="0" err="1"/>
              <a:t>mržnje</a:t>
            </a:r>
            <a:r>
              <a:rPr lang="en-US" b="1" dirty="0"/>
              <a:t> je </a:t>
            </a:r>
            <a:r>
              <a:rPr lang="en-US" b="1" dirty="0" err="1"/>
              <a:t>djelo</a:t>
            </a:r>
            <a:r>
              <a:rPr lang="en-US" b="1" dirty="0"/>
              <a:t> </a:t>
            </a:r>
            <a:r>
              <a:rPr lang="en-US" b="1" dirty="0" err="1"/>
              <a:t>izvršeno</a:t>
            </a:r>
            <a:r>
              <a:rPr lang="en-US" b="1" dirty="0"/>
              <a:t> u </a:t>
            </a:r>
            <a:r>
              <a:rPr lang="en-US" b="1" dirty="0" err="1"/>
              <a:t>potpunosti</a:t>
            </a:r>
            <a:r>
              <a:rPr lang="en-US" b="1" dirty="0"/>
              <a:t> </a:t>
            </a:r>
            <a:r>
              <a:rPr lang="en-US" b="1" dirty="0" err="1"/>
              <a:t>ili</a:t>
            </a:r>
            <a:r>
              <a:rPr lang="en-US" b="1" dirty="0"/>
              <a:t> </a:t>
            </a:r>
            <a:r>
              <a:rPr lang="en-US" b="1" dirty="0" err="1"/>
              <a:t>djelimično</a:t>
            </a:r>
            <a:r>
              <a:rPr lang="en-US" b="1" dirty="0"/>
              <a:t> </a:t>
            </a:r>
            <a:r>
              <a:rPr lang="en-US" b="1" dirty="0" err="1"/>
              <a:t>zbog</a:t>
            </a:r>
            <a:r>
              <a:rPr lang="en-US" dirty="0"/>
              <a:t> </a:t>
            </a:r>
            <a:r>
              <a:rPr lang="en-US" b="1" dirty="0" err="1">
                <a:solidFill>
                  <a:srgbClr val="FF0000"/>
                </a:solidFill>
              </a:rPr>
              <a:t>rasne</a:t>
            </a:r>
            <a:r>
              <a:rPr lang="en-US" dirty="0"/>
              <a:t>,</a:t>
            </a:r>
            <a:r>
              <a:rPr lang="bs-Latn-BA" dirty="0"/>
              <a:t> </a:t>
            </a:r>
            <a:r>
              <a:rPr lang="en-US" b="1" dirty="0" err="1">
                <a:solidFill>
                  <a:schemeClr val="accent5"/>
                </a:solidFill>
              </a:rPr>
              <a:t>nacionalne</a:t>
            </a:r>
            <a:r>
              <a:rPr lang="en-US" b="1" dirty="0"/>
              <a:t> </a:t>
            </a:r>
            <a:r>
              <a:rPr lang="en-US" b="1" dirty="0" err="1"/>
              <a:t>ili</a:t>
            </a:r>
            <a:r>
              <a:rPr lang="en-US" b="1" dirty="0"/>
              <a:t> </a:t>
            </a:r>
            <a:r>
              <a:rPr lang="en-US" b="1" dirty="0" err="1">
                <a:solidFill>
                  <a:schemeClr val="accent6">
                    <a:lumMod val="75000"/>
                  </a:schemeClr>
                </a:solidFill>
              </a:rPr>
              <a:t>etničke</a:t>
            </a:r>
            <a:r>
              <a:rPr lang="en-US" b="1" dirty="0">
                <a:solidFill>
                  <a:schemeClr val="accent6">
                    <a:lumMod val="75000"/>
                  </a:schemeClr>
                </a:solidFill>
              </a:rPr>
              <a:t> </a:t>
            </a:r>
            <a:r>
              <a:rPr lang="en-US" b="1" dirty="0" err="1">
                <a:solidFill>
                  <a:schemeClr val="accent6">
                    <a:lumMod val="75000"/>
                  </a:schemeClr>
                </a:solidFill>
              </a:rPr>
              <a:t>pripadnosti</a:t>
            </a:r>
            <a:r>
              <a:rPr lang="en-US" dirty="0"/>
              <a:t>, </a:t>
            </a:r>
            <a:r>
              <a:rPr lang="en-US" u="sng" dirty="0" err="1"/>
              <a:t>jezika</a:t>
            </a:r>
            <a:r>
              <a:rPr lang="en-US" dirty="0"/>
              <a:t>, </a:t>
            </a:r>
            <a:r>
              <a:rPr lang="en-US" b="1" i="1" dirty="0" err="1">
                <a:effectLst>
                  <a:outerShdw blurRad="38100" dist="38100" dir="2700000" algn="tl">
                    <a:srgbClr val="000000">
                      <a:alpha val="43137"/>
                    </a:srgbClr>
                  </a:outerShdw>
                </a:effectLst>
              </a:rPr>
              <a:t>vjerskog</a:t>
            </a:r>
            <a:r>
              <a:rPr lang="en-US" b="1" i="1" dirty="0">
                <a:effectLst>
                  <a:outerShdw blurRad="38100" dist="38100" dir="2700000" algn="tl">
                    <a:srgbClr val="000000">
                      <a:alpha val="43137"/>
                    </a:srgbClr>
                  </a:outerShdw>
                </a:effectLst>
              </a:rPr>
              <a:t> </a:t>
            </a:r>
            <a:r>
              <a:rPr lang="en-US" b="1" i="1" dirty="0" err="1">
                <a:effectLst>
                  <a:outerShdw blurRad="38100" dist="38100" dir="2700000" algn="tl">
                    <a:srgbClr val="000000">
                      <a:alpha val="43137"/>
                    </a:srgbClr>
                  </a:outerShdw>
                </a:effectLst>
              </a:rPr>
              <a:t>uvjerenja</a:t>
            </a:r>
            <a:r>
              <a:rPr lang="en-US" dirty="0"/>
              <a:t>, </a:t>
            </a:r>
            <a:r>
              <a:rPr lang="en-US" b="1" dirty="0" err="1">
                <a:solidFill>
                  <a:srgbClr val="7030A0"/>
                </a:solidFill>
              </a:rPr>
              <a:t>boje</a:t>
            </a:r>
            <a:r>
              <a:rPr lang="en-US" b="1" dirty="0">
                <a:solidFill>
                  <a:srgbClr val="7030A0"/>
                </a:solidFill>
              </a:rPr>
              <a:t> </a:t>
            </a:r>
            <a:r>
              <a:rPr lang="en-US" b="1" dirty="0" err="1">
                <a:solidFill>
                  <a:srgbClr val="7030A0"/>
                </a:solidFill>
              </a:rPr>
              <a:t>kože</a:t>
            </a:r>
            <a:r>
              <a:rPr lang="en-US" dirty="0"/>
              <a:t>, </a:t>
            </a:r>
            <a:r>
              <a:rPr lang="en-US" dirty="0" err="1">
                <a:solidFill>
                  <a:srgbClr val="00B050"/>
                </a:solidFill>
              </a:rPr>
              <a:t>pola</a:t>
            </a:r>
            <a:r>
              <a:rPr lang="en-US" dirty="0">
                <a:solidFill>
                  <a:srgbClr val="00B050"/>
                </a:solidFill>
              </a:rPr>
              <a:t> </a:t>
            </a:r>
            <a:r>
              <a:rPr lang="en-US" dirty="0" err="1">
                <a:solidFill>
                  <a:srgbClr val="00B050"/>
                </a:solidFill>
              </a:rPr>
              <a:t>ili</a:t>
            </a:r>
            <a:r>
              <a:rPr lang="en-US" dirty="0">
                <a:solidFill>
                  <a:srgbClr val="00B050"/>
                </a:solidFill>
              </a:rPr>
              <a:t> </a:t>
            </a:r>
            <a:r>
              <a:rPr lang="en-US" dirty="0" err="1">
                <a:solidFill>
                  <a:srgbClr val="00B050"/>
                </a:solidFill>
              </a:rPr>
              <a:t>seksualnog</a:t>
            </a:r>
            <a:r>
              <a:rPr lang="bs-Latn-BA" dirty="0">
                <a:solidFill>
                  <a:srgbClr val="00B050"/>
                </a:solidFill>
              </a:rPr>
              <a:t> </a:t>
            </a:r>
            <a:r>
              <a:rPr lang="en-US" b="1" i="1" u="sng" dirty="0" err="1">
                <a:solidFill>
                  <a:srgbClr val="00B0F0"/>
                </a:solidFill>
              </a:rPr>
              <a:t>opredjeljenja</a:t>
            </a:r>
            <a:r>
              <a:rPr lang="en-US" dirty="0"/>
              <a:t>, </a:t>
            </a:r>
            <a:r>
              <a:rPr lang="en-US" dirty="0" err="1">
                <a:solidFill>
                  <a:srgbClr val="FF0066"/>
                </a:solidFill>
              </a:rPr>
              <a:t>zdravstvenog</a:t>
            </a:r>
            <a:r>
              <a:rPr lang="en-US" dirty="0">
                <a:solidFill>
                  <a:srgbClr val="FF0066"/>
                </a:solidFill>
              </a:rPr>
              <a:t> </a:t>
            </a:r>
            <a:r>
              <a:rPr lang="en-US" dirty="0" err="1">
                <a:solidFill>
                  <a:srgbClr val="FF0066"/>
                </a:solidFill>
              </a:rPr>
              <a:t>statusa</a:t>
            </a:r>
            <a:r>
              <a:rPr lang="en-US" dirty="0"/>
              <a:t> </a:t>
            </a:r>
            <a:r>
              <a:rPr lang="en-US" dirty="0" err="1"/>
              <a:t>ili</a:t>
            </a:r>
            <a:r>
              <a:rPr lang="en-US" dirty="0"/>
              <a:t> </a:t>
            </a:r>
            <a:r>
              <a:rPr lang="en-US" dirty="0" err="1">
                <a:solidFill>
                  <a:schemeClr val="tx1">
                    <a:lumMod val="85000"/>
                    <a:lumOff val="15000"/>
                  </a:schemeClr>
                </a:solidFill>
              </a:rPr>
              <a:t>rodnog</a:t>
            </a:r>
            <a:r>
              <a:rPr lang="en-US" dirty="0">
                <a:solidFill>
                  <a:schemeClr val="tx1">
                    <a:lumMod val="85000"/>
                    <a:lumOff val="15000"/>
                  </a:schemeClr>
                </a:solidFill>
              </a:rPr>
              <a:t> </a:t>
            </a:r>
            <a:r>
              <a:rPr lang="en-US" dirty="0" err="1">
                <a:solidFill>
                  <a:schemeClr val="tx1">
                    <a:lumMod val="85000"/>
                    <a:lumOff val="15000"/>
                  </a:schemeClr>
                </a:solidFill>
              </a:rPr>
              <a:t>identiteta</a:t>
            </a:r>
            <a:r>
              <a:rPr lang="en-US" dirty="0">
                <a:solidFill>
                  <a:schemeClr val="tx1">
                    <a:lumMod val="85000"/>
                    <a:lumOff val="15000"/>
                  </a:schemeClr>
                </a:solidFill>
              </a:rPr>
              <a:t> </a:t>
            </a:r>
            <a:r>
              <a:rPr lang="en-US" dirty="0" err="1">
                <a:solidFill>
                  <a:schemeClr val="tx1">
                    <a:lumMod val="85000"/>
                    <a:lumOff val="15000"/>
                  </a:schemeClr>
                </a:solidFill>
              </a:rPr>
              <a:t>nekog</a:t>
            </a:r>
            <a:r>
              <a:rPr lang="en-US" dirty="0">
                <a:solidFill>
                  <a:schemeClr val="tx1">
                    <a:lumMod val="85000"/>
                    <a:lumOff val="15000"/>
                  </a:schemeClr>
                </a:solidFill>
              </a:rPr>
              <a:t> </a:t>
            </a:r>
            <a:r>
              <a:rPr lang="en-US" dirty="0" err="1"/>
              <a:t>lica</a:t>
            </a:r>
            <a:r>
              <a:rPr lang="en-US" dirty="0"/>
              <a:t>,</a:t>
            </a:r>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1266789"/>
            <a:ext cx="7546975" cy="2024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4924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heel(1)">
                                      <p:cBhvr>
                                        <p:cTn id="7" dur="20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26626"/>
                                        </p:tgtEl>
                                      </p:cBhvr>
                                    </p:animEffect>
                                    <p:set>
                                      <p:cBhvr>
                                        <p:cTn id="12" dur="1" fill="hold">
                                          <p:stCondLst>
                                            <p:cond delay="499"/>
                                          </p:stCondLst>
                                        </p:cTn>
                                        <p:tgtEl>
                                          <p:spTgt spid="26626"/>
                                        </p:tgtEl>
                                        <p:attrNameLst>
                                          <p:attrName>style.visibility</p:attrName>
                                        </p:attrNameLst>
                                      </p:cBhvr>
                                      <p:to>
                                        <p:strVal val="hidden"/>
                                      </p:to>
                                    </p:se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circle(in)">
                                      <p:cBhvr>
                                        <p:cTn id="18" dur="2000"/>
                                        <p:tgtEl>
                                          <p:spTgt spid="3">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a:t>Izazivanje</a:t>
            </a:r>
            <a:r>
              <a:rPr lang="en-US" sz="3600" b="1" dirty="0"/>
              <a:t> </a:t>
            </a:r>
            <a:r>
              <a:rPr lang="en-US" sz="3600" b="1" dirty="0" err="1"/>
              <a:t>nacionalne</a:t>
            </a:r>
            <a:r>
              <a:rPr lang="en-US" sz="3600" b="1" dirty="0"/>
              <a:t>, </a:t>
            </a:r>
            <a:r>
              <a:rPr lang="en-US" sz="3600" b="1" dirty="0" err="1"/>
              <a:t>rasne</a:t>
            </a:r>
            <a:r>
              <a:rPr lang="en-US" sz="3600" b="1" dirty="0"/>
              <a:t> i </a:t>
            </a:r>
            <a:r>
              <a:rPr lang="en-US" sz="3600" b="1" dirty="0" err="1"/>
              <a:t>vjerske</a:t>
            </a:r>
            <a:r>
              <a:rPr lang="en-US" sz="3600" b="1" dirty="0"/>
              <a:t> </a:t>
            </a:r>
            <a:r>
              <a:rPr lang="en-US" sz="3600" b="1" dirty="0" err="1"/>
              <a:t>mržnje</a:t>
            </a:r>
            <a:r>
              <a:rPr lang="en-US" sz="3600" b="1" dirty="0"/>
              <a:t> i </a:t>
            </a:r>
            <a:r>
              <a:rPr lang="en-US" sz="3600" b="1" dirty="0" err="1"/>
              <a:t>netrpeljivosti</a:t>
            </a:r>
            <a:r>
              <a:rPr lang="en-US" sz="3600" b="1" dirty="0"/>
              <a:t> </a:t>
            </a:r>
            <a:r>
              <a:rPr lang="bs-Latn-BA" sz="3600" b="1" dirty="0" smtClean="0"/>
              <a:t>- </a:t>
            </a:r>
            <a:r>
              <a:rPr lang="az-Cyrl-AZ" sz="3600" b="1" dirty="0" smtClean="0"/>
              <a:t>294а.</a:t>
            </a:r>
            <a:r>
              <a:rPr lang="bs-Latn-BA" sz="3600" b="1" dirty="0" smtClean="0"/>
              <a:t> </a:t>
            </a:r>
            <a:r>
              <a:rPr lang="bs-Latn-BA" sz="1400" b="1" dirty="0" smtClean="0"/>
              <a:t>(prije toga član 390) </a:t>
            </a:r>
            <a:r>
              <a:rPr lang="bs-Latn-BA" sz="2000" dirty="0" smtClean="0"/>
              <a:t>(73/10)</a:t>
            </a:r>
            <a:endParaRPr lang="en-US" sz="2000" dirty="0"/>
          </a:p>
        </p:txBody>
      </p:sp>
      <p:sp>
        <p:nvSpPr>
          <p:cNvPr id="3" name="Content Placeholder 2"/>
          <p:cNvSpPr>
            <a:spLocks noGrp="1"/>
          </p:cNvSpPr>
          <p:nvPr>
            <p:ph idx="1"/>
          </p:nvPr>
        </p:nvSpPr>
        <p:spPr/>
        <p:txBody>
          <a:bodyPr>
            <a:normAutofit/>
          </a:bodyPr>
          <a:lstStyle/>
          <a:p>
            <a:pPr marL="0" indent="0">
              <a:buNone/>
            </a:pPr>
            <a:r>
              <a:rPr lang="en-US" sz="2000" dirty="0" smtClean="0"/>
              <a:t>(</a:t>
            </a:r>
            <a:r>
              <a:rPr lang="en-US" sz="2000" dirty="0"/>
              <a:t>1) </a:t>
            </a:r>
            <a:r>
              <a:rPr lang="en-US" sz="2000" dirty="0" err="1"/>
              <a:t>Ko</a:t>
            </a:r>
            <a:r>
              <a:rPr lang="en-US" sz="2000" dirty="0"/>
              <a:t> </a:t>
            </a:r>
            <a:r>
              <a:rPr lang="en-US" sz="2000" dirty="0" err="1"/>
              <a:t>izaziva</a:t>
            </a:r>
            <a:r>
              <a:rPr lang="en-US" sz="2000" dirty="0"/>
              <a:t> </a:t>
            </a:r>
            <a:r>
              <a:rPr lang="en-US" sz="2000" dirty="0" err="1"/>
              <a:t>ili</a:t>
            </a:r>
            <a:r>
              <a:rPr lang="en-US" sz="2000" dirty="0"/>
              <a:t> </a:t>
            </a:r>
            <a:r>
              <a:rPr lang="en-US" sz="2000" dirty="0" err="1"/>
              <a:t>raspaljuje</a:t>
            </a:r>
            <a:r>
              <a:rPr lang="en-US" sz="2000" dirty="0"/>
              <a:t> </a:t>
            </a:r>
            <a:r>
              <a:rPr lang="en-US" sz="2000" dirty="0" err="1"/>
              <a:t>nacionalnu</a:t>
            </a:r>
            <a:r>
              <a:rPr lang="en-US" sz="2000" dirty="0"/>
              <a:t>, </a:t>
            </a:r>
            <a:r>
              <a:rPr lang="en-US" sz="2000" dirty="0" err="1"/>
              <a:t>rasnu</a:t>
            </a:r>
            <a:r>
              <a:rPr lang="en-US" sz="2000" dirty="0"/>
              <a:t> </a:t>
            </a:r>
            <a:r>
              <a:rPr lang="en-US" sz="2000" dirty="0" err="1"/>
              <a:t>ili</a:t>
            </a:r>
            <a:r>
              <a:rPr lang="en-US" sz="2000" dirty="0"/>
              <a:t> </a:t>
            </a:r>
            <a:r>
              <a:rPr lang="en-US" sz="2000" dirty="0" err="1"/>
              <a:t>vjersku</a:t>
            </a:r>
            <a:r>
              <a:rPr lang="en-US" sz="2000" dirty="0"/>
              <a:t> </a:t>
            </a:r>
            <a:r>
              <a:rPr lang="en-US" sz="2000" dirty="0" err="1"/>
              <a:t>mržnju</a:t>
            </a:r>
            <a:r>
              <a:rPr lang="en-US" sz="2000" dirty="0"/>
              <a:t>, </a:t>
            </a:r>
            <a:r>
              <a:rPr lang="en-US" sz="2000" dirty="0" err="1"/>
              <a:t>razdor</a:t>
            </a:r>
            <a:r>
              <a:rPr lang="en-US" sz="2000" dirty="0"/>
              <a:t> </a:t>
            </a:r>
            <a:r>
              <a:rPr lang="en-US" sz="2000" dirty="0" err="1"/>
              <a:t>ili</a:t>
            </a:r>
            <a:r>
              <a:rPr lang="en-US" sz="2000" dirty="0"/>
              <a:t> </a:t>
            </a:r>
            <a:r>
              <a:rPr lang="en-US" sz="2000" dirty="0" err="1"/>
              <a:t>netrpeljivost</a:t>
            </a:r>
            <a:r>
              <a:rPr lang="en-US" sz="2000" dirty="0"/>
              <a:t> </a:t>
            </a:r>
            <a:r>
              <a:rPr lang="en-US" sz="2000" dirty="0" err="1"/>
              <a:t>ili</a:t>
            </a:r>
            <a:r>
              <a:rPr lang="en-US" sz="2000" dirty="0"/>
              <a:t> </a:t>
            </a:r>
            <a:r>
              <a:rPr lang="en-US" sz="2000" dirty="0" err="1"/>
              <a:t>širi</a:t>
            </a:r>
            <a:r>
              <a:rPr lang="en-US" sz="2000" dirty="0"/>
              <a:t> </a:t>
            </a:r>
            <a:r>
              <a:rPr lang="en-US" sz="2000" dirty="0" err="1"/>
              <a:t>ideje</a:t>
            </a:r>
            <a:r>
              <a:rPr lang="en-US" sz="2000" dirty="0"/>
              <a:t> o </a:t>
            </a:r>
            <a:r>
              <a:rPr lang="en-US" sz="2000" dirty="0" err="1"/>
              <a:t>superiornosti</a:t>
            </a:r>
            <a:r>
              <a:rPr lang="en-US" sz="2000" dirty="0"/>
              <a:t> </a:t>
            </a:r>
            <a:r>
              <a:rPr lang="en-US" sz="2000" dirty="0" err="1"/>
              <a:t>jedne</a:t>
            </a:r>
            <a:r>
              <a:rPr lang="en-US" sz="2000" dirty="0"/>
              <a:t> </a:t>
            </a:r>
            <a:r>
              <a:rPr lang="en-US" sz="2000" dirty="0" err="1"/>
              <a:t>rase</a:t>
            </a:r>
            <a:r>
              <a:rPr lang="en-US" sz="2000" dirty="0"/>
              <a:t> </a:t>
            </a:r>
            <a:r>
              <a:rPr lang="en-US" sz="2000" dirty="0" err="1"/>
              <a:t>ili</a:t>
            </a:r>
            <a:r>
              <a:rPr lang="en-US" sz="2000" dirty="0"/>
              <a:t> </a:t>
            </a:r>
            <a:r>
              <a:rPr lang="en-US" sz="2000" dirty="0" err="1"/>
              <a:t>naroda</a:t>
            </a:r>
            <a:r>
              <a:rPr lang="en-US" sz="2000" dirty="0"/>
              <a:t> </a:t>
            </a:r>
            <a:r>
              <a:rPr lang="en-US" sz="2000" dirty="0" err="1"/>
              <a:t>nad</a:t>
            </a:r>
            <a:r>
              <a:rPr lang="en-US" sz="2000" dirty="0"/>
              <a:t> </a:t>
            </a:r>
            <a:r>
              <a:rPr lang="en-US" sz="2000" dirty="0" err="1"/>
              <a:t>drugim</a:t>
            </a:r>
            <a:r>
              <a:rPr lang="en-US" sz="2000" dirty="0"/>
              <a:t>, </a:t>
            </a:r>
            <a:r>
              <a:rPr lang="en-US" sz="2000" dirty="0" err="1" smtClean="0"/>
              <a:t>kazniće</a:t>
            </a:r>
            <a:r>
              <a:rPr lang="en-US" sz="2000" dirty="0" smtClean="0"/>
              <a:t> </a:t>
            </a:r>
            <a:r>
              <a:rPr lang="en-US" sz="2000" dirty="0"/>
              <a:t>se </a:t>
            </a:r>
            <a:r>
              <a:rPr lang="en-US" sz="2000" b="1" dirty="0" err="1"/>
              <a:t>novčanom</a:t>
            </a:r>
            <a:r>
              <a:rPr lang="en-US" sz="2000" b="1" dirty="0"/>
              <a:t> </a:t>
            </a:r>
            <a:r>
              <a:rPr lang="en-US" sz="2000" b="1" dirty="0" err="1"/>
              <a:t>kaznom</a:t>
            </a:r>
            <a:r>
              <a:rPr lang="en-US" sz="2000" b="1" dirty="0"/>
              <a:t> </a:t>
            </a:r>
            <a:r>
              <a:rPr lang="en-US" sz="2000" b="1" dirty="0" err="1"/>
              <a:t>ili</a:t>
            </a:r>
            <a:r>
              <a:rPr lang="en-US" sz="2000" b="1" dirty="0"/>
              <a:t> </a:t>
            </a:r>
            <a:r>
              <a:rPr lang="en-US" sz="2000" b="1" dirty="0" err="1"/>
              <a:t>zatvorom</a:t>
            </a:r>
            <a:r>
              <a:rPr lang="en-US" sz="2000" b="1" dirty="0"/>
              <a:t> do </a:t>
            </a:r>
            <a:r>
              <a:rPr lang="en-US" sz="2000" b="1" dirty="0" err="1"/>
              <a:t>dvije</a:t>
            </a:r>
            <a:r>
              <a:rPr lang="en-US" sz="2000" b="1" dirty="0"/>
              <a:t> </a:t>
            </a:r>
            <a:r>
              <a:rPr lang="en-US" sz="2000" b="1" dirty="0" err="1"/>
              <a:t>godin</a:t>
            </a:r>
            <a:r>
              <a:rPr lang="az-Cyrl-AZ" sz="2000" b="1" dirty="0"/>
              <a:t>е</a:t>
            </a:r>
            <a:r>
              <a:rPr lang="az-Cyrl-AZ" sz="2000" dirty="0"/>
              <a:t>. </a:t>
            </a:r>
          </a:p>
          <a:p>
            <a:pPr marL="0" indent="0">
              <a:buNone/>
            </a:pPr>
            <a:r>
              <a:rPr lang="vi-VN" sz="2000" dirty="0">
                <a:latin typeface="Calibri" pitchFamily="34" charset="0"/>
                <a:cs typeface="Calibri" pitchFamily="34" charset="0"/>
              </a:rPr>
              <a:t>(2) Ako je djelo iz stava 1. ovog člana učinjeno prinudom, zlostavljanjem, ugrožavanjem sigurnosti, izlaganjem poruzi nacionalnih, etničkih ili vjerskih simbola, oštećenjem tuđih stvari, skrnavljenjem spomenika, spomen-obilježja ili grobova, učinilac će se kazniti zatvorom </a:t>
            </a:r>
            <a:r>
              <a:rPr lang="vi-VN" sz="2000" b="1" dirty="0">
                <a:latin typeface="Calibri" pitchFamily="34" charset="0"/>
                <a:cs typeface="Calibri" pitchFamily="34" charset="0"/>
              </a:rPr>
              <a:t>od šest mjeseci do p</a:t>
            </a:r>
            <a:r>
              <a:rPr lang="az-Cyrl-AZ" sz="2000" b="1" dirty="0">
                <a:latin typeface="Calibri" pitchFamily="34" charset="0"/>
                <a:cs typeface="Calibri" pitchFamily="34" charset="0"/>
              </a:rPr>
              <a:t>е</a:t>
            </a:r>
            <a:r>
              <a:rPr lang="vi-VN" sz="2000" b="1" dirty="0">
                <a:latin typeface="Calibri" pitchFamily="34" charset="0"/>
                <a:cs typeface="Calibri" pitchFamily="34" charset="0"/>
              </a:rPr>
              <a:t>t godin</a:t>
            </a:r>
            <a:r>
              <a:rPr lang="az-Cyrl-AZ" sz="2000" b="1" dirty="0">
                <a:latin typeface="Calibri" pitchFamily="34" charset="0"/>
                <a:cs typeface="Calibri" pitchFamily="34" charset="0"/>
              </a:rPr>
              <a:t>а</a:t>
            </a:r>
            <a:r>
              <a:rPr lang="az-Cyrl-AZ" sz="2000" dirty="0">
                <a:latin typeface="Calibri" pitchFamily="34" charset="0"/>
                <a:cs typeface="Calibri" pitchFamily="34" charset="0"/>
              </a:rPr>
              <a:t>. </a:t>
            </a:r>
          </a:p>
          <a:p>
            <a:pPr marL="0" indent="0">
              <a:buNone/>
            </a:pPr>
            <a:r>
              <a:rPr lang="en-US" sz="2000" dirty="0"/>
              <a:t>(3) </a:t>
            </a:r>
            <a:r>
              <a:rPr lang="en-US" sz="2000" dirty="0" err="1"/>
              <a:t>Ako</a:t>
            </a:r>
            <a:r>
              <a:rPr lang="en-US" sz="2000" dirty="0"/>
              <a:t> je </a:t>
            </a:r>
            <a:r>
              <a:rPr lang="en-US" sz="2000" dirty="0" err="1"/>
              <a:t>usljed</a:t>
            </a:r>
            <a:r>
              <a:rPr lang="en-US" sz="2000" dirty="0"/>
              <a:t> </a:t>
            </a:r>
            <a:r>
              <a:rPr lang="en-US" sz="2000" dirty="0" err="1"/>
              <a:t>djela</a:t>
            </a:r>
            <a:r>
              <a:rPr lang="en-US" sz="2000" dirty="0"/>
              <a:t> </a:t>
            </a:r>
            <a:r>
              <a:rPr lang="en-US" sz="2000" dirty="0" err="1"/>
              <a:t>iz</a:t>
            </a:r>
            <a:r>
              <a:rPr lang="en-US" sz="2000" dirty="0"/>
              <a:t> </a:t>
            </a:r>
            <a:r>
              <a:rPr lang="en-US" sz="2000" dirty="0" err="1"/>
              <a:t>st.</a:t>
            </a:r>
            <a:r>
              <a:rPr lang="en-US" sz="2000" dirty="0"/>
              <a:t> 1. i 2. </a:t>
            </a:r>
            <a:r>
              <a:rPr lang="en-US" sz="2000" dirty="0" err="1"/>
              <a:t>ovog</a:t>
            </a:r>
            <a:r>
              <a:rPr lang="en-US" sz="2000" dirty="0"/>
              <a:t> </a:t>
            </a:r>
            <a:r>
              <a:rPr lang="en-US" sz="2000" dirty="0" err="1"/>
              <a:t>člana</a:t>
            </a:r>
            <a:r>
              <a:rPr lang="en-US" sz="2000" dirty="0"/>
              <a:t> </a:t>
            </a:r>
            <a:r>
              <a:rPr lang="en-US" sz="2000" dirty="0" err="1"/>
              <a:t>došlo</a:t>
            </a:r>
            <a:r>
              <a:rPr lang="en-US" sz="2000" dirty="0"/>
              <a:t> do </a:t>
            </a:r>
            <a:r>
              <a:rPr lang="en-US" sz="2000" dirty="0" err="1"/>
              <a:t>nereda</a:t>
            </a:r>
            <a:r>
              <a:rPr lang="en-US" sz="2000" dirty="0"/>
              <a:t>, </a:t>
            </a:r>
            <a:r>
              <a:rPr lang="en-US" sz="2000" dirty="0" err="1"/>
              <a:t>nasilja</a:t>
            </a:r>
            <a:r>
              <a:rPr lang="en-US" sz="2000" dirty="0"/>
              <a:t> </a:t>
            </a:r>
            <a:r>
              <a:rPr lang="en-US" sz="2000" dirty="0" err="1"/>
              <a:t>ili</a:t>
            </a:r>
            <a:r>
              <a:rPr lang="en-US" sz="2000" dirty="0"/>
              <a:t> </a:t>
            </a:r>
            <a:r>
              <a:rPr lang="en-US" sz="2000" dirty="0" err="1"/>
              <a:t>drugih</a:t>
            </a:r>
            <a:r>
              <a:rPr lang="en-US" sz="2000" dirty="0"/>
              <a:t> </a:t>
            </a:r>
            <a:r>
              <a:rPr lang="en-US" sz="2000" dirty="0" err="1"/>
              <a:t>teških</a:t>
            </a:r>
            <a:r>
              <a:rPr lang="en-US" sz="2000" dirty="0"/>
              <a:t> </a:t>
            </a:r>
            <a:r>
              <a:rPr lang="en-US" sz="2000" dirty="0" err="1"/>
              <a:t>posljedica</a:t>
            </a:r>
            <a:r>
              <a:rPr lang="en-US" sz="2000" dirty="0"/>
              <a:t> </a:t>
            </a:r>
            <a:r>
              <a:rPr lang="en-US" sz="2000" dirty="0" err="1"/>
              <a:t>za</a:t>
            </a:r>
            <a:r>
              <a:rPr lang="en-US" sz="2000" dirty="0"/>
              <a:t> </a:t>
            </a:r>
            <a:r>
              <a:rPr lang="en-US" sz="2000" dirty="0" err="1"/>
              <a:t>zajednički</a:t>
            </a:r>
            <a:r>
              <a:rPr lang="en-US" sz="2000" dirty="0"/>
              <a:t> </a:t>
            </a:r>
            <a:r>
              <a:rPr lang="en-US" sz="2000" dirty="0" err="1"/>
              <a:t>život</a:t>
            </a:r>
            <a:r>
              <a:rPr lang="en-US" sz="2000" dirty="0"/>
              <a:t> </a:t>
            </a:r>
            <a:r>
              <a:rPr lang="en-US" sz="2000" dirty="0" err="1"/>
              <a:t>naroda</a:t>
            </a:r>
            <a:r>
              <a:rPr lang="en-US" sz="2000" dirty="0"/>
              <a:t> i </a:t>
            </a:r>
            <a:r>
              <a:rPr lang="en-US" sz="2000" dirty="0" err="1"/>
              <a:t>ostalih</a:t>
            </a:r>
            <a:r>
              <a:rPr lang="en-US" sz="2000" dirty="0"/>
              <a:t> </a:t>
            </a:r>
            <a:r>
              <a:rPr lang="en-US" sz="2000" dirty="0" err="1"/>
              <a:t>koji</a:t>
            </a:r>
            <a:r>
              <a:rPr lang="en-US" sz="2000" dirty="0"/>
              <a:t> </a:t>
            </a:r>
            <a:r>
              <a:rPr lang="en-US" sz="2000" dirty="0" err="1"/>
              <a:t>žive</a:t>
            </a:r>
            <a:r>
              <a:rPr lang="en-US" sz="2000" dirty="0"/>
              <a:t> u </a:t>
            </a:r>
            <a:r>
              <a:rPr lang="en-US" sz="2000" dirty="0" err="1"/>
              <a:t>Republici</a:t>
            </a:r>
            <a:r>
              <a:rPr lang="en-US" sz="2000" dirty="0"/>
              <a:t> </a:t>
            </a:r>
            <a:r>
              <a:rPr lang="en-US" sz="2000" dirty="0" err="1"/>
              <a:t>Srpskoj</a:t>
            </a:r>
            <a:r>
              <a:rPr lang="en-US" sz="2000" dirty="0"/>
              <a:t>, </a:t>
            </a:r>
            <a:r>
              <a:rPr lang="en-US" sz="2000" dirty="0" err="1"/>
              <a:t>kazniće</a:t>
            </a:r>
            <a:r>
              <a:rPr lang="en-US" sz="2000" dirty="0"/>
              <a:t> se </a:t>
            </a:r>
            <a:r>
              <a:rPr lang="en-US" sz="2000" dirty="0" err="1"/>
              <a:t>zatvorom</a:t>
            </a:r>
            <a:r>
              <a:rPr lang="en-US" sz="2000" dirty="0"/>
              <a:t> </a:t>
            </a:r>
            <a:r>
              <a:rPr lang="en-US" sz="2000" b="1" dirty="0"/>
              <a:t>od </a:t>
            </a:r>
            <a:r>
              <a:rPr lang="en-US" sz="2000" b="1" dirty="0" err="1"/>
              <a:t>jedne</a:t>
            </a:r>
            <a:r>
              <a:rPr lang="en-US" sz="2000" b="1" dirty="0"/>
              <a:t> do </a:t>
            </a:r>
            <a:r>
              <a:rPr lang="en-US" sz="2000" b="1" dirty="0" err="1"/>
              <a:t>osam</a:t>
            </a:r>
            <a:r>
              <a:rPr lang="en-US" sz="2000" b="1" dirty="0"/>
              <a:t> </a:t>
            </a:r>
            <a:r>
              <a:rPr lang="en-US" sz="2000" b="1" dirty="0" err="1"/>
              <a:t>godin</a:t>
            </a:r>
            <a:r>
              <a:rPr lang="az-Cyrl-AZ" sz="2000" b="1" dirty="0"/>
              <a:t>а</a:t>
            </a:r>
            <a:r>
              <a:rPr lang="az-Cyrl-AZ" sz="2000" dirty="0"/>
              <a:t>. </a:t>
            </a:r>
          </a:p>
          <a:p>
            <a:pPr marL="0" indent="0">
              <a:buNone/>
            </a:pPr>
            <a:r>
              <a:rPr lang="en-US" sz="2000" dirty="0"/>
              <a:t>(4) </a:t>
            </a:r>
            <a:r>
              <a:rPr lang="en-US" sz="2000" dirty="0" err="1"/>
              <a:t>Materijal</a:t>
            </a:r>
            <a:r>
              <a:rPr lang="en-US" sz="2000" dirty="0"/>
              <a:t> i </a:t>
            </a:r>
            <a:r>
              <a:rPr lang="en-US" sz="2000" dirty="0" err="1"/>
              <a:t>predmeti</a:t>
            </a:r>
            <a:r>
              <a:rPr lang="en-US" sz="2000" dirty="0"/>
              <a:t> </a:t>
            </a:r>
            <a:r>
              <a:rPr lang="en-US" sz="2000" dirty="0" err="1"/>
              <a:t>koji</a:t>
            </a:r>
            <a:r>
              <a:rPr lang="en-US" sz="2000" dirty="0"/>
              <a:t> nose </a:t>
            </a:r>
            <a:r>
              <a:rPr lang="en-US" sz="2000" dirty="0" err="1"/>
              <a:t>poruke</a:t>
            </a:r>
            <a:r>
              <a:rPr lang="en-US" sz="2000" dirty="0"/>
              <a:t> </a:t>
            </a:r>
            <a:r>
              <a:rPr lang="en-US" sz="2000" dirty="0" err="1"/>
              <a:t>iz</a:t>
            </a:r>
            <a:r>
              <a:rPr lang="en-US" sz="2000" dirty="0"/>
              <a:t> </a:t>
            </a:r>
            <a:r>
              <a:rPr lang="en-US" sz="2000" dirty="0" err="1"/>
              <a:t>stava</a:t>
            </a:r>
            <a:r>
              <a:rPr lang="en-US" sz="2000" dirty="0"/>
              <a:t> 1. </a:t>
            </a:r>
            <a:r>
              <a:rPr lang="en-US" sz="2000" dirty="0" err="1"/>
              <a:t>ovog</a:t>
            </a:r>
            <a:r>
              <a:rPr lang="en-US" sz="2000" dirty="0"/>
              <a:t> </a:t>
            </a:r>
            <a:r>
              <a:rPr lang="en-US" sz="2000" dirty="0" err="1"/>
              <a:t>člana</a:t>
            </a:r>
            <a:r>
              <a:rPr lang="en-US" sz="2000" dirty="0"/>
              <a:t>, </a:t>
            </a:r>
            <a:r>
              <a:rPr lang="en-US" sz="2000" dirty="0" err="1"/>
              <a:t>kao</a:t>
            </a:r>
            <a:r>
              <a:rPr lang="en-US" sz="2000" dirty="0"/>
              <a:t> i </a:t>
            </a:r>
            <a:r>
              <a:rPr lang="en-US" sz="2000" dirty="0" err="1"/>
              <a:t>sredstva</a:t>
            </a:r>
            <a:r>
              <a:rPr lang="en-US" sz="2000" dirty="0"/>
              <a:t> </a:t>
            </a:r>
            <a:r>
              <a:rPr lang="en-US" sz="2000" dirty="0" err="1"/>
              <a:t>za</a:t>
            </a:r>
            <a:r>
              <a:rPr lang="en-US" sz="2000" dirty="0"/>
              <a:t> </a:t>
            </a:r>
            <a:r>
              <a:rPr lang="en-US" sz="2000" dirty="0" err="1"/>
              <a:t>njihovu</a:t>
            </a:r>
            <a:r>
              <a:rPr lang="en-US" sz="2000" dirty="0"/>
              <a:t> </a:t>
            </a:r>
            <a:r>
              <a:rPr lang="en-US" sz="2000" dirty="0" err="1"/>
              <a:t>izradu</a:t>
            </a:r>
            <a:r>
              <a:rPr lang="en-US" sz="2000" dirty="0"/>
              <a:t>, </a:t>
            </a:r>
            <a:r>
              <a:rPr lang="en-US" sz="2000" dirty="0" err="1"/>
              <a:t>razmnožavanje</a:t>
            </a:r>
            <a:r>
              <a:rPr lang="en-US" sz="2000" dirty="0"/>
              <a:t> </a:t>
            </a:r>
            <a:r>
              <a:rPr lang="en-US" sz="2000" dirty="0" err="1"/>
              <a:t>ili</a:t>
            </a:r>
            <a:r>
              <a:rPr lang="en-US" sz="2000" dirty="0"/>
              <a:t> </a:t>
            </a:r>
            <a:r>
              <a:rPr lang="en-US" sz="2000" dirty="0" err="1"/>
              <a:t>rasturanje</a:t>
            </a:r>
            <a:r>
              <a:rPr lang="en-US" sz="2000" dirty="0"/>
              <a:t> </a:t>
            </a:r>
            <a:r>
              <a:rPr lang="en-US" sz="2000" dirty="0" err="1"/>
              <a:t>oduzeće</a:t>
            </a:r>
            <a:r>
              <a:rPr lang="en-US" sz="2000" dirty="0"/>
              <a:t> s</a:t>
            </a:r>
            <a:r>
              <a:rPr lang="az-Cyrl-AZ" sz="2000" dirty="0"/>
              <a:t>е. </a:t>
            </a:r>
            <a:endParaRPr lang="en-US" sz="2000" dirty="0"/>
          </a:p>
        </p:txBody>
      </p:sp>
    </p:spTree>
    <p:extLst>
      <p:ext uri="{BB962C8B-B14F-4D97-AF65-F5344CB8AC3E}">
        <p14:creationId xmlns:p14="http://schemas.microsoft.com/office/powerpoint/2010/main" xmlns="" val="2770518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1"/>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457200">
              <a:defRPr sz="2800">
                <a:solidFill>
                  <a:schemeClr val="tx1"/>
                </a:solidFill>
                <a:latin typeface="Calibri" pitchFamily="34" charset="0"/>
              </a:defRPr>
            </a:lvl1pPr>
            <a:lvl2pPr marL="742950" indent="-285750" defTabSz="457200">
              <a:defRPr sz="2400">
                <a:solidFill>
                  <a:schemeClr val="tx1"/>
                </a:solidFill>
                <a:latin typeface="Calibri" pitchFamily="34" charset="0"/>
              </a:defRPr>
            </a:lvl2pPr>
            <a:lvl3pPr defTabSz="457200">
              <a:defRPr sz="2000">
                <a:solidFill>
                  <a:schemeClr val="tx1"/>
                </a:solidFill>
                <a:latin typeface="Calibri" pitchFamily="34" charset="0"/>
              </a:defRPr>
            </a:lvl3pPr>
            <a:lvl4pPr defTabSz="457200">
              <a:defRPr>
                <a:solidFill>
                  <a:schemeClr val="tx1"/>
                </a:solidFill>
                <a:latin typeface="Calibri" pitchFamily="34" charset="0"/>
              </a:defRPr>
            </a:lvl4pPr>
            <a:lvl5pPr defTabSz="457200">
              <a:defRPr>
                <a:solidFill>
                  <a:schemeClr val="tx1"/>
                </a:solidFill>
                <a:latin typeface="Calibri" pitchFamily="34" charset="0"/>
              </a:defRPr>
            </a:lvl5pPr>
            <a:lvl6pPr defTabSz="457200" fontAlgn="base">
              <a:spcAft>
                <a:spcPct val="0"/>
              </a:spcAft>
              <a:defRPr>
                <a:solidFill>
                  <a:schemeClr val="tx1"/>
                </a:solidFill>
                <a:latin typeface="Calibri" pitchFamily="34" charset="0"/>
              </a:defRPr>
            </a:lvl6pPr>
            <a:lvl7pPr defTabSz="457200" fontAlgn="base">
              <a:spcAft>
                <a:spcPct val="0"/>
              </a:spcAft>
              <a:defRPr>
                <a:solidFill>
                  <a:schemeClr val="tx1"/>
                </a:solidFill>
                <a:latin typeface="Calibri" pitchFamily="34" charset="0"/>
              </a:defRPr>
            </a:lvl7pPr>
            <a:lvl8pPr defTabSz="457200" fontAlgn="base">
              <a:spcAft>
                <a:spcPct val="0"/>
              </a:spcAft>
              <a:defRPr>
                <a:solidFill>
                  <a:schemeClr val="tx1"/>
                </a:solidFill>
                <a:latin typeface="Calibri" pitchFamily="34" charset="0"/>
              </a:defRPr>
            </a:lvl8pPr>
            <a:lvl9pPr defTabSz="457200" fontAlgn="base">
              <a:spcAft>
                <a:spcPct val="0"/>
              </a:spcAft>
              <a:defRPr>
                <a:solidFill>
                  <a:schemeClr val="tx1"/>
                </a:solidFill>
                <a:latin typeface="Calibri" pitchFamily="34" charset="0"/>
              </a:defRPr>
            </a:lvl9pPr>
          </a:lstStyle>
          <a:p>
            <a:pPr fontAlgn="base">
              <a:spcBef>
                <a:spcPct val="0"/>
              </a:spcBef>
              <a:spcAft>
                <a:spcPct val="0"/>
              </a:spcAft>
            </a:pPr>
            <a:fld id="{5689CE8B-620E-4EA8-8D04-8BC78F7ADC66}" type="datetime1">
              <a:rPr lang="hr-BA" altLang="en-US" sz="1200" smtClean="0">
                <a:latin typeface="Arial" pitchFamily="34" charset="0"/>
              </a:rPr>
              <a:pPr fontAlgn="base">
                <a:spcBef>
                  <a:spcPct val="0"/>
                </a:spcBef>
                <a:spcAft>
                  <a:spcPct val="0"/>
                </a:spcAft>
              </a:pPr>
              <a:t>4.10.2017.</a:t>
            </a:fld>
            <a:endParaRPr lang="en-US" altLang="en-US" sz="1200" smtClean="0">
              <a:latin typeface="Arial" pitchFamily="34" charset="0"/>
            </a:endParaRPr>
          </a:p>
        </p:txBody>
      </p:sp>
      <p:sp>
        <p:nvSpPr>
          <p:cNvPr id="409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sz="2800">
                <a:solidFill>
                  <a:schemeClr val="tx1"/>
                </a:solidFill>
                <a:latin typeface="Calibri" pitchFamily="34" charset="0"/>
              </a:defRPr>
            </a:lvl1pPr>
            <a:lvl2pPr marL="742950" indent="-285750" defTabSz="457200">
              <a:defRPr sz="2400">
                <a:solidFill>
                  <a:schemeClr val="tx1"/>
                </a:solidFill>
                <a:latin typeface="Calibri" pitchFamily="34" charset="0"/>
              </a:defRPr>
            </a:lvl2pPr>
            <a:lvl3pPr defTabSz="457200">
              <a:defRPr sz="2000">
                <a:solidFill>
                  <a:schemeClr val="tx1"/>
                </a:solidFill>
                <a:latin typeface="Calibri" pitchFamily="34" charset="0"/>
              </a:defRPr>
            </a:lvl3pPr>
            <a:lvl4pPr defTabSz="457200">
              <a:defRPr>
                <a:solidFill>
                  <a:schemeClr val="tx1"/>
                </a:solidFill>
                <a:latin typeface="Calibri" pitchFamily="34" charset="0"/>
              </a:defRPr>
            </a:lvl4pPr>
            <a:lvl5pPr defTabSz="457200">
              <a:defRPr>
                <a:solidFill>
                  <a:schemeClr val="tx1"/>
                </a:solidFill>
                <a:latin typeface="Calibri" pitchFamily="34" charset="0"/>
              </a:defRPr>
            </a:lvl5pPr>
            <a:lvl6pPr defTabSz="457200" fontAlgn="base">
              <a:spcAft>
                <a:spcPct val="0"/>
              </a:spcAft>
              <a:defRPr>
                <a:solidFill>
                  <a:schemeClr val="tx1"/>
                </a:solidFill>
                <a:latin typeface="Calibri" pitchFamily="34" charset="0"/>
              </a:defRPr>
            </a:lvl6pPr>
            <a:lvl7pPr defTabSz="457200" fontAlgn="base">
              <a:spcAft>
                <a:spcPct val="0"/>
              </a:spcAft>
              <a:defRPr>
                <a:solidFill>
                  <a:schemeClr val="tx1"/>
                </a:solidFill>
                <a:latin typeface="Calibri" pitchFamily="34" charset="0"/>
              </a:defRPr>
            </a:lvl7pPr>
            <a:lvl8pPr defTabSz="457200" fontAlgn="base">
              <a:spcAft>
                <a:spcPct val="0"/>
              </a:spcAft>
              <a:defRPr>
                <a:solidFill>
                  <a:schemeClr val="tx1"/>
                </a:solidFill>
                <a:latin typeface="Calibri" pitchFamily="34" charset="0"/>
              </a:defRPr>
            </a:lvl8pPr>
            <a:lvl9pPr defTabSz="457200" fontAlgn="base">
              <a:spcAft>
                <a:spcPct val="0"/>
              </a:spcAft>
              <a:defRPr>
                <a:solidFill>
                  <a:schemeClr val="tx1"/>
                </a:solidFill>
                <a:latin typeface="Calibri" pitchFamily="34" charset="0"/>
              </a:defRPr>
            </a:lvl9pPr>
          </a:lstStyle>
          <a:p>
            <a:fld id="{6C4BFDB7-C59C-461C-B5A4-9F393A544A63}" type="slidenum">
              <a:rPr lang="en-US" altLang="en-US" sz="1200">
                <a:latin typeface="Arial" pitchFamily="34" charset="0"/>
              </a:rPr>
              <a:pPr/>
              <a:t>2</a:t>
            </a:fld>
            <a:endParaRPr lang="en-US" altLang="en-US" sz="1200">
              <a:latin typeface="Arial" pitchFamily="34" charset="0"/>
            </a:endParaRPr>
          </a:p>
        </p:txBody>
      </p:sp>
      <p:sp>
        <p:nvSpPr>
          <p:cNvPr id="4100" name="Rectangle 2"/>
          <p:cNvSpPr>
            <a:spLocks noGrp="1" noChangeArrowheads="1"/>
          </p:cNvSpPr>
          <p:nvPr>
            <p:ph type="title" idx="4294967295"/>
          </p:nvPr>
        </p:nvSpPr>
        <p:spPr>
          <a:xfrm>
            <a:off x="0" y="152400"/>
            <a:ext cx="7010400" cy="1171575"/>
          </a:xfrm>
        </p:spPr>
        <p:txBody>
          <a:bodyPr/>
          <a:lstStyle/>
          <a:p>
            <a:r>
              <a:rPr lang="bs-Latn-BA" smtClean="0">
                <a:solidFill>
                  <a:schemeClr val="accent2"/>
                </a:solidFill>
                <a:latin typeface="Verdana" pitchFamily="34" charset="0"/>
              </a:rPr>
              <a:t>Mersudin Pružan</a:t>
            </a:r>
            <a:endParaRPr lang="fr-FR" smtClean="0">
              <a:solidFill>
                <a:schemeClr val="accent2"/>
              </a:solidFill>
              <a:latin typeface="Verdana" pitchFamily="34" charset="0"/>
            </a:endParaRPr>
          </a:p>
        </p:txBody>
      </p:sp>
      <p:sp>
        <p:nvSpPr>
          <p:cNvPr id="8197" name="Rectangle 3"/>
          <p:cNvSpPr>
            <a:spLocks noGrp="1" noChangeArrowheads="1"/>
          </p:cNvSpPr>
          <p:nvPr>
            <p:ph type="body" idx="4294967295"/>
          </p:nvPr>
        </p:nvSpPr>
        <p:spPr>
          <a:xfrm>
            <a:off x="685800" y="1219200"/>
            <a:ext cx="8458200" cy="4464050"/>
          </a:xfrm>
        </p:spPr>
        <p:txBody>
          <a:bodyPr>
            <a:normAutofit/>
          </a:bodyPr>
          <a:lstStyle/>
          <a:p>
            <a:pPr>
              <a:lnSpc>
                <a:spcPct val="60000"/>
              </a:lnSpc>
            </a:pPr>
            <a:r>
              <a:rPr lang="en-US" altLang="en-US" sz="2600" dirty="0" err="1" smtClean="0"/>
              <a:t>Završio</a:t>
            </a:r>
            <a:r>
              <a:rPr lang="en-US" altLang="en-US" sz="2600" dirty="0" smtClean="0"/>
              <a:t> </a:t>
            </a:r>
            <a:r>
              <a:rPr lang="en-US" altLang="en-US" sz="2600" dirty="0" err="1" smtClean="0"/>
              <a:t>Pravni</a:t>
            </a:r>
            <a:r>
              <a:rPr lang="en-US" altLang="en-US" sz="2600" dirty="0" smtClean="0"/>
              <a:t> </a:t>
            </a:r>
            <a:r>
              <a:rPr lang="en-US" altLang="en-US" sz="2600" dirty="0" err="1" smtClean="0"/>
              <a:t>fakultet</a:t>
            </a:r>
            <a:r>
              <a:rPr lang="en-US" altLang="en-US" sz="2600" dirty="0" smtClean="0"/>
              <a:t> u </a:t>
            </a:r>
            <a:r>
              <a:rPr lang="en-US" altLang="en-US" sz="2600" dirty="0" err="1" smtClean="0"/>
              <a:t>Sarajevu</a:t>
            </a:r>
            <a:endParaRPr lang="en-US" altLang="en-US" sz="2600" dirty="0" smtClean="0"/>
          </a:p>
          <a:p>
            <a:pPr>
              <a:lnSpc>
                <a:spcPct val="70000"/>
              </a:lnSpc>
            </a:pPr>
            <a:r>
              <a:rPr lang="en-US" altLang="en-US" sz="2600" dirty="0" err="1" smtClean="0"/>
              <a:t>Magistrirao</a:t>
            </a:r>
            <a:r>
              <a:rPr lang="en-US" altLang="en-US" sz="2600" dirty="0" smtClean="0"/>
              <a:t> </a:t>
            </a:r>
            <a:r>
              <a:rPr lang="en-US" altLang="en-US" sz="2600" dirty="0" err="1" smtClean="0"/>
              <a:t>iz</a:t>
            </a:r>
            <a:r>
              <a:rPr lang="en-US" altLang="en-US" sz="2600" dirty="0" smtClean="0"/>
              <a:t> </a:t>
            </a:r>
            <a:r>
              <a:rPr lang="en-US" altLang="en-US" sz="2600" dirty="0" err="1" smtClean="0"/>
              <a:t>oblasti</a:t>
            </a:r>
            <a:r>
              <a:rPr lang="en-US" altLang="en-US" sz="2600" dirty="0" smtClean="0"/>
              <a:t> </a:t>
            </a:r>
            <a:r>
              <a:rPr lang="en-US" altLang="en-US" sz="2600" dirty="0" err="1" smtClean="0"/>
              <a:t>Europskih</a:t>
            </a:r>
            <a:r>
              <a:rPr lang="en-US" altLang="en-US" sz="2600" dirty="0" smtClean="0"/>
              <a:t> </a:t>
            </a:r>
            <a:r>
              <a:rPr lang="en-US" altLang="en-US" sz="2600" dirty="0" err="1" smtClean="0"/>
              <a:t>studija</a:t>
            </a:r>
            <a:r>
              <a:rPr lang="bs-Latn-BA" altLang="en-US" sz="2600" dirty="0" smtClean="0"/>
              <a:t> - Univerzitet u Bolonji i Sarajevu</a:t>
            </a:r>
            <a:endParaRPr lang="en-US" altLang="en-US" sz="2600" dirty="0" smtClean="0"/>
          </a:p>
          <a:p>
            <a:pPr>
              <a:lnSpc>
                <a:spcPct val="70000"/>
              </a:lnSpc>
            </a:pPr>
            <a:r>
              <a:rPr lang="en-US" altLang="en-US" sz="2600" dirty="0" smtClean="0"/>
              <a:t>Bio </a:t>
            </a:r>
            <a:r>
              <a:rPr lang="en-US" altLang="en-US" sz="2600" dirty="0" err="1" smtClean="0"/>
              <a:t>uposlen</a:t>
            </a:r>
            <a:r>
              <a:rPr lang="en-US" altLang="en-US" sz="2600" dirty="0" smtClean="0"/>
              <a:t> u OHR-u, UN-u, IFOR-u, </a:t>
            </a:r>
            <a:r>
              <a:rPr lang="en-US" altLang="en-US" sz="2600" dirty="0" err="1" smtClean="0"/>
              <a:t>Američkom</a:t>
            </a:r>
            <a:r>
              <a:rPr lang="en-US" altLang="en-US" sz="2600" dirty="0" smtClean="0"/>
              <a:t> </a:t>
            </a:r>
            <a:r>
              <a:rPr lang="en-US" altLang="en-US" sz="2600" dirty="0" err="1" smtClean="0"/>
              <a:t>komitetu</a:t>
            </a:r>
            <a:r>
              <a:rPr lang="en-US" altLang="en-US" sz="2600" dirty="0" smtClean="0"/>
              <a:t> </a:t>
            </a:r>
            <a:r>
              <a:rPr lang="en-US" altLang="en-US" sz="2600" dirty="0" err="1" smtClean="0"/>
              <a:t>za</a:t>
            </a:r>
            <a:r>
              <a:rPr lang="bs-Latn-BA" altLang="en-US" sz="2600" dirty="0" smtClean="0"/>
              <a:t> izbjeglice, </a:t>
            </a:r>
            <a:r>
              <a:rPr lang="en-US" altLang="en-US" sz="2600" dirty="0" smtClean="0"/>
              <a:t>VSTV </a:t>
            </a:r>
            <a:r>
              <a:rPr lang="en-US" altLang="en-US" sz="2600" dirty="0" err="1" smtClean="0"/>
              <a:t>BiH</a:t>
            </a:r>
            <a:r>
              <a:rPr lang="en-US" altLang="en-US" sz="2600" dirty="0" smtClean="0"/>
              <a:t>, </a:t>
            </a:r>
            <a:r>
              <a:rPr lang="en-US" altLang="en-US" sz="2600" dirty="0" err="1" smtClean="0"/>
              <a:t>advokat</a:t>
            </a:r>
            <a:r>
              <a:rPr lang="bs-Latn-BA" altLang="en-US" sz="2600" dirty="0" smtClean="0"/>
              <a:t>, kantonalni tužilac, tužilac Tužilaštva BiH</a:t>
            </a:r>
          </a:p>
          <a:p>
            <a:pPr>
              <a:lnSpc>
                <a:spcPct val="70000"/>
              </a:lnSpc>
            </a:pPr>
            <a:r>
              <a:rPr lang="en-US" altLang="en-US" sz="2600" dirty="0" err="1" smtClean="0"/>
              <a:t>Edukator</a:t>
            </a:r>
            <a:r>
              <a:rPr lang="bs-Latn-BA" altLang="en-US" sz="2600" dirty="0" smtClean="0"/>
              <a:t> -</a:t>
            </a:r>
            <a:r>
              <a:rPr lang="en-US" altLang="en-US" sz="2600" dirty="0" smtClean="0"/>
              <a:t> </a:t>
            </a:r>
            <a:r>
              <a:rPr lang="en-US" altLang="en-US" sz="2600" dirty="0" err="1" smtClean="0"/>
              <a:t>Agencij</a:t>
            </a:r>
            <a:r>
              <a:rPr lang="bs-Latn-BA" altLang="en-US" sz="2600" dirty="0" smtClean="0"/>
              <a:t>a</a:t>
            </a:r>
            <a:r>
              <a:rPr lang="en-US" altLang="en-US" sz="2600" dirty="0" smtClean="0"/>
              <a:t> </a:t>
            </a:r>
            <a:r>
              <a:rPr lang="en-US" altLang="en-US" sz="2600" dirty="0" err="1" smtClean="0"/>
              <a:t>za</a:t>
            </a:r>
            <a:r>
              <a:rPr lang="en-US" altLang="en-US" sz="2600" dirty="0" smtClean="0"/>
              <a:t> </a:t>
            </a:r>
            <a:r>
              <a:rPr lang="en-US" altLang="en-US" sz="2600" dirty="0" err="1" smtClean="0"/>
              <a:t>državnu</a:t>
            </a:r>
            <a:r>
              <a:rPr lang="en-US" altLang="en-US" sz="2600" dirty="0" smtClean="0"/>
              <a:t> </a:t>
            </a:r>
            <a:r>
              <a:rPr lang="en-US" altLang="en-US" sz="2600" dirty="0" err="1" smtClean="0"/>
              <a:t>službu</a:t>
            </a:r>
            <a:r>
              <a:rPr lang="en-US" altLang="en-US" sz="2600" dirty="0" smtClean="0"/>
              <a:t> </a:t>
            </a:r>
            <a:r>
              <a:rPr lang="en-US" altLang="en-US" sz="2600" dirty="0" err="1" smtClean="0"/>
              <a:t>BiH</a:t>
            </a:r>
            <a:r>
              <a:rPr lang="en-US" altLang="en-US" sz="2600" dirty="0" smtClean="0"/>
              <a:t>, </a:t>
            </a:r>
            <a:r>
              <a:rPr lang="en-US" altLang="en-US" sz="2600" dirty="0" err="1" smtClean="0"/>
              <a:t>Agencij</a:t>
            </a:r>
            <a:r>
              <a:rPr lang="bs-Latn-BA" altLang="en-US" sz="2600" dirty="0" smtClean="0"/>
              <a:t>a</a:t>
            </a:r>
            <a:r>
              <a:rPr lang="en-US" altLang="en-US" sz="2600" dirty="0" smtClean="0"/>
              <a:t> </a:t>
            </a:r>
            <a:r>
              <a:rPr lang="en-US" altLang="en-US" sz="2600" dirty="0" err="1" smtClean="0"/>
              <a:t>za</a:t>
            </a:r>
            <a:r>
              <a:rPr lang="en-US" altLang="en-US" sz="2600" dirty="0" smtClean="0"/>
              <a:t> </a:t>
            </a:r>
            <a:r>
              <a:rPr lang="en-US" altLang="en-US" sz="2600" dirty="0" err="1" smtClean="0"/>
              <a:t>državnu</a:t>
            </a:r>
            <a:r>
              <a:rPr lang="en-US" altLang="en-US" sz="2600" dirty="0" smtClean="0"/>
              <a:t> </a:t>
            </a:r>
            <a:r>
              <a:rPr lang="en-US" altLang="en-US" sz="2600" dirty="0" err="1" smtClean="0"/>
              <a:t>službu</a:t>
            </a:r>
            <a:r>
              <a:rPr lang="en-US" altLang="en-US" sz="2600" dirty="0" smtClean="0"/>
              <a:t> </a:t>
            </a:r>
            <a:r>
              <a:rPr lang="en-US" altLang="en-US" sz="2600" dirty="0" err="1" smtClean="0"/>
              <a:t>Federacije</a:t>
            </a:r>
            <a:r>
              <a:rPr lang="en-US" altLang="en-US" sz="2600" dirty="0" smtClean="0"/>
              <a:t> </a:t>
            </a:r>
            <a:r>
              <a:rPr lang="en-US" altLang="en-US" sz="2600" dirty="0" err="1" smtClean="0"/>
              <a:t>BiH</a:t>
            </a:r>
            <a:r>
              <a:rPr lang="en-US" altLang="en-US" sz="2600" dirty="0" smtClean="0"/>
              <a:t> i Cent</a:t>
            </a:r>
            <a:r>
              <a:rPr lang="bs-Latn-BA" altLang="en-US" sz="2600" dirty="0" smtClean="0"/>
              <a:t>a</a:t>
            </a:r>
            <a:r>
              <a:rPr lang="en-US" altLang="en-US" sz="2600" dirty="0" smtClean="0"/>
              <a:t>r </a:t>
            </a:r>
            <a:r>
              <a:rPr lang="en-US" altLang="en-US" sz="2600" dirty="0" err="1" smtClean="0"/>
              <a:t>za</a:t>
            </a:r>
            <a:r>
              <a:rPr lang="en-US" altLang="en-US" sz="2600" dirty="0" smtClean="0"/>
              <a:t> </a:t>
            </a:r>
            <a:r>
              <a:rPr lang="en-US" altLang="en-US" sz="2600" dirty="0" err="1" smtClean="0"/>
              <a:t>edukaciju</a:t>
            </a:r>
            <a:r>
              <a:rPr lang="en-US" altLang="en-US" sz="2600" dirty="0" smtClean="0"/>
              <a:t> </a:t>
            </a:r>
            <a:r>
              <a:rPr lang="en-US" altLang="en-US" sz="2600" dirty="0" err="1" smtClean="0"/>
              <a:t>sudija</a:t>
            </a:r>
            <a:r>
              <a:rPr lang="en-US" altLang="en-US" sz="2600" dirty="0" smtClean="0"/>
              <a:t> i </a:t>
            </a:r>
            <a:r>
              <a:rPr lang="en-US" altLang="en-US" sz="2600" dirty="0" err="1" smtClean="0"/>
              <a:t>tužilaca</a:t>
            </a:r>
            <a:r>
              <a:rPr lang="en-US" altLang="en-US" sz="2600" dirty="0" smtClean="0"/>
              <a:t> </a:t>
            </a:r>
            <a:r>
              <a:rPr lang="en-US" altLang="en-US" sz="2600" dirty="0" err="1" smtClean="0"/>
              <a:t>Federacije</a:t>
            </a:r>
            <a:r>
              <a:rPr lang="en-US" altLang="en-US" sz="2600" dirty="0" smtClean="0"/>
              <a:t> </a:t>
            </a:r>
            <a:r>
              <a:rPr lang="en-US" altLang="en-US" sz="2600" dirty="0" err="1" smtClean="0"/>
              <a:t>BiH</a:t>
            </a:r>
            <a:endParaRPr lang="bs-Latn-BA" altLang="en-US" sz="2600" dirty="0" smtClean="0"/>
          </a:p>
          <a:p>
            <a:pPr>
              <a:lnSpc>
                <a:spcPct val="70000"/>
              </a:lnSpc>
            </a:pPr>
            <a:r>
              <a:rPr lang="bs-Latn-BA" altLang="en-US" sz="2600" dirty="0" smtClean="0"/>
              <a:t>Član prvostepene disciplinske komisije VSTV-a za tužioce</a:t>
            </a:r>
          </a:p>
          <a:p>
            <a:pPr>
              <a:lnSpc>
                <a:spcPct val="70000"/>
              </a:lnSpc>
            </a:pPr>
            <a:r>
              <a:rPr lang="bs-Latn-BA" altLang="en-US" sz="2600" dirty="0" smtClean="0"/>
              <a:t>Predstavnik BiH u Komisiji za efikasnost pravosuđa u Vijeću Europe</a:t>
            </a:r>
          </a:p>
          <a:p>
            <a:pPr>
              <a:lnSpc>
                <a:spcPct val="70000"/>
              </a:lnSpc>
            </a:pPr>
            <a:r>
              <a:rPr lang="bs-Latn-BA" altLang="en-US" sz="2600" dirty="0" smtClean="0"/>
              <a:t>EUROJUST???</a:t>
            </a:r>
          </a:p>
        </p:txBody>
      </p:sp>
    </p:spTree>
    <p:extLst>
      <p:ext uri="{BB962C8B-B14F-4D97-AF65-F5344CB8AC3E}">
        <p14:creationId xmlns:p14="http://schemas.microsoft.com/office/powerpoint/2010/main" xmlns="" val="7443530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Javno</a:t>
            </a:r>
            <a:r>
              <a:rPr lang="en-US" b="1" dirty="0"/>
              <a:t> </a:t>
            </a:r>
            <a:r>
              <a:rPr lang="en-US" b="1" dirty="0" err="1"/>
              <a:t>izazivanje</a:t>
            </a:r>
            <a:r>
              <a:rPr lang="en-US" b="1" dirty="0"/>
              <a:t> i </a:t>
            </a:r>
            <a:r>
              <a:rPr lang="en-US" b="1" dirty="0" err="1"/>
              <a:t>podsticanje</a:t>
            </a:r>
            <a:r>
              <a:rPr lang="en-US" b="1" dirty="0"/>
              <a:t> </a:t>
            </a:r>
            <a:r>
              <a:rPr lang="en-US" b="1" dirty="0" err="1"/>
              <a:t>nasilja</a:t>
            </a:r>
            <a:r>
              <a:rPr lang="en-US" b="1" dirty="0"/>
              <a:t> i </a:t>
            </a:r>
            <a:r>
              <a:rPr lang="en-US" b="1" dirty="0" err="1"/>
              <a:t>mržnje</a:t>
            </a:r>
            <a:r>
              <a:rPr lang="bs-Latn-BA" b="1" dirty="0"/>
              <a:t> </a:t>
            </a:r>
            <a:r>
              <a:rPr lang="bs-Latn-BA" b="1" dirty="0" smtClean="0"/>
              <a:t>- </a:t>
            </a:r>
            <a:r>
              <a:rPr lang="bs-Latn-BA" dirty="0" smtClean="0"/>
              <a:t>Č</a:t>
            </a:r>
            <a:r>
              <a:rPr lang="en-US" dirty="0" err="1"/>
              <a:t>lan</a:t>
            </a:r>
            <a:r>
              <a:rPr lang="en-US" dirty="0"/>
              <a:t> 359</a:t>
            </a:r>
            <a:r>
              <a:rPr lang="en-US" dirty="0" smtClean="0"/>
              <a:t>.</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a:t>
            </a:r>
            <a:r>
              <a:rPr lang="en-US" dirty="0"/>
              <a:t>1) </a:t>
            </a:r>
            <a:r>
              <a:rPr lang="en-US" dirty="0" err="1"/>
              <a:t>Ko</a:t>
            </a:r>
            <a:r>
              <a:rPr lang="en-US" dirty="0"/>
              <a:t> </a:t>
            </a:r>
            <a:r>
              <a:rPr lang="en-US" dirty="0" err="1"/>
              <a:t>putem</a:t>
            </a:r>
            <a:r>
              <a:rPr lang="en-US" dirty="0"/>
              <a:t> </a:t>
            </a:r>
            <a:r>
              <a:rPr lang="en-US" dirty="0" err="1"/>
              <a:t>štampe</a:t>
            </a:r>
            <a:r>
              <a:rPr lang="en-US" dirty="0"/>
              <a:t>, </a:t>
            </a:r>
            <a:r>
              <a:rPr lang="en-US" dirty="0" err="1"/>
              <a:t>radija</a:t>
            </a:r>
            <a:r>
              <a:rPr lang="en-US" dirty="0"/>
              <a:t>, </a:t>
            </a:r>
            <a:r>
              <a:rPr lang="en-US" dirty="0" err="1"/>
              <a:t>televizije</a:t>
            </a:r>
            <a:r>
              <a:rPr lang="en-US" dirty="0"/>
              <a:t>, </a:t>
            </a:r>
            <a:r>
              <a:rPr lang="en-US" dirty="0" err="1"/>
              <a:t>kompjuterskog</a:t>
            </a:r>
            <a:r>
              <a:rPr lang="en-US" dirty="0"/>
              <a:t> </a:t>
            </a:r>
            <a:r>
              <a:rPr lang="en-US" dirty="0" err="1"/>
              <a:t>sistema</a:t>
            </a:r>
            <a:r>
              <a:rPr lang="en-US" dirty="0"/>
              <a:t> </a:t>
            </a:r>
            <a:r>
              <a:rPr lang="en-US" dirty="0" err="1"/>
              <a:t>ili</a:t>
            </a:r>
            <a:r>
              <a:rPr lang="en-US" dirty="0"/>
              <a:t> </a:t>
            </a:r>
            <a:r>
              <a:rPr lang="en-US" dirty="0" err="1"/>
              <a:t>društvene</a:t>
            </a:r>
            <a:r>
              <a:rPr lang="en-US" dirty="0"/>
              <a:t> </a:t>
            </a:r>
            <a:r>
              <a:rPr lang="en-US" dirty="0" err="1"/>
              <a:t>mreže</a:t>
            </a:r>
            <a:r>
              <a:rPr lang="en-US" dirty="0"/>
              <a:t>, </a:t>
            </a:r>
            <a:r>
              <a:rPr lang="en-US" dirty="0" err="1" smtClean="0"/>
              <a:t>na</a:t>
            </a:r>
            <a:r>
              <a:rPr lang="bs-Latn-BA" dirty="0" smtClean="0"/>
              <a:t> </a:t>
            </a:r>
            <a:r>
              <a:rPr lang="en-US" dirty="0" err="1" smtClean="0"/>
              <a:t>javnom</a:t>
            </a:r>
            <a:r>
              <a:rPr lang="en-US" dirty="0" smtClean="0"/>
              <a:t> </a:t>
            </a:r>
            <a:r>
              <a:rPr lang="en-US" dirty="0" err="1"/>
              <a:t>skupu</a:t>
            </a:r>
            <a:r>
              <a:rPr lang="en-US" dirty="0"/>
              <a:t> </a:t>
            </a:r>
            <a:r>
              <a:rPr lang="en-US" dirty="0" err="1"/>
              <a:t>ili</a:t>
            </a:r>
            <a:r>
              <a:rPr lang="en-US" dirty="0"/>
              <a:t> </a:t>
            </a:r>
            <a:r>
              <a:rPr lang="en-US" dirty="0" err="1"/>
              <a:t>javnom</a:t>
            </a:r>
            <a:r>
              <a:rPr lang="en-US" dirty="0"/>
              <a:t> </a:t>
            </a:r>
            <a:r>
              <a:rPr lang="en-US" dirty="0" err="1"/>
              <a:t>mjestu</a:t>
            </a:r>
            <a:r>
              <a:rPr lang="en-US" dirty="0"/>
              <a:t> </a:t>
            </a:r>
            <a:r>
              <a:rPr lang="en-US" dirty="0" err="1"/>
              <a:t>ili</a:t>
            </a:r>
            <a:r>
              <a:rPr lang="en-US" dirty="0"/>
              <a:t> </a:t>
            </a:r>
            <a:r>
              <a:rPr lang="en-US" dirty="0" err="1"/>
              <a:t>na</a:t>
            </a:r>
            <a:r>
              <a:rPr lang="en-US" dirty="0"/>
              <a:t> </a:t>
            </a:r>
            <a:r>
              <a:rPr lang="en-US" dirty="0" err="1"/>
              <a:t>drugi</a:t>
            </a:r>
            <a:r>
              <a:rPr lang="en-US" dirty="0"/>
              <a:t> </a:t>
            </a:r>
            <a:r>
              <a:rPr lang="en-US" dirty="0" err="1"/>
              <a:t>način</a:t>
            </a:r>
            <a:r>
              <a:rPr lang="en-US" dirty="0"/>
              <a:t> </a:t>
            </a:r>
            <a:r>
              <a:rPr lang="en-US" dirty="0" err="1"/>
              <a:t>javno</a:t>
            </a:r>
            <a:r>
              <a:rPr lang="en-US" dirty="0"/>
              <a:t> </a:t>
            </a:r>
            <a:r>
              <a:rPr lang="en-US" dirty="0" err="1"/>
              <a:t>poziva</a:t>
            </a:r>
            <a:r>
              <a:rPr lang="en-US" dirty="0"/>
              <a:t>, </a:t>
            </a:r>
            <a:r>
              <a:rPr lang="en-US" dirty="0" err="1"/>
              <a:t>izaziva</a:t>
            </a:r>
            <a:r>
              <a:rPr lang="en-US" dirty="0"/>
              <a:t> </a:t>
            </a:r>
            <a:r>
              <a:rPr lang="en-US" dirty="0" err="1"/>
              <a:t>ili</a:t>
            </a:r>
            <a:r>
              <a:rPr lang="en-US" dirty="0"/>
              <a:t> </a:t>
            </a:r>
            <a:r>
              <a:rPr lang="en-US" dirty="0" err="1"/>
              <a:t>podstiče</a:t>
            </a:r>
            <a:r>
              <a:rPr lang="en-US" dirty="0"/>
              <a:t> </a:t>
            </a:r>
            <a:r>
              <a:rPr lang="en-US" dirty="0" err="1"/>
              <a:t>ili</a:t>
            </a:r>
            <a:r>
              <a:rPr lang="en-US" dirty="0"/>
              <a:t> </a:t>
            </a:r>
            <a:r>
              <a:rPr lang="en-US" dirty="0" err="1" smtClean="0"/>
              <a:t>učini</a:t>
            </a:r>
            <a:r>
              <a:rPr lang="bs-Latn-BA" dirty="0" smtClean="0"/>
              <a:t> </a:t>
            </a:r>
            <a:r>
              <a:rPr lang="en-US" dirty="0" err="1" smtClean="0"/>
              <a:t>dostupnim</a:t>
            </a:r>
            <a:r>
              <a:rPr lang="en-US" dirty="0" smtClean="0"/>
              <a:t> </a:t>
            </a:r>
            <a:r>
              <a:rPr lang="en-US" dirty="0" err="1"/>
              <a:t>javnosti</a:t>
            </a:r>
            <a:r>
              <a:rPr lang="en-US" dirty="0"/>
              <a:t> </a:t>
            </a:r>
            <a:r>
              <a:rPr lang="en-US" dirty="0" err="1"/>
              <a:t>letke</a:t>
            </a:r>
            <a:r>
              <a:rPr lang="en-US" dirty="0"/>
              <a:t>, </a:t>
            </a:r>
            <a:r>
              <a:rPr lang="en-US" dirty="0" err="1"/>
              <a:t>slike</a:t>
            </a:r>
            <a:r>
              <a:rPr lang="en-US" dirty="0"/>
              <a:t> </a:t>
            </a:r>
            <a:r>
              <a:rPr lang="en-US" dirty="0" err="1"/>
              <a:t>ili</a:t>
            </a:r>
            <a:r>
              <a:rPr lang="en-US" dirty="0"/>
              <a:t> </a:t>
            </a:r>
            <a:r>
              <a:rPr lang="en-US" dirty="0" err="1"/>
              <a:t>neke</a:t>
            </a:r>
            <a:r>
              <a:rPr lang="en-US" dirty="0"/>
              <a:t> </a:t>
            </a:r>
            <a:r>
              <a:rPr lang="en-US" dirty="0" err="1"/>
              <a:t>druge</a:t>
            </a:r>
            <a:r>
              <a:rPr lang="en-US" dirty="0"/>
              <a:t> </a:t>
            </a:r>
            <a:r>
              <a:rPr lang="en-US" dirty="0" err="1"/>
              <a:t>materijale</a:t>
            </a:r>
            <a:r>
              <a:rPr lang="en-US" dirty="0"/>
              <a:t> </a:t>
            </a:r>
            <a:r>
              <a:rPr lang="en-US" dirty="0" err="1"/>
              <a:t>kojima</a:t>
            </a:r>
            <a:r>
              <a:rPr lang="en-US" dirty="0"/>
              <a:t> se </a:t>
            </a:r>
            <a:r>
              <a:rPr lang="en-US" dirty="0" err="1"/>
              <a:t>poziva</a:t>
            </a:r>
            <a:r>
              <a:rPr lang="en-US" dirty="0"/>
              <a:t> </a:t>
            </a:r>
            <a:r>
              <a:rPr lang="en-US" dirty="0" err="1"/>
              <a:t>na</a:t>
            </a:r>
            <a:r>
              <a:rPr lang="en-US" dirty="0"/>
              <a:t> </a:t>
            </a:r>
            <a:r>
              <a:rPr lang="en-US" dirty="0" err="1"/>
              <a:t>nasilje</a:t>
            </a:r>
            <a:r>
              <a:rPr lang="en-US" dirty="0"/>
              <a:t> </a:t>
            </a:r>
            <a:r>
              <a:rPr lang="en-US" dirty="0" err="1"/>
              <a:t>ili</a:t>
            </a:r>
            <a:r>
              <a:rPr lang="en-US" dirty="0"/>
              <a:t> </a:t>
            </a:r>
            <a:r>
              <a:rPr lang="en-US" dirty="0" err="1" smtClean="0"/>
              <a:t>mržnju</a:t>
            </a:r>
            <a:r>
              <a:rPr lang="bs-Latn-BA" dirty="0" smtClean="0"/>
              <a:t> </a:t>
            </a:r>
            <a:r>
              <a:rPr lang="vi-VN" dirty="0" smtClean="0"/>
              <a:t>usmjerenu </a:t>
            </a:r>
            <a:r>
              <a:rPr lang="vi-VN" dirty="0"/>
              <a:t>prema određenom licu ili grupama zbog njihove </a:t>
            </a:r>
            <a:r>
              <a:rPr lang="vi-VN" b="1" dirty="0">
                <a:solidFill>
                  <a:srgbClr val="FF0000"/>
                </a:solidFill>
              </a:rPr>
              <a:t>nacionalne, rasne, vjerske ili </a:t>
            </a:r>
            <a:r>
              <a:rPr lang="vi-VN" b="1" dirty="0" smtClean="0">
                <a:solidFill>
                  <a:srgbClr val="FF0000"/>
                </a:solidFill>
              </a:rPr>
              <a:t>etničke</a:t>
            </a:r>
            <a:r>
              <a:rPr lang="bs-Latn-BA" b="1" dirty="0" smtClean="0">
                <a:solidFill>
                  <a:srgbClr val="FF0000"/>
                </a:solidFill>
              </a:rPr>
              <a:t> </a:t>
            </a:r>
            <a:r>
              <a:rPr lang="en-US" b="1" dirty="0" err="1" smtClean="0">
                <a:solidFill>
                  <a:srgbClr val="FF0000"/>
                </a:solidFill>
              </a:rPr>
              <a:t>pripadnosti</a:t>
            </a:r>
            <a:r>
              <a:rPr lang="en-US" b="1" dirty="0">
                <a:solidFill>
                  <a:srgbClr val="FF0000"/>
                </a:solidFill>
              </a:rPr>
              <a:t>, </a:t>
            </a:r>
            <a:r>
              <a:rPr lang="en-US" b="1" dirty="0" err="1">
                <a:solidFill>
                  <a:srgbClr val="FF0000"/>
                </a:solidFill>
              </a:rPr>
              <a:t>boje</a:t>
            </a:r>
            <a:r>
              <a:rPr lang="en-US" b="1" dirty="0">
                <a:solidFill>
                  <a:srgbClr val="FF0000"/>
                </a:solidFill>
              </a:rPr>
              <a:t> </a:t>
            </a:r>
            <a:r>
              <a:rPr lang="en-US" b="1" dirty="0" err="1">
                <a:solidFill>
                  <a:srgbClr val="FF0000"/>
                </a:solidFill>
              </a:rPr>
              <a:t>kože</a:t>
            </a:r>
            <a:r>
              <a:rPr lang="en-US" b="1" dirty="0">
                <a:solidFill>
                  <a:srgbClr val="FF0000"/>
                </a:solidFill>
              </a:rPr>
              <a:t>, </a:t>
            </a:r>
            <a:r>
              <a:rPr lang="en-US" b="1" dirty="0" err="1">
                <a:solidFill>
                  <a:srgbClr val="FF0000"/>
                </a:solidFill>
              </a:rPr>
              <a:t>pola</a:t>
            </a:r>
            <a:r>
              <a:rPr lang="en-US" b="1" dirty="0">
                <a:solidFill>
                  <a:srgbClr val="FF0000"/>
                </a:solidFill>
              </a:rPr>
              <a:t>, </a:t>
            </a:r>
            <a:r>
              <a:rPr lang="en-US" b="1" dirty="0" err="1" smtClean="0">
                <a:solidFill>
                  <a:srgbClr val="FF0000"/>
                </a:solidFill>
              </a:rPr>
              <a:t>seksualno</a:t>
            </a:r>
            <a:r>
              <a:rPr lang="bs-Latn-BA" b="1" dirty="0" smtClean="0">
                <a:solidFill>
                  <a:srgbClr val="FF0000"/>
                </a:solidFill>
              </a:rPr>
              <a:t>g </a:t>
            </a:r>
            <a:r>
              <a:rPr lang="en-US" b="1" dirty="0" err="1" smtClean="0">
                <a:solidFill>
                  <a:srgbClr val="FF0000"/>
                </a:solidFill>
              </a:rPr>
              <a:t>opredjeljenja</a:t>
            </a:r>
            <a:r>
              <a:rPr lang="en-US" b="1" dirty="0">
                <a:solidFill>
                  <a:srgbClr val="FF0000"/>
                </a:solidFill>
              </a:rPr>
              <a:t>, </a:t>
            </a:r>
            <a:r>
              <a:rPr lang="en-US" b="1" dirty="0" err="1">
                <a:solidFill>
                  <a:srgbClr val="FF0000"/>
                </a:solidFill>
              </a:rPr>
              <a:t>invaliditeta</a:t>
            </a:r>
            <a:r>
              <a:rPr lang="en-US" b="1" dirty="0">
                <a:solidFill>
                  <a:srgbClr val="FF0000"/>
                </a:solidFill>
              </a:rPr>
              <a:t>, </a:t>
            </a:r>
            <a:r>
              <a:rPr lang="en-US" b="1" dirty="0" err="1">
                <a:solidFill>
                  <a:srgbClr val="FF0000"/>
                </a:solidFill>
              </a:rPr>
              <a:t>rodnog</a:t>
            </a:r>
            <a:r>
              <a:rPr lang="en-US" b="1" dirty="0">
                <a:solidFill>
                  <a:srgbClr val="FF0000"/>
                </a:solidFill>
              </a:rPr>
              <a:t> </a:t>
            </a:r>
            <a:r>
              <a:rPr lang="en-US" b="1" dirty="0" err="1">
                <a:solidFill>
                  <a:srgbClr val="FF0000"/>
                </a:solidFill>
              </a:rPr>
              <a:t>identiteta</a:t>
            </a:r>
            <a:r>
              <a:rPr lang="en-US" b="1" dirty="0">
                <a:solidFill>
                  <a:srgbClr val="FF0000"/>
                </a:solidFill>
              </a:rPr>
              <a:t>, </a:t>
            </a:r>
            <a:r>
              <a:rPr lang="en-US" b="1" dirty="0" err="1">
                <a:solidFill>
                  <a:srgbClr val="FF0000"/>
                </a:solidFill>
              </a:rPr>
              <a:t>porijekla</a:t>
            </a:r>
            <a:r>
              <a:rPr lang="en-US" b="1" dirty="0">
                <a:solidFill>
                  <a:srgbClr val="FF0000"/>
                </a:solidFill>
              </a:rPr>
              <a:t> </a:t>
            </a:r>
            <a:r>
              <a:rPr lang="en-US" b="1" dirty="0" err="1" smtClean="0">
                <a:solidFill>
                  <a:srgbClr val="FF0000"/>
                </a:solidFill>
              </a:rPr>
              <a:t>ili</a:t>
            </a:r>
            <a:r>
              <a:rPr lang="bs-Latn-BA" b="1" dirty="0" smtClean="0">
                <a:solidFill>
                  <a:srgbClr val="FF0000"/>
                </a:solidFill>
              </a:rPr>
              <a:t> </a:t>
            </a:r>
            <a:r>
              <a:rPr lang="en-US" b="1" dirty="0" err="1" smtClean="0">
                <a:solidFill>
                  <a:srgbClr val="FF0000"/>
                </a:solidFill>
              </a:rPr>
              <a:t>kakvih</a:t>
            </a:r>
            <a:r>
              <a:rPr lang="en-US" b="1" dirty="0" smtClean="0">
                <a:solidFill>
                  <a:srgbClr val="FF0000"/>
                </a:solidFill>
              </a:rPr>
              <a:t> </a:t>
            </a:r>
            <a:r>
              <a:rPr lang="en-US" b="1" dirty="0" err="1">
                <a:solidFill>
                  <a:srgbClr val="FF0000"/>
                </a:solidFill>
              </a:rPr>
              <a:t>drugih</a:t>
            </a:r>
            <a:r>
              <a:rPr lang="en-US" b="1" dirty="0">
                <a:solidFill>
                  <a:srgbClr val="FF0000"/>
                </a:solidFill>
              </a:rPr>
              <a:t> </a:t>
            </a:r>
            <a:r>
              <a:rPr lang="en-US" b="1" dirty="0" err="1">
                <a:solidFill>
                  <a:srgbClr val="FF0000"/>
                </a:solidFill>
              </a:rPr>
              <a:t>osobina</a:t>
            </a:r>
            <a:r>
              <a:rPr lang="en-US" b="1" dirty="0">
                <a:solidFill>
                  <a:srgbClr val="FF0000"/>
                </a:solidFill>
              </a:rPr>
              <a:t>,</a:t>
            </a:r>
            <a:r>
              <a:rPr lang="en-US" dirty="0"/>
              <a:t> </a:t>
            </a:r>
            <a:r>
              <a:rPr lang="en-US" dirty="0" err="1"/>
              <a:t>kazniće</a:t>
            </a:r>
            <a:r>
              <a:rPr lang="en-US" dirty="0"/>
              <a:t> se </a:t>
            </a:r>
            <a:r>
              <a:rPr lang="en-US" dirty="0" err="1"/>
              <a:t>novčanom</a:t>
            </a:r>
            <a:r>
              <a:rPr lang="en-US" dirty="0"/>
              <a:t> </a:t>
            </a:r>
            <a:r>
              <a:rPr lang="en-US" dirty="0" err="1"/>
              <a:t>kaznom</a:t>
            </a:r>
            <a:r>
              <a:rPr lang="en-US" dirty="0"/>
              <a:t> </a:t>
            </a:r>
            <a:r>
              <a:rPr lang="en-US" dirty="0" err="1"/>
              <a:t>ili</a:t>
            </a:r>
            <a:r>
              <a:rPr lang="en-US" dirty="0"/>
              <a:t> </a:t>
            </a:r>
            <a:r>
              <a:rPr lang="en-US" dirty="0" err="1"/>
              <a:t>kaznom</a:t>
            </a:r>
            <a:r>
              <a:rPr lang="en-US" dirty="0"/>
              <a:t> </a:t>
            </a:r>
            <a:r>
              <a:rPr lang="en-US" dirty="0" err="1"/>
              <a:t>zatvora</a:t>
            </a:r>
            <a:r>
              <a:rPr lang="en-US" dirty="0"/>
              <a:t> do tri </a:t>
            </a:r>
            <a:r>
              <a:rPr lang="en-US" dirty="0" err="1"/>
              <a:t>godine</a:t>
            </a:r>
            <a:r>
              <a:rPr lang="en-US" dirty="0"/>
              <a:t>.</a:t>
            </a:r>
          </a:p>
          <a:p>
            <a:pPr marL="0" indent="0">
              <a:buNone/>
            </a:pPr>
            <a:endParaRPr lang="bs-Latn-BA" dirty="0" smtClean="0"/>
          </a:p>
          <a:p>
            <a:pPr marL="0" indent="0">
              <a:buNone/>
            </a:pPr>
            <a:r>
              <a:rPr lang="en-US" dirty="0" smtClean="0"/>
              <a:t>(</a:t>
            </a:r>
            <a:r>
              <a:rPr lang="en-US" dirty="0"/>
              <a:t>2) </a:t>
            </a:r>
            <a:r>
              <a:rPr lang="en-US" dirty="0" err="1"/>
              <a:t>Ako</a:t>
            </a:r>
            <a:r>
              <a:rPr lang="en-US" dirty="0"/>
              <a:t> je </a:t>
            </a:r>
            <a:r>
              <a:rPr lang="en-US" dirty="0" err="1"/>
              <a:t>djelo</a:t>
            </a:r>
            <a:r>
              <a:rPr lang="en-US" dirty="0"/>
              <a:t> </a:t>
            </a:r>
            <a:r>
              <a:rPr lang="en-US" dirty="0" err="1"/>
              <a:t>iz</a:t>
            </a:r>
            <a:r>
              <a:rPr lang="en-US" dirty="0"/>
              <a:t> </a:t>
            </a:r>
            <a:r>
              <a:rPr lang="en-US" dirty="0" err="1"/>
              <a:t>stava</a:t>
            </a:r>
            <a:r>
              <a:rPr lang="en-US" dirty="0"/>
              <a:t> 1. </a:t>
            </a:r>
            <a:r>
              <a:rPr lang="en-US" dirty="0" err="1"/>
              <a:t>ovog</a:t>
            </a:r>
            <a:r>
              <a:rPr lang="en-US" dirty="0"/>
              <a:t> </a:t>
            </a:r>
            <a:r>
              <a:rPr lang="en-US" dirty="0" err="1"/>
              <a:t>člana</a:t>
            </a:r>
            <a:r>
              <a:rPr lang="en-US" dirty="0"/>
              <a:t> </a:t>
            </a:r>
            <a:r>
              <a:rPr lang="en-US" dirty="0" err="1"/>
              <a:t>učinjeno</a:t>
            </a:r>
            <a:r>
              <a:rPr lang="en-US" dirty="0"/>
              <a:t> </a:t>
            </a:r>
            <a:r>
              <a:rPr lang="en-US" dirty="0" err="1"/>
              <a:t>prinudom</a:t>
            </a:r>
            <a:r>
              <a:rPr lang="en-US" dirty="0"/>
              <a:t>, </a:t>
            </a:r>
            <a:r>
              <a:rPr lang="en-US" dirty="0" err="1"/>
              <a:t>zlostavljanjem</a:t>
            </a:r>
            <a:r>
              <a:rPr lang="en-US" dirty="0"/>
              <a:t>, </a:t>
            </a:r>
            <a:r>
              <a:rPr lang="en-US" dirty="0" err="1" smtClean="0"/>
              <a:t>ugrožavanjem</a:t>
            </a:r>
            <a:r>
              <a:rPr lang="bs-Latn-BA" dirty="0" smtClean="0"/>
              <a:t> </a:t>
            </a:r>
            <a:r>
              <a:rPr lang="vi-VN" dirty="0" smtClean="0"/>
              <a:t>sigurnosti</a:t>
            </a:r>
            <a:r>
              <a:rPr lang="vi-VN" dirty="0"/>
              <a:t>, izlaganjem poruzi nacionalnih, etničkih ili vjerskih simbola, oštećenjem tuđih </a:t>
            </a:r>
            <a:r>
              <a:rPr lang="vi-VN" dirty="0" smtClean="0"/>
              <a:t>stvari,</a:t>
            </a:r>
            <a:r>
              <a:rPr lang="en-US" dirty="0" err="1" smtClean="0"/>
              <a:t>skrnavljenjem</a:t>
            </a:r>
            <a:r>
              <a:rPr lang="en-US" dirty="0" smtClean="0"/>
              <a:t> </a:t>
            </a:r>
            <a:r>
              <a:rPr lang="en-US" dirty="0" err="1"/>
              <a:t>spomenika</a:t>
            </a:r>
            <a:r>
              <a:rPr lang="en-US" dirty="0"/>
              <a:t>, </a:t>
            </a:r>
            <a:r>
              <a:rPr lang="en-US" dirty="0" err="1"/>
              <a:t>spomen-obilježja</a:t>
            </a:r>
            <a:r>
              <a:rPr lang="en-US" dirty="0"/>
              <a:t> </a:t>
            </a:r>
            <a:r>
              <a:rPr lang="en-US" dirty="0" err="1"/>
              <a:t>ili</a:t>
            </a:r>
            <a:r>
              <a:rPr lang="en-US" dirty="0"/>
              <a:t> </a:t>
            </a:r>
            <a:r>
              <a:rPr lang="en-US" dirty="0" err="1"/>
              <a:t>grobova</a:t>
            </a:r>
            <a:r>
              <a:rPr lang="en-US" dirty="0"/>
              <a:t>, </a:t>
            </a:r>
            <a:r>
              <a:rPr lang="en-US" dirty="0" err="1"/>
              <a:t>učinilac</a:t>
            </a:r>
            <a:r>
              <a:rPr lang="en-US" dirty="0"/>
              <a:t> </a:t>
            </a:r>
            <a:r>
              <a:rPr lang="en-US" dirty="0" err="1"/>
              <a:t>će</a:t>
            </a:r>
            <a:r>
              <a:rPr lang="en-US" dirty="0"/>
              <a:t> se </a:t>
            </a:r>
            <a:r>
              <a:rPr lang="en-US" dirty="0" err="1"/>
              <a:t>kazniti</a:t>
            </a:r>
            <a:r>
              <a:rPr lang="en-US" dirty="0"/>
              <a:t> </a:t>
            </a:r>
            <a:r>
              <a:rPr lang="en-US" dirty="0" err="1"/>
              <a:t>kaznom</a:t>
            </a:r>
            <a:r>
              <a:rPr lang="en-US" dirty="0"/>
              <a:t> </a:t>
            </a:r>
            <a:r>
              <a:rPr lang="en-US" dirty="0" err="1"/>
              <a:t>zatvora</a:t>
            </a:r>
            <a:r>
              <a:rPr lang="en-US" dirty="0"/>
              <a:t> </a:t>
            </a:r>
            <a:r>
              <a:rPr lang="en-US" dirty="0" smtClean="0"/>
              <a:t>od</a:t>
            </a:r>
            <a:r>
              <a:rPr lang="bs-Latn-BA" dirty="0" smtClean="0"/>
              <a:t> </a:t>
            </a:r>
            <a:r>
              <a:rPr lang="en-US" dirty="0" err="1" smtClean="0"/>
              <a:t>jedne</a:t>
            </a:r>
            <a:r>
              <a:rPr lang="en-US" dirty="0" smtClean="0"/>
              <a:t> </a:t>
            </a:r>
            <a:r>
              <a:rPr lang="en-US" dirty="0"/>
              <a:t>do pet </a:t>
            </a:r>
            <a:r>
              <a:rPr lang="en-US" dirty="0" err="1"/>
              <a:t>godina</a:t>
            </a:r>
            <a:r>
              <a:rPr lang="en-US" dirty="0"/>
              <a:t>.</a:t>
            </a:r>
          </a:p>
          <a:p>
            <a:pPr marL="0" indent="0">
              <a:buNone/>
            </a:pPr>
            <a:r>
              <a:rPr lang="en-US" dirty="0"/>
              <a:t>(3) </a:t>
            </a:r>
            <a:r>
              <a:rPr lang="en-US" dirty="0" err="1"/>
              <a:t>Ako</a:t>
            </a:r>
            <a:r>
              <a:rPr lang="en-US" dirty="0"/>
              <a:t> je </a:t>
            </a:r>
            <a:r>
              <a:rPr lang="en-US" dirty="0" err="1"/>
              <a:t>usljed</a:t>
            </a:r>
            <a:r>
              <a:rPr lang="en-US" dirty="0"/>
              <a:t> </a:t>
            </a:r>
            <a:r>
              <a:rPr lang="en-US" dirty="0" err="1"/>
              <a:t>djela</a:t>
            </a:r>
            <a:r>
              <a:rPr lang="en-US" dirty="0"/>
              <a:t> </a:t>
            </a:r>
            <a:r>
              <a:rPr lang="en-US" dirty="0" err="1"/>
              <a:t>iz</a:t>
            </a:r>
            <a:r>
              <a:rPr lang="en-US" dirty="0"/>
              <a:t> </a:t>
            </a:r>
            <a:r>
              <a:rPr lang="en-US" dirty="0" err="1"/>
              <a:t>st.</a:t>
            </a:r>
            <a:r>
              <a:rPr lang="en-US" dirty="0"/>
              <a:t> 1. i 2. </a:t>
            </a:r>
            <a:r>
              <a:rPr lang="en-US" dirty="0" err="1"/>
              <a:t>ovog</a:t>
            </a:r>
            <a:r>
              <a:rPr lang="en-US" dirty="0"/>
              <a:t> </a:t>
            </a:r>
            <a:r>
              <a:rPr lang="en-US" dirty="0" err="1"/>
              <a:t>člana</a:t>
            </a:r>
            <a:r>
              <a:rPr lang="en-US" dirty="0"/>
              <a:t> </a:t>
            </a:r>
            <a:r>
              <a:rPr lang="en-US" dirty="0" err="1"/>
              <a:t>došlo</a:t>
            </a:r>
            <a:r>
              <a:rPr lang="en-US" dirty="0"/>
              <a:t> do </a:t>
            </a:r>
            <a:r>
              <a:rPr lang="en-US" dirty="0" err="1"/>
              <a:t>nereda</a:t>
            </a:r>
            <a:r>
              <a:rPr lang="en-US" dirty="0"/>
              <a:t>, </a:t>
            </a:r>
            <a:r>
              <a:rPr lang="en-US" dirty="0" err="1"/>
              <a:t>nasilja</a:t>
            </a:r>
            <a:r>
              <a:rPr lang="en-US" dirty="0"/>
              <a:t> </a:t>
            </a:r>
            <a:r>
              <a:rPr lang="en-US" dirty="0" err="1"/>
              <a:t>ili</a:t>
            </a:r>
            <a:r>
              <a:rPr lang="en-US" dirty="0"/>
              <a:t> </a:t>
            </a:r>
            <a:r>
              <a:rPr lang="en-US" dirty="0" err="1"/>
              <a:t>drugih</a:t>
            </a:r>
            <a:r>
              <a:rPr lang="en-US" dirty="0"/>
              <a:t> </a:t>
            </a:r>
            <a:r>
              <a:rPr lang="en-US" dirty="0" err="1" smtClean="0"/>
              <a:t>teških</a:t>
            </a:r>
            <a:r>
              <a:rPr lang="bs-Latn-BA" dirty="0" smtClean="0"/>
              <a:t> </a:t>
            </a:r>
            <a:r>
              <a:rPr lang="en-US" dirty="0" err="1" smtClean="0"/>
              <a:t>posljedica</a:t>
            </a:r>
            <a:r>
              <a:rPr lang="en-US" dirty="0" smtClean="0"/>
              <a:t> </a:t>
            </a:r>
            <a:r>
              <a:rPr lang="en-US" dirty="0" err="1"/>
              <a:t>za</a:t>
            </a:r>
            <a:r>
              <a:rPr lang="en-US" dirty="0"/>
              <a:t> </a:t>
            </a:r>
            <a:r>
              <a:rPr lang="en-US" dirty="0" err="1"/>
              <a:t>zajednički</a:t>
            </a:r>
            <a:r>
              <a:rPr lang="en-US" dirty="0"/>
              <a:t> </a:t>
            </a:r>
            <a:r>
              <a:rPr lang="en-US" dirty="0" err="1"/>
              <a:t>život</a:t>
            </a:r>
            <a:r>
              <a:rPr lang="en-US" dirty="0"/>
              <a:t> </a:t>
            </a:r>
            <a:r>
              <a:rPr lang="en-US" dirty="0" err="1"/>
              <a:t>naroda</a:t>
            </a:r>
            <a:r>
              <a:rPr lang="en-US" dirty="0"/>
              <a:t> i </a:t>
            </a:r>
            <a:r>
              <a:rPr lang="en-US" dirty="0" err="1"/>
              <a:t>ostalih</a:t>
            </a:r>
            <a:r>
              <a:rPr lang="en-US" dirty="0"/>
              <a:t> </a:t>
            </a:r>
            <a:r>
              <a:rPr lang="en-US" dirty="0" err="1"/>
              <a:t>koji</a:t>
            </a:r>
            <a:r>
              <a:rPr lang="en-US" dirty="0"/>
              <a:t> </a:t>
            </a:r>
            <a:r>
              <a:rPr lang="en-US" dirty="0" err="1"/>
              <a:t>žive</a:t>
            </a:r>
            <a:r>
              <a:rPr lang="en-US" dirty="0"/>
              <a:t> u </a:t>
            </a:r>
            <a:r>
              <a:rPr lang="en-US" dirty="0" err="1"/>
              <a:t>Republici</a:t>
            </a:r>
            <a:r>
              <a:rPr lang="en-US" dirty="0"/>
              <a:t> </a:t>
            </a:r>
            <a:r>
              <a:rPr lang="en-US" dirty="0" err="1"/>
              <a:t>Srpskoj</a:t>
            </a:r>
            <a:r>
              <a:rPr lang="en-US" dirty="0"/>
              <a:t>, </a:t>
            </a:r>
            <a:r>
              <a:rPr lang="en-US" dirty="0" err="1"/>
              <a:t>kazniće</a:t>
            </a:r>
            <a:r>
              <a:rPr lang="en-US" dirty="0"/>
              <a:t> se </a:t>
            </a:r>
            <a:r>
              <a:rPr lang="en-US" dirty="0" err="1" smtClean="0"/>
              <a:t>kaznom</a:t>
            </a:r>
            <a:r>
              <a:rPr lang="bs-Latn-BA" dirty="0" smtClean="0"/>
              <a:t> </a:t>
            </a:r>
            <a:r>
              <a:rPr lang="pl-PL" dirty="0" smtClean="0"/>
              <a:t>zatvora </a:t>
            </a:r>
            <a:r>
              <a:rPr lang="pl-PL" dirty="0"/>
              <a:t>od dvije do dvanaest godina.</a:t>
            </a:r>
          </a:p>
          <a:p>
            <a:pPr marL="0" indent="0">
              <a:buNone/>
            </a:pPr>
            <a:r>
              <a:rPr lang="en-US" dirty="0"/>
              <a:t>(4) </a:t>
            </a:r>
            <a:r>
              <a:rPr lang="en-US" dirty="0" err="1"/>
              <a:t>Materijal</a:t>
            </a:r>
            <a:r>
              <a:rPr lang="en-US" dirty="0"/>
              <a:t> i </a:t>
            </a:r>
            <a:r>
              <a:rPr lang="en-US" dirty="0" err="1"/>
              <a:t>predmeti</a:t>
            </a:r>
            <a:r>
              <a:rPr lang="en-US" dirty="0"/>
              <a:t> </a:t>
            </a:r>
            <a:r>
              <a:rPr lang="en-US" dirty="0" err="1"/>
              <a:t>koji</a:t>
            </a:r>
            <a:r>
              <a:rPr lang="en-US" dirty="0"/>
              <a:t> nose </a:t>
            </a:r>
            <a:r>
              <a:rPr lang="en-US" dirty="0" err="1"/>
              <a:t>poruke</a:t>
            </a:r>
            <a:r>
              <a:rPr lang="en-US" dirty="0"/>
              <a:t> </a:t>
            </a:r>
            <a:r>
              <a:rPr lang="en-US" dirty="0" err="1"/>
              <a:t>iz</a:t>
            </a:r>
            <a:r>
              <a:rPr lang="en-US" dirty="0"/>
              <a:t> </a:t>
            </a:r>
            <a:r>
              <a:rPr lang="en-US" dirty="0" err="1"/>
              <a:t>stava</a:t>
            </a:r>
            <a:r>
              <a:rPr lang="en-US" dirty="0"/>
              <a:t> 1. </a:t>
            </a:r>
            <a:r>
              <a:rPr lang="en-US" dirty="0" err="1"/>
              <a:t>ovog</a:t>
            </a:r>
            <a:r>
              <a:rPr lang="en-US" dirty="0"/>
              <a:t> </a:t>
            </a:r>
            <a:r>
              <a:rPr lang="en-US" dirty="0" err="1"/>
              <a:t>člana</a:t>
            </a:r>
            <a:r>
              <a:rPr lang="en-US" dirty="0"/>
              <a:t>, </a:t>
            </a:r>
            <a:r>
              <a:rPr lang="en-US" dirty="0" err="1"/>
              <a:t>kao</a:t>
            </a:r>
            <a:r>
              <a:rPr lang="en-US" dirty="0"/>
              <a:t> i </a:t>
            </a:r>
            <a:r>
              <a:rPr lang="en-US" dirty="0" err="1"/>
              <a:t>sredstva</a:t>
            </a:r>
            <a:r>
              <a:rPr lang="en-US" dirty="0"/>
              <a:t> </a:t>
            </a:r>
            <a:r>
              <a:rPr lang="en-US" dirty="0" err="1"/>
              <a:t>za</a:t>
            </a:r>
            <a:r>
              <a:rPr lang="en-US" dirty="0"/>
              <a:t> </a:t>
            </a:r>
            <a:r>
              <a:rPr lang="en-US" dirty="0" err="1" smtClean="0"/>
              <a:t>njihovu</a:t>
            </a:r>
            <a:r>
              <a:rPr lang="bs-Latn-BA" dirty="0" smtClean="0"/>
              <a:t> </a:t>
            </a:r>
            <a:r>
              <a:rPr lang="en-US" dirty="0" err="1" smtClean="0"/>
              <a:t>izradu</a:t>
            </a:r>
            <a:r>
              <a:rPr lang="en-US" dirty="0"/>
              <a:t>, </a:t>
            </a:r>
            <a:r>
              <a:rPr lang="en-US" dirty="0" err="1"/>
              <a:t>umnožavanje</a:t>
            </a:r>
            <a:r>
              <a:rPr lang="en-US" dirty="0"/>
              <a:t> </a:t>
            </a:r>
            <a:r>
              <a:rPr lang="en-US" dirty="0" err="1"/>
              <a:t>ili</a:t>
            </a:r>
            <a:r>
              <a:rPr lang="en-US" dirty="0"/>
              <a:t> </a:t>
            </a:r>
            <a:r>
              <a:rPr lang="en-US" dirty="0" err="1"/>
              <a:t>rasturanje</a:t>
            </a:r>
            <a:r>
              <a:rPr lang="en-US" dirty="0"/>
              <a:t>, </a:t>
            </a:r>
            <a:r>
              <a:rPr lang="en-US" dirty="0" err="1"/>
              <a:t>oduzeće</a:t>
            </a:r>
            <a:r>
              <a:rPr lang="en-US" dirty="0"/>
              <a:t> se.</a:t>
            </a:r>
          </a:p>
        </p:txBody>
      </p:sp>
    </p:spTree>
    <p:extLst>
      <p:ext uri="{BB962C8B-B14F-4D97-AF65-F5344CB8AC3E}">
        <p14:creationId xmlns:p14="http://schemas.microsoft.com/office/powerpoint/2010/main" xmlns="" val="131218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078162"/>
          </a:xfrm>
        </p:spPr>
        <p:txBody>
          <a:bodyPr>
            <a:normAutofit fontScale="90000"/>
          </a:bodyPr>
          <a:lstStyle/>
          <a:p>
            <a:r>
              <a:rPr lang="bs-Latn-BA" dirty="0" smtClean="0"/>
              <a:t>Do 2014, ESLJP je donio presude u 591 predmetu koji se odnosio na slobodu izražavanja. Koliko se odnosilo na Tursku?</a:t>
            </a:r>
            <a:br>
              <a:rPr lang="bs-Latn-BA" dirty="0" smtClean="0"/>
            </a:br>
            <a:endParaRPr lang="en-US" dirty="0"/>
          </a:p>
        </p:txBody>
      </p:sp>
      <p:sp>
        <p:nvSpPr>
          <p:cNvPr id="3" name="Content Placeholder 2"/>
          <p:cNvSpPr>
            <a:spLocks noGrp="1"/>
          </p:cNvSpPr>
          <p:nvPr>
            <p:ph idx="1"/>
          </p:nvPr>
        </p:nvSpPr>
        <p:spPr>
          <a:xfrm>
            <a:off x="533400" y="3505200"/>
            <a:ext cx="2209800" cy="2620963"/>
          </a:xfrm>
        </p:spPr>
        <p:txBody>
          <a:bodyPr>
            <a:normAutofit/>
          </a:bodyPr>
          <a:lstStyle/>
          <a:p>
            <a:r>
              <a:rPr lang="bs-Latn-BA" sz="4800" dirty="0" smtClean="0"/>
              <a:t>91</a:t>
            </a:r>
          </a:p>
          <a:p>
            <a:r>
              <a:rPr lang="bs-Latn-BA" sz="4800" dirty="0" smtClean="0"/>
              <a:t>191</a:t>
            </a:r>
          </a:p>
          <a:p>
            <a:r>
              <a:rPr lang="bs-Latn-BA" sz="4800" dirty="0" smtClean="0"/>
              <a:t>248</a:t>
            </a:r>
            <a:endParaRPr lang="en-US" sz="4800" dirty="0"/>
          </a:p>
        </p:txBody>
      </p:sp>
      <p:sp>
        <p:nvSpPr>
          <p:cNvPr id="4" name="TextBox 3"/>
          <p:cNvSpPr txBox="1"/>
          <p:nvPr/>
        </p:nvSpPr>
        <p:spPr>
          <a:xfrm>
            <a:off x="3124200" y="3733800"/>
            <a:ext cx="5029200" cy="1815882"/>
          </a:xfrm>
          <a:prstGeom prst="rect">
            <a:avLst/>
          </a:prstGeom>
          <a:noFill/>
        </p:spPr>
        <p:txBody>
          <a:bodyPr wrap="square" rtlCol="0">
            <a:spAutoFit/>
          </a:bodyPr>
          <a:lstStyle/>
          <a:p>
            <a:r>
              <a:rPr lang="bs-Latn-BA" sz="2800" dirty="0" smtClean="0"/>
              <a:t>Odgovor je 248.  Od oko 600 presuda koje su donesene za 47 država članica VE, skoro pola se odnosi na Tursku</a:t>
            </a:r>
            <a:endParaRPr lang="en-US" sz="2800" dirty="0"/>
          </a:p>
        </p:txBody>
      </p:sp>
    </p:spTree>
    <p:extLst>
      <p:ext uri="{BB962C8B-B14F-4D97-AF65-F5344CB8AC3E}">
        <p14:creationId xmlns:p14="http://schemas.microsoft.com/office/powerpoint/2010/main" xmlns="" val="183342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4" presetClass="emph" presetSubtype="0" fill="hold" nodeType="clickEffect">
                                  <p:stCondLst>
                                    <p:cond delay="0"/>
                                  </p:stCondLst>
                                  <p:childTnLst>
                                    <p:animClr clrSpc="hsl" dir="cw">
                                      <p:cBhvr override="childStyle">
                                        <p:cTn id="28" dur="500" fill="hold"/>
                                        <p:tgtEl>
                                          <p:spTgt spid="3">
                                            <p:txEl>
                                              <p:pRg st="2" end="2"/>
                                            </p:txEl>
                                          </p:spTgt>
                                        </p:tgtEl>
                                        <p:attrNameLst>
                                          <p:attrName>style.color</p:attrName>
                                        </p:attrNameLst>
                                      </p:cBhvr>
                                      <p:by>
                                        <p:hsl h="0" s="-12549" l="-25098"/>
                                      </p:by>
                                    </p:animClr>
                                    <p:animClr clrSpc="hsl" dir="cw">
                                      <p:cBhvr>
                                        <p:cTn id="29" dur="500" fill="hold"/>
                                        <p:tgtEl>
                                          <p:spTgt spid="3">
                                            <p:txEl>
                                              <p:pRg st="2" end="2"/>
                                            </p:txEl>
                                          </p:spTgt>
                                        </p:tgtEl>
                                        <p:attrNameLst>
                                          <p:attrName>fillcolor</p:attrName>
                                        </p:attrNameLst>
                                      </p:cBhvr>
                                      <p:by>
                                        <p:hsl h="0" s="-12549" l="-25098"/>
                                      </p:by>
                                    </p:animClr>
                                    <p:animClr clrSpc="hsl" dir="cw">
                                      <p:cBhvr>
                                        <p:cTn id="30" dur="500" fill="hold"/>
                                        <p:tgtEl>
                                          <p:spTgt spid="3">
                                            <p:txEl>
                                              <p:pRg st="2" end="2"/>
                                            </p:txEl>
                                          </p:spTgt>
                                        </p:tgtEl>
                                        <p:attrNameLst>
                                          <p:attrName>stroke.color</p:attrName>
                                        </p:attrNameLst>
                                      </p:cBhvr>
                                      <p:by>
                                        <p:hsl h="0" s="-12549" l="-25098"/>
                                      </p:by>
                                    </p:animClr>
                                    <p:set>
                                      <p:cBhvr>
                                        <p:cTn id="31" dur="500" fill="hold"/>
                                        <p:tgtEl>
                                          <p:spTgt spid="3">
                                            <p:txEl>
                                              <p:pRg st="2" end="2"/>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dirty="0" smtClean="0"/>
              <a:t>Broj presuda za kršenje slobode izražavanja po državama</a:t>
            </a:r>
            <a:endParaRPr lang="en-US"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1600200"/>
            <a:ext cx="56388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77001" y="1537855"/>
            <a:ext cx="2667000" cy="533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12907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304800"/>
            <a:ext cx="7772400" cy="617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748873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381000"/>
            <a:ext cx="8610600" cy="533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5924982"/>
            <a:ext cx="8610600" cy="504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51187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dirty="0" smtClean="0"/>
              <a:t>Dvostruki pristup u pogledu govora mržnje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bs-Latn-BA" dirty="0" smtClean="0"/>
              <a:t>Kada radi na predmetima koji se tiču poticanja na mržnju i slobode izražavanja, ESLJP koristi dva pristupa predviđena EKLJP: </a:t>
            </a:r>
            <a:r>
              <a:rPr lang="en-US" dirty="0" smtClean="0"/>
              <a:t> </a:t>
            </a:r>
            <a:endParaRPr lang="en-US" dirty="0"/>
          </a:p>
          <a:p>
            <a:r>
              <a:rPr lang="bs-Latn-BA" dirty="0" smtClean="0"/>
              <a:t>Pristup isključivanja iz zaštite predviđene</a:t>
            </a:r>
            <a:r>
              <a:rPr lang="en-US" dirty="0" smtClean="0"/>
              <a:t>, </a:t>
            </a:r>
            <a:r>
              <a:rPr lang="bs-Latn-BA" dirty="0" smtClean="0"/>
              <a:t>predviđen članom </a:t>
            </a:r>
            <a:r>
              <a:rPr lang="en-US" dirty="0" smtClean="0"/>
              <a:t>17</a:t>
            </a:r>
            <a:r>
              <a:rPr lang="bs-Latn-BA" dirty="0" smtClean="0"/>
              <a:t>.</a:t>
            </a:r>
            <a:r>
              <a:rPr lang="en-US" dirty="0" smtClean="0"/>
              <a:t> (</a:t>
            </a:r>
            <a:r>
              <a:rPr lang="bs-Latn-BA" dirty="0" smtClean="0"/>
              <a:t>zabrana zloupotrebe prava</a:t>
            </a:r>
            <a:r>
              <a:rPr lang="en-US" dirty="0" smtClean="0"/>
              <a:t>), </a:t>
            </a:r>
            <a:r>
              <a:rPr lang="bs-Latn-BA" dirty="0" smtClean="0"/>
              <a:t>kada sporni komentari dosežu govor mržnje i negiraju temeljne vrijednosti konvencije</a:t>
            </a:r>
            <a:r>
              <a:rPr lang="en-US" dirty="0" smtClean="0"/>
              <a:t>; </a:t>
            </a:r>
            <a:r>
              <a:rPr lang="bs-Latn-BA" dirty="0" smtClean="0"/>
              <a:t>i</a:t>
            </a:r>
            <a:endParaRPr lang="en-US" dirty="0"/>
          </a:p>
          <a:p>
            <a:r>
              <a:rPr lang="bs-Latn-BA" dirty="0" smtClean="0"/>
              <a:t>Pristup postavljanja ograničenja na zaštitu, predviđen članom 10. stav</a:t>
            </a:r>
            <a:r>
              <a:rPr lang="en-US" dirty="0" smtClean="0"/>
              <a:t> 2</a:t>
            </a:r>
            <a:r>
              <a:rPr lang="bs-Latn-BA" dirty="0" smtClean="0"/>
              <a:t>. Konvencije </a:t>
            </a:r>
            <a:r>
              <a:rPr lang="en-US" dirty="0" smtClean="0"/>
              <a:t>(</a:t>
            </a:r>
            <a:r>
              <a:rPr lang="bs-Latn-BA" dirty="0" smtClean="0"/>
              <a:t>ovaj pristup se primjenjuje kada je sporni govor, iako se radi o govoru mržnje, nije dosegao nivo da poništava temeljne vrijednosti Konvencije</a:t>
            </a:r>
            <a:endParaRPr lang="en-US" dirty="0"/>
          </a:p>
        </p:txBody>
      </p:sp>
    </p:spTree>
    <p:extLst>
      <p:ext uri="{BB962C8B-B14F-4D97-AF65-F5344CB8AC3E}">
        <p14:creationId xmlns:p14="http://schemas.microsoft.com/office/powerpoint/2010/main" xmlns="" val="26075157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dirty="0" smtClean="0"/>
              <a:t>Primjenjivost </a:t>
            </a:r>
            <a:r>
              <a:rPr lang="sr-Latn-CS" dirty="0"/>
              <a:t>čl. </a:t>
            </a:r>
            <a:r>
              <a:rPr lang="sr-Latn-CS" dirty="0" smtClean="0"/>
              <a:t>17. </a:t>
            </a:r>
            <a:r>
              <a:rPr lang="sr-Latn-CS" dirty="0"/>
              <a:t>Konvencije</a:t>
            </a:r>
            <a:endParaRPr lang="en-US" dirty="0"/>
          </a:p>
        </p:txBody>
      </p:sp>
      <p:sp>
        <p:nvSpPr>
          <p:cNvPr id="3" name="Content Placeholder 2"/>
          <p:cNvSpPr>
            <a:spLocks noGrp="1"/>
          </p:cNvSpPr>
          <p:nvPr>
            <p:ph idx="1"/>
          </p:nvPr>
        </p:nvSpPr>
        <p:spPr/>
        <p:txBody>
          <a:bodyPr>
            <a:normAutofit fontScale="77500" lnSpcReduction="20000"/>
          </a:bodyPr>
          <a:lstStyle/>
          <a:p>
            <a:r>
              <a:rPr lang="sr-Latn-CS" dirty="0" smtClean="0"/>
              <a:t>Opšta </a:t>
            </a:r>
            <a:r>
              <a:rPr lang="sr-Latn-CS" dirty="0"/>
              <a:t>svrha ovog </a:t>
            </a:r>
            <a:r>
              <a:rPr lang="sr-Latn-CS" dirty="0" smtClean="0"/>
              <a:t>člana </a:t>
            </a:r>
            <a:r>
              <a:rPr lang="sr-Latn-CS" dirty="0"/>
              <a:t>jeste da se spriječe pojedinci ili grupa s totalitarnim ciljevima eksploatacije načela navedenih u Konvenciji u svrhu sopstvenih interesa. </a:t>
            </a:r>
            <a:endParaRPr lang="sr-Latn-CS" dirty="0" smtClean="0"/>
          </a:p>
          <a:p>
            <a:r>
              <a:rPr lang="sr-Latn-CS" dirty="0" smtClean="0"/>
              <a:t>Nijed</a:t>
            </a:r>
            <a:r>
              <a:rPr lang="en-US" dirty="0" smtClean="0"/>
              <a:t>a</a:t>
            </a:r>
            <a:r>
              <a:rPr lang="sr-Latn-CS" dirty="0" smtClean="0"/>
              <a:t>n stav </a:t>
            </a:r>
            <a:r>
              <a:rPr lang="sr-Latn-CS" dirty="0"/>
              <a:t>u Konvenciji ne može se tumačiti tako da implicira na pravo bilo koje države, grupe ili osobe da obavljaju aktivnosti ili izvrše neki čin koji je usmjeren na narušavanje bilo kojeg od prava i sloboda predviđenih u ovom dokumentu ili na njihovo ograničavanje u većoj mjeri nego je to predviđeno u Konvenciji. </a:t>
            </a:r>
            <a:endParaRPr lang="sr-Latn-CS" dirty="0" smtClean="0"/>
          </a:p>
          <a:p>
            <a:r>
              <a:rPr lang="sr-Latn-CS" dirty="0" smtClean="0"/>
              <a:t>Sud </a:t>
            </a:r>
            <a:r>
              <a:rPr lang="sr-Latn-CS" dirty="0"/>
              <a:t>će primijeniti ovaj </a:t>
            </a:r>
            <a:r>
              <a:rPr lang="sr-Latn-CS" dirty="0" smtClean="0"/>
              <a:t>član</a:t>
            </a:r>
            <a:r>
              <a:rPr lang="en-US" dirty="0" smtClean="0"/>
              <a:t> </a:t>
            </a:r>
            <a:r>
              <a:rPr lang="sr-Latn-CS" dirty="0" smtClean="0"/>
              <a:t>u </a:t>
            </a:r>
            <a:r>
              <a:rPr lang="sr-Latn-CS" dirty="0"/>
              <a:t>situacijama kada se podnosilac žali na kršenje </a:t>
            </a:r>
            <a:r>
              <a:rPr lang="sr-Latn-CS" dirty="0" smtClean="0"/>
              <a:t>Konvencije, a njegova/njena </a:t>
            </a:r>
            <a:r>
              <a:rPr lang="sr-Latn-CS" dirty="0"/>
              <a:t>aktivnost je u suprotnosti sa ciljevima Konvencije. </a:t>
            </a:r>
            <a:endParaRPr lang="sr-Latn-CS" dirty="0" smtClean="0"/>
          </a:p>
          <a:p>
            <a:r>
              <a:rPr lang="sr-Latn-CS" dirty="0" smtClean="0"/>
              <a:t>Član </a:t>
            </a:r>
            <a:r>
              <a:rPr lang="sr-Latn-CS" dirty="0"/>
              <a:t>sud obično primjenjuje u slučajevima govora mržnje.</a:t>
            </a:r>
            <a:endParaRPr lang="en-US" dirty="0"/>
          </a:p>
        </p:txBody>
      </p:sp>
    </p:spTree>
    <p:extLst>
      <p:ext uri="{BB962C8B-B14F-4D97-AF65-F5344CB8AC3E}">
        <p14:creationId xmlns:p14="http://schemas.microsoft.com/office/powerpoint/2010/main" xmlns="" val="1713461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s-Latn-BA" dirty="0" smtClean="0"/>
              <a:t>Isključivanje iz zaštite Konvencije</a:t>
            </a:r>
            <a:endParaRPr lang="en-US" dirty="0"/>
          </a:p>
        </p:txBody>
      </p:sp>
      <p:sp>
        <p:nvSpPr>
          <p:cNvPr id="3" name="Content Placeholder 2"/>
          <p:cNvSpPr>
            <a:spLocks noGrp="1"/>
          </p:cNvSpPr>
          <p:nvPr>
            <p:ph idx="1"/>
          </p:nvPr>
        </p:nvSpPr>
        <p:spPr/>
        <p:txBody>
          <a:bodyPr>
            <a:normAutofit/>
          </a:bodyPr>
          <a:lstStyle/>
          <a:p>
            <a:r>
              <a:rPr lang="en-US" dirty="0" smtClean="0"/>
              <a:t>“</a:t>
            </a:r>
            <a:r>
              <a:rPr lang="bs-Latn-BA" dirty="0" smtClean="0"/>
              <a:t>Nema sumnje da se </a:t>
            </a:r>
            <a:r>
              <a:rPr lang="bs-Latn-BA" dirty="0"/>
              <a:t>članom </a:t>
            </a:r>
            <a:r>
              <a:rPr lang="en-US" dirty="0"/>
              <a:t>17</a:t>
            </a:r>
            <a:r>
              <a:rPr lang="bs-Latn-BA" dirty="0"/>
              <a:t>.</a:t>
            </a:r>
            <a:r>
              <a:rPr lang="en-US" dirty="0"/>
              <a:t> </a:t>
            </a:r>
            <a:r>
              <a:rPr lang="en-US" dirty="0" smtClean="0"/>
              <a:t>[</a:t>
            </a:r>
            <a:r>
              <a:rPr lang="bs-Latn-BA" dirty="0" smtClean="0"/>
              <a:t>zabrana zloupotrebe prava</a:t>
            </a:r>
            <a:r>
              <a:rPr lang="en-US" dirty="0" smtClean="0"/>
              <a:t>]</a:t>
            </a:r>
            <a:r>
              <a:rPr lang="bs-Latn-BA" dirty="0" smtClean="0"/>
              <a:t> </a:t>
            </a:r>
            <a:r>
              <a:rPr lang="bs-Latn-BA" dirty="0"/>
              <a:t>isključuje iz zaštite predviđene članom 10. </a:t>
            </a:r>
            <a:r>
              <a:rPr lang="en-US" dirty="0"/>
              <a:t>[</a:t>
            </a:r>
            <a:r>
              <a:rPr lang="bs-Latn-BA" dirty="0"/>
              <a:t>sloboda izražavanja</a:t>
            </a:r>
            <a:r>
              <a:rPr lang="en-US" dirty="0" smtClean="0"/>
              <a:t>]</a:t>
            </a:r>
            <a:r>
              <a:rPr lang="bs-Latn-BA" dirty="0" smtClean="0"/>
              <a:t> bilo koji komentar usmjeren protiv osnovnih vrijednosti Konvencije </a:t>
            </a:r>
            <a:r>
              <a:rPr lang="en-US" dirty="0" smtClean="0"/>
              <a:t>(…)” </a:t>
            </a:r>
            <a:endParaRPr lang="bs-Latn-BA" dirty="0" smtClean="0"/>
          </a:p>
          <a:p>
            <a:pPr marL="0" indent="0">
              <a:buNone/>
            </a:pPr>
            <a:r>
              <a:rPr lang="en-US" dirty="0" smtClean="0"/>
              <a:t>(</a:t>
            </a:r>
            <a:r>
              <a:rPr lang="en-US" i="1" dirty="0" err="1"/>
              <a:t>Seurot</a:t>
            </a:r>
            <a:r>
              <a:rPr lang="en-US" i="1" dirty="0"/>
              <a:t> v. France</a:t>
            </a:r>
            <a:r>
              <a:rPr lang="en-US" dirty="0"/>
              <a:t>, </a:t>
            </a:r>
            <a:r>
              <a:rPr lang="bs-Latn-BA" dirty="0" smtClean="0"/>
              <a:t>Odluka o prihvatljivosti od</a:t>
            </a:r>
            <a:r>
              <a:rPr lang="en-US" dirty="0" smtClean="0"/>
              <a:t> 18</a:t>
            </a:r>
            <a:r>
              <a:rPr lang="bs-Latn-BA" dirty="0" smtClean="0"/>
              <a:t>. m</a:t>
            </a:r>
            <a:r>
              <a:rPr lang="en-US" dirty="0" smtClean="0"/>
              <a:t>a</a:t>
            </a:r>
            <a:r>
              <a:rPr lang="bs-Latn-BA" dirty="0" smtClean="0"/>
              <a:t>ja</a:t>
            </a:r>
            <a:r>
              <a:rPr lang="en-US" dirty="0" smtClean="0"/>
              <a:t> 2004</a:t>
            </a:r>
            <a:r>
              <a:rPr lang="bs-Latn-BA" dirty="0" smtClean="0"/>
              <a:t>.</a:t>
            </a:r>
            <a:r>
              <a:rPr lang="en-US" dirty="0" smtClean="0"/>
              <a:t>) </a:t>
            </a:r>
            <a:endParaRPr lang="en-US" dirty="0"/>
          </a:p>
        </p:txBody>
      </p:sp>
    </p:spTree>
    <p:extLst>
      <p:ext uri="{BB962C8B-B14F-4D97-AF65-F5344CB8AC3E}">
        <p14:creationId xmlns:p14="http://schemas.microsoft.com/office/powerpoint/2010/main" xmlns="" val="458824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dirty="0" smtClean="0"/>
              <a:t>Osnovi po kojima je primjenjiv govor mržnje</a:t>
            </a:r>
            <a:endParaRPr lang="en-US" dirty="0"/>
          </a:p>
        </p:txBody>
      </p:sp>
      <p:pic>
        <p:nvPicPr>
          <p:cNvPr id="1741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1873819"/>
            <a:ext cx="2433159" cy="11985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33799" y="1873820"/>
            <a:ext cx="2259575" cy="11985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3033" y="1873819"/>
            <a:ext cx="2051118" cy="11985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414"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2000" y="3682059"/>
            <a:ext cx="2480020" cy="10755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415"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34919" y="3630907"/>
            <a:ext cx="2069232" cy="1126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416" name="Picture 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733800" y="3651166"/>
            <a:ext cx="2259574" cy="1106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417" name="Picture 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91336" y="5181600"/>
            <a:ext cx="2450684" cy="1036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418" name="Picture 10"/>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724448" y="5181600"/>
            <a:ext cx="2268926" cy="1036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419" name="Picture 11"/>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353033" y="5181599"/>
            <a:ext cx="2051118" cy="10368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92672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dirty="0" smtClean="0"/>
              <a:t>Etnička mržnja</a:t>
            </a:r>
            <a:br>
              <a:rPr lang="bs-Latn-BA" dirty="0" smtClean="0"/>
            </a:br>
            <a:r>
              <a:rPr lang="en-US" sz="3600" dirty="0" err="1" smtClean="0"/>
              <a:t>Pavel</a:t>
            </a:r>
            <a:r>
              <a:rPr lang="en-US" sz="3600" dirty="0" smtClean="0"/>
              <a:t> </a:t>
            </a:r>
            <a:r>
              <a:rPr lang="en-US" sz="3600" dirty="0" err="1"/>
              <a:t>Ivanov</a:t>
            </a:r>
            <a:r>
              <a:rPr lang="en-US" sz="3600" dirty="0"/>
              <a:t> </a:t>
            </a:r>
            <a:r>
              <a:rPr lang="bs-Latn-BA" sz="3600" dirty="0" smtClean="0"/>
              <a:t>v</a:t>
            </a:r>
            <a:r>
              <a:rPr lang="en-US" sz="3600" dirty="0" smtClean="0"/>
              <a:t>. </a:t>
            </a:r>
            <a:r>
              <a:rPr lang="en-US" sz="3600" dirty="0"/>
              <a:t>Russia </a:t>
            </a:r>
            <a:r>
              <a:rPr lang="en-US" sz="3600" dirty="0" smtClean="0"/>
              <a:t>20</a:t>
            </a:r>
            <a:r>
              <a:rPr lang="bs-Latn-BA" sz="3600" dirty="0"/>
              <a:t>. f</a:t>
            </a:r>
            <a:r>
              <a:rPr lang="en-US" sz="3600" dirty="0" err="1"/>
              <a:t>ebruar</a:t>
            </a:r>
            <a:r>
              <a:rPr lang="bs-Latn-BA" sz="3600" dirty="0"/>
              <a:t> </a:t>
            </a:r>
            <a:r>
              <a:rPr lang="en-US" sz="3600" dirty="0" smtClean="0"/>
              <a:t>2007</a:t>
            </a:r>
            <a:r>
              <a:rPr lang="bs-Latn-BA" sz="3600" dirty="0" smtClean="0"/>
              <a:t>.</a:t>
            </a:r>
            <a:endParaRPr lang="en-US" sz="3600" dirty="0"/>
          </a:p>
        </p:txBody>
      </p:sp>
      <p:sp>
        <p:nvSpPr>
          <p:cNvPr id="3" name="Content Placeholder 2"/>
          <p:cNvSpPr>
            <a:spLocks noGrp="1"/>
          </p:cNvSpPr>
          <p:nvPr>
            <p:ph idx="1"/>
          </p:nvPr>
        </p:nvSpPr>
        <p:spPr>
          <a:xfrm>
            <a:off x="457200" y="1447800"/>
            <a:ext cx="8229600" cy="4754563"/>
          </a:xfrm>
        </p:spPr>
        <p:txBody>
          <a:bodyPr>
            <a:normAutofit fontScale="55000" lnSpcReduction="20000"/>
          </a:bodyPr>
          <a:lstStyle/>
          <a:p>
            <a:r>
              <a:rPr lang="bs-Latn-BA" sz="3500" dirty="0" smtClean="0"/>
              <a:t>Aplikant, vlasnik i urednik novina, je osuđen za javno poticanje na etničku, rasnu i religioznu mržnju putem korištenja mas-medija. On je napisao i objavio niz članaka prikazujuči Jevreje kao izvor zla u Rusiji, te pozivajući na njihovo isključivanje iz društvenog života. Optužio je cijelu etničku grupu za kovanje zavjere protiv ruskog naroda, te je pripisao fašističku ideologiju jevrejskom vodstvu. I u svojim publikacijama, kao i usmenim izlaganjima na suđenju, konstantno je negirao pravo Jevreja na nacionalni ponos, tvrdeći da oni nisu formirali naciju. Aplikant se naročito žalio  da njegova osuda za poticanje na rasnu mržnju nije bila opravdana</a:t>
            </a:r>
            <a:r>
              <a:rPr lang="en-US" sz="3500" dirty="0" smtClean="0"/>
              <a:t>. </a:t>
            </a:r>
            <a:endParaRPr lang="en-US" sz="3500" dirty="0"/>
          </a:p>
          <a:p>
            <a:r>
              <a:rPr lang="bs-Latn-BA" sz="3500" dirty="0" smtClean="0"/>
              <a:t>Sud je proglasio aplikaciju </a:t>
            </a:r>
            <a:r>
              <a:rPr lang="bs-Latn-BA" sz="3500" b="1" dirty="0" smtClean="0"/>
              <a:t>neprihvatljivom</a:t>
            </a:r>
            <a:r>
              <a:rPr lang="bs-Latn-BA" sz="3500" dirty="0" smtClean="0"/>
              <a:t> </a:t>
            </a:r>
            <a:r>
              <a:rPr lang="en-US" sz="3500" dirty="0" smtClean="0"/>
              <a:t>(</a:t>
            </a:r>
            <a:r>
              <a:rPr lang="bs-Latn-BA" sz="3500" dirty="0" smtClean="0"/>
              <a:t>nekompatibilna</a:t>
            </a:r>
            <a:r>
              <a:rPr lang="en-US" sz="3500" dirty="0" smtClean="0"/>
              <a:t> </a:t>
            </a:r>
            <a:r>
              <a:rPr lang="en-US" sz="3500" i="1" dirty="0" err="1"/>
              <a:t>ratione</a:t>
            </a:r>
            <a:r>
              <a:rPr lang="en-US" sz="3500" i="1" dirty="0"/>
              <a:t> </a:t>
            </a:r>
            <a:r>
              <a:rPr lang="en-US" sz="3500" i="1" dirty="0" err="1"/>
              <a:t>materiae</a:t>
            </a:r>
            <a:r>
              <a:rPr lang="en-US" sz="3500" dirty="0"/>
              <a:t>). </a:t>
            </a:r>
            <a:r>
              <a:rPr lang="bs-Latn-BA" sz="3500" dirty="0" smtClean="0"/>
              <a:t>Nije imao sumnje u pogledu jasno označenog anti-semitskog tona aplikantovih gledišta te se složio sa ocjenom datom od strane domaćih sudova da je aplikant svojim publikacijama htio da potiče mržnju prema Jevrejima. Takav općenit i jasan napad na jednu etničku skupinu je usmjeren direktno protiv osnovnih vrijednosti Konvencije, konkretno tolerancije, društvenog mira i nediskriminacije. Zbog toga, iz razloga predviđenih članom 17. (zabrana zloupotrebe prava) Konvencije, aplikant ne može ostvariti korist iz zaštite predviđene članom 10. (sloboda izražavanja) Konvencije. </a:t>
            </a:r>
            <a:endParaRPr lang="bs-Latn-BA" i="1" dirty="0"/>
          </a:p>
        </p:txBody>
      </p:sp>
      <p:sp>
        <p:nvSpPr>
          <p:cNvPr id="4" name="Rectangle 3"/>
          <p:cNvSpPr/>
          <p:nvPr/>
        </p:nvSpPr>
        <p:spPr>
          <a:xfrm>
            <a:off x="381000" y="2274838"/>
            <a:ext cx="8229600" cy="3108543"/>
          </a:xfrm>
          <a:prstGeom prst="rect">
            <a:avLst/>
          </a:prstGeom>
        </p:spPr>
        <p:txBody>
          <a:bodyPr wrap="square">
            <a:spAutoFit/>
          </a:bodyPr>
          <a:lstStyle/>
          <a:p>
            <a:r>
              <a:rPr lang="bs-Latn-BA" sz="2800" i="1" dirty="0"/>
              <a:t>Vidjeti takođe</a:t>
            </a:r>
            <a:r>
              <a:rPr lang="en-US" sz="2800" dirty="0"/>
              <a:t>: </a:t>
            </a:r>
            <a:r>
              <a:rPr lang="en-US" sz="2800" b="1" i="1" dirty="0"/>
              <a:t>W.P. </a:t>
            </a:r>
            <a:r>
              <a:rPr lang="bs-Latn-BA" sz="2800" b="1" i="1" dirty="0"/>
              <a:t>I Ostali</a:t>
            </a:r>
            <a:r>
              <a:rPr lang="en-US" sz="2800" b="1" i="1" dirty="0"/>
              <a:t> v. Pol</a:t>
            </a:r>
            <a:r>
              <a:rPr lang="bs-Latn-BA" sz="2800" b="1" i="1" dirty="0"/>
              <a:t>ljske</a:t>
            </a:r>
            <a:r>
              <a:rPr lang="en-US" sz="2800" b="1" i="1" dirty="0"/>
              <a:t> </a:t>
            </a:r>
            <a:r>
              <a:rPr lang="en-US" sz="2800" dirty="0"/>
              <a:t>(</a:t>
            </a:r>
            <a:r>
              <a:rPr lang="bs-Latn-BA" sz="2800" dirty="0"/>
              <a:t>br</a:t>
            </a:r>
            <a:r>
              <a:rPr lang="en-US" sz="2800" dirty="0"/>
              <a:t>. 42264/98), </a:t>
            </a:r>
            <a:r>
              <a:rPr lang="bs-Latn-BA" sz="2800" dirty="0"/>
              <a:t>Odluka o dopustivosti od 2.9.2004. </a:t>
            </a:r>
            <a:r>
              <a:rPr lang="en-US" sz="2800" dirty="0"/>
              <a:t>(</a:t>
            </a:r>
            <a:r>
              <a:rPr lang="bs-Latn-BA" sz="2800" dirty="0"/>
              <a:t>u vezi odbijanja polsjkih vlasti da dozvole osnivanje udruženja sa </a:t>
            </a:r>
            <a:r>
              <a:rPr lang="bs-Latn-BA" sz="2800" dirty="0" smtClean="0"/>
              <a:t>statutom </a:t>
            </a:r>
            <a:r>
              <a:rPr lang="bs-Latn-BA" sz="2800" dirty="0"/>
              <a:t>koji je uključivao anti-semitske izjave </a:t>
            </a:r>
            <a:r>
              <a:rPr lang="en-US" sz="2800" dirty="0"/>
              <a:t>–</a:t>
            </a:r>
            <a:r>
              <a:rPr lang="bs-Latn-BA" sz="2800" dirty="0"/>
              <a:t> Sud je zauzeo stav da aplikanti ne mogu imati koristi od zaštite predviđene članom 11. (sloboda okupljanja i udruživanja) Konvencije</a:t>
            </a:r>
            <a:endParaRPr lang="en-US" sz="2800" dirty="0"/>
          </a:p>
        </p:txBody>
      </p:sp>
    </p:spTree>
    <p:extLst>
      <p:ext uri="{BB962C8B-B14F-4D97-AF65-F5344CB8AC3E}">
        <p14:creationId xmlns:p14="http://schemas.microsoft.com/office/powerpoint/2010/main" xmlns="" val="83547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par>
                                <p:cTn id="13" presetID="16" presetClass="exit" presetSubtype="21" fill="hold" nodeType="withEffect">
                                  <p:stCondLst>
                                    <p:cond delay="0"/>
                                  </p:stCondLst>
                                  <p:childTnLst>
                                    <p:animEffect transition="out" filter="barn(inVertical)">
                                      <p:cBhvr>
                                        <p:cTn id="14" dur="500"/>
                                        <p:tgtEl>
                                          <p:spTgt spid="3">
                                            <p:txEl>
                                              <p:pRg st="1" end="1"/>
                                            </p:txEl>
                                          </p:spTgt>
                                        </p:tgtEl>
                                      </p:cBhvr>
                                    </p:animEffect>
                                    <p:set>
                                      <p:cBhvr>
                                        <p:cTn id="15"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Sadržaj</a:t>
            </a:r>
            <a:endParaRPr lang="en-US" dirty="0"/>
          </a:p>
        </p:txBody>
      </p:sp>
      <p:sp>
        <p:nvSpPr>
          <p:cNvPr id="3" name="Content Placeholder 2"/>
          <p:cNvSpPr>
            <a:spLocks noGrp="1"/>
          </p:cNvSpPr>
          <p:nvPr>
            <p:ph idx="1"/>
          </p:nvPr>
        </p:nvSpPr>
        <p:spPr/>
        <p:txBody>
          <a:bodyPr/>
          <a:lstStyle/>
          <a:p>
            <a:r>
              <a:rPr lang="bs-Latn-BA" dirty="0" smtClean="0">
                <a:solidFill>
                  <a:srgbClr val="FF0000"/>
                </a:solidFill>
              </a:rPr>
              <a:t>Općenito o </a:t>
            </a:r>
            <a:r>
              <a:rPr lang="en-US" dirty="0" err="1" smtClean="0">
                <a:solidFill>
                  <a:srgbClr val="FF0000"/>
                </a:solidFill>
              </a:rPr>
              <a:t>slobodi</a:t>
            </a:r>
            <a:r>
              <a:rPr lang="en-US" dirty="0" smtClean="0">
                <a:solidFill>
                  <a:srgbClr val="FF0000"/>
                </a:solidFill>
              </a:rPr>
              <a:t> i</a:t>
            </a:r>
            <a:r>
              <a:rPr lang="bs-Latn-BA" dirty="0" smtClean="0">
                <a:solidFill>
                  <a:srgbClr val="FF0000"/>
                </a:solidFill>
              </a:rPr>
              <a:t>zražavanja i govoru mržnje</a:t>
            </a:r>
          </a:p>
          <a:p>
            <a:r>
              <a:rPr lang="bs-Latn-BA" dirty="0" smtClean="0">
                <a:solidFill>
                  <a:srgbClr val="FF0000"/>
                </a:solidFill>
              </a:rPr>
              <a:t>Stastiški podaci EKLJP u pogledu slobode izražavanja</a:t>
            </a:r>
          </a:p>
          <a:p>
            <a:r>
              <a:rPr lang="bs-Latn-BA" dirty="0" smtClean="0">
                <a:solidFill>
                  <a:srgbClr val="FF0000"/>
                </a:solidFill>
              </a:rPr>
              <a:t>Dvostruki pristup ESLJP u pogledu govora mržnje </a:t>
            </a:r>
          </a:p>
          <a:p>
            <a:r>
              <a:rPr lang="bs-Latn-BA" dirty="0" smtClean="0">
                <a:solidFill>
                  <a:srgbClr val="FF0000"/>
                </a:solidFill>
              </a:rPr>
              <a:t>Pojedini slučajevi</a:t>
            </a:r>
          </a:p>
          <a:p>
            <a:pPr marL="0" indent="0">
              <a:buNone/>
            </a:pPr>
            <a:endParaRPr lang="bs-Latn-BA" dirty="0" smtClean="0"/>
          </a:p>
          <a:p>
            <a:endParaRPr lang="en-US" dirty="0"/>
          </a:p>
        </p:txBody>
      </p:sp>
    </p:spTree>
    <p:extLst>
      <p:ext uri="{BB962C8B-B14F-4D97-AF65-F5344CB8AC3E}">
        <p14:creationId xmlns:p14="http://schemas.microsoft.com/office/powerpoint/2010/main" xmlns="" val="36395716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bs-Latn-BA" dirty="0" smtClean="0"/>
              <a:t>Negiranje i revizionizam</a:t>
            </a:r>
            <a:br>
              <a:rPr lang="bs-Latn-BA" dirty="0" smtClean="0"/>
            </a:br>
            <a:r>
              <a:rPr lang="bs-Latn-BA" sz="3100" dirty="0" smtClean="0"/>
              <a:t>Garaudy protiv Francuske od 24.6.2003.</a:t>
            </a:r>
            <a:endParaRPr lang="en-US" sz="3100" dirty="0"/>
          </a:p>
        </p:txBody>
      </p:sp>
      <p:sp>
        <p:nvSpPr>
          <p:cNvPr id="3" name="Content Placeholder 2"/>
          <p:cNvSpPr>
            <a:spLocks noGrp="1"/>
          </p:cNvSpPr>
          <p:nvPr>
            <p:ph idx="1"/>
          </p:nvPr>
        </p:nvSpPr>
        <p:spPr/>
        <p:txBody>
          <a:bodyPr>
            <a:normAutofit fontScale="62500" lnSpcReduction="20000"/>
          </a:bodyPr>
          <a:lstStyle/>
          <a:p>
            <a:r>
              <a:rPr lang="bs-Latn-BA" dirty="0" smtClean="0"/>
              <a:t>A</a:t>
            </a:r>
            <a:r>
              <a:rPr lang="en-US" dirty="0" err="1" smtClean="0"/>
              <a:t>pli</a:t>
            </a:r>
            <a:r>
              <a:rPr lang="bs-Latn-BA" dirty="0" smtClean="0"/>
              <a:t>k</a:t>
            </a:r>
            <a:r>
              <a:rPr lang="en-US" dirty="0" smtClean="0"/>
              <a:t>ant,</a:t>
            </a:r>
            <a:r>
              <a:rPr lang="bs-Latn-BA" dirty="0" smtClean="0"/>
              <a:t> </a:t>
            </a:r>
            <a:r>
              <a:rPr lang="en-US" dirty="0" err="1" smtClean="0"/>
              <a:t>autor</a:t>
            </a:r>
            <a:r>
              <a:rPr lang="en-US" dirty="0" smtClean="0"/>
              <a:t> </a:t>
            </a:r>
            <a:r>
              <a:rPr lang="bs-Latn-BA" dirty="0" smtClean="0"/>
              <a:t>knjige pod naslovom </a:t>
            </a:r>
            <a:r>
              <a:rPr lang="bs-Latn-BA" dirty="0" smtClean="0">
                <a:effectLst>
                  <a:outerShdw blurRad="38100" dist="38100" dir="2700000" algn="tl">
                    <a:srgbClr val="000000">
                      <a:alpha val="43137"/>
                    </a:srgbClr>
                  </a:outerShdw>
                </a:effectLst>
              </a:rPr>
              <a:t>Osnivački mitovi modernog Izraela</a:t>
            </a:r>
            <a:r>
              <a:rPr lang="bs-Latn-BA" dirty="0" smtClean="0"/>
              <a:t>, je osuđen za krivična djela negiranje postojanja zločina protiv čovječnosti, omalovažavanja u javnosti grupe osoba – u ovom slučaju jevrejske zajednice, i poticnja na rasnu mržnju</a:t>
            </a:r>
            <a:r>
              <a:rPr lang="en-US" dirty="0" smtClean="0"/>
              <a:t>. </a:t>
            </a:r>
            <a:r>
              <a:rPr lang="bs-Latn-BA" dirty="0" smtClean="0"/>
              <a:t>Aplikant se žalio da su mu povrijeđena prava na slobodu izražavanja</a:t>
            </a:r>
            <a:r>
              <a:rPr lang="en-US" dirty="0" smtClean="0"/>
              <a:t>. </a:t>
            </a:r>
            <a:endParaRPr lang="en-US" dirty="0"/>
          </a:p>
          <a:p>
            <a:r>
              <a:rPr lang="bs-Latn-BA" dirty="0" smtClean="0"/>
              <a:t>Sud je proglasio aplikaciju </a:t>
            </a:r>
            <a:r>
              <a:rPr lang="bs-Latn-BA" b="1" dirty="0" smtClean="0"/>
              <a:t>neprihvatljivom</a:t>
            </a:r>
            <a:r>
              <a:rPr lang="bs-Latn-BA" dirty="0" smtClean="0"/>
              <a:t> </a:t>
            </a:r>
            <a:r>
              <a:rPr lang="en-US" dirty="0" smtClean="0"/>
              <a:t>(</a:t>
            </a:r>
            <a:r>
              <a:rPr lang="bs-Latn-BA" dirty="0" smtClean="0"/>
              <a:t>inkompatibilnom </a:t>
            </a:r>
            <a:r>
              <a:rPr lang="en-US" i="1" dirty="0" err="1" smtClean="0"/>
              <a:t>ratione</a:t>
            </a:r>
            <a:r>
              <a:rPr lang="en-US" i="1" dirty="0" smtClean="0"/>
              <a:t> </a:t>
            </a:r>
            <a:r>
              <a:rPr lang="en-US" i="1" dirty="0" err="1"/>
              <a:t>materiae</a:t>
            </a:r>
            <a:r>
              <a:rPr lang="en-US" dirty="0"/>
              <a:t>). </a:t>
            </a:r>
            <a:r>
              <a:rPr lang="bs-Latn-BA" dirty="0" smtClean="0"/>
              <a:t>Smatrao je da je sadržaj aplikantovih riječi dosegao do negiranja holokausta, te je naglasio da negiranje zločina protiv čovječnosti predstavlja jedan najozbiljnijih oblika rasne uvrede, kao i poticanje na mržnju prema njima. Osporavanjem postojanja jasno utvrđenih činjenica nije predstavljalo naučno ili istorijsko istraživanje; stvarni cilj je bio rehabilitirati nacional-socijalistički režim i optužiti same žrtve za falsifikovanje istorije. Kako su takve radnje očito nekompatibilne sa osnovnim vrijednostima koje se promovišu Konvencijom, Sud je primjenio član 17. (zabrana zloupotrebe prava) te je zaključio da aplikant nema pravo da se poziva na član 10. (sloboda izražavanja) Konvencije</a:t>
            </a:r>
            <a:endParaRPr lang="bs-Latn-BA" i="1" dirty="0" smtClean="0"/>
          </a:p>
        </p:txBody>
      </p:sp>
      <p:sp>
        <p:nvSpPr>
          <p:cNvPr id="4" name="Rectangle 3"/>
          <p:cNvSpPr/>
          <p:nvPr/>
        </p:nvSpPr>
        <p:spPr>
          <a:xfrm>
            <a:off x="582304" y="1970544"/>
            <a:ext cx="8229600" cy="2677656"/>
          </a:xfrm>
          <a:prstGeom prst="rect">
            <a:avLst/>
          </a:prstGeom>
        </p:spPr>
        <p:txBody>
          <a:bodyPr wrap="square">
            <a:spAutoFit/>
          </a:bodyPr>
          <a:lstStyle/>
          <a:p>
            <a:r>
              <a:rPr lang="bs-Latn-BA" sz="2800" i="1" dirty="0"/>
              <a:t>Vidjeti također</a:t>
            </a:r>
            <a:r>
              <a:rPr lang="en-US" sz="2800" dirty="0"/>
              <a:t>: </a:t>
            </a:r>
            <a:r>
              <a:rPr lang="en-US" sz="2800" b="1" i="1" dirty="0" err="1"/>
              <a:t>Honsik</a:t>
            </a:r>
            <a:r>
              <a:rPr lang="en-US" sz="2800" b="1" i="1" dirty="0"/>
              <a:t> v. Austria</a:t>
            </a:r>
            <a:r>
              <a:rPr lang="bs-Latn-BA" sz="2800" dirty="0"/>
              <a:t> </a:t>
            </a:r>
            <a:r>
              <a:rPr lang="en-US" sz="2800" dirty="0"/>
              <a:t>(</a:t>
            </a:r>
            <a:r>
              <a:rPr lang="bs-Latn-BA" sz="2800" dirty="0"/>
              <a:t>ticao se objave negiranja počinjenja genocida u gasnim komorama koncentracionih logora pod režimom Nacional-socijalizma</a:t>
            </a:r>
            <a:r>
              <a:rPr lang="en-US" sz="2800" dirty="0"/>
              <a:t>; </a:t>
            </a:r>
            <a:r>
              <a:rPr lang="en-US" sz="2800" b="1" i="1" dirty="0"/>
              <a:t>Marais v. France</a:t>
            </a:r>
            <a:r>
              <a:rPr lang="en-US" sz="2800" dirty="0"/>
              <a:t> (</a:t>
            </a:r>
            <a:r>
              <a:rPr lang="bs-Latn-BA" sz="2800" dirty="0"/>
              <a:t>ticao se članka u periodičnom listu koji je imao za cilj da demonstrira naučnu nemogućnost „navodne gasifikacije“)</a:t>
            </a:r>
            <a:endParaRPr lang="en-US" sz="2800" dirty="0"/>
          </a:p>
        </p:txBody>
      </p:sp>
    </p:spTree>
    <p:extLst>
      <p:ext uri="{BB962C8B-B14F-4D97-AF65-F5344CB8AC3E}">
        <p14:creationId xmlns:p14="http://schemas.microsoft.com/office/powerpoint/2010/main" xmlns="" val="43637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hidden"/>
                                      </p:to>
                                    </p:set>
                                  </p:childTnLst>
                                </p:cTn>
                              </p:par>
                              <p:par>
                                <p:cTn id="20" presetID="16" presetClass="entr" presetSubtype="21"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s-Latn-BA" dirty="0" smtClean="0"/>
              <a:t>Rasna mržnja</a:t>
            </a:r>
            <a:br>
              <a:rPr lang="bs-Latn-BA" dirty="0" smtClean="0"/>
            </a:br>
            <a:r>
              <a:rPr lang="en-US" sz="2000" b="1" dirty="0" err="1"/>
              <a:t>Glimmerveen</a:t>
            </a:r>
            <a:r>
              <a:rPr lang="en-US" sz="2000" b="1" dirty="0"/>
              <a:t> </a:t>
            </a:r>
            <a:r>
              <a:rPr lang="bs-Latn-BA" sz="2000" b="1" dirty="0" smtClean="0"/>
              <a:t>i</a:t>
            </a:r>
            <a:r>
              <a:rPr lang="en-US" sz="2000" b="1" dirty="0" smtClean="0"/>
              <a:t> </a:t>
            </a:r>
            <a:r>
              <a:rPr lang="en-US" sz="2000" b="1" dirty="0" err="1"/>
              <a:t>Haqenbeek</a:t>
            </a:r>
            <a:r>
              <a:rPr lang="en-US" sz="2000" b="1" dirty="0"/>
              <a:t> v. </a:t>
            </a:r>
            <a:r>
              <a:rPr lang="bs-Latn-BA" sz="2000" b="1" dirty="0" smtClean="0"/>
              <a:t>Holandije </a:t>
            </a:r>
            <a:r>
              <a:rPr lang="en-US" sz="2000" dirty="0" smtClean="0"/>
              <a:t>11</a:t>
            </a:r>
            <a:r>
              <a:rPr lang="bs-Latn-BA" sz="2000" dirty="0" smtClean="0"/>
              <a:t>. ok</a:t>
            </a:r>
            <a:r>
              <a:rPr lang="en-US" sz="2000" dirty="0" err="1" smtClean="0"/>
              <a:t>tob</a:t>
            </a:r>
            <a:r>
              <a:rPr lang="bs-Latn-BA" sz="2000" dirty="0" smtClean="0"/>
              <a:t>a</a:t>
            </a:r>
            <a:r>
              <a:rPr lang="en-US" sz="2000" dirty="0" smtClean="0"/>
              <a:t>r </a:t>
            </a:r>
            <a:r>
              <a:rPr lang="en-US" sz="2000" dirty="0"/>
              <a:t>1979 </a:t>
            </a:r>
          </a:p>
        </p:txBody>
      </p:sp>
      <p:sp>
        <p:nvSpPr>
          <p:cNvPr id="3" name="Content Placeholder 2"/>
          <p:cNvSpPr>
            <a:spLocks noGrp="1"/>
          </p:cNvSpPr>
          <p:nvPr>
            <p:ph idx="1"/>
          </p:nvPr>
        </p:nvSpPr>
        <p:spPr/>
        <p:txBody>
          <a:bodyPr>
            <a:normAutofit/>
          </a:bodyPr>
          <a:lstStyle/>
          <a:p>
            <a:r>
              <a:rPr lang="bs-Latn-BA" dirty="0" smtClean="0"/>
              <a:t>Aplikant je osuđen zbog posjedovanja letaka namijenjenih „Bijelim holanđanima“ koji je imao za cilj da osigura da svi koji nisu bijelci napuste Holandiju</a:t>
            </a:r>
          </a:p>
          <a:p>
            <a:r>
              <a:rPr lang="bs-Latn-BA" dirty="0" smtClean="0"/>
              <a:t>Komisija je oglasila aplikaciju neprihvatljivom </a:t>
            </a:r>
            <a:r>
              <a:rPr lang="en-US" dirty="0" smtClean="0"/>
              <a:t> </a:t>
            </a:r>
            <a:r>
              <a:rPr lang="bs-Latn-BA" dirty="0" smtClean="0"/>
              <a:t>nalazeći da član </a:t>
            </a:r>
            <a:r>
              <a:rPr lang="en-US" dirty="0" smtClean="0"/>
              <a:t>17</a:t>
            </a:r>
            <a:r>
              <a:rPr lang="bs-Latn-BA" dirty="0" smtClean="0"/>
              <a:t>.</a:t>
            </a:r>
            <a:r>
              <a:rPr lang="en-US" dirty="0" smtClean="0"/>
              <a:t> </a:t>
            </a:r>
            <a:r>
              <a:rPr lang="bs-Latn-BA" dirty="0" smtClean="0"/>
              <a:t>Konvencije nije dozvoljavao pozivanje na član 10. Konvencije radi širenja ideja koje su rasno diskriminirajuće </a:t>
            </a:r>
            <a:endParaRPr lang="en-US" dirty="0"/>
          </a:p>
        </p:txBody>
      </p:sp>
    </p:spTree>
    <p:extLst>
      <p:ext uri="{BB962C8B-B14F-4D97-AF65-F5344CB8AC3E}">
        <p14:creationId xmlns:p14="http://schemas.microsoft.com/office/powerpoint/2010/main" xmlns="" val="304027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s-Latn-BA" dirty="0" smtClean="0"/>
              <a:t>Religijska mržnja</a:t>
            </a:r>
            <a:br>
              <a:rPr lang="bs-Latn-BA" dirty="0" smtClean="0"/>
            </a:br>
            <a:r>
              <a:rPr lang="en-US" sz="2200" b="1" dirty="0"/>
              <a:t>Norwood v. </a:t>
            </a:r>
            <a:r>
              <a:rPr lang="bs-Latn-BA" sz="2200" b="1" dirty="0" smtClean="0"/>
              <a:t>Velika Britanije </a:t>
            </a:r>
            <a:r>
              <a:rPr lang="en-US" sz="2200" dirty="0" smtClean="0"/>
              <a:t>16</a:t>
            </a:r>
            <a:r>
              <a:rPr lang="bs-Latn-BA" sz="2200" dirty="0" smtClean="0"/>
              <a:t>. no</a:t>
            </a:r>
            <a:r>
              <a:rPr lang="en-US" sz="2200" dirty="0" err="1" smtClean="0"/>
              <a:t>vemb</a:t>
            </a:r>
            <a:r>
              <a:rPr lang="bs-Latn-BA" sz="2200" dirty="0" smtClean="0"/>
              <a:t>a</a:t>
            </a:r>
            <a:r>
              <a:rPr lang="en-US" sz="2200" dirty="0" smtClean="0"/>
              <a:t>r 2004</a:t>
            </a:r>
            <a:r>
              <a:rPr lang="bs-Latn-BA" sz="2200" dirty="0" smtClean="0"/>
              <a:t>.</a:t>
            </a:r>
            <a:endParaRPr lang="en-US" dirty="0"/>
          </a:p>
        </p:txBody>
      </p:sp>
      <p:sp>
        <p:nvSpPr>
          <p:cNvPr id="3" name="Content Placeholder 2"/>
          <p:cNvSpPr>
            <a:spLocks noGrp="1"/>
          </p:cNvSpPr>
          <p:nvPr>
            <p:ph idx="1"/>
          </p:nvPr>
        </p:nvSpPr>
        <p:spPr/>
        <p:txBody>
          <a:bodyPr>
            <a:normAutofit fontScale="70000" lnSpcReduction="20000"/>
          </a:bodyPr>
          <a:lstStyle/>
          <a:p>
            <a:r>
              <a:rPr lang="bs-Latn-BA" dirty="0" smtClean="0"/>
              <a:t>Aplikant je postavio na prozor poster koji je dobio od Britanske nacionalne stranke, čiji je bio član, koji pokazuje Tornjeve Blizance u plamenu</a:t>
            </a:r>
            <a:r>
              <a:rPr lang="en-US" dirty="0" smtClean="0"/>
              <a:t>.</a:t>
            </a:r>
            <a:r>
              <a:rPr lang="bs-Latn-BA" dirty="0" smtClean="0"/>
              <a:t> Sliku je pratio tekst: </a:t>
            </a:r>
            <a:r>
              <a:rPr lang="en-US" dirty="0" smtClean="0"/>
              <a:t>“</a:t>
            </a:r>
            <a:r>
              <a:rPr lang="en-US" dirty="0"/>
              <a:t>Islam </a:t>
            </a:r>
            <a:r>
              <a:rPr lang="bs-Latn-BA" dirty="0" smtClean="0"/>
              <a:t>van</a:t>
            </a:r>
            <a:r>
              <a:rPr lang="en-US" dirty="0" smtClean="0"/>
              <a:t> Brita</a:t>
            </a:r>
            <a:r>
              <a:rPr lang="bs-Latn-BA" dirty="0" smtClean="0"/>
              <a:t>nije</a:t>
            </a:r>
            <a:r>
              <a:rPr lang="en-US" dirty="0" smtClean="0"/>
              <a:t> –</a:t>
            </a:r>
            <a:r>
              <a:rPr lang="bs-Latn-BA" dirty="0" smtClean="0"/>
              <a:t> Zaštiti Britance</a:t>
            </a:r>
            <a:r>
              <a:rPr lang="en-US" dirty="0" smtClean="0"/>
              <a:t>”. </a:t>
            </a:r>
            <a:r>
              <a:rPr lang="bs-Latn-BA" dirty="0" smtClean="0"/>
              <a:t>Kao posljedica toga bilo je da je osuđen za pogoršano neprijateljstvo prema religioznoj grupi. Aplikant se žalio između ostalog da mu je povrijeđeno pravo na slobodu izražavanja.</a:t>
            </a:r>
            <a:endParaRPr lang="en-US" dirty="0"/>
          </a:p>
          <a:p>
            <a:r>
              <a:rPr lang="bs-Latn-BA" dirty="0"/>
              <a:t>Sud je proglasio aplikaciju </a:t>
            </a:r>
            <a:r>
              <a:rPr lang="bs-Latn-BA" b="1" dirty="0"/>
              <a:t>neprihvatljivom</a:t>
            </a:r>
            <a:r>
              <a:rPr lang="bs-Latn-BA" dirty="0"/>
              <a:t> </a:t>
            </a:r>
            <a:r>
              <a:rPr lang="en-US" dirty="0"/>
              <a:t>(</a:t>
            </a:r>
            <a:r>
              <a:rPr lang="bs-Latn-BA" dirty="0"/>
              <a:t>inkompatibilnom </a:t>
            </a:r>
            <a:r>
              <a:rPr lang="en-US" i="1" dirty="0" err="1"/>
              <a:t>ratione</a:t>
            </a:r>
            <a:r>
              <a:rPr lang="en-US" i="1" dirty="0"/>
              <a:t> </a:t>
            </a:r>
            <a:r>
              <a:rPr lang="en-US" i="1" dirty="0" err="1"/>
              <a:t>materiae</a:t>
            </a:r>
            <a:r>
              <a:rPr lang="en-US" dirty="0" smtClean="0"/>
              <a:t>).</a:t>
            </a:r>
            <a:r>
              <a:rPr lang="bs-Latn-BA" dirty="0" smtClean="0"/>
              <a:t> Utvrdio je da je ovaj opći i žestoki napad protiv religijske grupe, povezujući grupu kao cjelinu sa teškim djelom terorizma, bio nespojiv sa vrijednostima proklamovanim i garantovanim Konvencijom, konkretno tolerancijom, društvenim mirom i nediskriminacijom. Sud je zato smatrao da je aplikantovo postavljanje postera na svoj prozor </a:t>
            </a:r>
            <a:r>
              <a:rPr lang="en-US" dirty="0" smtClean="0"/>
              <a:t> </a:t>
            </a:r>
            <a:r>
              <a:rPr lang="bs-Latn-BA" dirty="0" smtClean="0"/>
              <a:t>predstavljalo radnju unutar značenja člana 17. Konvencije</a:t>
            </a:r>
            <a:r>
              <a:rPr lang="en-US" dirty="0" smtClean="0"/>
              <a:t>, </a:t>
            </a:r>
            <a:r>
              <a:rPr lang="bs-Latn-BA" dirty="0" smtClean="0"/>
              <a:t>te da se aplikant zbog toga ne može pozivati na zaštitu člana 10. Konvencije</a:t>
            </a:r>
            <a:endParaRPr lang="en-US" dirty="0"/>
          </a:p>
        </p:txBody>
      </p:sp>
    </p:spTree>
    <p:extLst>
      <p:ext uri="{BB962C8B-B14F-4D97-AF65-F5344CB8AC3E}">
        <p14:creationId xmlns:p14="http://schemas.microsoft.com/office/powerpoint/2010/main" xmlns="" val="256748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bs-Latn-BA" sz="2800" dirty="0" smtClean="0"/>
              <a:t>Izuzetak zbog nasilja i poticanja na neprijateljstvo</a:t>
            </a:r>
            <a:r>
              <a:rPr lang="bs-Latn-BA" sz="3200" dirty="0" smtClean="0"/>
              <a:t/>
            </a:r>
            <a:br>
              <a:rPr lang="bs-Latn-BA" sz="3200" dirty="0" smtClean="0"/>
            </a:br>
            <a:r>
              <a:rPr lang="bs-Latn-BA" sz="2400" dirty="0" smtClean="0"/>
              <a:t>Surek v. Turska (8.7.1999.)</a:t>
            </a:r>
            <a:endParaRPr lang="en-US" sz="2400" dirty="0"/>
          </a:p>
        </p:txBody>
      </p:sp>
      <p:sp>
        <p:nvSpPr>
          <p:cNvPr id="3" name="Content Placeholder 2"/>
          <p:cNvSpPr>
            <a:spLocks noGrp="1"/>
          </p:cNvSpPr>
          <p:nvPr>
            <p:ph idx="1"/>
          </p:nvPr>
        </p:nvSpPr>
        <p:spPr/>
        <p:txBody>
          <a:bodyPr>
            <a:normAutofit fontScale="62500" lnSpcReduction="20000"/>
          </a:bodyPr>
          <a:lstStyle/>
          <a:p>
            <a:r>
              <a:rPr lang="sr-Latn-CS" dirty="0"/>
              <a:t>Podnosilac predstavke je vlasnik nedjeljnih novina koji je objavio pisma dvojice čitalaca koji žestoko osuđuju vojne akcije vlasti u jugoistočnoj Turskoj i optužuju ih za brutalno suzbijanje kurdskog naroda u njihovoj borbi za nezavisnost i slobodu. Podnosilac predstavke osuđen je zbog "širenja propagande usmjerene protiv nedjeljivosti države i podsticanja neprijateljstva i mržnje među ljudima". On se žalio da je njegovo pravo na slobodu izražavanja narušeno.</a:t>
            </a:r>
            <a:endParaRPr lang="en-US" dirty="0"/>
          </a:p>
          <a:p>
            <a:r>
              <a:rPr lang="sr-Latn-CS" dirty="0" smtClean="0"/>
              <a:t>Sud </a:t>
            </a:r>
            <a:r>
              <a:rPr lang="sr-Latn-CS" dirty="0"/>
              <a:t>je smatrao da nije došlo do kršenja člana 10 </a:t>
            </a:r>
            <a:r>
              <a:rPr lang="sr-Latn-CS" dirty="0" smtClean="0"/>
              <a:t>. (</a:t>
            </a:r>
            <a:r>
              <a:rPr lang="sr-Latn-CS" dirty="0"/>
              <a:t>sloboda izražavanja). Naveo je da su sporna pisma posljedično upućivala na krvnu osvetu i da je u jednom od pisama identifikovano lice, po imenu, izazivajuću mržnju prema njemu i izlažući ga mogućem riziku od fizičkog nasilja. Iako podnosilac tužbe nije lično izrazio stavove sadržane u pismima, on je ipak svojim piscima pružio mogućnost za raspirivanje nasilja i mržnje. Sud je smatrao da je on, kao vlasnik nedjeljnih novina, posredno, imao dužnost i odgovornost da prati kako je uredničko i novinarsko osoblje obavilo zadatak pri prikupljanju i puštanju u javnost informacija, koje su dobile još veći značaj u situacijama prisutnih sukoba i tenzija</a:t>
            </a:r>
            <a:r>
              <a:rPr lang="sr-Latn-CS" dirty="0" smtClean="0"/>
              <a:t>.</a:t>
            </a:r>
            <a:endParaRPr lang="sr-Latn-CS" dirty="0"/>
          </a:p>
        </p:txBody>
      </p:sp>
      <p:sp>
        <p:nvSpPr>
          <p:cNvPr id="5" name="Rectangle 4"/>
          <p:cNvSpPr/>
          <p:nvPr/>
        </p:nvSpPr>
        <p:spPr>
          <a:xfrm>
            <a:off x="685800" y="1447800"/>
            <a:ext cx="7848600" cy="2308324"/>
          </a:xfrm>
          <a:prstGeom prst="rect">
            <a:avLst/>
          </a:prstGeom>
        </p:spPr>
        <p:txBody>
          <a:bodyPr wrap="square">
            <a:spAutoFit/>
          </a:bodyPr>
          <a:lstStyle/>
          <a:p>
            <a:r>
              <a:rPr lang="bs-Latn-BA" i="1" dirty="0"/>
              <a:t>Vidjeti također: </a:t>
            </a:r>
            <a:r>
              <a:rPr lang="en-US" b="1" i="1" dirty="0" err="1"/>
              <a:t>Özgür</a:t>
            </a:r>
            <a:r>
              <a:rPr lang="en-US" b="1" i="1" dirty="0"/>
              <a:t> </a:t>
            </a:r>
            <a:r>
              <a:rPr lang="en-US" b="1" i="1" dirty="0" err="1"/>
              <a:t>Gündem</a:t>
            </a:r>
            <a:r>
              <a:rPr lang="en-US" b="1" i="1" dirty="0"/>
              <a:t> v. Turkey</a:t>
            </a:r>
            <a:r>
              <a:rPr lang="en-US" dirty="0"/>
              <a:t>, 16</a:t>
            </a:r>
            <a:r>
              <a:rPr lang="bs-Latn-BA" dirty="0"/>
              <a:t>.</a:t>
            </a:r>
            <a:r>
              <a:rPr lang="en-US" dirty="0"/>
              <a:t> mar</a:t>
            </a:r>
            <a:r>
              <a:rPr lang="bs-Latn-BA" dirty="0"/>
              <a:t>t </a:t>
            </a:r>
            <a:r>
              <a:rPr lang="en-US" dirty="0"/>
              <a:t>2000 (</a:t>
            </a:r>
            <a:r>
              <a:rPr lang="bs-Latn-BA" dirty="0"/>
              <a:t>osuda dnevnih novina zbog objavljivanja tri članka koji su sadržavali pasuse kojim se podržavalo intenziviranje vojne borbe, glorifikovao se rat i podržavala namjera borbe do zadnje kapi krvi</a:t>
            </a:r>
            <a:r>
              <a:rPr lang="en-US" dirty="0"/>
              <a:t>); </a:t>
            </a:r>
            <a:r>
              <a:rPr lang="en-US" b="1" i="1" dirty="0" err="1"/>
              <a:t>Medya</a:t>
            </a:r>
            <a:r>
              <a:rPr lang="en-US" b="1" i="1" dirty="0"/>
              <a:t> FM </a:t>
            </a:r>
            <a:r>
              <a:rPr lang="en-US" b="1" i="1" dirty="0" err="1"/>
              <a:t>Reha</a:t>
            </a:r>
            <a:r>
              <a:rPr lang="en-US" b="1" i="1" dirty="0"/>
              <a:t> </a:t>
            </a:r>
            <a:r>
              <a:rPr lang="en-US" b="1" i="1" dirty="0" err="1"/>
              <a:t>Radyo</a:t>
            </a:r>
            <a:r>
              <a:rPr lang="en-US" b="1" i="1" dirty="0"/>
              <a:t> </a:t>
            </a:r>
            <a:r>
              <a:rPr lang="bs-Latn-BA" b="1" i="1" dirty="0"/>
              <a:t>i</a:t>
            </a:r>
            <a:r>
              <a:rPr lang="en-US" b="1" i="1" dirty="0"/>
              <a:t> </a:t>
            </a:r>
            <a:r>
              <a:rPr lang="en-US" b="1" i="1" dirty="0" err="1"/>
              <a:t>Iletişim</a:t>
            </a:r>
            <a:r>
              <a:rPr lang="en-US" b="1" i="1" dirty="0"/>
              <a:t> </a:t>
            </a:r>
            <a:r>
              <a:rPr lang="en-US" b="1" i="1" dirty="0" err="1"/>
              <a:t>Hizmetleri</a:t>
            </a:r>
            <a:r>
              <a:rPr lang="en-US" b="1" i="1" dirty="0"/>
              <a:t> A. Ş. v. Turkey</a:t>
            </a:r>
            <a:r>
              <a:rPr lang="en-US" dirty="0"/>
              <a:t>, 14 </a:t>
            </a:r>
            <a:r>
              <a:rPr lang="bs-Latn-BA" dirty="0"/>
              <a:t>. no</a:t>
            </a:r>
            <a:r>
              <a:rPr lang="en-US" dirty="0" err="1"/>
              <a:t>vember</a:t>
            </a:r>
            <a:r>
              <a:rPr lang="en-US" dirty="0"/>
              <a:t> 2006</a:t>
            </a:r>
            <a:r>
              <a:rPr lang="bs-Latn-BA" dirty="0"/>
              <a:t>. </a:t>
            </a:r>
            <a:r>
              <a:rPr lang="en-US" dirty="0"/>
              <a:t>(</a:t>
            </a:r>
            <a:r>
              <a:rPr lang="bs-Latn-BA" dirty="0"/>
              <a:t>godina dana suspenzije prava na emitovanje, nakon ponovljenih radio programa za koje je utvrđeno da su bili suprotni principima nacionalnog jedinstva i teritorijalnog integriteta i koji su vrlo vjerovatno mogli uzrokovati poticaj na nasilje, mržnju i rasnu diskriminaciju</a:t>
            </a:r>
            <a:endParaRPr lang="en-US" dirty="0"/>
          </a:p>
        </p:txBody>
      </p:sp>
    </p:spTree>
    <p:extLst>
      <p:ext uri="{BB962C8B-B14F-4D97-AF65-F5344CB8AC3E}">
        <p14:creationId xmlns:p14="http://schemas.microsoft.com/office/powerpoint/2010/main" xmlns="" val="3254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anim calcmode="lin" valueType="num">
                                      <p:cBhvr>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hidden"/>
                                      </p:to>
                                    </p:se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dirty="0"/>
              <a:t>Podržavanje terorizma</a:t>
            </a:r>
            <a:br>
              <a:rPr lang="bs-Latn-BA" dirty="0"/>
            </a:br>
            <a:r>
              <a:rPr lang="bs-Latn-BA" sz="3600" dirty="0"/>
              <a:t>Leroy protiv Francuske 02.10.2008</a:t>
            </a:r>
            <a:r>
              <a:rPr lang="bs-Latn-BA" dirty="0"/>
              <a:t>.</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676400"/>
            <a:ext cx="8229600" cy="12838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0" y="2938676"/>
            <a:ext cx="7696200" cy="3581400"/>
          </a:xfrm>
          <a:prstGeom prst="rect">
            <a:avLst/>
          </a:prstGeom>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0" y="3043451"/>
            <a:ext cx="8591550" cy="337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2252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xit" presetSubtype="0" fill="hold" nodeType="clickEffect">
                                  <p:stCondLst>
                                    <p:cond delay="0"/>
                                  </p:stCondLst>
                                  <p:childTnLst>
                                    <p:animEffect transition="out" filter="fade">
                                      <p:cBhvr>
                                        <p:cTn id="15" dur="1000"/>
                                        <p:tgtEl>
                                          <p:spTgt spid="4"/>
                                        </p:tgtEl>
                                      </p:cBhvr>
                                    </p:animEffect>
                                    <p:anim calcmode="lin" valueType="num">
                                      <p:cBhvr>
                                        <p:cTn id="16" dur="1000"/>
                                        <p:tgtEl>
                                          <p:spTgt spid="4"/>
                                        </p:tgtEl>
                                        <p:attrNameLst>
                                          <p:attrName>ppt_x</p:attrName>
                                        </p:attrNameLst>
                                      </p:cBhvr>
                                      <p:tavLst>
                                        <p:tav tm="0">
                                          <p:val>
                                            <p:strVal val="ppt_x"/>
                                          </p:val>
                                        </p:tav>
                                        <p:tav tm="100000">
                                          <p:val>
                                            <p:strVal val="ppt_x"/>
                                          </p:val>
                                        </p:tav>
                                      </p:tavLst>
                                    </p:anim>
                                    <p:anim calcmode="lin" valueType="num">
                                      <p:cBhvr>
                                        <p:cTn id="17" dur="1000"/>
                                        <p:tgtEl>
                                          <p:spTgt spid="4"/>
                                        </p:tgtEl>
                                        <p:attrNameLst>
                                          <p:attrName>ppt_y</p:attrName>
                                        </p:attrNameLst>
                                      </p:cBhvr>
                                      <p:tavLst>
                                        <p:tav tm="0">
                                          <p:val>
                                            <p:strVal val="ppt_y"/>
                                          </p:val>
                                        </p:tav>
                                        <p:tav tm="100000">
                                          <p:val>
                                            <p:strVal val="ppt_y+.1"/>
                                          </p:val>
                                        </p:tav>
                                      </p:tavLst>
                                    </p:anim>
                                    <p:set>
                                      <p:cBhvr>
                                        <p:cTn id="18" dur="1" fill="hold">
                                          <p:stCondLst>
                                            <p:cond delay="999"/>
                                          </p:stCondLst>
                                        </p:cTn>
                                        <p:tgtEl>
                                          <p:spTgt spid="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dirty="0" smtClean="0"/>
              <a:t>Podržavanje ratnih zločina</a:t>
            </a:r>
            <a:br>
              <a:rPr lang="bs-Latn-BA" dirty="0" smtClean="0"/>
            </a:br>
            <a:r>
              <a:rPr lang="en-US" sz="2700" b="1" dirty="0" err="1"/>
              <a:t>Lehideux</a:t>
            </a:r>
            <a:r>
              <a:rPr lang="en-US" sz="2700" b="1" dirty="0"/>
              <a:t> </a:t>
            </a:r>
            <a:r>
              <a:rPr lang="bs-Latn-BA" sz="2700" b="1" dirty="0" smtClean="0"/>
              <a:t>i</a:t>
            </a:r>
            <a:r>
              <a:rPr lang="en-US" sz="2700" b="1" dirty="0" smtClean="0"/>
              <a:t> </a:t>
            </a:r>
            <a:r>
              <a:rPr lang="en-US" sz="2700" b="1" dirty="0" err="1"/>
              <a:t>Isorni</a:t>
            </a:r>
            <a:r>
              <a:rPr lang="en-US" sz="2700" b="1" dirty="0"/>
              <a:t> v. France </a:t>
            </a:r>
            <a:r>
              <a:rPr lang="bs-Latn-BA" sz="2700" dirty="0" smtClean="0"/>
              <a:t>23.9.1998.</a:t>
            </a:r>
            <a:endParaRPr lang="en-US" sz="2700" dirty="0"/>
          </a:p>
        </p:txBody>
      </p:sp>
      <p:sp>
        <p:nvSpPr>
          <p:cNvPr id="3" name="Content Placeholder 2"/>
          <p:cNvSpPr>
            <a:spLocks noGrp="1"/>
          </p:cNvSpPr>
          <p:nvPr>
            <p:ph idx="1"/>
          </p:nvPr>
        </p:nvSpPr>
        <p:spPr/>
        <p:txBody>
          <a:bodyPr>
            <a:normAutofit fontScale="55000" lnSpcReduction="20000"/>
          </a:bodyPr>
          <a:lstStyle/>
          <a:p>
            <a:r>
              <a:rPr lang="bs-Latn-BA" dirty="0" smtClean="0"/>
              <a:t>Aplikanti su napisali tekst koji je objavljen u dnevnim novinama </a:t>
            </a:r>
            <a:r>
              <a:rPr lang="en-US" i="1" dirty="0" smtClean="0"/>
              <a:t>Le </a:t>
            </a:r>
            <a:r>
              <a:rPr lang="en-US" i="1" dirty="0"/>
              <a:t>Monde </a:t>
            </a:r>
            <a:r>
              <a:rPr lang="bs-Latn-BA" sz="3300" dirty="0"/>
              <a:t>, a koji je prikazivao maršala </a:t>
            </a:r>
            <a:r>
              <a:rPr lang="en-US" sz="3300" dirty="0" err="1"/>
              <a:t>Pétain</a:t>
            </a:r>
            <a:r>
              <a:rPr lang="bs-Latn-BA" sz="3300" dirty="0"/>
              <a:t>e </a:t>
            </a:r>
            <a:r>
              <a:rPr lang="bs-Latn-BA" dirty="0" smtClean="0"/>
              <a:t>u pozitivnom svjetlu</a:t>
            </a:r>
            <a:r>
              <a:rPr lang="en-US" dirty="0" smtClean="0"/>
              <a:t>, </a:t>
            </a:r>
            <a:r>
              <a:rPr lang="bs-Latn-BA" dirty="0" smtClean="0"/>
              <a:t>prikrivajući njegovu politiku saradnje sa </a:t>
            </a:r>
            <a:r>
              <a:rPr lang="en-US" dirty="0" smtClean="0"/>
              <a:t>Na</a:t>
            </a:r>
            <a:r>
              <a:rPr lang="bs-Latn-BA" dirty="0" smtClean="0"/>
              <a:t>cističkim</a:t>
            </a:r>
            <a:r>
              <a:rPr lang="en-US" dirty="0" smtClean="0"/>
              <a:t> re</a:t>
            </a:r>
            <a:r>
              <a:rPr lang="bs-Latn-BA" dirty="0" smtClean="0"/>
              <a:t>žimom</a:t>
            </a:r>
            <a:r>
              <a:rPr lang="en-US" dirty="0" smtClean="0"/>
              <a:t>. </a:t>
            </a:r>
            <a:r>
              <a:rPr lang="bs-Latn-BA" dirty="0" smtClean="0"/>
              <a:t>Ovaj tekst je završavao pozivom za pisanje dvjema asocijacijama koje su posvećene odbrani sjećanja na maršala</a:t>
            </a:r>
            <a:r>
              <a:rPr lang="en-US" dirty="0" smtClean="0"/>
              <a:t> </a:t>
            </a:r>
            <a:r>
              <a:rPr lang="en-US" dirty="0" err="1" smtClean="0"/>
              <a:t>Pétain</a:t>
            </a:r>
            <a:r>
              <a:rPr lang="bs-Latn-BA" dirty="0" smtClean="0"/>
              <a:t>e</a:t>
            </a:r>
            <a:r>
              <a:rPr lang="en-US" dirty="0" smtClean="0"/>
              <a:t>, </a:t>
            </a:r>
            <a:r>
              <a:rPr lang="bs-Latn-BA" dirty="0" smtClean="0"/>
              <a:t>tražeći da se njegov slučaj ponovo otvori te da se preinači presuda iz 1945. godine kojom je osuđen na smrt i kojom su mu oduzeta građanska prava, kao i da se rehablitira. Nakon pritužbe Nacionalnog udruženja bivših članova otpora, ova dvojica autora su osuđena zbog javnog branjenja ratnih zločina i zločina saradnje sa neprijateljem. Aplikanti su se žalili da im je povrijeđeno pravo na slobodu izražavanja</a:t>
            </a:r>
            <a:r>
              <a:rPr lang="en-US" dirty="0" smtClean="0"/>
              <a:t>. </a:t>
            </a:r>
            <a:endParaRPr lang="en-US" dirty="0"/>
          </a:p>
          <a:p>
            <a:r>
              <a:rPr lang="sr-Latn-CS" dirty="0"/>
              <a:t>Sud je smatrao da </a:t>
            </a:r>
            <a:r>
              <a:rPr lang="sr-Latn-CS" dirty="0" smtClean="0"/>
              <a:t>je </a:t>
            </a:r>
            <a:r>
              <a:rPr lang="sr-Latn-CS" dirty="0"/>
              <a:t>došlo do kršenja člana 10 . (sloboda izražavanja).</a:t>
            </a:r>
            <a:r>
              <a:rPr lang="en-US" dirty="0" smtClean="0"/>
              <a:t> </a:t>
            </a:r>
            <a:r>
              <a:rPr lang="bs-Latn-BA" dirty="0" smtClean="0"/>
              <a:t>Smatrao je da se za sporni tekst</a:t>
            </a:r>
            <a:r>
              <a:rPr lang="en-US" dirty="0" smtClean="0"/>
              <a:t>, </a:t>
            </a:r>
            <a:r>
              <a:rPr lang="bs-Latn-BA" dirty="0" smtClean="0"/>
              <a:t>iako se mogao smatrati polemizirajućim, ne može reći da je bio negacijski jer autori nisu pisali u svoje ime </a:t>
            </a:r>
            <a:r>
              <a:rPr lang="en-US" dirty="0" smtClean="0"/>
              <a:t>c</a:t>
            </a:r>
            <a:r>
              <a:rPr lang="bs-Latn-BA" dirty="0" smtClean="0"/>
              <a:t>već u ime dva zakonito osnovana udruženja</a:t>
            </a:r>
            <a:r>
              <a:rPr lang="en-US" dirty="0" smtClean="0"/>
              <a:t>, </a:t>
            </a:r>
            <a:r>
              <a:rPr lang="bs-Latn-BA" dirty="0" smtClean="0"/>
              <a:t>te nisu toliko uzdizali pro-nacističku politiku već jednu osobu</a:t>
            </a:r>
            <a:r>
              <a:rPr lang="en-US" dirty="0" smtClean="0"/>
              <a:t>. </a:t>
            </a:r>
            <a:r>
              <a:rPr lang="bs-Latn-BA" dirty="0" smtClean="0"/>
              <a:t>Konačno, Sud je naveo da su se ovi događaji, na koje se odnosio tekst, desili prije više od 40 godina u odnosu na njegovo objavljivanje, te da je ovaj protek vremena utjecao na to da ih se ne tretira i ocjenjuje nsa istom težinom nakon 40 godina kao prije 10  ili 20 godina</a:t>
            </a:r>
            <a:endParaRPr lang="en-US" dirty="0"/>
          </a:p>
        </p:txBody>
      </p:sp>
    </p:spTree>
    <p:extLst>
      <p:ext uri="{BB962C8B-B14F-4D97-AF65-F5344CB8AC3E}">
        <p14:creationId xmlns:p14="http://schemas.microsoft.com/office/powerpoint/2010/main" xmlns="" val="421090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4" presetClass="entr" presetSubtype="1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5800" y="2362200"/>
            <a:ext cx="7962900" cy="3581400"/>
          </a:xfrm>
          <a:prstGeom prst="rect">
            <a:avLst/>
          </a:prstGeom>
        </p:spPr>
      </p:pic>
      <p:sp>
        <p:nvSpPr>
          <p:cNvPr id="2" name="Title 1"/>
          <p:cNvSpPr>
            <a:spLocks noGrp="1"/>
          </p:cNvSpPr>
          <p:nvPr>
            <p:ph type="title"/>
          </p:nvPr>
        </p:nvSpPr>
        <p:spPr/>
        <p:txBody>
          <a:bodyPr>
            <a:normAutofit fontScale="90000"/>
          </a:bodyPr>
          <a:lstStyle/>
          <a:p>
            <a:r>
              <a:rPr lang="bs-Latn-BA" sz="2700" dirty="0" smtClean="0"/>
              <a:t>Isticanje zastave sa kontraverznim istorijskim konotacijama</a:t>
            </a:r>
            <a:r>
              <a:rPr lang="bs-Latn-BA" sz="3600" dirty="0" smtClean="0"/>
              <a:t/>
            </a:r>
            <a:br>
              <a:rPr lang="bs-Latn-BA" sz="3600" dirty="0" smtClean="0"/>
            </a:br>
            <a:r>
              <a:rPr lang="en-US" sz="2700" dirty="0" err="1"/>
              <a:t>Fáber</a:t>
            </a:r>
            <a:r>
              <a:rPr lang="en-US" sz="2700" dirty="0"/>
              <a:t> v. Hungary </a:t>
            </a:r>
            <a:r>
              <a:rPr lang="bs-Latn-BA" sz="2700" dirty="0" smtClean="0"/>
              <a:t>od 24.7.2012</a:t>
            </a:r>
            <a:r>
              <a:rPr lang="bs-Latn-BA" sz="3600" dirty="0" smtClean="0"/>
              <a:t>.</a:t>
            </a:r>
            <a:endParaRPr lang="en-US" sz="3600" dirty="0"/>
          </a:p>
        </p:txBody>
      </p:sp>
      <p:sp>
        <p:nvSpPr>
          <p:cNvPr id="3" name="Content Placeholder 2"/>
          <p:cNvSpPr>
            <a:spLocks noGrp="1"/>
          </p:cNvSpPr>
          <p:nvPr>
            <p:ph idx="1"/>
          </p:nvPr>
        </p:nvSpPr>
        <p:spPr/>
        <p:txBody>
          <a:bodyPr>
            <a:normAutofit fontScale="55000" lnSpcReduction="20000"/>
          </a:bodyPr>
          <a:lstStyle/>
          <a:p>
            <a:r>
              <a:rPr lang="bs-Latn-BA" dirty="0" smtClean="0"/>
              <a:t>Aplikant se žalio da mu je izrečena novčana kazna zbog postavljanja prugaste zastave „</a:t>
            </a:r>
            <a:r>
              <a:rPr lang="en-US" dirty="0" err="1" smtClean="0"/>
              <a:t>Árpád</a:t>
            </a:r>
            <a:r>
              <a:rPr lang="bs-Latn-BA" dirty="0" smtClean="0"/>
              <a:t>“</a:t>
            </a:r>
            <a:r>
              <a:rPr lang="en-US" dirty="0" smtClean="0"/>
              <a:t>, </a:t>
            </a:r>
            <a:r>
              <a:rPr lang="bs-Latn-BA" dirty="0" smtClean="0"/>
              <a:t>koja je imala kontraverzne istorijske konotacije</a:t>
            </a:r>
            <a:r>
              <a:rPr lang="en-US" dirty="0" smtClean="0"/>
              <a:t>,</a:t>
            </a:r>
            <a:r>
              <a:rPr lang="bs-Latn-BA" dirty="0" smtClean="0"/>
              <a:t> na udaljenosti manjoj od </a:t>
            </a:r>
            <a:r>
              <a:rPr lang="en-US" dirty="0" smtClean="0"/>
              <a:t>100</a:t>
            </a:r>
            <a:r>
              <a:rPr lang="bs-Latn-BA" dirty="0" smtClean="0"/>
              <a:t> metara od demonstracija protiv rasizma i mržnje</a:t>
            </a:r>
            <a:r>
              <a:rPr lang="en-US" dirty="0" smtClean="0"/>
              <a:t>. </a:t>
            </a:r>
            <a:endParaRPr lang="en-US" dirty="0"/>
          </a:p>
          <a:p>
            <a:r>
              <a:rPr lang="bs-Latn-BA" dirty="0" smtClean="0"/>
              <a:t>Sud je smatrao da je postojala povreda člana 10. kada se primjenjuje u svjetlu člana 11. Konvenvije</a:t>
            </a:r>
            <a:r>
              <a:rPr lang="en-US" dirty="0" smtClean="0"/>
              <a:t>.</a:t>
            </a:r>
            <a:r>
              <a:rPr lang="bs-Latn-BA" dirty="0" smtClean="0"/>
              <a:t> Prihvatio je da je isticanje simbola, </a:t>
            </a:r>
            <a:r>
              <a:rPr lang="en-US" dirty="0" smtClean="0"/>
              <a:t> </a:t>
            </a:r>
            <a:r>
              <a:rPr lang="bs-Latn-BA" dirty="0" smtClean="0"/>
              <a:t>koji je bio prisutan za vrijeme vladavine totalitarnog režima u Mađarskoj</a:t>
            </a:r>
            <a:r>
              <a:rPr lang="en-US" dirty="0" smtClean="0"/>
              <a:t>, </a:t>
            </a:r>
            <a:r>
              <a:rPr lang="bs-Latn-BA" dirty="0" smtClean="0"/>
              <a:t>mogao stvoriti nelagodu među bivšim žrtvama i njihovom rodbinom, koji bi s pravom mogli smatrati te simbole  pokazivanjem nepoštivanja</a:t>
            </a:r>
            <a:r>
              <a:rPr lang="en-US" dirty="0" smtClean="0"/>
              <a:t>. </a:t>
            </a:r>
            <a:r>
              <a:rPr lang="bs-Latn-BA" dirty="0" smtClean="0"/>
              <a:t>I pored toga je utvrdio da takvi osjećaji, koliko god razumljivi, sami za sebe ne mogu ograničiti slobodu izražavanja. Uz to, aplikant se nije ponašao na uvredljiv ili prijeteći način</a:t>
            </a:r>
            <a:r>
              <a:rPr lang="en-US" dirty="0" smtClean="0"/>
              <a:t>. </a:t>
            </a:r>
            <a:r>
              <a:rPr lang="bs-Latn-BA" dirty="0" smtClean="0"/>
              <a:t>U svjetlu njegovog nenasilnog ponašanja, udaljenosti između njega i demonstranata, te odsustva bilo kojeg dokazanog rizika javnoj sigurnosti, Sud je utvrdio da mađarske vlasti nisu opravdale optuženje i kažnjavanje aplikanta za odbijanje skidanja sporne zastave. Samo postavljanje zastave nije narušilo javni red i mir niti omelo pravo demonstranata na okupljanje, niti je bilo u mogućnosti poticanja na nasilje</a:t>
            </a:r>
            <a:r>
              <a:rPr lang="en-US" dirty="0" smtClean="0"/>
              <a:t>. </a:t>
            </a:r>
            <a:endParaRPr lang="en-US" dirty="0"/>
          </a:p>
        </p:txBody>
      </p:sp>
    </p:spTree>
    <p:extLst>
      <p:ext uri="{BB962C8B-B14F-4D97-AF65-F5344CB8AC3E}">
        <p14:creationId xmlns:p14="http://schemas.microsoft.com/office/powerpoint/2010/main" xmlns="" val="183780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3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p:cTn id="9" dur="1000" fill="hold"/>
                                        <p:tgtEl>
                                          <p:spTgt spid="4"/>
                                        </p:tgtEl>
                                        <p:attrNameLst>
                                          <p:attrName>ppt_w</p:attrName>
                                        </p:attrNameLst>
                                      </p:cBhvr>
                                      <p:tavLst>
                                        <p:tav tm="0">
                                          <p:val>
                                            <p:fltVal val="0"/>
                                          </p:val>
                                        </p:tav>
                                        <p:tav tm="100000">
                                          <p:val>
                                            <p:strVal val="#ppt_w"/>
                                          </p:val>
                                        </p:tav>
                                      </p:tavLst>
                                    </p:anim>
                                    <p:anim calcmode="lin" valueType="num">
                                      <p:cBhvr>
                                        <p:cTn id="10" dur="1000" fill="hold"/>
                                        <p:tgtEl>
                                          <p:spTgt spid="4"/>
                                        </p:tgtEl>
                                        <p:attrNameLst>
                                          <p:attrName>ppt_h</p:attrName>
                                        </p:attrNameLst>
                                      </p:cBhvr>
                                      <p:tavLst>
                                        <p:tav tm="0">
                                          <p:val>
                                            <p:fltVal val="0"/>
                                          </p:val>
                                        </p:tav>
                                        <p:tav tm="100000">
                                          <p:val>
                                            <p:strVal val="#ppt_h"/>
                                          </p:val>
                                        </p:tav>
                                      </p:tavLst>
                                    </p:anim>
                                    <p:anim calcmode="lin" valueType="num">
                                      <p:cBhvr>
                                        <p:cTn id="11" dur="1000" fill="hold"/>
                                        <p:tgtEl>
                                          <p:spTgt spid="4"/>
                                        </p:tgtEl>
                                        <p:attrNameLst>
                                          <p:attrName>style.rotation</p:attrName>
                                        </p:attrNameLst>
                                      </p:cBhvr>
                                      <p:tavLst>
                                        <p:tav tm="0">
                                          <p:val>
                                            <p:fltVal val="90"/>
                                          </p:val>
                                        </p:tav>
                                        <p:tav tm="100000">
                                          <p:val>
                                            <p:fltVal val="0"/>
                                          </p:val>
                                        </p:tav>
                                      </p:tavLst>
                                    </p:anim>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dirty="0" smtClean="0"/>
              <a:t>Poticanje na etničku mržnju</a:t>
            </a:r>
            <a:br>
              <a:rPr lang="bs-Latn-BA" dirty="0" smtClean="0"/>
            </a:br>
            <a:r>
              <a:rPr lang="lt-LT" sz="2700" dirty="0"/>
              <a:t>Balsytė-Lideikienė v. </a:t>
            </a:r>
            <a:r>
              <a:rPr lang="lt-LT" sz="2700" dirty="0" smtClean="0"/>
              <a:t>Lithuania</a:t>
            </a:r>
            <a:r>
              <a:rPr lang="bs-Latn-BA" sz="2700" dirty="0" smtClean="0"/>
              <a:t> od 4.11.2008.</a:t>
            </a:r>
            <a:endParaRPr lang="en-US" sz="2700" dirty="0"/>
          </a:p>
        </p:txBody>
      </p:sp>
      <p:sp>
        <p:nvSpPr>
          <p:cNvPr id="3" name="Content Placeholder 2"/>
          <p:cNvSpPr>
            <a:spLocks noGrp="1"/>
          </p:cNvSpPr>
          <p:nvPr>
            <p:ph idx="1"/>
          </p:nvPr>
        </p:nvSpPr>
        <p:spPr/>
        <p:txBody>
          <a:bodyPr>
            <a:normAutofit fontScale="47500" lnSpcReduction="20000"/>
          </a:bodyPr>
          <a:lstStyle/>
          <a:p>
            <a:r>
              <a:rPr lang="bs-Latn-BA" dirty="0" smtClean="0"/>
              <a:t>Aplikantica je bila vlasnik izdavačkog preduzeća</a:t>
            </a:r>
            <a:r>
              <a:rPr lang="en-US" dirty="0" smtClean="0"/>
              <a:t>. </a:t>
            </a:r>
            <a:r>
              <a:rPr lang="bs-Latn-BA" dirty="0" smtClean="0"/>
              <a:t>U martu 2001. poljski sudovi su utvrdili da je prekršila Zakon o administrativnim prekršajima po osnovu toga što je objavila i distribuirala </a:t>
            </a:r>
            <a:r>
              <a:rPr lang="en-US" dirty="0" smtClean="0"/>
              <a:t>“Lit</a:t>
            </a:r>
            <a:r>
              <a:rPr lang="bs-Latn-BA" dirty="0" smtClean="0"/>
              <a:t>vanijski k</a:t>
            </a:r>
            <a:r>
              <a:rPr lang="en-US" dirty="0" err="1" smtClean="0"/>
              <a:t>alendar</a:t>
            </a:r>
            <a:r>
              <a:rPr lang="en-US" dirty="0" smtClean="0"/>
              <a:t> </a:t>
            </a:r>
            <a:r>
              <a:rPr lang="en-US" dirty="0"/>
              <a:t>2000” </a:t>
            </a:r>
            <a:r>
              <a:rPr lang="bs-Latn-BA" dirty="0" smtClean="0"/>
              <a:t>koji</a:t>
            </a:r>
            <a:r>
              <a:rPr lang="bs-Latn-BA" dirty="0"/>
              <a:t> </a:t>
            </a:r>
            <a:r>
              <a:rPr lang="bs-Latn-BA" dirty="0" smtClean="0"/>
              <a:t>je, prema zaključcima vještaka za političke nauke</a:t>
            </a:r>
            <a:r>
              <a:rPr lang="en-US" dirty="0" smtClean="0"/>
              <a:t>,</a:t>
            </a:r>
            <a:r>
              <a:rPr lang="bs-Latn-BA" dirty="0" smtClean="0"/>
              <a:t> promovirao etničku mržnju</a:t>
            </a:r>
            <a:r>
              <a:rPr lang="en-US" dirty="0" smtClean="0"/>
              <a:t>. </a:t>
            </a:r>
            <a:r>
              <a:rPr lang="bs-Latn-BA" dirty="0" smtClean="0"/>
              <a:t>Izrečeno joj je upravno upozorenje te su oduzete neprodate kopije kalendara. Aplikantica se posebno žalila da je oduzimanje kalendara i zabrana buduće distribucije prekršila njeno pravo na slobodu izražavanja.</a:t>
            </a:r>
            <a:endParaRPr lang="en-US" dirty="0"/>
          </a:p>
          <a:p>
            <a:r>
              <a:rPr lang="bs-Latn-BA" dirty="0" smtClean="0"/>
              <a:t>Sud je utvrdio da nije bilo kršenja člana </a:t>
            </a:r>
            <a:r>
              <a:rPr lang="en-US" dirty="0" smtClean="0"/>
              <a:t>10. </a:t>
            </a:r>
            <a:r>
              <a:rPr lang="bs-Latn-BA" dirty="0" smtClean="0"/>
              <a:t>Utvrdio je da je aplikantica izrazila agresivni nacionalizam i etnocentrizam te izjave koje potiču mržnju protiv Poljaka i Jevreja, koje su bile u stanju da uzrokuju ozbiljnu zabrinutost kod litvanskih vlasti. Imajući u vidu slobodu ocjene ostavljene državama članicama u ovakvim okolnostima, Sud je utvrdio da u konkretnom slučaju domaće vlasti nisu prekoračile polje slobodne ocjene kada su smatrale da je postojao  opravdan društveni interes za poduzimanje mjera protiv aplikantice. Sud je također primjetio da iako su primjenjene mjere oduzimanja koje se mogu smatrati prilično ozbiljnim, nije joj izrečena novčana kazna, već samo upozorenje, koje je bilo najblaža  dostupna upravna sankcija.</a:t>
            </a:r>
            <a:r>
              <a:rPr lang="en-US" dirty="0" smtClean="0"/>
              <a:t> </a:t>
            </a:r>
            <a:r>
              <a:rPr lang="en-US" dirty="0"/>
              <a:t>The Court also noted that even though the confiscation measure imposed on the applicant could </a:t>
            </a:r>
            <a:r>
              <a:rPr lang="bs-Latn-BA" dirty="0" smtClean="0"/>
              <a:t>. Stoga je Sud našao da se miješanje u aplikanticino pravo na slobodu izražavanja može smatrai neophodnim u demokratskom društvu radi zaštite ugleda ili prava drugih</a:t>
            </a:r>
            <a:r>
              <a:rPr lang="en-US" dirty="0" smtClean="0"/>
              <a:t>.</a:t>
            </a:r>
            <a:endParaRPr lang="en-US" dirty="0"/>
          </a:p>
        </p:txBody>
      </p:sp>
    </p:spTree>
    <p:extLst>
      <p:ext uri="{BB962C8B-B14F-4D97-AF65-F5344CB8AC3E}">
        <p14:creationId xmlns:p14="http://schemas.microsoft.com/office/powerpoint/2010/main" xmlns="" val="25098476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s-Latn-BA" sz="3200" dirty="0" smtClean="0"/>
              <a:t>Poticanje na rasnu diskriminaciju ili mržnju</a:t>
            </a:r>
            <a:br>
              <a:rPr lang="bs-Latn-BA" sz="3200" dirty="0" smtClean="0"/>
            </a:br>
            <a:r>
              <a:rPr lang="en-US" sz="2000" dirty="0" err="1"/>
              <a:t>Jersild</a:t>
            </a:r>
            <a:r>
              <a:rPr lang="en-US" sz="2000" dirty="0"/>
              <a:t> v. Denmark </a:t>
            </a:r>
            <a:r>
              <a:rPr lang="bs-Latn-BA" sz="2000" dirty="0" smtClean="0"/>
              <a:t>od 23.9.1994.</a:t>
            </a:r>
            <a:endParaRPr lang="en-US" sz="2000" dirty="0"/>
          </a:p>
        </p:txBody>
      </p:sp>
      <p:sp>
        <p:nvSpPr>
          <p:cNvPr id="3" name="Content Placeholder 2"/>
          <p:cNvSpPr>
            <a:spLocks noGrp="1"/>
          </p:cNvSpPr>
          <p:nvPr>
            <p:ph idx="1"/>
          </p:nvPr>
        </p:nvSpPr>
        <p:spPr/>
        <p:txBody>
          <a:bodyPr>
            <a:normAutofit fontScale="70000" lnSpcReduction="20000"/>
          </a:bodyPr>
          <a:lstStyle/>
          <a:p>
            <a:r>
              <a:rPr lang="bs-Latn-BA" dirty="0" smtClean="0"/>
              <a:t>Aplikant</a:t>
            </a:r>
            <a:r>
              <a:rPr lang="en-US" dirty="0" smtClean="0"/>
              <a:t>, </a:t>
            </a:r>
            <a:r>
              <a:rPr lang="bs-Latn-BA" dirty="0" smtClean="0"/>
              <a:t>novinar</a:t>
            </a:r>
            <a:r>
              <a:rPr lang="en-US" dirty="0" smtClean="0"/>
              <a:t>, </a:t>
            </a:r>
            <a:r>
              <a:rPr lang="bs-Latn-BA" dirty="0" smtClean="0"/>
              <a:t>je snimio dokumentarac koji je sadržavao dijelove televizijskog intervjua koji je proveo sa 3 člana grupe mladića koji su sebe zvali „Zelene jakne</a:t>
            </a:r>
            <a:r>
              <a:rPr lang="en-US" dirty="0" smtClean="0"/>
              <a:t>”,</a:t>
            </a:r>
            <a:r>
              <a:rPr lang="bs-Latn-BA" dirty="0" smtClean="0"/>
              <a:t> a koji su izgovarali uvredljive i derogirajuće riječi o imigrantima i etničkim grupama u Danskoj</a:t>
            </a:r>
            <a:r>
              <a:rPr lang="en-US" dirty="0" smtClean="0"/>
              <a:t>.</a:t>
            </a:r>
            <a:r>
              <a:rPr lang="bs-Latn-BA" dirty="0" smtClean="0"/>
              <a:t> Aplikant je osuđen za pomaganje i podržavanje </a:t>
            </a:r>
            <a:r>
              <a:rPr lang="en-US" dirty="0" smtClean="0"/>
              <a:t> </a:t>
            </a:r>
            <a:r>
              <a:rPr lang="bs-Latn-BA" dirty="0" smtClean="0"/>
              <a:t>širenja rasističkih izjava</a:t>
            </a:r>
            <a:r>
              <a:rPr lang="en-US" dirty="0" smtClean="0"/>
              <a:t>. </a:t>
            </a:r>
            <a:r>
              <a:rPr lang="bs-Latn-BA" dirty="0" smtClean="0"/>
              <a:t>Žalio se na povredu prava na slobodu izražavanja</a:t>
            </a:r>
            <a:r>
              <a:rPr lang="en-US" dirty="0" smtClean="0"/>
              <a:t>. </a:t>
            </a:r>
            <a:endParaRPr lang="en-US" dirty="0"/>
          </a:p>
          <a:p>
            <a:r>
              <a:rPr lang="bs-Latn-BA" dirty="0" smtClean="0"/>
              <a:t>Sud je napravio razlikovanje između članova „Zelenih jakni“ koji su otvoreno izrekli rasističke izjave, te aplikanta koji je nastojao da izloži, analizira i objasni ovu konkretnu grupu mladića </a:t>
            </a:r>
            <a:r>
              <a:rPr lang="en-US" dirty="0" smtClean="0"/>
              <a:t> </a:t>
            </a:r>
            <a:r>
              <a:rPr lang="bs-Latn-BA" dirty="0" smtClean="0"/>
              <a:t>i da radi sa „posebnim aspektima ovog pitanja </a:t>
            </a:r>
            <a:r>
              <a:rPr lang="en-US" dirty="0" smtClean="0"/>
              <a:t> </a:t>
            </a:r>
            <a:r>
              <a:rPr lang="bs-Latn-BA" dirty="0" smtClean="0"/>
              <a:t>koje je već tada bilo pitanje od velike javne zabrinutosti“. Dokumentarac kao cjelina nije bio usmjeren na propagiranje rasističkih pogleda i ideja, već na informisanje javnosti o društvenom pitanju. U skladu s tim, Sud je zauzeo stav da je došlo do kršenja člana</a:t>
            </a:r>
            <a:r>
              <a:rPr lang="en-US" dirty="0" smtClean="0"/>
              <a:t> </a:t>
            </a:r>
            <a:r>
              <a:rPr lang="bs-Latn-BA" dirty="0" smtClean="0"/>
              <a:t>10. Konvencije</a:t>
            </a:r>
            <a:r>
              <a:rPr lang="en-US" dirty="0" smtClean="0"/>
              <a:t>.</a:t>
            </a:r>
            <a:endParaRPr lang="en-US" dirty="0"/>
          </a:p>
        </p:txBody>
      </p:sp>
    </p:spTree>
    <p:extLst>
      <p:ext uri="{BB962C8B-B14F-4D97-AF65-F5344CB8AC3E}">
        <p14:creationId xmlns:p14="http://schemas.microsoft.com/office/powerpoint/2010/main" xmlns="" val="208886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45"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fade">
                                      <p:cBhvr>
                                        <p:cTn id="9" dur="2000"/>
                                        <p:tgtEl>
                                          <p:spTgt spid="3">
                                            <p:txEl>
                                              <p:pRg st="1" end="1"/>
                                            </p:txEl>
                                          </p:spTgt>
                                        </p:tgtEl>
                                      </p:cBhvr>
                                    </p:animEffect>
                                    <p:anim calcmode="lin" valueType="num">
                                      <p:cBhvr>
                                        <p:cTn id="10"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1"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s-Latn-BA" sz="4000" dirty="0"/>
              <a:t>Poticanje na etničku mržnju</a:t>
            </a:r>
            <a:r>
              <a:rPr lang="bs-Latn-BA" sz="2800" b="1" dirty="0"/>
              <a:t/>
            </a:r>
            <a:br>
              <a:rPr lang="bs-Latn-BA" sz="2800" b="1" dirty="0"/>
            </a:br>
            <a:r>
              <a:rPr lang="en-US" sz="2800" dirty="0" err="1" smtClean="0"/>
              <a:t>Soulas</a:t>
            </a:r>
            <a:r>
              <a:rPr lang="en-US" sz="2800" dirty="0" smtClean="0"/>
              <a:t> </a:t>
            </a:r>
            <a:r>
              <a:rPr lang="bs-Latn-BA" sz="2800" dirty="0" smtClean="0"/>
              <a:t>i drugi </a:t>
            </a:r>
            <a:r>
              <a:rPr lang="en-US" sz="2800" dirty="0" smtClean="0"/>
              <a:t>v</a:t>
            </a:r>
            <a:r>
              <a:rPr lang="en-US" sz="2800" dirty="0"/>
              <a:t>. </a:t>
            </a:r>
            <a:r>
              <a:rPr lang="en-US" sz="2800" dirty="0" smtClean="0"/>
              <a:t>France</a:t>
            </a:r>
            <a:r>
              <a:rPr lang="bs-Latn-BA" sz="2800" dirty="0" smtClean="0"/>
              <a:t> od 10.7.2002.</a:t>
            </a:r>
            <a:endParaRPr lang="en-US" sz="2800" dirty="0"/>
          </a:p>
        </p:txBody>
      </p:sp>
      <p:sp>
        <p:nvSpPr>
          <p:cNvPr id="3" name="Content Placeholder 2"/>
          <p:cNvSpPr>
            <a:spLocks noGrp="1"/>
          </p:cNvSpPr>
          <p:nvPr>
            <p:ph idx="1"/>
          </p:nvPr>
        </p:nvSpPr>
        <p:spPr/>
        <p:txBody>
          <a:bodyPr>
            <a:normAutofit fontScale="55000" lnSpcReduction="20000"/>
          </a:bodyPr>
          <a:lstStyle/>
          <a:p>
            <a:r>
              <a:rPr lang="bs-Latn-BA" dirty="0" smtClean="0"/>
              <a:t>Ovaj predmet se odnosio na krivični postupak pokrenut protiv aplikanata, nakon objave knjige pod naslovom </a:t>
            </a:r>
            <a:r>
              <a:rPr lang="en-US" dirty="0" smtClean="0"/>
              <a:t>„</a:t>
            </a:r>
            <a:r>
              <a:rPr lang="bs-Latn-BA" dirty="0" smtClean="0"/>
              <a:t>Kolonizacija Evrope</a:t>
            </a:r>
            <a:r>
              <a:rPr lang="en-US" dirty="0" smtClean="0"/>
              <a:t>”, </a:t>
            </a:r>
            <a:r>
              <a:rPr lang="bs-Latn-BA" dirty="0" smtClean="0"/>
              <a:t>sa podnaslovom</a:t>
            </a:r>
            <a:r>
              <a:rPr lang="en-US" dirty="0" smtClean="0"/>
              <a:t> “</a:t>
            </a:r>
            <a:r>
              <a:rPr lang="bs-Latn-BA" dirty="0" smtClean="0"/>
              <a:t>Istinite primjedbe o imigraciji i Islamu</a:t>
            </a:r>
            <a:r>
              <a:rPr lang="en-US" dirty="0" smtClean="0"/>
              <a:t>”. </a:t>
            </a:r>
            <a:r>
              <a:rPr lang="bs-Latn-BA" dirty="0" smtClean="0"/>
              <a:t>Postupak je okončan u njihovoj osudi za poticanje mržnje i nasilja protiv muslimanskih zajednica iz sjeverne i centralne Afrike. Aplikanti su se žalili i na kršenje prava na slobodu izražavanja. </a:t>
            </a:r>
          </a:p>
          <a:p>
            <a:r>
              <a:rPr lang="bs-Latn-BA" dirty="0" smtClean="0"/>
              <a:t>Sud je smatrao da nije bilo kršenja člana 10. Konvencije. Primjetio je da su prilikom osuđivanja aplikanata domaći sudovi podvukli da je terminologija, koja je korištena u knjizi, imala za cilj da izazove kod čitalaca osjećaj odbacivanja i antagonizma, pogoršana korištenjem vojne terminologije, a u pogledu zajednica u pitanju, koje su označene kao glavni neprijatelj, te sa ciljem da navede čitatelja knjige da dijeli rješenje preporučeno od strane autora, a to je rat za etničko ponovno osvajanje. Smatrajući da su razlozi navedeni kao osnova za krivičnu osudu aplikanata bili dovoljni i relevantni, Sud je smatrao da je miješanje u njihovo pravo na slobodu izražavanja bilo neophodno u demokratskoj zajednici. Konačno, Sud je primjetio da sporni pasusi u knjizi nisu bili dovoljno ozbiljni da opravdaju primjenu člana 17. (zabrane zloupotrebe prava)</a:t>
            </a:r>
            <a:r>
              <a:rPr lang="en-US" dirty="0" smtClean="0"/>
              <a:t> </a:t>
            </a:r>
            <a:r>
              <a:rPr lang="bs-Latn-BA" dirty="0" smtClean="0"/>
              <a:t>Konvencije na ovaj slučaj aplikanata</a:t>
            </a:r>
            <a:r>
              <a:rPr lang="en-US" dirty="0" smtClean="0"/>
              <a:t>.</a:t>
            </a:r>
            <a:endParaRPr lang="en-US" dirty="0"/>
          </a:p>
        </p:txBody>
      </p:sp>
    </p:spTree>
    <p:extLst>
      <p:ext uri="{BB962C8B-B14F-4D97-AF65-F5344CB8AC3E}">
        <p14:creationId xmlns:p14="http://schemas.microsoft.com/office/powerpoint/2010/main" xmlns="" val="324274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762000"/>
            <a:ext cx="8229600" cy="5364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893713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dirty="0" smtClean="0"/>
              <a:t>Poticanje na religijsku netoleranciju</a:t>
            </a:r>
            <a:br>
              <a:rPr lang="bs-Latn-BA" dirty="0" smtClean="0"/>
            </a:br>
            <a:r>
              <a:rPr lang="en-US" sz="3100" dirty="0"/>
              <a:t>İ.A. v. Turkey </a:t>
            </a:r>
            <a:r>
              <a:rPr lang="en-US" sz="3100" dirty="0" smtClean="0"/>
              <a:t>(</a:t>
            </a:r>
            <a:r>
              <a:rPr lang="bs-Latn-BA" sz="3100" dirty="0" smtClean="0"/>
              <a:t>br</a:t>
            </a:r>
            <a:r>
              <a:rPr lang="en-US" sz="3100" dirty="0" smtClean="0"/>
              <a:t>. 42571/98)</a:t>
            </a:r>
            <a:r>
              <a:rPr lang="bs-Latn-BA" sz="3100" dirty="0" smtClean="0"/>
              <a:t> od 13.9.2005.</a:t>
            </a:r>
            <a:endParaRPr lang="en-US" sz="3100" dirty="0"/>
          </a:p>
        </p:txBody>
      </p:sp>
      <p:sp>
        <p:nvSpPr>
          <p:cNvPr id="3" name="Content Placeholder 2"/>
          <p:cNvSpPr>
            <a:spLocks noGrp="1"/>
          </p:cNvSpPr>
          <p:nvPr>
            <p:ph idx="1"/>
          </p:nvPr>
        </p:nvSpPr>
        <p:spPr/>
        <p:txBody>
          <a:bodyPr>
            <a:normAutofit fontScale="47500" lnSpcReduction="20000"/>
          </a:bodyPr>
          <a:lstStyle/>
          <a:p>
            <a:r>
              <a:rPr lang="bs-Latn-BA" dirty="0" smtClean="0"/>
              <a:t>Aplikant</a:t>
            </a:r>
            <a:r>
              <a:rPr lang="en-US" dirty="0" smtClean="0"/>
              <a:t>, </a:t>
            </a:r>
            <a:r>
              <a:rPr lang="bs-Latn-BA" dirty="0" smtClean="0"/>
              <a:t>vlasnik i upravni direktor izdavačkog preduzeća</a:t>
            </a:r>
            <a:r>
              <a:rPr lang="en-US" dirty="0" smtClean="0"/>
              <a:t>, </a:t>
            </a:r>
            <a:r>
              <a:rPr lang="bs-Latn-BA" dirty="0" smtClean="0"/>
              <a:t>je izdao 2.000 kopija knjige koja se odnosila na teološka i filozofska pitanja u novelističkom stilu</a:t>
            </a:r>
            <a:r>
              <a:rPr lang="en-US" dirty="0" smtClean="0"/>
              <a:t>.</a:t>
            </a:r>
            <a:r>
              <a:rPr lang="bs-Latn-BA" dirty="0" smtClean="0"/>
              <a:t> Javni tužilac iz Istanbula je podigao optužnicu zbog uvrede „Boga, religije, Proroka i Savete knjige“ putem ove knjige</a:t>
            </a:r>
            <a:r>
              <a:rPr lang="en-US" dirty="0" smtClean="0"/>
              <a:t>.</a:t>
            </a:r>
            <a:r>
              <a:rPr lang="bs-Latn-BA" dirty="0" smtClean="0"/>
              <a:t> Prvostepeni sud je osudio aplikanta na dvije godine zatvora i novčanu kaznu, te odmah nakon toga pretvorio kaznu zatvora na malu novčanu kaznu. Aplikant se žalio Kasacionom sudu, koji je potvrdio prvostepenu presudu. Aplikant se žalio da su mu osuda i kazna prekršili pravo na slobodu izražavanja. </a:t>
            </a:r>
          </a:p>
          <a:p>
            <a:r>
              <a:rPr lang="bs-Latn-BA" dirty="0" smtClean="0"/>
              <a:t>Sud je utvrdio da nije bilo povrede člana 10. Konvencije. Ponovio je, posebno, da oni koji izaberu da ispoljavaju slobodu religije, bez obzira da li su to učinili kao članovi religiozne većine ili manjine, ne mogu očekivati da će biti izuzeti od svake moguće kritike. Moraju tolerisati i prihvatiti negiranje njihvog religoznog uvjerenja od strane drugih, pa čak i propagiranje od strane drugih njihove doktrine koja je neprijateljska njihovoj vjeri. Međutim, u ovom konrektnom predmetu, on se ticao ne samo komentara koji su bili uznemiravajući ili šokirajući ili provokativni, već uvredljivi napad na Proroka Islama. Ne zanemarujući činjenicu da je postojala određena tolerancija kritikovanja religioznih doktrina u turskom društvu, koja je duboko povezana sa principom sekulariteta, vjernici mogu legitimno osjećati da su određeni pasusi sporne knjige </a:t>
            </a:r>
            <a:r>
              <a:rPr lang="en-US" dirty="0" smtClean="0"/>
              <a:t> </a:t>
            </a:r>
            <a:r>
              <a:rPr lang="bs-Latn-BA" dirty="0" smtClean="0"/>
              <a:t>predstavljali neopravdan i uvredljiv napad na njih</a:t>
            </a:r>
            <a:r>
              <a:rPr lang="en-US" dirty="0" smtClean="0"/>
              <a:t>. </a:t>
            </a:r>
            <a:r>
              <a:rPr lang="bs-Latn-BA" dirty="0" smtClean="0"/>
              <a:t>U ovim okolnostima, Sud smatra da je primjenjena mjera imala za cilj da pruži zaštitu od uvredljivih napada u vezi pitanja koje muslimani smatraju svetim, te da zbog toga su zadovoljile standard „goruće društvene potrebe“. Također se imala u vidu činjenica</a:t>
            </a:r>
            <a:r>
              <a:rPr lang="en-US" dirty="0" smtClean="0"/>
              <a:t> </a:t>
            </a:r>
            <a:r>
              <a:rPr lang="bs-Latn-BA" dirty="0" smtClean="0"/>
              <a:t>da turski sudovi nisu odlučili oduzeti sporne knjige, te je u svjetlu toga zaključeno da beznačajna novčana kazna koja je izrečena jeste proporcionalna ciljevima koji su se željeli postići određenim mjerama.</a:t>
            </a:r>
            <a:endParaRPr lang="en-US" dirty="0"/>
          </a:p>
        </p:txBody>
      </p:sp>
    </p:spTree>
    <p:extLst>
      <p:ext uri="{BB962C8B-B14F-4D97-AF65-F5344CB8AC3E}">
        <p14:creationId xmlns:p14="http://schemas.microsoft.com/office/powerpoint/2010/main" xmlns="" val="18627384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s-Latn-BA" dirty="0" smtClean="0"/>
              <a:t>Uvreda državnih čelnika</a:t>
            </a:r>
            <a:br>
              <a:rPr lang="bs-Latn-BA" dirty="0" smtClean="0"/>
            </a:br>
            <a:r>
              <a:rPr lang="en-US" sz="2200" dirty="0" err="1"/>
              <a:t>Otegi</a:t>
            </a:r>
            <a:r>
              <a:rPr lang="en-US" sz="2200" dirty="0"/>
              <a:t> Mondragon v. </a:t>
            </a:r>
            <a:r>
              <a:rPr lang="bs-Latn-BA" sz="2200" dirty="0" smtClean="0"/>
              <a:t>Španije</a:t>
            </a:r>
            <a:r>
              <a:rPr lang="en-US" sz="2200" dirty="0" smtClean="0"/>
              <a:t> </a:t>
            </a:r>
            <a:r>
              <a:rPr lang="bs-Latn-BA" sz="2200" dirty="0" smtClean="0"/>
              <a:t>od 15.3.2011.</a:t>
            </a:r>
            <a:endParaRPr lang="en-US" sz="2200" dirty="0"/>
          </a:p>
        </p:txBody>
      </p:sp>
      <p:sp>
        <p:nvSpPr>
          <p:cNvPr id="3" name="Content Placeholder 2"/>
          <p:cNvSpPr>
            <a:spLocks noGrp="1"/>
          </p:cNvSpPr>
          <p:nvPr>
            <p:ph idx="1"/>
          </p:nvPr>
        </p:nvSpPr>
        <p:spPr/>
        <p:txBody>
          <a:bodyPr>
            <a:normAutofit fontScale="55000" lnSpcReduction="20000"/>
          </a:bodyPr>
          <a:lstStyle/>
          <a:p>
            <a:r>
              <a:rPr lang="bs-Latn-BA" dirty="0" smtClean="0"/>
              <a:t>Aplikant, glasnogovornik lijevo-orjentisane Baskijske speratističke parlamentarne grupe, se osvrnuo tokom pres konferencije na zatvaranje baskijskih dnevnih novina (po osnovu toga da se se sumnjalo na veze sa </a:t>
            </a:r>
            <a:r>
              <a:rPr lang="en-US" dirty="0" smtClean="0"/>
              <a:t>ETA</a:t>
            </a:r>
            <a:r>
              <a:rPr lang="bs-Latn-BA" dirty="0" smtClean="0"/>
              <a:t>-om</a:t>
            </a:r>
            <a:r>
              <a:rPr lang="en-US" dirty="0" smtClean="0"/>
              <a:t>) </a:t>
            </a:r>
            <a:r>
              <a:rPr lang="bs-Latn-BA" dirty="0" smtClean="0"/>
              <a:t>kao i na navodno zlostavljanje osoba uhapšenih za vrijeme policijske operacije</a:t>
            </a:r>
            <a:r>
              <a:rPr lang="en-US" dirty="0" smtClean="0"/>
              <a:t>. </a:t>
            </a:r>
            <a:r>
              <a:rPr lang="bs-Latn-BA" dirty="0" smtClean="0"/>
              <a:t>U svojoj izjavi je spomenuo Kralja Španije kao</a:t>
            </a:r>
            <a:r>
              <a:rPr lang="en-US" dirty="0" smtClean="0"/>
              <a:t> “</a:t>
            </a:r>
            <a:r>
              <a:rPr lang="bs-Latn-BA" dirty="0" smtClean="0"/>
              <a:t>vrhovnog vođu španskih oružanih snaga, ili drugim riječima, osobu koja komanduje onima što vrše torturu, koji brani torturu i nameće svoj monarhijski režim na naše ljude kroz torturu i nasilje</a:t>
            </a:r>
            <a:r>
              <a:rPr lang="en-US" dirty="0" smtClean="0"/>
              <a:t>”. </a:t>
            </a:r>
            <a:r>
              <a:rPr lang="bs-Latn-BA" dirty="0" smtClean="0"/>
              <a:t>Aplikant je osuđen na zatvorsku kaznu za djelo ozbiljnog napada protiv kralja</a:t>
            </a:r>
            <a:r>
              <a:rPr lang="en-US" dirty="0" smtClean="0"/>
              <a:t>. </a:t>
            </a:r>
            <a:r>
              <a:rPr lang="bs-Latn-BA" dirty="0" smtClean="0"/>
              <a:t>Aplikant se žalio na povredu prava na slobodu izražavanja</a:t>
            </a:r>
            <a:r>
              <a:rPr lang="en-US" dirty="0" smtClean="0"/>
              <a:t>. </a:t>
            </a:r>
            <a:endParaRPr lang="en-US" dirty="0"/>
          </a:p>
          <a:p>
            <a:r>
              <a:rPr lang="bs-Latn-BA" dirty="0" smtClean="0"/>
              <a:t>Sud je smatrao da je bilo kršenje člana</a:t>
            </a:r>
            <a:r>
              <a:rPr lang="en-US" b="1" dirty="0" smtClean="0"/>
              <a:t> 10</a:t>
            </a:r>
            <a:r>
              <a:rPr lang="bs-Latn-BA" b="1" dirty="0" smtClean="0"/>
              <a:t>. </a:t>
            </a:r>
            <a:r>
              <a:rPr lang="bs-Latn-BA" dirty="0" smtClean="0"/>
              <a:t>navodeći da su aplikantova osuda i kazna bile neproporcionalne legitimnom cilju koji se želio ostvariti, odnosno zaštiti ugleda Kralja Španije, kako je to propisano Ustavom Španije. Sud je primjetio da je tačno da se mogao smatrati provokativnim jezik koji je koristio aplikant, međutim ključno je bilo imati u vidu da čak i ako su neke od riječi koje je izgovorio aplikant bile neprijateljske po prirodi, nije bilo poticanja na nasilje i nisundosegle nivo govora mržnje</a:t>
            </a:r>
            <a:r>
              <a:rPr lang="en-US" dirty="0" smtClean="0"/>
              <a:t>. </a:t>
            </a:r>
            <a:r>
              <a:rPr lang="bs-Latn-BA" dirty="0" smtClean="0"/>
              <a:t>Osim toga, ovo su verbalne izjave date tokom trajanja pres konferencije, što znači da ih aplikant nije mogao preformulisati ili povući prije nego su javno objavljene. </a:t>
            </a:r>
            <a:endParaRPr lang="en-US" dirty="0"/>
          </a:p>
        </p:txBody>
      </p:sp>
    </p:spTree>
    <p:extLst>
      <p:ext uri="{BB962C8B-B14F-4D97-AF65-F5344CB8AC3E}">
        <p14:creationId xmlns:p14="http://schemas.microsoft.com/office/powerpoint/2010/main" xmlns="" val="183462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484784"/>
            <a:ext cx="8496944" cy="2923877"/>
          </a:xfrm>
          <a:prstGeom prst="rect">
            <a:avLst/>
          </a:prstGeom>
        </p:spPr>
        <p:txBody>
          <a:bodyPr wrap="square">
            <a:spAutoFit/>
          </a:bodyPr>
          <a:lstStyle/>
          <a:p>
            <a:pPr algn="ctr"/>
            <a:r>
              <a:rPr lang="bs-Latn-BA" sz="6000" dirty="0">
                <a:hlinkClick r:id="rId2"/>
              </a:rPr>
              <a:t>https://</a:t>
            </a:r>
            <a:r>
              <a:rPr lang="bs-Latn-BA" sz="6000" dirty="0" smtClean="0">
                <a:hlinkClick r:id="rId2"/>
              </a:rPr>
              <a:t>hudoc.echr.coe.int</a:t>
            </a:r>
            <a:endParaRPr lang="bs-Latn-BA" sz="6000" dirty="0" smtClean="0"/>
          </a:p>
          <a:p>
            <a:pPr algn="ctr"/>
            <a:endParaRPr lang="bs-Latn-BA" sz="6000" dirty="0"/>
          </a:p>
          <a:p>
            <a:pPr algn="ctr"/>
            <a:r>
              <a:rPr lang="bs-Latn-BA" sz="3200" dirty="0">
                <a:hlinkClick r:id="rId3"/>
              </a:rPr>
              <a:t>http://www.echr.coe.int/Pages/home.aspx?p=hearings&amp;c=#</a:t>
            </a:r>
            <a:r>
              <a:rPr lang="bs-Latn-BA" sz="3200" dirty="0" smtClean="0">
                <a:hlinkClick r:id="rId3"/>
              </a:rPr>
              <a:t>n1347951547702_pointer</a:t>
            </a:r>
            <a:endParaRPr lang="bs-Latn-BA" sz="3200" dirty="0"/>
          </a:p>
        </p:txBody>
      </p:sp>
    </p:spTree>
    <p:extLst>
      <p:ext uri="{BB962C8B-B14F-4D97-AF65-F5344CB8AC3E}">
        <p14:creationId xmlns:p14="http://schemas.microsoft.com/office/powerpoint/2010/main" xmlns="" val="3213148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Član 10. stav 1.</a:t>
            </a:r>
            <a:endParaRPr lang="en-US" dirty="0"/>
          </a:p>
        </p:txBody>
      </p:sp>
      <p:sp>
        <p:nvSpPr>
          <p:cNvPr id="3" name="Content Placeholder 2"/>
          <p:cNvSpPr>
            <a:spLocks noGrp="1"/>
          </p:cNvSpPr>
          <p:nvPr>
            <p:ph idx="1"/>
          </p:nvPr>
        </p:nvSpPr>
        <p:spPr>
          <a:xfrm>
            <a:off x="228600" y="1676400"/>
            <a:ext cx="8504094" cy="4745181"/>
          </a:xfrm>
        </p:spPr>
        <p:txBody>
          <a:bodyPr>
            <a:normAutofit/>
          </a:bodyPr>
          <a:lstStyle/>
          <a:p>
            <a:pPr marL="0" indent="0" algn="just">
              <a:buNone/>
            </a:pPr>
            <a:r>
              <a:rPr lang="en-US" dirty="0"/>
              <a:t>„1. </a:t>
            </a:r>
            <a:r>
              <a:rPr lang="en-US" dirty="0" err="1"/>
              <a:t>Svako</a:t>
            </a:r>
            <a:r>
              <a:rPr lang="en-US" dirty="0"/>
              <a:t> </a:t>
            </a:r>
            <a:r>
              <a:rPr lang="en-US" dirty="0" err="1"/>
              <a:t>ima</a:t>
            </a:r>
            <a:r>
              <a:rPr lang="en-US" dirty="0"/>
              <a:t> </a:t>
            </a:r>
            <a:r>
              <a:rPr lang="en-US" dirty="0" err="1"/>
              <a:t>pravo</a:t>
            </a:r>
            <a:r>
              <a:rPr lang="en-US" dirty="0"/>
              <a:t> </a:t>
            </a:r>
            <a:r>
              <a:rPr lang="en-US" dirty="0" err="1"/>
              <a:t>na</a:t>
            </a:r>
            <a:r>
              <a:rPr lang="en-US" dirty="0"/>
              <a:t> </a:t>
            </a:r>
            <a:r>
              <a:rPr lang="en-US" dirty="0" err="1"/>
              <a:t>slobodu</a:t>
            </a:r>
            <a:r>
              <a:rPr lang="en-US" dirty="0"/>
              <a:t> </a:t>
            </a:r>
            <a:r>
              <a:rPr lang="en-US" dirty="0" err="1"/>
              <a:t>izražavanja</a:t>
            </a:r>
            <a:r>
              <a:rPr lang="en-US" dirty="0"/>
              <a:t>. </a:t>
            </a:r>
            <a:r>
              <a:rPr lang="en-US" dirty="0" err="1"/>
              <a:t>Ovo</a:t>
            </a:r>
            <a:r>
              <a:rPr lang="en-US" dirty="0"/>
              <a:t> </a:t>
            </a:r>
            <a:r>
              <a:rPr lang="en-US" dirty="0" err="1"/>
              <a:t>pravo</a:t>
            </a:r>
            <a:r>
              <a:rPr lang="en-US" dirty="0"/>
              <a:t> </a:t>
            </a:r>
            <a:r>
              <a:rPr lang="en-US" dirty="0" err="1"/>
              <a:t>uključuje</a:t>
            </a:r>
            <a:r>
              <a:rPr lang="en-US" dirty="0"/>
              <a:t> </a:t>
            </a:r>
            <a:r>
              <a:rPr lang="en-US" dirty="0" err="1"/>
              <a:t>slobodu</a:t>
            </a:r>
            <a:r>
              <a:rPr lang="en-US" dirty="0"/>
              <a:t> </a:t>
            </a:r>
            <a:r>
              <a:rPr lang="en-US" dirty="0" err="1"/>
              <a:t>posjedovanja</a:t>
            </a:r>
            <a:r>
              <a:rPr lang="en-US" dirty="0"/>
              <a:t> </a:t>
            </a:r>
            <a:r>
              <a:rPr lang="en-US" dirty="0" err="1"/>
              <a:t>sopstvenog</a:t>
            </a:r>
            <a:r>
              <a:rPr lang="en-US" dirty="0"/>
              <a:t> </a:t>
            </a:r>
            <a:r>
              <a:rPr lang="en-US" dirty="0" err="1"/>
              <a:t>mišljenja</a:t>
            </a:r>
            <a:r>
              <a:rPr lang="en-US" dirty="0"/>
              <a:t>, </a:t>
            </a:r>
            <a:r>
              <a:rPr lang="en-US" dirty="0" err="1"/>
              <a:t>primanje</a:t>
            </a:r>
            <a:r>
              <a:rPr lang="en-US" dirty="0"/>
              <a:t> i </a:t>
            </a:r>
            <a:r>
              <a:rPr lang="en-US" dirty="0" err="1"/>
              <a:t>prenošenje</a:t>
            </a:r>
            <a:r>
              <a:rPr lang="en-US" dirty="0"/>
              <a:t> </a:t>
            </a:r>
            <a:r>
              <a:rPr lang="en-US" dirty="0" err="1"/>
              <a:t>informacija</a:t>
            </a:r>
            <a:r>
              <a:rPr lang="en-US" dirty="0"/>
              <a:t> i </a:t>
            </a:r>
            <a:r>
              <a:rPr lang="en-US" dirty="0" err="1"/>
              <a:t>ideja</a:t>
            </a:r>
            <a:r>
              <a:rPr lang="en-US" dirty="0"/>
              <a:t>, </a:t>
            </a:r>
            <a:r>
              <a:rPr lang="en-US" dirty="0" err="1"/>
              <a:t>bez</a:t>
            </a:r>
            <a:r>
              <a:rPr lang="en-US" dirty="0"/>
              <a:t> </a:t>
            </a:r>
            <a:r>
              <a:rPr lang="en-US" dirty="0" err="1"/>
              <a:t>miješanja</a:t>
            </a:r>
            <a:r>
              <a:rPr lang="en-US" dirty="0"/>
              <a:t> </a:t>
            </a:r>
            <a:r>
              <a:rPr lang="en-US" dirty="0" err="1"/>
              <a:t>javne</a:t>
            </a:r>
            <a:r>
              <a:rPr lang="en-US" dirty="0"/>
              <a:t> </a:t>
            </a:r>
            <a:r>
              <a:rPr lang="en-US" dirty="0" err="1"/>
              <a:t>vlasti</a:t>
            </a:r>
            <a:r>
              <a:rPr lang="en-US" dirty="0"/>
              <a:t> i </a:t>
            </a:r>
            <a:r>
              <a:rPr lang="en-US" dirty="0" err="1"/>
              <a:t>bez</a:t>
            </a:r>
            <a:r>
              <a:rPr lang="en-US" dirty="0"/>
              <a:t> </a:t>
            </a:r>
            <a:r>
              <a:rPr lang="en-US" dirty="0" err="1"/>
              <a:t>obzira</a:t>
            </a:r>
            <a:r>
              <a:rPr lang="en-US" dirty="0"/>
              <a:t> </a:t>
            </a:r>
            <a:r>
              <a:rPr lang="en-US" dirty="0" err="1"/>
              <a:t>na</a:t>
            </a:r>
            <a:r>
              <a:rPr lang="en-US" dirty="0"/>
              <a:t> </a:t>
            </a:r>
            <a:r>
              <a:rPr lang="en-US" dirty="0" err="1"/>
              <a:t>granice</a:t>
            </a:r>
            <a:r>
              <a:rPr lang="en-US" dirty="0"/>
              <a:t>. </a:t>
            </a:r>
            <a:r>
              <a:rPr lang="en-US" dirty="0" err="1"/>
              <a:t>Ovaj</a:t>
            </a:r>
            <a:r>
              <a:rPr lang="en-US" dirty="0"/>
              <a:t> </a:t>
            </a:r>
            <a:r>
              <a:rPr lang="en-US" dirty="0" err="1"/>
              <a:t>član</a:t>
            </a:r>
            <a:r>
              <a:rPr lang="en-US" dirty="0"/>
              <a:t> ne </a:t>
            </a:r>
            <a:r>
              <a:rPr lang="en-US" dirty="0" err="1"/>
              <a:t>sprječava</a:t>
            </a:r>
            <a:r>
              <a:rPr lang="en-US" dirty="0"/>
              <a:t> </a:t>
            </a:r>
            <a:r>
              <a:rPr lang="en-US" dirty="0" err="1"/>
              <a:t>države</a:t>
            </a:r>
            <a:r>
              <a:rPr lang="en-US" dirty="0"/>
              <a:t> da </a:t>
            </a:r>
            <a:r>
              <a:rPr lang="en-US" dirty="0" err="1"/>
              <a:t>zahtijevaju</a:t>
            </a:r>
            <a:r>
              <a:rPr lang="en-US" dirty="0"/>
              <a:t> </a:t>
            </a:r>
            <a:r>
              <a:rPr lang="en-US" dirty="0" err="1"/>
              <a:t>dozvole</a:t>
            </a:r>
            <a:r>
              <a:rPr lang="en-US" dirty="0"/>
              <a:t> </a:t>
            </a:r>
            <a:r>
              <a:rPr lang="en-US" dirty="0" err="1"/>
              <a:t>za</a:t>
            </a:r>
            <a:r>
              <a:rPr lang="en-US" dirty="0"/>
              <a:t> rad radio, </a:t>
            </a:r>
            <a:r>
              <a:rPr lang="en-US" dirty="0" err="1"/>
              <a:t>televizijskih</a:t>
            </a:r>
            <a:r>
              <a:rPr lang="en-US" dirty="0"/>
              <a:t> i </a:t>
            </a:r>
            <a:r>
              <a:rPr lang="en-US" dirty="0" err="1"/>
              <a:t>filmskih</a:t>
            </a:r>
            <a:r>
              <a:rPr lang="en-US" dirty="0"/>
              <a:t> </a:t>
            </a:r>
            <a:r>
              <a:rPr lang="en-US" dirty="0" err="1"/>
              <a:t>kompanija</a:t>
            </a:r>
            <a:r>
              <a:rPr lang="en-US" dirty="0"/>
              <a:t>. </a:t>
            </a:r>
          </a:p>
          <a:p>
            <a:pPr marL="0" indent="0" algn="just">
              <a:buNone/>
            </a:pPr>
            <a:endParaRPr lang="en-US" dirty="0"/>
          </a:p>
        </p:txBody>
      </p:sp>
    </p:spTree>
    <p:extLst>
      <p:ext uri="{BB962C8B-B14F-4D97-AF65-F5344CB8AC3E}">
        <p14:creationId xmlns:p14="http://schemas.microsoft.com/office/powerpoint/2010/main" xmlns="" val="1358792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err="1">
                <a:latin typeface="Tahoma" pitchFamily="34" charset="0"/>
                <a:cs typeface="Tahoma" pitchFamily="34" charset="0"/>
                <a:sym typeface="Times New Roman" pitchFamily="18" charset="0"/>
              </a:rPr>
              <a:t>Član</a:t>
            </a:r>
            <a:r>
              <a:rPr lang="en-US" altLang="en-US" b="1" dirty="0">
                <a:latin typeface="Tahoma" pitchFamily="34" charset="0"/>
                <a:cs typeface="Tahoma" pitchFamily="34" charset="0"/>
                <a:sym typeface="Times New Roman" pitchFamily="18" charset="0"/>
              </a:rPr>
              <a:t> II/</a:t>
            </a:r>
            <a:r>
              <a:rPr lang="sr-Latn-BA" altLang="en-US" b="1" dirty="0">
                <a:latin typeface="Tahoma" pitchFamily="34" charset="0"/>
                <a:cs typeface="Tahoma" pitchFamily="34" charset="0"/>
                <a:sym typeface="Times New Roman" pitchFamily="18" charset="0"/>
              </a:rPr>
              <a:t>2 i II/3</a:t>
            </a:r>
            <a:r>
              <a:rPr lang="en-US" altLang="en-US" b="1" dirty="0">
                <a:latin typeface="Tahoma" pitchFamily="34" charset="0"/>
                <a:cs typeface="Tahoma" pitchFamily="34" charset="0"/>
                <a:sym typeface="Times New Roman" pitchFamily="18" charset="0"/>
              </a:rPr>
              <a:t>. </a:t>
            </a:r>
            <a:r>
              <a:rPr lang="en-US" altLang="en-US" b="1" dirty="0" err="1">
                <a:latin typeface="Tahoma" pitchFamily="34" charset="0"/>
                <a:cs typeface="Tahoma" pitchFamily="34" charset="0"/>
                <a:sym typeface="Times New Roman" pitchFamily="18" charset="0"/>
              </a:rPr>
              <a:t>Ustava</a:t>
            </a:r>
            <a:r>
              <a:rPr lang="en-US" altLang="en-US" b="1" dirty="0">
                <a:latin typeface="Tahoma" pitchFamily="34" charset="0"/>
                <a:cs typeface="Tahoma" pitchFamily="34" charset="0"/>
                <a:sym typeface="Times New Roman" pitchFamily="18" charset="0"/>
              </a:rPr>
              <a:t> </a:t>
            </a:r>
            <a:r>
              <a:rPr lang="en-US" altLang="en-US" b="1" dirty="0" err="1">
                <a:latin typeface="Tahoma" pitchFamily="34" charset="0"/>
                <a:cs typeface="Tahoma" pitchFamily="34" charset="0"/>
                <a:sym typeface="Times New Roman" pitchFamily="18" charset="0"/>
              </a:rPr>
              <a:t>Bosne</a:t>
            </a:r>
            <a:r>
              <a:rPr lang="en-US" altLang="en-US" b="1" dirty="0">
                <a:latin typeface="Tahoma" pitchFamily="34" charset="0"/>
                <a:cs typeface="Tahoma" pitchFamily="34" charset="0"/>
                <a:sym typeface="Times New Roman" pitchFamily="18" charset="0"/>
              </a:rPr>
              <a:t> i </a:t>
            </a:r>
            <a:r>
              <a:rPr lang="en-US" altLang="en-US" b="1" dirty="0" err="1">
                <a:latin typeface="Tahoma" pitchFamily="34" charset="0"/>
                <a:cs typeface="Tahoma" pitchFamily="34" charset="0"/>
                <a:sym typeface="Times New Roman" pitchFamily="18" charset="0"/>
              </a:rPr>
              <a:t>Hercegovine</a:t>
            </a:r>
            <a:endParaRPr lang="en-US" dirty="0"/>
          </a:p>
        </p:txBody>
      </p:sp>
      <p:sp>
        <p:nvSpPr>
          <p:cNvPr id="3" name="Content Placeholder 2"/>
          <p:cNvSpPr>
            <a:spLocks noGrp="1"/>
          </p:cNvSpPr>
          <p:nvPr>
            <p:ph idx="1"/>
          </p:nvPr>
        </p:nvSpPr>
        <p:spPr/>
        <p:txBody>
          <a:bodyPr>
            <a:normAutofit fontScale="92500" lnSpcReduction="20000"/>
          </a:bodyPr>
          <a:lstStyle/>
          <a:p>
            <a:pPr marL="0" indent="0" algn="just">
              <a:lnSpc>
                <a:spcPct val="90000"/>
              </a:lnSpc>
              <a:spcBef>
                <a:spcPts val="1113"/>
              </a:spcBef>
              <a:buNone/>
            </a:pPr>
            <a:r>
              <a:rPr lang="vi-VN" altLang="en-US" dirty="0">
                <a:latin typeface="Calibri" pitchFamily="34" charset="0"/>
                <a:cs typeface="Arial" pitchFamily="34" charset="0"/>
                <a:sym typeface="Times New Roman" pitchFamily="18" charset="0"/>
              </a:rPr>
              <a:t>2.	Međunarodni standardi</a:t>
            </a:r>
            <a:endParaRPr lang="sr-Latn-BA" altLang="en-US" dirty="0">
              <a:cs typeface="Arial" pitchFamily="34" charset="0"/>
              <a:sym typeface="Times New Roman" pitchFamily="18" charset="0"/>
            </a:endParaRPr>
          </a:p>
          <a:p>
            <a:pPr marL="0" indent="0" algn="just">
              <a:lnSpc>
                <a:spcPct val="90000"/>
              </a:lnSpc>
              <a:spcBef>
                <a:spcPts val="1113"/>
              </a:spcBef>
              <a:buNone/>
            </a:pPr>
            <a:r>
              <a:rPr lang="vi-VN" altLang="en-US" dirty="0">
                <a:latin typeface="Calibri" pitchFamily="34" charset="0"/>
                <a:cs typeface="Arial" pitchFamily="34" charset="0"/>
                <a:sym typeface="Times New Roman" pitchFamily="18" charset="0"/>
              </a:rPr>
              <a:t> </a:t>
            </a:r>
            <a:r>
              <a:rPr lang="sr-Latn-BA" altLang="en-US" dirty="0">
                <a:cs typeface="Arial" pitchFamily="34" charset="0"/>
                <a:sym typeface="Times New Roman" pitchFamily="18" charset="0"/>
              </a:rPr>
              <a:t>P</a:t>
            </a:r>
            <a:r>
              <a:rPr lang="vi-VN" altLang="en-US" dirty="0">
                <a:latin typeface="Calibri" pitchFamily="34" charset="0"/>
                <a:cs typeface="Arial" pitchFamily="34" charset="0"/>
                <a:sym typeface="Times New Roman" pitchFamily="18" charset="0"/>
              </a:rPr>
              <a:t>rava i slobode predviđeni u Evropskoj konvenciji za zaštitu ljudskih prava i osnovnih sloboda i u njenim protokolima se direktno primjenjuju u Bosni i Hercegovini. Ovi akti imaju prioritet nad svim ostalim zakonima.</a:t>
            </a:r>
          </a:p>
          <a:p>
            <a:pPr marL="0" indent="0" algn="just">
              <a:lnSpc>
                <a:spcPct val="90000"/>
              </a:lnSpc>
              <a:spcBef>
                <a:spcPts val="1113"/>
              </a:spcBef>
              <a:buNone/>
            </a:pPr>
            <a:r>
              <a:rPr lang="vi-VN" altLang="en-US" dirty="0">
                <a:latin typeface="Calibri" pitchFamily="34" charset="0"/>
                <a:cs typeface="Arial" pitchFamily="34" charset="0"/>
                <a:sym typeface="Times New Roman" pitchFamily="18" charset="0"/>
              </a:rPr>
              <a:t>3.	Katalog prava</a:t>
            </a:r>
          </a:p>
          <a:p>
            <a:pPr marL="0" indent="0" algn="just">
              <a:lnSpc>
                <a:spcPct val="90000"/>
              </a:lnSpc>
              <a:spcBef>
                <a:spcPts val="1113"/>
              </a:spcBef>
              <a:buNone/>
            </a:pPr>
            <a:r>
              <a:rPr lang="vi-VN" altLang="en-US" dirty="0">
                <a:latin typeface="Calibri" pitchFamily="34" charset="0"/>
                <a:cs typeface="Arial" pitchFamily="34" charset="0"/>
                <a:sym typeface="Times New Roman" pitchFamily="18" charset="0"/>
              </a:rPr>
              <a:t> Sva lica na teritoriji Bosne i Hercegovine uživaju ljudska prava i slobode iz stava 2. ovog člana, što uključuje:</a:t>
            </a:r>
            <a:endParaRPr lang="sr-Latn-BA" altLang="en-US" dirty="0">
              <a:cs typeface="Arial" pitchFamily="34" charset="0"/>
              <a:sym typeface="Times New Roman" pitchFamily="18" charset="0"/>
            </a:endParaRPr>
          </a:p>
          <a:p>
            <a:pPr marL="0" indent="0" algn="just">
              <a:lnSpc>
                <a:spcPct val="90000"/>
              </a:lnSpc>
              <a:spcBef>
                <a:spcPts val="1113"/>
              </a:spcBef>
              <a:buNone/>
            </a:pPr>
            <a:r>
              <a:rPr lang="sr-Latn-BA" altLang="en-US" dirty="0">
                <a:cs typeface="Arial" pitchFamily="34" charset="0"/>
                <a:sym typeface="Times New Roman" pitchFamily="18" charset="0"/>
              </a:rPr>
              <a:t>... h) slobodu izražavanja.</a:t>
            </a:r>
            <a:endParaRPr lang="en-US" altLang="en-US" dirty="0">
              <a:cs typeface="Arial" pitchFamily="34" charset="0"/>
              <a:sym typeface="Times New Roman" pitchFamily="18" charset="0"/>
            </a:endParaRPr>
          </a:p>
          <a:p>
            <a:endParaRPr lang="en-US" dirty="0"/>
          </a:p>
        </p:txBody>
      </p:sp>
    </p:spTree>
    <p:extLst>
      <p:ext uri="{BB962C8B-B14F-4D97-AF65-F5344CB8AC3E}">
        <p14:creationId xmlns:p14="http://schemas.microsoft.com/office/powerpoint/2010/main" xmlns="" val="3987528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BA" altLang="en-US" b="1" dirty="0">
                <a:cs typeface="Tahoma" pitchFamily="34" charset="0"/>
                <a:sym typeface="Times New Roman" pitchFamily="18" charset="0"/>
              </a:rPr>
              <a:t>Ustav Republike Srpske, čl.25-26.</a:t>
            </a:r>
            <a:endParaRPr lang="en-US" dirty="0"/>
          </a:p>
        </p:txBody>
      </p:sp>
      <p:sp>
        <p:nvSpPr>
          <p:cNvPr id="3" name="Content Placeholder 2"/>
          <p:cNvSpPr>
            <a:spLocks noGrp="1"/>
          </p:cNvSpPr>
          <p:nvPr>
            <p:ph idx="1"/>
          </p:nvPr>
        </p:nvSpPr>
        <p:spPr/>
        <p:txBody>
          <a:bodyPr>
            <a:normAutofit fontScale="70000" lnSpcReduction="20000"/>
          </a:bodyPr>
          <a:lstStyle/>
          <a:p>
            <a:pPr indent="0" algn="just">
              <a:spcBef>
                <a:spcPct val="0"/>
              </a:spcBef>
              <a:buNone/>
              <a:defRPr/>
            </a:pPr>
            <a:r>
              <a:rPr lang="sr-Latn-BA" altLang="en-US" dirty="0">
                <a:cs typeface="Arial" pitchFamily="34" charset="0"/>
                <a:sym typeface="Times New Roman" pitchFamily="18" charset="0"/>
              </a:rPr>
              <a:t>Č</a:t>
            </a:r>
            <a:r>
              <a:rPr lang="en-US" altLang="en-US" dirty="0">
                <a:cs typeface="Arial" pitchFamily="34" charset="0"/>
                <a:sym typeface="Times New Roman" pitchFamily="18" charset="0"/>
              </a:rPr>
              <a:t>la</a:t>
            </a:r>
            <a:r>
              <a:rPr lang="sr-Latn-BA" altLang="en-US" dirty="0">
                <a:cs typeface="Arial" pitchFamily="34" charset="0"/>
                <a:sym typeface="Times New Roman" pitchFamily="18" charset="0"/>
              </a:rPr>
              <a:t>n</a:t>
            </a:r>
            <a:r>
              <a:rPr lang="en-US" altLang="en-US" dirty="0">
                <a:cs typeface="Arial" pitchFamily="34" charset="0"/>
                <a:sym typeface="Times New Roman" pitchFamily="18" charset="0"/>
              </a:rPr>
              <a:t> 25</a:t>
            </a:r>
            <a:r>
              <a:rPr lang="sr-Latn-BA" altLang="en-US" dirty="0">
                <a:cs typeface="Arial" pitchFamily="34" charset="0"/>
                <a:sym typeface="Times New Roman" pitchFamily="18" charset="0"/>
              </a:rPr>
              <a:t>.</a:t>
            </a:r>
          </a:p>
          <a:p>
            <a:pPr indent="0" algn="just">
              <a:spcBef>
                <a:spcPct val="0"/>
              </a:spcBef>
              <a:buNone/>
              <a:defRPr/>
            </a:pPr>
            <a:r>
              <a:rPr lang="en-US" altLang="en-US" dirty="0" err="1">
                <a:cs typeface="Arial" pitchFamily="34" charset="0"/>
                <a:sym typeface="Times New Roman" pitchFamily="18" charset="0"/>
              </a:rPr>
              <a:t>Zajam</a:t>
            </a:r>
            <a:r>
              <a:rPr lang="sr-Latn-BA" altLang="en-US" dirty="0">
                <a:cs typeface="Arial" pitchFamily="34" charset="0"/>
                <a:sym typeface="Times New Roman" pitchFamily="18" charset="0"/>
              </a:rPr>
              <a:t>č</a:t>
            </a:r>
            <a:r>
              <a:rPr lang="en-US" altLang="en-US" dirty="0" err="1">
                <a:cs typeface="Arial" pitchFamily="34" charset="0"/>
                <a:sym typeface="Times New Roman" pitchFamily="18" charset="0"/>
              </a:rPr>
              <a:t>ena</a:t>
            </a:r>
            <a:r>
              <a:rPr lang="en-US" altLang="en-US" dirty="0">
                <a:cs typeface="Arial" pitchFamily="34" charset="0"/>
                <a:sym typeface="Times New Roman" pitchFamily="18" charset="0"/>
              </a:rPr>
              <a:t> je </a:t>
            </a:r>
            <a:r>
              <a:rPr lang="en-US" altLang="en-US" dirty="0" err="1">
                <a:cs typeface="Arial" pitchFamily="34" charset="0"/>
                <a:sym typeface="Times New Roman" pitchFamily="18" charset="0"/>
              </a:rPr>
              <a:t>sloboda</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misli</a:t>
            </a:r>
            <a:r>
              <a:rPr lang="en-US" altLang="en-US" dirty="0">
                <a:cs typeface="Arial" pitchFamily="34" charset="0"/>
                <a:sym typeface="Times New Roman" pitchFamily="18" charset="0"/>
              </a:rPr>
              <a:t> i </a:t>
            </a:r>
            <a:r>
              <a:rPr lang="en-US" altLang="en-US" dirty="0" err="1">
                <a:cs typeface="Arial" pitchFamily="34" charset="0"/>
                <a:sym typeface="Times New Roman" pitchFamily="18" charset="0"/>
              </a:rPr>
              <a:t>opredjeljenja</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savjesti</a:t>
            </a:r>
            <a:r>
              <a:rPr lang="en-US" altLang="en-US" dirty="0">
                <a:cs typeface="Arial" pitchFamily="34" charset="0"/>
                <a:sym typeface="Times New Roman" pitchFamily="18" charset="0"/>
              </a:rPr>
              <a:t> i </a:t>
            </a:r>
            <a:r>
              <a:rPr lang="en-US" altLang="en-US" dirty="0" err="1">
                <a:cs typeface="Arial" pitchFamily="34" charset="0"/>
                <a:sym typeface="Times New Roman" pitchFamily="18" charset="0"/>
              </a:rPr>
              <a:t>uvjerenja</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kao</a:t>
            </a:r>
            <a:r>
              <a:rPr lang="en-US" altLang="en-US" dirty="0">
                <a:cs typeface="Arial" pitchFamily="34" charset="0"/>
                <a:sym typeface="Times New Roman" pitchFamily="18" charset="0"/>
              </a:rPr>
              <a:t> i </a:t>
            </a:r>
            <a:r>
              <a:rPr lang="en-US" altLang="en-US" dirty="0" err="1">
                <a:cs typeface="Arial" pitchFamily="34" charset="0"/>
                <a:sym typeface="Times New Roman" pitchFamily="18" charset="0"/>
              </a:rPr>
              <a:t>javnog</a:t>
            </a:r>
            <a:r>
              <a:rPr lang="sr-Latn-BA" altLang="en-US" dirty="0">
                <a:cs typeface="Arial" pitchFamily="34" charset="0"/>
                <a:sym typeface="Times New Roman" pitchFamily="18" charset="0"/>
              </a:rPr>
              <a:t>  </a:t>
            </a:r>
            <a:r>
              <a:rPr lang="en-US" altLang="en-US" dirty="0" err="1">
                <a:cs typeface="Arial" pitchFamily="34" charset="0"/>
                <a:sym typeface="Times New Roman" pitchFamily="18" charset="0"/>
              </a:rPr>
              <a:t>izra</a:t>
            </a:r>
            <a:r>
              <a:rPr lang="sr-Latn-BA" altLang="en-US" dirty="0">
                <a:cs typeface="Arial" pitchFamily="34" charset="0"/>
                <a:sym typeface="Times New Roman" pitchFamily="18" charset="0"/>
              </a:rPr>
              <a:t>ž</a:t>
            </a:r>
            <a:r>
              <a:rPr lang="en-US" altLang="en-US" dirty="0" err="1">
                <a:cs typeface="Arial" pitchFamily="34" charset="0"/>
                <a:sym typeface="Times New Roman" pitchFamily="18" charset="0"/>
              </a:rPr>
              <a:t>avanja</a:t>
            </a:r>
            <a:r>
              <a:rPr lang="sr-Latn-BA" altLang="en-US" dirty="0">
                <a:cs typeface="Arial" pitchFamily="34" charset="0"/>
                <a:sym typeface="Times New Roman" pitchFamily="18" charset="0"/>
              </a:rPr>
              <a:t> </a:t>
            </a:r>
            <a:r>
              <a:rPr lang="en-US" altLang="en-US" dirty="0">
                <a:cs typeface="Arial" pitchFamily="34" charset="0"/>
                <a:sym typeface="Times New Roman" pitchFamily="18" charset="0"/>
              </a:rPr>
              <a:t>mi</a:t>
            </a:r>
            <a:r>
              <a:rPr lang="sr-Latn-BA" altLang="en-US" dirty="0">
                <a:cs typeface="Arial" pitchFamily="34" charset="0"/>
                <a:sym typeface="Times New Roman" pitchFamily="18" charset="0"/>
              </a:rPr>
              <a:t>š</a:t>
            </a:r>
            <a:r>
              <a:rPr lang="en-US" altLang="en-US" dirty="0" err="1">
                <a:cs typeface="Arial" pitchFamily="34" charset="0"/>
                <a:sym typeface="Times New Roman" pitchFamily="18" charset="0"/>
              </a:rPr>
              <a:t>ljenja</a:t>
            </a:r>
            <a:r>
              <a:rPr lang="en-US" altLang="en-US" dirty="0">
                <a:cs typeface="Arial" pitchFamily="34" charset="0"/>
                <a:sym typeface="Times New Roman" pitchFamily="18" charset="0"/>
              </a:rPr>
              <a:t>.</a:t>
            </a:r>
            <a:endParaRPr lang="sr-Latn-BA" altLang="en-US" dirty="0">
              <a:cs typeface="Arial" pitchFamily="34" charset="0"/>
              <a:sym typeface="Times New Roman" pitchFamily="18" charset="0"/>
            </a:endParaRPr>
          </a:p>
          <a:p>
            <a:pPr indent="0" algn="just">
              <a:spcBef>
                <a:spcPct val="0"/>
              </a:spcBef>
              <a:buNone/>
              <a:defRPr/>
            </a:pPr>
            <a:endParaRPr lang="en-US" altLang="en-US" dirty="0">
              <a:cs typeface="Arial" pitchFamily="34" charset="0"/>
              <a:sym typeface="Times New Roman" pitchFamily="18" charset="0"/>
            </a:endParaRPr>
          </a:p>
          <a:p>
            <a:pPr indent="0" algn="just">
              <a:spcBef>
                <a:spcPct val="0"/>
              </a:spcBef>
              <a:buNone/>
              <a:defRPr/>
            </a:pPr>
            <a:r>
              <a:rPr lang="sr-Latn-BA" altLang="en-US" dirty="0">
                <a:cs typeface="Arial" pitchFamily="34" charset="0"/>
                <a:sym typeface="Times New Roman" pitchFamily="18" charset="0"/>
              </a:rPr>
              <a:t>Č</a:t>
            </a:r>
            <a:r>
              <a:rPr lang="en-US" altLang="en-US" dirty="0" err="1">
                <a:cs typeface="Arial" pitchFamily="34" charset="0"/>
                <a:sym typeface="Times New Roman" pitchFamily="18" charset="0"/>
              </a:rPr>
              <a:t>lan</a:t>
            </a:r>
            <a:r>
              <a:rPr lang="en-US" altLang="en-US" dirty="0">
                <a:cs typeface="Arial" pitchFamily="34" charset="0"/>
                <a:sym typeface="Times New Roman" pitchFamily="18" charset="0"/>
              </a:rPr>
              <a:t> 26</a:t>
            </a:r>
            <a:r>
              <a:rPr lang="sr-Latn-BA" altLang="en-US" dirty="0">
                <a:cs typeface="Arial" pitchFamily="34" charset="0"/>
                <a:sym typeface="Times New Roman" pitchFamily="18" charset="0"/>
              </a:rPr>
              <a:t>.</a:t>
            </a:r>
            <a:endParaRPr lang="en-US" altLang="en-US" dirty="0">
              <a:cs typeface="Arial" pitchFamily="34" charset="0"/>
              <a:sym typeface="Times New Roman" pitchFamily="18" charset="0"/>
            </a:endParaRPr>
          </a:p>
          <a:p>
            <a:pPr indent="0" algn="just">
              <a:spcBef>
                <a:spcPct val="0"/>
              </a:spcBef>
              <a:buNone/>
              <a:defRPr/>
            </a:pPr>
            <a:r>
              <a:rPr lang="en-US" altLang="en-US" dirty="0" err="1">
                <a:cs typeface="Arial" pitchFamily="34" charset="0"/>
                <a:sym typeface="Times New Roman" pitchFamily="18" charset="0"/>
              </a:rPr>
              <a:t>Zajam</a:t>
            </a:r>
            <a:r>
              <a:rPr lang="sr-Latn-BA" altLang="en-US" dirty="0">
                <a:cs typeface="Arial" pitchFamily="34" charset="0"/>
                <a:sym typeface="Times New Roman" pitchFamily="18" charset="0"/>
              </a:rPr>
              <a:t>č</a:t>
            </a:r>
            <a:r>
              <a:rPr lang="en-US" altLang="en-US" dirty="0" err="1">
                <a:cs typeface="Arial" pitchFamily="34" charset="0"/>
                <a:sym typeface="Times New Roman" pitchFamily="18" charset="0"/>
              </a:rPr>
              <a:t>ena</a:t>
            </a:r>
            <a:r>
              <a:rPr lang="en-US" altLang="en-US" dirty="0">
                <a:cs typeface="Arial" pitchFamily="34" charset="0"/>
                <a:sym typeface="Times New Roman" pitchFamily="18" charset="0"/>
              </a:rPr>
              <a:t> je </a:t>
            </a:r>
            <a:r>
              <a:rPr lang="en-US" altLang="en-US" dirty="0" err="1">
                <a:cs typeface="Arial" pitchFamily="34" charset="0"/>
                <a:sym typeface="Times New Roman" pitchFamily="18" charset="0"/>
              </a:rPr>
              <a:t>sloboda</a:t>
            </a:r>
            <a:r>
              <a:rPr lang="en-US" altLang="en-US" dirty="0">
                <a:cs typeface="Arial" pitchFamily="34" charset="0"/>
                <a:sym typeface="Times New Roman" pitchFamily="18" charset="0"/>
              </a:rPr>
              <a:t> </a:t>
            </a:r>
            <a:r>
              <a:rPr lang="sr-Latn-BA" altLang="en-US" dirty="0">
                <a:cs typeface="Arial" pitchFamily="34" charset="0"/>
                <a:sym typeface="Times New Roman" pitchFamily="18" charset="0"/>
              </a:rPr>
              <a:t>štampe </a:t>
            </a:r>
            <a:r>
              <a:rPr lang="en-US" altLang="en-US" dirty="0">
                <a:cs typeface="Arial" pitchFamily="34" charset="0"/>
                <a:sym typeface="Times New Roman" pitchFamily="18" charset="0"/>
              </a:rPr>
              <a:t>i </a:t>
            </a:r>
            <a:r>
              <a:rPr lang="en-US" altLang="en-US" dirty="0" err="1">
                <a:cs typeface="Arial" pitchFamily="34" charset="0"/>
                <a:sym typeface="Times New Roman" pitchFamily="18" charset="0"/>
              </a:rPr>
              <a:t>drugih</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sredstava</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javnog</a:t>
            </a:r>
            <a:r>
              <a:rPr lang="en-US" altLang="en-US" dirty="0">
                <a:cs typeface="Arial" pitchFamily="34" charset="0"/>
                <a:sym typeface="Times New Roman" pitchFamily="18" charset="0"/>
              </a:rPr>
              <a:t> </a:t>
            </a:r>
            <a:r>
              <a:rPr lang="sr-Latn-BA" altLang="en-US" dirty="0">
                <a:cs typeface="Arial" pitchFamily="34" charset="0"/>
                <a:sym typeface="Times New Roman" pitchFamily="18" charset="0"/>
              </a:rPr>
              <a:t>obavještavanja.</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Slobodno</a:t>
            </a:r>
            <a:r>
              <a:rPr lang="en-US" altLang="en-US" dirty="0">
                <a:cs typeface="Arial" pitchFamily="34" charset="0"/>
                <a:sym typeface="Times New Roman" pitchFamily="18" charset="0"/>
              </a:rPr>
              <a:t> je </a:t>
            </a:r>
            <a:r>
              <a:rPr lang="en-US" altLang="en-US" dirty="0" err="1">
                <a:cs typeface="Arial" pitchFamily="34" charset="0"/>
                <a:sym typeface="Times New Roman" pitchFamily="18" charset="0"/>
              </a:rPr>
              <a:t>osnivanje</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novinskih</a:t>
            </a:r>
            <a:r>
              <a:rPr lang="en-US" altLang="en-US" dirty="0">
                <a:cs typeface="Arial" pitchFamily="34" charset="0"/>
                <a:sym typeface="Times New Roman" pitchFamily="18" charset="0"/>
              </a:rPr>
              <a:t> i </a:t>
            </a:r>
            <a:r>
              <a:rPr lang="en-US" altLang="en-US" dirty="0" err="1">
                <a:cs typeface="Arial" pitchFamily="34" charset="0"/>
                <a:sym typeface="Times New Roman" pitchFamily="18" charset="0"/>
              </a:rPr>
              <a:t>izdava</a:t>
            </a:r>
            <a:r>
              <a:rPr lang="sr-Latn-BA" altLang="en-US" dirty="0">
                <a:cs typeface="Arial" pitchFamily="34" charset="0"/>
                <a:sym typeface="Times New Roman" pitchFamily="18" charset="0"/>
              </a:rPr>
              <a:t>č</a:t>
            </a:r>
            <a:r>
              <a:rPr lang="en-US" altLang="en-US" dirty="0" err="1">
                <a:cs typeface="Arial" pitchFamily="34" charset="0"/>
                <a:sym typeface="Times New Roman" pitchFamily="18" charset="0"/>
              </a:rPr>
              <a:t>kih</a:t>
            </a:r>
            <a:r>
              <a:rPr lang="en-US" altLang="en-US" dirty="0">
                <a:cs typeface="Arial" pitchFamily="34" charset="0"/>
                <a:sym typeface="Times New Roman" pitchFamily="18" charset="0"/>
              </a:rPr>
              <a:t> p</a:t>
            </a:r>
            <a:r>
              <a:rPr lang="sr-Latn-BA" altLang="en-US" dirty="0">
                <a:cs typeface="Arial" pitchFamily="34" charset="0"/>
                <a:sym typeface="Times New Roman" pitchFamily="18" charset="0"/>
              </a:rPr>
              <a:t>reduzeća</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izdavanje</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novina</a:t>
            </a:r>
            <a:r>
              <a:rPr lang="en-US" altLang="en-US" dirty="0">
                <a:cs typeface="Arial" pitchFamily="34" charset="0"/>
                <a:sym typeface="Times New Roman" pitchFamily="18" charset="0"/>
              </a:rPr>
              <a:t> i </a:t>
            </a:r>
            <a:r>
              <a:rPr lang="en-US" altLang="en-US" dirty="0" err="1">
                <a:cs typeface="Arial" pitchFamily="34" charset="0"/>
                <a:sym typeface="Times New Roman" pitchFamily="18" charset="0"/>
              </a:rPr>
              <a:t>javno</a:t>
            </a:r>
            <a:r>
              <a:rPr lang="sr-Latn-BA" altLang="en-US" dirty="0">
                <a:cs typeface="Arial" pitchFamily="34" charset="0"/>
                <a:sym typeface="Times New Roman" pitchFamily="18" charset="0"/>
              </a:rPr>
              <a:t> obavještavanje</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drugim</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sredstvima</a:t>
            </a:r>
            <a:r>
              <a:rPr lang="en-US" altLang="en-US" dirty="0">
                <a:cs typeface="Arial" pitchFamily="34" charset="0"/>
                <a:sym typeface="Times New Roman" pitchFamily="18" charset="0"/>
              </a:rPr>
              <a:t> </a:t>
            </a:r>
            <a:r>
              <a:rPr lang="sr-Latn-BA" altLang="en-US" dirty="0">
                <a:cs typeface="Arial" pitchFamily="34" charset="0"/>
                <a:sym typeface="Times New Roman" pitchFamily="18" charset="0"/>
              </a:rPr>
              <a:t>u skladu sa zakonom.</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Cenzura</a:t>
            </a:r>
            <a:r>
              <a:rPr lang="en-US" altLang="en-US" dirty="0">
                <a:cs typeface="Arial" pitchFamily="34" charset="0"/>
                <a:sym typeface="Times New Roman" pitchFamily="18" charset="0"/>
              </a:rPr>
              <a:t> </a:t>
            </a:r>
            <a:r>
              <a:rPr lang="sr-Latn-BA" altLang="en-US" dirty="0">
                <a:cs typeface="Arial" pitchFamily="34" charset="0"/>
                <a:sym typeface="Times New Roman" pitchFamily="18" charset="0"/>
              </a:rPr>
              <a:t>štampe</a:t>
            </a:r>
            <a:r>
              <a:rPr lang="en-US" altLang="en-US" dirty="0">
                <a:cs typeface="Arial" pitchFamily="34" charset="0"/>
                <a:sym typeface="Times New Roman" pitchFamily="18" charset="0"/>
              </a:rPr>
              <a:t> i </a:t>
            </a:r>
            <a:r>
              <a:rPr lang="en-US" altLang="en-US" dirty="0" err="1">
                <a:cs typeface="Arial" pitchFamily="34" charset="0"/>
                <a:sym typeface="Times New Roman" pitchFamily="18" charset="0"/>
              </a:rPr>
              <a:t>drugih</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vidova</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javnog</a:t>
            </a:r>
            <a:r>
              <a:rPr lang="en-US" altLang="en-US" dirty="0">
                <a:cs typeface="Arial" pitchFamily="34" charset="0"/>
                <a:sym typeface="Times New Roman" pitchFamily="18" charset="0"/>
              </a:rPr>
              <a:t> </a:t>
            </a:r>
            <a:r>
              <a:rPr lang="sr-Latn-BA" altLang="en-US" dirty="0">
                <a:cs typeface="Arial" pitchFamily="34" charset="0"/>
                <a:sym typeface="Times New Roman" pitchFamily="18" charset="0"/>
              </a:rPr>
              <a:t>obavještavanja</a:t>
            </a:r>
            <a:r>
              <a:rPr lang="en-US" altLang="en-US" dirty="0">
                <a:cs typeface="Arial" pitchFamily="34" charset="0"/>
                <a:sym typeface="Times New Roman" pitchFamily="18" charset="0"/>
              </a:rPr>
              <a:t> je </a:t>
            </a:r>
            <a:r>
              <a:rPr lang="en-US" altLang="en-US" dirty="0" err="1">
                <a:cs typeface="Arial" pitchFamily="34" charset="0"/>
                <a:sym typeface="Times New Roman" pitchFamily="18" charset="0"/>
              </a:rPr>
              <a:t>zabranjena</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Sredstva</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javnog</a:t>
            </a:r>
            <a:r>
              <a:rPr lang="en-US" altLang="en-US" dirty="0">
                <a:cs typeface="Arial" pitchFamily="34" charset="0"/>
                <a:sym typeface="Times New Roman" pitchFamily="18" charset="0"/>
              </a:rPr>
              <a:t> </a:t>
            </a:r>
            <a:r>
              <a:rPr lang="sr-Latn-BA" altLang="en-US" dirty="0">
                <a:cs typeface="Arial" pitchFamily="34" charset="0"/>
                <a:sym typeface="Times New Roman" pitchFamily="18" charset="0"/>
              </a:rPr>
              <a:t>obavještavanja</a:t>
            </a:r>
            <a:r>
              <a:rPr lang="en-US" altLang="en-US" dirty="0">
                <a:cs typeface="Arial" pitchFamily="34" charset="0"/>
                <a:sym typeface="Times New Roman" pitchFamily="18" charset="0"/>
              </a:rPr>
              <a:t> du</a:t>
            </a:r>
            <a:r>
              <a:rPr lang="sr-Latn-BA" altLang="en-US" dirty="0">
                <a:cs typeface="Arial" pitchFamily="34" charset="0"/>
                <a:sym typeface="Times New Roman" pitchFamily="18" charset="0"/>
              </a:rPr>
              <a:t>ž</a:t>
            </a:r>
            <a:r>
              <a:rPr lang="en-US" altLang="en-US" dirty="0" err="1">
                <a:cs typeface="Arial" pitchFamily="34" charset="0"/>
                <a:sym typeface="Times New Roman" pitchFamily="18" charset="0"/>
              </a:rPr>
              <a:t>na</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su</a:t>
            </a:r>
            <a:r>
              <a:rPr lang="en-US" altLang="en-US" dirty="0">
                <a:cs typeface="Arial" pitchFamily="34" charset="0"/>
                <a:sym typeface="Times New Roman" pitchFamily="18" charset="0"/>
              </a:rPr>
              <a:t> da </a:t>
            </a:r>
            <a:r>
              <a:rPr lang="sr-Latn-BA" altLang="en-US" dirty="0">
                <a:cs typeface="Arial" pitchFamily="34" charset="0"/>
                <a:sym typeface="Times New Roman" pitchFamily="18" charset="0"/>
              </a:rPr>
              <a:t>blagovremeno</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istinito</a:t>
            </a:r>
            <a:r>
              <a:rPr lang="en-US" altLang="en-US" dirty="0">
                <a:cs typeface="Arial" pitchFamily="34" charset="0"/>
                <a:sym typeface="Times New Roman" pitchFamily="18" charset="0"/>
              </a:rPr>
              <a:t> i </a:t>
            </a:r>
            <a:r>
              <a:rPr lang="en-US" altLang="en-US" dirty="0" err="1">
                <a:cs typeface="Arial" pitchFamily="34" charset="0"/>
                <a:sym typeface="Times New Roman" pitchFamily="18" charset="0"/>
              </a:rPr>
              <a:t>objektivno</a:t>
            </a:r>
            <a:r>
              <a:rPr lang="sr-Latn-BA" altLang="en-US" dirty="0">
                <a:cs typeface="Arial" pitchFamily="34" charset="0"/>
                <a:sym typeface="Times New Roman" pitchFamily="18" charset="0"/>
              </a:rPr>
              <a:t> </a:t>
            </a:r>
            <a:r>
              <a:rPr lang="en-US" altLang="en-US" dirty="0" err="1">
                <a:cs typeface="Arial" pitchFamily="34" charset="0"/>
                <a:sym typeface="Times New Roman" pitchFamily="18" charset="0"/>
              </a:rPr>
              <a:t>obavje</a:t>
            </a:r>
            <a:r>
              <a:rPr lang="sr-Latn-BA" altLang="en-US" dirty="0">
                <a:cs typeface="Arial" pitchFamily="34" charset="0"/>
                <a:sym typeface="Times New Roman" pitchFamily="18" charset="0"/>
              </a:rPr>
              <a:t>štavaju</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javnost</a:t>
            </a:r>
            <a:r>
              <a:rPr lang="en-US" altLang="en-US" dirty="0">
                <a:cs typeface="Arial" pitchFamily="34" charset="0"/>
                <a:sym typeface="Times New Roman" pitchFamily="18" charset="0"/>
              </a:rPr>
              <a:t>. Jam</a:t>
            </a:r>
            <a:r>
              <a:rPr lang="sr-Latn-BA" altLang="en-US" dirty="0">
                <a:cs typeface="Arial" pitchFamily="34" charset="0"/>
                <a:sym typeface="Times New Roman" pitchFamily="18" charset="0"/>
              </a:rPr>
              <a:t>č</a:t>
            </a:r>
            <a:r>
              <a:rPr lang="en-US" altLang="en-US" dirty="0">
                <a:cs typeface="Arial" pitchFamily="34" charset="0"/>
                <a:sym typeface="Times New Roman" pitchFamily="18" charset="0"/>
              </a:rPr>
              <a:t>i se </a:t>
            </a:r>
            <a:r>
              <a:rPr lang="en-US" altLang="en-US" dirty="0" err="1">
                <a:cs typeface="Arial" pitchFamily="34" charset="0"/>
                <a:sym typeface="Times New Roman" pitchFamily="18" charset="0"/>
              </a:rPr>
              <a:t>pravo</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na</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isprav</a:t>
            </a:r>
            <a:r>
              <a:rPr lang="sr-Latn-BA" altLang="en-US" dirty="0">
                <a:cs typeface="Arial" pitchFamily="34" charset="0"/>
                <a:sym typeface="Times New Roman" pitchFamily="18" charset="0"/>
              </a:rPr>
              <a:t>ku</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neistinitog</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obavje</a:t>
            </a:r>
            <a:r>
              <a:rPr lang="sr-Latn-BA" altLang="en-US" dirty="0">
                <a:cs typeface="Arial" pitchFamily="34" charset="0"/>
                <a:sym typeface="Times New Roman" pitchFamily="18" charset="0"/>
              </a:rPr>
              <a:t>šta</a:t>
            </a:r>
            <a:r>
              <a:rPr lang="en-US" altLang="en-US" dirty="0" err="1">
                <a:cs typeface="Arial" pitchFamily="34" charset="0"/>
                <a:sym typeface="Times New Roman" pitchFamily="18" charset="0"/>
              </a:rPr>
              <a:t>vanja</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kojim</a:t>
            </a:r>
            <a:r>
              <a:rPr lang="en-US" altLang="en-US" dirty="0">
                <a:cs typeface="Arial" pitchFamily="34" charset="0"/>
                <a:sym typeface="Times New Roman" pitchFamily="18" charset="0"/>
              </a:rPr>
              <a:t> se </a:t>
            </a:r>
            <a:r>
              <a:rPr lang="en-US" altLang="en-US" dirty="0" err="1">
                <a:cs typeface="Arial" pitchFamily="34" charset="0"/>
                <a:sym typeface="Times New Roman" pitchFamily="18" charset="0"/>
              </a:rPr>
              <a:t>povre</a:t>
            </a:r>
            <a:r>
              <a:rPr lang="sr-Latn-BA" altLang="en-US" dirty="0">
                <a:cs typeface="Arial" pitchFamily="34" charset="0"/>
                <a:sym typeface="Times New Roman" pitchFamily="18" charset="0"/>
              </a:rPr>
              <a:t>đ</a:t>
            </a:r>
            <a:r>
              <a:rPr lang="en-US" altLang="en-US" dirty="0" err="1">
                <a:cs typeface="Arial" pitchFamily="34" charset="0"/>
                <a:sym typeface="Times New Roman" pitchFamily="18" charset="0"/>
              </a:rPr>
              <a:t>uje</a:t>
            </a:r>
            <a:r>
              <a:rPr lang="en-US" altLang="en-US" dirty="0">
                <a:cs typeface="Arial" pitchFamily="34" charset="0"/>
                <a:sym typeface="Times New Roman" pitchFamily="18" charset="0"/>
              </a:rPr>
              <a:t> ne</a:t>
            </a:r>
            <a:r>
              <a:rPr lang="sr-Latn-BA" altLang="en-US" dirty="0">
                <a:cs typeface="Arial" pitchFamily="34" charset="0"/>
                <a:sym typeface="Times New Roman" pitchFamily="18" charset="0"/>
              </a:rPr>
              <a:t>č</a:t>
            </a:r>
            <a:r>
              <a:rPr lang="en-US" altLang="en-US" dirty="0" err="1">
                <a:cs typeface="Arial" pitchFamily="34" charset="0"/>
                <a:sym typeface="Times New Roman" pitchFamily="18" charset="0"/>
              </a:rPr>
              <a:t>ije</a:t>
            </a:r>
            <a:r>
              <a:rPr lang="sr-Latn-BA" altLang="en-US" dirty="0">
                <a:cs typeface="Arial" pitchFamily="34" charset="0"/>
                <a:sym typeface="Times New Roman" pitchFamily="18" charset="0"/>
              </a:rPr>
              <a:t> </a:t>
            </a:r>
            <a:r>
              <a:rPr lang="en-US" altLang="en-US" dirty="0" err="1">
                <a:cs typeface="Arial" pitchFamily="34" charset="0"/>
                <a:sym typeface="Times New Roman" pitchFamily="18" charset="0"/>
              </a:rPr>
              <a:t>pravo</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ili</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na</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zakonu</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zasnovani</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interes</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kao</a:t>
            </a:r>
            <a:r>
              <a:rPr lang="en-US" altLang="en-US" dirty="0">
                <a:cs typeface="Arial" pitchFamily="34" charset="0"/>
                <a:sym typeface="Times New Roman" pitchFamily="18" charset="0"/>
              </a:rPr>
              <a:t> i </a:t>
            </a:r>
            <a:r>
              <a:rPr lang="en-US" altLang="en-US" dirty="0" err="1">
                <a:cs typeface="Arial" pitchFamily="34" charset="0"/>
                <a:sym typeface="Times New Roman" pitchFamily="18" charset="0"/>
              </a:rPr>
              <a:t>pravo</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na</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naknadu</a:t>
            </a:r>
            <a:r>
              <a:rPr lang="en-US" altLang="en-US" dirty="0">
                <a:cs typeface="Arial" pitchFamily="34" charset="0"/>
                <a:sym typeface="Times New Roman" pitchFamily="18" charset="0"/>
              </a:rPr>
              <a:t> </a:t>
            </a:r>
            <a:r>
              <a:rPr lang="sr-Latn-BA" altLang="en-US" dirty="0">
                <a:cs typeface="Arial" pitchFamily="34" charset="0"/>
                <a:sym typeface="Times New Roman" pitchFamily="18" charset="0"/>
              </a:rPr>
              <a:t>š</a:t>
            </a:r>
            <a:r>
              <a:rPr lang="en-US" altLang="en-US" dirty="0" err="1">
                <a:cs typeface="Arial" pitchFamily="34" charset="0"/>
                <a:sym typeface="Times New Roman" pitchFamily="18" charset="0"/>
              </a:rPr>
              <a:t>tete</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nastal</a:t>
            </a:r>
            <a:r>
              <a:rPr lang="sr-Latn-BA" altLang="en-US" dirty="0">
                <a:cs typeface="Arial" pitchFamily="34" charset="0"/>
                <a:sym typeface="Times New Roman" pitchFamily="18" charset="0"/>
              </a:rPr>
              <a:t>e</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po</a:t>
            </a:r>
            <a:r>
              <a:rPr lang="en-US" altLang="en-US" dirty="0">
                <a:cs typeface="Arial" pitchFamily="34" charset="0"/>
                <a:sym typeface="Times New Roman" pitchFamily="18" charset="0"/>
              </a:rPr>
              <a:t> to</a:t>
            </a:r>
            <a:r>
              <a:rPr lang="sr-Latn-BA" altLang="en-US" dirty="0">
                <a:cs typeface="Arial" pitchFamily="34" charset="0"/>
                <a:sym typeface="Times New Roman" pitchFamily="18" charset="0"/>
              </a:rPr>
              <a:t>m</a:t>
            </a:r>
            <a:r>
              <a:rPr lang="en-US" altLang="en-US" dirty="0">
                <a:cs typeface="Arial" pitchFamily="34" charset="0"/>
                <a:sym typeface="Times New Roman" pitchFamily="18" charset="0"/>
              </a:rPr>
              <a:t> </a:t>
            </a:r>
            <a:r>
              <a:rPr lang="en-US" altLang="en-US" dirty="0" err="1">
                <a:cs typeface="Arial" pitchFamily="34" charset="0"/>
                <a:sym typeface="Times New Roman" pitchFamily="18" charset="0"/>
              </a:rPr>
              <a:t>osnov</a:t>
            </a:r>
            <a:r>
              <a:rPr lang="sr-Latn-BA" altLang="en-US" dirty="0">
                <a:cs typeface="Arial" pitchFamily="34" charset="0"/>
                <a:sym typeface="Times New Roman" pitchFamily="18" charset="0"/>
              </a:rPr>
              <a:t>u</a:t>
            </a:r>
            <a:r>
              <a:rPr lang="en-US" altLang="en-US" dirty="0">
                <a:cs typeface="Arial" pitchFamily="34" charset="0"/>
                <a:sym typeface="Times New Roman" pitchFamily="18" charset="0"/>
              </a:rPr>
              <a:t>.</a:t>
            </a:r>
          </a:p>
          <a:p>
            <a:endParaRPr lang="en-US" dirty="0"/>
          </a:p>
        </p:txBody>
      </p:sp>
    </p:spTree>
    <p:extLst>
      <p:ext uri="{BB962C8B-B14F-4D97-AF65-F5344CB8AC3E}">
        <p14:creationId xmlns:p14="http://schemas.microsoft.com/office/powerpoint/2010/main" xmlns="" val="2419932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b="1" dirty="0" err="1"/>
              <a:t>Povreda</a:t>
            </a:r>
            <a:r>
              <a:rPr lang="en-US" sz="3200" b="1" dirty="0"/>
              <a:t> </a:t>
            </a:r>
            <a:r>
              <a:rPr lang="en-US" sz="3200" b="1" dirty="0" err="1"/>
              <a:t>slobode</a:t>
            </a:r>
            <a:r>
              <a:rPr lang="en-US" sz="3200" b="1" dirty="0"/>
              <a:t> </a:t>
            </a:r>
            <a:r>
              <a:rPr lang="en-US" sz="3200" b="1" dirty="0" err="1"/>
              <a:t>izražavanja</a:t>
            </a:r>
            <a:r>
              <a:rPr lang="en-US" sz="3200" b="1" dirty="0"/>
              <a:t> </a:t>
            </a:r>
            <a:r>
              <a:rPr lang="en-US" sz="3200" b="1" dirty="0" err="1" smtClean="0"/>
              <a:t>misli</a:t>
            </a:r>
            <a:r>
              <a:rPr lang="bs-Latn-BA" sz="3200" b="1" dirty="0" smtClean="0"/>
              <a:t> - </a:t>
            </a:r>
            <a:r>
              <a:rPr lang="en-US" sz="3200" dirty="0" err="1" smtClean="0"/>
              <a:t>Član</a:t>
            </a:r>
            <a:r>
              <a:rPr lang="en-US" sz="3200" dirty="0" smtClean="0"/>
              <a:t> </a:t>
            </a:r>
            <a:r>
              <a:rPr lang="en-US" sz="3200" dirty="0"/>
              <a:t>161</a:t>
            </a:r>
            <a:r>
              <a:rPr lang="en-US" sz="3200" dirty="0" smtClean="0"/>
              <a:t>.</a:t>
            </a:r>
            <a:endParaRPr lang="en-US" sz="3200" dirty="0"/>
          </a:p>
        </p:txBody>
      </p:sp>
      <p:sp>
        <p:nvSpPr>
          <p:cNvPr id="4" name="Content Placeholder 3"/>
          <p:cNvSpPr>
            <a:spLocks noGrp="1"/>
          </p:cNvSpPr>
          <p:nvPr>
            <p:ph idx="1"/>
          </p:nvPr>
        </p:nvSpPr>
        <p:spPr/>
        <p:txBody>
          <a:bodyPr>
            <a:normAutofit fontScale="92500" lnSpcReduction="10000"/>
          </a:bodyPr>
          <a:lstStyle/>
          <a:p>
            <a:pPr marL="0" indent="0">
              <a:buNone/>
            </a:pPr>
            <a:r>
              <a:rPr lang="en-US" dirty="0" smtClean="0"/>
              <a:t>(</a:t>
            </a:r>
            <a:r>
              <a:rPr lang="en-US" dirty="0"/>
              <a:t>1) </a:t>
            </a:r>
            <a:r>
              <a:rPr lang="en-US" dirty="0" err="1">
                <a:solidFill>
                  <a:srgbClr val="FF0000"/>
                </a:solidFill>
              </a:rPr>
              <a:t>Ko</a:t>
            </a:r>
            <a:r>
              <a:rPr lang="en-US" dirty="0">
                <a:solidFill>
                  <a:srgbClr val="FF0000"/>
                </a:solidFill>
              </a:rPr>
              <a:t> </a:t>
            </a:r>
            <a:r>
              <a:rPr lang="en-US" dirty="0" err="1">
                <a:solidFill>
                  <a:srgbClr val="FF0000"/>
                </a:solidFill>
              </a:rPr>
              <a:t>uskrati</a:t>
            </a:r>
            <a:r>
              <a:rPr lang="en-US" dirty="0">
                <a:solidFill>
                  <a:srgbClr val="FF0000"/>
                </a:solidFill>
              </a:rPr>
              <a:t> </a:t>
            </a:r>
            <a:r>
              <a:rPr lang="en-US" dirty="0" err="1">
                <a:solidFill>
                  <a:srgbClr val="FF0000"/>
                </a:solidFill>
              </a:rPr>
              <a:t>ili</a:t>
            </a:r>
            <a:r>
              <a:rPr lang="en-US" dirty="0">
                <a:solidFill>
                  <a:srgbClr val="FF0000"/>
                </a:solidFill>
              </a:rPr>
              <a:t> </a:t>
            </a:r>
            <a:r>
              <a:rPr lang="en-US" dirty="0" err="1">
                <a:solidFill>
                  <a:srgbClr val="FF0000"/>
                </a:solidFill>
              </a:rPr>
              <a:t>ograniči</a:t>
            </a:r>
            <a:r>
              <a:rPr lang="en-US" dirty="0">
                <a:solidFill>
                  <a:srgbClr val="FF0000"/>
                </a:solidFill>
              </a:rPr>
              <a:t> </a:t>
            </a:r>
            <a:r>
              <a:rPr lang="en-US" dirty="0" err="1">
                <a:solidFill>
                  <a:srgbClr val="FF0000"/>
                </a:solidFill>
              </a:rPr>
              <a:t>slobodu</a:t>
            </a:r>
            <a:r>
              <a:rPr lang="en-US" dirty="0">
                <a:solidFill>
                  <a:srgbClr val="FF0000"/>
                </a:solidFill>
              </a:rPr>
              <a:t> </a:t>
            </a:r>
            <a:r>
              <a:rPr lang="en-US" dirty="0" err="1">
                <a:solidFill>
                  <a:srgbClr val="FF0000"/>
                </a:solidFill>
              </a:rPr>
              <a:t>govora</a:t>
            </a:r>
            <a:r>
              <a:rPr lang="en-US" dirty="0">
                <a:solidFill>
                  <a:srgbClr val="FF0000"/>
                </a:solidFill>
              </a:rPr>
              <a:t> </a:t>
            </a:r>
            <a:r>
              <a:rPr lang="en-US" dirty="0" err="1">
                <a:solidFill>
                  <a:srgbClr val="FF0000"/>
                </a:solidFill>
              </a:rPr>
              <a:t>ili</a:t>
            </a:r>
            <a:r>
              <a:rPr lang="en-US" dirty="0">
                <a:solidFill>
                  <a:srgbClr val="FF0000"/>
                </a:solidFill>
              </a:rPr>
              <a:t> </a:t>
            </a:r>
            <a:r>
              <a:rPr lang="en-US" dirty="0" err="1">
                <a:solidFill>
                  <a:srgbClr val="FF0000"/>
                </a:solidFill>
              </a:rPr>
              <a:t>javnog</a:t>
            </a:r>
            <a:r>
              <a:rPr lang="en-US" dirty="0">
                <a:solidFill>
                  <a:srgbClr val="FF0000"/>
                </a:solidFill>
              </a:rPr>
              <a:t> </a:t>
            </a:r>
            <a:r>
              <a:rPr lang="en-US" dirty="0" err="1">
                <a:solidFill>
                  <a:srgbClr val="FF0000"/>
                </a:solidFill>
              </a:rPr>
              <a:t>istupanja</a:t>
            </a:r>
            <a:r>
              <a:rPr lang="en-US" dirty="0"/>
              <a:t>, </a:t>
            </a:r>
            <a:r>
              <a:rPr lang="en-US" dirty="0" err="1"/>
              <a:t>osnivanja</a:t>
            </a:r>
            <a:r>
              <a:rPr lang="en-US" dirty="0"/>
              <a:t> </a:t>
            </a:r>
            <a:r>
              <a:rPr lang="en-US" dirty="0" err="1"/>
              <a:t>ustanova</a:t>
            </a:r>
            <a:r>
              <a:rPr lang="en-US" dirty="0"/>
              <a:t> </a:t>
            </a:r>
            <a:r>
              <a:rPr lang="en-US" dirty="0" err="1" smtClean="0"/>
              <a:t>javnog</a:t>
            </a:r>
            <a:r>
              <a:rPr lang="bs-Latn-BA" dirty="0" smtClean="0"/>
              <a:t> </a:t>
            </a:r>
            <a:r>
              <a:rPr lang="en-US" dirty="0" err="1" smtClean="0"/>
              <a:t>informisanja</a:t>
            </a:r>
            <a:r>
              <a:rPr lang="en-US" dirty="0"/>
              <a:t>, </a:t>
            </a:r>
            <a:r>
              <a:rPr lang="en-US" dirty="0" err="1"/>
              <a:t>slobodu</a:t>
            </a:r>
            <a:r>
              <a:rPr lang="en-US" dirty="0"/>
              <a:t> </a:t>
            </a:r>
            <a:r>
              <a:rPr lang="en-US" dirty="0" err="1"/>
              <a:t>štampe</a:t>
            </a:r>
            <a:r>
              <a:rPr lang="en-US" dirty="0"/>
              <a:t> </a:t>
            </a:r>
            <a:r>
              <a:rPr lang="en-US" dirty="0" err="1"/>
              <a:t>ili</a:t>
            </a:r>
            <a:r>
              <a:rPr lang="en-US" dirty="0"/>
              <a:t> </a:t>
            </a:r>
            <a:r>
              <a:rPr lang="en-US" dirty="0" err="1"/>
              <a:t>drugih</a:t>
            </a:r>
            <a:r>
              <a:rPr lang="en-US" dirty="0"/>
              <a:t> </a:t>
            </a:r>
            <a:r>
              <a:rPr lang="en-US" dirty="0" err="1"/>
              <a:t>sredstava</a:t>
            </a:r>
            <a:r>
              <a:rPr lang="en-US" dirty="0"/>
              <a:t> </a:t>
            </a:r>
            <a:r>
              <a:rPr lang="en-US" dirty="0" err="1"/>
              <a:t>javnog</a:t>
            </a:r>
            <a:r>
              <a:rPr lang="en-US" dirty="0"/>
              <a:t> </a:t>
            </a:r>
            <a:r>
              <a:rPr lang="en-US" dirty="0" err="1"/>
              <a:t>informisanja</a:t>
            </a:r>
            <a:r>
              <a:rPr lang="en-US" dirty="0"/>
              <a:t>, </a:t>
            </a:r>
            <a:r>
              <a:rPr lang="en-US" dirty="0" err="1">
                <a:solidFill>
                  <a:srgbClr val="FF0000"/>
                </a:solidFill>
              </a:rPr>
              <a:t>kazniće</a:t>
            </a:r>
            <a:r>
              <a:rPr lang="en-US" dirty="0">
                <a:solidFill>
                  <a:srgbClr val="FF0000"/>
                </a:solidFill>
              </a:rPr>
              <a:t> se </a:t>
            </a:r>
            <a:r>
              <a:rPr lang="en-US" dirty="0" err="1" smtClean="0">
                <a:solidFill>
                  <a:srgbClr val="FF0000"/>
                </a:solidFill>
              </a:rPr>
              <a:t>novčanom</a:t>
            </a:r>
            <a:r>
              <a:rPr lang="bs-Latn-BA" dirty="0" smtClean="0">
                <a:solidFill>
                  <a:srgbClr val="FF0000"/>
                </a:solidFill>
              </a:rPr>
              <a:t> </a:t>
            </a:r>
            <a:r>
              <a:rPr lang="pl-PL" dirty="0" smtClean="0">
                <a:solidFill>
                  <a:srgbClr val="FF0000"/>
                </a:solidFill>
              </a:rPr>
              <a:t>kaznom </a:t>
            </a:r>
            <a:r>
              <a:rPr lang="pl-PL" dirty="0">
                <a:solidFill>
                  <a:srgbClr val="FF0000"/>
                </a:solidFill>
              </a:rPr>
              <a:t>ili kaznom zatvora do jedne godine</a:t>
            </a:r>
            <a:r>
              <a:rPr lang="pl-PL" dirty="0"/>
              <a:t>.</a:t>
            </a:r>
          </a:p>
          <a:p>
            <a:pPr marL="0" indent="0">
              <a:buNone/>
            </a:pPr>
            <a:r>
              <a:rPr lang="en-US" dirty="0"/>
              <a:t>(2) </a:t>
            </a:r>
            <a:r>
              <a:rPr lang="en-US" dirty="0" err="1"/>
              <a:t>Kaznom</a:t>
            </a:r>
            <a:r>
              <a:rPr lang="en-US" dirty="0"/>
              <a:t> </a:t>
            </a:r>
            <a:r>
              <a:rPr lang="en-US" dirty="0" err="1"/>
              <a:t>iz</a:t>
            </a:r>
            <a:r>
              <a:rPr lang="en-US" dirty="0"/>
              <a:t> </a:t>
            </a:r>
            <a:r>
              <a:rPr lang="en-US" dirty="0" err="1"/>
              <a:t>stava</a:t>
            </a:r>
            <a:r>
              <a:rPr lang="en-US" dirty="0"/>
              <a:t> 1. </a:t>
            </a:r>
            <a:r>
              <a:rPr lang="en-US" dirty="0" err="1"/>
              <a:t>ovog</a:t>
            </a:r>
            <a:r>
              <a:rPr lang="en-US" dirty="0"/>
              <a:t> </a:t>
            </a:r>
            <a:r>
              <a:rPr lang="en-US" dirty="0" err="1"/>
              <a:t>člana</a:t>
            </a:r>
            <a:r>
              <a:rPr lang="en-US" dirty="0"/>
              <a:t> </a:t>
            </a:r>
            <a:r>
              <a:rPr lang="en-US" dirty="0" err="1"/>
              <a:t>kazniće</a:t>
            </a:r>
            <a:r>
              <a:rPr lang="en-US" dirty="0"/>
              <a:t> se i </a:t>
            </a:r>
            <a:r>
              <a:rPr lang="en-US" dirty="0" err="1"/>
              <a:t>ko</a:t>
            </a:r>
            <a:r>
              <a:rPr lang="en-US" dirty="0"/>
              <a:t> </a:t>
            </a:r>
            <a:r>
              <a:rPr lang="en-US" dirty="0" err="1"/>
              <a:t>naredi</a:t>
            </a:r>
            <a:r>
              <a:rPr lang="en-US" dirty="0"/>
              <a:t> </a:t>
            </a:r>
            <a:r>
              <a:rPr lang="en-US" dirty="0" err="1"/>
              <a:t>ili</a:t>
            </a:r>
            <a:r>
              <a:rPr lang="en-US" dirty="0"/>
              <a:t> </a:t>
            </a:r>
            <a:r>
              <a:rPr lang="en-US" dirty="0" err="1"/>
              <a:t>sprovodi</a:t>
            </a:r>
            <a:r>
              <a:rPr lang="en-US" dirty="0"/>
              <a:t> </a:t>
            </a:r>
            <a:r>
              <a:rPr lang="en-US" dirty="0" err="1"/>
              <a:t>cenzuru</a:t>
            </a:r>
            <a:r>
              <a:rPr lang="en-US" dirty="0"/>
              <a:t>, </a:t>
            </a:r>
            <a:r>
              <a:rPr lang="en-US" dirty="0" err="1" smtClean="0"/>
              <a:t>novinaru</a:t>
            </a:r>
            <a:r>
              <a:rPr lang="bs-Latn-BA" dirty="0" smtClean="0"/>
              <a:t> </a:t>
            </a:r>
            <a:r>
              <a:rPr lang="en-US" dirty="0" err="1" smtClean="0"/>
              <a:t>uskrati</a:t>
            </a:r>
            <a:r>
              <a:rPr lang="en-US" dirty="0" smtClean="0"/>
              <a:t> </a:t>
            </a:r>
            <a:r>
              <a:rPr lang="en-US" dirty="0" err="1"/>
              <a:t>ili</a:t>
            </a:r>
            <a:r>
              <a:rPr lang="en-US" dirty="0"/>
              <a:t> </a:t>
            </a:r>
            <a:r>
              <a:rPr lang="en-US" dirty="0" err="1"/>
              <a:t>ograniči</a:t>
            </a:r>
            <a:r>
              <a:rPr lang="en-US" dirty="0"/>
              <a:t> </a:t>
            </a:r>
            <a:r>
              <a:rPr lang="en-US" dirty="0" err="1"/>
              <a:t>pristup</a:t>
            </a:r>
            <a:r>
              <a:rPr lang="en-US" dirty="0"/>
              <a:t> </a:t>
            </a:r>
            <a:r>
              <a:rPr lang="en-US" dirty="0" err="1"/>
              <a:t>informaciji</a:t>
            </a:r>
            <a:r>
              <a:rPr lang="en-US" dirty="0"/>
              <a:t> </a:t>
            </a:r>
            <a:r>
              <a:rPr lang="en-US" dirty="0" err="1"/>
              <a:t>ili</a:t>
            </a:r>
            <a:r>
              <a:rPr lang="en-US" dirty="0"/>
              <a:t> </a:t>
            </a:r>
            <a:r>
              <a:rPr lang="en-US" dirty="0" err="1"/>
              <a:t>slobodu</a:t>
            </a:r>
            <a:r>
              <a:rPr lang="en-US" dirty="0"/>
              <a:t> </a:t>
            </a:r>
            <a:r>
              <a:rPr lang="en-US" dirty="0" err="1"/>
              <a:t>obavještavanja</a:t>
            </a:r>
            <a:r>
              <a:rPr lang="en-US" dirty="0"/>
              <a:t>, </a:t>
            </a:r>
            <a:r>
              <a:rPr lang="en-US" dirty="0" err="1"/>
              <a:t>osim</a:t>
            </a:r>
            <a:r>
              <a:rPr lang="en-US" dirty="0"/>
              <a:t> </a:t>
            </a:r>
            <a:r>
              <a:rPr lang="en-US" dirty="0" err="1"/>
              <a:t>ako</a:t>
            </a:r>
            <a:r>
              <a:rPr lang="en-US" dirty="0"/>
              <a:t> se ne </a:t>
            </a:r>
            <a:r>
              <a:rPr lang="en-US" dirty="0" err="1"/>
              <a:t>radi</a:t>
            </a:r>
            <a:r>
              <a:rPr lang="en-US" dirty="0"/>
              <a:t> o </a:t>
            </a:r>
            <a:r>
              <a:rPr lang="en-US" dirty="0" err="1"/>
              <a:t>državnoj</a:t>
            </a:r>
            <a:r>
              <a:rPr lang="en-US" dirty="0"/>
              <a:t> </a:t>
            </a:r>
            <a:r>
              <a:rPr lang="en-US" dirty="0" err="1"/>
              <a:t>ili</a:t>
            </a:r>
            <a:endParaRPr lang="en-US" dirty="0"/>
          </a:p>
          <a:p>
            <a:pPr marL="0" indent="0">
              <a:buNone/>
            </a:pPr>
            <a:r>
              <a:rPr lang="en-US" dirty="0" err="1"/>
              <a:t>službenoj</a:t>
            </a:r>
            <a:r>
              <a:rPr lang="en-US" dirty="0"/>
              <a:t> </a:t>
            </a:r>
            <a:r>
              <a:rPr lang="en-US" dirty="0" err="1"/>
              <a:t>tajni</a:t>
            </a:r>
            <a:r>
              <a:rPr lang="en-US" dirty="0" smtClean="0"/>
              <a:t>.</a:t>
            </a:r>
            <a:endParaRPr lang="en-US" dirty="0"/>
          </a:p>
        </p:txBody>
      </p:sp>
    </p:spTree>
    <p:extLst>
      <p:ext uri="{BB962C8B-B14F-4D97-AF65-F5344CB8AC3E}">
        <p14:creationId xmlns:p14="http://schemas.microsoft.com/office/powerpoint/2010/main" xmlns="" val="2802582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err="1"/>
              <a:t>Sprečavanje</a:t>
            </a:r>
            <a:r>
              <a:rPr lang="en-US" sz="3600" b="1" dirty="0"/>
              <a:t> </a:t>
            </a:r>
            <a:r>
              <a:rPr lang="en-US" sz="3600" b="1" dirty="0" err="1"/>
              <a:t>štampanja</a:t>
            </a:r>
            <a:r>
              <a:rPr lang="en-US" sz="3600" b="1" dirty="0"/>
              <a:t>, </a:t>
            </a:r>
            <a:r>
              <a:rPr lang="en-US" sz="3600" b="1" dirty="0" err="1"/>
              <a:t>distribucije</a:t>
            </a:r>
            <a:r>
              <a:rPr lang="en-US" sz="3600" b="1" dirty="0"/>
              <a:t> </a:t>
            </a:r>
            <a:r>
              <a:rPr lang="en-US" sz="3600" b="1" dirty="0" err="1"/>
              <a:t>štampanih</a:t>
            </a:r>
            <a:r>
              <a:rPr lang="en-US" sz="3600" b="1" dirty="0"/>
              <a:t> </a:t>
            </a:r>
            <a:r>
              <a:rPr lang="en-US" sz="3600" b="1" dirty="0" err="1"/>
              <a:t>stvari</a:t>
            </a:r>
            <a:r>
              <a:rPr lang="en-US" sz="3600" b="1" dirty="0"/>
              <a:t> i </a:t>
            </a:r>
            <a:r>
              <a:rPr lang="en-US" sz="3600" b="1" dirty="0" err="1" smtClean="0"/>
              <a:t>emitovanja</a:t>
            </a:r>
            <a:r>
              <a:rPr lang="bs-Latn-BA" sz="3600" b="1" dirty="0" smtClean="0"/>
              <a:t> - </a:t>
            </a:r>
            <a:r>
              <a:rPr lang="en-US" sz="3600" dirty="0" err="1" smtClean="0"/>
              <a:t>Član</a:t>
            </a:r>
            <a:r>
              <a:rPr lang="en-US" sz="3600" dirty="0" smtClean="0"/>
              <a:t> </a:t>
            </a:r>
            <a:r>
              <a:rPr lang="en-US" sz="3600" dirty="0"/>
              <a:t>162</a:t>
            </a:r>
            <a:r>
              <a:rPr lang="en-US" sz="3600" dirty="0" smtClean="0"/>
              <a:t>.</a:t>
            </a:r>
            <a:endParaRPr lang="en-US" dirty="0"/>
          </a:p>
        </p:txBody>
      </p:sp>
      <p:sp>
        <p:nvSpPr>
          <p:cNvPr id="3" name="Content Placeholder 2"/>
          <p:cNvSpPr>
            <a:spLocks noGrp="1"/>
          </p:cNvSpPr>
          <p:nvPr>
            <p:ph idx="1"/>
          </p:nvPr>
        </p:nvSpPr>
        <p:spPr/>
        <p:txBody>
          <a:bodyPr>
            <a:normAutofit/>
          </a:bodyPr>
          <a:lstStyle/>
          <a:p>
            <a:pPr marL="0" indent="0">
              <a:buNone/>
            </a:pPr>
            <a:r>
              <a:rPr lang="en-US" dirty="0" err="1" smtClean="0"/>
              <a:t>Ko</a:t>
            </a:r>
            <a:r>
              <a:rPr lang="en-US" dirty="0" smtClean="0"/>
              <a:t> </a:t>
            </a:r>
            <a:r>
              <a:rPr lang="en-US" dirty="0" err="1">
                <a:solidFill>
                  <a:srgbClr val="FF0000"/>
                </a:solidFill>
                <a:effectLst>
                  <a:outerShdw blurRad="38100" dist="38100" dir="2700000" algn="tl">
                    <a:srgbClr val="000000">
                      <a:alpha val="43137"/>
                    </a:srgbClr>
                  </a:outerShdw>
                </a:effectLst>
              </a:rPr>
              <a:t>protivpravno</a:t>
            </a:r>
            <a:r>
              <a:rPr lang="en-US" dirty="0"/>
              <a:t> </a:t>
            </a:r>
            <a:r>
              <a:rPr lang="en-US" dirty="0" err="1"/>
              <a:t>sprečava</a:t>
            </a:r>
            <a:r>
              <a:rPr lang="en-US" dirty="0"/>
              <a:t> </a:t>
            </a:r>
            <a:r>
              <a:rPr lang="en-US" dirty="0" err="1"/>
              <a:t>štampanje</a:t>
            </a:r>
            <a:r>
              <a:rPr lang="en-US" dirty="0"/>
              <a:t>, </a:t>
            </a:r>
            <a:r>
              <a:rPr lang="en-US" dirty="0" err="1"/>
              <a:t>prodaju</a:t>
            </a:r>
            <a:r>
              <a:rPr lang="en-US" dirty="0"/>
              <a:t> </a:t>
            </a:r>
            <a:r>
              <a:rPr lang="en-US" dirty="0" err="1"/>
              <a:t>ili</a:t>
            </a:r>
            <a:r>
              <a:rPr lang="en-US" dirty="0"/>
              <a:t> </a:t>
            </a:r>
            <a:r>
              <a:rPr lang="en-US" dirty="0" err="1"/>
              <a:t>distribuciju</a:t>
            </a:r>
            <a:r>
              <a:rPr lang="en-US" dirty="0"/>
              <a:t> </a:t>
            </a:r>
            <a:r>
              <a:rPr lang="en-US" dirty="0" err="1"/>
              <a:t>knjiga</a:t>
            </a:r>
            <a:r>
              <a:rPr lang="en-US" dirty="0"/>
              <a:t>, </a:t>
            </a:r>
            <a:r>
              <a:rPr lang="en-US" dirty="0" err="1"/>
              <a:t>časopisa</a:t>
            </a:r>
            <a:r>
              <a:rPr lang="en-US" dirty="0"/>
              <a:t>, </a:t>
            </a:r>
            <a:r>
              <a:rPr lang="en-US" dirty="0" err="1"/>
              <a:t>novina</a:t>
            </a:r>
            <a:r>
              <a:rPr lang="en-US" dirty="0"/>
              <a:t> </a:t>
            </a:r>
            <a:r>
              <a:rPr lang="en-US" dirty="0" err="1" smtClean="0"/>
              <a:t>ili</a:t>
            </a:r>
            <a:r>
              <a:rPr lang="bs-Latn-BA" dirty="0" smtClean="0"/>
              <a:t> </a:t>
            </a:r>
            <a:r>
              <a:rPr lang="en-US" dirty="0" err="1" smtClean="0"/>
              <a:t>drugih</a:t>
            </a:r>
            <a:r>
              <a:rPr lang="en-US" dirty="0" smtClean="0"/>
              <a:t> </a:t>
            </a:r>
            <a:r>
              <a:rPr lang="en-US" dirty="0" err="1"/>
              <a:t>štampanih</a:t>
            </a:r>
            <a:r>
              <a:rPr lang="en-US" dirty="0"/>
              <a:t> </a:t>
            </a:r>
            <a:r>
              <a:rPr lang="en-US" dirty="0" err="1"/>
              <a:t>stvari</a:t>
            </a:r>
            <a:r>
              <a:rPr lang="en-US" dirty="0"/>
              <a:t>, </a:t>
            </a:r>
            <a:r>
              <a:rPr lang="en-US" dirty="0" err="1"/>
              <a:t>ili</a:t>
            </a:r>
            <a:r>
              <a:rPr lang="en-US" dirty="0"/>
              <a:t> </a:t>
            </a:r>
            <a:r>
              <a:rPr lang="en-US" dirty="0" err="1"/>
              <a:t>proizvodnju</a:t>
            </a:r>
            <a:r>
              <a:rPr lang="en-US" dirty="0"/>
              <a:t> i </a:t>
            </a:r>
            <a:r>
              <a:rPr lang="en-US" dirty="0" err="1"/>
              <a:t>emitovanje</a:t>
            </a:r>
            <a:r>
              <a:rPr lang="en-US" dirty="0"/>
              <a:t> </a:t>
            </a:r>
            <a:r>
              <a:rPr lang="en-US" dirty="0" err="1"/>
              <a:t>radijskog</a:t>
            </a:r>
            <a:r>
              <a:rPr lang="en-US" dirty="0"/>
              <a:t> </a:t>
            </a:r>
            <a:r>
              <a:rPr lang="en-US" dirty="0" err="1"/>
              <a:t>ili</a:t>
            </a:r>
            <a:r>
              <a:rPr lang="en-US" dirty="0"/>
              <a:t> </a:t>
            </a:r>
            <a:r>
              <a:rPr lang="en-US" dirty="0" err="1"/>
              <a:t>televizijskog</a:t>
            </a:r>
            <a:r>
              <a:rPr lang="en-US" dirty="0"/>
              <a:t> </a:t>
            </a:r>
            <a:r>
              <a:rPr lang="en-US" dirty="0" err="1"/>
              <a:t>programa</a:t>
            </a:r>
            <a:r>
              <a:rPr lang="en-US" dirty="0"/>
              <a:t>, </a:t>
            </a:r>
            <a:r>
              <a:rPr lang="en-US" dirty="0" err="1" smtClean="0"/>
              <a:t>kazniće</a:t>
            </a:r>
            <a:r>
              <a:rPr lang="bs-Latn-BA" dirty="0" smtClean="0"/>
              <a:t> </a:t>
            </a:r>
            <a:r>
              <a:rPr lang="en-US" dirty="0" smtClean="0"/>
              <a:t>se </a:t>
            </a:r>
            <a:r>
              <a:rPr lang="en-US" dirty="0" err="1"/>
              <a:t>novčanom</a:t>
            </a:r>
            <a:r>
              <a:rPr lang="en-US" dirty="0"/>
              <a:t> </a:t>
            </a:r>
            <a:r>
              <a:rPr lang="en-US" dirty="0" err="1"/>
              <a:t>kaznom</a:t>
            </a:r>
            <a:r>
              <a:rPr lang="en-US" dirty="0"/>
              <a:t> </a:t>
            </a:r>
            <a:r>
              <a:rPr lang="en-US" dirty="0" err="1"/>
              <a:t>ili</a:t>
            </a:r>
            <a:r>
              <a:rPr lang="en-US" dirty="0"/>
              <a:t> </a:t>
            </a:r>
            <a:r>
              <a:rPr lang="en-US" dirty="0" err="1"/>
              <a:t>kaznom</a:t>
            </a:r>
            <a:r>
              <a:rPr lang="en-US" dirty="0"/>
              <a:t> </a:t>
            </a:r>
            <a:r>
              <a:rPr lang="en-US" dirty="0" err="1"/>
              <a:t>zatvora</a:t>
            </a:r>
            <a:r>
              <a:rPr lang="en-US" dirty="0"/>
              <a:t> do </a:t>
            </a:r>
            <a:r>
              <a:rPr lang="en-US" dirty="0" err="1"/>
              <a:t>jedne</a:t>
            </a:r>
            <a:r>
              <a:rPr lang="en-US" dirty="0"/>
              <a:t> </a:t>
            </a:r>
            <a:r>
              <a:rPr lang="en-US" dirty="0" err="1"/>
              <a:t>godine</a:t>
            </a:r>
            <a:r>
              <a:rPr lang="en-US" dirty="0"/>
              <a:t>.</a:t>
            </a:r>
          </a:p>
          <a:p>
            <a:endParaRPr lang="en-US" dirty="0"/>
          </a:p>
        </p:txBody>
      </p:sp>
    </p:spTree>
    <p:extLst>
      <p:ext uri="{BB962C8B-B14F-4D97-AF65-F5344CB8AC3E}">
        <p14:creationId xmlns:p14="http://schemas.microsoft.com/office/powerpoint/2010/main" xmlns="" val="3374690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1815</TotalTime>
  <Words>5034</Words>
  <Application>Microsoft Office PowerPoint</Application>
  <PresentationFormat>On-screen Show (4:3)</PresentationFormat>
  <Paragraphs>165</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Govor mržnje i uloga medija</vt:lpstr>
      <vt:lpstr>Mersudin Pružan</vt:lpstr>
      <vt:lpstr>Sadržaj</vt:lpstr>
      <vt:lpstr>Slide 4</vt:lpstr>
      <vt:lpstr>Član 10. stav 1.</vt:lpstr>
      <vt:lpstr>Član II/2 i II/3. Ustava Bosne i Hercegovine</vt:lpstr>
      <vt:lpstr>Ustav Republike Srpske, čl.25-26.</vt:lpstr>
      <vt:lpstr>Povreda slobode izražavanja misli - Član 161.</vt:lpstr>
      <vt:lpstr>Sprečavanje štampanja, distribucije štampanih stvari i emitovanja - Član 162.</vt:lpstr>
      <vt:lpstr>Zaštita novinara i medija po osnovu člana 10. </vt:lpstr>
      <vt:lpstr>Član 10. stav 2.</vt:lpstr>
      <vt:lpstr>(Erbakan v. Turska od 6. jula 2006, 56)</vt:lpstr>
      <vt:lpstr>Oblici izražavanja koji podliježu ograničenjima</vt:lpstr>
      <vt:lpstr>Govor mržnje i uvreda/kleveta</vt:lpstr>
      <vt:lpstr>Uvrjedljive, šokantne i uznemiravajuće izjave</vt:lpstr>
      <vt:lpstr>Član 1. - Zakon o zaštiti od klevete Republike Srpske</vt:lpstr>
      <vt:lpstr>Šta je govor mržnje sankcionisan KZ-om</vt:lpstr>
      <vt:lpstr>Mržnja</vt:lpstr>
      <vt:lpstr>Izazivanje nacionalne, rasne i vjerske mržnje i netrpeljivosti - 294а. (prije toga član 390) (73/10)</vt:lpstr>
      <vt:lpstr>Javno izazivanje i podsticanje nasilja i mržnje - Član 359.</vt:lpstr>
      <vt:lpstr>Do 2014, ESLJP je donio presude u 591 predmetu koji se odnosio na slobodu izražavanja. Koliko se odnosilo na Tursku? </vt:lpstr>
      <vt:lpstr>Broj presuda za kršenje slobode izražavanja po državama</vt:lpstr>
      <vt:lpstr>Slide 23</vt:lpstr>
      <vt:lpstr>Slide 24</vt:lpstr>
      <vt:lpstr>Dvostruki pristup u pogledu govora mržnje</vt:lpstr>
      <vt:lpstr>Primjenjivost čl. 17. Konvencije</vt:lpstr>
      <vt:lpstr>Isključivanje iz zaštite Konvencije</vt:lpstr>
      <vt:lpstr>Osnovi po kojima je primjenjiv govor mržnje</vt:lpstr>
      <vt:lpstr>Etnička mržnja Pavel Ivanov v. Russia 20. februar 2007.</vt:lpstr>
      <vt:lpstr>Negiranje i revizionizam Garaudy protiv Francuske od 24.6.2003.</vt:lpstr>
      <vt:lpstr>Rasna mržnja Glimmerveen i Haqenbeek v. Holandije 11. oktobar 1979 </vt:lpstr>
      <vt:lpstr>Religijska mržnja Norwood v. Velika Britanije 16. novembar 2004.</vt:lpstr>
      <vt:lpstr>Izuzetak zbog nasilja i poticanja na neprijateljstvo Surek v. Turska (8.7.1999.)</vt:lpstr>
      <vt:lpstr>Podržavanje terorizma Leroy protiv Francuske 02.10.2008.</vt:lpstr>
      <vt:lpstr>Podržavanje ratnih zločina Lehideux i Isorni v. France 23.9.1998.</vt:lpstr>
      <vt:lpstr>Isticanje zastave sa kontraverznim istorijskim konotacijama Fáber v. Hungary od 24.7.2012.</vt:lpstr>
      <vt:lpstr>Poticanje na etničku mržnju Balsytė-Lideikienė v. Lithuania od 4.11.2008.</vt:lpstr>
      <vt:lpstr>Poticanje na rasnu diskriminaciju ili mržnju Jersild v. Denmark od 23.9.1994.</vt:lpstr>
      <vt:lpstr>Poticanje na etničku mržnju Soulas i drugi v. France od 10.7.2002.</vt:lpstr>
      <vt:lpstr>Poticanje na religijsku netoleranciju İ.A. v. Turkey (br. 42571/98) od 13.9.2005.</vt:lpstr>
      <vt:lpstr>Uvreda državnih čelnika Otegi Mondragon v. Španije od 15.3.2011.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Govor mržnje i uloga medija</dc:title>
  <dc:creator>Windows User</dc:creator>
  <cp:lastModifiedBy>Ana Stojanovic</cp:lastModifiedBy>
  <cp:revision>159</cp:revision>
  <dcterms:created xsi:type="dcterms:W3CDTF">2017-09-16T06:25:43Z</dcterms:created>
  <dcterms:modified xsi:type="dcterms:W3CDTF">2017-10-04T13:20:24Z</dcterms:modified>
</cp:coreProperties>
</file>