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20" r:id="rId3"/>
    <p:sldId id="296" r:id="rId4"/>
    <p:sldId id="317" r:id="rId5"/>
    <p:sldId id="318" r:id="rId6"/>
    <p:sldId id="319" r:id="rId7"/>
    <p:sldId id="311" r:id="rId8"/>
    <p:sldId id="313" r:id="rId9"/>
    <p:sldId id="312" r:id="rId10"/>
    <p:sldId id="298" r:id="rId11"/>
    <p:sldId id="299" r:id="rId12"/>
    <p:sldId id="300" r:id="rId13"/>
    <p:sldId id="301" r:id="rId14"/>
    <p:sldId id="262" r:id="rId15"/>
    <p:sldId id="265" r:id="rId16"/>
    <p:sldId id="264" r:id="rId17"/>
    <p:sldId id="277"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66" r:id="rId33"/>
    <p:sldId id="267" r:id="rId34"/>
    <p:sldId id="268" r:id="rId35"/>
    <p:sldId id="270" r:id="rId36"/>
    <p:sldId id="271" r:id="rId37"/>
    <p:sldId id="269" r:id="rId38"/>
    <p:sldId id="272" r:id="rId39"/>
    <p:sldId id="274" r:id="rId40"/>
    <p:sldId id="275" r:id="rId41"/>
    <p:sldId id="273" r:id="rId42"/>
    <p:sldId id="294"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1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DEA19-6F25-4FD4-B20F-D6069C610C95}" type="datetimeFigureOut">
              <a:rPr lang="en-US" smtClean="0"/>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E642B-E2F0-4703-9242-08A49442A91D}" type="slidenum">
              <a:rPr lang="en-US" smtClean="0"/>
              <a:t>‹#›</a:t>
            </a:fld>
            <a:endParaRPr lang="en-US"/>
          </a:p>
        </p:txBody>
      </p:sp>
    </p:spTree>
    <p:extLst>
      <p:ext uri="{BB962C8B-B14F-4D97-AF65-F5344CB8AC3E}">
        <p14:creationId xmlns:p14="http://schemas.microsoft.com/office/powerpoint/2010/main" val="18834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Izazivanje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nacionalne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rasne</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vjerske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mržnje</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netrpeljivosti</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az-Cyrl-AZ" sz="1200" b="1" i="0" u="none" strike="noStrike" kern="1200" baseline="0" dirty="0" smtClean="0">
                <a:solidFill>
                  <a:schemeClr val="tx1"/>
                </a:solidFill>
                <a:latin typeface="+mn-lt"/>
                <a:ea typeface="+mn-ea"/>
                <a:cs typeface="+mn-cs"/>
              </a:rPr>
              <a:t>294а. </a:t>
            </a:r>
            <a:endParaRPr lang="az-Cyrl-AZ"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a:t>
            </a:r>
            <a:r>
              <a:rPr lang="en-US" sz="1200" b="1" i="0" u="none" strike="noStrike" kern="1200" baseline="0" dirty="0" err="1" smtClean="0">
                <a:solidFill>
                  <a:schemeClr val="tx1"/>
                </a:solidFill>
                <a:latin typeface="+mn-lt"/>
                <a:ea typeface="+mn-ea"/>
                <a:cs typeface="+mn-cs"/>
              </a:rPr>
              <a:t>Ko</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izaziva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raspaljuje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nacionalnu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rasnu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vjersku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mržnju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razdor</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netrpeljivost</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širi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ideje</a:t>
            </a:r>
            <a:r>
              <a:rPr lang="en-US" sz="1200" b="1" i="0" u="none" strike="noStrike" kern="1200" baseline="0" dirty="0" smtClean="0">
                <a:solidFill>
                  <a:schemeClr val="tx1"/>
                </a:solidFill>
                <a:latin typeface="+mn-lt"/>
                <a:ea typeface="+mn-ea"/>
                <a:cs typeface="+mn-cs"/>
              </a:rPr>
              <a:t> o </a:t>
            </a:r>
            <a:r>
              <a:rPr lang="en-US" sz="1200" b="1" i="0" u="none" strike="noStrike" kern="1200" baseline="0" dirty="0" err="1" smtClean="0">
                <a:solidFill>
                  <a:schemeClr val="tx1"/>
                </a:solidFill>
                <a:latin typeface="+mn-lt"/>
                <a:ea typeface="+mn-ea"/>
                <a:cs typeface="+mn-cs"/>
              </a:rPr>
              <a:t>superiornosti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jedne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naroda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nad</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drugim</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kazniće</a:t>
            </a:r>
            <a:r>
              <a:rPr lang="en-US" sz="1200" b="1" i="0" u="none" strike="noStrike" kern="1200" baseline="0" dirty="0" smtClean="0">
                <a:solidFill>
                  <a:schemeClr val="tx1"/>
                </a:solidFill>
                <a:latin typeface="+mn-lt"/>
                <a:ea typeface="+mn-ea"/>
                <a:cs typeface="+mn-cs"/>
              </a:rPr>
              <a:t> se </a:t>
            </a:r>
            <a:r>
              <a:rPr lang="en-US" sz="1200" b="1" i="0" u="none" strike="noStrike" kern="1200" baseline="0" dirty="0" err="1" smtClean="0">
                <a:solidFill>
                  <a:schemeClr val="tx1"/>
                </a:solidFill>
                <a:latin typeface="+mn-lt"/>
                <a:ea typeface="+mn-ea"/>
                <a:cs typeface="+mn-cs"/>
              </a:rPr>
              <a:t>novčanom</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kaznom</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zatvorom</a:t>
            </a:r>
            <a:r>
              <a:rPr lang="en-US" sz="1200" b="1" i="0" u="none" strike="noStrike" kern="1200" baseline="0" dirty="0" smtClean="0">
                <a:solidFill>
                  <a:schemeClr val="tx1"/>
                </a:solidFill>
                <a:latin typeface="+mn-lt"/>
                <a:ea typeface="+mn-ea"/>
                <a:cs typeface="+mn-cs"/>
              </a:rPr>
              <a:t> do </a:t>
            </a:r>
            <a:r>
              <a:rPr lang="en-US" sz="1200" b="1" i="0" u="none" strike="noStrike" kern="1200" baseline="0" dirty="0" err="1" smtClean="0">
                <a:solidFill>
                  <a:schemeClr val="tx1"/>
                </a:solidFill>
                <a:latin typeface="+mn-lt"/>
                <a:ea typeface="+mn-ea"/>
                <a:cs typeface="+mn-cs"/>
              </a:rPr>
              <a:t>dvije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godin</a:t>
            </a:r>
            <a:r>
              <a:rPr lang="az-Cyrl-AZ" sz="1200" b="1" i="0" u="none" strike="noStrike" kern="1200" baseline="0" dirty="0" smtClean="0">
                <a:solidFill>
                  <a:schemeClr val="tx1"/>
                </a:solidFill>
                <a:latin typeface="+mn-lt"/>
                <a:ea typeface="+mn-ea"/>
                <a:cs typeface="+mn-cs"/>
              </a:rPr>
              <a:t>е. </a:t>
            </a:r>
            <a:endParaRPr lang="az-Cyrl-AZ" sz="1200" b="0" i="0" u="none" strike="noStrike" kern="1200" baseline="0" dirty="0" smtClean="0">
              <a:solidFill>
                <a:schemeClr val="tx1"/>
              </a:solidFill>
              <a:latin typeface="+mn-lt"/>
              <a:ea typeface="+mn-ea"/>
              <a:cs typeface="+mn-cs"/>
            </a:endParaRPr>
          </a:p>
          <a:p>
            <a:r>
              <a:rPr lang="vi-VN" sz="1200" b="1" i="0" u="none" strike="noStrike" kern="1200" baseline="0" dirty="0" smtClean="0">
                <a:solidFill>
                  <a:schemeClr val="tx1"/>
                </a:solidFill>
                <a:latin typeface="+mn-lt"/>
                <a:ea typeface="+mn-ea"/>
                <a:cs typeface="+mn-cs"/>
              </a:rPr>
              <a:t>(2) Ako je djelo iz stava 1. ovog člana učinjeno prinudom, zlostavljanjem, ugrožavanjem sigurnosti, izlaganjem poruzi nacionalnih, etničkih ili vjerskih simbola, oštećenjem tuđih stvari, skrnavljenjem spomenika, spomen-obilježja ili grobova, učinilac će se kazniti zatvorom od šest mjeseci do p</a:t>
            </a:r>
            <a:r>
              <a:rPr lang="az-Cyrl-AZ" sz="1200" b="1" i="0" u="none" strike="noStrike" kern="1200" baseline="0" dirty="0" smtClean="0">
                <a:solidFill>
                  <a:schemeClr val="tx1"/>
                </a:solidFill>
                <a:latin typeface="+mn-lt"/>
                <a:ea typeface="+mn-ea"/>
                <a:cs typeface="+mn-cs"/>
              </a:rPr>
              <a:t>е</a:t>
            </a:r>
            <a:r>
              <a:rPr lang="vi-VN" sz="1200" b="1" i="0" u="none" strike="noStrike" kern="1200" baseline="0" dirty="0" smtClean="0">
                <a:solidFill>
                  <a:schemeClr val="tx1"/>
                </a:solidFill>
                <a:latin typeface="+mn-lt"/>
                <a:ea typeface="+mn-ea"/>
                <a:cs typeface="+mn-cs"/>
              </a:rPr>
              <a:t>t godin</a:t>
            </a:r>
            <a:r>
              <a:rPr lang="az-Cyrl-AZ" sz="1200" b="1" i="0" u="none" strike="noStrike" kern="1200" baseline="0" dirty="0" smtClean="0">
                <a:solidFill>
                  <a:schemeClr val="tx1"/>
                </a:solidFill>
                <a:latin typeface="+mn-lt"/>
                <a:ea typeface="+mn-ea"/>
                <a:cs typeface="+mn-cs"/>
              </a:rPr>
              <a:t>а. </a:t>
            </a:r>
            <a:endParaRPr lang="az-Cyrl-AZ"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(3) </a:t>
            </a:r>
            <a:r>
              <a:rPr lang="en-US" sz="1200" b="1" i="0" u="none" strike="noStrike" kern="1200" baseline="0" dirty="0" err="1" smtClean="0">
                <a:solidFill>
                  <a:schemeClr val="tx1"/>
                </a:solidFill>
                <a:latin typeface="+mn-lt"/>
                <a:ea typeface="+mn-ea"/>
                <a:cs typeface="+mn-cs"/>
              </a:rPr>
              <a:t>Ako</a:t>
            </a:r>
            <a:r>
              <a:rPr lang="en-US" sz="1200" b="1" i="0" u="none" strike="noStrike" kern="1200" baseline="0" dirty="0" smtClean="0">
                <a:solidFill>
                  <a:schemeClr val="tx1"/>
                </a:solidFill>
                <a:latin typeface="+mn-lt"/>
                <a:ea typeface="+mn-ea"/>
                <a:cs typeface="+mn-cs"/>
              </a:rPr>
              <a:t> je </a:t>
            </a:r>
            <a:r>
              <a:rPr lang="en-US" sz="1200" b="1" i="0" u="none" strike="noStrike" kern="1200" baseline="0" dirty="0" err="1" smtClean="0">
                <a:solidFill>
                  <a:schemeClr val="tx1"/>
                </a:solidFill>
                <a:latin typeface="+mn-lt"/>
                <a:ea typeface="+mn-ea"/>
                <a:cs typeface="+mn-cs"/>
              </a:rPr>
              <a:t>usljed</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djela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st.</a:t>
            </a:r>
            <a:r>
              <a:rPr lang="en-US" sz="1200" b="1" i="0" u="none" strike="noStrike" kern="1200" baseline="0" dirty="0" smtClean="0">
                <a:solidFill>
                  <a:schemeClr val="tx1"/>
                </a:solidFill>
                <a:latin typeface="+mn-lt"/>
                <a:ea typeface="+mn-ea"/>
                <a:cs typeface="+mn-cs"/>
              </a:rPr>
              <a:t> 1. i 2. </a:t>
            </a:r>
            <a:r>
              <a:rPr lang="en-US" sz="1200" b="1" i="0" u="none" strike="noStrike" kern="1200" baseline="0" dirty="0" err="1" smtClean="0">
                <a:solidFill>
                  <a:schemeClr val="tx1"/>
                </a:solidFill>
                <a:latin typeface="+mn-lt"/>
                <a:ea typeface="+mn-ea"/>
                <a:cs typeface="+mn-cs"/>
              </a:rPr>
              <a:t>ovog</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člana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došlo</a:t>
            </a:r>
            <a:r>
              <a:rPr lang="en-US" sz="1200" b="1" i="0" u="none" strike="noStrike" kern="1200" baseline="0" dirty="0" smtClean="0">
                <a:solidFill>
                  <a:schemeClr val="tx1"/>
                </a:solidFill>
                <a:latin typeface="+mn-lt"/>
                <a:ea typeface="+mn-ea"/>
                <a:cs typeface="+mn-cs"/>
              </a:rPr>
              <a:t> do </a:t>
            </a:r>
            <a:r>
              <a:rPr lang="en-US" sz="1200" b="1" i="0" u="none" strike="noStrike" kern="1200" baseline="0" dirty="0" err="1" smtClean="0">
                <a:solidFill>
                  <a:schemeClr val="tx1"/>
                </a:solidFill>
                <a:latin typeface="+mn-lt"/>
                <a:ea typeface="+mn-ea"/>
                <a:cs typeface="+mn-cs"/>
              </a:rPr>
              <a:t>nereda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nasilja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drugih</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teških</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posljedica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zajednički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život</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naroda</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ostalih</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koji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žive</a:t>
            </a:r>
            <a:r>
              <a:rPr lang="en-US" sz="1200" b="1" i="0" u="none" strike="noStrike" kern="1200" baseline="0" dirty="0" smtClean="0">
                <a:solidFill>
                  <a:schemeClr val="tx1"/>
                </a:solidFill>
                <a:latin typeface="+mn-lt"/>
                <a:ea typeface="+mn-ea"/>
                <a:cs typeface="+mn-cs"/>
              </a:rPr>
              <a:t> u </a:t>
            </a:r>
            <a:r>
              <a:rPr lang="en-US" sz="1200" b="1" i="0" u="none" strike="noStrike" kern="1200" baseline="0" dirty="0" err="1" smtClean="0">
                <a:solidFill>
                  <a:schemeClr val="tx1"/>
                </a:solidFill>
                <a:latin typeface="+mn-lt"/>
                <a:ea typeface="+mn-ea"/>
                <a:cs typeface="+mn-cs"/>
              </a:rPr>
              <a:t>Republici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Srpskoj</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kazniće</a:t>
            </a:r>
            <a:r>
              <a:rPr lang="en-US" sz="1200" b="1" i="0" u="none" strike="noStrike" kern="1200" baseline="0" dirty="0" smtClean="0">
                <a:solidFill>
                  <a:schemeClr val="tx1"/>
                </a:solidFill>
                <a:latin typeface="+mn-lt"/>
                <a:ea typeface="+mn-ea"/>
                <a:cs typeface="+mn-cs"/>
              </a:rPr>
              <a:t> se </a:t>
            </a:r>
            <a:r>
              <a:rPr lang="en-US" sz="1200" b="1" i="0" u="none" strike="noStrike" kern="1200" baseline="0" dirty="0" err="1" smtClean="0">
                <a:solidFill>
                  <a:schemeClr val="tx1"/>
                </a:solidFill>
                <a:latin typeface="+mn-lt"/>
                <a:ea typeface="+mn-ea"/>
                <a:cs typeface="+mn-cs"/>
              </a:rPr>
              <a:t>zatvorom</a:t>
            </a:r>
            <a:r>
              <a:rPr lang="en-US" sz="1200" b="1" i="0" u="none" strike="noStrike" kern="1200" baseline="0" dirty="0" smtClean="0">
                <a:solidFill>
                  <a:schemeClr val="tx1"/>
                </a:solidFill>
                <a:latin typeface="+mn-lt"/>
                <a:ea typeface="+mn-ea"/>
                <a:cs typeface="+mn-cs"/>
              </a:rPr>
              <a:t> od </a:t>
            </a:r>
            <a:r>
              <a:rPr lang="en-US" sz="1200" b="1" i="0" u="none" strike="noStrike" kern="1200" baseline="0" dirty="0" err="1" smtClean="0">
                <a:solidFill>
                  <a:schemeClr val="tx1"/>
                </a:solidFill>
                <a:latin typeface="+mn-lt"/>
                <a:ea typeface="+mn-ea"/>
                <a:cs typeface="+mn-cs"/>
              </a:rPr>
              <a:t>jedne</a:t>
            </a:r>
            <a:r>
              <a:rPr lang="en-US" sz="1200" b="1" i="0" u="none" strike="noStrike" kern="1200" baseline="0" dirty="0" smtClean="0">
                <a:solidFill>
                  <a:schemeClr val="tx1"/>
                </a:solidFill>
                <a:latin typeface="+mn-lt"/>
                <a:ea typeface="+mn-ea"/>
                <a:cs typeface="+mn-cs"/>
              </a:rPr>
              <a:t> do </a:t>
            </a:r>
            <a:r>
              <a:rPr lang="en-US" sz="1200" b="1" i="0" u="none" strike="noStrike" kern="1200" baseline="0" dirty="0" err="1" smtClean="0">
                <a:solidFill>
                  <a:schemeClr val="tx1"/>
                </a:solidFill>
                <a:latin typeface="+mn-lt"/>
                <a:ea typeface="+mn-ea"/>
                <a:cs typeface="+mn-cs"/>
              </a:rPr>
              <a:t>osam</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godin</a:t>
            </a:r>
            <a:r>
              <a:rPr lang="az-Cyrl-AZ" sz="1200" b="1" i="0" u="none" strike="noStrike" kern="1200" baseline="0" dirty="0" smtClean="0">
                <a:solidFill>
                  <a:schemeClr val="tx1"/>
                </a:solidFill>
                <a:latin typeface="+mn-lt"/>
                <a:ea typeface="+mn-ea"/>
                <a:cs typeface="+mn-cs"/>
              </a:rPr>
              <a:t>а. </a:t>
            </a:r>
            <a:endParaRPr lang="az-Cyrl-AZ"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(4) </a:t>
            </a:r>
            <a:r>
              <a:rPr lang="en-US" sz="1200" b="1" i="0" u="none" strike="noStrike" kern="1200" baseline="0" dirty="0" err="1" smtClean="0">
                <a:solidFill>
                  <a:schemeClr val="tx1"/>
                </a:solidFill>
                <a:latin typeface="+mn-lt"/>
                <a:ea typeface="+mn-ea"/>
                <a:cs typeface="+mn-cs"/>
              </a:rPr>
              <a:t>Materijal</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predmeti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koji</a:t>
            </a:r>
            <a:r>
              <a:rPr lang="en-US" sz="1200" b="1" i="0" u="none" strike="noStrike" kern="1200" baseline="0" dirty="0" smtClean="0">
                <a:solidFill>
                  <a:schemeClr val="tx1"/>
                </a:solidFill>
                <a:latin typeface="+mn-lt"/>
                <a:ea typeface="+mn-ea"/>
                <a:cs typeface="+mn-cs"/>
              </a:rPr>
              <a:t> nose </a:t>
            </a:r>
            <a:r>
              <a:rPr lang="en-US" sz="1200" b="1" i="0" u="none" strike="noStrike" kern="1200" baseline="0" dirty="0" err="1" smtClean="0">
                <a:solidFill>
                  <a:schemeClr val="tx1"/>
                </a:solidFill>
                <a:latin typeface="+mn-lt"/>
                <a:ea typeface="+mn-ea"/>
                <a:cs typeface="+mn-cs"/>
              </a:rPr>
              <a:t>poruke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stava</a:t>
            </a:r>
            <a:r>
              <a:rPr lang="en-US" sz="1200" b="1" i="0" u="none" strike="noStrike" kern="1200" baseline="0" dirty="0" smtClean="0">
                <a:solidFill>
                  <a:schemeClr val="tx1"/>
                </a:solidFill>
                <a:latin typeface="+mn-lt"/>
                <a:ea typeface="+mn-ea"/>
                <a:cs typeface="+mn-cs"/>
              </a:rPr>
              <a:t> 1. </a:t>
            </a:r>
            <a:r>
              <a:rPr lang="en-US" sz="1200" b="1" i="0" u="none" strike="noStrike" kern="1200" baseline="0" dirty="0" err="1" smtClean="0">
                <a:solidFill>
                  <a:schemeClr val="tx1"/>
                </a:solidFill>
                <a:latin typeface="+mn-lt"/>
                <a:ea typeface="+mn-ea"/>
                <a:cs typeface="+mn-cs"/>
              </a:rPr>
              <a:t>ovog</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člana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kao</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sredstva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njihovu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izradu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razmnožavanje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rasturanje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oduzeće</a:t>
            </a:r>
            <a:r>
              <a:rPr lang="en-US" sz="1200" b="1" i="0" u="none" strike="noStrike" kern="1200" baseline="0" dirty="0" smtClean="0">
                <a:solidFill>
                  <a:schemeClr val="tx1"/>
                </a:solidFill>
                <a:latin typeface="+mn-lt"/>
                <a:ea typeface="+mn-ea"/>
                <a:cs typeface="+mn-cs"/>
              </a:rPr>
              <a:t> s</a:t>
            </a:r>
            <a:r>
              <a:rPr lang="az-Cyrl-AZ" sz="1200" b="1" i="0" u="none" strike="noStrike" kern="1200" baseline="0" dirty="0" smtClean="0">
                <a:solidFill>
                  <a:schemeClr val="tx1"/>
                </a:solidFill>
                <a:latin typeface="+mn-lt"/>
                <a:ea typeface="+mn-ea"/>
                <a:cs typeface="+mn-cs"/>
              </a:rPr>
              <a:t>е. </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8</a:t>
            </a:fld>
            <a:endParaRPr lang="en-US"/>
          </a:p>
        </p:txBody>
      </p:sp>
    </p:spTree>
    <p:extLst>
      <p:ext uri="{BB962C8B-B14F-4D97-AF65-F5344CB8AC3E}">
        <p14:creationId xmlns:p14="http://schemas.microsoft.com/office/powerpoint/2010/main" val="297594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Latn-BA" sz="1200" b="1" i="0" u="none" strike="noStrike" kern="1200" baseline="0" dirty="0" smtClean="0">
                <a:solidFill>
                  <a:schemeClr val="tx1"/>
                </a:solidFill>
                <a:latin typeface="+mn-lt"/>
                <a:ea typeface="+mn-ea"/>
                <a:cs typeface="+mn-cs"/>
              </a:rPr>
              <a:t>R</a:t>
            </a:r>
            <a:r>
              <a:rPr lang="en-US" sz="1200" b="1" i="0" u="none" strike="noStrike" kern="1200" baseline="0" dirty="0" err="1" smtClean="0">
                <a:solidFill>
                  <a:schemeClr val="tx1"/>
                </a:solidFill>
                <a:latin typeface="+mn-lt"/>
                <a:ea typeface="+mn-ea"/>
                <a:cs typeface="+mn-cs"/>
              </a:rPr>
              <a:t>azbojništvo</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227.</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upotrebom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protiv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prijetnjom</a:t>
            </a:r>
            <a:r>
              <a:rPr lang="en-US" sz="1200" b="0" i="0" u="none" strike="noStrike" kern="1200" baseline="0" dirty="0" smtClean="0">
                <a:solidFill>
                  <a:schemeClr val="tx1"/>
                </a:solidFill>
                <a:latin typeface="+mn-lt"/>
                <a:ea typeface="+mn-ea"/>
                <a:cs typeface="+mn-cs"/>
              </a:rPr>
              <a:t> da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neposredno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napasti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tijelo oduzme tuđu pokretnu stvar u namjeri da njenim prisvajanjem pribavi sebi ili drugom</a:t>
            </a:r>
          </a:p>
          <a:p>
            <a:r>
              <a:rPr lang="en-US" sz="1200" b="0" i="0" u="none" strike="noStrike" kern="1200" baseline="0" dirty="0" err="1" smtClean="0">
                <a:solidFill>
                  <a:schemeClr val="tx1"/>
                </a:solidFill>
                <a:latin typeface="+mn-lt"/>
                <a:ea typeface="+mn-ea"/>
                <a:cs typeface="+mn-cs"/>
              </a:rPr>
              <a:t>protivpravnu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imovinsku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korist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deset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umišljajno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nanesena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tjelesna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strane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a:t>
            </a:r>
          </a:p>
          <a:p>
            <a:r>
              <a:rPr lang="en-US" sz="1200" b="0" i="0" u="none" strike="noStrike" kern="1200" baseline="0" dirty="0" err="1" smtClean="0">
                <a:solidFill>
                  <a:schemeClr val="tx1"/>
                </a:solidFill>
                <a:latin typeface="+mn-lt"/>
                <a:ea typeface="+mn-ea"/>
                <a:cs typeface="+mn-cs"/>
              </a:rPr>
              <a:t>upotrijebljeno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oružje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opasno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sredstvo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vrijednost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oduzetih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prelazi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iznos</a:t>
            </a:r>
            <a:r>
              <a:rPr lang="en-US" sz="1200" b="0" i="0" u="none" strike="noStrike" kern="1200" baseline="0" dirty="0" smtClean="0">
                <a:solidFill>
                  <a:schemeClr val="tx1"/>
                </a:solidFill>
                <a:latin typeface="+mn-lt"/>
                <a:ea typeface="+mn-ea"/>
                <a:cs typeface="+mn-cs"/>
              </a:rPr>
              <a:t> od</a:t>
            </a:r>
          </a:p>
          <a:p>
            <a:r>
              <a:rPr lang="en-US" sz="1200" b="0" i="0" u="none" strike="noStrike" kern="1200" baseline="0" dirty="0" smtClean="0">
                <a:solidFill>
                  <a:schemeClr val="tx1"/>
                </a:solidFill>
                <a:latin typeface="+mn-lt"/>
                <a:ea typeface="+mn-ea"/>
                <a:cs typeface="+mn-cs"/>
              </a:rPr>
              <a:t>50.000 KM,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pet do </a:t>
            </a:r>
            <a:r>
              <a:rPr lang="en-US" sz="1200" b="0" i="0" u="none" strike="noStrike" kern="1200" baseline="0" dirty="0" err="1" smtClean="0">
                <a:solidFill>
                  <a:schemeClr val="tx1"/>
                </a:solidFill>
                <a:latin typeface="+mn-lt"/>
                <a:ea typeface="+mn-ea"/>
                <a:cs typeface="+mn-cs"/>
              </a:rPr>
              <a:t>petnaest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vi-VN" sz="1200" b="1" i="0" u="none" strike="noStrike" kern="1200" baseline="0" dirty="0" smtClean="0">
                <a:solidFill>
                  <a:schemeClr val="tx1"/>
                </a:solidFill>
                <a:latin typeface="+mn-lt"/>
                <a:ea typeface="+mn-ea"/>
                <a:cs typeface="+mn-cs"/>
              </a:rPr>
              <a:t>Razbojnička krađa</a:t>
            </a: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228.</a:t>
            </a:r>
          </a:p>
          <a:p>
            <a:r>
              <a:rPr lang="vi-VN" sz="1200" b="0" i="0" u="none" strike="noStrike" kern="1200" baseline="0" dirty="0" smtClean="0">
                <a:solidFill>
                  <a:schemeClr val="tx1"/>
                </a:solidFill>
                <a:latin typeface="+mn-lt"/>
                <a:ea typeface="+mn-ea"/>
                <a:cs typeface="+mn-cs"/>
              </a:rPr>
              <a:t>(1) Ko je na djelu krađe zatečen, pa u namjeri da ukradenu stvar zadrži, upotrijebi silu protiv</a:t>
            </a:r>
          </a:p>
          <a:p>
            <a:r>
              <a:rPr lang="en-US" sz="1200" b="0" i="0" u="none" strike="noStrike" kern="1200" baseline="0" dirty="0" err="1" smtClean="0">
                <a:solidFill>
                  <a:schemeClr val="tx1"/>
                </a:solidFill>
                <a:latin typeface="+mn-lt"/>
                <a:ea typeface="+mn-ea"/>
                <a:cs typeface="+mn-cs"/>
              </a:rPr>
              <a:t>nekog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prijetnju</a:t>
            </a:r>
            <a:r>
              <a:rPr lang="en-US" sz="1200" b="0" i="0" u="none" strike="noStrike" kern="1200" baseline="0" dirty="0" smtClean="0">
                <a:solidFill>
                  <a:schemeClr val="tx1"/>
                </a:solidFill>
                <a:latin typeface="+mn-lt"/>
                <a:ea typeface="+mn-ea"/>
                <a:cs typeface="+mn-cs"/>
              </a:rPr>
              <a:t> da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neposredno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napasti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njegov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od jedne do deset godina.</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umišljajno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nanesena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tjelesna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strane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a:t>
            </a:r>
          </a:p>
          <a:p>
            <a:r>
              <a:rPr lang="en-US" sz="1200" b="0" i="0" u="none" strike="noStrike" kern="1200" baseline="0" dirty="0" err="1" smtClean="0">
                <a:solidFill>
                  <a:schemeClr val="tx1"/>
                </a:solidFill>
                <a:latin typeface="+mn-lt"/>
                <a:ea typeface="+mn-ea"/>
                <a:cs typeface="+mn-cs"/>
              </a:rPr>
              <a:t>upotrijebljeno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oružje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opasno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sredstvo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vrijednost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ukradenih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prelazi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iznos</a:t>
            </a:r>
            <a:r>
              <a:rPr lang="en-US" sz="1200" b="0" i="0" u="none" strike="noStrike" kern="1200" baseline="0" dirty="0" smtClean="0">
                <a:solidFill>
                  <a:schemeClr val="tx1"/>
                </a:solidFill>
                <a:latin typeface="+mn-lt"/>
                <a:ea typeface="+mn-ea"/>
                <a:cs typeface="+mn-cs"/>
              </a:rPr>
              <a:t> od</a:t>
            </a:r>
          </a:p>
          <a:p>
            <a:r>
              <a:rPr lang="en-US" sz="1200" b="0" i="0" u="none" strike="noStrike" kern="1200" baseline="0" dirty="0" smtClean="0">
                <a:solidFill>
                  <a:schemeClr val="tx1"/>
                </a:solidFill>
                <a:latin typeface="+mn-lt"/>
                <a:ea typeface="+mn-ea"/>
                <a:cs typeface="+mn-cs"/>
              </a:rPr>
              <a:t>50.000 KM,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pet do </a:t>
            </a:r>
            <a:r>
              <a:rPr lang="en-US" sz="1200" b="0" i="0" u="none" strike="noStrike" kern="1200" baseline="0" dirty="0" err="1" smtClean="0">
                <a:solidFill>
                  <a:schemeClr val="tx1"/>
                </a:solidFill>
                <a:latin typeface="+mn-lt"/>
                <a:ea typeface="+mn-ea"/>
                <a:cs typeface="+mn-cs"/>
              </a:rPr>
              <a:t>petnaest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27</a:t>
            </a:fld>
            <a:endParaRPr lang="en-US"/>
          </a:p>
        </p:txBody>
      </p:sp>
    </p:spTree>
    <p:extLst>
      <p:ext uri="{BB962C8B-B14F-4D97-AF65-F5344CB8AC3E}">
        <p14:creationId xmlns:p14="http://schemas.microsoft.com/office/powerpoint/2010/main" val="148115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u="none" strike="noStrike" kern="1200" baseline="0" dirty="0" smtClean="0">
                <a:solidFill>
                  <a:schemeClr val="tx1"/>
                </a:solidFill>
                <a:latin typeface="+mn-lt"/>
                <a:ea typeface="+mn-ea"/>
                <a:cs typeface="+mn-cs"/>
              </a:rPr>
              <a:t>Oštećenje i oduzimanje tuđe stvari</a:t>
            </a: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240.</a:t>
            </a:r>
          </a:p>
          <a:p>
            <a:r>
              <a:rPr lang="vi-VN" sz="1200" b="0" i="0" u="none" strike="noStrike" kern="1200" baseline="0" dirty="0" smtClean="0">
                <a:solidFill>
                  <a:schemeClr val="tx1"/>
                </a:solidFill>
                <a:latin typeface="+mn-lt"/>
                <a:ea typeface="+mn-ea"/>
                <a:cs typeface="+mn-cs"/>
              </a:rPr>
              <a:t>(1) Ko uništi, ošteti ili učini neupotrebljivom tuđu stvar ili je protivpravno oduzme radi</a:t>
            </a:r>
          </a:p>
          <a:p>
            <a:r>
              <a:rPr lang="en-US" sz="1200" b="0" i="0" u="none" strike="noStrike" kern="1200" baseline="0" dirty="0" err="1" smtClean="0">
                <a:solidFill>
                  <a:schemeClr val="tx1"/>
                </a:solidFill>
                <a:latin typeface="+mn-lt"/>
                <a:ea typeface="+mn-ea"/>
                <a:cs typeface="+mn-cs"/>
              </a:rPr>
              <a:t>privremene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upotrebe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novčanom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dvije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godine</a:t>
            </a:r>
            <a:r>
              <a:rPr lang="en-US" sz="1200" b="0" i="0" u="none" strike="noStrike" kern="1200" baseline="0" dirty="0" smtClean="0">
                <a:solidFill>
                  <a:schemeClr val="tx1"/>
                </a:solidFill>
                <a:latin typeface="+mn-lt"/>
                <a:ea typeface="+mn-ea"/>
                <a:cs typeface="+mn-cs"/>
              </a:rPr>
              <a:t>.</a:t>
            </a:r>
          </a:p>
          <a:p>
            <a:r>
              <a:rPr lang="vi-VN" sz="1200" b="0" i="0" u="none" strike="noStrike" kern="1200" baseline="0" dirty="0" smtClean="0">
                <a:solidFill>
                  <a:schemeClr val="tx1"/>
                </a:solidFill>
                <a:latin typeface="+mn-lt"/>
                <a:ea typeface="+mn-ea"/>
                <a:cs typeface="+mn-cs"/>
              </a:rPr>
              <a:t>(2) Ko oduzme tuđe motorno vozilo koje je neovlašteno upotrijebio za vožnju koja je trajala</a:t>
            </a:r>
          </a:p>
          <a:p>
            <a:r>
              <a:rPr lang="en-US" sz="1200" b="0" i="0" u="none" strike="noStrike" kern="1200" baseline="0" dirty="0" err="1" smtClean="0">
                <a:solidFill>
                  <a:schemeClr val="tx1"/>
                </a:solidFill>
                <a:latin typeface="+mn-lt"/>
                <a:ea typeface="+mn-ea"/>
                <a:cs typeface="+mn-cs"/>
              </a:rPr>
              <a:t>duže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vrijeme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vozilu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pričinjena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veća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šteta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šest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mjeseci</a:t>
            </a:r>
            <a:r>
              <a:rPr lang="en-US" sz="1200" b="0" i="0" u="none" strike="noStrike" kern="1200" baseline="0" dirty="0" smtClean="0">
                <a:solidFill>
                  <a:schemeClr val="tx1"/>
                </a:solidFill>
                <a:latin typeface="+mn-lt"/>
                <a:ea typeface="+mn-ea"/>
                <a:cs typeface="+mn-cs"/>
              </a:rPr>
              <a:t> do tri</a:t>
            </a:r>
          </a:p>
          <a:p>
            <a:r>
              <a:rPr lang="en-US" sz="1200" b="0" i="0" u="none" strike="noStrike" kern="1200" baseline="0" dirty="0" err="1" smtClean="0">
                <a:solidFill>
                  <a:schemeClr val="tx1"/>
                </a:solidFill>
                <a:latin typeface="+mn-lt"/>
                <a:ea typeface="+mn-ea"/>
                <a:cs typeface="+mn-cs"/>
              </a:rPr>
              <a:t>godine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obijesti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time</a:t>
            </a:r>
          </a:p>
          <a:p>
            <a:r>
              <a:rPr lang="en-US" sz="1200" b="0" i="0" u="none" strike="noStrike" kern="1200" baseline="0" dirty="0" err="1" smtClean="0">
                <a:solidFill>
                  <a:schemeClr val="tx1"/>
                </a:solidFill>
                <a:latin typeface="+mn-lt"/>
                <a:ea typeface="+mn-ea"/>
                <a:cs typeface="+mn-cs"/>
              </a:rPr>
              <a:t>prouzrokovana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znatna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šteta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do pet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err="1" smtClean="0">
                <a:solidFill>
                  <a:schemeClr val="tx1"/>
                </a:solidFill>
                <a:latin typeface="+mn-lt"/>
                <a:ea typeface="+mn-ea"/>
                <a:cs typeface="+mn-cs"/>
              </a:rPr>
              <a:t>Gonjenje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preduzima</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po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prijedlogu</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28</a:t>
            </a:fld>
            <a:endParaRPr lang="en-US"/>
          </a:p>
        </p:txBody>
      </p:sp>
    </p:spTree>
    <p:extLst>
      <p:ext uri="{BB962C8B-B14F-4D97-AF65-F5344CB8AC3E}">
        <p14:creationId xmlns:p14="http://schemas.microsoft.com/office/powerpoint/2010/main" val="281909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Izazivanje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nereda</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358.</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učestvuje</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grupi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većeg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broja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nasiljem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licima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objektima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stvarima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ozbiljnom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prijetnjom</a:t>
            </a:r>
            <a:r>
              <a:rPr lang="en-US" sz="1200" b="0" i="0" u="none" strike="noStrike" kern="1200" baseline="0" dirty="0" smtClean="0">
                <a:solidFill>
                  <a:schemeClr val="tx1"/>
                </a:solidFill>
                <a:latin typeface="+mn-lt"/>
                <a:ea typeface="+mn-ea"/>
                <a:cs typeface="+mn-cs"/>
              </a:rPr>
              <a:t> da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nasilje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ugrožava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javni</a:t>
            </a:r>
            <a:r>
              <a:rPr lang="en-US" sz="1200" b="0" i="0" u="none" strike="noStrike" kern="1200" baseline="0" dirty="0" smtClean="0">
                <a:solidFill>
                  <a:schemeClr val="tx1"/>
                </a:solidFill>
                <a:latin typeface="+mn-lt"/>
                <a:ea typeface="+mn-ea"/>
                <a:cs typeface="+mn-cs"/>
              </a:rPr>
              <a:t> red i </a:t>
            </a:r>
            <a:r>
              <a:rPr lang="en-US" sz="1200" b="0" i="0" u="none" strike="noStrike" kern="1200" baseline="0" dirty="0" err="1" smtClean="0">
                <a:solidFill>
                  <a:schemeClr val="tx1"/>
                </a:solidFill>
                <a:latin typeface="+mn-lt"/>
                <a:ea typeface="+mn-ea"/>
                <a:cs typeface="+mn-cs"/>
              </a:rPr>
              <a:t>mir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novčanom</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kaznom ili kaznom zatvora do tri godine.</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većem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broju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uz</a:t>
            </a:r>
            <a:endParaRPr lang="en-US"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upotrebu oružja ili opasnog oruđa ili je nekom licu nanesena teška tjelesna povreda ili je</a:t>
            </a:r>
          </a:p>
          <a:p>
            <a:r>
              <a:rPr lang="en-US" sz="1200" b="0" i="0" u="none" strike="noStrike" kern="1200" baseline="0" dirty="0" err="1" smtClean="0">
                <a:solidFill>
                  <a:schemeClr val="tx1"/>
                </a:solidFill>
                <a:latin typeface="+mn-lt"/>
                <a:ea typeface="+mn-ea"/>
                <a:cs typeface="+mn-cs"/>
              </a:rPr>
              <a:t>prouzrokovana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znatna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imovinska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šteta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osam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prouzrokovana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šteta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velikih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razmjera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nastupila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smrt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dvije</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dvanaest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err="1" smtClean="0">
                <a:solidFill>
                  <a:schemeClr val="tx1"/>
                </a:solidFill>
                <a:latin typeface="+mn-lt"/>
                <a:ea typeface="+mn-ea"/>
                <a:cs typeface="+mn-cs"/>
              </a:rPr>
              <a:t>Neće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učesnik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koji</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zahtjev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službenog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udalji iz grupe prije nego je izvršeno nasilje.</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29</a:t>
            </a:fld>
            <a:endParaRPr lang="en-US"/>
          </a:p>
        </p:txBody>
      </p:sp>
    </p:spTree>
    <p:extLst>
      <p:ext uri="{BB962C8B-B14F-4D97-AF65-F5344CB8AC3E}">
        <p14:creationId xmlns:p14="http://schemas.microsoft.com/office/powerpoint/2010/main" val="322349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i="0" u="none" strike="noStrike" kern="1200" baseline="0" dirty="0" smtClean="0">
                <a:solidFill>
                  <a:schemeClr val="tx1"/>
                </a:solidFill>
                <a:latin typeface="+mn-lt"/>
                <a:ea typeface="+mn-ea"/>
                <a:cs typeface="+mn-cs"/>
              </a:rPr>
              <a:t>Povreda groba ili umrlog lica</a:t>
            </a: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369.</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neovlašteno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prekopa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razruši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ošteti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grubo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povrijedi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grob</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mjesto</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kome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 </a:t>
            </a:r>
            <a:r>
              <a:rPr lang="en-US" sz="1200" b="0" i="0" u="none" strike="noStrike" kern="1200" baseline="0" dirty="0" err="1" smtClean="0">
                <a:solidFill>
                  <a:schemeClr val="tx1"/>
                </a:solidFill>
                <a:latin typeface="+mn-lt"/>
                <a:ea typeface="+mn-ea"/>
                <a:cs typeface="+mn-cs"/>
              </a:rPr>
              <a:t>umrli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sahranjuju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način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grubo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povrijedi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spomen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umrle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novčanom</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kaznom ili kaznom zatvora do jedne godine.</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neovlašteno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iskopa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odnese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ošteti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premjesti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sakrije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pepeo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umrlog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način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oskrnavi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umrlog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posmrtne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ostatke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a:t>
            </a:r>
          </a:p>
          <a:p>
            <a:r>
              <a:rPr lang="en-US" sz="1200" b="0" i="0" u="none" strike="noStrike" kern="1200" baseline="0" dirty="0" err="1" smtClean="0">
                <a:solidFill>
                  <a:schemeClr val="tx1"/>
                </a:solidFill>
                <a:latin typeface="+mn-lt"/>
                <a:ea typeface="+mn-ea"/>
                <a:cs typeface="+mn-cs"/>
              </a:rPr>
              <a:t>novčanom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do tri </a:t>
            </a:r>
            <a:r>
              <a:rPr lang="en-US" sz="1200" b="0" i="0" u="none" strike="noStrike" kern="1200" baseline="0" dirty="0" err="1" smtClean="0">
                <a:solidFill>
                  <a:schemeClr val="tx1"/>
                </a:solidFill>
                <a:latin typeface="+mn-lt"/>
                <a:ea typeface="+mn-ea"/>
                <a:cs typeface="+mn-cs"/>
              </a:rPr>
              <a:t>godine</a:t>
            </a:r>
            <a:r>
              <a:rPr lang="en-US" sz="1200" b="0" i="0" u="none" strike="noStrike" kern="1200" baseline="0" dirty="0" smtClean="0">
                <a:solidFill>
                  <a:schemeClr val="tx1"/>
                </a:solidFill>
                <a:latin typeface="+mn-lt"/>
                <a:ea typeface="+mn-ea"/>
                <a:cs typeface="+mn-cs"/>
              </a:rPr>
              <a:t>.</a:t>
            </a:r>
            <a:endParaRPr lang="bs-Latn-B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grobova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izvršilo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naročito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uvredljiv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način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od jedne do pet godine.</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30</a:t>
            </a:fld>
            <a:endParaRPr lang="en-US"/>
          </a:p>
        </p:txBody>
      </p:sp>
    </p:spTree>
    <p:extLst>
      <p:ext uri="{BB962C8B-B14F-4D97-AF65-F5344CB8AC3E}">
        <p14:creationId xmlns:p14="http://schemas.microsoft.com/office/powerpoint/2010/main" val="406171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Izazivanje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opšte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opasnosti</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394.</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požarom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poplavom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eksplozijom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otrovom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otrovnim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jonizirajućim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radioaktivnim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zračenjem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motornom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silom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električnom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energijom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pucanjem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vatrenog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oružja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opšteopasnom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radnjom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opšteopasnim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sredstvom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izazove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opasnost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ljudi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imovinu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većeg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obima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šest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mjeseci</a:t>
            </a:r>
            <a:r>
              <a:rPr lang="en-US" sz="1200" b="0" i="0" u="none" strike="noStrike" kern="1200" baseline="0" dirty="0" smtClean="0">
                <a:solidFill>
                  <a:schemeClr val="tx1"/>
                </a:solidFill>
                <a:latin typeface="+mn-lt"/>
                <a:ea typeface="+mn-ea"/>
                <a:cs typeface="+mn-cs"/>
              </a:rPr>
              <a:t> do pet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i </a:t>
            </a:r>
            <a:r>
              <a:rPr lang="en-US" sz="1200" b="0" i="0" u="none" strike="noStrike" kern="1200" baseline="0" dirty="0" err="1" smtClean="0">
                <a:solidFill>
                  <a:schemeClr val="tx1"/>
                </a:solidFill>
                <a:latin typeface="+mn-lt"/>
                <a:ea typeface="+mn-ea"/>
                <a:cs typeface="+mn-cs"/>
              </a:rPr>
              <a:t>službeno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odgovorno</a:t>
            </a:r>
            <a:r>
              <a:rPr lang="en-US" sz="1200" b="0" i="0" u="none" strike="noStrike" kern="1200" baseline="0" dirty="0" smtClean="0">
                <a:solidFill>
                  <a:schemeClr val="tx1"/>
                </a:solidFill>
                <a:latin typeface="+mn-lt"/>
                <a:ea typeface="+mn-ea"/>
                <a:cs typeface="+mn-cs"/>
              </a:rPr>
              <a:t> lice </a:t>
            </a:r>
            <a:r>
              <a:rPr lang="en-US" sz="1200" b="0" i="0" u="none" strike="noStrike" kern="1200" baseline="0" dirty="0" err="1" smtClean="0">
                <a:solidFill>
                  <a:schemeClr val="tx1"/>
                </a:solidFill>
                <a:latin typeface="+mn-lt"/>
                <a:ea typeface="+mn-ea"/>
                <a:cs typeface="+mn-cs"/>
              </a:rPr>
              <a:t>koje</a:t>
            </a:r>
            <a:r>
              <a:rPr lang="en-US" sz="1200" b="0" i="0" u="none" strike="noStrike" kern="1200" baseline="0" dirty="0" smtClean="0">
                <a:solidFill>
                  <a:schemeClr val="tx1"/>
                </a:solidFill>
                <a:latin typeface="+mn-lt"/>
                <a:ea typeface="+mn-ea"/>
                <a:cs typeface="+mn-cs"/>
              </a:rPr>
              <a:t> ne </a:t>
            </a:r>
            <a:r>
              <a:rPr lang="en-US" sz="1200" b="0" i="0" u="none" strike="noStrike" kern="1200" baseline="0" dirty="0" err="1" smtClean="0">
                <a:solidFill>
                  <a:schemeClr val="tx1"/>
                </a:solidFill>
                <a:latin typeface="+mn-lt"/>
                <a:ea typeface="+mn-ea"/>
                <a:cs typeface="+mn-cs"/>
              </a:rPr>
              <a:t>postavi</a:t>
            </a:r>
            <a:endParaRPr lang="en-US"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propisane uređaje za zaštitu od požara, eksplozije, poplave, otrova, otrovnih gasova ili jonizirajućih</a:t>
            </a:r>
          </a:p>
          <a:p>
            <a:r>
              <a:rPr lang="vi-VN" sz="1200" b="0" i="0" u="none" strike="noStrike" kern="1200" baseline="0" dirty="0" smtClean="0">
                <a:solidFill>
                  <a:schemeClr val="tx1"/>
                </a:solidFill>
                <a:latin typeface="+mn-lt"/>
                <a:ea typeface="+mn-ea"/>
                <a:cs typeface="+mn-cs"/>
              </a:rPr>
              <a:t>ili radioaktivnih zračenja, električne energije ili drugih opasnih sredstava, ili ove uređaje ne održava</a:t>
            </a:r>
          </a:p>
          <a:p>
            <a:r>
              <a:rPr lang="en-US" sz="1200" b="0" i="0" u="none" strike="noStrike" kern="1200" baseline="0" dirty="0" smtClean="0">
                <a:solidFill>
                  <a:schemeClr val="tx1"/>
                </a:solidFill>
                <a:latin typeface="+mn-lt"/>
                <a:ea typeface="+mn-ea"/>
                <a:cs typeface="+mn-cs"/>
              </a:rPr>
              <a:t>u </a:t>
            </a:r>
            <a:r>
              <a:rPr lang="en-US" sz="1200" b="0" i="0" u="none" strike="noStrike" kern="1200" baseline="0" dirty="0" err="1" smtClean="0">
                <a:solidFill>
                  <a:schemeClr val="tx1"/>
                </a:solidFill>
                <a:latin typeface="+mn-lt"/>
                <a:ea typeface="+mn-ea"/>
                <a:cs typeface="+mn-cs"/>
              </a:rPr>
              <a:t>ispravnom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ih</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slučaju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potrebe</a:t>
            </a:r>
            <a:r>
              <a:rPr lang="en-US" sz="1200" b="0" i="0" u="none" strike="noStrike" kern="1200" baseline="0" dirty="0" smtClean="0">
                <a:solidFill>
                  <a:schemeClr val="tx1"/>
                </a:solidFill>
                <a:latin typeface="+mn-lt"/>
                <a:ea typeface="+mn-ea"/>
                <a:cs typeface="+mn-cs"/>
              </a:rPr>
              <a:t> ne </a:t>
            </a:r>
            <a:r>
              <a:rPr lang="en-US" sz="1200" b="0" i="0" u="none" strike="noStrike" kern="1200" baseline="0" dirty="0" err="1" smtClean="0">
                <a:solidFill>
                  <a:schemeClr val="tx1"/>
                </a:solidFill>
                <a:latin typeface="+mn-lt"/>
                <a:ea typeface="+mn-ea"/>
                <a:cs typeface="+mn-cs"/>
              </a:rPr>
              <a:t>stavi</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dejstvo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uopšte</a:t>
            </a:r>
            <a:r>
              <a:rPr lang="en-US" sz="1200" b="0" i="0" u="none" strike="noStrike" kern="1200" baseline="0" dirty="0" smtClean="0">
                <a:solidFill>
                  <a:schemeClr val="tx1"/>
                </a:solidFill>
                <a:latin typeface="+mn-lt"/>
                <a:ea typeface="+mn-ea"/>
                <a:cs typeface="+mn-cs"/>
              </a:rPr>
              <a:t> ne </a:t>
            </a:r>
            <a:r>
              <a:rPr lang="en-US" sz="1200" b="0" i="0" u="none" strike="noStrike" kern="1200" baseline="0" dirty="0" err="1" smtClean="0">
                <a:solidFill>
                  <a:schemeClr val="tx1"/>
                </a:solidFill>
                <a:latin typeface="+mn-lt"/>
                <a:ea typeface="+mn-ea"/>
                <a:cs typeface="+mn-cs"/>
              </a:rPr>
              <a:t>postupa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propisima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tehničkim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pravilima</a:t>
            </a:r>
            <a:r>
              <a:rPr lang="en-US" sz="1200" b="0" i="0" u="none" strike="noStrike" kern="1200" baseline="0" dirty="0" smtClean="0">
                <a:solidFill>
                  <a:schemeClr val="tx1"/>
                </a:solidFill>
                <a:latin typeface="+mn-lt"/>
                <a:ea typeface="+mn-ea"/>
                <a:cs typeface="+mn-cs"/>
              </a:rPr>
              <a:t> o </a:t>
            </a:r>
            <a:r>
              <a:rPr lang="en-US" sz="1200" b="0" i="0" u="none" strike="noStrike" kern="1200" baseline="0" dirty="0" err="1" smtClean="0">
                <a:solidFill>
                  <a:schemeClr val="tx1"/>
                </a:solidFill>
                <a:latin typeface="+mn-lt"/>
                <a:ea typeface="+mn-ea"/>
                <a:cs typeface="+mn-cs"/>
              </a:rPr>
              <a:t>zaštitnim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mjerama</a:t>
            </a:r>
            <a:r>
              <a:rPr lang="en-US" sz="1200" b="0" i="0" u="none" strike="noStrike" kern="1200" baseline="0" dirty="0" smtClean="0">
                <a:solidFill>
                  <a:schemeClr val="tx1"/>
                </a:solidFill>
                <a:latin typeface="+mn-lt"/>
                <a:ea typeface="+mn-ea"/>
                <a:cs typeface="+mn-cs"/>
              </a:rPr>
              <a:t> i time </a:t>
            </a:r>
            <a:r>
              <a:rPr lang="en-US" sz="1200" b="0" i="0" u="none" strike="noStrike" kern="1200" baseline="0" dirty="0" err="1" smtClean="0">
                <a:solidFill>
                  <a:schemeClr val="tx1"/>
                </a:solidFill>
                <a:latin typeface="+mn-lt"/>
                <a:ea typeface="+mn-ea"/>
                <a:cs typeface="+mn-cs"/>
              </a:rPr>
              <a:t>izazove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opasnost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ljudi</a:t>
            </a:r>
            <a:r>
              <a:rPr lang="en-US" sz="1200" b="0" i="0" u="none" strike="noStrike" kern="1200" baseline="0" dirty="0" smtClean="0">
                <a:solidFill>
                  <a:schemeClr val="tx1"/>
                </a:solidFill>
                <a:latin typeface="+mn-lt"/>
                <a:ea typeface="+mn-ea"/>
                <a:cs typeface="+mn-cs"/>
              </a:rPr>
              <a:t> i </a:t>
            </a:r>
            <a:r>
              <a:rPr lang="en-US" sz="1200" b="0" i="0" u="none" strike="noStrike" kern="1200" baseline="0" dirty="0" err="1" smtClean="0">
                <a:solidFill>
                  <a:schemeClr val="tx1"/>
                </a:solidFill>
                <a:latin typeface="+mn-lt"/>
                <a:ea typeface="+mn-ea"/>
                <a:cs typeface="+mn-cs"/>
              </a:rPr>
              <a:t>imovinu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većeg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obima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mjestu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gdje</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okupljen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veći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broj</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ljudi</a:t>
            </a:r>
            <a:r>
              <a:rPr lang="en-US" sz="1200" b="0" i="0" u="none" strike="noStrike" kern="1200" baseline="0" dirty="0" smtClean="0">
                <a:solidFill>
                  <a:schemeClr val="tx1"/>
                </a:solidFill>
                <a:latin typeface="+mn-lt"/>
                <a:ea typeface="+mn-ea"/>
                <a:cs typeface="+mn-cs"/>
              </a:rPr>
              <a:t>,</a:t>
            </a:r>
          </a:p>
          <a:p>
            <a:r>
              <a:rPr lang="pl-PL" sz="1200" b="0" i="0" u="none" strike="noStrike" kern="1200" baseline="0" dirty="0" smtClean="0">
                <a:solidFill>
                  <a:schemeClr val="tx1"/>
                </a:solidFill>
                <a:latin typeface="+mn-lt"/>
                <a:ea typeface="+mn-ea"/>
                <a:cs typeface="+mn-cs"/>
              </a:rPr>
              <a:t>učinilac će se kazniti kaznom zatvora od jedne do osam godina.</a:t>
            </a:r>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nehatno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novčanom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kaznom zatvora do tri godine.</a:t>
            </a:r>
          </a:p>
          <a:p>
            <a:r>
              <a:rPr lang="en-US" sz="1200" b="0" i="0" u="none" strike="noStrike" kern="1200" baseline="0" dirty="0" smtClean="0">
                <a:solidFill>
                  <a:schemeClr val="tx1"/>
                </a:solidFill>
                <a:latin typeface="+mn-lt"/>
                <a:ea typeface="+mn-ea"/>
                <a:cs typeface="+mn-cs"/>
              </a:rPr>
              <a:t>(5)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2. i 3.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zatvora od jedne do deset godina.</a:t>
            </a:r>
          </a:p>
          <a:p>
            <a:r>
              <a:rPr lang="en-US" sz="1200" b="0" i="0" u="none" strike="noStrike" kern="1200" baseline="0" dirty="0" smtClean="0">
                <a:solidFill>
                  <a:schemeClr val="tx1"/>
                </a:solidFill>
                <a:latin typeface="+mn-lt"/>
                <a:ea typeface="+mn-ea"/>
                <a:cs typeface="+mn-cs"/>
              </a:rPr>
              <a:t>(6)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2, 3. i 4.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nastupila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tjelesna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jednog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imovinska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šteta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velikih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razmjera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deset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3.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dvije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 </a:t>
            </a:r>
            <a:r>
              <a:rPr lang="en-US" sz="1200" b="0" i="0" u="none" strike="noStrike" kern="1200" baseline="0" dirty="0" err="1" smtClean="0">
                <a:solidFill>
                  <a:schemeClr val="tx1"/>
                </a:solidFill>
                <a:latin typeface="+mn-lt"/>
                <a:ea typeface="+mn-ea"/>
                <a:cs typeface="+mn-cs"/>
              </a:rPr>
              <a:t>dvanaest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4.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osam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(7)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2, 3. i 4.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nastupila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smrt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2. i 3.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najmanje</a:t>
            </a:r>
            <a:r>
              <a:rPr lang="en-US" sz="1200" b="0" i="0" u="none" strike="noStrike" kern="1200" baseline="0" dirty="0" smtClean="0">
                <a:solidFill>
                  <a:schemeClr val="tx1"/>
                </a:solidFill>
                <a:latin typeface="+mn-lt"/>
                <a:ea typeface="+mn-ea"/>
                <a:cs typeface="+mn-cs"/>
              </a:rPr>
              <a:t> pet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stava 4. ovog člana kaznom zatvora od jedne do deset godina.</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31</a:t>
            </a:fld>
            <a:endParaRPr lang="en-US"/>
          </a:p>
        </p:txBody>
      </p:sp>
    </p:spTree>
    <p:extLst>
      <p:ext uri="{BB962C8B-B14F-4D97-AF65-F5344CB8AC3E}">
        <p14:creationId xmlns:p14="http://schemas.microsoft.com/office/powerpoint/2010/main" val="381868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Sud</a:t>
            </a:r>
            <a:r>
              <a:rPr lang="en-US" dirty="0" smtClean="0"/>
              <a:t> </a:t>
            </a:r>
            <a:r>
              <a:rPr lang="en-US" dirty="0" err="1" smtClean="0"/>
              <a:t>će</a:t>
            </a:r>
            <a:r>
              <a:rPr lang="en-US" dirty="0" smtClean="0"/>
              <a:t> </a:t>
            </a:r>
            <a:r>
              <a:rPr lang="en-US" dirty="0" err="1" smtClean="0"/>
              <a:t>učiniocu</a:t>
            </a:r>
            <a:r>
              <a:rPr lang="en-US" dirty="0" smtClean="0"/>
              <a:t> </a:t>
            </a:r>
            <a:r>
              <a:rPr lang="en-US" dirty="0" err="1" smtClean="0"/>
              <a:t>krivičnog</a:t>
            </a:r>
            <a:r>
              <a:rPr lang="en-US" dirty="0" smtClean="0"/>
              <a:t> </a:t>
            </a:r>
            <a:r>
              <a:rPr lang="en-US" dirty="0" err="1" smtClean="0"/>
              <a:t>djela</a:t>
            </a:r>
            <a:r>
              <a:rPr lang="en-US" dirty="0" smtClean="0"/>
              <a:t> </a:t>
            </a:r>
            <a:r>
              <a:rPr lang="en-US" dirty="0" err="1" smtClean="0"/>
              <a:t>odmjeriti</a:t>
            </a:r>
            <a:r>
              <a:rPr lang="en-US" dirty="0" smtClean="0"/>
              <a:t> </a:t>
            </a:r>
            <a:r>
              <a:rPr lang="en-US" dirty="0" err="1" smtClean="0"/>
              <a:t>kaznu</a:t>
            </a:r>
            <a:r>
              <a:rPr lang="en-US" dirty="0" smtClean="0"/>
              <a:t> u </a:t>
            </a:r>
            <a:r>
              <a:rPr lang="en-US" dirty="0" err="1" smtClean="0"/>
              <a:t>granicama</a:t>
            </a:r>
            <a:r>
              <a:rPr lang="en-US" dirty="0" smtClean="0"/>
              <a:t> </a:t>
            </a:r>
            <a:r>
              <a:rPr lang="en-US" dirty="0" err="1" smtClean="0"/>
              <a:t>koje</a:t>
            </a:r>
            <a:r>
              <a:rPr lang="en-US" dirty="0" smtClean="0"/>
              <a:t> </a:t>
            </a:r>
            <a:r>
              <a:rPr lang="en-US" dirty="0" err="1" smtClean="0"/>
              <a:t>su</a:t>
            </a:r>
            <a:r>
              <a:rPr lang="en-US" dirty="0" smtClean="0"/>
              <a:t> </a:t>
            </a:r>
            <a:r>
              <a:rPr lang="en-US" dirty="0" err="1" smtClean="0"/>
              <a:t>zakonom</a:t>
            </a:r>
            <a:endParaRPr lang="en-US" dirty="0" smtClean="0"/>
          </a:p>
          <a:p>
            <a:r>
              <a:rPr lang="en-US" dirty="0" err="1" smtClean="0"/>
              <a:t>propisane</a:t>
            </a:r>
            <a:r>
              <a:rPr lang="en-US" dirty="0" smtClean="0"/>
              <a:t> </a:t>
            </a:r>
            <a:r>
              <a:rPr lang="en-US" dirty="0" err="1" smtClean="0"/>
              <a:t>za</a:t>
            </a:r>
            <a:r>
              <a:rPr lang="en-US" dirty="0" smtClean="0"/>
              <a:t> to </a:t>
            </a:r>
            <a:r>
              <a:rPr lang="en-US" dirty="0" err="1" smtClean="0"/>
              <a:t>krivično</a:t>
            </a:r>
            <a:r>
              <a:rPr lang="en-US" dirty="0" smtClean="0"/>
              <a:t> </a:t>
            </a:r>
            <a:r>
              <a:rPr lang="en-US" dirty="0" err="1" smtClean="0"/>
              <a:t>djelo</a:t>
            </a:r>
            <a:r>
              <a:rPr lang="en-US" dirty="0" smtClean="0"/>
              <a:t>, </a:t>
            </a:r>
            <a:r>
              <a:rPr lang="en-US" dirty="0" err="1" smtClean="0"/>
              <a:t>imajući</a:t>
            </a:r>
            <a:r>
              <a:rPr lang="en-US" dirty="0" smtClean="0"/>
              <a:t> u </a:t>
            </a:r>
            <a:r>
              <a:rPr lang="en-US" dirty="0" err="1" smtClean="0"/>
              <a:t>vidu</a:t>
            </a:r>
            <a:r>
              <a:rPr lang="en-US" dirty="0" smtClean="0"/>
              <a:t> </a:t>
            </a:r>
            <a:r>
              <a:rPr lang="en-US" dirty="0" err="1" smtClean="0"/>
              <a:t>svrhu</a:t>
            </a:r>
            <a:r>
              <a:rPr lang="en-US" dirty="0" smtClean="0"/>
              <a:t> </a:t>
            </a:r>
            <a:r>
              <a:rPr lang="en-US" dirty="0" err="1" smtClean="0"/>
              <a:t>kažnjavanja</a:t>
            </a:r>
            <a:r>
              <a:rPr lang="en-US" dirty="0" smtClean="0"/>
              <a:t> i </a:t>
            </a:r>
            <a:r>
              <a:rPr lang="en-US" dirty="0" err="1" smtClean="0"/>
              <a:t>uzimajući</a:t>
            </a:r>
            <a:r>
              <a:rPr lang="en-US" dirty="0" smtClean="0"/>
              <a:t> u </a:t>
            </a:r>
            <a:r>
              <a:rPr lang="en-US" dirty="0" err="1" smtClean="0"/>
              <a:t>obzir</a:t>
            </a:r>
            <a:r>
              <a:rPr lang="en-US" dirty="0" smtClean="0"/>
              <a:t> </a:t>
            </a:r>
            <a:r>
              <a:rPr lang="en-US" dirty="0" err="1" smtClean="0"/>
              <a:t>sve</a:t>
            </a:r>
            <a:r>
              <a:rPr lang="en-US" dirty="0" smtClean="0"/>
              <a:t> </a:t>
            </a:r>
            <a:r>
              <a:rPr lang="en-US" dirty="0" err="1" smtClean="0"/>
              <a:t>okolnosti</a:t>
            </a:r>
            <a:endParaRPr lang="en-US" dirty="0" smtClean="0"/>
          </a:p>
          <a:p>
            <a:r>
              <a:rPr lang="en-US" dirty="0" err="1" smtClean="0"/>
              <a:t>koje</a:t>
            </a:r>
            <a:r>
              <a:rPr lang="en-US" dirty="0" smtClean="0"/>
              <a:t> </a:t>
            </a:r>
            <a:r>
              <a:rPr lang="en-US" dirty="0" err="1" smtClean="0"/>
              <a:t>utiču</a:t>
            </a:r>
            <a:r>
              <a:rPr lang="en-US" dirty="0" smtClean="0"/>
              <a:t> da </a:t>
            </a:r>
            <a:r>
              <a:rPr lang="en-US" dirty="0" err="1" smtClean="0"/>
              <a:t>kazna</a:t>
            </a:r>
            <a:r>
              <a:rPr lang="en-US" dirty="0" smtClean="0"/>
              <a:t> </a:t>
            </a:r>
            <a:r>
              <a:rPr lang="en-US" dirty="0" err="1" smtClean="0"/>
              <a:t>bude</a:t>
            </a:r>
            <a:r>
              <a:rPr lang="en-US" dirty="0" smtClean="0"/>
              <a:t> </a:t>
            </a:r>
            <a:r>
              <a:rPr lang="en-US" dirty="0" err="1" smtClean="0"/>
              <a:t>manja</a:t>
            </a:r>
            <a:r>
              <a:rPr lang="en-US" dirty="0" smtClean="0"/>
              <a:t> </a:t>
            </a:r>
            <a:r>
              <a:rPr lang="en-US" dirty="0" err="1" smtClean="0"/>
              <a:t>ili</a:t>
            </a:r>
            <a:r>
              <a:rPr lang="en-US" dirty="0" smtClean="0"/>
              <a:t> </a:t>
            </a:r>
            <a:r>
              <a:rPr lang="en-US" dirty="0" err="1" smtClean="0"/>
              <a:t>veća</a:t>
            </a:r>
            <a:r>
              <a:rPr lang="en-US" dirty="0" smtClean="0"/>
              <a:t> (</a:t>
            </a:r>
            <a:r>
              <a:rPr lang="en-US" dirty="0" err="1" smtClean="0"/>
              <a:t>olakšavajuće</a:t>
            </a:r>
            <a:r>
              <a:rPr lang="en-US" dirty="0" smtClean="0"/>
              <a:t> i </a:t>
            </a:r>
            <a:r>
              <a:rPr lang="en-US" dirty="0" err="1" smtClean="0"/>
              <a:t>otežavajuće</a:t>
            </a:r>
            <a:r>
              <a:rPr lang="en-US" dirty="0" smtClean="0"/>
              <a:t> </a:t>
            </a:r>
            <a:r>
              <a:rPr lang="en-US" dirty="0" err="1" smtClean="0"/>
              <a:t>okolnosti</a:t>
            </a:r>
            <a:r>
              <a:rPr lang="en-US" dirty="0" smtClean="0"/>
              <a:t>), a </a:t>
            </a:r>
            <a:r>
              <a:rPr lang="en-US" dirty="0" err="1" smtClean="0"/>
              <a:t>naročito</a:t>
            </a:r>
            <a:r>
              <a:rPr lang="en-US" dirty="0" smtClean="0"/>
              <a:t>: </a:t>
            </a:r>
            <a:r>
              <a:rPr lang="en-US" dirty="0" err="1" smtClean="0"/>
              <a:t>stepen</a:t>
            </a:r>
            <a:endParaRPr lang="en-US" dirty="0" smtClean="0"/>
          </a:p>
          <a:p>
            <a:r>
              <a:rPr lang="en-US" dirty="0" err="1" smtClean="0"/>
              <a:t>krivične</a:t>
            </a:r>
            <a:r>
              <a:rPr lang="en-US" dirty="0" smtClean="0"/>
              <a:t> </a:t>
            </a:r>
            <a:r>
              <a:rPr lang="en-US" dirty="0" err="1" smtClean="0"/>
              <a:t>odgovornosti</a:t>
            </a:r>
            <a:r>
              <a:rPr lang="en-US" dirty="0" smtClean="0"/>
              <a:t>, </a:t>
            </a:r>
            <a:r>
              <a:rPr lang="en-US" dirty="0" err="1" smtClean="0"/>
              <a:t>pobude</a:t>
            </a:r>
            <a:r>
              <a:rPr lang="en-US" dirty="0" smtClean="0"/>
              <a:t> </a:t>
            </a:r>
            <a:r>
              <a:rPr lang="en-US" dirty="0" err="1" smtClean="0"/>
              <a:t>iz</a:t>
            </a:r>
            <a:r>
              <a:rPr lang="en-US" dirty="0" smtClean="0"/>
              <a:t> </a:t>
            </a:r>
            <a:r>
              <a:rPr lang="en-US" dirty="0" err="1" smtClean="0"/>
              <a:t>kojih</a:t>
            </a:r>
            <a:r>
              <a:rPr lang="en-US" dirty="0" smtClean="0"/>
              <a:t> je </a:t>
            </a:r>
            <a:r>
              <a:rPr lang="en-US" dirty="0" err="1" smtClean="0"/>
              <a:t>djelo</a:t>
            </a:r>
            <a:r>
              <a:rPr lang="en-US" dirty="0" smtClean="0"/>
              <a:t> </a:t>
            </a:r>
            <a:r>
              <a:rPr lang="en-US" dirty="0" err="1" smtClean="0"/>
              <a:t>učinjeno</a:t>
            </a:r>
            <a:r>
              <a:rPr lang="en-US" dirty="0" smtClean="0"/>
              <a:t>, </a:t>
            </a:r>
            <a:r>
              <a:rPr lang="en-US" dirty="0" err="1" smtClean="0"/>
              <a:t>jačinu</a:t>
            </a:r>
            <a:r>
              <a:rPr lang="en-US" dirty="0" smtClean="0"/>
              <a:t> </a:t>
            </a:r>
            <a:r>
              <a:rPr lang="en-US" dirty="0" err="1" smtClean="0"/>
              <a:t>ugrožavanja</a:t>
            </a:r>
            <a:r>
              <a:rPr lang="en-US" dirty="0" smtClean="0"/>
              <a:t> </a:t>
            </a:r>
            <a:r>
              <a:rPr lang="en-US" dirty="0" err="1" smtClean="0"/>
              <a:t>ili</a:t>
            </a:r>
            <a:r>
              <a:rPr lang="en-US" dirty="0" smtClean="0"/>
              <a:t> </a:t>
            </a:r>
            <a:r>
              <a:rPr lang="en-US" dirty="0" err="1" smtClean="0"/>
              <a:t>povrede</a:t>
            </a:r>
            <a:r>
              <a:rPr lang="en-US" dirty="0" smtClean="0"/>
              <a:t> </a:t>
            </a:r>
            <a:r>
              <a:rPr lang="en-US" dirty="0" err="1" smtClean="0"/>
              <a:t>zaštićenog</a:t>
            </a:r>
            <a:endParaRPr lang="en-US" dirty="0" smtClean="0"/>
          </a:p>
          <a:p>
            <a:r>
              <a:rPr lang="en-US" dirty="0" smtClean="0"/>
              <a:t>dobra, </a:t>
            </a:r>
            <a:r>
              <a:rPr lang="en-US" dirty="0" err="1" smtClean="0"/>
              <a:t>okolnosti</a:t>
            </a:r>
            <a:r>
              <a:rPr lang="en-US" dirty="0" smtClean="0"/>
              <a:t> pod </a:t>
            </a:r>
            <a:r>
              <a:rPr lang="en-US" dirty="0" err="1" smtClean="0"/>
              <a:t>kojima</a:t>
            </a:r>
            <a:r>
              <a:rPr lang="en-US" dirty="0" smtClean="0"/>
              <a:t> je </a:t>
            </a:r>
            <a:r>
              <a:rPr lang="en-US" dirty="0" err="1" smtClean="0"/>
              <a:t>djelo</a:t>
            </a:r>
            <a:r>
              <a:rPr lang="en-US" dirty="0" smtClean="0"/>
              <a:t> </a:t>
            </a:r>
            <a:r>
              <a:rPr lang="en-US" dirty="0" err="1" smtClean="0"/>
              <a:t>učinjeno</a:t>
            </a:r>
            <a:r>
              <a:rPr lang="en-US" dirty="0" smtClean="0"/>
              <a:t>, </a:t>
            </a:r>
            <a:r>
              <a:rPr lang="en-US" dirty="0" err="1" smtClean="0"/>
              <a:t>raniji</a:t>
            </a:r>
            <a:r>
              <a:rPr lang="en-US" dirty="0" smtClean="0"/>
              <a:t> </a:t>
            </a:r>
            <a:r>
              <a:rPr lang="en-US" dirty="0" err="1" smtClean="0"/>
              <a:t>život</a:t>
            </a:r>
            <a:r>
              <a:rPr lang="en-US" dirty="0" smtClean="0"/>
              <a:t> </a:t>
            </a:r>
            <a:r>
              <a:rPr lang="en-US" dirty="0" err="1" smtClean="0"/>
              <a:t>učinioca</a:t>
            </a:r>
            <a:r>
              <a:rPr lang="en-US" dirty="0" smtClean="0"/>
              <a:t>, </a:t>
            </a:r>
            <a:r>
              <a:rPr lang="en-US" dirty="0" err="1" smtClean="0"/>
              <a:t>njegove</a:t>
            </a:r>
            <a:r>
              <a:rPr lang="en-US" dirty="0" smtClean="0"/>
              <a:t> </a:t>
            </a:r>
            <a:r>
              <a:rPr lang="en-US" dirty="0" err="1" smtClean="0"/>
              <a:t>lične</a:t>
            </a:r>
            <a:r>
              <a:rPr lang="en-US" dirty="0" smtClean="0"/>
              <a:t> </a:t>
            </a:r>
            <a:r>
              <a:rPr lang="en-US" dirty="0" err="1" smtClean="0"/>
              <a:t>prilike</a:t>
            </a:r>
            <a:r>
              <a:rPr lang="en-US" dirty="0" smtClean="0"/>
              <a:t> i </a:t>
            </a:r>
            <a:r>
              <a:rPr lang="en-US" dirty="0" err="1" smtClean="0"/>
              <a:t>njegovo</a:t>
            </a:r>
            <a:endParaRPr lang="en-US" dirty="0" smtClean="0"/>
          </a:p>
          <a:p>
            <a:r>
              <a:rPr lang="en-US" dirty="0" err="1" smtClean="0"/>
              <a:t>držanje</a:t>
            </a:r>
            <a:r>
              <a:rPr lang="en-US" dirty="0" smtClean="0"/>
              <a:t> </a:t>
            </a:r>
            <a:r>
              <a:rPr lang="en-US" dirty="0" err="1" smtClean="0"/>
              <a:t>poslije</a:t>
            </a:r>
            <a:r>
              <a:rPr lang="en-US" dirty="0" smtClean="0"/>
              <a:t> </a:t>
            </a:r>
            <a:r>
              <a:rPr lang="en-US" dirty="0" err="1" smtClean="0"/>
              <a:t>učinjenog</a:t>
            </a:r>
            <a:r>
              <a:rPr lang="en-US" dirty="0" smtClean="0"/>
              <a:t> </a:t>
            </a:r>
            <a:r>
              <a:rPr lang="en-US" dirty="0" err="1" smtClean="0"/>
              <a:t>krivičnog</a:t>
            </a:r>
            <a:r>
              <a:rPr lang="en-US" dirty="0" smtClean="0"/>
              <a:t> </a:t>
            </a:r>
            <a:r>
              <a:rPr lang="en-US" dirty="0" err="1" smtClean="0"/>
              <a:t>djela</a:t>
            </a:r>
            <a:r>
              <a:rPr lang="en-US" dirty="0" smtClean="0"/>
              <a:t>, </a:t>
            </a:r>
            <a:r>
              <a:rPr lang="en-US" dirty="0" err="1" smtClean="0"/>
              <a:t>kao</a:t>
            </a:r>
            <a:r>
              <a:rPr lang="en-US" dirty="0" smtClean="0"/>
              <a:t> i </a:t>
            </a:r>
            <a:r>
              <a:rPr lang="en-US" dirty="0" err="1" smtClean="0"/>
              <a:t>druge</a:t>
            </a:r>
            <a:r>
              <a:rPr lang="en-US" dirty="0" smtClean="0"/>
              <a:t> </a:t>
            </a:r>
            <a:r>
              <a:rPr lang="en-US" dirty="0" err="1" smtClean="0"/>
              <a:t>okolnosti</a:t>
            </a:r>
            <a:r>
              <a:rPr lang="en-US" dirty="0" smtClean="0"/>
              <a:t> </a:t>
            </a:r>
            <a:r>
              <a:rPr lang="en-US" dirty="0" err="1" smtClean="0"/>
              <a:t>koje</a:t>
            </a:r>
            <a:r>
              <a:rPr lang="en-US" dirty="0" smtClean="0"/>
              <a:t> </a:t>
            </a:r>
            <a:r>
              <a:rPr lang="en-US" dirty="0" err="1" smtClean="0"/>
              <a:t>su</a:t>
            </a:r>
            <a:r>
              <a:rPr lang="en-US" dirty="0" smtClean="0"/>
              <a:t> od </a:t>
            </a:r>
            <a:r>
              <a:rPr lang="en-US" dirty="0" err="1" smtClean="0"/>
              <a:t>značaja</a:t>
            </a:r>
            <a:r>
              <a:rPr lang="en-US" dirty="0" smtClean="0"/>
              <a:t> </a:t>
            </a:r>
            <a:r>
              <a:rPr lang="en-US" dirty="0" err="1" smtClean="0"/>
              <a:t>za</a:t>
            </a:r>
            <a:r>
              <a:rPr lang="en-US" dirty="0" smtClean="0"/>
              <a:t> </a:t>
            </a:r>
            <a:r>
              <a:rPr lang="en-US" dirty="0" err="1" smtClean="0"/>
              <a:t>odmjeravanje</a:t>
            </a:r>
            <a:endParaRPr lang="en-US" dirty="0" smtClean="0"/>
          </a:p>
          <a:p>
            <a:r>
              <a:rPr lang="en-US" dirty="0" err="1" smtClean="0"/>
              <a:t>kazne</a:t>
            </a:r>
            <a:r>
              <a:rPr lang="en-US" dirty="0" smtClean="0"/>
              <a:t>.</a:t>
            </a:r>
          </a:p>
          <a:p>
            <a:r>
              <a:rPr lang="en-US" dirty="0" smtClean="0"/>
              <a:t>(2) </a:t>
            </a:r>
            <a:r>
              <a:rPr lang="en-US" dirty="0" err="1" smtClean="0"/>
              <a:t>Okolnost</a:t>
            </a:r>
            <a:r>
              <a:rPr lang="en-US" dirty="0" smtClean="0"/>
              <a:t> </a:t>
            </a:r>
            <a:r>
              <a:rPr lang="en-US" dirty="0" err="1" smtClean="0"/>
              <a:t>koja</a:t>
            </a:r>
            <a:r>
              <a:rPr lang="en-US" dirty="0" smtClean="0"/>
              <a:t> je </a:t>
            </a:r>
            <a:r>
              <a:rPr lang="en-US" dirty="0" err="1" smtClean="0"/>
              <a:t>obilježje</a:t>
            </a:r>
            <a:r>
              <a:rPr lang="en-US" dirty="0" smtClean="0"/>
              <a:t> </a:t>
            </a:r>
            <a:r>
              <a:rPr lang="en-US" dirty="0" err="1" smtClean="0"/>
              <a:t>krivičnog</a:t>
            </a:r>
            <a:r>
              <a:rPr lang="en-US" dirty="0" smtClean="0"/>
              <a:t> </a:t>
            </a:r>
            <a:r>
              <a:rPr lang="en-US" dirty="0" err="1" smtClean="0"/>
              <a:t>djela</a:t>
            </a:r>
            <a:r>
              <a:rPr lang="en-US" dirty="0" smtClean="0"/>
              <a:t> ne </a:t>
            </a:r>
            <a:r>
              <a:rPr lang="en-US" dirty="0" err="1" smtClean="0"/>
              <a:t>može</a:t>
            </a:r>
            <a:r>
              <a:rPr lang="en-US" dirty="0" smtClean="0"/>
              <a:t> se </a:t>
            </a:r>
            <a:r>
              <a:rPr lang="en-US" dirty="0" err="1" smtClean="0"/>
              <a:t>uzeti</a:t>
            </a:r>
            <a:r>
              <a:rPr lang="en-US" dirty="0" smtClean="0"/>
              <a:t> u </a:t>
            </a:r>
            <a:r>
              <a:rPr lang="en-US" dirty="0" err="1" smtClean="0"/>
              <a:t>obzir</a:t>
            </a:r>
            <a:r>
              <a:rPr lang="en-US" dirty="0" smtClean="0"/>
              <a:t> i </a:t>
            </a:r>
            <a:r>
              <a:rPr lang="en-US" dirty="0" err="1" smtClean="0"/>
              <a:t>kao</a:t>
            </a:r>
            <a:r>
              <a:rPr lang="en-US" dirty="0" smtClean="0"/>
              <a:t> </a:t>
            </a:r>
            <a:r>
              <a:rPr lang="en-US" dirty="0" err="1" smtClean="0"/>
              <a:t>otežavajuća</a:t>
            </a:r>
            <a:r>
              <a:rPr lang="en-US" dirty="0" smtClean="0"/>
              <a:t>,</a:t>
            </a:r>
          </a:p>
          <a:p>
            <a:r>
              <a:rPr lang="en-US" dirty="0" err="1" smtClean="0"/>
              <a:t>odnosno</a:t>
            </a:r>
            <a:r>
              <a:rPr lang="en-US" dirty="0" smtClean="0"/>
              <a:t> </a:t>
            </a:r>
            <a:r>
              <a:rPr lang="en-US" dirty="0" err="1" smtClean="0"/>
              <a:t>olakšavajuća</a:t>
            </a:r>
            <a:r>
              <a:rPr lang="en-US" dirty="0" smtClean="0"/>
              <a:t> </a:t>
            </a:r>
            <a:r>
              <a:rPr lang="en-US" dirty="0" err="1" smtClean="0"/>
              <a:t>okolnost</a:t>
            </a:r>
            <a:r>
              <a:rPr lang="en-US" dirty="0" smtClean="0"/>
              <a:t>, </a:t>
            </a:r>
            <a:r>
              <a:rPr lang="en-US" dirty="0" err="1" smtClean="0"/>
              <a:t>izuzev</a:t>
            </a:r>
            <a:r>
              <a:rPr lang="en-US" dirty="0" smtClean="0"/>
              <a:t> </a:t>
            </a:r>
            <a:r>
              <a:rPr lang="en-US" dirty="0" err="1" smtClean="0"/>
              <a:t>ako</a:t>
            </a:r>
            <a:r>
              <a:rPr lang="en-US" dirty="0" smtClean="0"/>
              <a:t> </a:t>
            </a:r>
            <a:r>
              <a:rPr lang="en-US" dirty="0" err="1" smtClean="0"/>
              <a:t>prelazi</a:t>
            </a:r>
            <a:r>
              <a:rPr lang="en-US" dirty="0" smtClean="0"/>
              <a:t> </a:t>
            </a:r>
            <a:r>
              <a:rPr lang="en-US" dirty="0" err="1" smtClean="0"/>
              <a:t>mjeru</a:t>
            </a:r>
            <a:r>
              <a:rPr lang="en-US" dirty="0" smtClean="0"/>
              <a:t> </a:t>
            </a:r>
            <a:r>
              <a:rPr lang="en-US" dirty="0" err="1" smtClean="0"/>
              <a:t>koja</a:t>
            </a:r>
            <a:r>
              <a:rPr lang="en-US" dirty="0" smtClean="0"/>
              <a:t> je </a:t>
            </a:r>
            <a:r>
              <a:rPr lang="en-US" dirty="0" err="1" smtClean="0"/>
              <a:t>potrebna</a:t>
            </a:r>
            <a:r>
              <a:rPr lang="en-US" dirty="0" smtClean="0"/>
              <a:t> </a:t>
            </a:r>
            <a:r>
              <a:rPr lang="en-US" dirty="0" err="1" smtClean="0"/>
              <a:t>za</a:t>
            </a:r>
            <a:r>
              <a:rPr lang="en-US" dirty="0" smtClean="0"/>
              <a:t> </a:t>
            </a:r>
            <a:r>
              <a:rPr lang="en-US" dirty="0" err="1" smtClean="0"/>
              <a:t>postojanje</a:t>
            </a:r>
            <a:r>
              <a:rPr lang="en-US" dirty="0" smtClean="0"/>
              <a:t> </a:t>
            </a:r>
            <a:r>
              <a:rPr lang="en-US" dirty="0" err="1" smtClean="0"/>
              <a:t>krivičnog</a:t>
            </a:r>
            <a:endParaRPr lang="en-US" dirty="0" smtClean="0"/>
          </a:p>
          <a:p>
            <a:r>
              <a:rPr lang="vi-VN" dirty="0" smtClean="0"/>
              <a:t>djela ili određenog oblika krivičnog djela ili ako postoje dvije ili više ovakvih okolnosti, a samo</a:t>
            </a:r>
          </a:p>
          <a:p>
            <a:r>
              <a:rPr lang="en-US" dirty="0" err="1" smtClean="0"/>
              <a:t>jedna</a:t>
            </a:r>
            <a:r>
              <a:rPr lang="en-US" dirty="0" smtClean="0"/>
              <a:t> je </a:t>
            </a:r>
            <a:r>
              <a:rPr lang="en-US" dirty="0" err="1" smtClean="0"/>
              <a:t>dovoljna</a:t>
            </a:r>
            <a:r>
              <a:rPr lang="en-US" dirty="0" smtClean="0"/>
              <a:t> </a:t>
            </a:r>
            <a:r>
              <a:rPr lang="en-US" dirty="0" err="1" smtClean="0"/>
              <a:t>za</a:t>
            </a:r>
            <a:r>
              <a:rPr lang="en-US" dirty="0" smtClean="0"/>
              <a:t> </a:t>
            </a:r>
            <a:r>
              <a:rPr lang="en-US" dirty="0" err="1" smtClean="0"/>
              <a:t>postojanje</a:t>
            </a:r>
            <a:r>
              <a:rPr lang="en-US" dirty="0" smtClean="0"/>
              <a:t> </a:t>
            </a:r>
            <a:r>
              <a:rPr lang="en-US" dirty="0" err="1" smtClean="0"/>
              <a:t>težeg</a:t>
            </a:r>
            <a:r>
              <a:rPr lang="en-US" dirty="0" smtClean="0"/>
              <a:t>, </a:t>
            </a:r>
            <a:r>
              <a:rPr lang="en-US" dirty="0" err="1" smtClean="0"/>
              <a:t>odnosno</a:t>
            </a:r>
            <a:r>
              <a:rPr lang="en-US" dirty="0" smtClean="0"/>
              <a:t> </a:t>
            </a:r>
            <a:r>
              <a:rPr lang="en-US" dirty="0" err="1" smtClean="0"/>
              <a:t>lakšeg</a:t>
            </a:r>
            <a:r>
              <a:rPr lang="en-US" dirty="0" smtClean="0"/>
              <a:t> </a:t>
            </a:r>
            <a:r>
              <a:rPr lang="en-US" dirty="0" err="1" smtClean="0"/>
              <a:t>oblika</a:t>
            </a:r>
            <a:r>
              <a:rPr lang="en-US" dirty="0" smtClean="0"/>
              <a:t> </a:t>
            </a:r>
            <a:r>
              <a:rPr lang="en-US" dirty="0" err="1" smtClean="0"/>
              <a:t>krivičnog</a:t>
            </a:r>
            <a:r>
              <a:rPr lang="en-US" dirty="0" smtClean="0"/>
              <a:t> </a:t>
            </a:r>
            <a:r>
              <a:rPr lang="en-US" dirty="0" err="1" smtClean="0"/>
              <a:t>djela</a:t>
            </a:r>
            <a:r>
              <a:rPr lang="en-US" dirty="0" smtClean="0"/>
              <a:t>.</a:t>
            </a:r>
            <a:endParaRPr lang="bs-Latn-BA" dirty="0" smtClean="0"/>
          </a:p>
          <a:p>
            <a:r>
              <a:rPr lang="en-US" dirty="0" smtClean="0"/>
              <a:t>(4) </a:t>
            </a:r>
            <a:r>
              <a:rPr lang="en-US" dirty="0" err="1" smtClean="0"/>
              <a:t>Kad</a:t>
            </a:r>
            <a:r>
              <a:rPr lang="en-US" dirty="0" smtClean="0"/>
              <a:t> </a:t>
            </a:r>
            <a:r>
              <a:rPr lang="en-US" dirty="0" err="1" smtClean="0"/>
              <a:t>sud</a:t>
            </a:r>
            <a:r>
              <a:rPr lang="en-US" dirty="0" smtClean="0"/>
              <a:t> </a:t>
            </a:r>
            <a:r>
              <a:rPr lang="en-US" dirty="0" err="1" smtClean="0"/>
              <a:t>odmjerava</a:t>
            </a:r>
            <a:r>
              <a:rPr lang="en-US" dirty="0" smtClean="0"/>
              <a:t> </a:t>
            </a:r>
            <a:r>
              <a:rPr lang="en-US" dirty="0" err="1" smtClean="0"/>
              <a:t>kaznu</a:t>
            </a:r>
            <a:r>
              <a:rPr lang="en-US" dirty="0" smtClean="0"/>
              <a:t> </a:t>
            </a:r>
            <a:r>
              <a:rPr lang="en-US" dirty="0" err="1" smtClean="0"/>
              <a:t>učiniocu</a:t>
            </a:r>
            <a:r>
              <a:rPr lang="en-US" dirty="0" smtClean="0"/>
              <a:t> </a:t>
            </a:r>
            <a:r>
              <a:rPr lang="en-US" dirty="0" err="1" smtClean="0"/>
              <a:t>za</a:t>
            </a:r>
            <a:r>
              <a:rPr lang="en-US" dirty="0" smtClean="0"/>
              <a:t> </a:t>
            </a:r>
            <a:r>
              <a:rPr lang="en-US" dirty="0" err="1" smtClean="0"/>
              <a:t>krivično</a:t>
            </a:r>
            <a:r>
              <a:rPr lang="en-US" dirty="0" smtClean="0"/>
              <a:t> </a:t>
            </a:r>
            <a:r>
              <a:rPr lang="en-US" dirty="0" err="1" smtClean="0"/>
              <a:t>djelo</a:t>
            </a:r>
            <a:r>
              <a:rPr lang="en-US" dirty="0" smtClean="0"/>
              <a:t> </a:t>
            </a:r>
            <a:r>
              <a:rPr lang="en-US" dirty="0" err="1" smtClean="0"/>
              <a:t>učinjeno</a:t>
            </a:r>
            <a:r>
              <a:rPr lang="en-US" dirty="0" smtClean="0"/>
              <a:t> u </a:t>
            </a:r>
            <a:r>
              <a:rPr lang="en-US" dirty="0" err="1" smtClean="0"/>
              <a:t>povratu</a:t>
            </a:r>
            <a:r>
              <a:rPr lang="en-US" dirty="0" smtClean="0"/>
              <a:t>, </a:t>
            </a:r>
            <a:r>
              <a:rPr lang="en-US" dirty="0" err="1" smtClean="0"/>
              <a:t>posebno</a:t>
            </a:r>
            <a:r>
              <a:rPr lang="en-US" dirty="0" smtClean="0"/>
              <a:t> </a:t>
            </a:r>
            <a:r>
              <a:rPr lang="en-US" dirty="0" err="1" smtClean="0"/>
              <a:t>će</a:t>
            </a:r>
            <a:endParaRPr lang="en-US" dirty="0" smtClean="0"/>
          </a:p>
          <a:p>
            <a:r>
              <a:rPr lang="en-US" dirty="0" err="1" smtClean="0"/>
              <a:t>uzeti</a:t>
            </a:r>
            <a:r>
              <a:rPr lang="en-US" dirty="0" smtClean="0"/>
              <a:t> u </a:t>
            </a:r>
            <a:r>
              <a:rPr lang="en-US" dirty="0" err="1" smtClean="0"/>
              <a:t>obzir</a:t>
            </a:r>
            <a:r>
              <a:rPr lang="en-US" dirty="0" smtClean="0"/>
              <a:t> da li je </a:t>
            </a:r>
            <a:r>
              <a:rPr lang="en-US" dirty="0" err="1" smtClean="0"/>
              <a:t>ranije</a:t>
            </a:r>
            <a:r>
              <a:rPr lang="en-US" dirty="0" smtClean="0"/>
              <a:t> </a:t>
            </a:r>
            <a:r>
              <a:rPr lang="en-US" dirty="0" err="1" smtClean="0"/>
              <a:t>djelo</a:t>
            </a:r>
            <a:r>
              <a:rPr lang="en-US" dirty="0" smtClean="0"/>
              <a:t> </a:t>
            </a:r>
            <a:r>
              <a:rPr lang="en-US" dirty="0" err="1" smtClean="0"/>
              <a:t>iste</a:t>
            </a:r>
            <a:r>
              <a:rPr lang="en-US" dirty="0" smtClean="0"/>
              <a:t> </a:t>
            </a:r>
            <a:r>
              <a:rPr lang="en-US" dirty="0" err="1" smtClean="0"/>
              <a:t>vrste</a:t>
            </a:r>
            <a:r>
              <a:rPr lang="en-US" dirty="0" smtClean="0"/>
              <a:t> </a:t>
            </a:r>
            <a:r>
              <a:rPr lang="en-US" dirty="0" err="1" smtClean="0"/>
              <a:t>kao</a:t>
            </a:r>
            <a:r>
              <a:rPr lang="en-US" dirty="0" smtClean="0"/>
              <a:t> i novo </a:t>
            </a:r>
            <a:r>
              <a:rPr lang="en-US" dirty="0" err="1" smtClean="0"/>
              <a:t>djelo</a:t>
            </a:r>
            <a:r>
              <a:rPr lang="en-US" dirty="0" smtClean="0"/>
              <a:t>, da li </a:t>
            </a:r>
            <a:r>
              <a:rPr lang="en-US" dirty="0" err="1" smtClean="0"/>
              <a:t>su</a:t>
            </a:r>
            <a:r>
              <a:rPr lang="en-US" dirty="0" smtClean="0"/>
              <a:t> </a:t>
            </a:r>
            <a:r>
              <a:rPr lang="en-US" dirty="0" err="1" smtClean="0"/>
              <a:t>oba</a:t>
            </a:r>
            <a:r>
              <a:rPr lang="en-US" dirty="0" smtClean="0"/>
              <a:t> </a:t>
            </a:r>
            <a:r>
              <a:rPr lang="en-US" dirty="0" err="1" smtClean="0"/>
              <a:t>djela</a:t>
            </a:r>
            <a:r>
              <a:rPr lang="en-US" dirty="0" smtClean="0"/>
              <a:t> </a:t>
            </a:r>
            <a:r>
              <a:rPr lang="en-US" dirty="0" err="1" smtClean="0"/>
              <a:t>učinjena</a:t>
            </a:r>
            <a:r>
              <a:rPr lang="en-US" dirty="0" smtClean="0"/>
              <a:t> </a:t>
            </a:r>
            <a:r>
              <a:rPr lang="en-US" dirty="0" err="1" smtClean="0"/>
              <a:t>iz</a:t>
            </a:r>
            <a:r>
              <a:rPr lang="en-US" dirty="0" smtClean="0"/>
              <a:t> </a:t>
            </a:r>
            <a:r>
              <a:rPr lang="en-US" dirty="0" err="1" smtClean="0"/>
              <a:t>istih</a:t>
            </a:r>
            <a:r>
              <a:rPr lang="en-US" dirty="0" smtClean="0"/>
              <a:t> </a:t>
            </a:r>
            <a:r>
              <a:rPr lang="en-US" dirty="0" err="1" smtClean="0"/>
              <a:t>pobuda</a:t>
            </a:r>
            <a:endParaRPr lang="en-US" dirty="0" smtClean="0"/>
          </a:p>
          <a:p>
            <a:r>
              <a:rPr lang="pl-PL" dirty="0" smtClean="0"/>
              <a:t>i koliko je vremena proteklo od ranije osude, odnosno od izdržane ili oproštene kazne.</a:t>
            </a:r>
          </a:p>
          <a:p>
            <a:r>
              <a:rPr lang="en-US" dirty="0" smtClean="0"/>
              <a:t>(5) </a:t>
            </a:r>
            <a:r>
              <a:rPr lang="en-US" dirty="0" err="1" smtClean="0"/>
              <a:t>Pri</a:t>
            </a:r>
            <a:r>
              <a:rPr lang="en-US" dirty="0" smtClean="0"/>
              <a:t> </a:t>
            </a:r>
            <a:r>
              <a:rPr lang="en-US" dirty="0" err="1" smtClean="0"/>
              <a:t>odmjeravanju</a:t>
            </a:r>
            <a:r>
              <a:rPr lang="en-US" dirty="0" smtClean="0"/>
              <a:t> </a:t>
            </a:r>
            <a:r>
              <a:rPr lang="en-US" dirty="0" err="1" smtClean="0"/>
              <a:t>novčane</a:t>
            </a:r>
            <a:r>
              <a:rPr lang="en-US" dirty="0" smtClean="0"/>
              <a:t> </a:t>
            </a:r>
            <a:r>
              <a:rPr lang="en-US" dirty="0" err="1" smtClean="0"/>
              <a:t>kazne</a:t>
            </a:r>
            <a:r>
              <a:rPr lang="en-US" dirty="0" smtClean="0"/>
              <a:t> </a:t>
            </a:r>
            <a:r>
              <a:rPr lang="en-US" dirty="0" err="1" smtClean="0"/>
              <a:t>sud</a:t>
            </a:r>
            <a:r>
              <a:rPr lang="en-US" dirty="0" smtClean="0"/>
              <a:t> </a:t>
            </a:r>
            <a:r>
              <a:rPr lang="en-US" dirty="0" err="1" smtClean="0"/>
              <a:t>će</a:t>
            </a:r>
            <a:r>
              <a:rPr lang="en-US" dirty="0" smtClean="0"/>
              <a:t> </a:t>
            </a:r>
            <a:r>
              <a:rPr lang="en-US" dirty="0" err="1" smtClean="0"/>
              <a:t>posebno</a:t>
            </a:r>
            <a:r>
              <a:rPr lang="en-US" dirty="0" smtClean="0"/>
              <a:t> </a:t>
            </a:r>
            <a:r>
              <a:rPr lang="en-US" dirty="0" err="1" smtClean="0"/>
              <a:t>uzeti</a:t>
            </a:r>
            <a:r>
              <a:rPr lang="en-US" dirty="0" smtClean="0"/>
              <a:t> u </a:t>
            </a:r>
            <a:r>
              <a:rPr lang="en-US" dirty="0" err="1" smtClean="0"/>
              <a:t>obzir</a:t>
            </a:r>
            <a:r>
              <a:rPr lang="en-US" dirty="0" smtClean="0"/>
              <a:t> </a:t>
            </a:r>
            <a:r>
              <a:rPr lang="en-US" dirty="0" err="1" smtClean="0"/>
              <a:t>imovinsko</a:t>
            </a:r>
            <a:r>
              <a:rPr lang="en-US" dirty="0" smtClean="0"/>
              <a:t> </a:t>
            </a:r>
            <a:r>
              <a:rPr lang="en-US" dirty="0" err="1" smtClean="0"/>
              <a:t>stanje</a:t>
            </a:r>
            <a:endParaRPr lang="en-US" dirty="0" smtClean="0"/>
          </a:p>
          <a:p>
            <a:r>
              <a:rPr lang="en-US" dirty="0" err="1" smtClean="0"/>
              <a:t>učinioca</a:t>
            </a:r>
            <a:r>
              <a:rPr lang="en-US" dirty="0" smtClean="0"/>
              <a:t>.</a:t>
            </a:r>
          </a:p>
          <a:p>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18</a:t>
            </a:fld>
            <a:endParaRPr lang="en-US"/>
          </a:p>
        </p:txBody>
      </p:sp>
    </p:spTree>
    <p:extLst>
      <p:ext uri="{BB962C8B-B14F-4D97-AF65-F5344CB8AC3E}">
        <p14:creationId xmlns:p14="http://schemas.microsoft.com/office/powerpoint/2010/main" val="378120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Teško</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ubistvo</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125.</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najmanje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dugotrajnog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svirep</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podmukao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način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koristoljublja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prikrivanja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krivičnog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bezobzirne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osvete</a:t>
            </a:r>
            <a:r>
              <a:rPr lang="en-US" sz="1200" b="0" i="1"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naročito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niskih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pobuda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svoje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porodice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kojeg</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prethodno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zlostavljao</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bezobzirnom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nasilničkom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ponašanju</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5)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i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tom </a:t>
            </a:r>
            <a:r>
              <a:rPr lang="en-US" sz="1200" b="0" i="0" u="none" strike="noStrike" kern="1200" baseline="0" dirty="0" err="1" smtClean="0">
                <a:solidFill>
                  <a:schemeClr val="tx1"/>
                </a:solidFill>
                <a:latin typeface="+mn-lt"/>
                <a:ea typeface="+mn-ea"/>
                <a:cs typeface="+mn-cs"/>
              </a:rPr>
              <a:t>umišljajno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dovede</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opasnost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još</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6)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umišljajno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 ne </a:t>
            </a:r>
            <a:r>
              <a:rPr lang="en-US" sz="1200" b="0" i="0" u="none" strike="noStrike" kern="1200" baseline="0" dirty="0" err="1" smtClean="0">
                <a:solidFill>
                  <a:schemeClr val="tx1"/>
                </a:solidFill>
                <a:latin typeface="+mn-lt"/>
                <a:ea typeface="+mn-ea"/>
                <a:cs typeface="+mn-cs"/>
              </a:rPr>
              <a:t>radi</a:t>
            </a:r>
            <a:r>
              <a:rPr lang="en-US" sz="1200" b="0" i="0" u="none" strike="noStrike" kern="1200" baseline="0" dirty="0" smtClean="0">
                <a:solidFill>
                  <a:schemeClr val="tx1"/>
                </a:solidFill>
                <a:latin typeface="+mn-lt"/>
                <a:ea typeface="+mn-ea"/>
                <a:cs typeface="+mn-cs"/>
              </a:rPr>
              <a:t> se o </a:t>
            </a:r>
            <a:r>
              <a:rPr lang="en-US" sz="1200" b="0" i="0" u="none" strike="noStrike" kern="1200" baseline="0" dirty="0" err="1" smtClean="0">
                <a:solidFill>
                  <a:schemeClr val="tx1"/>
                </a:solidFill>
                <a:latin typeface="+mn-lt"/>
                <a:ea typeface="+mn-ea"/>
                <a:cs typeface="+mn-cs"/>
              </a:rPr>
              <a:t>ubistvu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ubistvu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djeteta</a:t>
            </a:r>
            <a:endParaRPr lang="en-US"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pri porođaju ili ubistvu učinjenom pod posebno olakšavajućim okolnostima (član 124. stav 2),</a:t>
            </a:r>
          </a:p>
          <a:p>
            <a:r>
              <a:rPr lang="pl-PL" sz="1200" b="0" i="0" u="none" strike="noStrike" kern="1200" baseline="0" dirty="0" smtClean="0">
                <a:solidFill>
                  <a:schemeClr val="tx1"/>
                </a:solidFill>
                <a:latin typeface="+mn-lt"/>
                <a:ea typeface="+mn-ea"/>
                <a:cs typeface="+mn-cs"/>
              </a:rPr>
              <a:t>7) ko liši života dijete ili žensko lice za koje zna da je trudna,</a:t>
            </a:r>
          </a:p>
          <a:p>
            <a:r>
              <a:rPr lang="en-US" sz="1200" b="0" i="0" u="none" strike="noStrike" kern="1200" baseline="0" dirty="0" smtClean="0">
                <a:solidFill>
                  <a:schemeClr val="tx1"/>
                </a:solidFill>
                <a:latin typeface="+mn-lt"/>
                <a:ea typeface="+mn-ea"/>
                <a:cs typeface="+mn-cs"/>
              </a:rPr>
              <a:t>8)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sudiju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javnog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tužioca</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vezi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vršenjem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njihove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sudijske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tužilačke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dužnosti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službeno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vojno</a:t>
            </a:r>
            <a:r>
              <a:rPr lang="en-US" sz="1200" b="0" i="0" u="none" strike="noStrike" kern="1200" baseline="0" dirty="0" smtClean="0">
                <a:solidFill>
                  <a:schemeClr val="tx1"/>
                </a:solidFill>
                <a:latin typeface="+mn-lt"/>
                <a:ea typeface="+mn-ea"/>
                <a:cs typeface="+mn-cs"/>
              </a:rPr>
              <a:t> lice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vršenju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poslova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bezbjednosti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dužnosti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čuvanja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javnog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hvatanja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učinioca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krivičnog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čuvanja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lišenog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slobode</a:t>
            </a:r>
            <a:r>
              <a:rPr lang="en-US" sz="1200" b="0" i="0" u="none" strike="noStrike" kern="1200" baseline="0" dirty="0" smtClean="0">
                <a:solidFill>
                  <a:schemeClr val="tx1"/>
                </a:solidFill>
                <a:latin typeface="+mn-lt"/>
                <a:ea typeface="+mn-ea"/>
                <a:cs typeface="+mn-cs"/>
              </a:rPr>
              <a:t>,</a:t>
            </a:r>
          </a:p>
          <a:p>
            <a:r>
              <a:rPr lang="vi-VN" sz="1200" b="0" i="0" u="none" strike="noStrike" kern="1200" baseline="0" dirty="0" smtClean="0">
                <a:solidFill>
                  <a:schemeClr val="tx1"/>
                </a:solidFill>
                <a:latin typeface="+mn-lt"/>
                <a:ea typeface="+mn-ea"/>
                <a:cs typeface="+mn-cs"/>
              </a:rPr>
              <a:t>9) ko drugog liši života pri izvršenju krivičnog djela razbojništva ili razbojničke krađe.</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Kazna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primijeniće</a:t>
            </a:r>
            <a:r>
              <a:rPr lang="en-US" sz="1200" b="0" i="0" u="none" strike="noStrike" kern="1200" baseline="0" dirty="0" smtClean="0">
                <a:solidFill>
                  <a:schemeClr val="tx1"/>
                </a:solidFill>
                <a:latin typeface="+mn-lt"/>
                <a:ea typeface="+mn-ea"/>
                <a:cs typeface="+mn-cs"/>
              </a:rPr>
              <a:t> se i </a:t>
            </a:r>
            <a:r>
              <a:rPr lang="en-US" sz="1200" b="0" i="0" u="none" strike="noStrike" kern="1200" baseline="0" dirty="0" err="1" smtClean="0">
                <a:solidFill>
                  <a:schemeClr val="tx1"/>
                </a:solidFill>
                <a:latin typeface="+mn-lt"/>
                <a:ea typeface="+mn-ea"/>
                <a:cs typeface="+mn-cs"/>
              </a:rPr>
              <a:t>kad</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lišenje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organizovano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narudžbi</a:t>
            </a:r>
            <a:r>
              <a:rPr lang="en-US" sz="1200" b="0" i="0" u="none" strike="noStrike" kern="1200" baseline="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20</a:t>
            </a:fld>
            <a:endParaRPr lang="en-US"/>
          </a:p>
        </p:txBody>
      </p:sp>
    </p:spTree>
    <p:extLst>
      <p:ext uri="{BB962C8B-B14F-4D97-AF65-F5344CB8AC3E}">
        <p14:creationId xmlns:p14="http://schemas.microsoft.com/office/powerpoint/2010/main" val="30108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Teška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tjelesna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povreda</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132.</a:t>
            </a:r>
            <a:endParaRPr lang="bs-Latn-B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tjelesno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povrijedi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mu </a:t>
            </a:r>
            <a:r>
              <a:rPr lang="en-US" sz="1200" b="0" i="0" u="none" strike="noStrike" kern="1200" baseline="0" dirty="0" err="1" smtClean="0">
                <a:solidFill>
                  <a:schemeClr val="tx1"/>
                </a:solidFill>
                <a:latin typeface="+mn-lt"/>
                <a:ea typeface="+mn-ea"/>
                <a:cs typeface="+mn-cs"/>
              </a:rPr>
              <a:t>zdravlje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naruši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zatvora od jedne do pet godina.</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tjelesno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povrijedi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mu </a:t>
            </a:r>
            <a:r>
              <a:rPr lang="en-US" sz="1200" b="0" i="0" u="none" strike="noStrike" kern="1200" baseline="0" dirty="0" err="1" smtClean="0">
                <a:solidFill>
                  <a:schemeClr val="tx1"/>
                </a:solidFill>
                <a:latin typeface="+mn-lt"/>
                <a:ea typeface="+mn-ea"/>
                <a:cs typeface="+mn-cs"/>
              </a:rPr>
              <a:t>zdravlje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naruši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teško</a:t>
            </a:r>
            <a:r>
              <a:rPr lang="en-US" sz="1200" b="0" i="0" u="none" strike="noStrike" kern="1200" baseline="0" dirty="0" smtClean="0">
                <a:solidFill>
                  <a:schemeClr val="tx1"/>
                </a:solidFill>
                <a:latin typeface="+mn-lt"/>
                <a:ea typeface="+mn-ea"/>
                <a:cs typeface="+mn-cs"/>
              </a:rPr>
              <a:t> da je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toga </a:t>
            </a:r>
            <a:r>
              <a:rPr lang="en-US" sz="1200" b="0" i="0" u="none" strike="noStrike" kern="1200" baseline="0" dirty="0" err="1" smtClean="0">
                <a:solidFill>
                  <a:schemeClr val="tx1"/>
                </a:solidFill>
                <a:latin typeface="+mn-lt"/>
                <a:ea typeface="+mn-ea"/>
                <a:cs typeface="+mn-cs"/>
              </a:rPr>
              <a:t>doveden</a:t>
            </a:r>
            <a:endParaRPr lang="en-US"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u opasnost život povrijeđenog ili je uništen ili trajno i u znatnoj mjeri oslabljen koji važan dio</a:t>
            </a:r>
          </a:p>
          <a:p>
            <a:r>
              <a:rPr lang="vi-VN" sz="1200" b="0" i="0" u="none" strike="noStrike" kern="1200" baseline="0" dirty="0" smtClean="0">
                <a:solidFill>
                  <a:schemeClr val="tx1"/>
                </a:solidFill>
                <a:latin typeface="+mn-lt"/>
                <a:ea typeface="+mn-ea"/>
                <a:cs typeface="+mn-cs"/>
              </a:rPr>
              <a:t>njegovog tijela ili koji važan organ, ili je prouzrokovana trajna nesposobnost za rad povrijeđenog,</a:t>
            </a:r>
          </a:p>
          <a:p>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trajno</a:t>
            </a:r>
            <a:r>
              <a:rPr lang="en-US" sz="1200" b="0" i="0" u="none" strike="noStrike" kern="1200" baseline="0" dirty="0" smtClean="0">
                <a:solidFill>
                  <a:schemeClr val="tx1"/>
                </a:solidFill>
                <a:latin typeface="+mn-lt"/>
                <a:ea typeface="+mn-ea"/>
                <a:cs typeface="+mn-cs"/>
              </a:rPr>
              <a:t> i </a:t>
            </a:r>
            <a:r>
              <a:rPr lang="en-US" sz="1200" b="0" i="0" u="none" strike="noStrike" kern="1200" baseline="0" dirty="0" err="1" smtClean="0">
                <a:solidFill>
                  <a:schemeClr val="tx1"/>
                </a:solidFill>
                <a:latin typeface="+mn-lt"/>
                <a:ea typeface="+mn-ea"/>
                <a:cs typeface="+mn-cs"/>
              </a:rPr>
              <a:t>teško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narušavanje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njegovog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zdravlja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unakaženost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se kaznom zatvora od dvije do osam godina.</a:t>
            </a:r>
          </a:p>
          <a:p>
            <a:r>
              <a:rPr lang="vi-VN" sz="1200" b="0" i="0" u="none" strike="noStrike" kern="1200" baseline="0" dirty="0" smtClean="0">
                <a:solidFill>
                  <a:schemeClr val="tx1"/>
                </a:solidFill>
                <a:latin typeface="+mn-lt"/>
                <a:ea typeface="+mn-ea"/>
                <a:cs typeface="+mn-cs"/>
              </a:rPr>
              <a:t>(3) Ako je usljed djela iz st. 1. i 2. ovog člana nastupila smrt povrijeđenog lica, učinilac će</a:t>
            </a:r>
          </a:p>
          <a:p>
            <a:r>
              <a:rPr lang="en-US" sz="1200" b="0" i="0" u="none" strike="noStrike" kern="1200" baseline="0" dirty="0" smtClean="0">
                <a:solidFill>
                  <a:schemeClr val="tx1"/>
                </a:solidFill>
                <a:latin typeface="+mn-lt"/>
                <a:ea typeface="+mn-ea"/>
                <a:cs typeface="+mn-cs"/>
              </a:rPr>
              <a:t>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tri do </a:t>
            </a:r>
            <a:r>
              <a:rPr lang="en-US" sz="1200" b="0" i="0" u="none" strike="noStrike" kern="1200" baseline="0" dirty="0" err="1" smtClean="0">
                <a:solidFill>
                  <a:schemeClr val="tx1"/>
                </a:solidFill>
                <a:latin typeface="+mn-lt"/>
                <a:ea typeface="+mn-ea"/>
                <a:cs typeface="+mn-cs"/>
              </a:rPr>
              <a:t>dvanaest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nehatno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šest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mjeseci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 tri </a:t>
            </a:r>
            <a:r>
              <a:rPr lang="en-US" sz="1200" b="0" i="0" u="none" strike="noStrike" kern="1200" baseline="0" dirty="0" err="1" smtClean="0">
                <a:solidFill>
                  <a:schemeClr val="tx1"/>
                </a:solidFill>
                <a:latin typeface="+mn-lt"/>
                <a:ea typeface="+mn-ea"/>
                <a:cs typeface="+mn-cs"/>
              </a:rPr>
              <a:t>godine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(5)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2. i 3.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doveden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svoje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krivice</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jaku</a:t>
            </a:r>
            <a:endParaRPr lang="en-US"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razdraženost napadom, teškim zlostavljanjem ili teškim vrijeđanjem od strane povrijeđenog,</a:t>
            </a:r>
          </a:p>
          <a:p>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do tri </a:t>
            </a:r>
            <a:r>
              <a:rPr lang="en-US" sz="1200" b="0" i="0" u="none" strike="noStrike" kern="1200" baseline="0" dirty="0" err="1" smtClean="0">
                <a:solidFill>
                  <a:schemeClr val="tx1"/>
                </a:solidFill>
                <a:latin typeface="+mn-lt"/>
                <a:ea typeface="+mn-ea"/>
                <a:cs typeface="+mn-cs"/>
              </a:rPr>
              <a:t>godine</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3. </a:t>
            </a:r>
            <a:r>
              <a:rPr lang="en-US" sz="1200" b="0" i="0" u="none" strike="noStrike" kern="1200" baseline="0" dirty="0" err="1" smtClean="0">
                <a:solidFill>
                  <a:schemeClr val="tx1"/>
                </a:solidFill>
                <a:latin typeface="+mn-lt"/>
                <a:ea typeface="+mn-ea"/>
                <a:cs typeface="+mn-cs"/>
              </a:rPr>
              <a:t>ovog</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člana kaznom zatvora od šest mjeseci do pet godina.</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21</a:t>
            </a:fld>
            <a:endParaRPr lang="en-US"/>
          </a:p>
        </p:txBody>
      </p:sp>
    </p:spTree>
    <p:extLst>
      <p:ext uri="{BB962C8B-B14F-4D97-AF65-F5344CB8AC3E}">
        <p14:creationId xmlns:p14="http://schemas.microsoft.com/office/powerpoint/2010/main" val="7165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Genitalno</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sakaćenje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žena</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133.</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ženskom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potpuno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djelimično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ukloni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promijeni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spoljne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dijelove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polnog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organa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šest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mjeseci</a:t>
            </a:r>
            <a:r>
              <a:rPr lang="en-US" sz="1200" b="0" i="0" u="none" strike="noStrike" kern="1200" baseline="0" dirty="0" smtClean="0">
                <a:solidFill>
                  <a:schemeClr val="tx1"/>
                </a:solidFill>
                <a:latin typeface="+mn-lt"/>
                <a:ea typeface="+mn-ea"/>
                <a:cs typeface="+mn-cs"/>
              </a:rPr>
              <a:t> do pet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žensko</a:t>
            </a:r>
            <a:r>
              <a:rPr lang="en-US" sz="1200" b="0" i="0" u="none" strike="noStrike" kern="1200" baseline="0" dirty="0" smtClean="0">
                <a:solidFill>
                  <a:schemeClr val="tx1"/>
                </a:solidFill>
                <a:latin typeface="+mn-lt"/>
                <a:ea typeface="+mn-ea"/>
                <a:cs typeface="+mn-cs"/>
              </a:rPr>
              <a:t> lice </a:t>
            </a:r>
            <a:r>
              <a:rPr lang="en-US" sz="1200" b="0" i="0" u="none" strike="noStrike" kern="1200" baseline="0" dirty="0" err="1" smtClean="0">
                <a:solidFill>
                  <a:schemeClr val="tx1"/>
                </a:solidFill>
                <a:latin typeface="+mn-lt"/>
                <a:ea typeface="+mn-ea"/>
                <a:cs typeface="+mn-cs"/>
              </a:rPr>
              <a:t>navede</a:t>
            </a:r>
            <a:r>
              <a:rPr lang="en-US" sz="1200" b="0" i="0" u="none" strike="noStrike" kern="1200" baseline="0" dirty="0" smtClean="0">
                <a:solidFill>
                  <a:schemeClr val="tx1"/>
                </a:solidFill>
                <a:latin typeface="+mn-lt"/>
                <a:ea typeface="+mn-ea"/>
                <a:cs typeface="+mn-cs"/>
              </a:rPr>
              <a:t> da se </a:t>
            </a:r>
            <a:r>
              <a:rPr lang="en-US" sz="1200" b="0" i="0" u="none" strike="noStrike" kern="1200" baseline="0" dirty="0" err="1" smtClean="0">
                <a:solidFill>
                  <a:schemeClr val="tx1"/>
                </a:solidFill>
                <a:latin typeface="+mn-lt"/>
                <a:ea typeface="+mn-ea"/>
                <a:cs typeface="+mn-cs"/>
              </a:rPr>
              <a:t>podvrgne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radnjama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a:t>
            </a:r>
          </a:p>
          <a:p>
            <a:r>
              <a:rPr lang="pl-PL" sz="1200" b="0" i="0" u="none" strike="noStrike" kern="1200" baseline="0" dirty="0" smtClean="0">
                <a:solidFill>
                  <a:schemeClr val="tx1"/>
                </a:solidFill>
                <a:latin typeface="+mn-lt"/>
                <a:ea typeface="+mn-ea"/>
                <a:cs typeface="+mn-cs"/>
              </a:rPr>
              <a:t>kaznom zatvora do tri godine.</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djetetu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prouzrokovano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trajno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oštećenje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zdravlja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ženskog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osam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godina</a:t>
            </a:r>
            <a:r>
              <a:rPr lang="en-US" sz="1200" b="1"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nastupila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smrt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ženskog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kaznom zatvora od dvije do dvanaest godina.</a:t>
            </a:r>
          </a:p>
          <a:p>
            <a:r>
              <a:rPr lang="en-US" sz="1200" b="0" i="0" u="none" strike="noStrike" kern="1200" baseline="0" dirty="0" smtClean="0">
                <a:solidFill>
                  <a:schemeClr val="tx1"/>
                </a:solidFill>
                <a:latin typeface="+mn-lt"/>
                <a:ea typeface="+mn-ea"/>
                <a:cs typeface="+mn-cs"/>
              </a:rPr>
              <a:t>(5)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pod </a:t>
            </a:r>
            <a:r>
              <a:rPr lang="en-US" sz="1200" b="0" i="0" u="none" strike="noStrike" kern="1200" baseline="0" dirty="0" err="1" smtClean="0">
                <a:solidFill>
                  <a:schemeClr val="tx1"/>
                </a:solidFill>
                <a:latin typeface="+mn-lt"/>
                <a:ea typeface="+mn-ea"/>
                <a:cs typeface="+mn-cs"/>
              </a:rPr>
              <a:t>naročito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olakšavajućim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okolnostima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22</a:t>
            </a:fld>
            <a:endParaRPr lang="en-US"/>
          </a:p>
        </p:txBody>
      </p:sp>
    </p:spTree>
    <p:extLst>
      <p:ext uri="{BB962C8B-B14F-4D97-AF65-F5344CB8AC3E}">
        <p14:creationId xmlns:p14="http://schemas.microsoft.com/office/powerpoint/2010/main" val="32957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prinudi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obljubu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s </a:t>
            </a:r>
            <a:r>
              <a:rPr lang="en-US" sz="1200" b="0" i="0" u="none" strike="noStrike" kern="1200" baseline="0" dirty="0" err="1" smtClean="0">
                <a:solidFill>
                  <a:schemeClr val="tx1"/>
                </a:solidFill>
                <a:latin typeface="+mn-lt"/>
                <a:ea typeface="+mn-ea"/>
                <a:cs typeface="+mn-cs"/>
              </a:rPr>
              <a:t>njom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izjednačenu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polnu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upotrebom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prijetnje</a:t>
            </a:r>
            <a:r>
              <a:rPr lang="en-US" sz="1200" b="0" i="0" u="none" strike="noStrike" kern="1200" baseline="0" dirty="0" smtClean="0">
                <a:solidFill>
                  <a:schemeClr val="tx1"/>
                </a:solidFill>
                <a:latin typeface="+mn-lt"/>
                <a:ea typeface="+mn-ea"/>
                <a:cs typeface="+mn-cs"/>
              </a:rPr>
              <a:t> da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neposredno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napasti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tijelo</a:t>
            </a:r>
            <a:r>
              <a:rPr lang="en-US" sz="1200" b="0" i="0" u="none" strike="noStrike" kern="1200" baseline="0" dirty="0" smtClean="0">
                <a:solidFill>
                  <a:schemeClr val="tx1"/>
                </a:solidFill>
                <a:latin typeface="+mn-lt"/>
                <a:ea typeface="+mn-ea"/>
                <a:cs typeface="+mn-cs"/>
              </a:rPr>
              <a:t> tog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njemu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bliskog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zatvora od tri do deset godina.</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djetetu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starijem</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petnaest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naročito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svirep</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naročito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ponižavajući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način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strane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usljed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nastupila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tjelesna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narušenje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zdravlja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trudnoća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silovanog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ženskog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pet do </a:t>
            </a:r>
            <a:r>
              <a:rPr lang="en-US" sz="1200" b="0" i="0" u="none" strike="noStrike" kern="1200" baseline="0" dirty="0" err="1" smtClean="0">
                <a:solidFill>
                  <a:schemeClr val="tx1"/>
                </a:solidFill>
                <a:latin typeface="+mn-lt"/>
                <a:ea typeface="+mn-ea"/>
                <a:cs typeface="+mn-cs"/>
              </a:rPr>
              <a:t>petnaest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i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nastupila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smrt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kojem</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najmanje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23</a:t>
            </a:fld>
            <a:endParaRPr lang="en-US"/>
          </a:p>
        </p:txBody>
      </p:sp>
    </p:spTree>
    <p:extLst>
      <p:ext uri="{BB962C8B-B14F-4D97-AF65-F5344CB8AC3E}">
        <p14:creationId xmlns:p14="http://schemas.microsoft.com/office/powerpoint/2010/main" val="158394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Obljuba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nad</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nemoćnim</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licem</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167.</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obljubu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s </a:t>
            </a:r>
            <a:r>
              <a:rPr lang="en-US" sz="1200" b="0" i="0" u="none" strike="noStrike" kern="1200" baseline="0" dirty="0" err="1" smtClean="0">
                <a:solidFill>
                  <a:schemeClr val="tx1"/>
                </a:solidFill>
                <a:latin typeface="+mn-lt"/>
                <a:ea typeface="+mn-ea"/>
                <a:cs typeface="+mn-cs"/>
              </a:rPr>
              <a:t>njom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izjednačenu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polnu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iskoristivši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duševno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oboljenje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nedovoljnu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duševnu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razvijenost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duševnu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poremećenost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nemoć</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kakvo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drugo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stanje</a:t>
            </a:r>
            <a:r>
              <a:rPr lang="en-US" sz="1200" b="0" i="0" u="none" strike="noStrike" kern="1200" baseline="0" dirty="0" smtClean="0">
                <a:solidFill>
                  <a:schemeClr val="tx1"/>
                </a:solidFill>
                <a:latin typeface="+mn-lt"/>
                <a:ea typeface="+mn-ea"/>
                <a:cs typeface="+mn-cs"/>
              </a:rPr>
              <a:t> tog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kojeg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nije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sposobno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otpor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dvije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 </a:t>
            </a:r>
            <a:r>
              <a:rPr lang="en-US" sz="1200" b="0" i="0" u="none" strike="noStrike" kern="1200" baseline="0" dirty="0" err="1" smtClean="0">
                <a:solidFill>
                  <a:schemeClr val="tx1"/>
                </a:solidFill>
                <a:latin typeface="+mn-lt"/>
                <a:ea typeface="+mn-ea"/>
                <a:cs typeface="+mn-cs"/>
              </a:rPr>
              <a:t>deset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naročito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svirep</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naročito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ponižavajući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način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strane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nastupila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tjelesna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narušenje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zdravlja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trudnoća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nemoćnog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ženskog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najmanje</a:t>
            </a:r>
            <a:r>
              <a:rPr lang="en-US" sz="1200" b="0" i="0" u="none" strike="noStrike" kern="1200" baseline="0" dirty="0" smtClean="0">
                <a:solidFill>
                  <a:schemeClr val="tx1"/>
                </a:solidFill>
                <a:latin typeface="+mn-lt"/>
                <a:ea typeface="+mn-ea"/>
                <a:cs typeface="+mn-cs"/>
              </a:rPr>
              <a:t> pet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usljed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2.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nastupila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smrt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kojem</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izvršeno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najmanje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24</a:t>
            </a:fld>
            <a:endParaRPr lang="en-US"/>
          </a:p>
        </p:txBody>
      </p:sp>
    </p:spTree>
    <p:extLst>
      <p:ext uri="{BB962C8B-B14F-4D97-AF65-F5344CB8AC3E}">
        <p14:creationId xmlns:p14="http://schemas.microsoft.com/office/powerpoint/2010/main" val="116568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u="none" strike="noStrike" kern="1200" baseline="0" dirty="0" smtClean="0">
                <a:solidFill>
                  <a:schemeClr val="tx1"/>
                </a:solidFill>
                <a:latin typeface="+mn-lt"/>
                <a:ea typeface="+mn-ea"/>
                <a:cs typeface="+mn-cs"/>
              </a:rPr>
              <a:t>Teška krađa</a:t>
            </a: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226.</a:t>
            </a:r>
          </a:p>
          <a:p>
            <a:r>
              <a:rPr lang="vi-VN" sz="1200" b="0" i="0" u="none" strike="noStrike" kern="1200" baseline="0" dirty="0" smtClean="0">
                <a:solidFill>
                  <a:schemeClr val="tx1"/>
                </a:solidFill>
                <a:latin typeface="+mn-lt"/>
                <a:ea typeface="+mn-ea"/>
                <a:cs typeface="+mn-cs"/>
              </a:rPr>
              <a:t>(1) Učinilac će se kazniti kaznom zatvora od jedne do osam godina ako je krađa izvršena:</a:t>
            </a:r>
          </a:p>
          <a:p>
            <a:r>
              <a:rPr lang="vi-VN" sz="1200" b="0" i="0" u="none" strike="noStrike" kern="1200" baseline="0" dirty="0" smtClean="0">
                <a:solidFill>
                  <a:schemeClr val="tx1"/>
                </a:solidFill>
                <a:latin typeface="+mn-lt"/>
                <a:ea typeface="+mn-ea"/>
                <a:cs typeface="+mn-cs"/>
              </a:rPr>
              <a:t>1) obijanjem ili provaljivanjem ili drugim savlađivanjem većih prepreka da se dođe do stvari</a:t>
            </a:r>
          </a:p>
          <a:p>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zatvorenih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zgrada</a:t>
            </a:r>
            <a:r>
              <a:rPr lang="en-US" sz="1200" b="0" i="0" u="none" strike="noStrike" kern="1200" baseline="0" dirty="0" smtClean="0">
                <a:solidFill>
                  <a:schemeClr val="tx1"/>
                </a:solidFill>
                <a:latin typeface="+mn-lt"/>
                <a:ea typeface="+mn-ea"/>
                <a:cs typeface="+mn-cs"/>
              </a:rPr>
              <a:t>, soba, </a:t>
            </a:r>
            <a:r>
              <a:rPr lang="en-US" sz="1200" b="0" i="0" u="none" strike="noStrike" kern="1200" baseline="0" dirty="0" err="1" smtClean="0">
                <a:solidFill>
                  <a:schemeClr val="tx1"/>
                </a:solidFill>
                <a:latin typeface="+mn-lt"/>
                <a:ea typeface="+mn-ea"/>
                <a:cs typeface="+mn-cs"/>
              </a:rPr>
              <a:t>kasa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ormara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blagajni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zatvorenih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prostora</a:t>
            </a:r>
            <a:r>
              <a:rPr lang="en-US" sz="1200" b="0" i="0" u="none" strike="noStrike" kern="1200" baseline="0" dirty="0" smtClean="0">
                <a:solidFill>
                  <a:schemeClr val="tx1"/>
                </a:solidFill>
                <a:latin typeface="+mn-lt"/>
                <a:ea typeface="+mn-ea"/>
                <a:cs typeface="+mn-cs"/>
              </a:rPr>
              <a:t>,</a:t>
            </a:r>
          </a:p>
          <a:p>
            <a:r>
              <a:rPr lang="pl-PL" sz="1200" b="0" i="0" u="none" strike="noStrike" kern="1200" baseline="0" dirty="0" smtClean="0">
                <a:solidFill>
                  <a:schemeClr val="tx1"/>
                </a:solidFill>
                <a:latin typeface="+mn-lt"/>
                <a:ea typeface="+mn-ea"/>
                <a:cs typeface="+mn-cs"/>
              </a:rPr>
              <a:t>2) na naročito opasan ili naročito drzak način,</a:t>
            </a:r>
          </a:p>
          <a:p>
            <a:r>
              <a:rPr lang="en-US" sz="1200" b="0" i="0" u="none" strike="noStrike" kern="1200" baseline="0" dirty="0" smtClean="0">
                <a:solidFill>
                  <a:schemeClr val="tx1"/>
                </a:solidFill>
                <a:latin typeface="+mn-lt"/>
                <a:ea typeface="+mn-ea"/>
                <a:cs typeface="+mn-cs"/>
              </a:rPr>
              <a:t>3) od </a:t>
            </a:r>
            <a:r>
              <a:rPr lang="en-US" sz="1200" b="0" i="0" u="none" strike="noStrike" kern="1200" baseline="0" dirty="0" err="1" smtClean="0">
                <a:solidFill>
                  <a:schemeClr val="tx1"/>
                </a:solidFill>
                <a:latin typeface="+mn-lt"/>
                <a:ea typeface="+mn-ea"/>
                <a:cs typeface="+mn-cs"/>
              </a:rPr>
              <a:t>strane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koje</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sebi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imalo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kakvo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oružje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opasno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sredstvo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napada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odbrane</a:t>
            </a:r>
            <a:r>
              <a:rPr lang="en-US" sz="1200" b="0" i="0" u="none" strike="noStrike" kern="1200" baseline="0" dirty="0" smtClean="0">
                <a:solidFill>
                  <a:schemeClr val="tx1"/>
                </a:solidFill>
                <a:latin typeface="+mn-lt"/>
                <a:ea typeface="+mn-ea"/>
                <a:cs typeface="+mn-cs"/>
              </a:rPr>
              <a:t>,</a:t>
            </a:r>
          </a:p>
          <a:p>
            <a:r>
              <a:rPr lang="vi-VN" sz="1200" b="0" i="0" u="none" strike="noStrike" kern="1200" baseline="0" dirty="0" smtClean="0">
                <a:solidFill>
                  <a:schemeClr val="tx1"/>
                </a:solidFill>
                <a:latin typeface="+mn-lt"/>
                <a:ea typeface="+mn-ea"/>
                <a:cs typeface="+mn-cs"/>
              </a:rPr>
              <a:t>4) od strane više lica koja su se udružila za vršenje krađa,</a:t>
            </a:r>
          </a:p>
          <a:p>
            <a:r>
              <a:rPr lang="en-US" sz="1200" b="0" i="0" u="none" strike="noStrike" kern="1200" baseline="0" dirty="0" smtClean="0">
                <a:solidFill>
                  <a:schemeClr val="tx1"/>
                </a:solidFill>
                <a:latin typeface="+mn-lt"/>
                <a:ea typeface="+mn-ea"/>
                <a:cs typeface="+mn-cs"/>
              </a:rPr>
              <a:t>5) </a:t>
            </a:r>
            <a:r>
              <a:rPr lang="en-US" sz="1200" b="0" i="0" u="none" strike="noStrike" kern="1200" baseline="0" dirty="0" err="1" smtClean="0">
                <a:solidFill>
                  <a:schemeClr val="tx1"/>
                </a:solidFill>
                <a:latin typeface="+mn-lt"/>
                <a:ea typeface="+mn-ea"/>
                <a:cs typeface="+mn-cs"/>
              </a:rPr>
              <a:t>iskorištavanjem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prouzrokovanog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požarom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poplavom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zemljotresom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sličnom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nesrećom</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6) </a:t>
            </a:r>
            <a:r>
              <a:rPr lang="en-US" sz="1200" b="0" i="0" u="none" strike="noStrike" kern="1200" baseline="0" dirty="0" err="1" smtClean="0">
                <a:solidFill>
                  <a:schemeClr val="tx1"/>
                </a:solidFill>
                <a:latin typeface="+mn-lt"/>
                <a:ea typeface="+mn-ea"/>
                <a:cs typeface="+mn-cs"/>
              </a:rPr>
              <a:t>iskorištavanjem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nemoći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drugog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stanja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7)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vrijednost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ukradene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prelazi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iznos</a:t>
            </a:r>
            <a:r>
              <a:rPr lang="en-US" sz="1200" b="0" i="0" u="none" strike="noStrike" kern="1200" baseline="0" dirty="0" smtClean="0">
                <a:solidFill>
                  <a:schemeClr val="tx1"/>
                </a:solidFill>
                <a:latin typeface="+mn-lt"/>
                <a:ea typeface="+mn-ea"/>
                <a:cs typeface="+mn-cs"/>
              </a:rPr>
              <a:t> od 10.000 KM,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kaznom zatvora od dvije do deset godina.</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ukradena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posebnog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istorijskog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naučnog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kulturnog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značaja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vrijednost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ukradene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prelazi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iznos</a:t>
            </a:r>
            <a:r>
              <a:rPr lang="en-US" sz="1200" b="0" i="0" u="none" strike="noStrike" kern="1200" baseline="0" dirty="0" smtClean="0">
                <a:solidFill>
                  <a:schemeClr val="tx1"/>
                </a:solidFill>
                <a:latin typeface="+mn-lt"/>
                <a:ea typeface="+mn-ea"/>
                <a:cs typeface="+mn-cs"/>
              </a:rPr>
              <a:t> od 50.000 KM,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tri</a:t>
            </a:r>
          </a:p>
          <a:p>
            <a:r>
              <a:rPr lang="en-US" sz="1200" b="0" i="0" u="none" strike="noStrike" kern="1200" baseline="0" dirty="0" smtClean="0">
                <a:solidFill>
                  <a:schemeClr val="tx1"/>
                </a:solidFill>
                <a:latin typeface="+mn-lt"/>
                <a:ea typeface="+mn-ea"/>
                <a:cs typeface="+mn-cs"/>
              </a:rPr>
              <a:t>do </a:t>
            </a:r>
            <a:r>
              <a:rPr lang="en-US" sz="1200" b="0" i="0" u="none" strike="noStrike" kern="1200" baseline="0" dirty="0" err="1" smtClean="0">
                <a:solidFill>
                  <a:schemeClr val="tx1"/>
                </a:solidFill>
                <a:latin typeface="+mn-lt"/>
                <a:ea typeface="+mn-ea"/>
                <a:cs typeface="+mn-cs"/>
              </a:rPr>
              <a:t>petnaest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endParaRPr lang="bs-Latn-BA"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(4) Ako su ostvarena obilježja teške krađe iz stava 1. t. 1), 2), 4) i 7) ovog člana, ali vrijednost</a:t>
            </a:r>
          </a:p>
          <a:p>
            <a:r>
              <a:rPr lang="en-US" sz="1200" b="0" i="0" u="none" strike="noStrike" kern="1200" baseline="0" dirty="0" err="1" smtClean="0">
                <a:solidFill>
                  <a:schemeClr val="tx1"/>
                </a:solidFill>
                <a:latin typeface="+mn-lt"/>
                <a:ea typeface="+mn-ea"/>
                <a:cs typeface="+mn-cs"/>
              </a:rPr>
              <a:t>ukradene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stvari</a:t>
            </a:r>
            <a:r>
              <a:rPr lang="en-US" sz="1200" b="0" i="0" u="none" strike="noStrike" kern="1200" baseline="0" dirty="0" smtClean="0">
                <a:solidFill>
                  <a:schemeClr val="tx1"/>
                </a:solidFill>
                <a:latin typeface="+mn-lt"/>
                <a:ea typeface="+mn-ea"/>
                <a:cs typeface="+mn-cs"/>
              </a:rPr>
              <a:t> ne </a:t>
            </a:r>
            <a:r>
              <a:rPr lang="en-US" sz="1200" b="0" i="0" u="none" strike="noStrike" kern="1200" baseline="0" dirty="0" err="1" smtClean="0">
                <a:solidFill>
                  <a:schemeClr val="tx1"/>
                </a:solidFill>
                <a:latin typeface="+mn-lt"/>
                <a:ea typeface="+mn-ea"/>
                <a:cs typeface="+mn-cs"/>
              </a:rPr>
              <a:t>prelazi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iznos</a:t>
            </a:r>
            <a:r>
              <a:rPr lang="en-US" sz="1200" b="0" i="0" u="none" strike="noStrike" kern="1200" baseline="0" dirty="0" smtClean="0">
                <a:solidFill>
                  <a:schemeClr val="tx1"/>
                </a:solidFill>
                <a:latin typeface="+mn-lt"/>
                <a:ea typeface="+mn-ea"/>
                <a:cs typeface="+mn-cs"/>
              </a:rPr>
              <a:t> od 300 KM, a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imao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namjeru</a:t>
            </a:r>
            <a:r>
              <a:rPr lang="en-US" sz="1200" b="0" i="0" u="none" strike="noStrike" kern="1200" baseline="0" dirty="0" smtClean="0">
                <a:solidFill>
                  <a:schemeClr val="tx1"/>
                </a:solidFill>
                <a:latin typeface="+mn-lt"/>
                <a:ea typeface="+mn-ea"/>
                <a:cs typeface="+mn-cs"/>
              </a:rPr>
              <a:t> da </a:t>
            </a:r>
            <a:r>
              <a:rPr lang="en-US" sz="1200" b="0" i="0" u="none" strike="noStrike" kern="1200" baseline="0" dirty="0" err="1" smtClean="0">
                <a:solidFill>
                  <a:schemeClr val="tx1"/>
                </a:solidFill>
                <a:latin typeface="+mn-lt"/>
                <a:ea typeface="+mn-ea"/>
                <a:cs typeface="+mn-cs"/>
              </a:rPr>
              <a:t>pribavi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malu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imovinsku</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korist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novčanom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do tri </a:t>
            </a:r>
            <a:r>
              <a:rPr lang="en-US" sz="1200" b="0" i="0" u="none" strike="noStrike" kern="1200" baseline="0" dirty="0" err="1" smtClean="0">
                <a:solidFill>
                  <a:schemeClr val="tx1"/>
                </a:solidFill>
                <a:latin typeface="+mn-lt"/>
                <a:ea typeface="+mn-ea"/>
                <a:cs typeface="+mn-cs"/>
              </a:rPr>
              <a:t>godine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25</a:t>
            </a:fld>
            <a:endParaRPr lang="en-US"/>
          </a:p>
        </p:txBody>
      </p:sp>
    </p:spTree>
    <p:extLst>
      <p:ext uri="{BB962C8B-B14F-4D97-AF65-F5344CB8AC3E}">
        <p14:creationId xmlns:p14="http://schemas.microsoft.com/office/powerpoint/2010/main" val="169560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Razbojništvo</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227.</a:t>
            </a: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upotrebom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protiv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prijetnjom</a:t>
            </a:r>
            <a:r>
              <a:rPr lang="en-US" sz="1200" b="0" i="0" u="none" strike="noStrike" kern="1200" baseline="0" dirty="0" smtClean="0">
                <a:solidFill>
                  <a:schemeClr val="tx1"/>
                </a:solidFill>
                <a:latin typeface="+mn-lt"/>
                <a:ea typeface="+mn-ea"/>
                <a:cs typeface="+mn-cs"/>
              </a:rPr>
              <a:t> da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neposredno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napasti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endParaRPr lang="en-US" sz="1200" b="0" i="0" u="none" strike="noStrike" kern="1200" baseline="0" dirty="0" smtClean="0">
              <a:solidFill>
                <a:schemeClr val="tx1"/>
              </a:solidFill>
              <a:latin typeface="+mn-lt"/>
              <a:ea typeface="+mn-ea"/>
              <a:cs typeface="+mn-cs"/>
            </a:endParaRPr>
          </a:p>
          <a:p>
            <a:r>
              <a:rPr lang="vi-VN" sz="1200" b="0" i="0" u="none" strike="noStrike" kern="1200" baseline="0" dirty="0" smtClean="0">
                <a:solidFill>
                  <a:schemeClr val="tx1"/>
                </a:solidFill>
                <a:latin typeface="+mn-lt"/>
                <a:ea typeface="+mn-ea"/>
                <a:cs typeface="+mn-cs"/>
              </a:rPr>
              <a:t>tijelo oduzme tuđu pokretnu stvar u namjeri da njenim prisvajanjem pribavi sebi ili drugom</a:t>
            </a:r>
          </a:p>
          <a:p>
            <a:r>
              <a:rPr lang="en-US" sz="1200" b="0" i="0" u="none" strike="noStrike" kern="1200" baseline="0" dirty="0" err="1" smtClean="0">
                <a:solidFill>
                  <a:schemeClr val="tx1"/>
                </a:solidFill>
                <a:latin typeface="+mn-lt"/>
                <a:ea typeface="+mn-ea"/>
                <a:cs typeface="+mn-cs"/>
              </a:rPr>
              <a:t>protivpravnu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imovinsku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korist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jedne</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deset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umišljajno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nanesena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tjelesna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strane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a:t>
            </a:r>
          </a:p>
          <a:p>
            <a:r>
              <a:rPr lang="en-US" sz="1200" b="0" i="0" u="none" strike="noStrike" kern="1200" baseline="0" dirty="0" err="1" smtClean="0">
                <a:solidFill>
                  <a:schemeClr val="tx1"/>
                </a:solidFill>
                <a:latin typeface="+mn-lt"/>
                <a:ea typeface="+mn-ea"/>
                <a:cs typeface="+mn-cs"/>
              </a:rPr>
              <a:t>upotrijebljeno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oružje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opasno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sredstvo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vrijednost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oduzetih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prelazi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iznos</a:t>
            </a:r>
            <a:r>
              <a:rPr lang="en-US" sz="1200" b="0" i="0" u="none" strike="noStrike" kern="1200" baseline="0" dirty="0" smtClean="0">
                <a:solidFill>
                  <a:schemeClr val="tx1"/>
                </a:solidFill>
                <a:latin typeface="+mn-lt"/>
                <a:ea typeface="+mn-ea"/>
                <a:cs typeface="+mn-cs"/>
              </a:rPr>
              <a:t> od</a:t>
            </a:r>
          </a:p>
          <a:p>
            <a:r>
              <a:rPr lang="en-US" sz="1200" b="0" i="0" u="none" strike="noStrike" kern="1200" baseline="0" dirty="0" smtClean="0">
                <a:solidFill>
                  <a:schemeClr val="tx1"/>
                </a:solidFill>
                <a:latin typeface="+mn-lt"/>
                <a:ea typeface="+mn-ea"/>
                <a:cs typeface="+mn-cs"/>
              </a:rPr>
              <a:t>50.000 KM,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pet do </a:t>
            </a:r>
            <a:r>
              <a:rPr lang="en-US" sz="1200" b="0" i="0" u="none" strike="noStrike" kern="1200" baseline="0" dirty="0" err="1" smtClean="0">
                <a:solidFill>
                  <a:schemeClr val="tx1"/>
                </a:solidFill>
                <a:latin typeface="+mn-lt"/>
                <a:ea typeface="+mn-ea"/>
                <a:cs typeface="+mn-cs"/>
              </a:rPr>
              <a:t>petnaest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p>
          <a:p>
            <a:r>
              <a:rPr lang="vi-VN" sz="1200" b="1" i="0" u="none" strike="noStrike" kern="1200" baseline="0" dirty="0" smtClean="0">
                <a:solidFill>
                  <a:schemeClr val="tx1"/>
                </a:solidFill>
                <a:latin typeface="+mn-lt"/>
                <a:ea typeface="+mn-ea"/>
                <a:cs typeface="+mn-cs"/>
              </a:rPr>
              <a:t>Razbojnička krađa</a:t>
            </a:r>
          </a:p>
          <a:p>
            <a:r>
              <a:rPr lang="en-US" sz="1200" b="0" i="0" u="none" strike="noStrike" kern="1200" baseline="0" dirty="0" err="1" smtClean="0">
                <a:solidFill>
                  <a:schemeClr val="tx1"/>
                </a:solidFill>
                <a:latin typeface="+mn-lt"/>
                <a:ea typeface="+mn-ea"/>
                <a:cs typeface="+mn-cs"/>
              </a:rPr>
              <a:t>Član</a:t>
            </a:r>
            <a:r>
              <a:rPr lang="en-US" sz="1200" b="0" i="0" u="none" strike="noStrike" kern="1200" baseline="0" dirty="0" smtClean="0">
                <a:solidFill>
                  <a:schemeClr val="tx1"/>
                </a:solidFill>
                <a:latin typeface="+mn-lt"/>
                <a:ea typeface="+mn-ea"/>
                <a:cs typeface="+mn-cs"/>
              </a:rPr>
              <a:t> 228.</a:t>
            </a:r>
          </a:p>
          <a:p>
            <a:r>
              <a:rPr lang="vi-VN" sz="1200" b="0" i="0" u="none" strike="noStrike" kern="1200" baseline="0" dirty="0" smtClean="0">
                <a:solidFill>
                  <a:schemeClr val="tx1"/>
                </a:solidFill>
                <a:latin typeface="+mn-lt"/>
                <a:ea typeface="+mn-ea"/>
                <a:cs typeface="+mn-cs"/>
              </a:rPr>
              <a:t>(1) Ko je na djelu krađe zatečen, pa u namjeri da ukradenu stvar zadrži, upotrijebi silu protiv</a:t>
            </a:r>
          </a:p>
          <a:p>
            <a:r>
              <a:rPr lang="en-US" sz="1200" b="0" i="0" u="none" strike="noStrike" kern="1200" baseline="0" dirty="0" err="1" smtClean="0">
                <a:solidFill>
                  <a:schemeClr val="tx1"/>
                </a:solidFill>
                <a:latin typeface="+mn-lt"/>
                <a:ea typeface="+mn-ea"/>
                <a:cs typeface="+mn-cs"/>
              </a:rPr>
              <a:t>nekog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prijetnju</a:t>
            </a:r>
            <a:r>
              <a:rPr lang="en-US" sz="1200" b="0" i="0" u="none" strike="noStrike" kern="1200" baseline="0" dirty="0" smtClean="0">
                <a:solidFill>
                  <a:schemeClr val="tx1"/>
                </a:solidFill>
                <a:latin typeface="+mn-lt"/>
                <a:ea typeface="+mn-ea"/>
                <a:cs typeface="+mn-cs"/>
              </a:rPr>
              <a:t> da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neposredno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napasti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njegov</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život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kazniće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endParaRPr lang="en-US"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od jedne do deset godina.</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izvršenju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djela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stava</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ovog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člana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umišljajno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nanesena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teška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tjelesna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povreda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mržnje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 </a:t>
            </a:r>
            <a:r>
              <a:rPr lang="en-US" sz="1200" b="0" i="0" u="none" strike="noStrike" kern="1200" baseline="0" dirty="0" err="1" smtClean="0">
                <a:solidFill>
                  <a:schemeClr val="tx1"/>
                </a:solidFill>
                <a:latin typeface="+mn-lt"/>
                <a:ea typeface="+mn-ea"/>
                <a:cs typeface="+mn-cs"/>
              </a:rPr>
              <a:t>djelo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učinjeno</a:t>
            </a:r>
            <a:r>
              <a:rPr lang="en-US" sz="1200" b="0" i="0" u="none" strike="noStrike" kern="1200" baseline="0" dirty="0" smtClean="0">
                <a:solidFill>
                  <a:schemeClr val="tx1"/>
                </a:solidFill>
                <a:latin typeface="+mn-lt"/>
                <a:ea typeface="+mn-ea"/>
                <a:cs typeface="+mn-cs"/>
              </a:rPr>
              <a:t> od </a:t>
            </a:r>
            <a:r>
              <a:rPr lang="en-US" sz="1200" b="0" i="0" u="none" strike="noStrike" kern="1200" baseline="0" dirty="0" err="1" smtClean="0">
                <a:solidFill>
                  <a:schemeClr val="tx1"/>
                </a:solidFill>
                <a:latin typeface="+mn-lt"/>
                <a:ea typeface="+mn-ea"/>
                <a:cs typeface="+mn-cs"/>
              </a:rPr>
              <a:t>strane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više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je</a:t>
            </a:r>
          </a:p>
          <a:p>
            <a:r>
              <a:rPr lang="en-US" sz="1200" b="0" i="0" u="none" strike="noStrike" kern="1200" baseline="0" dirty="0" err="1" smtClean="0">
                <a:solidFill>
                  <a:schemeClr val="tx1"/>
                </a:solidFill>
                <a:latin typeface="+mn-lt"/>
                <a:ea typeface="+mn-ea"/>
                <a:cs typeface="+mn-cs"/>
              </a:rPr>
              <a:t>upotrijebljeno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oružje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opasno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sredstvo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vrijednost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ukradenih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prelazi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iznos</a:t>
            </a:r>
            <a:r>
              <a:rPr lang="en-US" sz="1200" b="0" i="0" u="none" strike="noStrike" kern="1200" baseline="0" dirty="0" smtClean="0">
                <a:solidFill>
                  <a:schemeClr val="tx1"/>
                </a:solidFill>
                <a:latin typeface="+mn-lt"/>
                <a:ea typeface="+mn-ea"/>
                <a:cs typeface="+mn-cs"/>
              </a:rPr>
              <a:t> od</a:t>
            </a:r>
          </a:p>
          <a:p>
            <a:r>
              <a:rPr lang="en-US" sz="1200" b="0" i="0" u="none" strike="noStrike" kern="1200" baseline="0" dirty="0" smtClean="0">
                <a:solidFill>
                  <a:schemeClr val="tx1"/>
                </a:solidFill>
                <a:latin typeface="+mn-lt"/>
                <a:ea typeface="+mn-ea"/>
                <a:cs typeface="+mn-cs"/>
              </a:rPr>
              <a:t>50.000 KM, </a:t>
            </a:r>
            <a:r>
              <a:rPr lang="en-US" sz="1200" b="0" i="0" u="none" strike="noStrike" kern="1200" baseline="0" dirty="0" err="1" smtClean="0">
                <a:solidFill>
                  <a:schemeClr val="tx1"/>
                </a:solidFill>
                <a:latin typeface="+mn-lt"/>
                <a:ea typeface="+mn-ea"/>
                <a:cs typeface="+mn-cs"/>
              </a:rPr>
              <a:t>učinilac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će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kazniti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kaznom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zatvora</a:t>
            </a:r>
            <a:r>
              <a:rPr lang="en-US" sz="1200" b="0" i="0" u="none" strike="noStrike" kern="1200" baseline="0" dirty="0" smtClean="0">
                <a:solidFill>
                  <a:schemeClr val="tx1"/>
                </a:solidFill>
                <a:latin typeface="+mn-lt"/>
                <a:ea typeface="+mn-ea"/>
                <a:cs typeface="+mn-cs"/>
              </a:rPr>
              <a:t> od pet do </a:t>
            </a:r>
            <a:r>
              <a:rPr lang="en-US" sz="1200" b="0" i="0" u="none" strike="noStrike" kern="1200" baseline="0" dirty="0" err="1" smtClean="0">
                <a:solidFill>
                  <a:schemeClr val="tx1"/>
                </a:solidFill>
                <a:latin typeface="+mn-lt"/>
                <a:ea typeface="+mn-ea"/>
                <a:cs typeface="+mn-cs"/>
              </a:rPr>
              <a:t>petnaest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godina</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t>26</a:t>
            </a:fld>
            <a:endParaRPr lang="en-US"/>
          </a:p>
        </p:txBody>
      </p:sp>
    </p:spTree>
    <p:extLst>
      <p:ext uri="{BB962C8B-B14F-4D97-AF65-F5344CB8AC3E}">
        <p14:creationId xmlns:p14="http://schemas.microsoft.com/office/powerpoint/2010/main" val="148115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D502E-6AFE-4ED3-B2CD-7A757DCE07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159495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D502E-6AFE-4ED3-B2CD-7A757DCE07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129431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D502E-6AFE-4ED3-B2CD-7A757DCE07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374301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D502E-6AFE-4ED3-B2CD-7A757DCE07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266476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D502E-6AFE-4ED3-B2CD-7A757DCE07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77560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DD502E-6AFE-4ED3-B2CD-7A757DCE0770}"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358207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DD502E-6AFE-4ED3-B2CD-7A757DCE0770}"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3145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DD502E-6AFE-4ED3-B2CD-7A757DCE0770}"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153646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D502E-6AFE-4ED3-B2CD-7A757DCE0770}"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206197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D502E-6AFE-4ED3-B2CD-7A757DCE0770}"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84467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D502E-6AFE-4ED3-B2CD-7A757DCE0770}"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5311F-7113-4F0A-A57C-1ECEA9FC3B69}" type="slidenum">
              <a:rPr lang="en-US" smtClean="0"/>
              <a:t>‹#›</a:t>
            </a:fld>
            <a:endParaRPr lang="en-US"/>
          </a:p>
        </p:txBody>
      </p:sp>
    </p:spTree>
    <p:extLst>
      <p:ext uri="{BB962C8B-B14F-4D97-AF65-F5344CB8AC3E}">
        <p14:creationId xmlns:p14="http://schemas.microsoft.com/office/powerpoint/2010/main" val="401566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D502E-6AFE-4ED3-B2CD-7A757DCE0770}" type="datetimeFigureOut">
              <a:rPr lang="en-US" smtClean="0"/>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5311F-7113-4F0A-A57C-1ECEA9FC3B69}" type="slidenum">
              <a:rPr lang="en-US" smtClean="0"/>
              <a:t>‹#›</a:t>
            </a:fld>
            <a:endParaRPr lang="en-US"/>
          </a:p>
        </p:txBody>
      </p:sp>
    </p:spTree>
    <p:extLst>
      <p:ext uri="{BB962C8B-B14F-4D97-AF65-F5344CB8AC3E}">
        <p14:creationId xmlns:p14="http://schemas.microsoft.com/office/powerpoint/2010/main" val="237591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000" dirty="0" err="1"/>
              <a:t>Ključni</a:t>
            </a:r>
            <a:r>
              <a:rPr lang="en-GB" sz="4000" dirty="0"/>
              <a:t> </a:t>
            </a:r>
            <a:r>
              <a:rPr lang="en-GB" sz="4000" dirty="0" err="1"/>
              <a:t>problemi</a:t>
            </a:r>
            <a:r>
              <a:rPr lang="en-GB" sz="4000" dirty="0"/>
              <a:t> u </a:t>
            </a:r>
            <a:r>
              <a:rPr lang="en-GB" sz="4000" dirty="0" err="1"/>
              <a:t>praksi</a:t>
            </a:r>
            <a:r>
              <a:rPr lang="en-GB" sz="4000" dirty="0"/>
              <a:t> </a:t>
            </a:r>
            <a:r>
              <a:rPr lang="en-GB" sz="4000" dirty="0" err="1"/>
              <a:t>BiH</a:t>
            </a:r>
            <a:r>
              <a:rPr lang="en-GB" sz="4000" dirty="0"/>
              <a:t> u </a:t>
            </a:r>
            <a:r>
              <a:rPr lang="en-GB" sz="4000" dirty="0" err="1"/>
              <a:t>pogledu</a:t>
            </a:r>
            <a:r>
              <a:rPr lang="en-GB" sz="4000" dirty="0"/>
              <a:t> </a:t>
            </a:r>
            <a:r>
              <a:rPr lang="en-GB" sz="4000" dirty="0" err="1"/>
              <a:t>poštovanja</a:t>
            </a:r>
            <a:r>
              <a:rPr lang="en-GB" sz="4000" dirty="0"/>
              <a:t> </a:t>
            </a:r>
            <a:r>
              <a:rPr lang="en-GB" sz="4000" dirty="0" err="1"/>
              <a:t>prava</a:t>
            </a:r>
            <a:r>
              <a:rPr lang="en-GB" sz="4000" dirty="0"/>
              <a:t> </a:t>
            </a:r>
            <a:r>
              <a:rPr lang="en-GB" sz="4000" dirty="0" err="1"/>
              <a:t>na</a:t>
            </a:r>
            <a:r>
              <a:rPr lang="en-GB" sz="4000" dirty="0"/>
              <a:t> </a:t>
            </a:r>
            <a:r>
              <a:rPr lang="en-GB" sz="4000" dirty="0" err="1"/>
              <a:t>slobodu</a:t>
            </a:r>
            <a:r>
              <a:rPr lang="en-GB" sz="4000" dirty="0"/>
              <a:t> </a:t>
            </a:r>
            <a:r>
              <a:rPr lang="en-GB" sz="4000" dirty="0" err="1" smtClean="0"/>
              <a:t>izražavanja</a:t>
            </a:r>
            <a:endParaRPr lang="en-US" b="1" dirty="0"/>
          </a:p>
        </p:txBody>
      </p:sp>
      <p:sp>
        <p:nvSpPr>
          <p:cNvPr id="3" name="Subtitle 2"/>
          <p:cNvSpPr>
            <a:spLocks noGrp="1"/>
          </p:cNvSpPr>
          <p:nvPr>
            <p:ph type="subTitle" idx="1"/>
          </p:nvPr>
        </p:nvSpPr>
        <p:spPr/>
        <p:txBody>
          <a:bodyPr/>
          <a:lstStyle/>
          <a:p>
            <a:r>
              <a:rPr lang="en-GB" dirty="0" err="1" smtClean="0"/>
              <a:t>Studija</a:t>
            </a:r>
            <a:r>
              <a:rPr lang="en-GB" dirty="0" smtClean="0"/>
              <a:t> </a:t>
            </a:r>
            <a:r>
              <a:rPr lang="en-GB" dirty="0" err="1" smtClean="0"/>
              <a:t>slučaja</a:t>
            </a:r>
            <a:endParaRPr lang="en-US" dirty="0"/>
          </a:p>
        </p:txBody>
      </p:sp>
    </p:spTree>
    <p:extLst>
      <p:ext uri="{BB962C8B-B14F-4D97-AF65-F5344CB8AC3E}">
        <p14:creationId xmlns:p14="http://schemas.microsoft.com/office/powerpoint/2010/main" val="3107412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b="1" i="1" dirty="0" smtClean="0"/>
              <a:t>Tužilaštvo Bosne i Hercegovine</a:t>
            </a:r>
            <a:endParaRPr lang="en-US" dirty="0"/>
          </a:p>
        </p:txBody>
      </p:sp>
      <p:sp>
        <p:nvSpPr>
          <p:cNvPr id="3" name="Content Placeholder 2"/>
          <p:cNvSpPr>
            <a:spLocks noGrp="1"/>
          </p:cNvSpPr>
          <p:nvPr>
            <p:ph idx="1"/>
          </p:nvPr>
        </p:nvSpPr>
        <p:spPr/>
        <p:txBody>
          <a:bodyPr>
            <a:normAutofit fontScale="77500" lnSpcReduction="20000"/>
          </a:bodyPr>
          <a:lstStyle/>
          <a:p>
            <a:r>
              <a:rPr lang="bs-Latn-BA" b="1" i="1" dirty="0" smtClean="0"/>
              <a:t>Optužnica bro. T20 </a:t>
            </a:r>
            <a:r>
              <a:rPr lang="bs-Latn-BA" b="1" i="1" dirty="0"/>
              <a:t>0 KT 0005156 </a:t>
            </a:r>
            <a:r>
              <a:rPr lang="bs-Latn-BA" b="1" i="1" dirty="0" smtClean="0"/>
              <a:t>13 od 28.11.2013. godine</a:t>
            </a:r>
          </a:p>
          <a:p>
            <a:r>
              <a:rPr lang="bs-Latn-BA" i="1" dirty="0"/>
              <a:t>počinili krivično djelo Izazivanje nacionalne, rasne i vjerske mržnje razdora i netrpeljivosti iz čl. 145-a) u svezi sa čl. 54. KZ BIH</a:t>
            </a:r>
            <a:r>
              <a:rPr lang="bs-Latn-BA" i="1" dirty="0" smtClean="0"/>
              <a:t>,</a:t>
            </a:r>
          </a:p>
          <a:p>
            <a:pPr marL="0" indent="0">
              <a:buNone/>
            </a:pPr>
            <a:r>
              <a:rPr lang="bs-Latn-BA" i="1" dirty="0" smtClean="0"/>
              <a:t>Tako što su:</a:t>
            </a:r>
          </a:p>
          <a:p>
            <a:r>
              <a:rPr lang="bs-Latn-BA" i="1" dirty="0" smtClean="0"/>
              <a:t>neutvrđen period vremena do 19.12.2010.godine na lokalitetima Ponor – Hansko Polje i Prekača, općina Mostar, pojedinačno i zajedno u više navrata verbalno i fizički napadali pripadnike druge nacionalnosti, te javno vrijeđali svoje sunarodnike koji su u dobrim odnosima sa pripadnicima drugih nacionalnosti, pa su tako:</a:t>
            </a:r>
            <a:endParaRPr lang="en-US" dirty="0" smtClean="0"/>
          </a:p>
          <a:p>
            <a:endParaRPr lang="en-US" dirty="0"/>
          </a:p>
        </p:txBody>
      </p:sp>
    </p:spTree>
    <p:extLst>
      <p:ext uri="{BB962C8B-B14F-4D97-AF65-F5344CB8AC3E}">
        <p14:creationId xmlns:p14="http://schemas.microsoft.com/office/powerpoint/2010/main" val="87694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bs-Latn-BA" i="1" dirty="0"/>
              <a:t> </a:t>
            </a:r>
            <a:r>
              <a:rPr lang="bs-Latn-BA" b="1" i="1" u="sng" dirty="0" smtClean="0"/>
              <a:t>Brkan </a:t>
            </a:r>
            <a:r>
              <a:rPr lang="bs-Latn-BA" b="1" i="1" u="sng" dirty="0"/>
              <a:t>Kemal i Brkan Abdurahman</a:t>
            </a:r>
            <a:endParaRPr lang="en-US" dirty="0"/>
          </a:p>
          <a:p>
            <a:r>
              <a:rPr lang="bs-Latn-BA" i="1" dirty="0"/>
              <a:t> </a:t>
            </a:r>
            <a:r>
              <a:rPr lang="bs-Latn-BA" i="1" dirty="0" smtClean="0"/>
              <a:t>neutvrđenog </a:t>
            </a:r>
            <a:r>
              <a:rPr lang="bs-Latn-BA" i="1" dirty="0"/>
              <a:t>datuma 2008.godine, na lokalitetu Ponor – Hansko Polje, općina Mostar, Brkan Abdurahman i Brkan Kemal, vrijeđali Pantić Dušana i Pantić Boru, nazivajući ih „četnicima“, govoreći im da se moraju seliti i da tu nemaju šta da traže, te da “…ovo nije njihovo…”</a:t>
            </a:r>
            <a:endParaRPr lang="en-US" dirty="0"/>
          </a:p>
          <a:p>
            <a:endParaRPr lang="en-US" dirty="0"/>
          </a:p>
        </p:txBody>
      </p:sp>
    </p:spTree>
    <p:extLst>
      <p:ext uri="{BB962C8B-B14F-4D97-AF65-F5344CB8AC3E}">
        <p14:creationId xmlns:p14="http://schemas.microsoft.com/office/powerpoint/2010/main" val="111083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bs-Latn-BA" b="1" i="1" u="sng" dirty="0"/>
              <a:t>Brkan Kemal i Brkan Šerif</a:t>
            </a:r>
            <a:endParaRPr lang="en-US" dirty="0"/>
          </a:p>
          <a:p>
            <a:pPr lvl="0"/>
            <a:r>
              <a:rPr lang="bs-Latn-BA" i="1" dirty="0" smtClean="0"/>
              <a:t>neutvrđenog </a:t>
            </a:r>
            <a:r>
              <a:rPr lang="bs-Latn-BA" i="1" dirty="0"/>
              <a:t>datuma u sedmom mjesecu 2010.godine, na lokalitetu Hansko Polje, Brkan Kemal i Brkan Šerif pred više osoba različkitih nacionalnosti vrijeđali osobe srpske nacionalnosti, na način da je Brkan Kemal, rekao da su svi Srbi zločinci i da Srbima treba zabraniti dolazak u Hansko Polje, dok je prisutne Bošnjake nazvao „muslimanskim četnicima“, te je psovao četničku majku Antelj Milanu rekavši mu da tu nema šta da traži jer je „...ovo Alijina zemlja...“ za koje vrijeme je Brkan Šerif držeći automatsku pušku “AK-47” u rukama govorio da će prisutne poubijati;</a:t>
            </a:r>
            <a:endParaRPr lang="en-US" dirty="0"/>
          </a:p>
          <a:p>
            <a:endParaRPr lang="en-US" dirty="0"/>
          </a:p>
        </p:txBody>
      </p:sp>
    </p:spTree>
    <p:extLst>
      <p:ext uri="{BB962C8B-B14F-4D97-AF65-F5344CB8AC3E}">
        <p14:creationId xmlns:p14="http://schemas.microsoft.com/office/powerpoint/2010/main" val="238391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bs-Latn-BA" b="1" i="1" u="sng" dirty="0"/>
              <a:t>Brkan Kemal i Brkan Abdurahman</a:t>
            </a:r>
            <a:endParaRPr lang="en-US" dirty="0"/>
          </a:p>
          <a:p>
            <a:pPr lvl="0"/>
            <a:r>
              <a:rPr lang="bs-Latn-BA" i="1" dirty="0" smtClean="0"/>
              <a:t>dana </a:t>
            </a:r>
            <a:r>
              <a:rPr lang="bs-Latn-BA" i="1" dirty="0"/>
              <a:t>05.10.2010.godine, </a:t>
            </a:r>
            <a:r>
              <a:rPr lang="bs-Latn-BA" i="1" dirty="0" smtClean="0"/>
              <a:t>na </a:t>
            </a:r>
            <a:r>
              <a:rPr lang="bs-Latn-BA" i="1" dirty="0"/>
              <a:t>lokalitetu Hansko Polje, općina Mostar, Kemal Brkan, u naznočnosti policajaca MUP HNŽ Policijska postaja Sjever – Sarić Senida i Dragičević Berislava, rekao da sve Pantiće treba pobiti,  jer su četnici a da četnici nemaju što raditi u Hanskome Polju, dok je Brkan Abdurahman rekao, da će pobiti sve Srbe;</a:t>
            </a:r>
            <a:endParaRPr lang="en-US" dirty="0"/>
          </a:p>
          <a:p>
            <a:pPr marL="0" indent="0">
              <a:buNone/>
            </a:pPr>
            <a:r>
              <a:rPr lang="bs-Latn-BA" i="1" dirty="0"/>
              <a:t> </a:t>
            </a:r>
            <a:endParaRPr lang="en-US" dirty="0"/>
          </a:p>
          <a:p>
            <a:r>
              <a:rPr lang="bs-Latn-BA" b="1" i="1" u="sng" dirty="0"/>
              <a:t>Brkan Kemal, Brkan Šerif i Brkan Abdurahman</a:t>
            </a:r>
            <a:endParaRPr lang="en-US" dirty="0"/>
          </a:p>
          <a:p>
            <a:r>
              <a:rPr lang="bs-Latn-BA" i="1" dirty="0"/>
              <a:t> </a:t>
            </a:r>
            <a:r>
              <a:rPr lang="bs-Latn-BA" i="1" dirty="0" smtClean="0"/>
              <a:t>dana </a:t>
            </a:r>
            <a:r>
              <a:rPr lang="bs-Latn-BA" i="1" dirty="0"/>
              <a:t>19.10.2010.godine, na lokalitetu Hansko Polje, općina Mostar,  Brkan Kemal, Brkan Šerif i Brkan Abdurahman, vrijeđali Pantić Boru i Pantić Dušana, nazivajući ih četnicima, psujući im “četničku majku”, pri čemu je Brkan Abdurahman iz pištolja, pucao u smjeru Pantić Bore,</a:t>
            </a:r>
            <a:endParaRPr lang="en-US" dirty="0"/>
          </a:p>
          <a:p>
            <a:endParaRPr lang="en-US" dirty="0"/>
          </a:p>
        </p:txBody>
      </p:sp>
    </p:spTree>
    <p:extLst>
      <p:ext uri="{BB962C8B-B14F-4D97-AF65-F5344CB8AC3E}">
        <p14:creationId xmlns:p14="http://schemas.microsoft.com/office/powerpoint/2010/main" val="2602212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i="1" dirty="0" smtClean="0"/>
              <a:t>D</a:t>
            </a:r>
            <a:r>
              <a:rPr lang="en-US" i="1" dirty="0" err="1" smtClean="0"/>
              <a:t>jela</a:t>
            </a:r>
            <a:r>
              <a:rPr lang="en-US" i="1" dirty="0" smtClean="0"/>
              <a:t> </a:t>
            </a:r>
            <a:r>
              <a:rPr lang="en-US" i="1" dirty="0" err="1" smtClean="0"/>
              <a:t>počinjena</a:t>
            </a:r>
            <a:r>
              <a:rPr lang="en-US" i="1" dirty="0" smtClean="0"/>
              <a:t> </a:t>
            </a:r>
            <a:r>
              <a:rPr lang="en-US" i="1" dirty="0" err="1" smtClean="0"/>
              <a:t>iz</a:t>
            </a:r>
            <a:r>
              <a:rPr lang="en-US" i="1" dirty="0" smtClean="0"/>
              <a:t> </a:t>
            </a:r>
            <a:r>
              <a:rPr lang="en-US" i="1" dirty="0" err="1" smtClean="0"/>
              <a:t>mržnje</a:t>
            </a:r>
            <a:r>
              <a:rPr lang="en-US" i="1" dirty="0" smtClean="0"/>
              <a: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smtClean="0"/>
              <a:t>146 </a:t>
            </a:r>
            <a:r>
              <a:rPr lang="en-US" sz="3000" dirty="0" err="1" smtClean="0"/>
              <a:t>potencijalnih</a:t>
            </a:r>
            <a:r>
              <a:rPr lang="en-US" sz="3000" dirty="0" smtClean="0"/>
              <a:t> </a:t>
            </a:r>
            <a:r>
              <a:rPr lang="en-US" sz="3000" dirty="0" err="1"/>
              <a:t>incidenata</a:t>
            </a:r>
            <a:r>
              <a:rPr lang="en-US" sz="3000" dirty="0"/>
              <a:t> </a:t>
            </a:r>
            <a:r>
              <a:rPr lang="en-US" sz="3000" dirty="0" err="1"/>
              <a:t>motivisanih</a:t>
            </a:r>
            <a:r>
              <a:rPr lang="en-US" sz="3000" dirty="0"/>
              <a:t> </a:t>
            </a:r>
            <a:r>
              <a:rPr lang="en-US" sz="3000" dirty="0" err="1"/>
              <a:t>predrasudama</a:t>
            </a:r>
            <a:r>
              <a:rPr lang="en-US" sz="3000" dirty="0"/>
              <a:t> </a:t>
            </a:r>
            <a:r>
              <a:rPr lang="en-US" sz="3000" dirty="0" err="1"/>
              <a:t>prijavljeno</a:t>
            </a:r>
            <a:r>
              <a:rPr lang="en-US" sz="3000" dirty="0"/>
              <a:t> je </a:t>
            </a:r>
            <a:r>
              <a:rPr lang="en-US" sz="3000" dirty="0" err="1"/>
              <a:t>policiji</a:t>
            </a:r>
            <a:r>
              <a:rPr lang="en-US" sz="3000" dirty="0"/>
              <a:t> u </a:t>
            </a:r>
            <a:r>
              <a:rPr lang="en-US" sz="3000" dirty="0" err="1"/>
              <a:t>Bosni</a:t>
            </a:r>
            <a:r>
              <a:rPr lang="en-US" sz="3000" dirty="0"/>
              <a:t> i </a:t>
            </a:r>
            <a:r>
              <a:rPr lang="en-US" sz="3000" dirty="0" err="1"/>
              <a:t>Hercegovini</a:t>
            </a:r>
            <a:r>
              <a:rPr lang="en-US" sz="3000" dirty="0"/>
              <a:t> (</a:t>
            </a:r>
            <a:r>
              <a:rPr lang="en-US" sz="3000" dirty="0" err="1"/>
              <a:t>BiH</a:t>
            </a:r>
            <a:r>
              <a:rPr lang="en-US" sz="3000" dirty="0"/>
              <a:t>) u 2015. </a:t>
            </a:r>
            <a:r>
              <a:rPr lang="en-US" sz="3000" dirty="0" err="1" smtClean="0"/>
              <a:t>godini</a:t>
            </a:r>
            <a:r>
              <a:rPr lang="bs-Latn-BA" sz="3000" dirty="0" smtClean="0"/>
              <a:t>:</a:t>
            </a:r>
            <a:endParaRPr lang="en-US" sz="3000" dirty="0" smtClean="0"/>
          </a:p>
          <a:p>
            <a:pPr marL="514350" indent="-514350">
              <a:buFont typeface="+mj-lt"/>
              <a:buAutoNum type="arabicPeriod"/>
            </a:pPr>
            <a:r>
              <a:rPr lang="en-US" dirty="0" err="1" smtClean="0"/>
              <a:t>uvredljivi</a:t>
            </a:r>
            <a:r>
              <a:rPr lang="en-US" dirty="0" smtClean="0"/>
              <a:t> </a:t>
            </a:r>
            <a:r>
              <a:rPr lang="en-US" dirty="0" err="1"/>
              <a:t>grafiti</a:t>
            </a:r>
            <a:r>
              <a:rPr lang="en-US" dirty="0"/>
              <a:t> (24%), </a:t>
            </a:r>
            <a:endParaRPr lang="bs-Latn-BA" dirty="0" smtClean="0"/>
          </a:p>
          <a:p>
            <a:pPr marL="514350" indent="-514350">
              <a:buFont typeface="+mj-lt"/>
              <a:buAutoNum type="arabicPeriod"/>
            </a:pPr>
            <a:r>
              <a:rPr lang="en-US" dirty="0" err="1" smtClean="0"/>
              <a:t>verbalni</a:t>
            </a:r>
            <a:r>
              <a:rPr lang="en-US" dirty="0" smtClean="0"/>
              <a:t> </a:t>
            </a:r>
            <a:r>
              <a:rPr lang="en-US" dirty="0" err="1"/>
              <a:t>napadi</a:t>
            </a:r>
            <a:r>
              <a:rPr lang="en-US" dirty="0"/>
              <a:t> (21%), </a:t>
            </a:r>
            <a:endParaRPr lang="bs-Latn-BA" dirty="0" smtClean="0"/>
          </a:p>
          <a:p>
            <a:pPr marL="514350" indent="-514350">
              <a:buFont typeface="+mj-lt"/>
              <a:buAutoNum type="arabicPeriod"/>
            </a:pPr>
            <a:r>
              <a:rPr lang="en-US" dirty="0" err="1" smtClean="0"/>
              <a:t>oštećenje</a:t>
            </a:r>
            <a:r>
              <a:rPr lang="en-US" dirty="0" smtClean="0"/>
              <a:t> </a:t>
            </a:r>
            <a:r>
              <a:rPr lang="en-US" dirty="0" err="1"/>
              <a:t>vjerskih</a:t>
            </a:r>
            <a:r>
              <a:rPr lang="en-US" dirty="0"/>
              <a:t> </a:t>
            </a:r>
            <a:r>
              <a:rPr lang="en-US" dirty="0" err="1"/>
              <a:t>objekata</a:t>
            </a:r>
            <a:r>
              <a:rPr lang="en-US" dirty="0"/>
              <a:t>/</a:t>
            </a:r>
            <a:r>
              <a:rPr lang="en-US" dirty="0" err="1"/>
              <a:t>skrnavljenje</a:t>
            </a:r>
            <a:r>
              <a:rPr lang="en-US" dirty="0"/>
              <a:t> </a:t>
            </a:r>
            <a:r>
              <a:rPr lang="en-US" dirty="0" err="1"/>
              <a:t>grobalja</a:t>
            </a:r>
            <a:r>
              <a:rPr lang="en-US" dirty="0"/>
              <a:t> (19%), </a:t>
            </a:r>
            <a:endParaRPr lang="bs-Latn-BA" dirty="0" smtClean="0"/>
          </a:p>
          <a:p>
            <a:pPr marL="514350" indent="-514350">
              <a:buFont typeface="+mj-lt"/>
              <a:buAutoNum type="arabicPeriod"/>
            </a:pPr>
            <a:r>
              <a:rPr lang="en-US" dirty="0" err="1" smtClean="0"/>
              <a:t>isticanje</a:t>
            </a:r>
            <a:r>
              <a:rPr lang="en-US" dirty="0" smtClean="0"/>
              <a:t> </a:t>
            </a:r>
            <a:r>
              <a:rPr lang="en-US" dirty="0" err="1"/>
              <a:t>simbola</a:t>
            </a:r>
            <a:r>
              <a:rPr lang="en-US" dirty="0"/>
              <a:t> (18%), </a:t>
            </a:r>
            <a:endParaRPr lang="bs-Latn-BA" dirty="0" smtClean="0"/>
          </a:p>
          <a:p>
            <a:pPr marL="514350" indent="-514350">
              <a:buFont typeface="+mj-lt"/>
              <a:buAutoNum type="arabicPeriod"/>
            </a:pPr>
            <a:r>
              <a:rPr lang="en-US" dirty="0" err="1" smtClean="0"/>
              <a:t>oštećenje</a:t>
            </a:r>
            <a:r>
              <a:rPr lang="en-US" dirty="0" smtClean="0"/>
              <a:t> </a:t>
            </a:r>
            <a:r>
              <a:rPr lang="en-US" dirty="0" err="1"/>
              <a:t>imovine</a:t>
            </a:r>
            <a:r>
              <a:rPr lang="en-US" dirty="0"/>
              <a:t> (14</a:t>
            </a:r>
            <a:r>
              <a:rPr lang="en-US" dirty="0" smtClean="0"/>
              <a:t>%)</a:t>
            </a:r>
            <a:r>
              <a:rPr lang="bs-Latn-BA" dirty="0" smtClean="0"/>
              <a:t>,</a:t>
            </a:r>
          </a:p>
          <a:p>
            <a:pPr marL="514350" indent="-514350">
              <a:buFont typeface="+mj-lt"/>
              <a:buAutoNum type="arabicPeriod"/>
            </a:pPr>
            <a:r>
              <a:rPr lang="en-US" dirty="0" err="1" smtClean="0"/>
              <a:t>fizičko</a:t>
            </a:r>
            <a:r>
              <a:rPr lang="en-US" dirty="0" smtClean="0"/>
              <a:t> </a:t>
            </a:r>
            <a:r>
              <a:rPr lang="en-US" dirty="0" err="1"/>
              <a:t>nasilje</a:t>
            </a:r>
            <a:r>
              <a:rPr lang="en-US" dirty="0"/>
              <a:t> (11</a:t>
            </a:r>
            <a:r>
              <a:rPr lang="en-US" dirty="0" smtClean="0"/>
              <a:t>%)</a:t>
            </a:r>
            <a:endParaRPr lang="en-US" dirty="0"/>
          </a:p>
        </p:txBody>
      </p:sp>
    </p:spTree>
    <p:extLst>
      <p:ext uri="{BB962C8B-B14F-4D97-AF65-F5344CB8AC3E}">
        <p14:creationId xmlns:p14="http://schemas.microsoft.com/office/powerpoint/2010/main" val="403545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bs-Latn-BA" dirty="0" smtClean="0"/>
              <a:t>Do i</a:t>
            </a:r>
            <a:r>
              <a:rPr lang="vi-VN" dirty="0" smtClean="0"/>
              <a:t>nciden</a:t>
            </a:r>
            <a:r>
              <a:rPr lang="bs-Latn-BA" dirty="0" smtClean="0"/>
              <a:t>ata </a:t>
            </a:r>
            <a:r>
              <a:rPr lang="vi-VN" dirty="0" smtClean="0"/>
              <a:t>motivisani</a:t>
            </a:r>
            <a:r>
              <a:rPr lang="bs-Latn-BA" dirty="0" smtClean="0"/>
              <a:t>h</a:t>
            </a:r>
            <a:r>
              <a:rPr lang="vi-VN" dirty="0" smtClean="0"/>
              <a:t> </a:t>
            </a:r>
            <a:r>
              <a:rPr lang="vi-VN" dirty="0"/>
              <a:t>predrasudama na osnovu nacionalne, etničke ili vjerske pripadnosti najčešće je dolazilo na područjima </a:t>
            </a:r>
            <a:r>
              <a:rPr lang="vi-VN" dirty="0" smtClean="0"/>
              <a:t>nastanjenim </a:t>
            </a:r>
            <a:r>
              <a:rPr lang="vi-VN" dirty="0"/>
              <a:t>povratnicima koji su raseljeni za vrijeme oružanog sukoba između 1992. i 1995. godine. </a:t>
            </a:r>
            <a:endParaRPr lang="bs-Latn-BA" dirty="0" smtClean="0"/>
          </a:p>
          <a:p>
            <a:r>
              <a:rPr lang="vi-VN" dirty="0" smtClean="0"/>
              <a:t>U </a:t>
            </a:r>
            <a:r>
              <a:rPr lang="vi-VN" dirty="0"/>
              <a:t>nekim slabije naseljenim i mono-etničkim područjima u BiH nije zabilježen nijedan incident u 2015. godini. </a:t>
            </a:r>
            <a:endParaRPr lang="bs-Latn-BA" dirty="0" smtClean="0"/>
          </a:p>
          <a:p>
            <a:r>
              <a:rPr lang="vi-VN" dirty="0" smtClean="0"/>
              <a:t>Incidenti </a:t>
            </a:r>
            <a:r>
              <a:rPr lang="vi-VN" dirty="0"/>
              <a:t>motivisani predrasudama na osnovu nacionalne, etničke i vjerske pripadnosti najčešći su bili u julu i augustu, kada se održavaju najvažnije komemoracije žrtava proteklog rata i kada značajan broj ljudi iz dijaspore dolazi u posjetu BiH. </a:t>
            </a:r>
            <a:endParaRPr lang="en-US" dirty="0"/>
          </a:p>
        </p:txBody>
      </p:sp>
    </p:spTree>
    <p:extLst>
      <p:ext uri="{BB962C8B-B14F-4D97-AF65-F5344CB8AC3E}">
        <p14:creationId xmlns:p14="http://schemas.microsoft.com/office/powerpoint/2010/main" val="2084931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2015 – djela počinjena iz mržnje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058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333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Proporcionalnost – član 10. stav 2.</a:t>
            </a:r>
            <a:endParaRPr lang="en-US" dirty="0"/>
          </a:p>
        </p:txBody>
      </p:sp>
      <p:sp>
        <p:nvSpPr>
          <p:cNvPr id="3" name="Content Placeholder 2"/>
          <p:cNvSpPr>
            <a:spLocks noGrp="1"/>
          </p:cNvSpPr>
          <p:nvPr>
            <p:ph idx="1"/>
          </p:nvPr>
        </p:nvSpPr>
        <p:spPr/>
        <p:txBody>
          <a:bodyPr>
            <a:normAutofit fontScale="85000" lnSpcReduction="20000"/>
          </a:bodyPr>
          <a:lstStyle/>
          <a:p>
            <a:r>
              <a:rPr lang="sr-Latn-CS" dirty="0" smtClean="0"/>
              <a:t>Члан   </a:t>
            </a:r>
            <a:r>
              <a:rPr lang="sr-Latn-BA" dirty="0"/>
              <a:t>224.</a:t>
            </a:r>
            <a:endParaRPr lang="en-US" dirty="0"/>
          </a:p>
          <a:p>
            <a:pPr marL="0" indent="0">
              <a:buNone/>
            </a:pPr>
            <a:r>
              <a:rPr lang="ru-RU" dirty="0" smtClean="0"/>
              <a:t>... </a:t>
            </a:r>
            <a:r>
              <a:rPr lang="sr-Latn-CS" dirty="0" smtClean="0"/>
              <a:t>Тужилац </a:t>
            </a:r>
            <a:r>
              <a:rPr lang="sr-Cyrl-CS" dirty="0"/>
              <a:t>доноси наредбу да се истрага неће спроводити</a:t>
            </a:r>
            <a:r>
              <a:rPr lang="sr-Latn-CS" dirty="0"/>
              <a:t> ако је из пријаве и пратећих списа очигледно да пријављено дјело није кривично дјело, </a:t>
            </a:r>
            <a:r>
              <a:rPr lang="bs-Cyrl-BA" dirty="0" smtClean="0"/>
              <a:t>..</a:t>
            </a:r>
          </a:p>
          <a:p>
            <a:r>
              <a:rPr lang="sr-Latn-CS" dirty="0" smtClean="0"/>
              <a:t>Члан  </a:t>
            </a:r>
            <a:r>
              <a:rPr lang="sr-Latn-BA" dirty="0"/>
              <a:t>232.</a:t>
            </a:r>
            <a:endParaRPr lang="en-US" dirty="0"/>
          </a:p>
          <a:p>
            <a:pPr marL="0" indent="0">
              <a:buNone/>
            </a:pPr>
            <a:r>
              <a:rPr lang="sr-Cyrl-CS" dirty="0" smtClean="0"/>
              <a:t>(</a:t>
            </a:r>
            <a:r>
              <a:rPr lang="sr-Cyrl-CS" dirty="0"/>
              <a:t>1) </a:t>
            </a:r>
            <a:r>
              <a:rPr lang="sr-Cyrl-CS" dirty="0" smtClean="0"/>
              <a:t>Тужилац </a:t>
            </a:r>
            <a:r>
              <a:rPr lang="sr-Cyrl-CS" dirty="0"/>
              <a:t>ће наредбом обуставити истрагу уколико се установи </a:t>
            </a:r>
            <a:r>
              <a:rPr lang="sr-Cyrl-CS" dirty="0" smtClean="0"/>
              <a:t>да:</a:t>
            </a:r>
            <a:r>
              <a:rPr lang="bs-Cyrl-BA" dirty="0"/>
              <a:t> </a:t>
            </a:r>
            <a:r>
              <a:rPr lang="bs-Cyrl-BA" dirty="0" smtClean="0"/>
              <a:t>... </a:t>
            </a:r>
            <a:r>
              <a:rPr lang="sr-Cyrl-CS" dirty="0" smtClean="0"/>
              <a:t>дјело </a:t>
            </a:r>
            <a:r>
              <a:rPr lang="sr-Cyrl-CS" dirty="0"/>
              <a:t>које је учинио осумњичени, није кривично дјело,</a:t>
            </a:r>
            <a:endParaRPr lang="bs-Cyrl-BA" dirty="0" smtClean="0"/>
          </a:p>
          <a:p>
            <a:r>
              <a:rPr lang="sr-Latn-CS" dirty="0" smtClean="0"/>
              <a:t>Члан  </a:t>
            </a:r>
            <a:r>
              <a:rPr lang="sr-Latn-BA" dirty="0" smtClean="0"/>
              <a:t>298.</a:t>
            </a:r>
            <a:endParaRPr lang="en-US" dirty="0" smtClean="0"/>
          </a:p>
          <a:p>
            <a:pPr marL="0" indent="0">
              <a:buNone/>
            </a:pPr>
            <a:r>
              <a:rPr lang="sr-Latn-CS" dirty="0" smtClean="0"/>
              <a:t>Пресуду </a:t>
            </a:r>
            <a:r>
              <a:rPr lang="sr-Latn-CS" dirty="0"/>
              <a:t>којом се оптужени ослобађа од оптужбе суд ће изрећи ако</a:t>
            </a:r>
            <a:r>
              <a:rPr lang="sr-Latn-CS" dirty="0" smtClean="0"/>
              <a:t>:</a:t>
            </a:r>
            <a:r>
              <a:rPr lang="bs-Cyrl-BA" dirty="0" smtClean="0"/>
              <a:t> ... </a:t>
            </a:r>
            <a:r>
              <a:rPr lang="sr-Latn-CS" dirty="0" smtClean="0"/>
              <a:t>дјело </a:t>
            </a:r>
            <a:r>
              <a:rPr lang="sr-Latn-CS" dirty="0"/>
              <a:t>за које је оптужен није законом прописано као кривично дјело,</a:t>
            </a:r>
            <a:endParaRPr lang="en-US" dirty="0"/>
          </a:p>
        </p:txBody>
      </p:sp>
    </p:spTree>
    <p:extLst>
      <p:ext uri="{BB962C8B-B14F-4D97-AF65-F5344CB8AC3E}">
        <p14:creationId xmlns:p14="http://schemas.microsoft.com/office/powerpoint/2010/main" val="238230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pt-BR" b="1" dirty="0"/>
              <a:t>Opšta pravila o odmjeravanju kazne</a:t>
            </a:r>
            <a:r>
              <a:rPr lang="bs-Latn-BA" b="1" dirty="0"/>
              <a:t> - </a:t>
            </a:r>
            <a:r>
              <a:rPr lang="en-US" dirty="0" err="1"/>
              <a:t>Član</a:t>
            </a:r>
            <a:r>
              <a:rPr lang="en-US" dirty="0"/>
              <a:t> 52.</a:t>
            </a:r>
          </a:p>
        </p:txBody>
      </p:sp>
      <p:sp>
        <p:nvSpPr>
          <p:cNvPr id="3" name="Content Placeholder 2"/>
          <p:cNvSpPr>
            <a:spLocks noGrp="1"/>
          </p:cNvSpPr>
          <p:nvPr>
            <p:ph idx="1"/>
          </p:nvPr>
        </p:nvSpPr>
        <p:spPr/>
        <p:txBody>
          <a:bodyPr>
            <a:normAutofit/>
          </a:bodyPr>
          <a:lstStyle/>
          <a:p>
            <a:r>
              <a:rPr lang="en-US" dirty="0" smtClean="0"/>
              <a:t>(</a:t>
            </a:r>
            <a:r>
              <a:rPr lang="en-US" dirty="0"/>
              <a:t>3) </a:t>
            </a:r>
            <a:r>
              <a:rPr lang="en-US" dirty="0" err="1"/>
              <a:t>Ako</a:t>
            </a:r>
            <a:r>
              <a:rPr lang="en-US" dirty="0"/>
              <a:t> je </a:t>
            </a:r>
            <a:r>
              <a:rPr lang="en-US" dirty="0" err="1"/>
              <a:t>krivično</a:t>
            </a:r>
            <a:r>
              <a:rPr lang="en-US" dirty="0"/>
              <a:t> </a:t>
            </a:r>
            <a:r>
              <a:rPr lang="en-US" dirty="0" err="1"/>
              <a:t>djelo</a:t>
            </a:r>
            <a:r>
              <a:rPr lang="en-US" dirty="0"/>
              <a:t> </a:t>
            </a:r>
            <a:r>
              <a:rPr lang="en-US" dirty="0" err="1"/>
              <a:t>učinjeno</a:t>
            </a:r>
            <a:r>
              <a:rPr lang="en-US" dirty="0"/>
              <a:t> </a:t>
            </a:r>
            <a:r>
              <a:rPr lang="en-US" dirty="0" err="1"/>
              <a:t>iz</a:t>
            </a:r>
            <a:r>
              <a:rPr lang="en-US" dirty="0"/>
              <a:t> </a:t>
            </a:r>
            <a:r>
              <a:rPr lang="en-US" b="1" dirty="0" err="1"/>
              <a:t>mržnje</a:t>
            </a:r>
            <a:r>
              <a:rPr lang="en-US" dirty="0"/>
              <a:t>, </a:t>
            </a:r>
            <a:r>
              <a:rPr lang="en-US" dirty="0" err="1"/>
              <a:t>kako</a:t>
            </a:r>
            <a:r>
              <a:rPr lang="en-US" dirty="0"/>
              <a:t> je </a:t>
            </a:r>
            <a:r>
              <a:rPr lang="en-US" dirty="0" err="1"/>
              <a:t>propisano</a:t>
            </a:r>
            <a:r>
              <a:rPr lang="en-US" dirty="0"/>
              <a:t> u </a:t>
            </a:r>
            <a:r>
              <a:rPr lang="en-US" dirty="0" err="1"/>
              <a:t>članu</a:t>
            </a:r>
            <a:r>
              <a:rPr lang="en-US" dirty="0"/>
              <a:t> 123. </a:t>
            </a:r>
            <a:r>
              <a:rPr lang="en-US" dirty="0" err="1"/>
              <a:t>stav</a:t>
            </a:r>
            <a:r>
              <a:rPr lang="en-US" dirty="0"/>
              <a:t> 1. </a:t>
            </a:r>
            <a:r>
              <a:rPr lang="en-US" dirty="0" err="1" smtClean="0"/>
              <a:t>tačka</a:t>
            </a:r>
            <a:r>
              <a:rPr lang="bs-Latn-BA" dirty="0" smtClean="0"/>
              <a:t> </a:t>
            </a:r>
            <a:r>
              <a:rPr lang="en-US" dirty="0" smtClean="0"/>
              <a:t>21</a:t>
            </a:r>
            <a:r>
              <a:rPr lang="en-US" dirty="0"/>
              <a:t>) </a:t>
            </a:r>
            <a:r>
              <a:rPr lang="en-US" dirty="0" err="1"/>
              <a:t>ovog</a:t>
            </a:r>
            <a:r>
              <a:rPr lang="en-US" dirty="0"/>
              <a:t> </a:t>
            </a:r>
            <a:r>
              <a:rPr lang="en-US" dirty="0" err="1"/>
              <a:t>zakonika</a:t>
            </a:r>
            <a:r>
              <a:rPr lang="en-US" dirty="0"/>
              <a:t>, </a:t>
            </a:r>
            <a:r>
              <a:rPr lang="en-US" b="1" dirty="0" err="1"/>
              <a:t>sud</a:t>
            </a:r>
            <a:r>
              <a:rPr lang="en-US" b="1" dirty="0"/>
              <a:t> </a:t>
            </a:r>
            <a:r>
              <a:rPr lang="en-US" b="1" dirty="0" err="1"/>
              <a:t>će</a:t>
            </a:r>
            <a:r>
              <a:rPr lang="en-US" b="1" dirty="0"/>
              <a:t> to </a:t>
            </a:r>
            <a:r>
              <a:rPr lang="en-US" b="1" dirty="0" err="1"/>
              <a:t>uzeti</a:t>
            </a:r>
            <a:r>
              <a:rPr lang="en-US" b="1" dirty="0"/>
              <a:t> </a:t>
            </a:r>
            <a:r>
              <a:rPr lang="en-US" b="1" dirty="0" err="1"/>
              <a:t>kao</a:t>
            </a:r>
            <a:r>
              <a:rPr lang="en-US" b="1" dirty="0"/>
              <a:t> </a:t>
            </a:r>
            <a:r>
              <a:rPr lang="en-US" b="1" dirty="0" err="1"/>
              <a:t>otežavajuću</a:t>
            </a:r>
            <a:r>
              <a:rPr lang="en-US" b="1" dirty="0"/>
              <a:t> </a:t>
            </a:r>
            <a:r>
              <a:rPr lang="en-US" b="1" dirty="0" err="1"/>
              <a:t>okolnost</a:t>
            </a:r>
            <a:r>
              <a:rPr lang="en-US" dirty="0"/>
              <a:t>, </a:t>
            </a:r>
            <a:r>
              <a:rPr lang="en-US" b="1" dirty="0" err="1">
                <a:solidFill>
                  <a:srgbClr val="FF0000"/>
                </a:solidFill>
              </a:rPr>
              <a:t>osim</a:t>
            </a:r>
            <a:r>
              <a:rPr lang="en-US" b="1" dirty="0">
                <a:solidFill>
                  <a:srgbClr val="FF0000"/>
                </a:solidFill>
              </a:rPr>
              <a:t> </a:t>
            </a:r>
            <a:r>
              <a:rPr lang="en-US" b="1" dirty="0" err="1">
                <a:solidFill>
                  <a:srgbClr val="FF0000"/>
                </a:solidFill>
              </a:rPr>
              <a:t>ako</a:t>
            </a:r>
            <a:r>
              <a:rPr lang="en-US" b="1" dirty="0">
                <a:solidFill>
                  <a:srgbClr val="FF0000"/>
                </a:solidFill>
              </a:rPr>
              <a:t> </a:t>
            </a:r>
            <a:r>
              <a:rPr lang="en-US" b="1" dirty="0" err="1">
                <a:solidFill>
                  <a:srgbClr val="FF0000"/>
                </a:solidFill>
              </a:rPr>
              <a:t>mržnja</a:t>
            </a:r>
            <a:r>
              <a:rPr lang="en-US" b="1" dirty="0">
                <a:solidFill>
                  <a:srgbClr val="FF0000"/>
                </a:solidFill>
              </a:rPr>
              <a:t> </a:t>
            </a:r>
            <a:r>
              <a:rPr lang="en-US" b="1" dirty="0" err="1">
                <a:solidFill>
                  <a:srgbClr val="FF0000"/>
                </a:solidFill>
              </a:rPr>
              <a:t>nije</a:t>
            </a:r>
            <a:r>
              <a:rPr lang="en-US" b="1" dirty="0">
                <a:solidFill>
                  <a:srgbClr val="FF0000"/>
                </a:solidFill>
              </a:rPr>
              <a:t> </a:t>
            </a:r>
            <a:r>
              <a:rPr lang="en-US" b="1" dirty="0" err="1" smtClean="0">
                <a:solidFill>
                  <a:srgbClr val="FF0000"/>
                </a:solidFill>
              </a:rPr>
              <a:t>kvalifikatorna</a:t>
            </a:r>
            <a:r>
              <a:rPr lang="bs-Latn-BA" b="1" dirty="0" smtClean="0">
                <a:solidFill>
                  <a:srgbClr val="FF0000"/>
                </a:solidFill>
              </a:rPr>
              <a:t> </a:t>
            </a:r>
            <a:r>
              <a:rPr lang="en-US" b="1" dirty="0" err="1" smtClean="0">
                <a:solidFill>
                  <a:srgbClr val="FF0000"/>
                </a:solidFill>
              </a:rPr>
              <a:t>okolnost</a:t>
            </a:r>
            <a:r>
              <a:rPr lang="en-US" b="1" dirty="0" smtClean="0">
                <a:solidFill>
                  <a:srgbClr val="FF0000"/>
                </a:solidFill>
              </a:rPr>
              <a:t> </a:t>
            </a:r>
            <a:r>
              <a:rPr lang="en-US" b="1" dirty="0">
                <a:solidFill>
                  <a:srgbClr val="FF0000"/>
                </a:solidFill>
              </a:rPr>
              <a:t>tog </a:t>
            </a:r>
            <a:r>
              <a:rPr lang="en-US" b="1" dirty="0" err="1">
                <a:solidFill>
                  <a:srgbClr val="FF0000"/>
                </a:solidFill>
              </a:rPr>
              <a:t>krivičnog</a:t>
            </a:r>
            <a:r>
              <a:rPr lang="en-US" b="1" dirty="0">
                <a:solidFill>
                  <a:srgbClr val="FF0000"/>
                </a:solidFill>
              </a:rPr>
              <a:t> </a:t>
            </a:r>
            <a:r>
              <a:rPr lang="en-US" b="1" dirty="0" err="1">
                <a:solidFill>
                  <a:srgbClr val="FF0000"/>
                </a:solidFill>
              </a:rPr>
              <a:t>djela</a:t>
            </a:r>
            <a:r>
              <a:rPr lang="en-US" dirty="0" smtClean="0"/>
              <a:t>.</a:t>
            </a:r>
            <a:endParaRPr lang="en-US" dirty="0"/>
          </a:p>
        </p:txBody>
      </p:sp>
    </p:spTree>
    <p:extLst>
      <p:ext uri="{BB962C8B-B14F-4D97-AF65-F5344CB8AC3E}">
        <p14:creationId xmlns:p14="http://schemas.microsoft.com/office/powerpoint/2010/main" val="4003322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err="1"/>
              <a:t>Nasilničko</a:t>
            </a:r>
            <a:r>
              <a:rPr lang="en-US" b="1" dirty="0"/>
              <a:t> </a:t>
            </a:r>
            <a:r>
              <a:rPr lang="en-US" b="1" dirty="0" err="1"/>
              <a:t>ponašanje</a:t>
            </a:r>
            <a:r>
              <a:rPr lang="en-US" b="1" dirty="0"/>
              <a:t> </a:t>
            </a:r>
            <a:r>
              <a:rPr lang="en-US" b="1" dirty="0" err="1"/>
              <a:t>na</a:t>
            </a:r>
            <a:r>
              <a:rPr lang="en-US" b="1" dirty="0"/>
              <a:t> </a:t>
            </a:r>
            <a:r>
              <a:rPr lang="en-US" b="1" dirty="0" err="1"/>
              <a:t>sportskoj</a:t>
            </a:r>
            <a:r>
              <a:rPr lang="en-US" b="1" dirty="0"/>
              <a:t> </a:t>
            </a:r>
            <a:r>
              <a:rPr lang="en-US" b="1" dirty="0" err="1"/>
              <a:t>priredbi</a:t>
            </a:r>
            <a:r>
              <a:rPr lang="en-US" b="1" dirty="0"/>
              <a:t> </a:t>
            </a:r>
            <a:r>
              <a:rPr lang="en-US" b="1" dirty="0" err="1"/>
              <a:t>ili</a:t>
            </a:r>
            <a:r>
              <a:rPr lang="en-US" b="1" dirty="0"/>
              <a:t> </a:t>
            </a:r>
            <a:r>
              <a:rPr lang="en-US" b="1" dirty="0" err="1"/>
              <a:t>javnom</a:t>
            </a:r>
            <a:r>
              <a:rPr lang="en-US" b="1" dirty="0"/>
              <a:t> </a:t>
            </a:r>
            <a:r>
              <a:rPr lang="en-US" b="1" dirty="0" err="1" smtClean="0"/>
              <a:t>skupu</a:t>
            </a:r>
            <a:r>
              <a:rPr lang="bs-Latn-BA" b="1" dirty="0" smtClean="0"/>
              <a:t> - </a:t>
            </a:r>
            <a:r>
              <a:rPr lang="en-US" dirty="0" err="1" smtClean="0"/>
              <a:t>Član</a:t>
            </a:r>
            <a:r>
              <a:rPr lang="en-US" dirty="0" smtClean="0"/>
              <a:t> </a:t>
            </a:r>
            <a:r>
              <a:rPr lang="en-US" dirty="0"/>
              <a:t>363</a:t>
            </a:r>
            <a:r>
              <a:rPr lang="en-US" dirty="0" smtClean="0"/>
              <a:t>.</a:t>
            </a:r>
            <a:r>
              <a:rPr lang="bs-Latn-BA" dirty="0" smtClean="0"/>
              <a:t>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t>
            </a:r>
            <a:r>
              <a:rPr lang="en-US" dirty="0"/>
              <a:t>1) </a:t>
            </a:r>
            <a:r>
              <a:rPr lang="en-US" dirty="0" err="1"/>
              <a:t>Ko</a:t>
            </a:r>
            <a:r>
              <a:rPr lang="en-US" dirty="0"/>
              <a:t> </a:t>
            </a:r>
            <a:r>
              <a:rPr lang="en-US" dirty="0" err="1"/>
              <a:t>fizički</a:t>
            </a:r>
            <a:r>
              <a:rPr lang="en-US" dirty="0"/>
              <a:t> </a:t>
            </a:r>
            <a:r>
              <a:rPr lang="en-US" dirty="0" err="1"/>
              <a:t>napadne</a:t>
            </a:r>
            <a:r>
              <a:rPr lang="en-US" dirty="0"/>
              <a:t> </a:t>
            </a:r>
            <a:r>
              <a:rPr lang="en-US" dirty="0" err="1"/>
              <a:t>ili</a:t>
            </a:r>
            <a:r>
              <a:rPr lang="en-US" dirty="0"/>
              <a:t> se </a:t>
            </a:r>
            <a:r>
              <a:rPr lang="en-US" dirty="0" err="1"/>
              <a:t>fizički</a:t>
            </a:r>
            <a:r>
              <a:rPr lang="en-US" dirty="0"/>
              <a:t> </a:t>
            </a:r>
            <a:r>
              <a:rPr lang="en-US" dirty="0" err="1"/>
              <a:t>obračunava</a:t>
            </a:r>
            <a:r>
              <a:rPr lang="en-US" dirty="0"/>
              <a:t> </a:t>
            </a:r>
            <a:r>
              <a:rPr lang="en-US" dirty="0" err="1"/>
              <a:t>sa</a:t>
            </a:r>
            <a:r>
              <a:rPr lang="en-US" dirty="0"/>
              <a:t> </a:t>
            </a:r>
            <a:r>
              <a:rPr lang="en-US" dirty="0" err="1"/>
              <a:t>učesnicima</a:t>
            </a:r>
            <a:r>
              <a:rPr lang="en-US" dirty="0"/>
              <a:t> </a:t>
            </a:r>
            <a:r>
              <a:rPr lang="en-US" dirty="0" err="1"/>
              <a:t>sportske</a:t>
            </a:r>
            <a:r>
              <a:rPr lang="en-US" dirty="0"/>
              <a:t> </a:t>
            </a:r>
            <a:r>
              <a:rPr lang="en-US" dirty="0" err="1"/>
              <a:t>priredbe</a:t>
            </a:r>
            <a:r>
              <a:rPr lang="en-US" dirty="0"/>
              <a:t> </a:t>
            </a:r>
            <a:r>
              <a:rPr lang="en-US" dirty="0" err="1"/>
              <a:t>ili</a:t>
            </a:r>
            <a:r>
              <a:rPr lang="en-US" dirty="0"/>
              <a:t> </a:t>
            </a:r>
            <a:r>
              <a:rPr lang="en-US" dirty="0" err="1" smtClean="0"/>
              <a:t>javnog</a:t>
            </a:r>
            <a:r>
              <a:rPr lang="bs-Latn-BA" dirty="0" smtClean="0"/>
              <a:t> </a:t>
            </a:r>
            <a:r>
              <a:rPr lang="en-US" dirty="0" err="1" smtClean="0"/>
              <a:t>skupa</a:t>
            </a:r>
            <a:r>
              <a:rPr lang="en-US" dirty="0"/>
              <a:t>, </a:t>
            </a:r>
            <a:r>
              <a:rPr lang="en-US" dirty="0" err="1"/>
              <a:t>vrši</a:t>
            </a:r>
            <a:r>
              <a:rPr lang="en-US" dirty="0"/>
              <a:t> </a:t>
            </a:r>
            <a:r>
              <a:rPr lang="en-US" dirty="0" err="1"/>
              <a:t>nasilje</a:t>
            </a:r>
            <a:r>
              <a:rPr lang="en-US" dirty="0"/>
              <a:t> </a:t>
            </a:r>
            <a:r>
              <a:rPr lang="en-US" dirty="0" err="1"/>
              <a:t>ili</a:t>
            </a:r>
            <a:r>
              <a:rPr lang="en-US" dirty="0"/>
              <a:t> </a:t>
            </a:r>
            <a:r>
              <a:rPr lang="en-US" dirty="0" err="1"/>
              <a:t>oštećuje</a:t>
            </a:r>
            <a:r>
              <a:rPr lang="en-US" dirty="0"/>
              <a:t> </a:t>
            </a:r>
            <a:r>
              <a:rPr lang="en-US" dirty="0" err="1"/>
              <a:t>imovinu</a:t>
            </a:r>
            <a:r>
              <a:rPr lang="en-US" dirty="0"/>
              <a:t> </a:t>
            </a:r>
            <a:r>
              <a:rPr lang="en-US" dirty="0" err="1"/>
              <a:t>veće</a:t>
            </a:r>
            <a:r>
              <a:rPr lang="en-US" dirty="0"/>
              <a:t> </a:t>
            </a:r>
            <a:r>
              <a:rPr lang="en-US" dirty="0" err="1"/>
              <a:t>vrijednosti</a:t>
            </a:r>
            <a:r>
              <a:rPr lang="en-US" dirty="0"/>
              <a:t> </a:t>
            </a:r>
            <a:r>
              <a:rPr lang="en-US" dirty="0" err="1"/>
              <a:t>prilikom</a:t>
            </a:r>
            <a:r>
              <a:rPr lang="en-US" dirty="0"/>
              <a:t> </a:t>
            </a:r>
            <a:r>
              <a:rPr lang="en-US" dirty="0" err="1"/>
              <a:t>dolaska</a:t>
            </a:r>
            <a:r>
              <a:rPr lang="en-US" dirty="0"/>
              <a:t> </a:t>
            </a:r>
            <a:r>
              <a:rPr lang="en-US" dirty="0" err="1"/>
              <a:t>ili</a:t>
            </a:r>
            <a:r>
              <a:rPr lang="en-US" dirty="0"/>
              <a:t> </a:t>
            </a:r>
            <a:r>
              <a:rPr lang="en-US" dirty="0" err="1"/>
              <a:t>odlaska</a:t>
            </a:r>
            <a:r>
              <a:rPr lang="en-US" dirty="0"/>
              <a:t> </a:t>
            </a:r>
            <a:r>
              <a:rPr lang="en-US" dirty="0" err="1"/>
              <a:t>sa</a:t>
            </a:r>
            <a:r>
              <a:rPr lang="en-US" dirty="0"/>
              <a:t> </a:t>
            </a:r>
            <a:r>
              <a:rPr lang="en-US" dirty="0" err="1" smtClean="0"/>
              <a:t>sportske</a:t>
            </a:r>
            <a:r>
              <a:rPr lang="bs-Latn-BA" dirty="0" smtClean="0"/>
              <a:t> </a:t>
            </a:r>
            <a:r>
              <a:rPr lang="vi-VN" dirty="0" smtClean="0"/>
              <a:t>priredbe </a:t>
            </a:r>
            <a:r>
              <a:rPr lang="vi-VN" dirty="0"/>
              <a:t>ili javnog skupa, unese u sportski objekat ili baca na sportski teren, među gledaoce </a:t>
            </a:r>
            <a:r>
              <a:rPr lang="vi-VN" dirty="0" smtClean="0"/>
              <a:t>ili</a:t>
            </a:r>
            <a:r>
              <a:rPr lang="bs-Latn-BA" dirty="0" smtClean="0"/>
              <a:t> </a:t>
            </a:r>
            <a:r>
              <a:rPr lang="en-US" dirty="0" err="1" smtClean="0"/>
              <a:t>učesnike</a:t>
            </a:r>
            <a:r>
              <a:rPr lang="en-US" dirty="0" smtClean="0"/>
              <a:t> </a:t>
            </a:r>
            <a:r>
              <a:rPr lang="en-US" dirty="0" err="1"/>
              <a:t>javnog</a:t>
            </a:r>
            <a:r>
              <a:rPr lang="en-US" dirty="0"/>
              <a:t> </a:t>
            </a:r>
            <a:r>
              <a:rPr lang="en-US" dirty="0" err="1"/>
              <a:t>skupa</a:t>
            </a:r>
            <a:r>
              <a:rPr lang="en-US" dirty="0"/>
              <a:t> </a:t>
            </a:r>
            <a:r>
              <a:rPr lang="en-US" dirty="0" err="1"/>
              <a:t>predmete</a:t>
            </a:r>
            <a:r>
              <a:rPr lang="en-US" dirty="0"/>
              <a:t>, </a:t>
            </a:r>
            <a:r>
              <a:rPr lang="en-US" dirty="0" err="1"/>
              <a:t>pirotehnička</a:t>
            </a:r>
            <a:r>
              <a:rPr lang="en-US" dirty="0"/>
              <a:t> </a:t>
            </a:r>
            <a:r>
              <a:rPr lang="en-US" dirty="0" err="1"/>
              <a:t>sredstva</a:t>
            </a:r>
            <a:r>
              <a:rPr lang="en-US" dirty="0"/>
              <a:t> </a:t>
            </a:r>
            <a:r>
              <a:rPr lang="en-US" dirty="0" err="1"/>
              <a:t>ili</a:t>
            </a:r>
            <a:r>
              <a:rPr lang="en-US" dirty="0"/>
              <a:t> </a:t>
            </a:r>
            <a:r>
              <a:rPr lang="en-US" dirty="0" err="1"/>
              <a:t>druge</a:t>
            </a:r>
            <a:r>
              <a:rPr lang="en-US" dirty="0"/>
              <a:t> </a:t>
            </a:r>
            <a:r>
              <a:rPr lang="en-US" dirty="0" err="1"/>
              <a:t>eksplozivne</a:t>
            </a:r>
            <a:r>
              <a:rPr lang="en-US" dirty="0"/>
              <a:t>, </a:t>
            </a:r>
            <a:r>
              <a:rPr lang="en-US" dirty="0" err="1"/>
              <a:t>zapaljive</a:t>
            </a:r>
            <a:r>
              <a:rPr lang="en-US" dirty="0"/>
              <a:t> </a:t>
            </a:r>
            <a:r>
              <a:rPr lang="en-US" dirty="0" err="1"/>
              <a:t>ili</a:t>
            </a:r>
            <a:r>
              <a:rPr lang="en-US" dirty="0"/>
              <a:t> </a:t>
            </a:r>
            <a:r>
              <a:rPr lang="en-US" dirty="0" err="1" smtClean="0"/>
              <a:t>škodljive</a:t>
            </a:r>
            <a:r>
              <a:rPr lang="bs-Latn-BA" dirty="0" smtClean="0"/>
              <a:t> </a:t>
            </a:r>
            <a:r>
              <a:rPr lang="en-US" dirty="0" err="1" smtClean="0"/>
              <a:t>supstance</a:t>
            </a:r>
            <a:r>
              <a:rPr lang="en-US" dirty="0" smtClean="0"/>
              <a:t> </a:t>
            </a:r>
            <a:r>
              <a:rPr lang="en-US" dirty="0" err="1"/>
              <a:t>koje</a:t>
            </a:r>
            <a:r>
              <a:rPr lang="en-US" dirty="0"/>
              <a:t> </a:t>
            </a:r>
            <a:r>
              <a:rPr lang="en-US" dirty="0" err="1"/>
              <a:t>mogu</a:t>
            </a:r>
            <a:r>
              <a:rPr lang="en-US" dirty="0"/>
              <a:t> da </a:t>
            </a:r>
            <a:r>
              <a:rPr lang="en-US" dirty="0" err="1"/>
              <a:t>izazovu</a:t>
            </a:r>
            <a:r>
              <a:rPr lang="en-US" dirty="0"/>
              <a:t> </a:t>
            </a:r>
            <a:r>
              <a:rPr lang="en-US" dirty="0" err="1"/>
              <a:t>tjelesne</a:t>
            </a:r>
            <a:r>
              <a:rPr lang="en-US" dirty="0"/>
              <a:t> </a:t>
            </a:r>
            <a:r>
              <a:rPr lang="en-US" dirty="0" err="1"/>
              <a:t>povrede</a:t>
            </a:r>
            <a:r>
              <a:rPr lang="en-US" dirty="0"/>
              <a:t> </a:t>
            </a:r>
            <a:r>
              <a:rPr lang="en-US" dirty="0" err="1"/>
              <a:t>ili</a:t>
            </a:r>
            <a:r>
              <a:rPr lang="en-US" dirty="0"/>
              <a:t> </a:t>
            </a:r>
            <a:r>
              <a:rPr lang="en-US" dirty="0" err="1"/>
              <a:t>ugroze</a:t>
            </a:r>
            <a:r>
              <a:rPr lang="en-US" dirty="0"/>
              <a:t> </a:t>
            </a:r>
            <a:r>
              <a:rPr lang="en-US" dirty="0" err="1"/>
              <a:t>zdravlje</a:t>
            </a:r>
            <a:r>
              <a:rPr lang="en-US" dirty="0"/>
              <a:t> </a:t>
            </a:r>
            <a:r>
              <a:rPr lang="en-US" dirty="0" err="1"/>
              <a:t>učesnika</a:t>
            </a:r>
            <a:r>
              <a:rPr lang="en-US" dirty="0"/>
              <a:t> </a:t>
            </a:r>
            <a:r>
              <a:rPr lang="en-US" dirty="0" err="1"/>
              <a:t>sportske</a:t>
            </a:r>
            <a:r>
              <a:rPr lang="en-US" dirty="0"/>
              <a:t> </a:t>
            </a:r>
            <a:r>
              <a:rPr lang="en-US" dirty="0" err="1"/>
              <a:t>priredbe</a:t>
            </a:r>
            <a:r>
              <a:rPr lang="en-US" dirty="0"/>
              <a:t> </a:t>
            </a:r>
            <a:r>
              <a:rPr lang="en-US" dirty="0" err="1" smtClean="0"/>
              <a:t>ili</a:t>
            </a:r>
            <a:r>
              <a:rPr lang="bs-Latn-BA" dirty="0" smtClean="0"/>
              <a:t> </a:t>
            </a:r>
            <a:r>
              <a:rPr lang="vi-VN" dirty="0" smtClean="0"/>
              <a:t>javnog </a:t>
            </a:r>
            <a:r>
              <a:rPr lang="vi-VN" dirty="0"/>
              <a:t>skupa, </a:t>
            </a:r>
            <a:r>
              <a:rPr lang="bs-Latn-BA" dirty="0" smtClean="0"/>
              <a:t>n</a:t>
            </a:r>
            <a:r>
              <a:rPr lang="vi-VN" dirty="0" smtClean="0"/>
              <a:t>eovlašteno </a:t>
            </a:r>
            <a:r>
              <a:rPr lang="vi-VN" dirty="0"/>
              <a:t>uđe u sportski teren ili dio gledališta namijenjen protivničkim </a:t>
            </a:r>
            <a:r>
              <a:rPr lang="vi-VN" dirty="0" smtClean="0"/>
              <a:t>navijačima</a:t>
            </a:r>
            <a:r>
              <a:rPr lang="bs-Latn-BA" dirty="0" smtClean="0"/>
              <a:t> </a:t>
            </a:r>
            <a:r>
              <a:rPr lang="vi-VN" dirty="0" smtClean="0"/>
              <a:t>i </a:t>
            </a:r>
            <a:r>
              <a:rPr lang="vi-VN" dirty="0"/>
              <a:t>izazove nasilje, oštećuje sportski objekat, njegovu opremu, uređaje i instalacije, svojim </a:t>
            </a:r>
            <a:r>
              <a:rPr lang="vi-VN" dirty="0" smtClean="0"/>
              <a:t>ponašanjem</a:t>
            </a:r>
            <a:r>
              <a:rPr lang="bs-Latn-BA" dirty="0" smtClean="0"/>
              <a:t> </a:t>
            </a:r>
            <a:r>
              <a:rPr lang="en-US" dirty="0" err="1" smtClean="0"/>
              <a:t>ili</a:t>
            </a:r>
            <a:r>
              <a:rPr lang="en-US" dirty="0" smtClean="0"/>
              <a:t> </a:t>
            </a:r>
            <a:r>
              <a:rPr lang="en-US" dirty="0" err="1"/>
              <a:t>parolama</a:t>
            </a:r>
            <a:r>
              <a:rPr lang="en-US" dirty="0"/>
              <a:t> </a:t>
            </a:r>
            <a:r>
              <a:rPr lang="en-US" dirty="0" err="1"/>
              <a:t>na</a:t>
            </a:r>
            <a:r>
              <a:rPr lang="en-US" dirty="0"/>
              <a:t> </a:t>
            </a:r>
            <a:r>
              <a:rPr lang="en-US" dirty="0" err="1"/>
              <a:t>sportskoj</a:t>
            </a:r>
            <a:r>
              <a:rPr lang="en-US" dirty="0"/>
              <a:t> </a:t>
            </a:r>
            <a:r>
              <a:rPr lang="en-US" dirty="0" err="1"/>
              <a:t>priredbi</a:t>
            </a:r>
            <a:r>
              <a:rPr lang="en-US" dirty="0"/>
              <a:t> </a:t>
            </a:r>
            <a:r>
              <a:rPr lang="en-US" b="1" dirty="0" err="1">
                <a:solidFill>
                  <a:srgbClr val="FF0000"/>
                </a:solidFill>
                <a:effectLst>
                  <a:outerShdw blurRad="38100" dist="38100" dir="2700000" algn="tl">
                    <a:srgbClr val="000000">
                      <a:alpha val="43137"/>
                    </a:srgbClr>
                  </a:outerShdw>
                </a:effectLst>
              </a:rPr>
              <a:t>ili</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javnom</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skupu</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izaziva</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nacionalnu</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rasnu</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vjersku</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ili</a:t>
            </a:r>
            <a:r>
              <a:rPr lang="en-US" b="1" dirty="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drugu</a:t>
            </a:r>
            <a:r>
              <a:rPr lang="bs-Latn-BA" b="1" dirty="0" smtClean="0">
                <a:solidFill>
                  <a:srgbClr val="FF0000"/>
                </a:solidFill>
                <a:effectLst>
                  <a:outerShdw blurRad="38100" dist="38100" dir="2700000" algn="tl">
                    <a:srgbClr val="000000">
                      <a:alpha val="43137"/>
                    </a:srgbClr>
                  </a:outerShdw>
                </a:effectLst>
              </a:rPr>
              <a:t> </a:t>
            </a:r>
            <a:r>
              <a:rPr lang="vi-VN" b="1" dirty="0" smtClean="0">
                <a:solidFill>
                  <a:srgbClr val="FF0000"/>
                </a:solidFill>
                <a:effectLst>
                  <a:outerShdw blurRad="38100" dist="38100" dir="2700000" algn="tl">
                    <a:srgbClr val="000000">
                      <a:alpha val="43137"/>
                    </a:srgbClr>
                  </a:outerShdw>
                </a:effectLst>
              </a:rPr>
              <a:t>mržnju </a:t>
            </a:r>
            <a:r>
              <a:rPr lang="vi-VN" b="1" dirty="0">
                <a:solidFill>
                  <a:srgbClr val="FF0000"/>
                </a:solidFill>
                <a:effectLst>
                  <a:outerShdw blurRad="38100" dist="38100" dir="2700000" algn="tl">
                    <a:srgbClr val="000000">
                      <a:alpha val="43137"/>
                    </a:srgbClr>
                  </a:outerShdw>
                </a:effectLst>
              </a:rPr>
              <a:t>ili netrpeljivost zasnovanu na nekom diskriminatornom osnov</a:t>
            </a:r>
            <a:r>
              <a:rPr lang="vi-VN" dirty="0"/>
              <a:t>u usljed čega dođe do </a:t>
            </a:r>
            <a:r>
              <a:rPr lang="vi-VN" dirty="0" smtClean="0"/>
              <a:t>nasilja</a:t>
            </a:r>
            <a:r>
              <a:rPr lang="bs-Latn-BA" dirty="0" smtClean="0"/>
              <a:t> </a:t>
            </a:r>
            <a:r>
              <a:rPr lang="en-US" dirty="0" err="1" smtClean="0"/>
              <a:t>ili</a:t>
            </a:r>
            <a:r>
              <a:rPr lang="en-US" dirty="0" smtClean="0"/>
              <a:t> </a:t>
            </a:r>
            <a:r>
              <a:rPr lang="en-US" dirty="0" err="1"/>
              <a:t>fizičkog</a:t>
            </a:r>
            <a:r>
              <a:rPr lang="en-US" dirty="0"/>
              <a:t> </a:t>
            </a:r>
            <a:r>
              <a:rPr lang="en-US" dirty="0" err="1"/>
              <a:t>obračuna</a:t>
            </a:r>
            <a:r>
              <a:rPr lang="en-US" dirty="0"/>
              <a:t> </a:t>
            </a:r>
            <a:r>
              <a:rPr lang="en-US" dirty="0" err="1"/>
              <a:t>sa</a:t>
            </a:r>
            <a:r>
              <a:rPr lang="en-US" dirty="0"/>
              <a:t> </a:t>
            </a:r>
            <a:r>
              <a:rPr lang="en-US" dirty="0" err="1"/>
              <a:t>učesnicima</a:t>
            </a:r>
            <a:r>
              <a:rPr lang="en-US" dirty="0"/>
              <a:t>, </a:t>
            </a:r>
            <a:r>
              <a:rPr lang="en-US" dirty="0" err="1"/>
              <a:t>kazniće</a:t>
            </a:r>
            <a:r>
              <a:rPr lang="en-US" dirty="0"/>
              <a:t> se </a:t>
            </a:r>
            <a:r>
              <a:rPr lang="en-US" dirty="0" err="1"/>
              <a:t>kaznom</a:t>
            </a:r>
            <a:r>
              <a:rPr lang="en-US" dirty="0"/>
              <a:t> </a:t>
            </a:r>
            <a:r>
              <a:rPr lang="en-US" dirty="0" err="1"/>
              <a:t>zatvora</a:t>
            </a:r>
            <a:r>
              <a:rPr lang="en-US" dirty="0"/>
              <a:t> od </a:t>
            </a:r>
            <a:r>
              <a:rPr lang="en-US" dirty="0" err="1"/>
              <a:t>šest</a:t>
            </a:r>
            <a:r>
              <a:rPr lang="en-US" dirty="0"/>
              <a:t> </a:t>
            </a:r>
            <a:r>
              <a:rPr lang="en-US" dirty="0" err="1"/>
              <a:t>mjeseci</a:t>
            </a:r>
            <a:r>
              <a:rPr lang="en-US" dirty="0"/>
              <a:t> do pet </a:t>
            </a:r>
            <a:r>
              <a:rPr lang="en-US" dirty="0" err="1"/>
              <a:t>godina</a:t>
            </a:r>
            <a:r>
              <a:rPr lang="en-US" dirty="0"/>
              <a:t>.</a:t>
            </a:r>
          </a:p>
          <a:p>
            <a:pPr marL="0" indent="0">
              <a:buNone/>
            </a:pPr>
            <a:r>
              <a:rPr lang="en-US" dirty="0"/>
              <a:t>(2) </a:t>
            </a:r>
            <a:r>
              <a:rPr lang="en-US" dirty="0" err="1"/>
              <a:t>Ako</a:t>
            </a:r>
            <a:r>
              <a:rPr lang="en-US" dirty="0"/>
              <a:t> je </a:t>
            </a:r>
            <a:r>
              <a:rPr lang="en-US" dirty="0" err="1"/>
              <a:t>djelo</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izvršeno</a:t>
            </a:r>
            <a:r>
              <a:rPr lang="en-US" dirty="0"/>
              <a:t> od </a:t>
            </a:r>
            <a:r>
              <a:rPr lang="en-US" dirty="0" err="1"/>
              <a:t>strane</a:t>
            </a:r>
            <a:r>
              <a:rPr lang="en-US" dirty="0"/>
              <a:t> </a:t>
            </a:r>
            <a:r>
              <a:rPr lang="en-US" dirty="0" err="1"/>
              <a:t>grupe</a:t>
            </a:r>
            <a:r>
              <a:rPr lang="en-US" dirty="0"/>
              <a:t>, </a:t>
            </a:r>
            <a:r>
              <a:rPr lang="en-US" dirty="0" err="1"/>
              <a:t>učinilac</a:t>
            </a:r>
            <a:r>
              <a:rPr lang="en-US" dirty="0"/>
              <a:t> </a:t>
            </a:r>
            <a:r>
              <a:rPr lang="en-US" dirty="0" err="1"/>
              <a:t>će</a:t>
            </a:r>
            <a:r>
              <a:rPr lang="en-US" dirty="0"/>
              <a:t> se </a:t>
            </a:r>
            <a:r>
              <a:rPr lang="en-US" dirty="0" err="1" smtClean="0"/>
              <a:t>kazniti</a:t>
            </a:r>
            <a:r>
              <a:rPr lang="bs-Latn-BA" dirty="0" smtClean="0"/>
              <a:t> </a:t>
            </a:r>
            <a:r>
              <a:rPr lang="pl-PL" dirty="0" smtClean="0"/>
              <a:t>kaznom </a:t>
            </a:r>
            <a:r>
              <a:rPr lang="pl-PL" dirty="0"/>
              <a:t>zatvora od jedne do osam godina.</a:t>
            </a:r>
          </a:p>
          <a:p>
            <a:pPr marL="0" indent="0">
              <a:buNone/>
            </a:pPr>
            <a:r>
              <a:rPr lang="vi-VN" dirty="0"/>
              <a:t>(3) Kolovođa grupe koja izvrši djelo iz stava 1. ovog člana, kazniće se kaznom zatvora </a:t>
            </a:r>
            <a:r>
              <a:rPr lang="vi-VN" dirty="0" smtClean="0"/>
              <a:t>od</a:t>
            </a:r>
            <a:r>
              <a:rPr lang="bs-Latn-BA" dirty="0" smtClean="0"/>
              <a:t> </a:t>
            </a:r>
            <a:r>
              <a:rPr lang="en-US" dirty="0" smtClean="0"/>
              <a:t>tri </a:t>
            </a:r>
            <a:r>
              <a:rPr lang="en-US" dirty="0"/>
              <a:t>do </a:t>
            </a:r>
            <a:r>
              <a:rPr lang="en-US" dirty="0" err="1"/>
              <a:t>dvanaest</a:t>
            </a:r>
            <a:r>
              <a:rPr lang="en-US" dirty="0"/>
              <a:t> </a:t>
            </a:r>
            <a:r>
              <a:rPr lang="en-US" dirty="0" err="1"/>
              <a:t>godina</a:t>
            </a:r>
            <a:r>
              <a:rPr lang="en-US" dirty="0"/>
              <a:t>.</a:t>
            </a:r>
          </a:p>
        </p:txBody>
      </p:sp>
    </p:spTree>
    <p:extLst>
      <p:ext uri="{BB962C8B-B14F-4D97-AF65-F5344CB8AC3E}">
        <p14:creationId xmlns:p14="http://schemas.microsoft.com/office/powerpoint/2010/main" val="5609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Negiranje genocida</a:t>
            </a:r>
            <a:endParaRPr lang="en-US" dirty="0"/>
          </a:p>
        </p:txBody>
      </p:sp>
      <p:sp>
        <p:nvSpPr>
          <p:cNvPr id="3" name="Content Placeholder 2"/>
          <p:cNvSpPr>
            <a:spLocks noGrp="1"/>
          </p:cNvSpPr>
          <p:nvPr>
            <p:ph idx="1"/>
          </p:nvPr>
        </p:nvSpPr>
        <p:spPr>
          <a:xfrm>
            <a:off x="457200" y="1600201"/>
            <a:ext cx="8229600" cy="3581400"/>
          </a:xfrm>
        </p:spPr>
        <p:txBody>
          <a:bodyPr>
            <a:normAutofit fontScale="92500" lnSpcReduction="20000"/>
          </a:bodyPr>
          <a:lstStyle/>
          <a:p>
            <a:r>
              <a:rPr lang="bs-Latn-BA" dirty="0"/>
              <a:t>Donatello Poggi lokalni političar iz švicarskog kantona Ticino </a:t>
            </a:r>
            <a:r>
              <a:rPr lang="bs-Latn-BA" dirty="0" smtClean="0"/>
              <a:t>osuđen je </a:t>
            </a:r>
            <a:r>
              <a:rPr lang="bs-Latn-BA" dirty="0"/>
              <a:t>za negiranje genocida u </a:t>
            </a:r>
            <a:r>
              <a:rPr lang="bs-Latn-BA" dirty="0" smtClean="0"/>
              <a:t>Srebrenici jer </a:t>
            </a:r>
            <a:r>
              <a:rPr lang="bs-Latn-BA" dirty="0"/>
              <a:t>je objavio dva teksta 2012. godine na portalima Corriere del Ticino i TicinoLibero, gdje je odbio da prizna da se u Srebrenici dogodio genocid</a:t>
            </a:r>
            <a:r>
              <a:rPr lang="bs-Latn-BA" dirty="0" smtClean="0"/>
              <a:t>. </a:t>
            </a:r>
            <a:endParaRPr lang="en-US" dirty="0"/>
          </a:p>
          <a:p>
            <a:r>
              <a:rPr lang="bs-Latn-BA" dirty="0"/>
              <a:t>Poggi je osuđen na 45 dnevnih iznosa po 110 franaka i dvije godine uslovne zatvorske kazne te novčanom kaznom u iznosu od 900 franaka</a:t>
            </a:r>
            <a:endParaRPr lang="en-US" dirty="0"/>
          </a:p>
        </p:txBody>
      </p:sp>
      <p:pic>
        <p:nvPicPr>
          <p:cNvPr id="4" name="Picture 3" descr="C:\Users\MNPN0936\Desktop\5947a02d-22fc-4513-825a-678c0a0a0a7e-donatello-poggi-700x402.jpg"/>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0"/>
            <a:ext cx="7513320" cy="2850515"/>
          </a:xfrm>
          <a:prstGeom prst="rect">
            <a:avLst/>
          </a:prstGeom>
          <a:noFill/>
          <a:ln>
            <a:noFill/>
          </a:ln>
        </p:spPr>
      </p:pic>
    </p:spTree>
    <p:extLst>
      <p:ext uri="{BB962C8B-B14F-4D97-AF65-F5344CB8AC3E}">
        <p14:creationId xmlns:p14="http://schemas.microsoft.com/office/powerpoint/2010/main" val="409310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Teško</a:t>
            </a:r>
            <a:r>
              <a:rPr lang="en-US" b="1" dirty="0"/>
              <a:t> </a:t>
            </a:r>
            <a:r>
              <a:rPr lang="en-US" b="1" dirty="0" err="1" smtClean="0"/>
              <a:t>ubistvo</a:t>
            </a:r>
            <a:r>
              <a:rPr lang="bs-Latn-BA" b="1" dirty="0" smtClean="0"/>
              <a:t> - </a:t>
            </a:r>
            <a:r>
              <a:rPr lang="en-US" dirty="0" err="1" smtClean="0"/>
              <a:t>Član</a:t>
            </a:r>
            <a:r>
              <a:rPr lang="en-US" dirty="0" smtClean="0"/>
              <a:t> </a:t>
            </a:r>
            <a:r>
              <a:rPr lang="en-US" dirty="0"/>
              <a:t>125</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1) </a:t>
            </a:r>
            <a:r>
              <a:rPr lang="en-US" dirty="0" err="1"/>
              <a:t>Kaznom</a:t>
            </a:r>
            <a:r>
              <a:rPr lang="en-US" dirty="0"/>
              <a:t> </a:t>
            </a:r>
            <a:r>
              <a:rPr lang="en-US" dirty="0" err="1"/>
              <a:t>zatvora</a:t>
            </a:r>
            <a:r>
              <a:rPr lang="en-US" dirty="0"/>
              <a:t> </a:t>
            </a:r>
            <a:r>
              <a:rPr lang="en-US" dirty="0" err="1"/>
              <a:t>najmanje</a:t>
            </a:r>
            <a:r>
              <a:rPr lang="en-US" dirty="0"/>
              <a:t> </a:t>
            </a:r>
            <a:r>
              <a:rPr lang="en-US" dirty="0" err="1"/>
              <a:t>deset</a:t>
            </a:r>
            <a:r>
              <a:rPr lang="en-US" dirty="0"/>
              <a:t> </a:t>
            </a:r>
            <a:r>
              <a:rPr lang="en-US" dirty="0" err="1"/>
              <a:t>godina</a:t>
            </a:r>
            <a:r>
              <a:rPr lang="en-US" dirty="0"/>
              <a:t> </a:t>
            </a:r>
            <a:r>
              <a:rPr lang="en-US" dirty="0" err="1"/>
              <a:t>ili</a:t>
            </a:r>
            <a:r>
              <a:rPr lang="en-US" dirty="0"/>
              <a:t> </a:t>
            </a:r>
            <a:r>
              <a:rPr lang="en-US" dirty="0" err="1"/>
              <a:t>kaznom</a:t>
            </a:r>
            <a:r>
              <a:rPr lang="en-US" dirty="0"/>
              <a:t> </a:t>
            </a:r>
            <a:r>
              <a:rPr lang="en-US" dirty="0" err="1"/>
              <a:t>dugotrajnog</a:t>
            </a:r>
            <a:r>
              <a:rPr lang="en-US" dirty="0"/>
              <a:t> </a:t>
            </a:r>
            <a:r>
              <a:rPr lang="en-US" dirty="0" err="1"/>
              <a:t>zatvora</a:t>
            </a:r>
            <a:r>
              <a:rPr lang="en-US" dirty="0"/>
              <a:t> </a:t>
            </a:r>
            <a:r>
              <a:rPr lang="en-US" dirty="0" err="1"/>
              <a:t>kazniće</a:t>
            </a:r>
            <a:r>
              <a:rPr lang="en-US" dirty="0"/>
              <a:t> se:</a:t>
            </a:r>
          </a:p>
          <a:p>
            <a:pPr marL="0" indent="0">
              <a:buNone/>
            </a:pPr>
            <a:r>
              <a:rPr lang="en-US" dirty="0" smtClean="0"/>
              <a:t>2) </a:t>
            </a:r>
            <a:r>
              <a:rPr lang="en-US" dirty="0" err="1"/>
              <a:t>ko</a:t>
            </a:r>
            <a:r>
              <a:rPr lang="en-US" dirty="0"/>
              <a:t> </a:t>
            </a:r>
            <a:r>
              <a:rPr lang="en-US" dirty="0" err="1"/>
              <a:t>drugog</a:t>
            </a:r>
            <a:r>
              <a:rPr lang="en-US" dirty="0"/>
              <a:t> </a:t>
            </a:r>
            <a:r>
              <a:rPr lang="en-US" dirty="0" err="1"/>
              <a:t>liši</a:t>
            </a:r>
            <a:r>
              <a:rPr lang="en-US" dirty="0"/>
              <a:t> </a:t>
            </a:r>
            <a:r>
              <a:rPr lang="en-US" dirty="0" err="1"/>
              <a:t>života</a:t>
            </a:r>
            <a:r>
              <a:rPr lang="en-US" dirty="0"/>
              <a:t> </a:t>
            </a:r>
            <a:r>
              <a:rPr lang="en-US" dirty="0" err="1"/>
              <a:t>iz</a:t>
            </a:r>
            <a:r>
              <a:rPr lang="en-US" dirty="0"/>
              <a:t> </a:t>
            </a:r>
            <a:r>
              <a:rPr lang="bs-Latn-BA" dirty="0"/>
              <a:t>... </a:t>
            </a:r>
            <a:r>
              <a:rPr lang="en-US" b="1" dirty="0" err="1"/>
              <a:t>mržnje</a:t>
            </a:r>
            <a:r>
              <a:rPr lang="en-US" dirty="0"/>
              <a:t> </a:t>
            </a:r>
            <a:r>
              <a:rPr lang="en-US" dirty="0" err="1"/>
              <a:t>ili</a:t>
            </a:r>
            <a:r>
              <a:rPr lang="en-US" dirty="0"/>
              <a:t> </a:t>
            </a:r>
            <a:r>
              <a:rPr lang="en-US" dirty="0" err="1"/>
              <a:t>iz</a:t>
            </a:r>
            <a:r>
              <a:rPr lang="en-US" dirty="0"/>
              <a:t> </a:t>
            </a:r>
            <a:r>
              <a:rPr lang="en-US" dirty="0" err="1"/>
              <a:t>drugih</a:t>
            </a:r>
            <a:r>
              <a:rPr lang="en-US" dirty="0"/>
              <a:t> </a:t>
            </a:r>
            <a:r>
              <a:rPr lang="en-US" dirty="0" err="1"/>
              <a:t>naročito</a:t>
            </a:r>
            <a:r>
              <a:rPr lang="en-US" dirty="0"/>
              <a:t> </a:t>
            </a:r>
            <a:r>
              <a:rPr lang="en-US" dirty="0" err="1"/>
              <a:t>niskih</a:t>
            </a:r>
            <a:r>
              <a:rPr lang="en-US" dirty="0"/>
              <a:t> </a:t>
            </a:r>
            <a:r>
              <a:rPr lang="en-US" dirty="0" err="1"/>
              <a:t>pobuda</a:t>
            </a:r>
            <a:r>
              <a:rPr lang="en-US" dirty="0"/>
              <a:t>,</a:t>
            </a:r>
          </a:p>
        </p:txBody>
      </p:sp>
    </p:spTree>
    <p:extLst>
      <p:ext uri="{BB962C8B-B14F-4D97-AF65-F5344CB8AC3E}">
        <p14:creationId xmlns:p14="http://schemas.microsoft.com/office/powerpoint/2010/main" val="3475894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Teška</a:t>
            </a:r>
            <a:r>
              <a:rPr lang="en-US" b="1" dirty="0"/>
              <a:t> </a:t>
            </a:r>
            <a:r>
              <a:rPr lang="en-US" b="1" dirty="0" err="1"/>
              <a:t>tjelesna</a:t>
            </a:r>
            <a:r>
              <a:rPr lang="en-US" b="1" dirty="0"/>
              <a:t> </a:t>
            </a:r>
            <a:r>
              <a:rPr lang="en-US" b="1" dirty="0" err="1" smtClean="0"/>
              <a:t>povreda</a:t>
            </a:r>
            <a:r>
              <a:rPr lang="bs-Latn-BA" b="1" dirty="0" smtClean="0"/>
              <a:t> - </a:t>
            </a:r>
            <a:r>
              <a:rPr lang="en-US" dirty="0" err="1" smtClean="0"/>
              <a:t>Član</a:t>
            </a:r>
            <a:r>
              <a:rPr lang="en-US" dirty="0" smtClean="0"/>
              <a:t> </a:t>
            </a:r>
            <a:r>
              <a:rPr lang="en-US" dirty="0"/>
              <a:t>132.</a:t>
            </a:r>
          </a:p>
        </p:txBody>
      </p:sp>
      <p:sp>
        <p:nvSpPr>
          <p:cNvPr id="3" name="Content Placeholder 2"/>
          <p:cNvSpPr>
            <a:spLocks noGrp="1"/>
          </p:cNvSpPr>
          <p:nvPr>
            <p:ph idx="1"/>
          </p:nvPr>
        </p:nvSpPr>
        <p:spPr/>
        <p:txBody>
          <a:bodyPr>
            <a:normAutofit fontScale="92500" lnSpcReduction="10000"/>
          </a:bodyPr>
          <a:lstStyle/>
          <a:p>
            <a:r>
              <a:rPr lang="en-US" dirty="0"/>
              <a:t>(2) </a:t>
            </a:r>
            <a:r>
              <a:rPr lang="en-US" dirty="0" err="1"/>
              <a:t>Ko</a:t>
            </a:r>
            <a:r>
              <a:rPr lang="en-US" dirty="0"/>
              <a:t> </a:t>
            </a:r>
            <a:r>
              <a:rPr lang="en-US" dirty="0" err="1"/>
              <a:t>drugog</a:t>
            </a:r>
            <a:r>
              <a:rPr lang="en-US" dirty="0"/>
              <a:t> </a:t>
            </a:r>
            <a:r>
              <a:rPr lang="en-US" dirty="0" err="1"/>
              <a:t>tjelesno</a:t>
            </a:r>
            <a:r>
              <a:rPr lang="en-US" dirty="0"/>
              <a:t> </a:t>
            </a:r>
            <a:r>
              <a:rPr lang="en-US" dirty="0" err="1"/>
              <a:t>povrijedi</a:t>
            </a:r>
            <a:r>
              <a:rPr lang="en-US" dirty="0"/>
              <a:t> </a:t>
            </a:r>
            <a:r>
              <a:rPr lang="en-US" dirty="0" err="1"/>
              <a:t>ili</a:t>
            </a:r>
            <a:r>
              <a:rPr lang="en-US" dirty="0"/>
              <a:t> mu </a:t>
            </a:r>
            <a:r>
              <a:rPr lang="en-US" dirty="0" err="1"/>
              <a:t>zdravlje</a:t>
            </a:r>
            <a:r>
              <a:rPr lang="en-US" dirty="0"/>
              <a:t> </a:t>
            </a:r>
            <a:r>
              <a:rPr lang="en-US" dirty="0" err="1"/>
              <a:t>naruši</a:t>
            </a:r>
            <a:r>
              <a:rPr lang="en-US" dirty="0"/>
              <a:t> </a:t>
            </a:r>
            <a:r>
              <a:rPr lang="en-US" dirty="0" err="1"/>
              <a:t>tako</a:t>
            </a:r>
            <a:r>
              <a:rPr lang="en-US" dirty="0"/>
              <a:t> </a:t>
            </a:r>
            <a:r>
              <a:rPr lang="en-US" dirty="0" err="1"/>
              <a:t>teško</a:t>
            </a:r>
            <a:r>
              <a:rPr lang="en-US" dirty="0"/>
              <a:t> da je </a:t>
            </a:r>
            <a:r>
              <a:rPr lang="en-US" dirty="0" err="1"/>
              <a:t>usljed</a:t>
            </a:r>
            <a:r>
              <a:rPr lang="en-US" dirty="0"/>
              <a:t> toga </a:t>
            </a:r>
            <a:r>
              <a:rPr lang="en-US" dirty="0" err="1" smtClean="0"/>
              <a:t>doveden</a:t>
            </a:r>
            <a:r>
              <a:rPr lang="bs-Latn-BA" dirty="0" smtClean="0"/>
              <a:t> </a:t>
            </a:r>
            <a:r>
              <a:rPr lang="vi-VN" dirty="0" smtClean="0"/>
              <a:t>u </a:t>
            </a:r>
            <a:r>
              <a:rPr lang="vi-VN" dirty="0"/>
              <a:t>opasnost život povrijeđenog ili je uništen ili trajno i u znatnoj mjeri oslabljen koji važan </a:t>
            </a:r>
            <a:r>
              <a:rPr lang="vi-VN" dirty="0" smtClean="0"/>
              <a:t>dio</a:t>
            </a:r>
            <a:r>
              <a:rPr lang="bs-Latn-BA" dirty="0" smtClean="0"/>
              <a:t> </a:t>
            </a:r>
            <a:r>
              <a:rPr lang="vi-VN" dirty="0" smtClean="0"/>
              <a:t>njegovog </a:t>
            </a:r>
            <a:r>
              <a:rPr lang="vi-VN" dirty="0"/>
              <a:t>tijela ili koji važan organ, ili je prouzrokovana trajna nesposobnost za rad povrijeđenog</a:t>
            </a:r>
            <a:r>
              <a:rPr lang="vi-VN" dirty="0" smtClean="0"/>
              <a:t>,</a:t>
            </a:r>
            <a:r>
              <a:rPr lang="bs-Latn-BA" dirty="0" smtClean="0"/>
              <a:t> </a:t>
            </a:r>
            <a:r>
              <a:rPr lang="en-US" dirty="0" err="1" smtClean="0"/>
              <a:t>ili</a:t>
            </a:r>
            <a:r>
              <a:rPr lang="en-US" dirty="0" smtClean="0"/>
              <a:t> </a:t>
            </a:r>
            <a:r>
              <a:rPr lang="en-US" dirty="0" err="1"/>
              <a:t>trajno</a:t>
            </a:r>
            <a:r>
              <a:rPr lang="en-US" dirty="0"/>
              <a:t> i </a:t>
            </a:r>
            <a:r>
              <a:rPr lang="en-US" dirty="0" err="1"/>
              <a:t>teško</a:t>
            </a:r>
            <a:r>
              <a:rPr lang="en-US" dirty="0"/>
              <a:t> </a:t>
            </a:r>
            <a:r>
              <a:rPr lang="en-US" dirty="0" err="1"/>
              <a:t>narušavanje</a:t>
            </a:r>
            <a:r>
              <a:rPr lang="en-US" dirty="0"/>
              <a:t> </a:t>
            </a:r>
            <a:r>
              <a:rPr lang="en-US" dirty="0" err="1"/>
              <a:t>njegovog</a:t>
            </a:r>
            <a:r>
              <a:rPr lang="en-US" dirty="0"/>
              <a:t> </a:t>
            </a:r>
            <a:r>
              <a:rPr lang="en-US" dirty="0" err="1"/>
              <a:t>zdravlja</a:t>
            </a:r>
            <a:r>
              <a:rPr lang="en-US" dirty="0"/>
              <a:t> </a:t>
            </a:r>
            <a:r>
              <a:rPr lang="en-US" dirty="0" err="1"/>
              <a:t>ili</a:t>
            </a:r>
            <a:r>
              <a:rPr lang="en-US" dirty="0"/>
              <a:t> </a:t>
            </a:r>
            <a:r>
              <a:rPr lang="en-US" dirty="0" err="1"/>
              <a:t>unakaženost</a:t>
            </a:r>
            <a:r>
              <a:rPr lang="en-US" dirty="0"/>
              <a:t> </a:t>
            </a:r>
            <a:r>
              <a:rPr lang="en-US" b="1" dirty="0" err="1"/>
              <a:t>ili</a:t>
            </a:r>
            <a:r>
              <a:rPr lang="en-US" b="1" dirty="0"/>
              <a:t> je </a:t>
            </a:r>
            <a:r>
              <a:rPr lang="en-US" b="1" dirty="0" err="1"/>
              <a:t>djelo</a:t>
            </a:r>
            <a:r>
              <a:rPr lang="en-US" b="1" dirty="0"/>
              <a:t> </a:t>
            </a:r>
            <a:r>
              <a:rPr lang="en-US" b="1" dirty="0" err="1"/>
              <a:t>izvršeno</a:t>
            </a:r>
            <a:r>
              <a:rPr lang="en-US" b="1" dirty="0"/>
              <a:t> </a:t>
            </a:r>
            <a:r>
              <a:rPr lang="en-US" b="1" dirty="0" err="1"/>
              <a:t>iz</a:t>
            </a:r>
            <a:r>
              <a:rPr lang="en-US" b="1" dirty="0"/>
              <a:t> </a:t>
            </a:r>
            <a:r>
              <a:rPr lang="en-US" b="1" dirty="0" err="1"/>
              <a:t>mržnje</a:t>
            </a:r>
            <a:r>
              <a:rPr lang="en-US" dirty="0"/>
              <a:t>, </a:t>
            </a:r>
            <a:r>
              <a:rPr lang="en-US" dirty="0" err="1" smtClean="0"/>
              <a:t>kazniće</a:t>
            </a:r>
            <a:r>
              <a:rPr lang="bs-Latn-BA" dirty="0" smtClean="0"/>
              <a:t> </a:t>
            </a:r>
            <a:r>
              <a:rPr lang="pl-PL" dirty="0" smtClean="0"/>
              <a:t>se </a:t>
            </a:r>
            <a:r>
              <a:rPr lang="pl-PL" dirty="0"/>
              <a:t>kaznom zatvora od dvije do osam godina.</a:t>
            </a:r>
            <a:endParaRPr lang="en-US" dirty="0"/>
          </a:p>
        </p:txBody>
      </p:sp>
    </p:spTree>
    <p:extLst>
      <p:ext uri="{BB962C8B-B14F-4D97-AF65-F5344CB8AC3E}">
        <p14:creationId xmlns:p14="http://schemas.microsoft.com/office/powerpoint/2010/main" val="3000677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Genitalno</a:t>
            </a:r>
            <a:r>
              <a:rPr lang="en-US" b="1" dirty="0"/>
              <a:t> </a:t>
            </a:r>
            <a:r>
              <a:rPr lang="en-US" b="1" dirty="0" err="1"/>
              <a:t>sakaćenje</a:t>
            </a:r>
            <a:r>
              <a:rPr lang="en-US" b="1" dirty="0"/>
              <a:t> </a:t>
            </a:r>
            <a:r>
              <a:rPr lang="en-US" b="1" dirty="0" err="1" smtClean="0"/>
              <a:t>žena</a:t>
            </a:r>
            <a:r>
              <a:rPr lang="bs-Latn-BA" b="1" dirty="0" smtClean="0"/>
              <a:t> - </a:t>
            </a:r>
            <a:r>
              <a:rPr lang="en-US" dirty="0" err="1" smtClean="0"/>
              <a:t>Član</a:t>
            </a:r>
            <a:r>
              <a:rPr lang="en-US" dirty="0" smtClean="0"/>
              <a:t> </a:t>
            </a:r>
            <a:r>
              <a:rPr lang="en-US" dirty="0"/>
              <a:t>133.</a:t>
            </a:r>
          </a:p>
        </p:txBody>
      </p:sp>
      <p:sp>
        <p:nvSpPr>
          <p:cNvPr id="3" name="Content Placeholder 2"/>
          <p:cNvSpPr>
            <a:spLocks noGrp="1"/>
          </p:cNvSpPr>
          <p:nvPr>
            <p:ph idx="1"/>
          </p:nvPr>
        </p:nvSpPr>
        <p:spPr/>
        <p:txBody>
          <a:bodyPr>
            <a:normAutofit/>
          </a:bodyPr>
          <a:lstStyle/>
          <a:p>
            <a:r>
              <a:rPr lang="en-US" dirty="0"/>
              <a:t>(1) </a:t>
            </a:r>
            <a:r>
              <a:rPr lang="en-US" dirty="0" err="1"/>
              <a:t>Ko</a:t>
            </a:r>
            <a:r>
              <a:rPr lang="en-US" dirty="0"/>
              <a:t> </a:t>
            </a:r>
            <a:r>
              <a:rPr lang="en-US" dirty="0" err="1"/>
              <a:t>ženskom</a:t>
            </a:r>
            <a:r>
              <a:rPr lang="en-US" dirty="0"/>
              <a:t> </a:t>
            </a:r>
            <a:r>
              <a:rPr lang="en-US" dirty="0" err="1"/>
              <a:t>licu</a:t>
            </a:r>
            <a:r>
              <a:rPr lang="en-US" dirty="0"/>
              <a:t> </a:t>
            </a:r>
            <a:r>
              <a:rPr lang="en-US" dirty="0" err="1"/>
              <a:t>potpuno</a:t>
            </a:r>
            <a:r>
              <a:rPr lang="en-US" dirty="0"/>
              <a:t> </a:t>
            </a:r>
            <a:r>
              <a:rPr lang="en-US" dirty="0" err="1"/>
              <a:t>ili</a:t>
            </a:r>
            <a:r>
              <a:rPr lang="en-US" dirty="0"/>
              <a:t> </a:t>
            </a:r>
            <a:r>
              <a:rPr lang="en-US" dirty="0" err="1"/>
              <a:t>djelimično</a:t>
            </a:r>
            <a:r>
              <a:rPr lang="en-US" dirty="0"/>
              <a:t> </a:t>
            </a:r>
            <a:r>
              <a:rPr lang="en-US" dirty="0" err="1"/>
              <a:t>ukloni</a:t>
            </a:r>
            <a:r>
              <a:rPr lang="en-US" dirty="0"/>
              <a:t> </a:t>
            </a:r>
            <a:r>
              <a:rPr lang="en-US" dirty="0" err="1"/>
              <a:t>ili</a:t>
            </a:r>
            <a:r>
              <a:rPr lang="en-US" dirty="0"/>
              <a:t> </a:t>
            </a:r>
            <a:r>
              <a:rPr lang="en-US" dirty="0" err="1"/>
              <a:t>trajno</a:t>
            </a:r>
            <a:r>
              <a:rPr lang="en-US" dirty="0"/>
              <a:t> </a:t>
            </a:r>
            <a:r>
              <a:rPr lang="en-US" dirty="0" err="1"/>
              <a:t>promijeni</a:t>
            </a:r>
            <a:r>
              <a:rPr lang="en-US" dirty="0"/>
              <a:t> </a:t>
            </a:r>
            <a:r>
              <a:rPr lang="en-US" dirty="0" err="1"/>
              <a:t>spoljne</a:t>
            </a:r>
            <a:r>
              <a:rPr lang="en-US" dirty="0"/>
              <a:t> </a:t>
            </a:r>
            <a:r>
              <a:rPr lang="en-US" dirty="0" err="1" smtClean="0"/>
              <a:t>dijelove</a:t>
            </a:r>
            <a:r>
              <a:rPr lang="bs-Latn-BA" dirty="0" smtClean="0"/>
              <a:t> </a:t>
            </a:r>
            <a:r>
              <a:rPr lang="en-US" dirty="0" err="1" smtClean="0"/>
              <a:t>polnog</a:t>
            </a:r>
            <a:r>
              <a:rPr lang="en-US" dirty="0" smtClean="0"/>
              <a:t> </a:t>
            </a:r>
            <a:r>
              <a:rPr lang="en-US" dirty="0" err="1"/>
              <a:t>organa</a:t>
            </a:r>
            <a:r>
              <a:rPr lang="en-US" dirty="0"/>
              <a:t>, </a:t>
            </a:r>
            <a:r>
              <a:rPr lang="en-US" dirty="0" err="1"/>
              <a:t>kazniće</a:t>
            </a:r>
            <a:r>
              <a:rPr lang="en-US" dirty="0"/>
              <a:t> se </a:t>
            </a:r>
            <a:r>
              <a:rPr lang="en-US" dirty="0" err="1"/>
              <a:t>kaznom</a:t>
            </a:r>
            <a:r>
              <a:rPr lang="en-US" dirty="0"/>
              <a:t> </a:t>
            </a:r>
            <a:r>
              <a:rPr lang="en-US" dirty="0" err="1"/>
              <a:t>zatvora</a:t>
            </a:r>
            <a:r>
              <a:rPr lang="en-US" dirty="0"/>
              <a:t> od </a:t>
            </a:r>
            <a:r>
              <a:rPr lang="en-US" dirty="0" err="1"/>
              <a:t>šest</a:t>
            </a:r>
            <a:r>
              <a:rPr lang="en-US" dirty="0"/>
              <a:t> </a:t>
            </a:r>
            <a:r>
              <a:rPr lang="en-US" dirty="0" err="1"/>
              <a:t>mjeseci</a:t>
            </a:r>
            <a:r>
              <a:rPr lang="en-US" dirty="0"/>
              <a:t> do pet </a:t>
            </a:r>
            <a:r>
              <a:rPr lang="en-US" dirty="0" err="1"/>
              <a:t>godina</a:t>
            </a:r>
            <a:r>
              <a:rPr lang="en-US" dirty="0"/>
              <a:t>.</a:t>
            </a:r>
            <a:endParaRPr lang="bs-Latn-BA" dirty="0" smtClean="0"/>
          </a:p>
          <a:p>
            <a:r>
              <a:rPr lang="en-US" dirty="0" smtClean="0"/>
              <a:t>(</a:t>
            </a:r>
            <a:r>
              <a:rPr lang="en-US" dirty="0"/>
              <a:t>3) </a:t>
            </a:r>
            <a:r>
              <a:rPr lang="en-US" dirty="0" err="1"/>
              <a:t>Ako</a:t>
            </a:r>
            <a:r>
              <a:rPr lang="en-US" dirty="0"/>
              <a:t> je </a:t>
            </a:r>
            <a:r>
              <a:rPr lang="en-US" dirty="0" err="1"/>
              <a:t>djelo</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učinjeno</a:t>
            </a:r>
            <a:r>
              <a:rPr lang="en-US" dirty="0"/>
              <a:t> </a:t>
            </a:r>
            <a:r>
              <a:rPr lang="en-US" b="1" dirty="0" err="1"/>
              <a:t>iz</a:t>
            </a:r>
            <a:r>
              <a:rPr lang="en-US" b="1" dirty="0"/>
              <a:t> </a:t>
            </a:r>
            <a:r>
              <a:rPr lang="en-US" b="1" dirty="0" err="1"/>
              <a:t>mržnje</a:t>
            </a:r>
            <a:r>
              <a:rPr lang="en-US" dirty="0"/>
              <a:t>, </a:t>
            </a:r>
            <a:r>
              <a:rPr lang="bs-Latn-BA" dirty="0" smtClean="0"/>
              <a:t>...</a:t>
            </a:r>
            <a:r>
              <a:rPr lang="en-US" dirty="0" smtClean="0"/>
              <a:t> </a:t>
            </a:r>
            <a:r>
              <a:rPr lang="en-US" dirty="0" err="1"/>
              <a:t>učinilac</a:t>
            </a:r>
            <a:r>
              <a:rPr lang="en-US" dirty="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od </a:t>
            </a:r>
            <a:r>
              <a:rPr lang="en-US" dirty="0" err="1"/>
              <a:t>jedne</a:t>
            </a:r>
            <a:r>
              <a:rPr lang="en-US" dirty="0"/>
              <a:t> do </a:t>
            </a:r>
            <a:r>
              <a:rPr lang="en-US" dirty="0" err="1" smtClean="0"/>
              <a:t>sam</a:t>
            </a:r>
            <a:r>
              <a:rPr lang="bs-Latn-BA" dirty="0" smtClean="0"/>
              <a:t> </a:t>
            </a:r>
            <a:r>
              <a:rPr lang="en-US" dirty="0" err="1" smtClean="0"/>
              <a:t>godina</a:t>
            </a:r>
            <a:r>
              <a:rPr lang="en-US" b="1" dirty="0"/>
              <a:t>.</a:t>
            </a:r>
            <a:endParaRPr lang="en-US" dirty="0"/>
          </a:p>
        </p:txBody>
      </p:sp>
    </p:spTree>
    <p:extLst>
      <p:ext uri="{BB962C8B-B14F-4D97-AF65-F5344CB8AC3E}">
        <p14:creationId xmlns:p14="http://schemas.microsoft.com/office/powerpoint/2010/main" val="663123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Silovanje</a:t>
            </a:r>
            <a:r>
              <a:rPr lang="bs-Latn-BA" b="1" dirty="0" smtClean="0"/>
              <a:t> - </a:t>
            </a:r>
            <a:r>
              <a:rPr lang="en-US" dirty="0" err="1" smtClean="0"/>
              <a:t>Član</a:t>
            </a:r>
            <a:r>
              <a:rPr lang="en-US" dirty="0" smtClean="0"/>
              <a:t> </a:t>
            </a:r>
            <a:r>
              <a:rPr lang="en-US" dirty="0"/>
              <a:t>165.</a:t>
            </a:r>
          </a:p>
        </p:txBody>
      </p:sp>
      <p:sp>
        <p:nvSpPr>
          <p:cNvPr id="3" name="Content Placeholder 2"/>
          <p:cNvSpPr>
            <a:spLocks noGrp="1"/>
          </p:cNvSpPr>
          <p:nvPr>
            <p:ph idx="1"/>
          </p:nvPr>
        </p:nvSpPr>
        <p:spPr/>
        <p:txBody>
          <a:bodyPr>
            <a:normAutofit/>
          </a:bodyPr>
          <a:lstStyle/>
          <a:p>
            <a:r>
              <a:rPr lang="en-US" dirty="0"/>
              <a:t>(1) </a:t>
            </a:r>
            <a:r>
              <a:rPr lang="en-US" dirty="0" err="1"/>
              <a:t>Ko</a:t>
            </a:r>
            <a:r>
              <a:rPr lang="en-US" dirty="0"/>
              <a:t> </a:t>
            </a:r>
            <a:r>
              <a:rPr lang="en-US" dirty="0" err="1"/>
              <a:t>drugog</a:t>
            </a:r>
            <a:r>
              <a:rPr lang="en-US" dirty="0"/>
              <a:t> </a:t>
            </a:r>
            <a:r>
              <a:rPr lang="en-US" dirty="0" err="1"/>
              <a:t>prinudi</a:t>
            </a:r>
            <a:r>
              <a:rPr lang="en-US" dirty="0"/>
              <a:t> </a:t>
            </a:r>
            <a:r>
              <a:rPr lang="en-US" dirty="0" err="1"/>
              <a:t>na</a:t>
            </a:r>
            <a:r>
              <a:rPr lang="en-US" dirty="0"/>
              <a:t> </a:t>
            </a:r>
            <a:r>
              <a:rPr lang="en-US" dirty="0" err="1"/>
              <a:t>obljubu</a:t>
            </a:r>
            <a:r>
              <a:rPr lang="en-US" dirty="0"/>
              <a:t> </a:t>
            </a:r>
            <a:r>
              <a:rPr lang="en-US" dirty="0" err="1"/>
              <a:t>ili</a:t>
            </a:r>
            <a:r>
              <a:rPr lang="en-US" dirty="0"/>
              <a:t> s </a:t>
            </a:r>
            <a:r>
              <a:rPr lang="en-US" dirty="0" err="1"/>
              <a:t>njom</a:t>
            </a:r>
            <a:r>
              <a:rPr lang="en-US" dirty="0"/>
              <a:t> </a:t>
            </a:r>
            <a:r>
              <a:rPr lang="en-US" dirty="0" err="1"/>
              <a:t>izjednačenu</a:t>
            </a:r>
            <a:r>
              <a:rPr lang="en-US" dirty="0"/>
              <a:t> </a:t>
            </a:r>
            <a:r>
              <a:rPr lang="en-US" dirty="0" err="1"/>
              <a:t>polnu</a:t>
            </a:r>
            <a:r>
              <a:rPr lang="en-US" dirty="0"/>
              <a:t> </a:t>
            </a:r>
            <a:r>
              <a:rPr lang="en-US" dirty="0" err="1"/>
              <a:t>radnju</a:t>
            </a:r>
            <a:r>
              <a:rPr lang="en-US" dirty="0"/>
              <a:t> </a:t>
            </a:r>
            <a:r>
              <a:rPr lang="en-US" dirty="0" err="1"/>
              <a:t>upotrebom</a:t>
            </a:r>
            <a:r>
              <a:rPr lang="en-US" dirty="0"/>
              <a:t> </a:t>
            </a:r>
            <a:r>
              <a:rPr lang="en-US" dirty="0" err="1"/>
              <a:t>sile</a:t>
            </a:r>
            <a:r>
              <a:rPr lang="en-US" dirty="0"/>
              <a:t> </a:t>
            </a:r>
            <a:r>
              <a:rPr lang="en-US" dirty="0" err="1" smtClean="0"/>
              <a:t>ili</a:t>
            </a:r>
            <a:r>
              <a:rPr lang="bs-Latn-BA" dirty="0" smtClean="0"/>
              <a:t> </a:t>
            </a:r>
            <a:r>
              <a:rPr lang="en-US" dirty="0" err="1" smtClean="0"/>
              <a:t>prijetnje</a:t>
            </a:r>
            <a:r>
              <a:rPr lang="en-US" dirty="0" smtClean="0"/>
              <a:t> </a:t>
            </a:r>
            <a:r>
              <a:rPr lang="en-US" dirty="0"/>
              <a:t>da </a:t>
            </a:r>
            <a:r>
              <a:rPr lang="en-US" dirty="0" err="1"/>
              <a:t>će</a:t>
            </a:r>
            <a:r>
              <a:rPr lang="en-US" dirty="0"/>
              <a:t> </a:t>
            </a:r>
            <a:r>
              <a:rPr lang="en-US" dirty="0" err="1"/>
              <a:t>neposredno</a:t>
            </a:r>
            <a:r>
              <a:rPr lang="en-US" dirty="0"/>
              <a:t> </a:t>
            </a:r>
            <a:r>
              <a:rPr lang="en-US" dirty="0" err="1"/>
              <a:t>napasti</a:t>
            </a:r>
            <a:r>
              <a:rPr lang="en-US" dirty="0"/>
              <a:t> </a:t>
            </a:r>
            <a:r>
              <a:rPr lang="en-US" dirty="0" err="1"/>
              <a:t>na</a:t>
            </a:r>
            <a:r>
              <a:rPr lang="en-US" dirty="0"/>
              <a:t> </a:t>
            </a:r>
            <a:r>
              <a:rPr lang="en-US" dirty="0" err="1"/>
              <a:t>život</a:t>
            </a:r>
            <a:r>
              <a:rPr lang="en-US" dirty="0"/>
              <a:t> </a:t>
            </a:r>
            <a:r>
              <a:rPr lang="en-US" dirty="0" err="1"/>
              <a:t>ili</a:t>
            </a:r>
            <a:r>
              <a:rPr lang="en-US" dirty="0"/>
              <a:t> </a:t>
            </a:r>
            <a:r>
              <a:rPr lang="en-US" dirty="0" err="1"/>
              <a:t>tijelo</a:t>
            </a:r>
            <a:r>
              <a:rPr lang="en-US" dirty="0"/>
              <a:t> tog </a:t>
            </a:r>
            <a:r>
              <a:rPr lang="en-US" dirty="0" err="1"/>
              <a:t>ili</a:t>
            </a:r>
            <a:r>
              <a:rPr lang="en-US" dirty="0"/>
              <a:t> </a:t>
            </a:r>
            <a:r>
              <a:rPr lang="en-US" dirty="0" err="1"/>
              <a:t>njemu</a:t>
            </a:r>
            <a:r>
              <a:rPr lang="en-US" dirty="0"/>
              <a:t> </a:t>
            </a:r>
            <a:r>
              <a:rPr lang="en-US" dirty="0" err="1"/>
              <a:t>bliskog</a:t>
            </a:r>
            <a:r>
              <a:rPr lang="en-US" dirty="0"/>
              <a:t> </a:t>
            </a:r>
            <a:r>
              <a:rPr lang="en-US" dirty="0" err="1"/>
              <a:t>lica</a:t>
            </a:r>
            <a:r>
              <a:rPr lang="en-US" dirty="0"/>
              <a:t>, </a:t>
            </a:r>
            <a:r>
              <a:rPr lang="en-US" dirty="0" err="1"/>
              <a:t>kazniće</a:t>
            </a:r>
            <a:r>
              <a:rPr lang="en-US" dirty="0"/>
              <a:t> se </a:t>
            </a:r>
            <a:r>
              <a:rPr lang="en-US" dirty="0" err="1" smtClean="0"/>
              <a:t>kaznom</a:t>
            </a:r>
            <a:r>
              <a:rPr lang="bs-Latn-BA" dirty="0" smtClean="0"/>
              <a:t> </a:t>
            </a:r>
            <a:r>
              <a:rPr lang="pl-PL" dirty="0" smtClean="0"/>
              <a:t>zatvora </a:t>
            </a:r>
            <a:r>
              <a:rPr lang="pl-PL" dirty="0"/>
              <a:t>od tri do deset godina.</a:t>
            </a:r>
          </a:p>
          <a:p>
            <a:r>
              <a:rPr lang="en-US" dirty="0"/>
              <a:t>(2) </a:t>
            </a:r>
            <a:r>
              <a:rPr lang="en-US" dirty="0" err="1"/>
              <a:t>Ako</a:t>
            </a:r>
            <a:r>
              <a:rPr lang="en-US" dirty="0"/>
              <a:t> je </a:t>
            </a:r>
            <a:r>
              <a:rPr lang="en-US" dirty="0" err="1"/>
              <a:t>djelo</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izvršeno</a:t>
            </a:r>
            <a:r>
              <a:rPr lang="en-US" dirty="0"/>
              <a:t> </a:t>
            </a:r>
            <a:r>
              <a:rPr lang="bs-Latn-BA" dirty="0" smtClean="0"/>
              <a:t>..</a:t>
            </a:r>
            <a:r>
              <a:rPr lang="en-US" dirty="0" smtClean="0"/>
              <a:t> </a:t>
            </a:r>
            <a:r>
              <a:rPr lang="en-US" dirty="0" err="1">
                <a:solidFill>
                  <a:srgbClr val="FF0000"/>
                </a:solidFill>
                <a:effectLst>
                  <a:outerShdw blurRad="38100" dist="38100" dir="2700000" algn="tl">
                    <a:srgbClr val="000000">
                      <a:alpha val="43137"/>
                    </a:srgbClr>
                  </a:outerShdw>
                </a:effectLst>
              </a:rPr>
              <a:t>iz</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mržnje</a:t>
            </a:r>
            <a:r>
              <a:rPr lang="en-US" dirty="0"/>
              <a:t>, </a:t>
            </a:r>
            <a:r>
              <a:rPr lang="bs-Latn-BA" dirty="0" smtClean="0"/>
              <a:t>... </a:t>
            </a:r>
            <a:r>
              <a:rPr lang="en-US" dirty="0" err="1" smtClean="0"/>
              <a:t>učinilac</a:t>
            </a:r>
            <a:r>
              <a:rPr lang="en-US" dirty="0" smtClean="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od pet do </a:t>
            </a:r>
            <a:r>
              <a:rPr lang="en-US" dirty="0" err="1"/>
              <a:t>petnaest</a:t>
            </a:r>
            <a:r>
              <a:rPr lang="en-US" dirty="0"/>
              <a:t> </a:t>
            </a:r>
            <a:r>
              <a:rPr lang="en-US" dirty="0" err="1"/>
              <a:t>godina</a:t>
            </a:r>
            <a:r>
              <a:rPr lang="en-US" dirty="0" smtClean="0"/>
              <a:t>.</a:t>
            </a:r>
            <a:endParaRPr lang="en-US" dirty="0"/>
          </a:p>
        </p:txBody>
      </p:sp>
    </p:spTree>
    <p:extLst>
      <p:ext uri="{BB962C8B-B14F-4D97-AF65-F5344CB8AC3E}">
        <p14:creationId xmlns:p14="http://schemas.microsoft.com/office/powerpoint/2010/main" val="3862373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Obljuba</a:t>
            </a:r>
            <a:r>
              <a:rPr lang="en-US" sz="3600" b="1" dirty="0"/>
              <a:t> </a:t>
            </a:r>
            <a:r>
              <a:rPr lang="en-US" sz="3600" b="1" dirty="0" err="1"/>
              <a:t>nad</a:t>
            </a:r>
            <a:r>
              <a:rPr lang="en-US" sz="3600" b="1" dirty="0"/>
              <a:t> </a:t>
            </a:r>
            <a:r>
              <a:rPr lang="en-US" sz="3600" b="1" dirty="0" err="1"/>
              <a:t>nemoćnim</a:t>
            </a:r>
            <a:r>
              <a:rPr lang="en-US" sz="3600" b="1" dirty="0"/>
              <a:t> </a:t>
            </a:r>
            <a:r>
              <a:rPr lang="en-US" sz="3600" b="1" dirty="0" err="1" smtClean="0"/>
              <a:t>licem</a:t>
            </a:r>
            <a:r>
              <a:rPr lang="bs-Latn-BA" sz="3600" b="1" dirty="0" smtClean="0"/>
              <a:t> - </a:t>
            </a:r>
            <a:r>
              <a:rPr lang="en-US" sz="3600" dirty="0" err="1" smtClean="0"/>
              <a:t>Član</a:t>
            </a:r>
            <a:r>
              <a:rPr lang="en-US" sz="3600" dirty="0" smtClean="0"/>
              <a:t> </a:t>
            </a:r>
            <a:r>
              <a:rPr lang="en-US" sz="3600" dirty="0"/>
              <a:t>167</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t>
            </a:r>
            <a:r>
              <a:rPr lang="en-US" dirty="0"/>
              <a:t>1) </a:t>
            </a:r>
            <a:r>
              <a:rPr lang="en-US" dirty="0" err="1"/>
              <a:t>Ko</a:t>
            </a:r>
            <a:r>
              <a:rPr lang="en-US" dirty="0"/>
              <a:t> </a:t>
            </a:r>
            <a:r>
              <a:rPr lang="en-US" dirty="0" err="1"/>
              <a:t>nad</a:t>
            </a:r>
            <a:r>
              <a:rPr lang="en-US" dirty="0"/>
              <a:t> </a:t>
            </a:r>
            <a:r>
              <a:rPr lang="en-US" dirty="0" err="1"/>
              <a:t>drugim</a:t>
            </a:r>
            <a:r>
              <a:rPr lang="en-US" dirty="0"/>
              <a:t> </a:t>
            </a:r>
            <a:r>
              <a:rPr lang="en-US" dirty="0" err="1"/>
              <a:t>licem</a:t>
            </a:r>
            <a:r>
              <a:rPr lang="en-US" dirty="0"/>
              <a:t> </a:t>
            </a:r>
            <a:r>
              <a:rPr lang="en-US" dirty="0" err="1"/>
              <a:t>izvrši</a:t>
            </a:r>
            <a:r>
              <a:rPr lang="en-US" dirty="0"/>
              <a:t> </a:t>
            </a:r>
            <a:r>
              <a:rPr lang="en-US" dirty="0" err="1"/>
              <a:t>obljubu</a:t>
            </a:r>
            <a:r>
              <a:rPr lang="en-US" dirty="0"/>
              <a:t> </a:t>
            </a:r>
            <a:r>
              <a:rPr lang="en-US" dirty="0" err="1"/>
              <a:t>ili</a:t>
            </a:r>
            <a:r>
              <a:rPr lang="en-US" dirty="0"/>
              <a:t> s </a:t>
            </a:r>
            <a:r>
              <a:rPr lang="en-US" dirty="0" err="1"/>
              <a:t>njom</a:t>
            </a:r>
            <a:r>
              <a:rPr lang="en-US" dirty="0"/>
              <a:t> </a:t>
            </a:r>
            <a:r>
              <a:rPr lang="en-US" dirty="0" err="1"/>
              <a:t>izjednačenu</a:t>
            </a:r>
            <a:r>
              <a:rPr lang="en-US" dirty="0"/>
              <a:t> </a:t>
            </a:r>
            <a:r>
              <a:rPr lang="en-US" dirty="0" err="1"/>
              <a:t>polnu</a:t>
            </a:r>
            <a:r>
              <a:rPr lang="en-US" dirty="0"/>
              <a:t> </a:t>
            </a:r>
            <a:r>
              <a:rPr lang="en-US" dirty="0" err="1"/>
              <a:t>radnju</a:t>
            </a:r>
            <a:r>
              <a:rPr lang="en-US" dirty="0"/>
              <a:t> </a:t>
            </a:r>
            <a:r>
              <a:rPr lang="en-US" dirty="0" err="1" smtClean="0"/>
              <a:t>iskoristivši</a:t>
            </a:r>
            <a:r>
              <a:rPr lang="bs-Latn-BA" dirty="0" smtClean="0"/>
              <a:t> </a:t>
            </a:r>
            <a:r>
              <a:rPr lang="en-US" dirty="0" err="1" smtClean="0"/>
              <a:t>duševno</a:t>
            </a:r>
            <a:r>
              <a:rPr lang="en-US" dirty="0" smtClean="0"/>
              <a:t> </a:t>
            </a:r>
            <a:r>
              <a:rPr lang="en-US" dirty="0" err="1"/>
              <a:t>oboljenje</a:t>
            </a:r>
            <a:r>
              <a:rPr lang="en-US" dirty="0"/>
              <a:t>, </a:t>
            </a:r>
            <a:r>
              <a:rPr lang="en-US" dirty="0" err="1"/>
              <a:t>nedovoljnu</a:t>
            </a:r>
            <a:r>
              <a:rPr lang="en-US" dirty="0"/>
              <a:t> </a:t>
            </a:r>
            <a:r>
              <a:rPr lang="en-US" dirty="0" err="1"/>
              <a:t>duševnu</a:t>
            </a:r>
            <a:r>
              <a:rPr lang="en-US" dirty="0"/>
              <a:t> </a:t>
            </a:r>
            <a:r>
              <a:rPr lang="en-US" dirty="0" err="1"/>
              <a:t>razvijenost</a:t>
            </a:r>
            <a:r>
              <a:rPr lang="en-US" dirty="0"/>
              <a:t>, </a:t>
            </a:r>
            <a:r>
              <a:rPr lang="en-US" dirty="0" err="1"/>
              <a:t>drugu</a:t>
            </a:r>
            <a:r>
              <a:rPr lang="en-US" dirty="0"/>
              <a:t> </a:t>
            </a:r>
            <a:r>
              <a:rPr lang="en-US" dirty="0" err="1"/>
              <a:t>duševnu</a:t>
            </a:r>
            <a:r>
              <a:rPr lang="en-US" dirty="0"/>
              <a:t> </a:t>
            </a:r>
            <a:r>
              <a:rPr lang="en-US" dirty="0" err="1"/>
              <a:t>poremećenost</a:t>
            </a:r>
            <a:r>
              <a:rPr lang="en-US" dirty="0"/>
              <a:t>, </a:t>
            </a:r>
            <a:r>
              <a:rPr lang="en-US" dirty="0" err="1"/>
              <a:t>nemoć</a:t>
            </a:r>
            <a:r>
              <a:rPr lang="en-US" dirty="0"/>
              <a:t> </a:t>
            </a:r>
            <a:r>
              <a:rPr lang="en-US" dirty="0" err="1"/>
              <a:t>ili</a:t>
            </a:r>
            <a:r>
              <a:rPr lang="en-US" dirty="0"/>
              <a:t> </a:t>
            </a:r>
            <a:r>
              <a:rPr lang="en-US" dirty="0" err="1" smtClean="0"/>
              <a:t>kakvo</a:t>
            </a:r>
            <a:r>
              <a:rPr lang="bs-Latn-BA" dirty="0" smtClean="0"/>
              <a:t> </a:t>
            </a:r>
            <a:r>
              <a:rPr lang="en-US" dirty="0" err="1" smtClean="0"/>
              <a:t>drugo</a:t>
            </a:r>
            <a:r>
              <a:rPr lang="en-US" dirty="0" smtClean="0"/>
              <a:t> </a:t>
            </a:r>
            <a:r>
              <a:rPr lang="en-US" dirty="0" err="1"/>
              <a:t>stanje</a:t>
            </a:r>
            <a:r>
              <a:rPr lang="en-US" dirty="0"/>
              <a:t> tog </a:t>
            </a:r>
            <a:r>
              <a:rPr lang="en-US" dirty="0" err="1"/>
              <a:t>lica</a:t>
            </a:r>
            <a:r>
              <a:rPr lang="en-US" dirty="0"/>
              <a:t> </a:t>
            </a:r>
            <a:r>
              <a:rPr lang="en-US" dirty="0" err="1"/>
              <a:t>usljed</a:t>
            </a:r>
            <a:r>
              <a:rPr lang="en-US" dirty="0"/>
              <a:t> </a:t>
            </a:r>
            <a:r>
              <a:rPr lang="en-US" dirty="0" err="1"/>
              <a:t>kojeg</a:t>
            </a:r>
            <a:r>
              <a:rPr lang="en-US" dirty="0"/>
              <a:t> </a:t>
            </a:r>
            <a:r>
              <a:rPr lang="en-US" dirty="0" err="1"/>
              <a:t>ono</a:t>
            </a:r>
            <a:r>
              <a:rPr lang="en-US" dirty="0"/>
              <a:t> </a:t>
            </a:r>
            <a:r>
              <a:rPr lang="en-US" dirty="0" err="1"/>
              <a:t>nije</a:t>
            </a:r>
            <a:r>
              <a:rPr lang="en-US" dirty="0"/>
              <a:t> </a:t>
            </a:r>
            <a:r>
              <a:rPr lang="en-US" dirty="0" err="1"/>
              <a:t>sposobno</a:t>
            </a:r>
            <a:r>
              <a:rPr lang="en-US" dirty="0"/>
              <a:t> </a:t>
            </a:r>
            <a:r>
              <a:rPr lang="en-US" dirty="0" err="1"/>
              <a:t>za</a:t>
            </a:r>
            <a:r>
              <a:rPr lang="en-US" dirty="0"/>
              <a:t> </a:t>
            </a:r>
            <a:r>
              <a:rPr lang="en-US" dirty="0" err="1"/>
              <a:t>otpor</a:t>
            </a:r>
            <a:r>
              <a:rPr lang="en-US" dirty="0"/>
              <a:t>, </a:t>
            </a:r>
            <a:r>
              <a:rPr lang="en-US" dirty="0" err="1"/>
              <a:t>kazniće</a:t>
            </a:r>
            <a:r>
              <a:rPr lang="en-US" dirty="0"/>
              <a:t> se </a:t>
            </a:r>
            <a:r>
              <a:rPr lang="en-US" dirty="0" err="1"/>
              <a:t>kaznom</a:t>
            </a:r>
            <a:r>
              <a:rPr lang="en-US" dirty="0"/>
              <a:t> </a:t>
            </a:r>
            <a:r>
              <a:rPr lang="en-US" dirty="0" err="1"/>
              <a:t>zatvora</a:t>
            </a:r>
            <a:r>
              <a:rPr lang="en-US" dirty="0"/>
              <a:t> od </a:t>
            </a:r>
            <a:r>
              <a:rPr lang="en-US" dirty="0" err="1" smtClean="0"/>
              <a:t>dvije</a:t>
            </a:r>
            <a:r>
              <a:rPr lang="bs-Latn-BA" dirty="0" smtClean="0"/>
              <a:t> </a:t>
            </a:r>
            <a:r>
              <a:rPr lang="en-US" dirty="0" smtClean="0"/>
              <a:t>do </a:t>
            </a:r>
            <a:r>
              <a:rPr lang="en-US" dirty="0" err="1"/>
              <a:t>deset</a:t>
            </a:r>
            <a:r>
              <a:rPr lang="en-US" dirty="0"/>
              <a:t> </a:t>
            </a:r>
            <a:r>
              <a:rPr lang="en-US" dirty="0" err="1"/>
              <a:t>godina</a:t>
            </a:r>
            <a:r>
              <a:rPr lang="en-US" dirty="0"/>
              <a:t>.</a:t>
            </a:r>
          </a:p>
          <a:p>
            <a:pPr marL="0" indent="0">
              <a:buNone/>
            </a:pPr>
            <a:r>
              <a:rPr lang="en-US" dirty="0"/>
              <a:t>(2) </a:t>
            </a:r>
            <a:r>
              <a:rPr lang="en-US" dirty="0" err="1"/>
              <a:t>Ako</a:t>
            </a:r>
            <a:r>
              <a:rPr lang="en-US" dirty="0"/>
              <a:t> je </a:t>
            </a:r>
            <a:r>
              <a:rPr lang="en-US" dirty="0" err="1"/>
              <a:t>djelo</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izvršeno</a:t>
            </a:r>
            <a:r>
              <a:rPr lang="en-US" dirty="0"/>
              <a:t> </a:t>
            </a:r>
            <a:r>
              <a:rPr lang="bs-Latn-BA" dirty="0" smtClean="0"/>
              <a:t>...</a:t>
            </a:r>
            <a:r>
              <a:rPr lang="en-US" dirty="0" smtClean="0"/>
              <a:t> </a:t>
            </a:r>
            <a:r>
              <a:rPr lang="en-US" dirty="0" err="1"/>
              <a:t>iz</a:t>
            </a:r>
            <a:r>
              <a:rPr lang="en-US" dirty="0"/>
              <a:t> </a:t>
            </a:r>
            <a:r>
              <a:rPr lang="en-US" b="1" dirty="0" err="1"/>
              <a:t>mržnje</a:t>
            </a:r>
            <a:r>
              <a:rPr lang="en-US" dirty="0"/>
              <a:t>, </a:t>
            </a:r>
            <a:r>
              <a:rPr lang="bs-Latn-BA" dirty="0" smtClean="0"/>
              <a:t> ... </a:t>
            </a:r>
            <a:r>
              <a:rPr lang="en-US" dirty="0" err="1" smtClean="0"/>
              <a:t>učinilac</a:t>
            </a:r>
            <a:r>
              <a:rPr lang="en-US" dirty="0" smtClean="0"/>
              <a:t> </a:t>
            </a:r>
            <a:r>
              <a:rPr lang="en-US" dirty="0" err="1"/>
              <a:t>će</a:t>
            </a:r>
            <a:r>
              <a:rPr lang="en-US" dirty="0"/>
              <a:t> se </a:t>
            </a:r>
            <a:r>
              <a:rPr lang="en-US" dirty="0" err="1"/>
              <a:t>kazniti</a:t>
            </a:r>
            <a:r>
              <a:rPr lang="en-US" dirty="0"/>
              <a:t> </a:t>
            </a:r>
            <a:r>
              <a:rPr lang="en-US" dirty="0" err="1"/>
              <a:t>kaznom</a:t>
            </a:r>
            <a:r>
              <a:rPr lang="en-US" dirty="0"/>
              <a:t> </a:t>
            </a:r>
            <a:r>
              <a:rPr lang="en-US" dirty="0" err="1" smtClean="0"/>
              <a:t>zatvora</a:t>
            </a:r>
            <a:r>
              <a:rPr lang="bs-Latn-BA" dirty="0" smtClean="0"/>
              <a:t> </a:t>
            </a:r>
            <a:r>
              <a:rPr lang="en-US" dirty="0" err="1" smtClean="0"/>
              <a:t>najmanje</a:t>
            </a:r>
            <a:r>
              <a:rPr lang="en-US" dirty="0" smtClean="0"/>
              <a:t> </a:t>
            </a:r>
            <a:r>
              <a:rPr lang="en-US" dirty="0"/>
              <a:t>pet </a:t>
            </a:r>
            <a:r>
              <a:rPr lang="en-US" dirty="0" err="1"/>
              <a:t>godina</a:t>
            </a:r>
            <a:r>
              <a:rPr lang="en-US" dirty="0" smtClean="0"/>
              <a:t>.</a:t>
            </a:r>
            <a:endParaRPr lang="en-US" dirty="0"/>
          </a:p>
        </p:txBody>
      </p:sp>
    </p:spTree>
    <p:extLst>
      <p:ext uri="{BB962C8B-B14F-4D97-AF65-F5344CB8AC3E}">
        <p14:creationId xmlns:p14="http://schemas.microsoft.com/office/powerpoint/2010/main" val="3652671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t>Teška </a:t>
            </a:r>
            <a:r>
              <a:rPr lang="vi-VN" b="1" dirty="0" smtClean="0"/>
              <a:t>krađa</a:t>
            </a:r>
            <a:r>
              <a:rPr lang="bs-Latn-BA" b="1" dirty="0" smtClean="0"/>
              <a:t> - </a:t>
            </a:r>
            <a:r>
              <a:rPr lang="en-US" dirty="0" err="1" smtClean="0"/>
              <a:t>Član</a:t>
            </a:r>
            <a:r>
              <a:rPr lang="en-US" dirty="0" smtClean="0"/>
              <a:t> </a:t>
            </a:r>
            <a:r>
              <a:rPr lang="en-US" dirty="0"/>
              <a:t>226.</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vi-VN" dirty="0" smtClean="0"/>
              <a:t>(</a:t>
            </a:r>
            <a:r>
              <a:rPr lang="vi-VN" dirty="0"/>
              <a:t>1) Učinilac će se kazniti kaznom zatvora od jedne do osam godina ako je krađa izvršena:</a:t>
            </a:r>
          </a:p>
          <a:p>
            <a:pPr marL="0" indent="0">
              <a:buNone/>
            </a:pPr>
            <a:r>
              <a:rPr lang="bs-Latn-BA" dirty="0" smtClean="0"/>
              <a:t>...</a:t>
            </a:r>
            <a:endParaRPr lang="en-US" dirty="0"/>
          </a:p>
          <a:p>
            <a:pPr marL="0" indent="0">
              <a:buNone/>
            </a:pPr>
            <a:r>
              <a:rPr lang="en-US" dirty="0"/>
              <a:t>7) </a:t>
            </a:r>
            <a:r>
              <a:rPr lang="en-US" dirty="0" err="1"/>
              <a:t>iz</a:t>
            </a:r>
            <a:r>
              <a:rPr lang="en-US" dirty="0"/>
              <a:t> </a:t>
            </a:r>
            <a:r>
              <a:rPr lang="en-US" dirty="0" err="1"/>
              <a:t>mržnje</a:t>
            </a:r>
            <a:r>
              <a:rPr lang="en-US" dirty="0" smtClean="0"/>
              <a:t>.</a:t>
            </a:r>
            <a:endParaRPr lang="en-US" dirty="0"/>
          </a:p>
        </p:txBody>
      </p:sp>
    </p:spTree>
    <p:extLst>
      <p:ext uri="{BB962C8B-B14F-4D97-AF65-F5344CB8AC3E}">
        <p14:creationId xmlns:p14="http://schemas.microsoft.com/office/powerpoint/2010/main" val="287740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Razbojništvo</a:t>
            </a:r>
            <a:r>
              <a:rPr lang="bs-Latn-BA" b="1" dirty="0" smtClean="0"/>
              <a:t> - </a:t>
            </a:r>
            <a:r>
              <a:rPr lang="en-US" dirty="0" err="1" smtClean="0"/>
              <a:t>Član</a:t>
            </a:r>
            <a:r>
              <a:rPr lang="en-US" dirty="0" smtClean="0"/>
              <a:t> </a:t>
            </a:r>
            <a:r>
              <a:rPr lang="en-US" dirty="0"/>
              <a:t>227</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1) </a:t>
            </a:r>
            <a:r>
              <a:rPr lang="en-US" dirty="0" err="1"/>
              <a:t>Ko</a:t>
            </a:r>
            <a:r>
              <a:rPr lang="en-US" dirty="0"/>
              <a:t> </a:t>
            </a:r>
            <a:r>
              <a:rPr lang="en-US" sz="3100" dirty="0" err="1"/>
              <a:t>upotrebom</a:t>
            </a:r>
            <a:r>
              <a:rPr lang="en-US" sz="3100" dirty="0"/>
              <a:t> </a:t>
            </a:r>
            <a:r>
              <a:rPr lang="en-US" sz="3100" dirty="0" err="1"/>
              <a:t>sile</a:t>
            </a:r>
            <a:r>
              <a:rPr lang="en-US" sz="3100" dirty="0"/>
              <a:t> </a:t>
            </a:r>
            <a:r>
              <a:rPr lang="en-US" sz="3100" dirty="0" err="1"/>
              <a:t>protiv</a:t>
            </a:r>
            <a:r>
              <a:rPr lang="en-US" sz="3100" dirty="0"/>
              <a:t> </a:t>
            </a:r>
            <a:r>
              <a:rPr lang="en-US" sz="3100" dirty="0" err="1"/>
              <a:t>nekog</a:t>
            </a:r>
            <a:r>
              <a:rPr lang="en-US" sz="3100" dirty="0"/>
              <a:t> </a:t>
            </a:r>
            <a:r>
              <a:rPr lang="en-US" sz="3100" dirty="0" err="1"/>
              <a:t>lica</a:t>
            </a:r>
            <a:r>
              <a:rPr lang="en-US" sz="3100" dirty="0"/>
              <a:t> </a:t>
            </a:r>
            <a:r>
              <a:rPr lang="en-US" sz="3100" dirty="0" err="1"/>
              <a:t>ili</a:t>
            </a:r>
            <a:r>
              <a:rPr lang="en-US" sz="3100" dirty="0"/>
              <a:t> </a:t>
            </a:r>
            <a:r>
              <a:rPr lang="en-US" sz="3100" dirty="0" err="1"/>
              <a:t>prijetnjom</a:t>
            </a:r>
            <a:r>
              <a:rPr lang="en-US" sz="3100" dirty="0"/>
              <a:t> da </a:t>
            </a:r>
            <a:r>
              <a:rPr lang="en-US" sz="3100" dirty="0" err="1"/>
              <a:t>će</a:t>
            </a:r>
            <a:r>
              <a:rPr lang="en-US" sz="3100" dirty="0"/>
              <a:t> </a:t>
            </a:r>
            <a:r>
              <a:rPr lang="en-US" sz="3100" dirty="0" err="1"/>
              <a:t>neposredno</a:t>
            </a:r>
            <a:r>
              <a:rPr lang="en-US" sz="3100" dirty="0"/>
              <a:t> </a:t>
            </a:r>
            <a:r>
              <a:rPr lang="en-US" sz="3100" dirty="0" err="1"/>
              <a:t>napasti</a:t>
            </a:r>
            <a:r>
              <a:rPr lang="en-US" sz="3100" dirty="0"/>
              <a:t> </a:t>
            </a:r>
            <a:r>
              <a:rPr lang="en-US" sz="3100" dirty="0" err="1"/>
              <a:t>na</a:t>
            </a:r>
            <a:r>
              <a:rPr lang="en-US" sz="3100" dirty="0"/>
              <a:t> </a:t>
            </a:r>
            <a:r>
              <a:rPr lang="en-US" sz="3100" dirty="0" err="1"/>
              <a:t>život</a:t>
            </a:r>
            <a:r>
              <a:rPr lang="en-US" sz="3100" dirty="0"/>
              <a:t> </a:t>
            </a:r>
            <a:r>
              <a:rPr lang="en-US" sz="3100" dirty="0" err="1"/>
              <a:t>ili</a:t>
            </a:r>
            <a:r>
              <a:rPr lang="bs-Latn-BA" sz="3100" dirty="0"/>
              <a:t> </a:t>
            </a:r>
            <a:r>
              <a:rPr lang="vi-VN" sz="3100" dirty="0"/>
              <a:t>tijelo oduzme tuđu pokretnu stvar u namjeri da njenim </a:t>
            </a:r>
            <a:r>
              <a:rPr lang="bs-Latn-BA" sz="3100" dirty="0" smtClean="0"/>
              <a:t>p</a:t>
            </a:r>
            <a:r>
              <a:rPr lang="vi-VN" sz="3100" dirty="0" smtClean="0"/>
              <a:t>risvajanjem </a:t>
            </a:r>
            <a:r>
              <a:rPr lang="vi-VN" sz="3100" dirty="0"/>
              <a:t>pribavi sebi ili </a:t>
            </a:r>
            <a:r>
              <a:rPr lang="vi-VN" sz="3100" dirty="0" smtClean="0"/>
              <a:t>drugom</a:t>
            </a:r>
            <a:r>
              <a:rPr lang="bs-Latn-BA" sz="3100" dirty="0" smtClean="0"/>
              <a:t> </a:t>
            </a:r>
            <a:r>
              <a:rPr lang="en-US" sz="3100" dirty="0" err="1" smtClean="0"/>
              <a:t>protivpravnu</a:t>
            </a:r>
            <a:r>
              <a:rPr lang="en-US" sz="3100" dirty="0" smtClean="0"/>
              <a:t> </a:t>
            </a:r>
            <a:r>
              <a:rPr lang="en-US" sz="3100" dirty="0" err="1"/>
              <a:t>imovinsku</a:t>
            </a:r>
            <a:r>
              <a:rPr lang="en-US" sz="3100" dirty="0"/>
              <a:t> </a:t>
            </a:r>
            <a:r>
              <a:rPr lang="en-US" sz="3100" dirty="0" err="1"/>
              <a:t>korist</a:t>
            </a:r>
            <a:r>
              <a:rPr lang="en-US" sz="3100" dirty="0"/>
              <a:t>, </a:t>
            </a:r>
            <a:r>
              <a:rPr lang="en-US" sz="3100" dirty="0" err="1"/>
              <a:t>kazniće</a:t>
            </a:r>
            <a:r>
              <a:rPr lang="en-US" sz="3100" dirty="0"/>
              <a:t> se </a:t>
            </a:r>
            <a:r>
              <a:rPr lang="en-US" sz="3100" dirty="0" err="1"/>
              <a:t>kaznom</a:t>
            </a:r>
            <a:r>
              <a:rPr lang="en-US" sz="3100" dirty="0"/>
              <a:t> </a:t>
            </a:r>
            <a:r>
              <a:rPr lang="en-US" sz="3100" dirty="0" err="1"/>
              <a:t>zatvora</a:t>
            </a:r>
            <a:r>
              <a:rPr lang="en-US" sz="3100" dirty="0"/>
              <a:t> od </a:t>
            </a:r>
            <a:r>
              <a:rPr lang="en-US" sz="3100" dirty="0" err="1"/>
              <a:t>jedne</a:t>
            </a:r>
            <a:r>
              <a:rPr lang="en-US" sz="3100" dirty="0"/>
              <a:t> do </a:t>
            </a:r>
            <a:r>
              <a:rPr lang="en-US" sz="3100" dirty="0" err="1"/>
              <a:t>deset</a:t>
            </a:r>
            <a:r>
              <a:rPr lang="en-US" sz="3100" dirty="0"/>
              <a:t> </a:t>
            </a:r>
            <a:r>
              <a:rPr lang="en-US" sz="3100" dirty="0" err="1"/>
              <a:t>godina</a:t>
            </a:r>
            <a:r>
              <a:rPr lang="en-US" sz="3100" dirty="0"/>
              <a:t>.</a:t>
            </a:r>
          </a:p>
          <a:p>
            <a:pPr marL="0" indent="0">
              <a:buNone/>
            </a:pPr>
            <a:r>
              <a:rPr lang="en-US" sz="3100" dirty="0"/>
              <a:t>(2</a:t>
            </a:r>
            <a:r>
              <a:rPr lang="en-US" sz="3100" dirty="0" smtClean="0"/>
              <a:t>)</a:t>
            </a:r>
            <a:r>
              <a:rPr lang="bs-Latn-BA" sz="3100" dirty="0" smtClean="0"/>
              <a:t> ...</a:t>
            </a:r>
            <a:r>
              <a:rPr lang="en-US" sz="3100" dirty="0" smtClean="0"/>
              <a:t> </a:t>
            </a:r>
            <a:r>
              <a:rPr lang="en-US" sz="3100" dirty="0" err="1"/>
              <a:t>ako</a:t>
            </a:r>
            <a:r>
              <a:rPr lang="en-US" sz="3100" dirty="0"/>
              <a:t> je </a:t>
            </a:r>
            <a:r>
              <a:rPr lang="en-US" sz="3100" dirty="0" err="1"/>
              <a:t>učinjeno</a:t>
            </a:r>
            <a:r>
              <a:rPr lang="en-US" sz="3100" dirty="0"/>
              <a:t> </a:t>
            </a:r>
            <a:r>
              <a:rPr lang="en-US" sz="3100" dirty="0" err="1">
                <a:solidFill>
                  <a:srgbClr val="FF0000"/>
                </a:solidFill>
                <a:effectLst>
                  <a:outerShdw blurRad="38100" dist="38100" dir="2700000" algn="tl">
                    <a:srgbClr val="000000">
                      <a:alpha val="43137"/>
                    </a:srgbClr>
                  </a:outerShdw>
                </a:effectLst>
              </a:rPr>
              <a:t>iz</a:t>
            </a:r>
            <a:r>
              <a:rPr lang="en-US" sz="3100" dirty="0">
                <a:solidFill>
                  <a:srgbClr val="FF0000"/>
                </a:solidFill>
                <a:effectLst>
                  <a:outerShdw blurRad="38100" dist="38100" dir="2700000" algn="tl">
                    <a:srgbClr val="000000">
                      <a:alpha val="43137"/>
                    </a:srgbClr>
                  </a:outerShdw>
                </a:effectLst>
              </a:rPr>
              <a:t> </a:t>
            </a:r>
            <a:r>
              <a:rPr lang="en-US" sz="3100" dirty="0" err="1">
                <a:solidFill>
                  <a:srgbClr val="FF0000"/>
                </a:solidFill>
                <a:effectLst>
                  <a:outerShdw blurRad="38100" dist="38100" dir="2700000" algn="tl">
                    <a:srgbClr val="000000">
                      <a:alpha val="43137"/>
                    </a:srgbClr>
                  </a:outerShdw>
                </a:effectLst>
              </a:rPr>
              <a:t>mržnje</a:t>
            </a:r>
            <a:r>
              <a:rPr lang="en-US" sz="3100" dirty="0">
                <a:solidFill>
                  <a:srgbClr val="FF0000"/>
                </a:solidFill>
                <a:effectLst>
                  <a:outerShdw blurRad="38100" dist="38100" dir="2700000" algn="tl">
                    <a:srgbClr val="000000">
                      <a:alpha val="43137"/>
                    </a:srgbClr>
                  </a:outerShdw>
                </a:effectLst>
              </a:rPr>
              <a:t> </a:t>
            </a:r>
            <a:r>
              <a:rPr lang="bs-Latn-BA" sz="3100" dirty="0" smtClean="0"/>
              <a:t>... </a:t>
            </a:r>
            <a:r>
              <a:rPr lang="en-US" dirty="0" err="1" smtClean="0"/>
              <a:t>učinilac</a:t>
            </a:r>
            <a:r>
              <a:rPr lang="en-US" dirty="0" smtClean="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od pet do </a:t>
            </a:r>
            <a:r>
              <a:rPr lang="en-US" dirty="0" err="1"/>
              <a:t>petnaest</a:t>
            </a:r>
            <a:r>
              <a:rPr lang="en-US" dirty="0"/>
              <a:t> </a:t>
            </a:r>
            <a:r>
              <a:rPr lang="en-US" dirty="0" err="1"/>
              <a:t>godina</a:t>
            </a:r>
            <a:r>
              <a:rPr lang="en-US" dirty="0" smtClean="0"/>
              <a:t>.</a:t>
            </a:r>
            <a:endParaRPr lang="en-US" dirty="0"/>
          </a:p>
        </p:txBody>
      </p:sp>
    </p:spTree>
    <p:extLst>
      <p:ext uri="{BB962C8B-B14F-4D97-AF65-F5344CB8AC3E}">
        <p14:creationId xmlns:p14="http://schemas.microsoft.com/office/powerpoint/2010/main" val="608897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b="1" dirty="0"/>
              <a:t>Razbojnička </a:t>
            </a:r>
            <a:r>
              <a:rPr lang="vi-VN" b="1" dirty="0" smtClean="0"/>
              <a:t>krađa</a:t>
            </a:r>
            <a:r>
              <a:rPr lang="bs-Latn-BA" b="1" dirty="0" smtClean="0"/>
              <a:t> - </a:t>
            </a:r>
            <a:r>
              <a:rPr lang="en-US" dirty="0" err="1" smtClean="0"/>
              <a:t>Član</a:t>
            </a:r>
            <a:r>
              <a:rPr lang="en-US" dirty="0" smtClean="0"/>
              <a:t> </a:t>
            </a:r>
            <a:r>
              <a:rPr lang="en-US" dirty="0"/>
              <a:t>228</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vi-VN" dirty="0" smtClean="0"/>
              <a:t>(</a:t>
            </a:r>
            <a:r>
              <a:rPr lang="vi-VN" dirty="0"/>
              <a:t>1) Ko je na djelu krađe zatečen, pa u namjeri da ukradenu stvar zadrži, upotrijebi silu </a:t>
            </a:r>
            <a:r>
              <a:rPr lang="vi-VN" dirty="0" smtClean="0"/>
              <a:t>protiv</a:t>
            </a:r>
            <a:r>
              <a:rPr lang="bs-Latn-BA" dirty="0" smtClean="0"/>
              <a:t> </a:t>
            </a:r>
            <a:r>
              <a:rPr lang="en-US" dirty="0" err="1" smtClean="0"/>
              <a:t>nekog</a:t>
            </a:r>
            <a:r>
              <a:rPr lang="en-US" dirty="0" smtClean="0"/>
              <a:t> </a:t>
            </a:r>
            <a:r>
              <a:rPr lang="en-US" dirty="0" err="1"/>
              <a:t>lica</a:t>
            </a:r>
            <a:r>
              <a:rPr lang="en-US" dirty="0"/>
              <a:t> </a:t>
            </a:r>
            <a:r>
              <a:rPr lang="en-US" dirty="0" err="1"/>
              <a:t>ili</a:t>
            </a:r>
            <a:r>
              <a:rPr lang="en-US" dirty="0"/>
              <a:t> </a:t>
            </a:r>
            <a:r>
              <a:rPr lang="en-US" dirty="0" err="1"/>
              <a:t>prijetnju</a:t>
            </a:r>
            <a:r>
              <a:rPr lang="en-US" dirty="0"/>
              <a:t> da </a:t>
            </a:r>
            <a:r>
              <a:rPr lang="en-US" dirty="0" err="1"/>
              <a:t>će</a:t>
            </a:r>
            <a:r>
              <a:rPr lang="en-US" dirty="0"/>
              <a:t> </a:t>
            </a:r>
            <a:r>
              <a:rPr lang="en-US" dirty="0" err="1"/>
              <a:t>neposredno</a:t>
            </a:r>
            <a:r>
              <a:rPr lang="en-US" dirty="0"/>
              <a:t> </a:t>
            </a:r>
            <a:r>
              <a:rPr lang="en-US" dirty="0" err="1"/>
              <a:t>napasti</a:t>
            </a:r>
            <a:r>
              <a:rPr lang="en-US" dirty="0"/>
              <a:t> </a:t>
            </a:r>
            <a:r>
              <a:rPr lang="en-US" dirty="0" err="1"/>
              <a:t>na</a:t>
            </a:r>
            <a:r>
              <a:rPr lang="en-US" dirty="0"/>
              <a:t> </a:t>
            </a:r>
            <a:r>
              <a:rPr lang="en-US" dirty="0" err="1"/>
              <a:t>njegov</a:t>
            </a:r>
            <a:r>
              <a:rPr lang="en-US" dirty="0"/>
              <a:t> </a:t>
            </a:r>
            <a:r>
              <a:rPr lang="en-US" dirty="0" err="1"/>
              <a:t>život</a:t>
            </a:r>
            <a:r>
              <a:rPr lang="en-US" dirty="0"/>
              <a:t> </a:t>
            </a:r>
            <a:r>
              <a:rPr lang="en-US" dirty="0" err="1"/>
              <a:t>ili</a:t>
            </a:r>
            <a:r>
              <a:rPr lang="en-US" dirty="0"/>
              <a:t> </a:t>
            </a:r>
            <a:r>
              <a:rPr lang="en-US" dirty="0" err="1"/>
              <a:t>tijelo</a:t>
            </a:r>
            <a:r>
              <a:rPr lang="en-US" dirty="0"/>
              <a:t>, </a:t>
            </a:r>
            <a:r>
              <a:rPr lang="en-US" dirty="0" err="1"/>
              <a:t>kazniće</a:t>
            </a:r>
            <a:r>
              <a:rPr lang="en-US" dirty="0"/>
              <a:t> se </a:t>
            </a:r>
            <a:r>
              <a:rPr lang="en-US" dirty="0" err="1"/>
              <a:t>kaznom</a:t>
            </a:r>
            <a:r>
              <a:rPr lang="en-US" dirty="0"/>
              <a:t> </a:t>
            </a:r>
            <a:r>
              <a:rPr lang="en-US" dirty="0" err="1" smtClean="0"/>
              <a:t>zatvora</a:t>
            </a:r>
            <a:r>
              <a:rPr lang="bs-Latn-BA" dirty="0" smtClean="0"/>
              <a:t> </a:t>
            </a:r>
            <a:r>
              <a:rPr lang="pl-PL" dirty="0" smtClean="0"/>
              <a:t>od </a:t>
            </a:r>
            <a:r>
              <a:rPr lang="pl-PL" dirty="0"/>
              <a:t>jedne do deset godina.</a:t>
            </a:r>
          </a:p>
          <a:p>
            <a:pPr marL="0" indent="0">
              <a:buNone/>
            </a:pPr>
            <a:r>
              <a:rPr lang="en-US" dirty="0"/>
              <a:t>(2) </a:t>
            </a:r>
            <a:r>
              <a:rPr lang="bs-Latn-BA" dirty="0" smtClean="0"/>
              <a:t>...</a:t>
            </a:r>
            <a:r>
              <a:rPr lang="en-US" dirty="0" smtClean="0"/>
              <a:t> </a:t>
            </a:r>
            <a:r>
              <a:rPr lang="en-US" dirty="0" err="1"/>
              <a:t>ako</a:t>
            </a:r>
            <a:r>
              <a:rPr lang="en-US" dirty="0"/>
              <a:t> je </a:t>
            </a:r>
            <a:r>
              <a:rPr lang="en-US" dirty="0" err="1"/>
              <a:t>učinjeno</a:t>
            </a:r>
            <a:r>
              <a:rPr lang="en-US" dirty="0"/>
              <a:t> </a:t>
            </a:r>
            <a:r>
              <a:rPr lang="en-US" dirty="0" err="1">
                <a:solidFill>
                  <a:srgbClr val="FF0000"/>
                </a:solidFill>
                <a:effectLst>
                  <a:outerShdw blurRad="38100" dist="38100" dir="2700000" algn="tl">
                    <a:srgbClr val="000000">
                      <a:alpha val="43137"/>
                    </a:srgbClr>
                  </a:outerShdw>
                </a:effectLst>
              </a:rPr>
              <a:t>iz</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mržnje</a:t>
            </a:r>
            <a:r>
              <a:rPr lang="en-US" dirty="0">
                <a:solidFill>
                  <a:srgbClr val="FF0000"/>
                </a:solidFill>
                <a:effectLst>
                  <a:outerShdw blurRad="38100" dist="38100" dir="2700000" algn="tl">
                    <a:srgbClr val="000000">
                      <a:alpha val="43137"/>
                    </a:srgbClr>
                  </a:outerShdw>
                </a:effectLst>
              </a:rPr>
              <a:t> </a:t>
            </a:r>
            <a:r>
              <a:rPr lang="bs-Latn-BA" dirty="0" smtClean="0"/>
              <a:t>...</a:t>
            </a:r>
            <a:r>
              <a:rPr lang="en-US" dirty="0" smtClean="0"/>
              <a:t> </a:t>
            </a:r>
            <a:r>
              <a:rPr lang="en-US" dirty="0" err="1"/>
              <a:t>učinilac</a:t>
            </a:r>
            <a:r>
              <a:rPr lang="en-US" dirty="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od pet do </a:t>
            </a:r>
            <a:r>
              <a:rPr lang="en-US" dirty="0" err="1"/>
              <a:t>petnaest</a:t>
            </a:r>
            <a:r>
              <a:rPr lang="en-US" dirty="0"/>
              <a:t> </a:t>
            </a:r>
            <a:r>
              <a:rPr lang="en-US" dirty="0" err="1"/>
              <a:t>godina</a:t>
            </a:r>
            <a:r>
              <a:rPr lang="en-US" dirty="0"/>
              <a:t>.</a:t>
            </a:r>
          </a:p>
        </p:txBody>
      </p:sp>
    </p:spTree>
    <p:extLst>
      <p:ext uri="{BB962C8B-B14F-4D97-AF65-F5344CB8AC3E}">
        <p14:creationId xmlns:p14="http://schemas.microsoft.com/office/powerpoint/2010/main" val="1165502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t>Oštećenje i oduzimanje tuđe </a:t>
            </a:r>
            <a:r>
              <a:rPr lang="vi-VN" b="1" dirty="0" smtClean="0"/>
              <a:t>stvari</a:t>
            </a:r>
            <a:r>
              <a:rPr lang="bs-Latn-BA" b="1" dirty="0" smtClean="0"/>
              <a:t> - </a:t>
            </a:r>
            <a:r>
              <a:rPr lang="en-US" dirty="0" err="1" smtClean="0"/>
              <a:t>Član</a:t>
            </a:r>
            <a:r>
              <a:rPr lang="en-US" dirty="0" smtClean="0"/>
              <a:t> </a:t>
            </a:r>
            <a:r>
              <a:rPr lang="en-US" dirty="0"/>
              <a:t>240</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vi-VN" dirty="0" smtClean="0"/>
              <a:t>(</a:t>
            </a:r>
            <a:r>
              <a:rPr lang="vi-VN" dirty="0"/>
              <a:t>1) Ko uništi, ošteti ili učini neupotrebljivom tuđu stvar ili je protivpravno oduzme </a:t>
            </a:r>
            <a:r>
              <a:rPr lang="vi-VN" dirty="0" smtClean="0"/>
              <a:t>radi</a:t>
            </a:r>
            <a:r>
              <a:rPr lang="bs-Latn-BA" dirty="0" smtClean="0"/>
              <a:t> </a:t>
            </a:r>
            <a:r>
              <a:rPr lang="en-US" dirty="0" err="1" smtClean="0"/>
              <a:t>privremene</a:t>
            </a:r>
            <a:r>
              <a:rPr lang="en-US" dirty="0" smtClean="0"/>
              <a:t> </a:t>
            </a:r>
            <a:r>
              <a:rPr lang="en-US" dirty="0" err="1"/>
              <a:t>upotrebe</a:t>
            </a:r>
            <a:r>
              <a:rPr lang="en-US" dirty="0"/>
              <a:t>, </a:t>
            </a:r>
            <a:r>
              <a:rPr lang="en-US" dirty="0" err="1"/>
              <a:t>kazniće</a:t>
            </a:r>
            <a:r>
              <a:rPr lang="en-US" dirty="0"/>
              <a:t> se </a:t>
            </a:r>
            <a:r>
              <a:rPr lang="en-US" dirty="0" err="1"/>
              <a:t>novčanom</a:t>
            </a:r>
            <a:r>
              <a:rPr lang="en-US" dirty="0"/>
              <a:t> </a:t>
            </a:r>
            <a:r>
              <a:rPr lang="en-US" dirty="0" err="1"/>
              <a:t>kaznom</a:t>
            </a:r>
            <a:r>
              <a:rPr lang="en-US" dirty="0"/>
              <a:t> </a:t>
            </a:r>
            <a:r>
              <a:rPr lang="en-US" dirty="0" err="1"/>
              <a:t>ili</a:t>
            </a:r>
            <a:r>
              <a:rPr lang="en-US" dirty="0"/>
              <a:t> </a:t>
            </a:r>
            <a:r>
              <a:rPr lang="en-US" dirty="0" err="1"/>
              <a:t>kaznom</a:t>
            </a:r>
            <a:r>
              <a:rPr lang="en-US" dirty="0"/>
              <a:t> </a:t>
            </a:r>
            <a:r>
              <a:rPr lang="bs-Latn-BA" dirty="0" smtClean="0"/>
              <a:t>z</a:t>
            </a:r>
            <a:r>
              <a:rPr lang="en-US" dirty="0" err="1" smtClean="0"/>
              <a:t>atvora</a:t>
            </a:r>
            <a:r>
              <a:rPr lang="en-US" dirty="0" smtClean="0"/>
              <a:t> </a:t>
            </a:r>
            <a:r>
              <a:rPr lang="en-US" dirty="0"/>
              <a:t>do </a:t>
            </a:r>
            <a:r>
              <a:rPr lang="en-US" dirty="0" err="1"/>
              <a:t>dvije</a:t>
            </a:r>
            <a:r>
              <a:rPr lang="en-US" dirty="0"/>
              <a:t> </a:t>
            </a:r>
            <a:r>
              <a:rPr lang="en-US" dirty="0" err="1"/>
              <a:t>godine</a:t>
            </a:r>
            <a:r>
              <a:rPr lang="en-US" dirty="0"/>
              <a:t>.</a:t>
            </a:r>
          </a:p>
          <a:p>
            <a:pPr marL="0" indent="0">
              <a:buNone/>
            </a:pPr>
            <a:r>
              <a:rPr lang="vi-VN" dirty="0" smtClean="0"/>
              <a:t>(2) Ko oduzme tuđe motorno vozilo koje je neovlašteno upotrijebio za vožnju koja je trajala</a:t>
            </a:r>
            <a:r>
              <a:rPr lang="bs-Latn-BA" dirty="0" smtClean="0"/>
              <a:t> </a:t>
            </a:r>
            <a:r>
              <a:rPr lang="en-US" dirty="0" err="1" smtClean="0"/>
              <a:t>duže</a:t>
            </a:r>
            <a:r>
              <a:rPr lang="en-US" dirty="0" smtClean="0"/>
              <a:t> </a:t>
            </a:r>
            <a:r>
              <a:rPr lang="en-US" dirty="0" err="1" smtClean="0"/>
              <a:t>vrijeme</a:t>
            </a:r>
            <a:r>
              <a:rPr lang="en-US" dirty="0" smtClean="0"/>
              <a:t> </a:t>
            </a:r>
            <a:r>
              <a:rPr lang="en-US" dirty="0" err="1" smtClean="0"/>
              <a:t>ili</a:t>
            </a:r>
            <a:r>
              <a:rPr lang="en-US" dirty="0" smtClean="0"/>
              <a:t> je </a:t>
            </a:r>
            <a:r>
              <a:rPr lang="en-US" dirty="0" err="1" smtClean="0"/>
              <a:t>na</a:t>
            </a:r>
            <a:r>
              <a:rPr lang="en-US" dirty="0" smtClean="0"/>
              <a:t> </a:t>
            </a:r>
            <a:r>
              <a:rPr lang="en-US" dirty="0" err="1" smtClean="0"/>
              <a:t>vozilu</a:t>
            </a:r>
            <a:r>
              <a:rPr lang="en-US" dirty="0" smtClean="0"/>
              <a:t> </a:t>
            </a:r>
            <a:r>
              <a:rPr lang="en-US" dirty="0" err="1" smtClean="0"/>
              <a:t>pričinjena</a:t>
            </a:r>
            <a:r>
              <a:rPr lang="en-US" dirty="0" smtClean="0"/>
              <a:t> </a:t>
            </a:r>
            <a:r>
              <a:rPr lang="en-US" dirty="0" err="1" smtClean="0"/>
              <a:t>veća</a:t>
            </a:r>
            <a:r>
              <a:rPr lang="en-US" dirty="0" smtClean="0"/>
              <a:t> </a:t>
            </a:r>
            <a:r>
              <a:rPr lang="en-US" dirty="0" err="1" smtClean="0"/>
              <a:t>šteta</a:t>
            </a:r>
            <a:r>
              <a:rPr lang="en-US" dirty="0" smtClean="0"/>
              <a:t>, </a:t>
            </a:r>
            <a:r>
              <a:rPr lang="en-US" dirty="0" err="1" smtClean="0"/>
              <a:t>kazniće</a:t>
            </a:r>
            <a:r>
              <a:rPr lang="en-US" dirty="0" smtClean="0"/>
              <a:t> se </a:t>
            </a:r>
            <a:r>
              <a:rPr lang="en-US" dirty="0" err="1" smtClean="0"/>
              <a:t>kaznom</a:t>
            </a:r>
            <a:r>
              <a:rPr lang="en-US" dirty="0" smtClean="0"/>
              <a:t> </a:t>
            </a:r>
            <a:r>
              <a:rPr lang="en-US" dirty="0" err="1" smtClean="0"/>
              <a:t>zatvora</a:t>
            </a:r>
            <a:r>
              <a:rPr lang="en-US" dirty="0" smtClean="0"/>
              <a:t> od </a:t>
            </a:r>
            <a:r>
              <a:rPr lang="en-US" dirty="0" err="1" smtClean="0"/>
              <a:t>šest</a:t>
            </a:r>
            <a:r>
              <a:rPr lang="en-US" dirty="0" smtClean="0"/>
              <a:t> </a:t>
            </a:r>
            <a:r>
              <a:rPr lang="en-US" dirty="0" err="1" smtClean="0"/>
              <a:t>mjeseci</a:t>
            </a:r>
            <a:r>
              <a:rPr lang="en-US" dirty="0" smtClean="0"/>
              <a:t> do tri</a:t>
            </a:r>
            <a:r>
              <a:rPr lang="bs-Latn-BA" dirty="0" smtClean="0"/>
              <a:t> </a:t>
            </a:r>
            <a:r>
              <a:rPr lang="en-US" dirty="0" err="1" smtClean="0"/>
              <a:t>godine</a:t>
            </a:r>
            <a:r>
              <a:rPr lang="en-US" dirty="0" smtClean="0"/>
              <a:t>.</a:t>
            </a:r>
          </a:p>
          <a:p>
            <a:pPr marL="0" indent="0">
              <a:buNone/>
            </a:pPr>
            <a:r>
              <a:rPr lang="en-US" dirty="0" smtClean="0"/>
              <a:t>(</a:t>
            </a:r>
            <a:r>
              <a:rPr lang="en-US" dirty="0"/>
              <a:t>3) </a:t>
            </a:r>
            <a:r>
              <a:rPr lang="en-US" dirty="0" err="1"/>
              <a:t>Ako</a:t>
            </a:r>
            <a:r>
              <a:rPr lang="en-US" dirty="0"/>
              <a:t> je </a:t>
            </a:r>
            <a:r>
              <a:rPr lang="en-US" dirty="0" err="1"/>
              <a:t>djelo</a:t>
            </a:r>
            <a:r>
              <a:rPr lang="en-US" dirty="0"/>
              <a:t> </a:t>
            </a:r>
            <a:r>
              <a:rPr lang="bs-Latn-BA" dirty="0" smtClean="0"/>
              <a:t>... </a:t>
            </a:r>
            <a:r>
              <a:rPr lang="en-US" dirty="0" err="1" smtClean="0"/>
              <a:t>izvršeno</a:t>
            </a:r>
            <a:r>
              <a:rPr lang="en-US" dirty="0" smtClean="0"/>
              <a:t> </a:t>
            </a:r>
            <a:r>
              <a:rPr lang="en-US" dirty="0" err="1">
                <a:solidFill>
                  <a:srgbClr val="FF0000"/>
                </a:solidFill>
                <a:effectLst>
                  <a:outerShdw blurRad="38100" dist="38100" dir="2700000" algn="tl">
                    <a:srgbClr val="000000">
                      <a:alpha val="43137"/>
                    </a:srgbClr>
                  </a:outerShdw>
                </a:effectLst>
              </a:rPr>
              <a:t>iz</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mržnje</a:t>
            </a:r>
            <a:r>
              <a:rPr lang="en-US" dirty="0">
                <a:solidFill>
                  <a:srgbClr val="FF0000"/>
                </a:solidFill>
                <a:effectLst>
                  <a:outerShdw blurRad="38100" dist="38100" dir="2700000" algn="tl">
                    <a:srgbClr val="000000">
                      <a:alpha val="43137"/>
                    </a:srgbClr>
                  </a:outerShdw>
                </a:effectLst>
              </a:rPr>
              <a:t> </a:t>
            </a:r>
            <a:r>
              <a:rPr lang="bs-Latn-BA" dirty="0" smtClean="0"/>
              <a:t>... </a:t>
            </a:r>
            <a:r>
              <a:rPr lang="en-US" dirty="0" err="1" smtClean="0"/>
              <a:t>učinilac</a:t>
            </a:r>
            <a:r>
              <a:rPr lang="en-US" dirty="0" smtClean="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od </a:t>
            </a:r>
            <a:r>
              <a:rPr lang="en-US" dirty="0" err="1"/>
              <a:t>jedne</a:t>
            </a:r>
            <a:r>
              <a:rPr lang="en-US" dirty="0"/>
              <a:t> do pet </a:t>
            </a:r>
            <a:r>
              <a:rPr lang="en-US" dirty="0" err="1"/>
              <a:t>godina</a:t>
            </a:r>
            <a:r>
              <a:rPr lang="en-US" dirty="0" smtClean="0"/>
              <a:t>.</a:t>
            </a:r>
          </a:p>
        </p:txBody>
      </p:sp>
    </p:spTree>
    <p:extLst>
      <p:ext uri="{BB962C8B-B14F-4D97-AF65-F5344CB8AC3E}">
        <p14:creationId xmlns:p14="http://schemas.microsoft.com/office/powerpoint/2010/main" val="1971561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Izazivanje</a:t>
            </a:r>
            <a:r>
              <a:rPr lang="en-US" b="1" dirty="0"/>
              <a:t> </a:t>
            </a:r>
            <a:r>
              <a:rPr lang="en-US" b="1" dirty="0" err="1" smtClean="0"/>
              <a:t>nereda</a:t>
            </a:r>
            <a:r>
              <a:rPr lang="bs-Latn-BA" b="1" dirty="0" smtClean="0"/>
              <a:t> - </a:t>
            </a:r>
            <a:r>
              <a:rPr lang="en-US" dirty="0" err="1" smtClean="0"/>
              <a:t>Član</a:t>
            </a:r>
            <a:r>
              <a:rPr lang="en-US" dirty="0" smtClean="0"/>
              <a:t> </a:t>
            </a:r>
            <a:r>
              <a:rPr lang="en-US" dirty="0"/>
              <a:t>358</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en-US" dirty="0"/>
              <a:t>1) </a:t>
            </a:r>
            <a:r>
              <a:rPr lang="en-US" dirty="0" err="1"/>
              <a:t>Ko</a:t>
            </a:r>
            <a:r>
              <a:rPr lang="en-US" dirty="0"/>
              <a:t> </a:t>
            </a:r>
            <a:r>
              <a:rPr lang="en-US" dirty="0" err="1"/>
              <a:t>učestvuje</a:t>
            </a:r>
            <a:r>
              <a:rPr lang="en-US" dirty="0"/>
              <a:t> u </a:t>
            </a:r>
            <a:r>
              <a:rPr lang="en-US" dirty="0" err="1"/>
              <a:t>grupi</a:t>
            </a:r>
            <a:r>
              <a:rPr lang="en-US" dirty="0"/>
              <a:t> </a:t>
            </a:r>
            <a:r>
              <a:rPr lang="en-US" dirty="0" err="1"/>
              <a:t>većeg</a:t>
            </a:r>
            <a:r>
              <a:rPr lang="en-US" dirty="0"/>
              <a:t> </a:t>
            </a:r>
            <a:r>
              <a:rPr lang="en-US" dirty="0" err="1"/>
              <a:t>broja</a:t>
            </a:r>
            <a:r>
              <a:rPr lang="en-US" dirty="0"/>
              <a:t> </a:t>
            </a:r>
            <a:r>
              <a:rPr lang="en-US" dirty="0" err="1"/>
              <a:t>lica</a:t>
            </a:r>
            <a:r>
              <a:rPr lang="en-US" dirty="0"/>
              <a:t> </a:t>
            </a:r>
            <a:r>
              <a:rPr lang="en-US" dirty="0" err="1"/>
              <a:t>koji</a:t>
            </a:r>
            <a:r>
              <a:rPr lang="en-US" dirty="0"/>
              <a:t> </a:t>
            </a:r>
            <a:r>
              <a:rPr lang="en-US" dirty="0" err="1"/>
              <a:t>nasiljem</a:t>
            </a:r>
            <a:r>
              <a:rPr lang="en-US" dirty="0"/>
              <a:t> </a:t>
            </a:r>
            <a:r>
              <a:rPr lang="en-US" dirty="0" err="1"/>
              <a:t>prema</a:t>
            </a:r>
            <a:r>
              <a:rPr lang="en-US" dirty="0"/>
              <a:t> </a:t>
            </a:r>
            <a:r>
              <a:rPr lang="en-US" dirty="0" err="1"/>
              <a:t>drugim</a:t>
            </a:r>
            <a:r>
              <a:rPr lang="en-US" dirty="0"/>
              <a:t> </a:t>
            </a:r>
            <a:r>
              <a:rPr lang="en-US" dirty="0" err="1"/>
              <a:t>licima</a:t>
            </a:r>
            <a:r>
              <a:rPr lang="en-US" dirty="0"/>
              <a:t>, </a:t>
            </a:r>
            <a:r>
              <a:rPr lang="en-US" dirty="0" err="1"/>
              <a:t>objektima</a:t>
            </a:r>
            <a:r>
              <a:rPr lang="en-US" dirty="0"/>
              <a:t> </a:t>
            </a:r>
            <a:r>
              <a:rPr lang="en-US" dirty="0" err="1"/>
              <a:t>ili</a:t>
            </a:r>
            <a:endParaRPr lang="en-US" dirty="0"/>
          </a:p>
          <a:p>
            <a:pPr marL="0" indent="0">
              <a:buNone/>
            </a:pPr>
            <a:r>
              <a:rPr lang="en-US" dirty="0" err="1"/>
              <a:t>stvarima</a:t>
            </a:r>
            <a:r>
              <a:rPr lang="en-US" dirty="0"/>
              <a:t> </a:t>
            </a:r>
            <a:r>
              <a:rPr lang="en-US" dirty="0" err="1"/>
              <a:t>ili</a:t>
            </a:r>
            <a:r>
              <a:rPr lang="en-US" dirty="0"/>
              <a:t> </a:t>
            </a:r>
            <a:r>
              <a:rPr lang="en-US" dirty="0" err="1"/>
              <a:t>ozbiljnom</a:t>
            </a:r>
            <a:r>
              <a:rPr lang="en-US" dirty="0"/>
              <a:t> </a:t>
            </a:r>
            <a:r>
              <a:rPr lang="en-US" dirty="0" err="1"/>
              <a:t>prijetnjom</a:t>
            </a:r>
            <a:r>
              <a:rPr lang="en-US" dirty="0"/>
              <a:t> da </a:t>
            </a:r>
            <a:r>
              <a:rPr lang="en-US" dirty="0" err="1"/>
              <a:t>će</a:t>
            </a:r>
            <a:r>
              <a:rPr lang="en-US" dirty="0"/>
              <a:t> </a:t>
            </a:r>
            <a:r>
              <a:rPr lang="en-US" dirty="0" err="1"/>
              <a:t>izvršiti</a:t>
            </a:r>
            <a:r>
              <a:rPr lang="en-US" dirty="0"/>
              <a:t> </a:t>
            </a:r>
            <a:r>
              <a:rPr lang="en-US" dirty="0" err="1"/>
              <a:t>nasilje</a:t>
            </a:r>
            <a:r>
              <a:rPr lang="en-US" dirty="0"/>
              <a:t>, </a:t>
            </a:r>
            <a:r>
              <a:rPr lang="en-US" dirty="0" err="1"/>
              <a:t>ugrožava</a:t>
            </a:r>
            <a:r>
              <a:rPr lang="en-US" dirty="0"/>
              <a:t> </a:t>
            </a:r>
            <a:r>
              <a:rPr lang="en-US" dirty="0" err="1"/>
              <a:t>javni</a:t>
            </a:r>
            <a:r>
              <a:rPr lang="en-US" dirty="0"/>
              <a:t> red i </a:t>
            </a:r>
            <a:r>
              <a:rPr lang="en-US" dirty="0" err="1"/>
              <a:t>mir</a:t>
            </a:r>
            <a:r>
              <a:rPr lang="en-US" dirty="0"/>
              <a:t>, </a:t>
            </a:r>
            <a:r>
              <a:rPr lang="en-US" dirty="0" err="1"/>
              <a:t>kazniće</a:t>
            </a:r>
            <a:r>
              <a:rPr lang="en-US" dirty="0"/>
              <a:t> se </a:t>
            </a:r>
            <a:r>
              <a:rPr lang="bs-Latn-BA" dirty="0" smtClean="0"/>
              <a:t>n</a:t>
            </a:r>
            <a:r>
              <a:rPr lang="en-US" dirty="0" err="1" smtClean="0"/>
              <a:t>ovčanom</a:t>
            </a:r>
            <a:r>
              <a:rPr lang="bs-Latn-BA" dirty="0" smtClean="0"/>
              <a:t> </a:t>
            </a:r>
            <a:r>
              <a:rPr lang="pl-PL" dirty="0" smtClean="0"/>
              <a:t>kaznom </a:t>
            </a:r>
            <a:r>
              <a:rPr lang="pl-PL" dirty="0"/>
              <a:t>ili kaznom zatvora do tri godine.</a:t>
            </a:r>
          </a:p>
          <a:p>
            <a:pPr marL="0" indent="0">
              <a:buNone/>
            </a:pPr>
            <a:r>
              <a:rPr lang="en-US" dirty="0"/>
              <a:t>(2) </a:t>
            </a:r>
            <a:r>
              <a:rPr lang="en-US" dirty="0" err="1"/>
              <a:t>Ako</a:t>
            </a:r>
            <a:r>
              <a:rPr lang="en-US" dirty="0"/>
              <a:t> je </a:t>
            </a:r>
            <a:r>
              <a:rPr lang="en-US" dirty="0" err="1"/>
              <a:t>djelo</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izvršeno</a:t>
            </a:r>
            <a:r>
              <a:rPr lang="en-US" dirty="0"/>
              <a:t> </a:t>
            </a:r>
            <a:r>
              <a:rPr lang="bs-Latn-BA" dirty="0" smtClean="0"/>
              <a:t>...</a:t>
            </a:r>
            <a:r>
              <a:rPr lang="en-US" dirty="0" smtClean="0"/>
              <a:t> </a:t>
            </a:r>
            <a:r>
              <a:rPr lang="en-US" dirty="0" err="1">
                <a:solidFill>
                  <a:srgbClr val="FF0000"/>
                </a:solidFill>
                <a:effectLst>
                  <a:outerShdw blurRad="38100" dist="38100" dir="2700000" algn="tl">
                    <a:srgbClr val="000000">
                      <a:alpha val="43137"/>
                    </a:srgbClr>
                  </a:outerShdw>
                </a:effectLst>
              </a:rPr>
              <a:t>iz</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mržnje</a:t>
            </a:r>
            <a:r>
              <a:rPr lang="en-US" dirty="0"/>
              <a:t>, </a:t>
            </a:r>
            <a:r>
              <a:rPr lang="bs-Latn-BA" dirty="0" smtClean="0"/>
              <a:t>... </a:t>
            </a:r>
            <a:r>
              <a:rPr lang="en-US" dirty="0" err="1" smtClean="0"/>
              <a:t>učinilac</a:t>
            </a:r>
            <a:r>
              <a:rPr lang="en-US" dirty="0" smtClean="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od </a:t>
            </a:r>
            <a:r>
              <a:rPr lang="en-US" dirty="0" err="1"/>
              <a:t>jedne</a:t>
            </a:r>
            <a:r>
              <a:rPr lang="en-US" dirty="0"/>
              <a:t> do </a:t>
            </a:r>
            <a:r>
              <a:rPr lang="en-US" dirty="0" err="1" smtClean="0"/>
              <a:t>osam</a:t>
            </a:r>
            <a:r>
              <a:rPr lang="bs-Latn-BA" dirty="0" smtClean="0"/>
              <a:t> </a:t>
            </a:r>
            <a:r>
              <a:rPr lang="en-US" dirty="0" err="1" smtClean="0"/>
              <a:t>godina</a:t>
            </a:r>
            <a:r>
              <a:rPr lang="en-US" dirty="0" smtClean="0"/>
              <a:t>.</a:t>
            </a:r>
            <a:endParaRPr lang="en-US" dirty="0"/>
          </a:p>
        </p:txBody>
      </p:sp>
    </p:spTree>
    <p:extLst>
      <p:ext uri="{BB962C8B-B14F-4D97-AF65-F5344CB8AC3E}">
        <p14:creationId xmlns:p14="http://schemas.microsoft.com/office/powerpoint/2010/main" val="246903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74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522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b="1" dirty="0"/>
              <a:t>Povreda groba ili umrlog </a:t>
            </a:r>
            <a:r>
              <a:rPr lang="it-IT" sz="3600" b="1" dirty="0" smtClean="0"/>
              <a:t>lica</a:t>
            </a:r>
            <a:r>
              <a:rPr lang="bs-Latn-BA" sz="3600" b="1" dirty="0" smtClean="0"/>
              <a:t> - </a:t>
            </a:r>
            <a:r>
              <a:rPr lang="en-US" sz="3600" dirty="0" err="1" smtClean="0"/>
              <a:t>Član</a:t>
            </a:r>
            <a:r>
              <a:rPr lang="en-US" sz="3600" dirty="0" smtClean="0"/>
              <a:t> </a:t>
            </a:r>
            <a:r>
              <a:rPr lang="en-US" sz="3600" dirty="0"/>
              <a:t>369</a:t>
            </a:r>
            <a:r>
              <a:rPr lang="en-US" sz="3600" dirty="0" smtClean="0"/>
              <a:t>.</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a:t>1) </a:t>
            </a:r>
            <a:r>
              <a:rPr lang="en-US" dirty="0" err="1"/>
              <a:t>Ko</a:t>
            </a:r>
            <a:r>
              <a:rPr lang="en-US" dirty="0"/>
              <a:t> </a:t>
            </a:r>
            <a:r>
              <a:rPr lang="en-US" dirty="0" err="1"/>
              <a:t>neovlašteno</a:t>
            </a:r>
            <a:r>
              <a:rPr lang="en-US" dirty="0"/>
              <a:t> </a:t>
            </a:r>
            <a:r>
              <a:rPr lang="en-US" dirty="0" err="1"/>
              <a:t>prekopa</a:t>
            </a:r>
            <a:r>
              <a:rPr lang="en-US" dirty="0"/>
              <a:t>, </a:t>
            </a:r>
            <a:r>
              <a:rPr lang="en-US" dirty="0" err="1"/>
              <a:t>razruši</a:t>
            </a:r>
            <a:r>
              <a:rPr lang="en-US" dirty="0"/>
              <a:t>, </a:t>
            </a:r>
            <a:r>
              <a:rPr lang="en-US" dirty="0" err="1"/>
              <a:t>ošteti</a:t>
            </a:r>
            <a:r>
              <a:rPr lang="en-US" dirty="0"/>
              <a:t> </a:t>
            </a:r>
            <a:r>
              <a:rPr lang="en-US" dirty="0" err="1"/>
              <a:t>ili</a:t>
            </a:r>
            <a:r>
              <a:rPr lang="en-US" dirty="0"/>
              <a:t> </a:t>
            </a:r>
            <a:r>
              <a:rPr lang="en-US" dirty="0" err="1"/>
              <a:t>grubo</a:t>
            </a:r>
            <a:r>
              <a:rPr lang="en-US" dirty="0"/>
              <a:t> </a:t>
            </a:r>
            <a:r>
              <a:rPr lang="en-US" dirty="0" err="1"/>
              <a:t>povrijedi</a:t>
            </a:r>
            <a:r>
              <a:rPr lang="en-US" dirty="0"/>
              <a:t> </a:t>
            </a:r>
            <a:r>
              <a:rPr lang="en-US" dirty="0" err="1"/>
              <a:t>grob</a:t>
            </a:r>
            <a:r>
              <a:rPr lang="en-US" dirty="0"/>
              <a:t> </a:t>
            </a:r>
            <a:r>
              <a:rPr lang="en-US" dirty="0" err="1"/>
              <a:t>ili</a:t>
            </a:r>
            <a:r>
              <a:rPr lang="en-US" dirty="0"/>
              <a:t> </a:t>
            </a:r>
            <a:r>
              <a:rPr lang="en-US" dirty="0" err="1"/>
              <a:t>drugo</a:t>
            </a:r>
            <a:r>
              <a:rPr lang="en-US" dirty="0"/>
              <a:t> </a:t>
            </a:r>
            <a:r>
              <a:rPr lang="en-US" dirty="0" err="1"/>
              <a:t>mjesto</a:t>
            </a:r>
            <a:r>
              <a:rPr lang="en-US" dirty="0"/>
              <a:t> u </a:t>
            </a:r>
            <a:r>
              <a:rPr lang="en-US" dirty="0" err="1" smtClean="0"/>
              <a:t>kome</a:t>
            </a:r>
            <a:r>
              <a:rPr lang="bs-Latn-BA" dirty="0" smtClean="0"/>
              <a:t> </a:t>
            </a:r>
            <a:r>
              <a:rPr lang="en-US" dirty="0" smtClean="0"/>
              <a:t>se </a:t>
            </a:r>
            <a:r>
              <a:rPr lang="en-US" dirty="0" err="1"/>
              <a:t>umrli</a:t>
            </a:r>
            <a:r>
              <a:rPr lang="en-US" dirty="0"/>
              <a:t> </a:t>
            </a:r>
            <a:r>
              <a:rPr lang="en-US" dirty="0" err="1"/>
              <a:t>sahranjuju</a:t>
            </a:r>
            <a:r>
              <a:rPr lang="en-US" dirty="0"/>
              <a:t> </a:t>
            </a:r>
            <a:r>
              <a:rPr lang="en-US" dirty="0" err="1"/>
              <a:t>ili</a:t>
            </a:r>
            <a:r>
              <a:rPr lang="en-US" dirty="0"/>
              <a:t> </a:t>
            </a:r>
            <a:r>
              <a:rPr lang="en-US" dirty="0" err="1"/>
              <a:t>na</a:t>
            </a:r>
            <a:r>
              <a:rPr lang="en-US" dirty="0"/>
              <a:t> </a:t>
            </a:r>
            <a:r>
              <a:rPr lang="en-US" dirty="0" err="1"/>
              <a:t>neki</a:t>
            </a:r>
            <a:r>
              <a:rPr lang="en-US" dirty="0"/>
              <a:t> </a:t>
            </a:r>
            <a:r>
              <a:rPr lang="en-US" dirty="0" err="1"/>
              <a:t>drugi</a:t>
            </a:r>
            <a:r>
              <a:rPr lang="en-US" dirty="0"/>
              <a:t> </a:t>
            </a:r>
            <a:r>
              <a:rPr lang="en-US" dirty="0" err="1"/>
              <a:t>način</a:t>
            </a:r>
            <a:r>
              <a:rPr lang="en-US" dirty="0"/>
              <a:t> </a:t>
            </a:r>
            <a:r>
              <a:rPr lang="en-US" dirty="0" err="1"/>
              <a:t>grubo</a:t>
            </a:r>
            <a:r>
              <a:rPr lang="en-US" dirty="0"/>
              <a:t> </a:t>
            </a:r>
            <a:r>
              <a:rPr lang="en-US" dirty="0" err="1"/>
              <a:t>povrijedi</a:t>
            </a:r>
            <a:r>
              <a:rPr lang="en-US" dirty="0"/>
              <a:t> </a:t>
            </a:r>
            <a:r>
              <a:rPr lang="en-US" dirty="0" err="1"/>
              <a:t>spomen</a:t>
            </a:r>
            <a:r>
              <a:rPr lang="en-US" dirty="0"/>
              <a:t> </a:t>
            </a:r>
            <a:r>
              <a:rPr lang="en-US" dirty="0" err="1"/>
              <a:t>na</a:t>
            </a:r>
            <a:r>
              <a:rPr lang="en-US" dirty="0"/>
              <a:t> </a:t>
            </a:r>
            <a:r>
              <a:rPr lang="en-US" dirty="0" err="1"/>
              <a:t>umrle</a:t>
            </a:r>
            <a:r>
              <a:rPr lang="en-US" dirty="0"/>
              <a:t>, </a:t>
            </a:r>
            <a:r>
              <a:rPr lang="en-US" dirty="0" err="1"/>
              <a:t>kazniće</a:t>
            </a:r>
            <a:r>
              <a:rPr lang="en-US" dirty="0"/>
              <a:t> se </a:t>
            </a:r>
            <a:r>
              <a:rPr lang="en-US" dirty="0" err="1" smtClean="0"/>
              <a:t>novčanom</a:t>
            </a:r>
            <a:r>
              <a:rPr lang="bs-Latn-BA" dirty="0" smtClean="0"/>
              <a:t> </a:t>
            </a:r>
            <a:r>
              <a:rPr lang="pl-PL" dirty="0" smtClean="0"/>
              <a:t>kaznom </a:t>
            </a:r>
            <a:r>
              <a:rPr lang="pl-PL" dirty="0"/>
              <a:t>ili kaznom zatvora do jedne godine.</a:t>
            </a:r>
          </a:p>
          <a:p>
            <a:pPr marL="0" indent="0">
              <a:buNone/>
            </a:pPr>
            <a:r>
              <a:rPr lang="en-US" dirty="0"/>
              <a:t>(2) </a:t>
            </a:r>
            <a:r>
              <a:rPr lang="en-US" dirty="0" err="1"/>
              <a:t>Ko</a:t>
            </a:r>
            <a:r>
              <a:rPr lang="en-US" dirty="0"/>
              <a:t> </a:t>
            </a:r>
            <a:r>
              <a:rPr lang="en-US" dirty="0" err="1"/>
              <a:t>neovlašteno</a:t>
            </a:r>
            <a:r>
              <a:rPr lang="en-US" dirty="0"/>
              <a:t> </a:t>
            </a:r>
            <a:r>
              <a:rPr lang="en-US" dirty="0" err="1"/>
              <a:t>iskopa</a:t>
            </a:r>
            <a:r>
              <a:rPr lang="en-US" dirty="0"/>
              <a:t>, </a:t>
            </a:r>
            <a:r>
              <a:rPr lang="en-US" dirty="0" err="1"/>
              <a:t>odnese</a:t>
            </a:r>
            <a:r>
              <a:rPr lang="en-US" dirty="0"/>
              <a:t>, </a:t>
            </a:r>
            <a:r>
              <a:rPr lang="en-US" dirty="0" err="1"/>
              <a:t>ošteti</a:t>
            </a:r>
            <a:r>
              <a:rPr lang="en-US" dirty="0"/>
              <a:t>, </a:t>
            </a:r>
            <a:r>
              <a:rPr lang="en-US" dirty="0" err="1"/>
              <a:t>premjesti</a:t>
            </a:r>
            <a:r>
              <a:rPr lang="en-US" dirty="0"/>
              <a:t> </a:t>
            </a:r>
            <a:r>
              <a:rPr lang="en-US" dirty="0" err="1"/>
              <a:t>ili</a:t>
            </a:r>
            <a:r>
              <a:rPr lang="en-US" dirty="0"/>
              <a:t> </a:t>
            </a:r>
            <a:r>
              <a:rPr lang="en-US" dirty="0" err="1"/>
              <a:t>sakrije</a:t>
            </a:r>
            <a:r>
              <a:rPr lang="en-US" dirty="0"/>
              <a:t> </a:t>
            </a:r>
            <a:r>
              <a:rPr lang="en-US" dirty="0" err="1"/>
              <a:t>tijelo</a:t>
            </a:r>
            <a:r>
              <a:rPr lang="en-US" dirty="0"/>
              <a:t>, </a:t>
            </a:r>
            <a:r>
              <a:rPr lang="en-US" dirty="0" err="1"/>
              <a:t>dio</a:t>
            </a:r>
            <a:r>
              <a:rPr lang="en-US" dirty="0"/>
              <a:t> </a:t>
            </a:r>
            <a:r>
              <a:rPr lang="en-US" dirty="0" err="1"/>
              <a:t>tijela</a:t>
            </a:r>
            <a:r>
              <a:rPr lang="en-US" dirty="0"/>
              <a:t> </a:t>
            </a:r>
            <a:r>
              <a:rPr lang="en-US" dirty="0" err="1"/>
              <a:t>ili</a:t>
            </a:r>
            <a:r>
              <a:rPr lang="en-US" dirty="0"/>
              <a:t> </a:t>
            </a:r>
            <a:r>
              <a:rPr lang="en-US" dirty="0" err="1" smtClean="0"/>
              <a:t>pepeo</a:t>
            </a:r>
            <a:r>
              <a:rPr lang="bs-Latn-BA" dirty="0" smtClean="0"/>
              <a:t> </a:t>
            </a:r>
            <a:r>
              <a:rPr lang="en-US" dirty="0" err="1" smtClean="0"/>
              <a:t>umrlog</a:t>
            </a:r>
            <a:r>
              <a:rPr lang="en-US" dirty="0" smtClean="0"/>
              <a:t> </a:t>
            </a:r>
            <a:r>
              <a:rPr lang="en-US" dirty="0" err="1"/>
              <a:t>lica</a:t>
            </a:r>
            <a:r>
              <a:rPr lang="en-US" dirty="0"/>
              <a:t>, </a:t>
            </a:r>
            <a:r>
              <a:rPr lang="en-US" dirty="0" err="1"/>
              <a:t>ili</a:t>
            </a:r>
            <a:r>
              <a:rPr lang="en-US" dirty="0"/>
              <a:t> </a:t>
            </a:r>
            <a:r>
              <a:rPr lang="en-US" dirty="0" err="1"/>
              <a:t>ko</a:t>
            </a:r>
            <a:r>
              <a:rPr lang="en-US" dirty="0"/>
              <a:t> </a:t>
            </a:r>
            <a:r>
              <a:rPr lang="en-US" dirty="0" err="1"/>
              <a:t>na</a:t>
            </a:r>
            <a:r>
              <a:rPr lang="en-US" dirty="0"/>
              <a:t> </a:t>
            </a:r>
            <a:r>
              <a:rPr lang="en-US" dirty="0" err="1"/>
              <a:t>neki</a:t>
            </a:r>
            <a:r>
              <a:rPr lang="en-US" dirty="0"/>
              <a:t> </a:t>
            </a:r>
            <a:r>
              <a:rPr lang="en-US" dirty="0" err="1"/>
              <a:t>drugi</a:t>
            </a:r>
            <a:r>
              <a:rPr lang="en-US" dirty="0"/>
              <a:t> </a:t>
            </a:r>
            <a:r>
              <a:rPr lang="en-US" dirty="0" err="1"/>
              <a:t>način</a:t>
            </a:r>
            <a:r>
              <a:rPr lang="en-US" dirty="0"/>
              <a:t> </a:t>
            </a:r>
            <a:r>
              <a:rPr lang="en-US" dirty="0" err="1"/>
              <a:t>oskrnavi</a:t>
            </a:r>
            <a:r>
              <a:rPr lang="en-US" dirty="0"/>
              <a:t> </a:t>
            </a:r>
            <a:r>
              <a:rPr lang="en-US" dirty="0" err="1"/>
              <a:t>tijelo</a:t>
            </a:r>
            <a:r>
              <a:rPr lang="en-US" dirty="0"/>
              <a:t> </a:t>
            </a:r>
            <a:r>
              <a:rPr lang="en-US" dirty="0" err="1"/>
              <a:t>umrlog</a:t>
            </a:r>
            <a:r>
              <a:rPr lang="en-US" dirty="0"/>
              <a:t> </a:t>
            </a:r>
            <a:r>
              <a:rPr lang="en-US" dirty="0" err="1"/>
              <a:t>ili</a:t>
            </a:r>
            <a:r>
              <a:rPr lang="en-US" dirty="0"/>
              <a:t> </a:t>
            </a:r>
            <a:r>
              <a:rPr lang="en-US" dirty="0" err="1"/>
              <a:t>posmrtne</a:t>
            </a:r>
            <a:r>
              <a:rPr lang="en-US" dirty="0"/>
              <a:t> </a:t>
            </a:r>
            <a:r>
              <a:rPr lang="en-US" dirty="0" err="1"/>
              <a:t>ostatke</a:t>
            </a:r>
            <a:r>
              <a:rPr lang="en-US" dirty="0"/>
              <a:t>, </a:t>
            </a:r>
            <a:r>
              <a:rPr lang="en-US" dirty="0" err="1"/>
              <a:t>kazniće</a:t>
            </a:r>
            <a:r>
              <a:rPr lang="en-US" dirty="0"/>
              <a:t> </a:t>
            </a:r>
            <a:r>
              <a:rPr lang="en-US" dirty="0" smtClean="0"/>
              <a:t>se</a:t>
            </a:r>
            <a:r>
              <a:rPr lang="bs-Latn-BA" dirty="0" smtClean="0"/>
              <a:t> </a:t>
            </a:r>
            <a:r>
              <a:rPr lang="en-US" dirty="0" err="1" smtClean="0"/>
              <a:t>novčanom</a:t>
            </a:r>
            <a:r>
              <a:rPr lang="en-US" dirty="0" smtClean="0"/>
              <a:t> </a:t>
            </a:r>
            <a:r>
              <a:rPr lang="en-US" dirty="0" err="1"/>
              <a:t>kaznom</a:t>
            </a:r>
            <a:r>
              <a:rPr lang="en-US" dirty="0"/>
              <a:t> </a:t>
            </a:r>
            <a:r>
              <a:rPr lang="en-US" dirty="0" err="1"/>
              <a:t>ili</a:t>
            </a:r>
            <a:r>
              <a:rPr lang="en-US" dirty="0"/>
              <a:t> </a:t>
            </a:r>
            <a:r>
              <a:rPr lang="en-US" dirty="0" err="1"/>
              <a:t>kaznom</a:t>
            </a:r>
            <a:r>
              <a:rPr lang="en-US" dirty="0"/>
              <a:t> </a:t>
            </a:r>
            <a:r>
              <a:rPr lang="en-US" dirty="0" err="1"/>
              <a:t>zatvora</a:t>
            </a:r>
            <a:r>
              <a:rPr lang="en-US" dirty="0"/>
              <a:t> do tri </a:t>
            </a:r>
            <a:r>
              <a:rPr lang="en-US" dirty="0" err="1"/>
              <a:t>godine</a:t>
            </a:r>
            <a:r>
              <a:rPr lang="en-US" dirty="0"/>
              <a:t>.</a:t>
            </a:r>
            <a:endParaRPr lang="bs-Latn-BA" dirty="0" smtClean="0"/>
          </a:p>
          <a:p>
            <a:pPr marL="0" indent="0">
              <a:buNone/>
            </a:pPr>
            <a:endParaRPr lang="bs-Latn-BA" dirty="0" smtClean="0"/>
          </a:p>
          <a:p>
            <a:pPr marL="0" indent="0">
              <a:buNone/>
            </a:pPr>
            <a:r>
              <a:rPr lang="en-US" dirty="0" smtClean="0"/>
              <a:t>(</a:t>
            </a:r>
            <a:r>
              <a:rPr lang="en-US" dirty="0"/>
              <a:t>3) </a:t>
            </a:r>
            <a:r>
              <a:rPr lang="en-US" dirty="0" err="1"/>
              <a:t>Ako</a:t>
            </a:r>
            <a:r>
              <a:rPr lang="en-US" dirty="0"/>
              <a:t> je </a:t>
            </a:r>
            <a:r>
              <a:rPr lang="en-US" dirty="0" err="1"/>
              <a:t>djelo</a:t>
            </a:r>
            <a:r>
              <a:rPr lang="en-US" dirty="0"/>
              <a:t> </a:t>
            </a:r>
            <a:r>
              <a:rPr lang="en-US" dirty="0" err="1"/>
              <a:t>iz</a:t>
            </a:r>
            <a:r>
              <a:rPr lang="en-US" dirty="0"/>
              <a:t> </a:t>
            </a:r>
            <a:r>
              <a:rPr lang="en-US" dirty="0" err="1"/>
              <a:t>st.</a:t>
            </a:r>
            <a:r>
              <a:rPr lang="en-US" dirty="0"/>
              <a:t> 1. i 2. </a:t>
            </a:r>
            <a:r>
              <a:rPr lang="en-US" dirty="0" err="1"/>
              <a:t>ovog</a:t>
            </a:r>
            <a:r>
              <a:rPr lang="en-US" dirty="0"/>
              <a:t> </a:t>
            </a:r>
            <a:r>
              <a:rPr lang="en-US" dirty="0" err="1"/>
              <a:t>člana</a:t>
            </a:r>
            <a:r>
              <a:rPr lang="en-US" dirty="0"/>
              <a:t> </a:t>
            </a:r>
            <a:r>
              <a:rPr lang="en-US" dirty="0" err="1"/>
              <a:t>učinjeno</a:t>
            </a:r>
            <a:r>
              <a:rPr lang="en-US" dirty="0"/>
              <a:t> </a:t>
            </a:r>
            <a:r>
              <a:rPr lang="bs-Latn-BA" dirty="0" smtClean="0"/>
              <a:t>...</a:t>
            </a:r>
            <a:r>
              <a:rPr lang="en-US" dirty="0" smtClean="0"/>
              <a:t> </a:t>
            </a:r>
            <a:r>
              <a:rPr lang="en-US" dirty="0" err="1">
                <a:solidFill>
                  <a:srgbClr val="FF0000"/>
                </a:solidFill>
                <a:effectLst>
                  <a:outerShdw blurRad="38100" dist="38100" dir="2700000" algn="tl">
                    <a:srgbClr val="000000">
                      <a:alpha val="43137"/>
                    </a:srgbClr>
                  </a:outerShdw>
                </a:effectLst>
              </a:rPr>
              <a:t>iz</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mržnje</a:t>
            </a:r>
            <a:r>
              <a:rPr lang="en-US" dirty="0"/>
              <a:t>, </a:t>
            </a:r>
            <a:r>
              <a:rPr lang="en-US" dirty="0" err="1"/>
              <a:t>učinilac</a:t>
            </a:r>
            <a:r>
              <a:rPr lang="en-US" dirty="0"/>
              <a:t> </a:t>
            </a:r>
            <a:r>
              <a:rPr lang="en-US" dirty="0" err="1"/>
              <a:t>će</a:t>
            </a:r>
            <a:r>
              <a:rPr lang="en-US" dirty="0"/>
              <a:t> se </a:t>
            </a:r>
            <a:r>
              <a:rPr lang="en-US" dirty="0" err="1"/>
              <a:t>kazniti</a:t>
            </a:r>
            <a:r>
              <a:rPr lang="en-US" dirty="0"/>
              <a:t> </a:t>
            </a:r>
            <a:r>
              <a:rPr lang="en-US" dirty="0" err="1"/>
              <a:t>kaznom</a:t>
            </a:r>
            <a:r>
              <a:rPr lang="en-US" dirty="0"/>
              <a:t> </a:t>
            </a:r>
            <a:r>
              <a:rPr lang="en-US" dirty="0" err="1" smtClean="0"/>
              <a:t>zatvora</a:t>
            </a:r>
            <a:r>
              <a:rPr lang="bs-Latn-BA" dirty="0" smtClean="0"/>
              <a:t> </a:t>
            </a:r>
            <a:r>
              <a:rPr lang="pl-PL" dirty="0" smtClean="0"/>
              <a:t>od </a:t>
            </a:r>
            <a:r>
              <a:rPr lang="pl-PL" dirty="0"/>
              <a:t>jedne do pet godine.</a:t>
            </a:r>
            <a:endParaRPr lang="en-US" dirty="0"/>
          </a:p>
        </p:txBody>
      </p:sp>
    </p:spTree>
    <p:extLst>
      <p:ext uri="{BB962C8B-B14F-4D97-AF65-F5344CB8AC3E}">
        <p14:creationId xmlns:p14="http://schemas.microsoft.com/office/powerpoint/2010/main" val="3482886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a:t/>
            </a:r>
            <a:br>
              <a:rPr lang="bs-Latn-BA" dirty="0"/>
            </a:br>
            <a:r>
              <a:rPr lang="en-US" b="1" dirty="0" err="1"/>
              <a:t>Izazivanje</a:t>
            </a:r>
            <a:r>
              <a:rPr lang="en-US" b="1" dirty="0"/>
              <a:t> </a:t>
            </a:r>
            <a:r>
              <a:rPr lang="en-US" b="1" dirty="0" err="1"/>
              <a:t>opšte</a:t>
            </a:r>
            <a:r>
              <a:rPr lang="en-US" b="1" dirty="0"/>
              <a:t> </a:t>
            </a:r>
            <a:r>
              <a:rPr lang="en-US" b="1" dirty="0" err="1" smtClean="0"/>
              <a:t>opasnosti</a:t>
            </a:r>
            <a:r>
              <a:rPr lang="bs-Latn-BA" b="1" dirty="0" smtClean="0"/>
              <a:t> - </a:t>
            </a:r>
            <a:r>
              <a:rPr lang="en-US" dirty="0" err="1" smtClean="0"/>
              <a:t>Član</a:t>
            </a:r>
            <a:r>
              <a:rPr lang="en-US" dirty="0" smtClean="0"/>
              <a:t> </a:t>
            </a:r>
            <a:r>
              <a:rPr lang="en-US" dirty="0"/>
              <a:t>394.</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a:t>1) </a:t>
            </a:r>
            <a:r>
              <a:rPr lang="en-US" dirty="0" err="1"/>
              <a:t>Ko</a:t>
            </a:r>
            <a:r>
              <a:rPr lang="en-US" dirty="0"/>
              <a:t> </a:t>
            </a:r>
            <a:r>
              <a:rPr lang="en-US" dirty="0" err="1"/>
              <a:t>požarom</a:t>
            </a:r>
            <a:r>
              <a:rPr lang="en-US" dirty="0"/>
              <a:t>, </a:t>
            </a:r>
            <a:r>
              <a:rPr lang="en-US" dirty="0" err="1"/>
              <a:t>poplavom</a:t>
            </a:r>
            <a:r>
              <a:rPr lang="en-US" dirty="0"/>
              <a:t>, </a:t>
            </a:r>
            <a:r>
              <a:rPr lang="en-US" dirty="0" err="1"/>
              <a:t>eksplozijom</a:t>
            </a:r>
            <a:r>
              <a:rPr lang="en-US" dirty="0"/>
              <a:t>, </a:t>
            </a:r>
            <a:r>
              <a:rPr lang="bs-Latn-BA" dirty="0" smtClean="0"/>
              <a:t>...</a:t>
            </a:r>
            <a:r>
              <a:rPr lang="en-US" dirty="0" err="1" smtClean="0"/>
              <a:t>izazove</a:t>
            </a:r>
            <a:r>
              <a:rPr lang="en-US" dirty="0" smtClean="0"/>
              <a:t> </a:t>
            </a:r>
            <a:r>
              <a:rPr lang="en-US" dirty="0" err="1" smtClean="0"/>
              <a:t>opasnost</a:t>
            </a:r>
            <a:r>
              <a:rPr lang="bs-Latn-BA" dirty="0" smtClean="0"/>
              <a:t> </a:t>
            </a:r>
            <a:r>
              <a:rPr lang="en-US" dirty="0" err="1" smtClean="0"/>
              <a:t>za</a:t>
            </a:r>
            <a:r>
              <a:rPr lang="en-US" dirty="0" smtClean="0"/>
              <a:t> </a:t>
            </a:r>
            <a:r>
              <a:rPr lang="en-US" dirty="0" err="1"/>
              <a:t>život</a:t>
            </a:r>
            <a:r>
              <a:rPr lang="en-US" dirty="0"/>
              <a:t> </a:t>
            </a:r>
            <a:r>
              <a:rPr lang="en-US" dirty="0" err="1"/>
              <a:t>ljudi</a:t>
            </a:r>
            <a:r>
              <a:rPr lang="en-US" dirty="0"/>
              <a:t> </a:t>
            </a:r>
            <a:r>
              <a:rPr lang="en-US" dirty="0" err="1"/>
              <a:t>ili</a:t>
            </a:r>
            <a:r>
              <a:rPr lang="en-US" dirty="0"/>
              <a:t> </a:t>
            </a:r>
            <a:r>
              <a:rPr lang="en-US" dirty="0" err="1"/>
              <a:t>za</a:t>
            </a:r>
            <a:r>
              <a:rPr lang="en-US" dirty="0"/>
              <a:t> </a:t>
            </a:r>
            <a:r>
              <a:rPr lang="en-US" dirty="0" err="1"/>
              <a:t>imovinu</a:t>
            </a:r>
            <a:r>
              <a:rPr lang="en-US" dirty="0"/>
              <a:t> </a:t>
            </a:r>
            <a:r>
              <a:rPr lang="en-US" dirty="0" err="1"/>
              <a:t>većeg</a:t>
            </a:r>
            <a:r>
              <a:rPr lang="en-US" dirty="0"/>
              <a:t> </a:t>
            </a:r>
            <a:r>
              <a:rPr lang="en-US" dirty="0" err="1"/>
              <a:t>obima</a:t>
            </a:r>
            <a:r>
              <a:rPr lang="en-US" dirty="0"/>
              <a:t>, </a:t>
            </a:r>
            <a:r>
              <a:rPr lang="en-US" dirty="0" err="1"/>
              <a:t>kazniće</a:t>
            </a:r>
            <a:r>
              <a:rPr lang="en-US" dirty="0"/>
              <a:t> se </a:t>
            </a:r>
            <a:r>
              <a:rPr lang="en-US" dirty="0" err="1"/>
              <a:t>kaznom</a:t>
            </a:r>
            <a:r>
              <a:rPr lang="en-US" dirty="0"/>
              <a:t> </a:t>
            </a:r>
            <a:r>
              <a:rPr lang="en-US" dirty="0" err="1"/>
              <a:t>zatvora</a:t>
            </a:r>
            <a:r>
              <a:rPr lang="en-US" dirty="0"/>
              <a:t> od </a:t>
            </a:r>
            <a:r>
              <a:rPr lang="en-US" dirty="0" err="1"/>
              <a:t>šest</a:t>
            </a:r>
            <a:r>
              <a:rPr lang="en-US" dirty="0"/>
              <a:t> </a:t>
            </a:r>
            <a:r>
              <a:rPr lang="en-US" dirty="0" err="1"/>
              <a:t>mjeseci</a:t>
            </a:r>
            <a:r>
              <a:rPr lang="en-US" dirty="0"/>
              <a:t> do pet </a:t>
            </a:r>
            <a:r>
              <a:rPr lang="en-US" dirty="0" err="1"/>
              <a:t>godina</a:t>
            </a:r>
            <a:r>
              <a:rPr lang="en-US" dirty="0"/>
              <a:t>.</a:t>
            </a:r>
          </a:p>
          <a:p>
            <a:pPr marL="0" indent="0">
              <a:buNone/>
            </a:pPr>
            <a:r>
              <a:rPr lang="en-US" dirty="0"/>
              <a:t>(2) </a:t>
            </a:r>
            <a:r>
              <a:rPr lang="en-US" dirty="0" err="1"/>
              <a:t>Kaznom</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kazniće</a:t>
            </a:r>
            <a:r>
              <a:rPr lang="en-US" dirty="0"/>
              <a:t> se i </a:t>
            </a:r>
            <a:r>
              <a:rPr lang="en-US" dirty="0" err="1"/>
              <a:t>službeno</a:t>
            </a:r>
            <a:r>
              <a:rPr lang="en-US" dirty="0"/>
              <a:t> </a:t>
            </a:r>
            <a:r>
              <a:rPr lang="en-US" dirty="0" err="1"/>
              <a:t>ili</a:t>
            </a:r>
            <a:r>
              <a:rPr lang="en-US" dirty="0"/>
              <a:t> </a:t>
            </a:r>
            <a:r>
              <a:rPr lang="en-US" dirty="0" err="1"/>
              <a:t>odgovorno</a:t>
            </a:r>
            <a:r>
              <a:rPr lang="en-US" dirty="0"/>
              <a:t> lice </a:t>
            </a:r>
            <a:r>
              <a:rPr lang="en-US" dirty="0" err="1"/>
              <a:t>koje</a:t>
            </a:r>
            <a:r>
              <a:rPr lang="en-US" dirty="0"/>
              <a:t> ne </a:t>
            </a:r>
            <a:r>
              <a:rPr lang="en-US" dirty="0" err="1" smtClean="0"/>
              <a:t>postavi</a:t>
            </a:r>
            <a:r>
              <a:rPr lang="bs-Latn-BA" dirty="0" smtClean="0"/>
              <a:t> </a:t>
            </a:r>
            <a:r>
              <a:rPr lang="vi-VN" sz="2600" dirty="0" smtClean="0"/>
              <a:t>propisane </a:t>
            </a:r>
            <a:r>
              <a:rPr lang="vi-VN" sz="2600" dirty="0"/>
              <a:t>uređaje za zaštitu od požara, eksplozije</a:t>
            </a:r>
            <a:r>
              <a:rPr lang="vi-VN" dirty="0"/>
              <a:t>, </a:t>
            </a:r>
            <a:r>
              <a:rPr lang="bs-Latn-BA" dirty="0" smtClean="0"/>
              <a:t>... </a:t>
            </a:r>
            <a:endParaRPr lang="en-US" dirty="0"/>
          </a:p>
          <a:p>
            <a:pPr marL="0" indent="0">
              <a:buNone/>
            </a:pPr>
            <a:r>
              <a:rPr lang="en-US" dirty="0"/>
              <a:t>(3) </a:t>
            </a:r>
            <a:r>
              <a:rPr lang="en-US" dirty="0" err="1"/>
              <a:t>Ako</a:t>
            </a:r>
            <a:r>
              <a:rPr lang="en-US" dirty="0"/>
              <a:t> </a:t>
            </a:r>
            <a:r>
              <a:rPr lang="en-US" dirty="0" err="1"/>
              <a:t>su</a:t>
            </a:r>
            <a:r>
              <a:rPr lang="en-US" dirty="0"/>
              <a:t> </a:t>
            </a:r>
            <a:r>
              <a:rPr lang="en-US" dirty="0" err="1"/>
              <a:t>djela</a:t>
            </a:r>
            <a:r>
              <a:rPr lang="en-US" dirty="0"/>
              <a:t> </a:t>
            </a:r>
            <a:r>
              <a:rPr lang="en-US" dirty="0" err="1"/>
              <a:t>iz</a:t>
            </a:r>
            <a:r>
              <a:rPr lang="en-US" dirty="0"/>
              <a:t> </a:t>
            </a:r>
            <a:r>
              <a:rPr lang="en-US" dirty="0" err="1"/>
              <a:t>st.</a:t>
            </a:r>
            <a:r>
              <a:rPr lang="en-US" dirty="0"/>
              <a:t> 1. i 2. </a:t>
            </a:r>
            <a:r>
              <a:rPr lang="en-US" dirty="0" err="1"/>
              <a:t>ovog</a:t>
            </a:r>
            <a:r>
              <a:rPr lang="en-US" dirty="0"/>
              <a:t> </a:t>
            </a:r>
            <a:r>
              <a:rPr lang="en-US" dirty="0" err="1"/>
              <a:t>člana</a:t>
            </a:r>
            <a:r>
              <a:rPr lang="en-US" dirty="0"/>
              <a:t> </a:t>
            </a:r>
            <a:r>
              <a:rPr lang="en-US" dirty="0" err="1"/>
              <a:t>izvršena</a:t>
            </a:r>
            <a:r>
              <a:rPr lang="en-US" dirty="0"/>
              <a:t> </a:t>
            </a:r>
            <a:r>
              <a:rPr lang="en-US" dirty="0" err="1"/>
              <a:t>na</a:t>
            </a:r>
            <a:r>
              <a:rPr lang="en-US" dirty="0"/>
              <a:t> </a:t>
            </a:r>
            <a:r>
              <a:rPr lang="en-US" dirty="0" err="1"/>
              <a:t>mjestu</a:t>
            </a:r>
            <a:r>
              <a:rPr lang="en-US" dirty="0"/>
              <a:t> </a:t>
            </a:r>
            <a:r>
              <a:rPr lang="en-US" dirty="0" err="1"/>
              <a:t>gdje</a:t>
            </a:r>
            <a:r>
              <a:rPr lang="en-US" dirty="0"/>
              <a:t> je </a:t>
            </a:r>
            <a:r>
              <a:rPr lang="en-US" dirty="0" err="1"/>
              <a:t>okupljen</a:t>
            </a:r>
            <a:r>
              <a:rPr lang="en-US" dirty="0"/>
              <a:t> </a:t>
            </a:r>
            <a:r>
              <a:rPr lang="en-US" dirty="0" err="1"/>
              <a:t>veći</a:t>
            </a:r>
            <a:r>
              <a:rPr lang="en-US" dirty="0"/>
              <a:t> </a:t>
            </a:r>
            <a:r>
              <a:rPr lang="en-US" dirty="0" err="1"/>
              <a:t>broj</a:t>
            </a:r>
            <a:r>
              <a:rPr lang="en-US" dirty="0"/>
              <a:t> </a:t>
            </a:r>
            <a:r>
              <a:rPr lang="en-US" dirty="0" err="1"/>
              <a:t>ljudi</a:t>
            </a:r>
            <a:r>
              <a:rPr lang="en-US" dirty="0" smtClean="0"/>
              <a:t>,</a:t>
            </a:r>
            <a:r>
              <a:rPr lang="bs-Latn-BA" dirty="0" smtClean="0"/>
              <a:t> </a:t>
            </a:r>
            <a:r>
              <a:rPr lang="pl-PL" dirty="0" smtClean="0"/>
              <a:t>učinilac </a:t>
            </a:r>
            <a:r>
              <a:rPr lang="pl-PL" dirty="0"/>
              <a:t>će se kazniti kaznom zatvora od jedne do osam godina.</a:t>
            </a:r>
          </a:p>
          <a:p>
            <a:pPr marL="0" indent="0">
              <a:buNone/>
            </a:pPr>
            <a:endParaRPr lang="bs-Latn-BA" dirty="0" smtClean="0"/>
          </a:p>
          <a:p>
            <a:pPr marL="0" indent="0">
              <a:buNone/>
            </a:pPr>
            <a:r>
              <a:rPr lang="en-US" dirty="0" smtClean="0"/>
              <a:t>(</a:t>
            </a:r>
            <a:r>
              <a:rPr lang="en-US" dirty="0"/>
              <a:t>5) </a:t>
            </a:r>
            <a:r>
              <a:rPr lang="en-US" dirty="0" err="1"/>
              <a:t>Ako</a:t>
            </a:r>
            <a:r>
              <a:rPr lang="en-US" dirty="0"/>
              <a:t> </a:t>
            </a:r>
            <a:r>
              <a:rPr lang="en-US" dirty="0" err="1"/>
              <a:t>su</a:t>
            </a:r>
            <a:r>
              <a:rPr lang="en-US" dirty="0"/>
              <a:t> </a:t>
            </a:r>
            <a:r>
              <a:rPr lang="en-US" dirty="0" err="1"/>
              <a:t>djela</a:t>
            </a:r>
            <a:r>
              <a:rPr lang="en-US" dirty="0"/>
              <a:t> </a:t>
            </a:r>
            <a:r>
              <a:rPr lang="en-US" dirty="0" err="1"/>
              <a:t>iz</a:t>
            </a:r>
            <a:r>
              <a:rPr lang="en-US" dirty="0"/>
              <a:t> </a:t>
            </a:r>
            <a:r>
              <a:rPr lang="en-US" dirty="0" err="1"/>
              <a:t>st.</a:t>
            </a:r>
            <a:r>
              <a:rPr lang="en-US" dirty="0"/>
              <a:t> 1, 2. i 3. </a:t>
            </a:r>
            <a:r>
              <a:rPr lang="en-US" dirty="0" err="1"/>
              <a:t>ovog</a:t>
            </a:r>
            <a:r>
              <a:rPr lang="en-US" dirty="0"/>
              <a:t> </a:t>
            </a:r>
            <a:r>
              <a:rPr lang="en-US" dirty="0" err="1"/>
              <a:t>člana</a:t>
            </a:r>
            <a:r>
              <a:rPr lang="en-US" dirty="0"/>
              <a:t> </a:t>
            </a:r>
            <a:r>
              <a:rPr lang="en-US" dirty="0" err="1"/>
              <a:t>učinjena</a:t>
            </a:r>
            <a:r>
              <a:rPr lang="en-US" dirty="0"/>
              <a:t> </a:t>
            </a:r>
            <a:r>
              <a:rPr lang="en-US" dirty="0" err="1"/>
              <a:t>iz</a:t>
            </a:r>
            <a:r>
              <a:rPr lang="en-US" dirty="0"/>
              <a:t> </a:t>
            </a:r>
            <a:r>
              <a:rPr lang="en-US" dirty="0" err="1">
                <a:solidFill>
                  <a:srgbClr val="FF0000"/>
                </a:solidFill>
                <a:effectLst>
                  <a:outerShdw blurRad="38100" dist="38100" dir="2700000" algn="tl">
                    <a:srgbClr val="000000">
                      <a:alpha val="43137"/>
                    </a:srgbClr>
                  </a:outerShdw>
                </a:effectLst>
              </a:rPr>
              <a:t>mržnje</a:t>
            </a:r>
            <a:r>
              <a:rPr lang="en-US" dirty="0"/>
              <a:t>, </a:t>
            </a:r>
            <a:r>
              <a:rPr lang="en-US" dirty="0" err="1"/>
              <a:t>učinilac</a:t>
            </a:r>
            <a:r>
              <a:rPr lang="en-US" dirty="0"/>
              <a:t> </a:t>
            </a:r>
            <a:r>
              <a:rPr lang="en-US" dirty="0" err="1"/>
              <a:t>će</a:t>
            </a:r>
            <a:r>
              <a:rPr lang="en-US" dirty="0"/>
              <a:t> se </a:t>
            </a:r>
            <a:r>
              <a:rPr lang="en-US" dirty="0" err="1"/>
              <a:t>kazniti</a:t>
            </a:r>
            <a:r>
              <a:rPr lang="en-US" dirty="0"/>
              <a:t> </a:t>
            </a:r>
            <a:r>
              <a:rPr lang="en-US" dirty="0" err="1" smtClean="0"/>
              <a:t>kaznom</a:t>
            </a:r>
            <a:r>
              <a:rPr lang="bs-Latn-BA" dirty="0" smtClean="0"/>
              <a:t> </a:t>
            </a:r>
            <a:r>
              <a:rPr lang="pl-PL" dirty="0" smtClean="0"/>
              <a:t>zatvora </a:t>
            </a:r>
            <a:r>
              <a:rPr lang="pl-PL" dirty="0"/>
              <a:t>od jedne do deset godina</a:t>
            </a:r>
            <a:r>
              <a:rPr lang="pl-PL" dirty="0" smtClean="0"/>
              <a:t>.</a:t>
            </a:r>
            <a:endParaRPr lang="pl-PL" dirty="0"/>
          </a:p>
        </p:txBody>
      </p:sp>
    </p:spTree>
    <p:extLst>
      <p:ext uri="{BB962C8B-B14F-4D97-AF65-F5344CB8AC3E}">
        <p14:creationId xmlns:p14="http://schemas.microsoft.com/office/powerpoint/2010/main" val="474650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smtClean="0"/>
              <a:t>Pravosnažna</a:t>
            </a:r>
            <a:r>
              <a:rPr lang="en-US" sz="3600" b="1" dirty="0" smtClean="0"/>
              <a:t> </a:t>
            </a:r>
            <a:r>
              <a:rPr lang="en-US" sz="3600" b="1" dirty="0" err="1" smtClean="0"/>
              <a:t>presuda</a:t>
            </a:r>
            <a:r>
              <a:rPr lang="en-US" sz="3600" b="1" dirty="0" smtClean="0"/>
              <a:t> u </a:t>
            </a:r>
            <a:r>
              <a:rPr lang="en-US" sz="3600" b="1" dirty="0" err="1" smtClean="0"/>
              <a:t>predmetu</a:t>
            </a:r>
            <a:r>
              <a:rPr lang="en-US" sz="3600" b="1" dirty="0" smtClean="0"/>
              <a:t> </a:t>
            </a:r>
            <a:r>
              <a:rPr lang="en-US" sz="3600" b="1" dirty="0" err="1" smtClean="0"/>
              <a:t>teške</a:t>
            </a:r>
            <a:r>
              <a:rPr lang="en-US" sz="3600" b="1" dirty="0" smtClean="0"/>
              <a:t> </a:t>
            </a:r>
            <a:r>
              <a:rPr lang="en-US" sz="3600" b="1" dirty="0" err="1" smtClean="0"/>
              <a:t>tjelesne</a:t>
            </a:r>
            <a:r>
              <a:rPr lang="en-US" sz="3600" b="1" dirty="0" smtClean="0"/>
              <a:t> </a:t>
            </a:r>
            <a:r>
              <a:rPr lang="en-US" sz="3600" b="1" dirty="0" err="1" smtClean="0"/>
              <a:t>povrede</a:t>
            </a:r>
            <a:r>
              <a:rPr lang="en-US" sz="3600" b="1" dirty="0" smtClean="0"/>
              <a:t> </a:t>
            </a:r>
            <a:r>
              <a:rPr lang="en-US" sz="3600" b="1" dirty="0" err="1" smtClean="0"/>
              <a:t>počinjene</a:t>
            </a:r>
            <a:r>
              <a:rPr lang="en-US" sz="3600" b="1" dirty="0" smtClean="0"/>
              <a:t> </a:t>
            </a:r>
            <a:r>
              <a:rPr lang="en-US" sz="3600" b="1" dirty="0" err="1" smtClean="0"/>
              <a:t>iz</a:t>
            </a:r>
            <a:r>
              <a:rPr lang="en-US" sz="3600" b="1" dirty="0" smtClean="0"/>
              <a:t> </a:t>
            </a:r>
            <a:r>
              <a:rPr lang="en-US" sz="3600" b="1" dirty="0" err="1" smtClean="0"/>
              <a:t>mržnje</a:t>
            </a:r>
            <a:r>
              <a:rPr lang="en-US" sz="3600" b="1" dirty="0" smtClean="0"/>
              <a:t> </a:t>
            </a:r>
            <a:endParaRPr lang="en-US" dirty="0"/>
          </a:p>
        </p:txBody>
      </p:sp>
      <p:sp>
        <p:nvSpPr>
          <p:cNvPr id="3" name="Content Placeholder 2"/>
          <p:cNvSpPr>
            <a:spLocks noGrp="1"/>
          </p:cNvSpPr>
          <p:nvPr>
            <p:ph idx="1"/>
          </p:nvPr>
        </p:nvSpPr>
        <p:spPr/>
        <p:txBody>
          <a:bodyPr>
            <a:normAutofit fontScale="55000" lnSpcReduction="20000"/>
          </a:bodyPr>
          <a:lstStyle/>
          <a:p>
            <a:r>
              <a:rPr lang="vi-VN" dirty="0" smtClean="0"/>
              <a:t>U </a:t>
            </a:r>
            <a:r>
              <a:rPr lang="vi-VN" dirty="0"/>
              <a:t>junu 2015. godine, drugostepeni sud je donio pravosnažnu osuđujuću presudu i izrekao kaznu zatvora u trajanju od šest mjeseci licu srpske nacionalnosti, koji je u augustu 2013. godine napao dva Bošnjaka, povratnika, (oca i sina) koji su krenuli u džamiju Begsuju u Zvorniku (RS) da klanjanju Bajram-namaz. Kad su se približili džamiji, presreli su ih napadači, a jedan od napadača je, pod uticajem alkohola, započeo svađu oko korištenja vjerskog pozdrava „Selam alejkum“. Svađa je rezultirala fizičkim okršajem u kojem je stariji Bošnjak zadobio teške tjelesne povrede, a jedan od Srba lake tjelesne povrede. </a:t>
            </a:r>
          </a:p>
          <a:p>
            <a:r>
              <a:rPr lang="en-US" dirty="0" err="1"/>
              <a:t>Policija</a:t>
            </a:r>
            <a:r>
              <a:rPr lang="en-US" dirty="0"/>
              <a:t> je </a:t>
            </a:r>
            <a:r>
              <a:rPr lang="en-US" dirty="0" err="1"/>
              <a:t>prijavila</a:t>
            </a:r>
            <a:r>
              <a:rPr lang="en-US" dirty="0"/>
              <a:t> </a:t>
            </a:r>
            <a:r>
              <a:rPr lang="en-US" dirty="0" err="1"/>
              <a:t>ovaj</a:t>
            </a:r>
            <a:r>
              <a:rPr lang="en-US" dirty="0"/>
              <a:t> incident </a:t>
            </a:r>
            <a:r>
              <a:rPr lang="en-US" dirty="0" err="1"/>
              <a:t>Okružnom</a:t>
            </a:r>
            <a:r>
              <a:rPr lang="en-US" dirty="0"/>
              <a:t> </a:t>
            </a:r>
            <a:r>
              <a:rPr lang="en-US" dirty="0" err="1"/>
              <a:t>tužilaštvu</a:t>
            </a:r>
            <a:r>
              <a:rPr lang="en-US" dirty="0"/>
              <a:t> u </a:t>
            </a:r>
            <a:r>
              <a:rPr lang="en-US" dirty="0" err="1"/>
              <a:t>Bijeljini</a:t>
            </a:r>
            <a:r>
              <a:rPr lang="en-US" dirty="0"/>
              <a:t> </a:t>
            </a:r>
            <a:r>
              <a:rPr lang="en-US" dirty="0" err="1"/>
              <a:t>sa</a:t>
            </a:r>
            <a:r>
              <a:rPr lang="en-US" dirty="0"/>
              <a:t> </a:t>
            </a:r>
            <a:r>
              <a:rPr lang="en-US" dirty="0" err="1"/>
              <a:t>inicijalnom</a:t>
            </a:r>
            <a:r>
              <a:rPr lang="en-US" dirty="0"/>
              <a:t> </a:t>
            </a:r>
            <a:r>
              <a:rPr lang="en-US" dirty="0" err="1"/>
              <a:t>pravnom</a:t>
            </a:r>
            <a:r>
              <a:rPr lang="en-US" dirty="0"/>
              <a:t> </a:t>
            </a:r>
            <a:r>
              <a:rPr lang="en-US" dirty="0" err="1"/>
              <a:t>kvalifikacijom</a:t>
            </a:r>
            <a:r>
              <a:rPr lang="en-US" dirty="0"/>
              <a:t> „</a:t>
            </a:r>
            <a:r>
              <a:rPr lang="en-US" dirty="0" err="1"/>
              <a:t>nanošenje</a:t>
            </a:r>
            <a:r>
              <a:rPr lang="en-US" dirty="0"/>
              <a:t> </a:t>
            </a:r>
            <a:r>
              <a:rPr lang="en-US" dirty="0" err="1"/>
              <a:t>tjelesnih</a:t>
            </a:r>
            <a:r>
              <a:rPr lang="en-US" dirty="0"/>
              <a:t> </a:t>
            </a:r>
            <a:r>
              <a:rPr lang="en-US" dirty="0" err="1"/>
              <a:t>povreda</a:t>
            </a:r>
            <a:r>
              <a:rPr lang="en-US" dirty="0"/>
              <a:t>“. </a:t>
            </a:r>
            <a:r>
              <a:rPr lang="en-US" dirty="0" err="1"/>
              <a:t>Policija</a:t>
            </a:r>
            <a:r>
              <a:rPr lang="en-US" dirty="0"/>
              <a:t> je i </a:t>
            </a:r>
            <a:r>
              <a:rPr lang="en-US" dirty="0" err="1"/>
              <a:t>počinioce</a:t>
            </a:r>
            <a:r>
              <a:rPr lang="en-US" dirty="0"/>
              <a:t> i </a:t>
            </a:r>
            <a:r>
              <a:rPr lang="en-US" dirty="0" err="1"/>
              <a:t>žrtve</a:t>
            </a:r>
            <a:r>
              <a:rPr lang="en-US" dirty="0"/>
              <a:t> </a:t>
            </a:r>
            <a:r>
              <a:rPr lang="en-US" dirty="0" err="1"/>
              <a:t>tretirala</a:t>
            </a:r>
            <a:r>
              <a:rPr lang="en-US" dirty="0"/>
              <a:t> </a:t>
            </a:r>
            <a:r>
              <a:rPr lang="en-US" dirty="0" err="1"/>
              <a:t>kao</a:t>
            </a:r>
            <a:r>
              <a:rPr lang="en-US" dirty="0"/>
              <a:t> </a:t>
            </a:r>
            <a:r>
              <a:rPr lang="en-US" dirty="0" err="1"/>
              <a:t>osumnjičene</a:t>
            </a:r>
            <a:r>
              <a:rPr lang="en-US" dirty="0"/>
              <a:t>. Na </a:t>
            </a:r>
            <a:r>
              <a:rPr lang="en-US" dirty="0" err="1"/>
              <a:t>kraju</a:t>
            </a:r>
            <a:r>
              <a:rPr lang="en-US" dirty="0"/>
              <a:t> je u </a:t>
            </a:r>
            <a:r>
              <a:rPr lang="en-US" dirty="0" err="1"/>
              <a:t>policijskoj</a:t>
            </a:r>
            <a:r>
              <a:rPr lang="en-US" dirty="0"/>
              <a:t> </a:t>
            </a:r>
            <a:r>
              <a:rPr lang="en-US" dirty="0" err="1"/>
              <a:t>istrazi</a:t>
            </a:r>
            <a:r>
              <a:rPr lang="en-US" dirty="0"/>
              <a:t> </a:t>
            </a:r>
            <a:r>
              <a:rPr lang="en-US" dirty="0" err="1"/>
              <a:t>zaključeno</a:t>
            </a:r>
            <a:r>
              <a:rPr lang="en-US" dirty="0"/>
              <a:t> da je </a:t>
            </a:r>
            <a:r>
              <a:rPr lang="en-US" dirty="0" err="1"/>
              <a:t>samo</a:t>
            </a:r>
            <a:r>
              <a:rPr lang="en-US" dirty="0"/>
              <a:t> </a:t>
            </a:r>
            <a:r>
              <a:rPr lang="en-US" dirty="0" err="1"/>
              <a:t>osoba</a:t>
            </a:r>
            <a:r>
              <a:rPr lang="en-US" dirty="0"/>
              <a:t> </a:t>
            </a:r>
            <a:r>
              <a:rPr lang="en-US" dirty="0" err="1"/>
              <a:t>srpske</a:t>
            </a:r>
            <a:r>
              <a:rPr lang="en-US" dirty="0"/>
              <a:t> </a:t>
            </a:r>
            <a:r>
              <a:rPr lang="en-US" dirty="0" err="1"/>
              <a:t>nacionalnosti</a:t>
            </a:r>
            <a:r>
              <a:rPr lang="en-US" dirty="0"/>
              <a:t> </a:t>
            </a:r>
            <a:r>
              <a:rPr lang="en-US" dirty="0" err="1"/>
              <a:t>učestvovala</a:t>
            </a:r>
            <a:r>
              <a:rPr lang="en-US" dirty="0"/>
              <a:t> u </a:t>
            </a:r>
            <a:r>
              <a:rPr lang="en-US" dirty="0" err="1"/>
              <a:t>počinjenju</a:t>
            </a:r>
            <a:r>
              <a:rPr lang="en-US" dirty="0"/>
              <a:t> </a:t>
            </a:r>
            <a:r>
              <a:rPr lang="en-US" dirty="0" err="1"/>
              <a:t>krivičnog</a:t>
            </a:r>
            <a:r>
              <a:rPr lang="en-US" dirty="0"/>
              <a:t> </a:t>
            </a:r>
            <a:r>
              <a:rPr lang="en-US" dirty="0" err="1"/>
              <a:t>djela</a:t>
            </a:r>
            <a:r>
              <a:rPr lang="en-US" dirty="0"/>
              <a:t> </a:t>
            </a:r>
            <a:r>
              <a:rPr lang="en-US" dirty="0" err="1"/>
              <a:t>kvalifikovanog</a:t>
            </a:r>
            <a:r>
              <a:rPr lang="en-US" dirty="0"/>
              <a:t> </a:t>
            </a:r>
            <a:r>
              <a:rPr lang="en-US" dirty="0" err="1"/>
              <a:t>kao</a:t>
            </a:r>
            <a:r>
              <a:rPr lang="en-US" dirty="0"/>
              <a:t> </a:t>
            </a:r>
            <a:r>
              <a:rPr lang="en-US" dirty="0" err="1"/>
              <a:t>nanošenje</a:t>
            </a:r>
            <a:r>
              <a:rPr lang="en-US" dirty="0"/>
              <a:t> </a:t>
            </a:r>
            <a:r>
              <a:rPr lang="en-US" dirty="0" err="1"/>
              <a:t>teške</a:t>
            </a:r>
            <a:r>
              <a:rPr lang="en-US" dirty="0"/>
              <a:t> </a:t>
            </a:r>
            <a:r>
              <a:rPr lang="en-US" dirty="0" err="1"/>
              <a:t>tjelesne</a:t>
            </a:r>
            <a:r>
              <a:rPr lang="en-US" dirty="0"/>
              <a:t> </a:t>
            </a:r>
            <a:r>
              <a:rPr lang="en-US" dirty="0" err="1"/>
              <a:t>povrede</a:t>
            </a:r>
            <a:r>
              <a:rPr lang="en-US" dirty="0"/>
              <a:t> </a:t>
            </a:r>
            <a:r>
              <a:rPr lang="en-US" dirty="0" err="1"/>
              <a:t>iz</a:t>
            </a:r>
            <a:r>
              <a:rPr lang="en-US" dirty="0"/>
              <a:t> </a:t>
            </a:r>
            <a:r>
              <a:rPr lang="en-US" dirty="0" err="1"/>
              <a:t>mržnje</a:t>
            </a:r>
            <a:r>
              <a:rPr lang="en-US" dirty="0"/>
              <a:t>. </a:t>
            </a:r>
            <a:r>
              <a:rPr lang="en-US" dirty="0" err="1"/>
              <a:t>Usprkos</a:t>
            </a:r>
            <a:r>
              <a:rPr lang="en-US" dirty="0"/>
              <a:t> </a:t>
            </a:r>
            <a:r>
              <a:rPr lang="en-US" dirty="0" err="1"/>
              <a:t>inicijalnoj</a:t>
            </a:r>
            <a:r>
              <a:rPr lang="en-US" dirty="0"/>
              <a:t> </a:t>
            </a:r>
            <a:r>
              <a:rPr lang="en-US" dirty="0" err="1"/>
              <a:t>kvalifikaciji</a:t>
            </a:r>
            <a:r>
              <a:rPr lang="en-US" dirty="0"/>
              <a:t> </a:t>
            </a:r>
            <a:r>
              <a:rPr lang="en-US" dirty="0" err="1"/>
              <a:t>djela</a:t>
            </a:r>
            <a:r>
              <a:rPr lang="en-US" dirty="0"/>
              <a:t> </a:t>
            </a:r>
            <a:r>
              <a:rPr lang="en-US" dirty="0" err="1"/>
              <a:t>koju</a:t>
            </a:r>
            <a:r>
              <a:rPr lang="en-US" dirty="0"/>
              <a:t> je </a:t>
            </a:r>
            <a:r>
              <a:rPr lang="en-US" dirty="0" err="1"/>
              <a:t>dala</a:t>
            </a:r>
            <a:r>
              <a:rPr lang="en-US" dirty="0"/>
              <a:t> </a:t>
            </a:r>
            <a:r>
              <a:rPr lang="en-US" dirty="0" err="1"/>
              <a:t>policija</a:t>
            </a:r>
            <a:r>
              <a:rPr lang="en-US" dirty="0"/>
              <a:t>, </a:t>
            </a:r>
            <a:r>
              <a:rPr lang="en-US" dirty="0" err="1"/>
              <a:t>tužilaštvo</a:t>
            </a:r>
            <a:r>
              <a:rPr lang="en-US" dirty="0"/>
              <a:t> je </a:t>
            </a:r>
            <a:r>
              <a:rPr lang="en-US" dirty="0" err="1"/>
              <a:t>naknadno</a:t>
            </a:r>
            <a:r>
              <a:rPr lang="en-US" dirty="0"/>
              <a:t> </a:t>
            </a:r>
            <a:r>
              <a:rPr lang="en-US" dirty="0" err="1"/>
              <a:t>prepoznalo</a:t>
            </a:r>
            <a:r>
              <a:rPr lang="en-US" dirty="0"/>
              <a:t> </a:t>
            </a:r>
            <a:r>
              <a:rPr lang="en-US" dirty="0" err="1"/>
              <a:t>mržnju</a:t>
            </a:r>
            <a:r>
              <a:rPr lang="en-US" dirty="0"/>
              <a:t> </a:t>
            </a:r>
            <a:r>
              <a:rPr lang="en-US" dirty="0" err="1"/>
              <a:t>kao</a:t>
            </a:r>
            <a:r>
              <a:rPr lang="en-US" dirty="0"/>
              <a:t> element </a:t>
            </a:r>
            <a:r>
              <a:rPr lang="en-US" dirty="0" err="1"/>
              <a:t>bića</a:t>
            </a:r>
            <a:r>
              <a:rPr lang="en-US" dirty="0"/>
              <a:t> </a:t>
            </a:r>
            <a:r>
              <a:rPr lang="en-US" dirty="0" err="1"/>
              <a:t>krivičnog</a:t>
            </a:r>
            <a:r>
              <a:rPr lang="en-US" dirty="0"/>
              <a:t> </a:t>
            </a:r>
            <a:r>
              <a:rPr lang="en-US" dirty="0" err="1"/>
              <a:t>djela</a:t>
            </a:r>
            <a:r>
              <a:rPr lang="en-US" dirty="0"/>
              <a:t>, </a:t>
            </a:r>
            <a:r>
              <a:rPr lang="en-US" dirty="0" err="1"/>
              <a:t>što</a:t>
            </a:r>
            <a:r>
              <a:rPr lang="en-US" dirty="0"/>
              <a:t> je </a:t>
            </a:r>
            <a:r>
              <a:rPr lang="en-US" dirty="0" err="1"/>
              <a:t>dovelo</a:t>
            </a:r>
            <a:r>
              <a:rPr lang="en-US" dirty="0"/>
              <a:t> do </a:t>
            </a:r>
            <a:r>
              <a:rPr lang="en-US" dirty="0" err="1"/>
              <a:t>promjene</a:t>
            </a:r>
            <a:r>
              <a:rPr lang="en-US" dirty="0"/>
              <a:t> </a:t>
            </a:r>
            <a:r>
              <a:rPr lang="en-US" dirty="0" err="1"/>
              <a:t>pravne</a:t>
            </a:r>
            <a:r>
              <a:rPr lang="en-US" dirty="0"/>
              <a:t> </a:t>
            </a:r>
            <a:r>
              <a:rPr lang="en-US" dirty="0" err="1"/>
              <a:t>kvalifikacije</a:t>
            </a:r>
            <a:r>
              <a:rPr lang="en-US" dirty="0"/>
              <a:t> </a:t>
            </a:r>
            <a:r>
              <a:rPr lang="en-US" dirty="0" err="1"/>
              <a:t>djela</a:t>
            </a:r>
            <a:r>
              <a:rPr lang="en-US" dirty="0"/>
              <a:t>. </a:t>
            </a:r>
          </a:p>
        </p:txBody>
      </p:sp>
    </p:spTree>
    <p:extLst>
      <p:ext uri="{BB962C8B-B14F-4D97-AF65-F5344CB8AC3E}">
        <p14:creationId xmlns:p14="http://schemas.microsoft.com/office/powerpoint/2010/main" val="3390954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err="1" smtClean="0"/>
              <a:t>Ubistvo</a:t>
            </a:r>
            <a:r>
              <a:rPr lang="en-US" sz="4000" b="1" dirty="0" smtClean="0"/>
              <a:t> u </a:t>
            </a:r>
            <a:r>
              <a:rPr lang="en-US" sz="4000" b="1" dirty="0" err="1" smtClean="0"/>
              <a:t>Kozluku</a:t>
            </a:r>
            <a:r>
              <a:rPr lang="en-US" sz="4000" b="1" dirty="0" smtClean="0"/>
              <a:t> (</a:t>
            </a:r>
            <a:r>
              <a:rPr lang="en-US" sz="4000" b="1" dirty="0" err="1" smtClean="0"/>
              <a:t>djelo</a:t>
            </a:r>
            <a:r>
              <a:rPr lang="en-US" sz="4000" b="1" dirty="0" smtClean="0"/>
              <a:t> </a:t>
            </a:r>
            <a:r>
              <a:rPr lang="en-US" sz="4000" b="1" dirty="0" err="1" smtClean="0"/>
              <a:t>nije</a:t>
            </a:r>
            <a:r>
              <a:rPr lang="en-US" sz="4000" b="1" dirty="0" smtClean="0"/>
              <a:t> </a:t>
            </a:r>
            <a:r>
              <a:rPr lang="en-US" sz="4000" b="1" dirty="0" err="1" smtClean="0"/>
              <a:t>kvalifikovano</a:t>
            </a:r>
            <a:r>
              <a:rPr lang="en-US" sz="4000" b="1" dirty="0" smtClean="0"/>
              <a:t> </a:t>
            </a:r>
            <a:r>
              <a:rPr lang="en-US" sz="4000" b="1" dirty="0" err="1" smtClean="0"/>
              <a:t>kao</a:t>
            </a:r>
            <a:r>
              <a:rPr lang="en-US" sz="4000" b="1" dirty="0" smtClean="0"/>
              <a:t> </a:t>
            </a:r>
            <a:r>
              <a:rPr lang="en-US" sz="4000" b="1" dirty="0" err="1" smtClean="0"/>
              <a:t>ubistvo</a:t>
            </a:r>
            <a:r>
              <a:rPr lang="en-US" sz="4000" b="1" dirty="0" smtClean="0"/>
              <a:t> </a:t>
            </a:r>
            <a:r>
              <a:rPr lang="en-US" sz="4000" b="1" dirty="0" err="1" smtClean="0"/>
              <a:t>počinjeno</a:t>
            </a:r>
            <a:r>
              <a:rPr lang="en-US" sz="4000" b="1" dirty="0" smtClean="0"/>
              <a:t> </a:t>
            </a:r>
            <a:r>
              <a:rPr lang="en-US" sz="4000" b="1" dirty="0" err="1" smtClean="0"/>
              <a:t>iz</a:t>
            </a:r>
            <a:r>
              <a:rPr lang="en-US" sz="4000" b="1" dirty="0" smtClean="0"/>
              <a:t> </a:t>
            </a:r>
            <a:r>
              <a:rPr lang="en-US" sz="4000" b="1" dirty="0" err="1" smtClean="0"/>
              <a:t>mržnje</a:t>
            </a:r>
            <a:r>
              <a:rPr lang="en-US" sz="4000" b="1"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vi-VN" dirty="0" smtClean="0"/>
              <a:t>U </a:t>
            </a:r>
            <a:r>
              <a:rPr lang="vi-VN" dirty="0"/>
              <a:t>aprilu 2014. godine, starijeg Bošnjaka - povratnika u selo Kozluk kod Zvornika (RS), sjekirom je </a:t>
            </a:r>
            <a:r>
              <a:rPr lang="vi-VN" dirty="0" smtClean="0"/>
              <a:t>ubio </a:t>
            </a:r>
            <a:r>
              <a:rPr lang="vi-VN" dirty="0"/>
              <a:t>u njegovom dvorištu njegov komšija Srbin, na pravoslavni </a:t>
            </a:r>
            <a:r>
              <a:rPr lang="bs-Latn-BA" dirty="0" smtClean="0">
                <a:latin typeface="Arial" pitchFamily="34" charset="0"/>
                <a:cs typeface="Arial" pitchFamily="34" charset="0"/>
              </a:rPr>
              <a:t>Vaskrs</a:t>
            </a:r>
            <a:r>
              <a:rPr lang="vi-VN" dirty="0" smtClean="0"/>
              <a:t>. </a:t>
            </a:r>
            <a:r>
              <a:rPr lang="vi-VN" dirty="0"/>
              <a:t>Ubistvo je uslijedilo nakon svađe u kafani ranije te večeri o oružanom sukobu 1992-1995. i odbijanja žrtve da uzme uskršnja jaja koja mu je ponudio počinilac. Ubrzo nakon što je otkriveno tijelo žrtve, policija je identifikovala osumnjičenog i uhapsila ga. Počinilac je optužen za osnovni oblik krivičnog djela ubistva. </a:t>
            </a:r>
          </a:p>
          <a:p>
            <a:r>
              <a:rPr lang="vi-VN" dirty="0" smtClean="0"/>
              <a:t>U </a:t>
            </a:r>
            <a:r>
              <a:rPr lang="vi-VN" dirty="0"/>
              <a:t>februaru 2015. godine, prvostepeni sud je oglasio optuženog krivim i osudio ga na kaznu zatvora u trajanju od deset godina. Žalbeni postupak okončan je u junu 2015. godine potvrđivanjem prvostepene presude. Predrasuda kao motiv nije istaživana, niti je tužilac naveo predrasudu kao motiv u optužnici u sklopu prvostepenog i žalbenog postupka usprkos činjenici što su neki svjedoci nedvojbeno potvrdili da je ona bila motiv svađe. </a:t>
            </a:r>
            <a:endParaRPr lang="en-US" dirty="0"/>
          </a:p>
        </p:txBody>
      </p:sp>
    </p:spTree>
    <p:extLst>
      <p:ext uri="{BB962C8B-B14F-4D97-AF65-F5344CB8AC3E}">
        <p14:creationId xmlns:p14="http://schemas.microsoft.com/office/powerpoint/2010/main" val="3773071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Fizičko</a:t>
            </a:r>
            <a:r>
              <a:rPr lang="en-US" b="1" dirty="0"/>
              <a:t> </a:t>
            </a:r>
            <a:r>
              <a:rPr lang="en-US" b="1" dirty="0" err="1"/>
              <a:t>nasilje</a:t>
            </a:r>
            <a:r>
              <a:rPr lang="en-US" b="1" dirty="0"/>
              <a:t> u </a:t>
            </a:r>
            <a:r>
              <a:rPr lang="en-US" b="1" dirty="0" err="1"/>
              <a:t>Sarajevu</a:t>
            </a:r>
            <a:r>
              <a:rPr lang="en-US" b="1" dirty="0"/>
              <a:t> </a:t>
            </a:r>
            <a:r>
              <a:rPr lang="en-US" b="1" dirty="0" err="1"/>
              <a:t>nad</a:t>
            </a:r>
            <a:r>
              <a:rPr lang="en-US" b="1" dirty="0"/>
              <a:t> </a:t>
            </a:r>
            <a:r>
              <a:rPr lang="en-US" b="1" dirty="0" err="1"/>
              <a:t>motociklistima</a:t>
            </a:r>
            <a:r>
              <a:rPr lang="en-US" b="1" dirty="0"/>
              <a:t> </a:t>
            </a:r>
            <a:r>
              <a:rPr lang="en-US" b="1" dirty="0" err="1"/>
              <a:t>iz</a:t>
            </a:r>
            <a:r>
              <a:rPr lang="en-US" b="1" dirty="0"/>
              <a:t> </a:t>
            </a:r>
            <a:r>
              <a:rPr lang="en-US" b="1" dirty="0" err="1"/>
              <a:t>Srbije</a:t>
            </a:r>
            <a:r>
              <a:rPr lang="en-US" b="1" dirty="0"/>
              <a:t> </a:t>
            </a:r>
            <a:endParaRPr lang="en-US" dirty="0"/>
          </a:p>
        </p:txBody>
      </p:sp>
      <p:sp>
        <p:nvSpPr>
          <p:cNvPr id="3" name="Content Placeholder 2"/>
          <p:cNvSpPr>
            <a:spLocks noGrp="1"/>
          </p:cNvSpPr>
          <p:nvPr>
            <p:ph idx="1"/>
          </p:nvPr>
        </p:nvSpPr>
        <p:spPr/>
        <p:txBody>
          <a:bodyPr>
            <a:normAutofit fontScale="85000" lnSpcReduction="20000"/>
          </a:bodyPr>
          <a:lstStyle/>
          <a:p>
            <a:r>
              <a:rPr lang="vi-VN" dirty="0"/>
              <a:t>U maju 2015. godine, grupa od 30 navijača fudbalskog kluba Sarajevo fizički je napala četvoricu motociklista iz Čačka u Srbiji, koji su bili u turističkoj posjeti Sarajevu, nakon motorijade održane na Palama (RS). </a:t>
            </a:r>
            <a:endParaRPr lang="bs-Latn-BA" dirty="0" smtClean="0"/>
          </a:p>
          <a:p>
            <a:r>
              <a:rPr lang="bs-Latn-BA" dirty="0" smtClean="0"/>
              <a:t>G</a:t>
            </a:r>
            <a:r>
              <a:rPr lang="vi-VN" dirty="0" smtClean="0"/>
              <a:t>rupa </a:t>
            </a:r>
            <a:r>
              <a:rPr lang="vi-VN" dirty="0"/>
              <a:t>od 30 nepoznatih lica najprije im je prijetila da će ih zaklati, verbalno ih napadala nazivajući ih „četnicima“, a zatim ih udarala rukama i nogama. Nakon toga su uspjeli pobjeći napadačima. Dok su bježali, vidjeli su policajce, kojima su prijavili incident. Policija ih je otpratila do izlaza iz Sarajeva koji vodi prema Palama. </a:t>
            </a:r>
            <a:endParaRPr lang="en-US" dirty="0"/>
          </a:p>
        </p:txBody>
      </p:sp>
    </p:spTree>
    <p:extLst>
      <p:ext uri="{BB962C8B-B14F-4D97-AF65-F5344CB8AC3E}">
        <p14:creationId xmlns:p14="http://schemas.microsoft.com/office/powerpoint/2010/main" val="335290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Skrnavljenje</a:t>
            </a:r>
            <a:r>
              <a:rPr lang="en-US" b="1" dirty="0" smtClean="0"/>
              <a:t> </a:t>
            </a:r>
            <a:r>
              <a:rPr lang="en-US" b="1" dirty="0" err="1" smtClean="0"/>
              <a:t>pravoslavnog</a:t>
            </a:r>
            <a:r>
              <a:rPr lang="en-US" b="1" dirty="0" smtClean="0"/>
              <a:t> </a:t>
            </a:r>
            <a:r>
              <a:rPr lang="en-US" b="1" dirty="0" err="1" smtClean="0"/>
              <a:t>groblja</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vi-VN" dirty="0" smtClean="0"/>
              <a:t>U </a:t>
            </a:r>
            <a:r>
              <a:rPr lang="vi-VN" dirty="0"/>
              <a:t>junu 2015. godine, oskrnavljeno je pravoslavno groblje u Osjeku, općina Ilidža (FBiH). Nekoliko nadgrobnih spomenika je oštećeno crvenom bojom. Također je krst sa jednog groba premješten na drugi, polomljeno je nekoliko mramornih vaza, a sa jednog groba je ukradeno osam mesinganih ručki. </a:t>
            </a:r>
            <a:endParaRPr lang="bs-Latn-BA" dirty="0" smtClean="0"/>
          </a:p>
          <a:p>
            <a:r>
              <a:rPr lang="vi-VN" dirty="0" smtClean="0"/>
              <a:t>Policija </a:t>
            </a:r>
            <a:r>
              <a:rPr lang="vi-VN" dirty="0"/>
              <a:t>je identifikovala dva maloljetna lica kao počinitelje. </a:t>
            </a:r>
            <a:endParaRPr lang="en-US" dirty="0"/>
          </a:p>
        </p:txBody>
      </p:sp>
    </p:spTree>
    <p:extLst>
      <p:ext uri="{BB962C8B-B14F-4D97-AF65-F5344CB8AC3E}">
        <p14:creationId xmlns:p14="http://schemas.microsoft.com/office/powerpoint/2010/main" val="1108802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Homofobni</a:t>
            </a:r>
            <a:r>
              <a:rPr lang="en-US" b="1" dirty="0" smtClean="0"/>
              <a:t> incident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vi-VN" dirty="0" smtClean="0"/>
              <a:t>U </a:t>
            </a:r>
            <a:r>
              <a:rPr lang="vi-VN" dirty="0"/>
              <a:t>maju 2015. godine, na fudbalskoj utakmici između FK Sarajevo i FK Željezničar u Novom Sarajevu (FBiH), navijači FK Sarajevo istakli su veliki transparent uvredljivog sadržaja protiv LGBT </a:t>
            </a:r>
            <a:r>
              <a:rPr lang="vi-VN" dirty="0" smtClean="0"/>
              <a:t>populacije</a:t>
            </a:r>
            <a:r>
              <a:rPr lang="bs-Latn-BA" dirty="0" smtClean="0"/>
              <a:t>:</a:t>
            </a:r>
          </a:p>
          <a:p>
            <a:pPr marL="0" indent="0">
              <a:buNone/>
            </a:pPr>
            <a:r>
              <a:rPr lang="en-US" dirty="0"/>
              <a:t>„U </a:t>
            </a:r>
            <a:r>
              <a:rPr lang="en-US" dirty="0" err="1"/>
              <a:t>čast</a:t>
            </a:r>
            <a:r>
              <a:rPr lang="en-US" dirty="0"/>
              <a:t> </a:t>
            </a:r>
            <a:r>
              <a:rPr lang="en-US" dirty="0" err="1"/>
              <a:t>sutrašnjeg</a:t>
            </a:r>
            <a:r>
              <a:rPr lang="en-US" dirty="0"/>
              <a:t> </a:t>
            </a:r>
            <a:r>
              <a:rPr lang="en-US" dirty="0" err="1"/>
              <a:t>praznika</a:t>
            </a:r>
            <a:r>
              <a:rPr lang="en-US" dirty="0"/>
              <a:t> </a:t>
            </a:r>
            <a:r>
              <a:rPr lang="en-US" dirty="0" err="1"/>
              <a:t>vašeg</a:t>
            </a:r>
            <a:r>
              <a:rPr lang="en-US" dirty="0"/>
              <a:t>, </a:t>
            </a:r>
            <a:r>
              <a:rPr lang="en-US" dirty="0" err="1"/>
              <a:t>napušite</a:t>
            </a:r>
            <a:r>
              <a:rPr lang="en-US" dirty="0"/>
              <a:t> se </a:t>
            </a:r>
            <a:r>
              <a:rPr lang="en-US" dirty="0" err="1"/>
              <a:t>dobro</a:t>
            </a:r>
            <a:r>
              <a:rPr lang="en-US" dirty="0"/>
              <a:t> k... </a:t>
            </a:r>
            <a:r>
              <a:rPr lang="en-US" dirty="0" err="1"/>
              <a:t>našeg</a:t>
            </a:r>
            <a:r>
              <a:rPr lang="en-US" dirty="0"/>
              <a:t>“ </a:t>
            </a:r>
            <a:endParaRPr lang="bs-Latn-BA" dirty="0" smtClean="0"/>
          </a:p>
          <a:p>
            <a:r>
              <a:rPr lang="vi-VN" dirty="0" smtClean="0"/>
              <a:t>Ovaj </a:t>
            </a:r>
            <a:r>
              <a:rPr lang="vi-VN" dirty="0"/>
              <a:t>incident desio se povodim Međunarodnog dana protiv </a:t>
            </a:r>
            <a:r>
              <a:rPr lang="vi-VN" dirty="0" smtClean="0"/>
              <a:t>homofobije</a:t>
            </a:r>
            <a:endParaRPr lang="en-US" dirty="0"/>
          </a:p>
        </p:txBody>
      </p:sp>
    </p:spTree>
    <p:extLst>
      <p:ext uri="{BB962C8B-B14F-4D97-AF65-F5344CB8AC3E}">
        <p14:creationId xmlns:p14="http://schemas.microsoft.com/office/powerpoint/2010/main" val="2442071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Uvredljivi</a:t>
            </a:r>
            <a:r>
              <a:rPr lang="en-US" b="1" dirty="0"/>
              <a:t> </a:t>
            </a:r>
            <a:r>
              <a:rPr lang="en-US" b="1" dirty="0" err="1"/>
              <a:t>grafiti</a:t>
            </a:r>
            <a:r>
              <a:rPr lang="en-US" b="1" dirty="0"/>
              <a:t> u </a:t>
            </a:r>
            <a:r>
              <a:rPr lang="en-US" b="1" dirty="0" err="1"/>
              <a:t>Tesliću</a:t>
            </a:r>
            <a:r>
              <a:rPr lang="en-US" b="1" dirty="0"/>
              <a:t> </a:t>
            </a:r>
            <a:endParaRPr lang="en-US" dirty="0"/>
          </a:p>
        </p:txBody>
      </p:sp>
      <p:sp>
        <p:nvSpPr>
          <p:cNvPr id="3" name="Content Placeholder 2"/>
          <p:cNvSpPr>
            <a:spLocks noGrp="1"/>
          </p:cNvSpPr>
          <p:nvPr>
            <p:ph idx="1"/>
          </p:nvPr>
        </p:nvSpPr>
        <p:spPr/>
        <p:txBody>
          <a:bodyPr>
            <a:normAutofit fontScale="77500" lnSpcReduction="20000"/>
          </a:bodyPr>
          <a:lstStyle/>
          <a:p>
            <a:r>
              <a:rPr lang="vi-VN" dirty="0"/>
              <a:t>U augustu 2015. godine, prijeteći grafit sa sadržajem „Mi Srbi ne pijemo vina, napićemo se krvi Hrvatima svima“ i krst sa četiri ocila pojavili su se na mjesnom domu u selu Studenci, opština Teslić (RS), u kojem je većinsko hrvatsko stanovništvo. </a:t>
            </a:r>
            <a:endParaRPr lang="bs-Latn-BA" dirty="0" smtClean="0"/>
          </a:p>
          <a:p>
            <a:r>
              <a:rPr lang="vi-VN" dirty="0" smtClean="0"/>
              <a:t>Policija </a:t>
            </a:r>
            <a:r>
              <a:rPr lang="vi-VN" dirty="0"/>
              <a:t>je </a:t>
            </a:r>
            <a:r>
              <a:rPr lang="vi-VN" dirty="0" smtClean="0"/>
              <a:t>provela </a:t>
            </a:r>
            <a:r>
              <a:rPr lang="vi-VN" dirty="0"/>
              <a:t>uviđaj i utvrdila da su uvredljivi grafiti ispisani na javnog zgradi, ali i na obližnjem sportskom igralištu. </a:t>
            </a:r>
            <a:endParaRPr lang="bs-Latn-BA" dirty="0" smtClean="0"/>
          </a:p>
          <a:p>
            <a:r>
              <a:rPr lang="vi-VN" dirty="0" smtClean="0"/>
              <a:t>Izvještaj </a:t>
            </a:r>
            <a:r>
              <a:rPr lang="vi-VN" dirty="0"/>
              <a:t>je podnesen nadležnom tužiocu, koji je incident kvalifikovao kao Izazivanje nacionalne, rasne i vjerske mržnje, razdora i netrpeljivosti. Počinioci nisu identifikovani. </a:t>
            </a:r>
            <a:endParaRPr lang="bs-Latn-BA" dirty="0" smtClean="0"/>
          </a:p>
          <a:p>
            <a:r>
              <a:rPr lang="vi-VN" dirty="0" smtClean="0"/>
              <a:t>Stanovnici </a:t>
            </a:r>
            <a:r>
              <a:rPr lang="vi-VN" dirty="0"/>
              <a:t>sela su isti dan prefarbali grafite. </a:t>
            </a:r>
            <a:endParaRPr lang="en-US" dirty="0"/>
          </a:p>
        </p:txBody>
      </p:sp>
    </p:spTree>
    <p:extLst>
      <p:ext uri="{BB962C8B-B14F-4D97-AF65-F5344CB8AC3E}">
        <p14:creationId xmlns:p14="http://schemas.microsoft.com/office/powerpoint/2010/main" val="117888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hr-HR" altLang="en-US" sz="3200" smtClean="0">
                <a:latin typeface="Arial" panose="020B0604020202020204" pitchFamily="34" charset="0"/>
              </a:rPr>
              <a:t>Stav Evropskog suda za ljudska prava</a:t>
            </a:r>
          </a:p>
        </p:txBody>
      </p:sp>
      <p:sp>
        <p:nvSpPr>
          <p:cNvPr id="60419" name="Rectangle 3"/>
          <p:cNvSpPr>
            <a:spLocks noGrp="1" noChangeArrowheads="1"/>
          </p:cNvSpPr>
          <p:nvPr>
            <p:ph type="body" idx="1"/>
          </p:nvPr>
        </p:nvSpPr>
        <p:spPr/>
        <p:txBody>
          <a:bodyPr/>
          <a:lstStyle/>
          <a:p>
            <a:pPr eaLnBrk="1" hangingPunct="1">
              <a:lnSpc>
                <a:spcPct val="80000"/>
              </a:lnSpc>
              <a:defRPr/>
            </a:pPr>
            <a:r>
              <a:rPr lang="hr-HR" altLang="en-US" sz="2000" dirty="0" smtClean="0">
                <a:latin typeface="Arial" panose="020B0604020202020204" pitchFamily="34" charset="0"/>
              </a:rPr>
              <a:t>Evropski sud za ljudska prava, u predmetu Šečić protiv Hrvatske (Zahtjev br. 40116/02), u presudi od 31.05.2007. godine, u paragrafu 66. je konstatovao: „Sud podsjeća da kad istražuju izgrede nasilja, državne vlasti imaju dodatnu dužnost poduzeti razumne korake kako bi raskrinkale svaki rasistički motiv i utvrdile jesu li u tim događajima mogle ulogu odigrati etnička mržnja ili predrasude.“ </a:t>
            </a:r>
          </a:p>
          <a:p>
            <a:pPr eaLnBrk="1" hangingPunct="1">
              <a:lnSpc>
                <a:spcPct val="80000"/>
              </a:lnSpc>
              <a:buFont typeface="Wingdings" pitchFamily="2" charset="2"/>
              <a:buNone/>
              <a:defRPr/>
            </a:pPr>
            <a:r>
              <a:rPr lang="hr-HR" altLang="en-US" sz="2000" dirty="0" smtClean="0">
                <a:latin typeface="Arial" panose="020B0604020202020204" pitchFamily="34" charset="0"/>
              </a:rPr>
              <a:t>	</a:t>
            </a:r>
          </a:p>
          <a:p>
            <a:pPr>
              <a:lnSpc>
                <a:spcPct val="80000"/>
              </a:lnSpc>
              <a:defRPr/>
            </a:pPr>
            <a:r>
              <a:rPr lang="hr-HR" altLang="en-US" sz="2000" dirty="0" smtClean="0">
                <a:latin typeface="Arial" panose="020B0604020202020204" pitchFamily="34" charset="0"/>
              </a:rPr>
              <a:t>Isti sud, u istoj presudi, u paragrafu 67. navodi: „Postupati prema rasno motiviranom nasilju i brutalnosti jednako kao u predmetima koji nemaju rasne konotacije značilo bi ne vidjeti specifičnu narav tih djela koja su osobito destruktivna u odnosu na temeljna prava. Ako se ne napravi razlika u načinu na koji se postupa sa situacijama koje su bitno različite, to može dovesti do neopravdanog postupanja prema žrtvi koje je nepomirljivo s člankom 14. Konvencije.“ </a:t>
            </a:r>
          </a:p>
        </p:txBody>
      </p:sp>
    </p:spTree>
    <p:extLst>
      <p:ext uri="{BB962C8B-B14F-4D97-AF65-F5344CB8AC3E}">
        <p14:creationId xmlns:p14="http://schemas.microsoft.com/office/powerpoint/2010/main" val="4046470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274638"/>
            <a:ext cx="8229600" cy="774700"/>
          </a:xfrm>
        </p:spPr>
        <p:txBody>
          <a:bodyPr/>
          <a:lstStyle/>
          <a:p>
            <a:pPr eaLnBrk="1" hangingPunct="1">
              <a:defRPr/>
            </a:pPr>
            <a:r>
              <a:rPr lang="hr-HR" altLang="en-US" sz="3200" smtClean="0">
                <a:latin typeface="Arial" panose="020B0604020202020204" pitchFamily="34" charset="0"/>
              </a:rPr>
              <a:t>Krivično djelo učinjeno iz mržnje (I)</a:t>
            </a:r>
          </a:p>
        </p:txBody>
      </p:sp>
      <p:sp>
        <p:nvSpPr>
          <p:cNvPr id="64515" name="Rectangle 3"/>
          <p:cNvSpPr>
            <a:spLocks noGrp="1" noChangeArrowheads="1"/>
          </p:cNvSpPr>
          <p:nvPr>
            <p:ph type="body" idx="1"/>
          </p:nvPr>
        </p:nvSpPr>
        <p:spPr>
          <a:xfrm>
            <a:off x="457200" y="1196975"/>
            <a:ext cx="8229600" cy="4933950"/>
          </a:xfrm>
        </p:spPr>
        <p:txBody>
          <a:bodyPr/>
          <a:lstStyle/>
          <a:p>
            <a:pPr eaLnBrk="1" hangingPunct="1">
              <a:defRPr/>
            </a:pPr>
            <a:r>
              <a:rPr lang="hr-HR" altLang="en-US" sz="1800" dirty="0" smtClean="0">
                <a:latin typeface="Arial" panose="020B0604020202020204" pitchFamily="34" charset="0"/>
              </a:rPr>
              <a:t>“Kriv je</a:t>
            </a:r>
          </a:p>
          <a:p>
            <a:pPr eaLnBrk="1" hangingPunct="1">
              <a:buFont typeface="Wingdings" pitchFamily="2" charset="2"/>
              <a:buNone/>
              <a:defRPr/>
            </a:pPr>
            <a:r>
              <a:rPr lang="hr-HR" altLang="en-US" sz="1800" dirty="0" smtClean="0">
                <a:latin typeface="Arial" panose="020B0604020202020204" pitchFamily="34" charset="0"/>
              </a:rPr>
              <a:t>	što je:</a:t>
            </a:r>
          </a:p>
          <a:p>
            <a:pPr eaLnBrk="1" hangingPunct="1">
              <a:buFont typeface="Wingdings" pitchFamily="2" charset="2"/>
              <a:buNone/>
              <a:defRPr/>
            </a:pPr>
            <a:r>
              <a:rPr lang="hr-HR" altLang="en-US" sz="1800" dirty="0" smtClean="0">
                <a:latin typeface="Arial" panose="020B0604020202020204" pitchFamily="34" charset="0"/>
              </a:rPr>
              <a:t>	Dana 24.12.2002. godine, oko 22 sata, uoči katoličkog praznika Božića – na Badnje veče, u mjestu ..., naoružan sa automatskom puškom marke ... i obučen u maskirnu bluzu sa potkapom i kapom na glavi radi neprepoznavanja i znajući da je kuća građana hrvatske nacionalnosti, ušao u kuću A.A. ..., te iz nacionalnih i vjerskih pobuda, htijući da liši života A.A., njegovog sina A.M. i kćerke A.Z. i A.M., iz neposredne blizine iz navedene puške u pravcu A.A. ispalio dva metka ..., u pravcu A.Z. Ispalio jedan metak ..., te u pravcu A.M. ispalio tri metka ..., od kojih povreda su ovi odmah umrli ... a u pravcu oštećenog A.M. ispalio pet metaka i nanio mu teške i po život opasne tjelesne povrede ...</a:t>
            </a:r>
          </a:p>
          <a:p>
            <a:pPr eaLnBrk="1" hangingPunct="1">
              <a:buFont typeface="Wingdings" pitchFamily="2" charset="2"/>
              <a:buNone/>
              <a:defRPr/>
            </a:pPr>
            <a:r>
              <a:rPr lang="hr-HR" altLang="en-US" sz="1800" dirty="0" smtClean="0">
                <a:latin typeface="Arial" panose="020B0604020202020204" pitchFamily="34" charset="0"/>
              </a:rPr>
              <a:t>	dakle, s umišljajem tri lica lišio života</a:t>
            </a:r>
          </a:p>
          <a:p>
            <a:pPr eaLnBrk="1" hangingPunct="1">
              <a:buFont typeface="Wingdings" pitchFamily="2" charset="2"/>
              <a:buNone/>
              <a:defRPr/>
            </a:pPr>
            <a:r>
              <a:rPr lang="hr-HR" altLang="en-US" sz="1800" dirty="0" smtClean="0">
                <a:latin typeface="Arial" panose="020B0604020202020204" pitchFamily="34" charset="0"/>
              </a:rPr>
              <a:t>	čime je učinio krivično djelo ubistva iz člana 171. stav 2. tačka 7. u vezi sa stavom 1 Krivičnog zakona Federacije Bosne i Hercegovine”</a:t>
            </a:r>
          </a:p>
          <a:p>
            <a:pPr eaLnBrk="1" hangingPunct="1">
              <a:buFont typeface="Wingdings" pitchFamily="2" charset="2"/>
              <a:buNone/>
              <a:defRPr/>
            </a:pPr>
            <a:r>
              <a:rPr lang="hr-HR" altLang="en-US" sz="1800" dirty="0" smtClean="0">
                <a:latin typeface="Arial" panose="020B0604020202020204" pitchFamily="34" charset="0"/>
              </a:rPr>
              <a:t>	</a:t>
            </a:r>
            <a:r>
              <a:rPr lang="hr-HR" altLang="en-US" sz="1600" dirty="0" smtClean="0">
                <a:latin typeface="Arial" panose="020B0604020202020204" pitchFamily="34" charset="0"/>
              </a:rPr>
              <a:t>(Presuda Kantonalnog suda u Mostaru, broj K 3/03 od 12.03.2003. godine)</a:t>
            </a:r>
          </a:p>
        </p:txBody>
      </p:sp>
    </p:spTree>
    <p:extLst>
      <p:ext uri="{BB962C8B-B14F-4D97-AF65-F5344CB8AC3E}">
        <p14:creationId xmlns:p14="http://schemas.microsoft.com/office/powerpoint/2010/main" val="4154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856"/>
            <a:ext cx="9144000" cy="68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840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hr-HR" altLang="en-US" sz="3200" smtClean="0">
                <a:latin typeface="Arial" panose="020B0604020202020204" pitchFamily="34" charset="0"/>
              </a:rPr>
              <a:t>Krivično djelo učinjeno iz mržnje (V)</a:t>
            </a:r>
          </a:p>
        </p:txBody>
      </p:sp>
      <p:sp>
        <p:nvSpPr>
          <p:cNvPr id="68611" name="Rectangle 3"/>
          <p:cNvSpPr>
            <a:spLocks noGrp="1" noChangeArrowheads="1"/>
          </p:cNvSpPr>
          <p:nvPr>
            <p:ph type="body" idx="1"/>
          </p:nvPr>
        </p:nvSpPr>
        <p:spPr>
          <a:xfrm>
            <a:off x="468313" y="1628775"/>
            <a:ext cx="8229600" cy="4525963"/>
          </a:xfrm>
        </p:spPr>
        <p:txBody>
          <a:bodyPr/>
          <a:lstStyle/>
          <a:p>
            <a:pPr eaLnBrk="1" hangingPunct="1">
              <a:lnSpc>
                <a:spcPct val="90000"/>
              </a:lnSpc>
              <a:defRPr/>
            </a:pPr>
            <a:r>
              <a:rPr lang="hr-HR" altLang="en-US" sz="2000" smtClean="0">
                <a:latin typeface="Arial" panose="020B0604020202020204" pitchFamily="34" charset="0"/>
              </a:rPr>
              <a:t>Optuženi A.M. se tereti da je 22.03.2012. godine u mjestu ..., u ugostiteljskom objektu, nakon što je gost objekta – oštećeni K.S. naručio kod konobarice B.E. pivo i tursku kahvu, rekao da konobarica neće praviti tursku kahvu, da oštećeni ide u Tursku ako hoće tursku kahvu, te ga istjerivao napolje govoreći da je to hrvatska kafana a ne turska, pa očigledno motiviran predrasudama i razlikama vezanim za nacionalno porijeklo i jezik koji je koristio oštećeni, prišao mu i pesnicama zadao više udaraca u predjelu prsa, tako ga oborio na pod, te nastavio udarati nogama po cijelom tijelu a naročito po nogama, nanijevši mu tešku tjelesne povredu u vidu ..., nakon čega je oštećeni ispuzao napolje iz kafane, čuvši optuženog kako komentariše da oštećenom nije ništa, psujući mu balijsku majku i dodajući komentar neka umre, te da je time učinio k.d. teške tjelesne povrede iz člana 169. stav 4. u vezi sa stavom 1. KZ BD BiH.</a:t>
            </a:r>
          </a:p>
        </p:txBody>
      </p:sp>
    </p:spTree>
    <p:extLst>
      <p:ext uri="{BB962C8B-B14F-4D97-AF65-F5344CB8AC3E}">
        <p14:creationId xmlns:p14="http://schemas.microsoft.com/office/powerpoint/2010/main" val="2655550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hr-HR" altLang="en-US" sz="3200" smtClean="0">
                <a:latin typeface="Arial" panose="020B0604020202020204" pitchFamily="34" charset="0"/>
              </a:rPr>
              <a:t>Krivično djelo učinjeno iz mržnje (II)</a:t>
            </a:r>
          </a:p>
        </p:txBody>
      </p:sp>
      <p:sp>
        <p:nvSpPr>
          <p:cNvPr id="65539" name="Rectangle 3"/>
          <p:cNvSpPr>
            <a:spLocks noGrp="1" noChangeArrowheads="1"/>
          </p:cNvSpPr>
          <p:nvPr>
            <p:ph type="body" idx="1"/>
          </p:nvPr>
        </p:nvSpPr>
        <p:spPr/>
        <p:txBody>
          <a:bodyPr/>
          <a:lstStyle/>
          <a:p>
            <a:pPr eaLnBrk="1" hangingPunct="1">
              <a:defRPr/>
            </a:pPr>
            <a:r>
              <a:rPr lang="hr-HR" altLang="en-US" sz="2400" smtClean="0">
                <a:latin typeface="Arial" panose="020B0604020202020204" pitchFamily="34" charset="0"/>
              </a:rPr>
              <a:t>“Od otežavajućih okolnosti je uzeto u obzir:</a:t>
            </a:r>
          </a:p>
          <a:p>
            <a:pPr eaLnBrk="1" hangingPunct="1">
              <a:buFont typeface="Wingdings" pitchFamily="2" charset="2"/>
              <a:buNone/>
              <a:defRPr/>
            </a:pPr>
            <a:r>
              <a:rPr lang="hr-HR" altLang="en-US" sz="2400" smtClean="0">
                <a:latin typeface="Arial" panose="020B0604020202020204" pitchFamily="34" charset="0"/>
              </a:rPr>
              <a:t>	... (K)rivično djelo je počinjeno prema sasvim nevinoj porodici koja je skoro totalno uništena a pobude optuženog, nacionalne i vjerske, su jedini razlog njihovom stradanju, što ukazuje na posebnu i izuzetno povećanu opasnost optuženog po društvo...”</a:t>
            </a:r>
          </a:p>
          <a:p>
            <a:pPr eaLnBrk="1" hangingPunct="1">
              <a:buFont typeface="Wingdings" pitchFamily="2" charset="2"/>
              <a:buNone/>
              <a:defRPr/>
            </a:pPr>
            <a:r>
              <a:rPr lang="hr-HR" altLang="en-US" sz="2400" smtClean="0">
                <a:latin typeface="Arial" panose="020B0604020202020204" pitchFamily="34" charset="0"/>
              </a:rPr>
              <a:t>	</a:t>
            </a:r>
            <a:r>
              <a:rPr lang="hr-HR" altLang="en-US" sz="1600" smtClean="0">
                <a:latin typeface="Arial" panose="020B0604020202020204" pitchFamily="34" charset="0"/>
              </a:rPr>
              <a:t>(Presuda Kantonalnog suda u Mostaru, broj K 3/03 od 12.03.2003. godine)</a:t>
            </a:r>
            <a:endParaRPr lang="hr-HR" altLang="en-US" sz="1800" smtClean="0">
              <a:latin typeface="Arial" panose="020B0604020202020204" pitchFamily="34" charset="0"/>
            </a:endParaRPr>
          </a:p>
          <a:p>
            <a:pPr eaLnBrk="1" hangingPunct="1">
              <a:buFont typeface="Wingdings" pitchFamily="2" charset="2"/>
              <a:buNone/>
              <a:defRPr/>
            </a:pPr>
            <a:endParaRPr lang="hr-HR" altLang="en-US" sz="2400" smtClean="0">
              <a:latin typeface="Arial" panose="020B0604020202020204" pitchFamily="34" charset="0"/>
            </a:endParaRPr>
          </a:p>
        </p:txBody>
      </p:sp>
    </p:spTree>
    <p:extLst>
      <p:ext uri="{BB962C8B-B14F-4D97-AF65-F5344CB8AC3E}">
        <p14:creationId xmlns:p14="http://schemas.microsoft.com/office/powerpoint/2010/main" val="1334437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fr-FR" dirty="0"/>
              <a:t>Radio-</a:t>
            </a:r>
            <a:r>
              <a:rPr lang="fr-FR" dirty="0" err="1"/>
              <a:t>stanica</a:t>
            </a:r>
            <a:r>
              <a:rPr lang="fr-FR" dirty="0"/>
              <a:t> je u </a:t>
            </a:r>
            <a:r>
              <a:rPr lang="fr-FR" dirty="0" err="1"/>
              <a:t>predizbornoj</a:t>
            </a:r>
            <a:r>
              <a:rPr lang="fr-FR" dirty="0"/>
              <a:t> </a:t>
            </a:r>
            <a:r>
              <a:rPr lang="fr-FR" dirty="0" err="1"/>
              <a:t>kampanji</a:t>
            </a:r>
            <a:r>
              <a:rPr lang="fr-FR" dirty="0"/>
              <a:t> </a:t>
            </a:r>
            <a:r>
              <a:rPr lang="fr-FR" dirty="0" err="1"/>
              <a:t>objavljivala</a:t>
            </a:r>
            <a:r>
              <a:rPr lang="fr-FR" dirty="0"/>
              <a:t> spot u </a:t>
            </a:r>
            <a:r>
              <a:rPr lang="fr-FR" dirty="0" err="1"/>
              <a:t>trajanju</a:t>
            </a:r>
            <a:r>
              <a:rPr lang="fr-FR" dirty="0"/>
              <a:t> </a:t>
            </a:r>
            <a:r>
              <a:rPr lang="fr-FR" dirty="0" err="1"/>
              <a:t>od</a:t>
            </a:r>
            <a:r>
              <a:rPr lang="fr-FR" dirty="0"/>
              <a:t> 4 minute i 45 </a:t>
            </a:r>
            <a:r>
              <a:rPr lang="fr-FR" dirty="0" err="1"/>
              <a:t>sekundi</a:t>
            </a:r>
            <a:r>
              <a:rPr lang="fr-FR" dirty="0"/>
              <a:t> </a:t>
            </a:r>
            <a:r>
              <a:rPr lang="fr-FR" dirty="0" err="1"/>
              <a:t>pod</a:t>
            </a:r>
            <a:r>
              <a:rPr lang="fr-FR" dirty="0"/>
              <a:t> </a:t>
            </a:r>
            <a:r>
              <a:rPr lang="fr-FR" dirty="0" err="1"/>
              <a:t>nazivom</a:t>
            </a:r>
            <a:r>
              <a:rPr lang="fr-FR" dirty="0"/>
              <a:t> „</a:t>
            </a:r>
            <a:r>
              <a:rPr lang="fr-FR" dirty="0" err="1"/>
              <a:t>Radovane</a:t>
            </a:r>
            <a:r>
              <a:rPr lang="fr-FR" dirty="0"/>
              <a:t>, </a:t>
            </a:r>
            <a:r>
              <a:rPr lang="fr-FR" dirty="0" err="1"/>
              <a:t>srpski</a:t>
            </a:r>
            <a:r>
              <a:rPr lang="fr-FR" dirty="0"/>
              <a:t> sine“ </a:t>
            </a:r>
            <a:r>
              <a:rPr lang="fr-FR" dirty="0" err="1"/>
              <a:t>kao</a:t>
            </a:r>
            <a:r>
              <a:rPr lang="fr-FR" dirty="0"/>
              <a:t> i </a:t>
            </a:r>
            <a:r>
              <a:rPr lang="fr-FR" dirty="0" err="1"/>
              <a:t>druge</a:t>
            </a:r>
            <a:r>
              <a:rPr lang="fr-FR" dirty="0"/>
              <a:t> </a:t>
            </a:r>
            <a:r>
              <a:rPr lang="fr-FR" dirty="0" err="1"/>
              <a:t>sadržaje</a:t>
            </a:r>
            <a:r>
              <a:rPr lang="fr-FR" dirty="0"/>
              <a:t> </a:t>
            </a:r>
            <a:r>
              <a:rPr lang="fr-FR" dirty="0" err="1"/>
              <a:t>koji</a:t>
            </a:r>
            <a:r>
              <a:rPr lang="fr-FR" dirty="0"/>
              <a:t> se </a:t>
            </a:r>
            <a:r>
              <a:rPr lang="fr-FR" dirty="0" err="1"/>
              <a:t>veličalo</a:t>
            </a:r>
            <a:r>
              <a:rPr lang="fr-FR" dirty="0"/>
              <a:t> </a:t>
            </a:r>
            <a:r>
              <a:rPr lang="fr-FR" dirty="0" err="1"/>
              <a:t>djelo</a:t>
            </a:r>
            <a:r>
              <a:rPr lang="fr-FR" dirty="0"/>
              <a:t> i </a:t>
            </a:r>
            <a:r>
              <a:rPr lang="fr-FR" dirty="0" err="1"/>
              <a:t>lik</a:t>
            </a:r>
            <a:r>
              <a:rPr lang="fr-FR" dirty="0"/>
              <a:t> </a:t>
            </a:r>
            <a:r>
              <a:rPr lang="fr-FR" dirty="0" err="1"/>
              <a:t>Radovana</a:t>
            </a:r>
            <a:r>
              <a:rPr lang="fr-FR" dirty="0"/>
              <a:t> </a:t>
            </a:r>
            <a:r>
              <a:rPr lang="fr-FR" dirty="0" err="1"/>
              <a:t>Karadžića</a:t>
            </a:r>
            <a:r>
              <a:rPr lang="fr-FR" dirty="0"/>
              <a:t> </a:t>
            </a:r>
            <a:r>
              <a:rPr lang="fr-FR" dirty="0" err="1"/>
              <a:t>kojeg</a:t>
            </a:r>
            <a:r>
              <a:rPr lang="fr-FR" dirty="0"/>
              <a:t> MKSJ </a:t>
            </a:r>
            <a:r>
              <a:rPr lang="fr-FR" dirty="0" err="1"/>
              <a:t>tereti</a:t>
            </a:r>
            <a:r>
              <a:rPr lang="fr-FR" dirty="0"/>
              <a:t> </a:t>
            </a:r>
            <a:r>
              <a:rPr lang="fr-FR" dirty="0" err="1"/>
              <a:t>za</a:t>
            </a:r>
            <a:r>
              <a:rPr lang="fr-FR" dirty="0"/>
              <a:t> </a:t>
            </a:r>
            <a:r>
              <a:rPr lang="fr-FR" dirty="0" err="1"/>
              <a:t>genocid</a:t>
            </a:r>
            <a:r>
              <a:rPr lang="fr-FR" dirty="0"/>
              <a:t> u </a:t>
            </a:r>
            <a:r>
              <a:rPr lang="fr-FR" dirty="0" err="1"/>
              <a:t>BiH</a:t>
            </a:r>
            <a:r>
              <a:rPr lang="fr-FR" dirty="0"/>
              <a:t> i </a:t>
            </a:r>
            <a:r>
              <a:rPr lang="fr-FR" dirty="0" err="1"/>
              <a:t>zločine</a:t>
            </a:r>
            <a:r>
              <a:rPr lang="fr-FR" dirty="0"/>
              <a:t> </a:t>
            </a:r>
            <a:r>
              <a:rPr lang="fr-FR" dirty="0" err="1"/>
              <a:t>protiv</a:t>
            </a:r>
            <a:r>
              <a:rPr lang="fr-FR" dirty="0"/>
              <a:t> </a:t>
            </a:r>
            <a:r>
              <a:rPr lang="fr-FR" dirty="0" err="1"/>
              <a:t>čovječnosti</a:t>
            </a:r>
            <a:r>
              <a:rPr lang="fr-FR" dirty="0"/>
              <a:t>, </a:t>
            </a:r>
            <a:r>
              <a:rPr lang="fr-FR" dirty="0" err="1"/>
              <a:t>kao</a:t>
            </a:r>
            <a:r>
              <a:rPr lang="fr-FR" dirty="0"/>
              <a:t> </a:t>
            </a:r>
            <a:r>
              <a:rPr lang="fr-FR" dirty="0" err="1"/>
              <a:t>npr</a:t>
            </a:r>
            <a:r>
              <a:rPr lang="fr-FR" dirty="0"/>
              <a:t>.: </a:t>
            </a:r>
            <a:r>
              <a:rPr lang="fr-FR" dirty="0" err="1"/>
              <a:t>Proklet</a:t>
            </a:r>
            <a:r>
              <a:rPr lang="fr-FR" dirty="0"/>
              <a:t> bio </a:t>
            </a:r>
            <a:r>
              <a:rPr lang="fr-FR" dirty="0" err="1"/>
              <a:t>od</a:t>
            </a:r>
            <a:r>
              <a:rPr lang="fr-FR" dirty="0"/>
              <a:t> </a:t>
            </a:r>
            <a:r>
              <a:rPr lang="fr-FR" dirty="0" err="1"/>
              <a:t>Boga</a:t>
            </a:r>
            <a:r>
              <a:rPr lang="fr-FR" dirty="0"/>
              <a:t> i roda, </a:t>
            </a:r>
            <a:r>
              <a:rPr lang="fr-FR" dirty="0" err="1"/>
              <a:t>Karadžića</a:t>
            </a:r>
            <a:r>
              <a:rPr lang="fr-FR" dirty="0"/>
              <a:t> ko </a:t>
            </a:r>
            <a:r>
              <a:rPr lang="fr-FR" dirty="0" err="1"/>
              <a:t>izda</a:t>
            </a:r>
            <a:r>
              <a:rPr lang="fr-FR" dirty="0"/>
              <a:t> i </a:t>
            </a:r>
            <a:r>
              <a:rPr lang="fr-FR" dirty="0" err="1"/>
              <a:t>proda</a:t>
            </a:r>
            <a:r>
              <a:rPr lang="fr-FR" dirty="0"/>
              <a:t>“ i „Ko ne </a:t>
            </a:r>
            <a:r>
              <a:rPr lang="fr-FR" dirty="0" err="1"/>
              <a:t>voli</a:t>
            </a:r>
            <a:r>
              <a:rPr lang="fr-FR" dirty="0"/>
              <a:t> </a:t>
            </a:r>
            <a:r>
              <a:rPr lang="fr-FR" dirty="0" err="1"/>
              <a:t>Radovana</a:t>
            </a:r>
            <a:r>
              <a:rPr lang="fr-FR" dirty="0"/>
              <a:t>, ne </a:t>
            </a:r>
            <a:r>
              <a:rPr lang="fr-FR" dirty="0" err="1"/>
              <a:t>doček'o</a:t>
            </a:r>
            <a:r>
              <a:rPr lang="fr-FR" dirty="0"/>
              <a:t> </a:t>
            </a:r>
            <a:r>
              <a:rPr lang="fr-FR" dirty="0" err="1"/>
              <a:t>Đurđevdana</a:t>
            </a:r>
            <a:r>
              <a:rPr lang="fr-FR" dirty="0"/>
              <a:t>“. </a:t>
            </a:r>
            <a:endParaRPr lang="bs-Latn-BA" dirty="0" smtClean="0"/>
          </a:p>
          <a:p>
            <a:r>
              <a:rPr lang="fr-FR" dirty="0"/>
              <a:t>RAK i Sud </a:t>
            </a:r>
            <a:r>
              <a:rPr lang="fr-FR" dirty="0" err="1"/>
              <a:t>BiH</a:t>
            </a:r>
            <a:r>
              <a:rPr lang="fr-FR" dirty="0"/>
              <a:t> su ovo </a:t>
            </a:r>
            <a:r>
              <a:rPr lang="fr-FR" dirty="0" err="1"/>
              <a:t>ocijenili</a:t>
            </a:r>
            <a:r>
              <a:rPr lang="fr-FR" dirty="0"/>
              <a:t> </a:t>
            </a:r>
            <a:r>
              <a:rPr lang="fr-FR" dirty="0" err="1"/>
              <a:t>govorom</a:t>
            </a:r>
            <a:r>
              <a:rPr lang="fr-FR" dirty="0"/>
              <a:t> </a:t>
            </a:r>
            <a:r>
              <a:rPr lang="fr-FR" dirty="0" err="1"/>
              <a:t>mržnje</a:t>
            </a:r>
            <a:r>
              <a:rPr lang="fr-FR" dirty="0"/>
              <a:t> i </a:t>
            </a:r>
            <a:r>
              <a:rPr lang="fr-FR" dirty="0" err="1"/>
              <a:t>sankcionisali</a:t>
            </a:r>
            <a:r>
              <a:rPr lang="fr-FR" dirty="0"/>
              <a:t>, a </a:t>
            </a:r>
            <a:r>
              <a:rPr lang="fr-FR" dirty="0" err="1"/>
              <a:t>njihove</a:t>
            </a:r>
            <a:r>
              <a:rPr lang="fr-FR" dirty="0"/>
              <a:t> je </a:t>
            </a:r>
            <a:r>
              <a:rPr lang="fr-FR" dirty="0" err="1"/>
              <a:t>stavove</a:t>
            </a:r>
            <a:r>
              <a:rPr lang="fr-FR" dirty="0"/>
              <a:t> </a:t>
            </a:r>
            <a:r>
              <a:rPr lang="fr-FR" dirty="0" err="1"/>
              <a:t>potvrdio</a:t>
            </a:r>
            <a:r>
              <a:rPr lang="fr-FR" dirty="0"/>
              <a:t> i </a:t>
            </a:r>
            <a:r>
              <a:rPr lang="fr-FR" dirty="0" err="1"/>
              <a:t>Ustavni</a:t>
            </a:r>
            <a:r>
              <a:rPr lang="fr-FR" dirty="0"/>
              <a:t> sud </a:t>
            </a:r>
            <a:r>
              <a:rPr lang="fr-FR" dirty="0" err="1"/>
              <a:t>BiH</a:t>
            </a:r>
            <a:r>
              <a:rPr lang="fr-FR" dirty="0"/>
              <a:t>. (AP 4271/11</a:t>
            </a:r>
            <a:r>
              <a:rPr lang="fr-FR" dirty="0" smtClean="0"/>
              <a:t>)</a:t>
            </a:r>
            <a:endParaRPr lang="en-US" dirty="0"/>
          </a:p>
        </p:txBody>
      </p:sp>
    </p:spTree>
    <p:extLst>
      <p:ext uri="{BB962C8B-B14F-4D97-AF65-F5344CB8AC3E}">
        <p14:creationId xmlns:p14="http://schemas.microsoft.com/office/powerpoint/2010/main" val="1560649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r-FR" dirty="0" err="1" smtClean="0"/>
              <a:t>Politička</a:t>
            </a:r>
            <a:r>
              <a:rPr lang="fr-FR" dirty="0" smtClean="0"/>
              <a:t> </a:t>
            </a:r>
            <a:r>
              <a:rPr lang="fr-FR" dirty="0" err="1"/>
              <a:t>partija</a:t>
            </a:r>
            <a:r>
              <a:rPr lang="fr-FR" dirty="0"/>
              <a:t> je </a:t>
            </a:r>
            <a:r>
              <a:rPr lang="fr-FR" dirty="0" err="1"/>
              <a:t>kažnjena</a:t>
            </a:r>
            <a:r>
              <a:rPr lang="fr-FR" dirty="0"/>
              <a:t> </a:t>
            </a:r>
            <a:r>
              <a:rPr lang="fr-FR" dirty="0" err="1"/>
              <a:t>zato</a:t>
            </a:r>
            <a:r>
              <a:rPr lang="fr-FR" dirty="0"/>
              <a:t> </a:t>
            </a:r>
            <a:r>
              <a:rPr lang="fr-FR" dirty="0" err="1"/>
              <a:t>što</a:t>
            </a:r>
            <a:r>
              <a:rPr lang="fr-FR" dirty="0"/>
              <a:t> je u </a:t>
            </a:r>
            <a:r>
              <a:rPr lang="fr-FR" dirty="0" err="1"/>
              <a:t>predizbornoj</a:t>
            </a:r>
            <a:r>
              <a:rPr lang="fr-FR" dirty="0"/>
              <a:t> </a:t>
            </a:r>
            <a:r>
              <a:rPr lang="fr-FR" dirty="0" err="1"/>
              <a:t>kampanji</a:t>
            </a:r>
            <a:r>
              <a:rPr lang="fr-FR" dirty="0"/>
              <a:t> </a:t>
            </a:r>
            <a:r>
              <a:rPr lang="fr-FR" dirty="0" err="1"/>
              <a:t>javno</a:t>
            </a:r>
            <a:r>
              <a:rPr lang="fr-FR" dirty="0"/>
              <a:t> </a:t>
            </a:r>
            <a:r>
              <a:rPr lang="fr-FR" dirty="0" err="1"/>
              <a:t>emitovala</a:t>
            </a:r>
            <a:r>
              <a:rPr lang="fr-FR" dirty="0"/>
              <a:t> </a:t>
            </a:r>
            <a:r>
              <a:rPr lang="fr-FR" dirty="0" err="1"/>
              <a:t>pjesmu</a:t>
            </a:r>
            <a:r>
              <a:rPr lang="fr-FR" dirty="0"/>
              <a:t>  „</a:t>
            </a:r>
            <a:r>
              <a:rPr lang="fr-FR" dirty="0" err="1"/>
              <a:t>Spremte</a:t>
            </a:r>
            <a:r>
              <a:rPr lang="fr-FR" dirty="0"/>
              <a:t> se, </a:t>
            </a:r>
            <a:r>
              <a:rPr lang="fr-FR" dirty="0" err="1"/>
              <a:t>spremte</a:t>
            </a:r>
            <a:r>
              <a:rPr lang="fr-FR" dirty="0"/>
              <a:t> </a:t>
            </a:r>
            <a:r>
              <a:rPr lang="fr-FR" dirty="0" err="1"/>
              <a:t>četnici</a:t>
            </a:r>
            <a:r>
              <a:rPr lang="fr-FR" dirty="0"/>
              <a:t>, </a:t>
            </a:r>
            <a:r>
              <a:rPr lang="fr-FR" dirty="0" err="1"/>
              <a:t>krvavi</a:t>
            </a:r>
            <a:r>
              <a:rPr lang="fr-FR" dirty="0"/>
              <a:t> se </a:t>
            </a:r>
            <a:r>
              <a:rPr lang="fr-FR" dirty="0" err="1"/>
              <a:t>sprema</a:t>
            </a:r>
            <a:r>
              <a:rPr lang="fr-FR" dirty="0"/>
              <a:t> </a:t>
            </a:r>
            <a:r>
              <a:rPr lang="fr-FR" dirty="0" err="1"/>
              <a:t>boj</a:t>
            </a:r>
            <a:r>
              <a:rPr lang="fr-FR" dirty="0"/>
              <a:t>, </a:t>
            </a:r>
            <a:r>
              <a:rPr lang="fr-FR" dirty="0" err="1"/>
              <a:t>spremte</a:t>
            </a:r>
            <a:r>
              <a:rPr lang="fr-FR" dirty="0"/>
              <a:t> se, </a:t>
            </a:r>
            <a:r>
              <a:rPr lang="fr-FR" dirty="0" err="1"/>
              <a:t>spremte</a:t>
            </a:r>
            <a:r>
              <a:rPr lang="fr-FR" dirty="0"/>
              <a:t> </a:t>
            </a:r>
            <a:r>
              <a:rPr lang="fr-FR" dirty="0" err="1"/>
              <a:t>četnici</a:t>
            </a:r>
            <a:r>
              <a:rPr lang="fr-FR" dirty="0"/>
              <a:t>, </a:t>
            </a:r>
            <a:r>
              <a:rPr lang="fr-FR" dirty="0" err="1"/>
              <a:t>silna</a:t>
            </a:r>
            <a:r>
              <a:rPr lang="fr-FR" dirty="0"/>
              <a:t> </a:t>
            </a:r>
            <a:r>
              <a:rPr lang="fr-FR" dirty="0" err="1"/>
              <a:t>će</a:t>
            </a:r>
            <a:r>
              <a:rPr lang="fr-FR" dirty="0"/>
              <a:t> </a:t>
            </a:r>
            <a:r>
              <a:rPr lang="fr-FR" dirty="0" err="1"/>
              <a:t>borba</a:t>
            </a:r>
            <a:r>
              <a:rPr lang="fr-FR" dirty="0"/>
              <a:t> da </a:t>
            </a:r>
            <a:r>
              <a:rPr lang="fr-FR" dirty="0" err="1"/>
              <a:t>bude</a:t>
            </a:r>
            <a:r>
              <a:rPr lang="fr-FR" dirty="0"/>
              <a:t>...“. </a:t>
            </a:r>
            <a:endParaRPr lang="en-US" dirty="0"/>
          </a:p>
          <a:p>
            <a:endParaRPr lang="en-US" dirty="0"/>
          </a:p>
          <a:p>
            <a:r>
              <a:rPr lang="fr-FR" dirty="0"/>
              <a:t>RAK i Sud </a:t>
            </a:r>
            <a:r>
              <a:rPr lang="fr-FR" dirty="0" err="1"/>
              <a:t>BiH</a:t>
            </a:r>
            <a:r>
              <a:rPr lang="fr-FR" dirty="0"/>
              <a:t> su ovo </a:t>
            </a:r>
            <a:r>
              <a:rPr lang="fr-FR" dirty="0" err="1"/>
              <a:t>ocijenili</a:t>
            </a:r>
            <a:r>
              <a:rPr lang="fr-FR" dirty="0"/>
              <a:t> </a:t>
            </a:r>
            <a:r>
              <a:rPr lang="fr-FR" dirty="0" err="1"/>
              <a:t>govorom</a:t>
            </a:r>
            <a:r>
              <a:rPr lang="fr-FR" dirty="0"/>
              <a:t> </a:t>
            </a:r>
            <a:r>
              <a:rPr lang="fr-FR" dirty="0" err="1"/>
              <a:t>mržnje</a:t>
            </a:r>
            <a:r>
              <a:rPr lang="fr-FR" dirty="0"/>
              <a:t>, a </a:t>
            </a:r>
            <a:r>
              <a:rPr lang="fr-FR" dirty="0" err="1"/>
              <a:t>takav</a:t>
            </a:r>
            <a:r>
              <a:rPr lang="fr-FR" dirty="0"/>
              <a:t> je </a:t>
            </a:r>
            <a:r>
              <a:rPr lang="fr-FR" dirty="0" err="1"/>
              <a:t>stav</a:t>
            </a:r>
            <a:r>
              <a:rPr lang="fr-FR" dirty="0"/>
              <a:t> </a:t>
            </a:r>
            <a:r>
              <a:rPr lang="fr-FR" dirty="0" err="1"/>
              <a:t>potvrdio</a:t>
            </a:r>
            <a:r>
              <a:rPr lang="fr-FR" dirty="0"/>
              <a:t> i </a:t>
            </a:r>
            <a:r>
              <a:rPr lang="fr-FR" dirty="0" err="1"/>
              <a:t>Ustavni</a:t>
            </a:r>
            <a:r>
              <a:rPr lang="fr-FR" dirty="0"/>
              <a:t> sud </a:t>
            </a:r>
            <a:r>
              <a:rPr lang="fr-FR" dirty="0" err="1"/>
              <a:t>BiH</a:t>
            </a:r>
            <a:r>
              <a:rPr lang="fr-FR" dirty="0"/>
              <a:t>. (AP 3408/06)</a:t>
            </a:r>
            <a:endParaRPr lang="en-US" dirty="0"/>
          </a:p>
          <a:p>
            <a:endParaRPr lang="en-US" dirty="0"/>
          </a:p>
        </p:txBody>
      </p:sp>
    </p:spTree>
    <p:extLst>
      <p:ext uri="{BB962C8B-B14F-4D97-AF65-F5344CB8AC3E}">
        <p14:creationId xmlns:p14="http://schemas.microsoft.com/office/powerpoint/2010/main" val="2014191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Okvirna odluka EU Savjeta</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22110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40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28108"/>
            <a:ext cx="8077200" cy="116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91891"/>
            <a:ext cx="807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65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i="1" dirty="0" err="1" smtClean="0"/>
              <a:t>Izazivanje</a:t>
            </a:r>
            <a:r>
              <a:rPr lang="en-US" sz="2200" b="1" i="1" dirty="0" smtClean="0"/>
              <a:t> </a:t>
            </a:r>
            <a:r>
              <a:rPr lang="en-US" sz="2200" b="1" i="1" dirty="0" err="1" smtClean="0"/>
              <a:t>nacionalne</a:t>
            </a:r>
            <a:r>
              <a:rPr lang="en-US" sz="2200" b="1" i="1" dirty="0" smtClean="0"/>
              <a:t>, </a:t>
            </a:r>
            <a:r>
              <a:rPr lang="en-US" sz="2200" b="1" i="1" dirty="0" err="1" smtClean="0"/>
              <a:t>rasne</a:t>
            </a:r>
            <a:r>
              <a:rPr lang="en-US" sz="2200" b="1" i="1" dirty="0" smtClean="0"/>
              <a:t> i </a:t>
            </a:r>
            <a:r>
              <a:rPr lang="en-US" sz="2200" b="1" i="1" dirty="0" err="1" smtClean="0"/>
              <a:t>vjerske</a:t>
            </a:r>
            <a:r>
              <a:rPr lang="en-US" sz="2200" b="1" i="1" dirty="0" smtClean="0"/>
              <a:t> </a:t>
            </a:r>
            <a:r>
              <a:rPr lang="en-US" sz="2200" b="1" i="1" dirty="0" err="1" smtClean="0"/>
              <a:t>mržnje</a:t>
            </a:r>
            <a:r>
              <a:rPr lang="en-US" sz="2200" b="1" i="1" dirty="0" smtClean="0"/>
              <a:t>, </a:t>
            </a:r>
            <a:r>
              <a:rPr lang="en-US" sz="2200" b="1" i="1" dirty="0" err="1" smtClean="0"/>
              <a:t>razdora</a:t>
            </a:r>
            <a:r>
              <a:rPr lang="en-US" sz="2200" b="1" i="1" dirty="0" smtClean="0"/>
              <a:t> i </a:t>
            </a:r>
            <a:r>
              <a:rPr lang="en-US" sz="2200" b="1" i="1" dirty="0" err="1" smtClean="0"/>
              <a:t>netrpeljivosti</a:t>
            </a:r>
            <a:r>
              <a:rPr lang="en-US" sz="2200" b="1" i="1" dirty="0" smtClean="0"/>
              <a:t> </a:t>
            </a:r>
            <a:r>
              <a:rPr lang="en-US" sz="2700" dirty="0" smtClean="0"/>
              <a:t/>
            </a:r>
            <a:br>
              <a:rPr lang="en-US" sz="2700" dirty="0" smtClean="0"/>
            </a:br>
            <a:r>
              <a:rPr lang="en-US" sz="2700" b="1" i="1" dirty="0" err="1" smtClean="0"/>
              <a:t>Član</a:t>
            </a:r>
            <a:r>
              <a:rPr lang="en-US" sz="2700" b="1" i="1" dirty="0" smtClean="0"/>
              <a:t> 145a. </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vi-VN" i="1" dirty="0" smtClean="0"/>
              <a:t>Ko </a:t>
            </a:r>
            <a:r>
              <a:rPr lang="vi-VN" i="1" dirty="0"/>
              <a:t>javno izaziva ili raspiruje nacionalnu, rasnu ili vjersku mržnju, razdor ili netrpeljivost među konstitutivnim narodima i ostalima, kao i drugima koji žive ili borave u Bosni i Hercegovini, kaznit će se kaznom zatvora od tri mjeseca do tri godine. </a:t>
            </a:r>
            <a:endParaRPr lang="vi-VN" dirty="0"/>
          </a:p>
          <a:p>
            <a:pPr marL="514350" indent="-514350">
              <a:buFont typeface="+mj-lt"/>
              <a:buAutoNum type="arabicPeriod"/>
            </a:pPr>
            <a:r>
              <a:rPr lang="en-US" i="1" dirty="0" err="1" smtClean="0"/>
              <a:t>Ko</a:t>
            </a:r>
            <a:r>
              <a:rPr lang="en-US" i="1" dirty="0" smtClean="0"/>
              <a:t> </a:t>
            </a:r>
            <a:r>
              <a:rPr lang="en-US" i="1" dirty="0" err="1"/>
              <a:t>krivično</a:t>
            </a:r>
            <a:r>
              <a:rPr lang="en-US" i="1" dirty="0"/>
              <a:t> </a:t>
            </a:r>
            <a:r>
              <a:rPr lang="en-US" i="1" dirty="0" err="1"/>
              <a:t>djelo</a:t>
            </a:r>
            <a:r>
              <a:rPr lang="en-US" i="1" dirty="0"/>
              <a:t> </a:t>
            </a:r>
            <a:r>
              <a:rPr lang="en-US" i="1" dirty="0" err="1"/>
              <a:t>iz</a:t>
            </a:r>
            <a:r>
              <a:rPr lang="en-US" i="1" dirty="0"/>
              <a:t> </a:t>
            </a:r>
            <a:r>
              <a:rPr lang="en-US" i="1" dirty="0" err="1"/>
              <a:t>stava</a:t>
            </a:r>
            <a:r>
              <a:rPr lang="en-US" i="1" dirty="0"/>
              <a:t> (1) </a:t>
            </a:r>
            <a:r>
              <a:rPr lang="en-US" i="1" dirty="0" err="1"/>
              <a:t>ovog</a:t>
            </a:r>
            <a:r>
              <a:rPr lang="en-US" i="1" dirty="0"/>
              <a:t> </a:t>
            </a:r>
            <a:r>
              <a:rPr lang="en-US" i="1" dirty="0" err="1"/>
              <a:t>člana</a:t>
            </a:r>
            <a:r>
              <a:rPr lang="en-US" i="1" dirty="0"/>
              <a:t> </a:t>
            </a:r>
            <a:r>
              <a:rPr lang="en-US" i="1" dirty="0" err="1"/>
              <a:t>počini</a:t>
            </a:r>
            <a:r>
              <a:rPr lang="en-US" i="1" dirty="0"/>
              <a:t> </a:t>
            </a:r>
            <a:r>
              <a:rPr lang="en-US" i="1" dirty="0" err="1"/>
              <a:t>zloupotrebom</a:t>
            </a:r>
            <a:r>
              <a:rPr lang="en-US" i="1" dirty="0"/>
              <a:t> </a:t>
            </a:r>
            <a:r>
              <a:rPr lang="en-US" i="1" dirty="0" err="1"/>
              <a:t>svog</a:t>
            </a:r>
            <a:r>
              <a:rPr lang="en-US" i="1" dirty="0"/>
              <a:t> </a:t>
            </a:r>
            <a:r>
              <a:rPr lang="en-US" i="1" dirty="0" err="1"/>
              <a:t>položaja</a:t>
            </a:r>
            <a:r>
              <a:rPr lang="en-US" i="1" dirty="0"/>
              <a:t> </a:t>
            </a:r>
            <a:r>
              <a:rPr lang="en-US" i="1" dirty="0" err="1"/>
              <a:t>ili</a:t>
            </a:r>
            <a:r>
              <a:rPr lang="en-US" i="1" dirty="0"/>
              <a:t> </a:t>
            </a:r>
            <a:r>
              <a:rPr lang="en-US" i="1" dirty="0" err="1"/>
              <a:t>ovlaštenja</a:t>
            </a:r>
            <a:r>
              <a:rPr lang="en-US" i="1" dirty="0"/>
              <a:t> </a:t>
            </a:r>
            <a:r>
              <a:rPr lang="en-US" i="1" dirty="0" err="1"/>
              <a:t>kaznit</a:t>
            </a:r>
            <a:r>
              <a:rPr lang="en-US" i="1" dirty="0"/>
              <a:t> </a:t>
            </a:r>
            <a:r>
              <a:rPr lang="en-US" i="1" dirty="0" err="1"/>
              <a:t>će</a:t>
            </a:r>
            <a:r>
              <a:rPr lang="en-US" i="1" dirty="0"/>
              <a:t> se </a:t>
            </a:r>
            <a:r>
              <a:rPr lang="en-US" i="1" dirty="0" err="1"/>
              <a:t>kaznom</a:t>
            </a:r>
            <a:r>
              <a:rPr lang="en-US" i="1" dirty="0"/>
              <a:t> </a:t>
            </a:r>
            <a:r>
              <a:rPr lang="en-US" i="1" dirty="0" err="1"/>
              <a:t>zatvora</a:t>
            </a:r>
            <a:r>
              <a:rPr lang="en-US" i="1" dirty="0"/>
              <a:t> od </a:t>
            </a:r>
            <a:r>
              <a:rPr lang="en-US" i="1" dirty="0" err="1"/>
              <a:t>jedne</a:t>
            </a:r>
            <a:r>
              <a:rPr lang="en-US" i="1" dirty="0"/>
              <a:t> do </a:t>
            </a:r>
            <a:r>
              <a:rPr lang="en-US" i="1" dirty="0" err="1"/>
              <a:t>deset</a:t>
            </a:r>
            <a:r>
              <a:rPr lang="en-US" i="1" dirty="0"/>
              <a:t> </a:t>
            </a:r>
            <a:r>
              <a:rPr lang="en-US" i="1" dirty="0" err="1"/>
              <a:t>godina</a:t>
            </a:r>
            <a:r>
              <a:rPr lang="en-US" i="1" dirty="0"/>
              <a:t>. </a:t>
            </a:r>
            <a:endParaRPr lang="en-US" dirty="0"/>
          </a:p>
        </p:txBody>
      </p:sp>
    </p:spTree>
    <p:extLst>
      <p:ext uri="{BB962C8B-B14F-4D97-AF65-F5344CB8AC3E}">
        <p14:creationId xmlns:p14="http://schemas.microsoft.com/office/powerpoint/2010/main" val="18615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t>Izazivanje</a:t>
            </a:r>
            <a:r>
              <a:rPr lang="en-US" sz="3600" b="1" dirty="0"/>
              <a:t> </a:t>
            </a:r>
            <a:r>
              <a:rPr lang="en-US" sz="3600" b="1" dirty="0" err="1"/>
              <a:t>nacionalne</a:t>
            </a:r>
            <a:r>
              <a:rPr lang="en-US" sz="3600" b="1" dirty="0"/>
              <a:t>, </a:t>
            </a:r>
            <a:r>
              <a:rPr lang="en-US" sz="3600" b="1" dirty="0" err="1"/>
              <a:t>rasne</a:t>
            </a:r>
            <a:r>
              <a:rPr lang="en-US" sz="3600" b="1" dirty="0"/>
              <a:t> i </a:t>
            </a:r>
            <a:r>
              <a:rPr lang="en-US" sz="3600" b="1" dirty="0" err="1"/>
              <a:t>vjerske</a:t>
            </a:r>
            <a:r>
              <a:rPr lang="en-US" sz="3600" b="1" dirty="0"/>
              <a:t> </a:t>
            </a:r>
            <a:r>
              <a:rPr lang="en-US" sz="3600" b="1" dirty="0" err="1"/>
              <a:t>mržnje</a:t>
            </a:r>
            <a:r>
              <a:rPr lang="en-US" sz="3600" b="1" dirty="0"/>
              <a:t> i </a:t>
            </a:r>
            <a:r>
              <a:rPr lang="en-US" sz="3600" b="1" dirty="0" err="1"/>
              <a:t>netrpeljivosti</a:t>
            </a:r>
            <a:r>
              <a:rPr lang="en-US" sz="3600" b="1" dirty="0"/>
              <a:t> </a:t>
            </a:r>
            <a:r>
              <a:rPr lang="bs-Latn-BA" sz="3600" b="1" dirty="0" smtClean="0"/>
              <a:t>- </a:t>
            </a:r>
            <a:r>
              <a:rPr lang="az-Cyrl-AZ" sz="3600" b="1" dirty="0" smtClean="0"/>
              <a:t>294а.</a:t>
            </a:r>
            <a:r>
              <a:rPr lang="bs-Latn-BA" sz="3600" b="1" dirty="0" smtClean="0"/>
              <a:t> </a:t>
            </a:r>
            <a:r>
              <a:rPr lang="bs-Latn-BA" sz="1400" b="1" dirty="0" smtClean="0"/>
              <a:t>(prije toga član 390) </a:t>
            </a:r>
            <a:r>
              <a:rPr lang="bs-Latn-BA" sz="2000" dirty="0" smtClean="0"/>
              <a:t>(73/10)</a:t>
            </a:r>
            <a:endParaRPr lang="en-US" sz="2000" dirty="0"/>
          </a:p>
        </p:txBody>
      </p:sp>
      <p:sp>
        <p:nvSpPr>
          <p:cNvPr id="3" name="Content Placeholder 2"/>
          <p:cNvSpPr>
            <a:spLocks noGrp="1"/>
          </p:cNvSpPr>
          <p:nvPr>
            <p:ph idx="1"/>
          </p:nvPr>
        </p:nvSpPr>
        <p:spPr/>
        <p:txBody>
          <a:bodyPr>
            <a:normAutofit/>
          </a:bodyPr>
          <a:lstStyle/>
          <a:p>
            <a:pPr marL="0" indent="0">
              <a:buNone/>
            </a:pPr>
            <a:r>
              <a:rPr lang="en-US" sz="2000" dirty="0" smtClean="0"/>
              <a:t>(</a:t>
            </a:r>
            <a:r>
              <a:rPr lang="en-US" sz="2000" dirty="0"/>
              <a:t>1) </a:t>
            </a:r>
            <a:r>
              <a:rPr lang="en-US" sz="2000" dirty="0" err="1"/>
              <a:t>Ko</a:t>
            </a:r>
            <a:r>
              <a:rPr lang="en-US" sz="2000" dirty="0"/>
              <a:t> </a:t>
            </a:r>
            <a:r>
              <a:rPr lang="en-US" sz="2000" dirty="0" err="1"/>
              <a:t>izaziva</a:t>
            </a:r>
            <a:r>
              <a:rPr lang="en-US" sz="2000" dirty="0"/>
              <a:t> </a:t>
            </a:r>
            <a:r>
              <a:rPr lang="en-US" sz="2000" dirty="0" err="1"/>
              <a:t>ili</a:t>
            </a:r>
            <a:r>
              <a:rPr lang="en-US" sz="2000" dirty="0"/>
              <a:t> </a:t>
            </a:r>
            <a:r>
              <a:rPr lang="en-US" sz="2000" dirty="0" err="1"/>
              <a:t>raspaljuje</a:t>
            </a:r>
            <a:r>
              <a:rPr lang="en-US" sz="2000" dirty="0"/>
              <a:t> </a:t>
            </a:r>
            <a:r>
              <a:rPr lang="en-US" sz="2000" dirty="0" err="1"/>
              <a:t>nacionalnu</a:t>
            </a:r>
            <a:r>
              <a:rPr lang="en-US" sz="2000" dirty="0"/>
              <a:t>, </a:t>
            </a:r>
            <a:r>
              <a:rPr lang="en-US" sz="2000" dirty="0" err="1"/>
              <a:t>rasnu</a:t>
            </a:r>
            <a:r>
              <a:rPr lang="en-US" sz="2000" dirty="0"/>
              <a:t> </a:t>
            </a:r>
            <a:r>
              <a:rPr lang="en-US" sz="2000" dirty="0" err="1"/>
              <a:t>ili</a:t>
            </a:r>
            <a:r>
              <a:rPr lang="en-US" sz="2000" dirty="0"/>
              <a:t> </a:t>
            </a:r>
            <a:r>
              <a:rPr lang="en-US" sz="2000" dirty="0" err="1"/>
              <a:t>vjersku</a:t>
            </a:r>
            <a:r>
              <a:rPr lang="en-US" sz="2000" dirty="0"/>
              <a:t> </a:t>
            </a:r>
            <a:r>
              <a:rPr lang="en-US" sz="2000" dirty="0" err="1"/>
              <a:t>mržnju</a:t>
            </a:r>
            <a:r>
              <a:rPr lang="en-US" sz="2000" dirty="0"/>
              <a:t>, </a:t>
            </a:r>
            <a:r>
              <a:rPr lang="en-US" sz="2000" dirty="0" err="1"/>
              <a:t>razdor</a:t>
            </a:r>
            <a:r>
              <a:rPr lang="en-US" sz="2000" dirty="0"/>
              <a:t> </a:t>
            </a:r>
            <a:r>
              <a:rPr lang="en-US" sz="2000" dirty="0" err="1"/>
              <a:t>ili</a:t>
            </a:r>
            <a:r>
              <a:rPr lang="en-US" sz="2000" dirty="0"/>
              <a:t> </a:t>
            </a:r>
            <a:r>
              <a:rPr lang="en-US" sz="2000" dirty="0" err="1"/>
              <a:t>netrpeljivost</a:t>
            </a:r>
            <a:r>
              <a:rPr lang="en-US" sz="2000" dirty="0"/>
              <a:t> </a:t>
            </a:r>
            <a:r>
              <a:rPr lang="en-US" sz="2000" dirty="0" err="1"/>
              <a:t>ili</a:t>
            </a:r>
            <a:r>
              <a:rPr lang="en-US" sz="2000" dirty="0"/>
              <a:t> </a:t>
            </a:r>
            <a:r>
              <a:rPr lang="en-US" sz="2000" dirty="0" err="1"/>
              <a:t>širi</a:t>
            </a:r>
            <a:r>
              <a:rPr lang="en-US" sz="2000" dirty="0"/>
              <a:t> </a:t>
            </a:r>
            <a:r>
              <a:rPr lang="en-US" sz="2000" dirty="0" err="1"/>
              <a:t>ideje</a:t>
            </a:r>
            <a:r>
              <a:rPr lang="en-US" sz="2000" dirty="0"/>
              <a:t> o </a:t>
            </a:r>
            <a:r>
              <a:rPr lang="en-US" sz="2000" dirty="0" err="1"/>
              <a:t>superiornosti</a:t>
            </a:r>
            <a:r>
              <a:rPr lang="en-US" sz="2000" dirty="0"/>
              <a:t> </a:t>
            </a:r>
            <a:r>
              <a:rPr lang="en-US" sz="2000" dirty="0" err="1"/>
              <a:t>jedne</a:t>
            </a:r>
            <a:r>
              <a:rPr lang="en-US" sz="2000" dirty="0"/>
              <a:t> </a:t>
            </a:r>
            <a:r>
              <a:rPr lang="en-US" sz="2000" dirty="0" err="1"/>
              <a:t>rase</a:t>
            </a:r>
            <a:r>
              <a:rPr lang="en-US" sz="2000" dirty="0"/>
              <a:t> </a:t>
            </a:r>
            <a:r>
              <a:rPr lang="en-US" sz="2000" dirty="0" err="1"/>
              <a:t>ili</a:t>
            </a:r>
            <a:r>
              <a:rPr lang="en-US" sz="2000" dirty="0"/>
              <a:t> </a:t>
            </a:r>
            <a:r>
              <a:rPr lang="en-US" sz="2000" dirty="0" err="1"/>
              <a:t>naroda</a:t>
            </a:r>
            <a:r>
              <a:rPr lang="en-US" sz="2000" dirty="0"/>
              <a:t> </a:t>
            </a:r>
            <a:r>
              <a:rPr lang="en-US" sz="2000" dirty="0" err="1"/>
              <a:t>nad</a:t>
            </a:r>
            <a:r>
              <a:rPr lang="en-US" sz="2000" dirty="0"/>
              <a:t> </a:t>
            </a:r>
            <a:r>
              <a:rPr lang="en-US" sz="2000" dirty="0" err="1"/>
              <a:t>drugim</a:t>
            </a:r>
            <a:r>
              <a:rPr lang="en-US" sz="2000" dirty="0"/>
              <a:t>, </a:t>
            </a:r>
            <a:r>
              <a:rPr lang="en-US" sz="2000" dirty="0" err="1" smtClean="0"/>
              <a:t>kazniće</a:t>
            </a:r>
            <a:r>
              <a:rPr lang="en-US" sz="2000" dirty="0" smtClean="0"/>
              <a:t> </a:t>
            </a:r>
            <a:r>
              <a:rPr lang="en-US" sz="2000" dirty="0"/>
              <a:t>se </a:t>
            </a:r>
            <a:r>
              <a:rPr lang="en-US" sz="2000" b="1" dirty="0" err="1"/>
              <a:t>novčanom</a:t>
            </a:r>
            <a:r>
              <a:rPr lang="en-US" sz="2000" b="1" dirty="0"/>
              <a:t> </a:t>
            </a:r>
            <a:r>
              <a:rPr lang="en-US" sz="2000" b="1" dirty="0" err="1"/>
              <a:t>kaznom</a:t>
            </a:r>
            <a:r>
              <a:rPr lang="en-US" sz="2000" b="1" dirty="0"/>
              <a:t> </a:t>
            </a:r>
            <a:r>
              <a:rPr lang="en-US" sz="2000" b="1" dirty="0" err="1"/>
              <a:t>ili</a:t>
            </a:r>
            <a:r>
              <a:rPr lang="en-US" sz="2000" b="1" dirty="0"/>
              <a:t> </a:t>
            </a:r>
            <a:r>
              <a:rPr lang="en-US" sz="2000" b="1" dirty="0" err="1"/>
              <a:t>zatvorom</a:t>
            </a:r>
            <a:r>
              <a:rPr lang="en-US" sz="2000" b="1" dirty="0"/>
              <a:t> do </a:t>
            </a:r>
            <a:r>
              <a:rPr lang="en-US" sz="2000" b="1" dirty="0" err="1"/>
              <a:t>dvije</a:t>
            </a:r>
            <a:r>
              <a:rPr lang="en-US" sz="2000" b="1" dirty="0"/>
              <a:t> </a:t>
            </a:r>
            <a:r>
              <a:rPr lang="en-US" sz="2000" b="1" dirty="0" err="1"/>
              <a:t>godin</a:t>
            </a:r>
            <a:r>
              <a:rPr lang="az-Cyrl-AZ" sz="2000" b="1" dirty="0"/>
              <a:t>е</a:t>
            </a:r>
            <a:r>
              <a:rPr lang="az-Cyrl-AZ" sz="2000" dirty="0"/>
              <a:t>. </a:t>
            </a:r>
          </a:p>
          <a:p>
            <a:pPr marL="0" indent="0">
              <a:buNone/>
            </a:pPr>
            <a:r>
              <a:rPr lang="vi-VN" sz="2000" dirty="0">
                <a:latin typeface="Calibri" pitchFamily="34" charset="0"/>
                <a:cs typeface="Calibri" pitchFamily="34" charset="0"/>
              </a:rPr>
              <a:t>(2) Ako je djelo iz stava 1. ovog člana učinjeno prinudom, zlostavljanjem, ugrožavanjem sigurnosti, izlaganjem poruzi nacionalnih, etničkih ili vjerskih simbola, oštećenjem tuđih stvari, skrnavljenjem spomenika, spomen-obilježja ili grobova, učinilac će se kazniti zatvorom </a:t>
            </a:r>
            <a:r>
              <a:rPr lang="vi-VN" sz="2000" b="1" dirty="0">
                <a:latin typeface="Calibri" pitchFamily="34" charset="0"/>
                <a:cs typeface="Calibri" pitchFamily="34" charset="0"/>
              </a:rPr>
              <a:t>od šest mjeseci do p</a:t>
            </a:r>
            <a:r>
              <a:rPr lang="az-Cyrl-AZ" sz="2000" b="1" dirty="0">
                <a:latin typeface="Calibri" pitchFamily="34" charset="0"/>
                <a:cs typeface="Calibri" pitchFamily="34" charset="0"/>
              </a:rPr>
              <a:t>е</a:t>
            </a:r>
            <a:r>
              <a:rPr lang="vi-VN" sz="2000" b="1" dirty="0">
                <a:latin typeface="Calibri" pitchFamily="34" charset="0"/>
                <a:cs typeface="Calibri" pitchFamily="34" charset="0"/>
              </a:rPr>
              <a:t>t godin</a:t>
            </a:r>
            <a:r>
              <a:rPr lang="az-Cyrl-AZ" sz="2000" b="1" dirty="0">
                <a:latin typeface="Calibri" pitchFamily="34" charset="0"/>
                <a:cs typeface="Calibri" pitchFamily="34" charset="0"/>
              </a:rPr>
              <a:t>а</a:t>
            </a:r>
            <a:r>
              <a:rPr lang="az-Cyrl-AZ" sz="2000" dirty="0">
                <a:latin typeface="Calibri" pitchFamily="34" charset="0"/>
                <a:cs typeface="Calibri" pitchFamily="34" charset="0"/>
              </a:rPr>
              <a:t>. </a:t>
            </a:r>
          </a:p>
          <a:p>
            <a:pPr marL="0" indent="0">
              <a:buNone/>
            </a:pPr>
            <a:r>
              <a:rPr lang="en-US" sz="2000" dirty="0"/>
              <a:t>(3) </a:t>
            </a:r>
            <a:r>
              <a:rPr lang="en-US" sz="2000" dirty="0" err="1"/>
              <a:t>Ako</a:t>
            </a:r>
            <a:r>
              <a:rPr lang="en-US" sz="2000" dirty="0"/>
              <a:t> je </a:t>
            </a:r>
            <a:r>
              <a:rPr lang="en-US" sz="2000" dirty="0" err="1"/>
              <a:t>usljed</a:t>
            </a:r>
            <a:r>
              <a:rPr lang="en-US" sz="2000" dirty="0"/>
              <a:t> </a:t>
            </a:r>
            <a:r>
              <a:rPr lang="en-US" sz="2000" dirty="0" err="1"/>
              <a:t>djela</a:t>
            </a:r>
            <a:r>
              <a:rPr lang="en-US" sz="2000" dirty="0"/>
              <a:t> </a:t>
            </a:r>
            <a:r>
              <a:rPr lang="en-US" sz="2000" dirty="0" err="1"/>
              <a:t>iz</a:t>
            </a:r>
            <a:r>
              <a:rPr lang="en-US" sz="2000" dirty="0"/>
              <a:t> </a:t>
            </a:r>
            <a:r>
              <a:rPr lang="en-US" sz="2000" dirty="0" err="1"/>
              <a:t>st.</a:t>
            </a:r>
            <a:r>
              <a:rPr lang="en-US" sz="2000" dirty="0"/>
              <a:t> 1. i 2. </a:t>
            </a:r>
            <a:r>
              <a:rPr lang="en-US" sz="2000" dirty="0" err="1"/>
              <a:t>ovog</a:t>
            </a:r>
            <a:r>
              <a:rPr lang="en-US" sz="2000" dirty="0"/>
              <a:t> </a:t>
            </a:r>
            <a:r>
              <a:rPr lang="en-US" sz="2000" dirty="0" err="1"/>
              <a:t>člana</a:t>
            </a:r>
            <a:r>
              <a:rPr lang="en-US" sz="2000" dirty="0"/>
              <a:t> </a:t>
            </a:r>
            <a:r>
              <a:rPr lang="en-US" sz="2000" dirty="0" err="1"/>
              <a:t>došlo</a:t>
            </a:r>
            <a:r>
              <a:rPr lang="en-US" sz="2000" dirty="0"/>
              <a:t> do </a:t>
            </a:r>
            <a:r>
              <a:rPr lang="en-US" sz="2000" dirty="0" err="1"/>
              <a:t>nereda</a:t>
            </a:r>
            <a:r>
              <a:rPr lang="en-US" sz="2000" dirty="0"/>
              <a:t>, </a:t>
            </a:r>
            <a:r>
              <a:rPr lang="en-US" sz="2000" dirty="0" err="1"/>
              <a:t>nasilja</a:t>
            </a:r>
            <a:r>
              <a:rPr lang="en-US" sz="2000" dirty="0"/>
              <a:t> </a:t>
            </a:r>
            <a:r>
              <a:rPr lang="en-US" sz="2000" dirty="0" err="1"/>
              <a:t>ili</a:t>
            </a:r>
            <a:r>
              <a:rPr lang="en-US" sz="2000" dirty="0"/>
              <a:t> </a:t>
            </a:r>
            <a:r>
              <a:rPr lang="en-US" sz="2000" dirty="0" err="1"/>
              <a:t>drugih</a:t>
            </a:r>
            <a:r>
              <a:rPr lang="en-US" sz="2000" dirty="0"/>
              <a:t> </a:t>
            </a:r>
            <a:r>
              <a:rPr lang="en-US" sz="2000" dirty="0" err="1"/>
              <a:t>teških</a:t>
            </a:r>
            <a:r>
              <a:rPr lang="en-US" sz="2000" dirty="0"/>
              <a:t> </a:t>
            </a:r>
            <a:r>
              <a:rPr lang="en-US" sz="2000" dirty="0" err="1"/>
              <a:t>posljedica</a:t>
            </a:r>
            <a:r>
              <a:rPr lang="en-US" sz="2000" dirty="0"/>
              <a:t> </a:t>
            </a:r>
            <a:r>
              <a:rPr lang="en-US" sz="2000" dirty="0" err="1"/>
              <a:t>za</a:t>
            </a:r>
            <a:r>
              <a:rPr lang="en-US" sz="2000" dirty="0"/>
              <a:t> </a:t>
            </a:r>
            <a:r>
              <a:rPr lang="en-US" sz="2000" dirty="0" err="1"/>
              <a:t>zajednički</a:t>
            </a:r>
            <a:r>
              <a:rPr lang="en-US" sz="2000" dirty="0"/>
              <a:t> </a:t>
            </a:r>
            <a:r>
              <a:rPr lang="en-US" sz="2000" dirty="0" err="1"/>
              <a:t>život</a:t>
            </a:r>
            <a:r>
              <a:rPr lang="en-US" sz="2000" dirty="0"/>
              <a:t> </a:t>
            </a:r>
            <a:r>
              <a:rPr lang="en-US" sz="2000" dirty="0" err="1"/>
              <a:t>naroda</a:t>
            </a:r>
            <a:r>
              <a:rPr lang="en-US" sz="2000" dirty="0"/>
              <a:t> i </a:t>
            </a:r>
            <a:r>
              <a:rPr lang="en-US" sz="2000" dirty="0" err="1"/>
              <a:t>ostalih</a:t>
            </a:r>
            <a:r>
              <a:rPr lang="en-US" sz="2000" dirty="0"/>
              <a:t> </a:t>
            </a:r>
            <a:r>
              <a:rPr lang="en-US" sz="2000" dirty="0" err="1"/>
              <a:t>koji</a:t>
            </a:r>
            <a:r>
              <a:rPr lang="en-US" sz="2000" dirty="0"/>
              <a:t> </a:t>
            </a:r>
            <a:r>
              <a:rPr lang="en-US" sz="2000" dirty="0" err="1"/>
              <a:t>žive</a:t>
            </a:r>
            <a:r>
              <a:rPr lang="en-US" sz="2000" dirty="0"/>
              <a:t> u </a:t>
            </a:r>
            <a:r>
              <a:rPr lang="en-US" sz="2000" dirty="0" err="1"/>
              <a:t>Republici</a:t>
            </a:r>
            <a:r>
              <a:rPr lang="en-US" sz="2000" dirty="0"/>
              <a:t> </a:t>
            </a:r>
            <a:r>
              <a:rPr lang="en-US" sz="2000" dirty="0" err="1"/>
              <a:t>Srpskoj</a:t>
            </a:r>
            <a:r>
              <a:rPr lang="en-US" sz="2000" dirty="0"/>
              <a:t>, </a:t>
            </a:r>
            <a:r>
              <a:rPr lang="en-US" sz="2000" dirty="0" err="1"/>
              <a:t>kazniće</a:t>
            </a:r>
            <a:r>
              <a:rPr lang="en-US" sz="2000" dirty="0"/>
              <a:t> se </a:t>
            </a:r>
            <a:r>
              <a:rPr lang="en-US" sz="2000" dirty="0" err="1"/>
              <a:t>zatvorom</a:t>
            </a:r>
            <a:r>
              <a:rPr lang="en-US" sz="2000" dirty="0"/>
              <a:t> </a:t>
            </a:r>
            <a:r>
              <a:rPr lang="en-US" sz="2000" b="1" dirty="0"/>
              <a:t>od </a:t>
            </a:r>
            <a:r>
              <a:rPr lang="en-US" sz="2000" b="1" dirty="0" err="1"/>
              <a:t>jedne</a:t>
            </a:r>
            <a:r>
              <a:rPr lang="en-US" sz="2000" b="1" dirty="0"/>
              <a:t> do </a:t>
            </a:r>
            <a:r>
              <a:rPr lang="en-US" sz="2000" b="1" dirty="0" err="1"/>
              <a:t>osam</a:t>
            </a:r>
            <a:r>
              <a:rPr lang="en-US" sz="2000" b="1" dirty="0"/>
              <a:t> </a:t>
            </a:r>
            <a:r>
              <a:rPr lang="en-US" sz="2000" b="1" dirty="0" err="1"/>
              <a:t>godin</a:t>
            </a:r>
            <a:r>
              <a:rPr lang="az-Cyrl-AZ" sz="2000" b="1" dirty="0"/>
              <a:t>а</a:t>
            </a:r>
            <a:r>
              <a:rPr lang="az-Cyrl-AZ" sz="2000" dirty="0"/>
              <a:t>. </a:t>
            </a:r>
          </a:p>
          <a:p>
            <a:pPr marL="0" indent="0">
              <a:buNone/>
            </a:pPr>
            <a:r>
              <a:rPr lang="en-US" sz="2000" dirty="0"/>
              <a:t>(4) </a:t>
            </a:r>
            <a:r>
              <a:rPr lang="en-US" sz="2000" dirty="0" err="1"/>
              <a:t>Materijal</a:t>
            </a:r>
            <a:r>
              <a:rPr lang="en-US" sz="2000" dirty="0"/>
              <a:t> i </a:t>
            </a:r>
            <a:r>
              <a:rPr lang="en-US" sz="2000" dirty="0" err="1"/>
              <a:t>predmeti</a:t>
            </a:r>
            <a:r>
              <a:rPr lang="en-US" sz="2000" dirty="0"/>
              <a:t> </a:t>
            </a:r>
            <a:r>
              <a:rPr lang="en-US" sz="2000" dirty="0" err="1"/>
              <a:t>koji</a:t>
            </a:r>
            <a:r>
              <a:rPr lang="en-US" sz="2000" dirty="0"/>
              <a:t> nose </a:t>
            </a:r>
            <a:r>
              <a:rPr lang="en-US" sz="2000" dirty="0" err="1"/>
              <a:t>poruke</a:t>
            </a:r>
            <a:r>
              <a:rPr lang="en-US" sz="2000" dirty="0"/>
              <a:t> </a:t>
            </a:r>
            <a:r>
              <a:rPr lang="en-US" sz="2000" dirty="0" err="1"/>
              <a:t>iz</a:t>
            </a:r>
            <a:r>
              <a:rPr lang="en-US" sz="2000" dirty="0"/>
              <a:t> </a:t>
            </a:r>
            <a:r>
              <a:rPr lang="en-US" sz="2000" dirty="0" err="1"/>
              <a:t>stava</a:t>
            </a:r>
            <a:r>
              <a:rPr lang="en-US" sz="2000" dirty="0"/>
              <a:t> 1. </a:t>
            </a:r>
            <a:r>
              <a:rPr lang="en-US" sz="2000" dirty="0" err="1"/>
              <a:t>ovog</a:t>
            </a:r>
            <a:r>
              <a:rPr lang="en-US" sz="2000" dirty="0"/>
              <a:t> </a:t>
            </a:r>
            <a:r>
              <a:rPr lang="en-US" sz="2000" dirty="0" err="1"/>
              <a:t>člana</a:t>
            </a:r>
            <a:r>
              <a:rPr lang="en-US" sz="2000" dirty="0"/>
              <a:t>, </a:t>
            </a:r>
            <a:r>
              <a:rPr lang="en-US" sz="2000" dirty="0" err="1"/>
              <a:t>kao</a:t>
            </a:r>
            <a:r>
              <a:rPr lang="en-US" sz="2000" dirty="0"/>
              <a:t> i </a:t>
            </a:r>
            <a:r>
              <a:rPr lang="en-US" sz="2000" dirty="0" err="1"/>
              <a:t>sredstva</a:t>
            </a:r>
            <a:r>
              <a:rPr lang="en-US" sz="2000" dirty="0"/>
              <a:t> </a:t>
            </a:r>
            <a:r>
              <a:rPr lang="en-US" sz="2000" dirty="0" err="1"/>
              <a:t>za</a:t>
            </a:r>
            <a:r>
              <a:rPr lang="en-US" sz="2000" dirty="0"/>
              <a:t> </a:t>
            </a:r>
            <a:r>
              <a:rPr lang="en-US" sz="2000" dirty="0" err="1"/>
              <a:t>njihovu</a:t>
            </a:r>
            <a:r>
              <a:rPr lang="en-US" sz="2000" dirty="0"/>
              <a:t> </a:t>
            </a:r>
            <a:r>
              <a:rPr lang="en-US" sz="2000" dirty="0" err="1"/>
              <a:t>izradu</a:t>
            </a:r>
            <a:r>
              <a:rPr lang="en-US" sz="2000" dirty="0"/>
              <a:t>, </a:t>
            </a:r>
            <a:r>
              <a:rPr lang="en-US" sz="2000" dirty="0" err="1"/>
              <a:t>razmnožavanje</a:t>
            </a:r>
            <a:r>
              <a:rPr lang="en-US" sz="2000" dirty="0"/>
              <a:t> </a:t>
            </a:r>
            <a:r>
              <a:rPr lang="en-US" sz="2000" dirty="0" err="1"/>
              <a:t>ili</a:t>
            </a:r>
            <a:r>
              <a:rPr lang="en-US" sz="2000" dirty="0"/>
              <a:t> </a:t>
            </a:r>
            <a:r>
              <a:rPr lang="en-US" sz="2000" dirty="0" err="1"/>
              <a:t>rasturanje</a:t>
            </a:r>
            <a:r>
              <a:rPr lang="en-US" sz="2000" dirty="0"/>
              <a:t> </a:t>
            </a:r>
            <a:r>
              <a:rPr lang="en-US" sz="2000" dirty="0" err="1"/>
              <a:t>oduzeće</a:t>
            </a:r>
            <a:r>
              <a:rPr lang="en-US" sz="2000" dirty="0"/>
              <a:t> s</a:t>
            </a:r>
            <a:r>
              <a:rPr lang="az-Cyrl-AZ" sz="2000" dirty="0"/>
              <a:t>е. </a:t>
            </a:r>
            <a:endParaRPr lang="en-US" sz="2000" dirty="0"/>
          </a:p>
        </p:txBody>
      </p:sp>
    </p:spTree>
    <p:extLst>
      <p:ext uri="{BB962C8B-B14F-4D97-AF65-F5344CB8AC3E}">
        <p14:creationId xmlns:p14="http://schemas.microsoft.com/office/powerpoint/2010/main" val="226508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Javno</a:t>
            </a:r>
            <a:r>
              <a:rPr lang="en-US" b="1" dirty="0"/>
              <a:t> </a:t>
            </a:r>
            <a:r>
              <a:rPr lang="en-US" b="1" dirty="0" err="1"/>
              <a:t>izazivanje</a:t>
            </a:r>
            <a:r>
              <a:rPr lang="en-US" b="1" dirty="0"/>
              <a:t> i </a:t>
            </a:r>
            <a:r>
              <a:rPr lang="en-US" b="1" dirty="0" err="1"/>
              <a:t>podsticanje</a:t>
            </a:r>
            <a:r>
              <a:rPr lang="en-US" b="1" dirty="0"/>
              <a:t> </a:t>
            </a:r>
            <a:r>
              <a:rPr lang="en-US" b="1" dirty="0" err="1"/>
              <a:t>nasilja</a:t>
            </a:r>
            <a:r>
              <a:rPr lang="en-US" b="1" dirty="0"/>
              <a:t> i </a:t>
            </a:r>
            <a:r>
              <a:rPr lang="en-US" b="1" dirty="0" err="1"/>
              <a:t>mržnje</a:t>
            </a:r>
            <a:r>
              <a:rPr lang="bs-Latn-BA" b="1" dirty="0"/>
              <a:t> </a:t>
            </a:r>
            <a:r>
              <a:rPr lang="bs-Latn-BA" b="1" dirty="0" smtClean="0"/>
              <a:t>- </a:t>
            </a:r>
            <a:r>
              <a:rPr lang="bs-Latn-BA" dirty="0" smtClean="0"/>
              <a:t>Č</a:t>
            </a:r>
            <a:r>
              <a:rPr lang="en-US" dirty="0" err="1"/>
              <a:t>lan</a:t>
            </a:r>
            <a:r>
              <a:rPr lang="en-US" dirty="0"/>
              <a:t> 359</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t>
            </a:r>
            <a:r>
              <a:rPr lang="en-US" dirty="0"/>
              <a:t>1) </a:t>
            </a:r>
            <a:r>
              <a:rPr lang="en-US" dirty="0" err="1"/>
              <a:t>Ko</a:t>
            </a:r>
            <a:r>
              <a:rPr lang="en-US" dirty="0"/>
              <a:t> </a:t>
            </a:r>
            <a:r>
              <a:rPr lang="en-US" dirty="0" err="1"/>
              <a:t>putem</a:t>
            </a:r>
            <a:r>
              <a:rPr lang="en-US" dirty="0"/>
              <a:t> </a:t>
            </a:r>
            <a:r>
              <a:rPr lang="en-US" dirty="0" err="1"/>
              <a:t>štampe</a:t>
            </a:r>
            <a:r>
              <a:rPr lang="en-US" dirty="0"/>
              <a:t>, </a:t>
            </a:r>
            <a:r>
              <a:rPr lang="en-US" dirty="0" err="1"/>
              <a:t>radija</a:t>
            </a:r>
            <a:r>
              <a:rPr lang="en-US" dirty="0"/>
              <a:t>, </a:t>
            </a:r>
            <a:r>
              <a:rPr lang="en-US" dirty="0" err="1"/>
              <a:t>televizije</a:t>
            </a:r>
            <a:r>
              <a:rPr lang="en-US" dirty="0"/>
              <a:t>, </a:t>
            </a:r>
            <a:r>
              <a:rPr lang="en-US" dirty="0" err="1"/>
              <a:t>kompjuterskog</a:t>
            </a:r>
            <a:r>
              <a:rPr lang="en-US" dirty="0"/>
              <a:t> </a:t>
            </a:r>
            <a:r>
              <a:rPr lang="en-US" dirty="0" err="1"/>
              <a:t>sistema</a:t>
            </a:r>
            <a:r>
              <a:rPr lang="en-US" dirty="0"/>
              <a:t> </a:t>
            </a:r>
            <a:r>
              <a:rPr lang="en-US" dirty="0" err="1"/>
              <a:t>ili</a:t>
            </a:r>
            <a:r>
              <a:rPr lang="en-US" dirty="0"/>
              <a:t> </a:t>
            </a:r>
            <a:r>
              <a:rPr lang="en-US" dirty="0" err="1"/>
              <a:t>društvene</a:t>
            </a:r>
            <a:r>
              <a:rPr lang="en-US" dirty="0"/>
              <a:t> </a:t>
            </a:r>
            <a:r>
              <a:rPr lang="en-US" dirty="0" err="1"/>
              <a:t>mreže</a:t>
            </a:r>
            <a:r>
              <a:rPr lang="en-US" dirty="0"/>
              <a:t>, </a:t>
            </a:r>
            <a:r>
              <a:rPr lang="en-US" dirty="0" err="1" smtClean="0"/>
              <a:t>na</a:t>
            </a:r>
            <a:r>
              <a:rPr lang="bs-Latn-BA" dirty="0" smtClean="0"/>
              <a:t> </a:t>
            </a:r>
            <a:r>
              <a:rPr lang="en-US" dirty="0" err="1" smtClean="0"/>
              <a:t>javnom</a:t>
            </a:r>
            <a:r>
              <a:rPr lang="en-US" dirty="0" smtClean="0"/>
              <a:t> </a:t>
            </a:r>
            <a:r>
              <a:rPr lang="en-US" dirty="0" err="1"/>
              <a:t>skupu</a:t>
            </a:r>
            <a:r>
              <a:rPr lang="en-US" dirty="0"/>
              <a:t> </a:t>
            </a:r>
            <a:r>
              <a:rPr lang="en-US" dirty="0" err="1"/>
              <a:t>ili</a:t>
            </a:r>
            <a:r>
              <a:rPr lang="en-US" dirty="0"/>
              <a:t> </a:t>
            </a:r>
            <a:r>
              <a:rPr lang="en-US" dirty="0" err="1"/>
              <a:t>javnom</a:t>
            </a:r>
            <a:r>
              <a:rPr lang="en-US" dirty="0"/>
              <a:t> </a:t>
            </a:r>
            <a:r>
              <a:rPr lang="en-US" dirty="0" err="1"/>
              <a:t>mjestu</a:t>
            </a:r>
            <a:r>
              <a:rPr lang="en-US" dirty="0"/>
              <a:t> </a:t>
            </a:r>
            <a:r>
              <a:rPr lang="en-US" dirty="0" err="1"/>
              <a:t>ili</a:t>
            </a:r>
            <a:r>
              <a:rPr lang="en-US" dirty="0"/>
              <a:t> </a:t>
            </a:r>
            <a:r>
              <a:rPr lang="en-US" dirty="0" err="1"/>
              <a:t>na</a:t>
            </a:r>
            <a:r>
              <a:rPr lang="en-US" dirty="0"/>
              <a:t> </a:t>
            </a:r>
            <a:r>
              <a:rPr lang="en-US" dirty="0" err="1"/>
              <a:t>drugi</a:t>
            </a:r>
            <a:r>
              <a:rPr lang="en-US" dirty="0"/>
              <a:t> </a:t>
            </a:r>
            <a:r>
              <a:rPr lang="en-US" dirty="0" err="1"/>
              <a:t>način</a:t>
            </a:r>
            <a:r>
              <a:rPr lang="en-US" dirty="0"/>
              <a:t> </a:t>
            </a:r>
            <a:r>
              <a:rPr lang="en-US" dirty="0" err="1"/>
              <a:t>javno</a:t>
            </a:r>
            <a:r>
              <a:rPr lang="en-US" dirty="0"/>
              <a:t> </a:t>
            </a:r>
            <a:r>
              <a:rPr lang="en-US" dirty="0" err="1"/>
              <a:t>poziva</a:t>
            </a:r>
            <a:r>
              <a:rPr lang="en-US" dirty="0"/>
              <a:t>, </a:t>
            </a:r>
            <a:r>
              <a:rPr lang="en-US" dirty="0" err="1"/>
              <a:t>izaziva</a:t>
            </a:r>
            <a:r>
              <a:rPr lang="en-US" dirty="0"/>
              <a:t> </a:t>
            </a:r>
            <a:r>
              <a:rPr lang="en-US" dirty="0" err="1"/>
              <a:t>ili</a:t>
            </a:r>
            <a:r>
              <a:rPr lang="en-US" dirty="0"/>
              <a:t> </a:t>
            </a:r>
            <a:r>
              <a:rPr lang="en-US" dirty="0" err="1"/>
              <a:t>podstiče</a:t>
            </a:r>
            <a:r>
              <a:rPr lang="en-US" dirty="0"/>
              <a:t> </a:t>
            </a:r>
            <a:r>
              <a:rPr lang="en-US" dirty="0" err="1"/>
              <a:t>ili</a:t>
            </a:r>
            <a:r>
              <a:rPr lang="en-US" dirty="0"/>
              <a:t> </a:t>
            </a:r>
            <a:r>
              <a:rPr lang="en-US" dirty="0" err="1" smtClean="0"/>
              <a:t>učini</a:t>
            </a:r>
            <a:r>
              <a:rPr lang="bs-Latn-BA" dirty="0" smtClean="0"/>
              <a:t> </a:t>
            </a:r>
            <a:r>
              <a:rPr lang="en-US" dirty="0" err="1" smtClean="0"/>
              <a:t>dostupnim</a:t>
            </a:r>
            <a:r>
              <a:rPr lang="en-US" dirty="0" smtClean="0"/>
              <a:t> </a:t>
            </a:r>
            <a:r>
              <a:rPr lang="en-US" dirty="0" err="1"/>
              <a:t>javnosti</a:t>
            </a:r>
            <a:r>
              <a:rPr lang="en-US" dirty="0"/>
              <a:t> </a:t>
            </a:r>
            <a:r>
              <a:rPr lang="en-US" dirty="0" err="1"/>
              <a:t>letke</a:t>
            </a:r>
            <a:r>
              <a:rPr lang="en-US" dirty="0"/>
              <a:t>, </a:t>
            </a:r>
            <a:r>
              <a:rPr lang="en-US" dirty="0" err="1"/>
              <a:t>slike</a:t>
            </a:r>
            <a:r>
              <a:rPr lang="en-US" dirty="0"/>
              <a:t> </a:t>
            </a:r>
            <a:r>
              <a:rPr lang="en-US" dirty="0" err="1"/>
              <a:t>ili</a:t>
            </a:r>
            <a:r>
              <a:rPr lang="en-US" dirty="0"/>
              <a:t> </a:t>
            </a:r>
            <a:r>
              <a:rPr lang="en-US" dirty="0" err="1"/>
              <a:t>neke</a:t>
            </a:r>
            <a:r>
              <a:rPr lang="en-US" dirty="0"/>
              <a:t> </a:t>
            </a:r>
            <a:r>
              <a:rPr lang="en-US" dirty="0" err="1"/>
              <a:t>druge</a:t>
            </a:r>
            <a:r>
              <a:rPr lang="en-US" dirty="0"/>
              <a:t> </a:t>
            </a:r>
            <a:r>
              <a:rPr lang="en-US" dirty="0" err="1"/>
              <a:t>materijale</a:t>
            </a:r>
            <a:r>
              <a:rPr lang="en-US" dirty="0"/>
              <a:t> </a:t>
            </a:r>
            <a:r>
              <a:rPr lang="en-US" dirty="0" err="1"/>
              <a:t>kojima</a:t>
            </a:r>
            <a:r>
              <a:rPr lang="en-US" dirty="0"/>
              <a:t> se </a:t>
            </a:r>
            <a:r>
              <a:rPr lang="en-US" dirty="0" err="1"/>
              <a:t>poziva</a:t>
            </a:r>
            <a:r>
              <a:rPr lang="en-US" dirty="0"/>
              <a:t> </a:t>
            </a:r>
            <a:r>
              <a:rPr lang="en-US" dirty="0" err="1"/>
              <a:t>na</a:t>
            </a:r>
            <a:r>
              <a:rPr lang="en-US" dirty="0"/>
              <a:t> </a:t>
            </a:r>
            <a:r>
              <a:rPr lang="en-US" dirty="0" err="1"/>
              <a:t>nasilje</a:t>
            </a:r>
            <a:r>
              <a:rPr lang="en-US" dirty="0"/>
              <a:t> </a:t>
            </a:r>
            <a:r>
              <a:rPr lang="en-US" dirty="0" err="1"/>
              <a:t>ili</a:t>
            </a:r>
            <a:r>
              <a:rPr lang="en-US" dirty="0"/>
              <a:t> </a:t>
            </a:r>
            <a:r>
              <a:rPr lang="en-US" dirty="0" err="1" smtClean="0"/>
              <a:t>mržnju</a:t>
            </a:r>
            <a:r>
              <a:rPr lang="bs-Latn-BA" dirty="0" smtClean="0"/>
              <a:t> </a:t>
            </a:r>
            <a:r>
              <a:rPr lang="vi-VN" dirty="0" smtClean="0"/>
              <a:t>usmjerenu </a:t>
            </a:r>
            <a:r>
              <a:rPr lang="vi-VN" dirty="0"/>
              <a:t>prema određenom licu ili grupama zbog njihove </a:t>
            </a:r>
            <a:r>
              <a:rPr lang="vi-VN" b="1" dirty="0">
                <a:solidFill>
                  <a:srgbClr val="FF0000"/>
                </a:solidFill>
              </a:rPr>
              <a:t>nacionalne, rasne, vjerske ili </a:t>
            </a:r>
            <a:r>
              <a:rPr lang="vi-VN" b="1" dirty="0" smtClean="0">
                <a:solidFill>
                  <a:srgbClr val="FF0000"/>
                </a:solidFill>
              </a:rPr>
              <a:t>etničke</a:t>
            </a:r>
            <a:r>
              <a:rPr lang="bs-Latn-BA" b="1" dirty="0" smtClean="0">
                <a:solidFill>
                  <a:srgbClr val="FF0000"/>
                </a:solidFill>
              </a:rPr>
              <a:t> </a:t>
            </a:r>
            <a:r>
              <a:rPr lang="en-US" b="1" dirty="0" err="1" smtClean="0">
                <a:solidFill>
                  <a:srgbClr val="FF0000"/>
                </a:solidFill>
              </a:rPr>
              <a:t>pripadnosti</a:t>
            </a:r>
            <a:r>
              <a:rPr lang="en-US" b="1" dirty="0">
                <a:solidFill>
                  <a:srgbClr val="FF0000"/>
                </a:solidFill>
              </a:rPr>
              <a:t>, </a:t>
            </a:r>
            <a:r>
              <a:rPr lang="en-US" b="1" dirty="0" err="1">
                <a:solidFill>
                  <a:srgbClr val="FF0000"/>
                </a:solidFill>
              </a:rPr>
              <a:t>boje</a:t>
            </a:r>
            <a:r>
              <a:rPr lang="en-US" b="1" dirty="0">
                <a:solidFill>
                  <a:srgbClr val="FF0000"/>
                </a:solidFill>
              </a:rPr>
              <a:t> </a:t>
            </a:r>
            <a:r>
              <a:rPr lang="en-US" b="1" dirty="0" err="1">
                <a:solidFill>
                  <a:srgbClr val="FF0000"/>
                </a:solidFill>
              </a:rPr>
              <a:t>kože</a:t>
            </a:r>
            <a:r>
              <a:rPr lang="en-US" b="1" dirty="0">
                <a:solidFill>
                  <a:srgbClr val="FF0000"/>
                </a:solidFill>
              </a:rPr>
              <a:t>, </a:t>
            </a:r>
            <a:r>
              <a:rPr lang="en-US" b="1" dirty="0" err="1">
                <a:solidFill>
                  <a:srgbClr val="FF0000"/>
                </a:solidFill>
              </a:rPr>
              <a:t>pola</a:t>
            </a:r>
            <a:r>
              <a:rPr lang="en-US" b="1" dirty="0">
                <a:solidFill>
                  <a:srgbClr val="FF0000"/>
                </a:solidFill>
              </a:rPr>
              <a:t>, </a:t>
            </a:r>
            <a:r>
              <a:rPr lang="en-US" b="1" dirty="0" err="1" smtClean="0">
                <a:solidFill>
                  <a:srgbClr val="FF0000"/>
                </a:solidFill>
              </a:rPr>
              <a:t>seksualno</a:t>
            </a:r>
            <a:r>
              <a:rPr lang="bs-Latn-BA" b="1" dirty="0" smtClean="0">
                <a:solidFill>
                  <a:srgbClr val="FF0000"/>
                </a:solidFill>
              </a:rPr>
              <a:t>g </a:t>
            </a:r>
            <a:r>
              <a:rPr lang="en-US" b="1" dirty="0" err="1" smtClean="0">
                <a:solidFill>
                  <a:srgbClr val="FF0000"/>
                </a:solidFill>
              </a:rPr>
              <a:t>opredjeljenja</a:t>
            </a:r>
            <a:r>
              <a:rPr lang="en-US" b="1" dirty="0">
                <a:solidFill>
                  <a:srgbClr val="FF0000"/>
                </a:solidFill>
              </a:rPr>
              <a:t>, </a:t>
            </a:r>
            <a:r>
              <a:rPr lang="en-US" b="1" dirty="0" err="1">
                <a:solidFill>
                  <a:srgbClr val="FF0000"/>
                </a:solidFill>
              </a:rPr>
              <a:t>invaliditeta</a:t>
            </a:r>
            <a:r>
              <a:rPr lang="en-US" b="1" dirty="0">
                <a:solidFill>
                  <a:srgbClr val="FF0000"/>
                </a:solidFill>
              </a:rPr>
              <a:t>, </a:t>
            </a:r>
            <a:r>
              <a:rPr lang="en-US" b="1" dirty="0" err="1">
                <a:solidFill>
                  <a:srgbClr val="FF0000"/>
                </a:solidFill>
              </a:rPr>
              <a:t>rodnog</a:t>
            </a:r>
            <a:r>
              <a:rPr lang="en-US" b="1" dirty="0">
                <a:solidFill>
                  <a:srgbClr val="FF0000"/>
                </a:solidFill>
              </a:rPr>
              <a:t> </a:t>
            </a:r>
            <a:r>
              <a:rPr lang="en-US" b="1" dirty="0" err="1">
                <a:solidFill>
                  <a:srgbClr val="FF0000"/>
                </a:solidFill>
              </a:rPr>
              <a:t>identiteta</a:t>
            </a:r>
            <a:r>
              <a:rPr lang="en-US" b="1" dirty="0">
                <a:solidFill>
                  <a:srgbClr val="FF0000"/>
                </a:solidFill>
              </a:rPr>
              <a:t>, </a:t>
            </a:r>
            <a:r>
              <a:rPr lang="en-US" b="1" dirty="0" err="1">
                <a:solidFill>
                  <a:srgbClr val="FF0000"/>
                </a:solidFill>
              </a:rPr>
              <a:t>porijekla</a:t>
            </a:r>
            <a:r>
              <a:rPr lang="en-US" b="1" dirty="0">
                <a:solidFill>
                  <a:srgbClr val="FF0000"/>
                </a:solidFill>
              </a:rPr>
              <a:t> </a:t>
            </a:r>
            <a:r>
              <a:rPr lang="en-US" b="1" dirty="0" err="1" smtClean="0">
                <a:solidFill>
                  <a:srgbClr val="FF0000"/>
                </a:solidFill>
              </a:rPr>
              <a:t>ili</a:t>
            </a:r>
            <a:r>
              <a:rPr lang="bs-Latn-BA" b="1" dirty="0" smtClean="0">
                <a:solidFill>
                  <a:srgbClr val="FF0000"/>
                </a:solidFill>
              </a:rPr>
              <a:t> </a:t>
            </a:r>
            <a:r>
              <a:rPr lang="en-US" b="1" dirty="0" err="1" smtClean="0">
                <a:solidFill>
                  <a:srgbClr val="FF0000"/>
                </a:solidFill>
              </a:rPr>
              <a:t>kakvih</a:t>
            </a:r>
            <a:r>
              <a:rPr lang="en-US" b="1" dirty="0" smtClean="0">
                <a:solidFill>
                  <a:srgbClr val="FF0000"/>
                </a:solidFill>
              </a:rPr>
              <a:t> </a:t>
            </a:r>
            <a:r>
              <a:rPr lang="en-US" b="1" dirty="0" err="1">
                <a:solidFill>
                  <a:srgbClr val="FF0000"/>
                </a:solidFill>
              </a:rPr>
              <a:t>drugih</a:t>
            </a:r>
            <a:r>
              <a:rPr lang="en-US" b="1" dirty="0">
                <a:solidFill>
                  <a:srgbClr val="FF0000"/>
                </a:solidFill>
              </a:rPr>
              <a:t> </a:t>
            </a:r>
            <a:r>
              <a:rPr lang="en-US" b="1" dirty="0" err="1">
                <a:solidFill>
                  <a:srgbClr val="FF0000"/>
                </a:solidFill>
              </a:rPr>
              <a:t>osobina</a:t>
            </a:r>
            <a:r>
              <a:rPr lang="en-US" b="1" dirty="0">
                <a:solidFill>
                  <a:srgbClr val="FF0000"/>
                </a:solidFill>
              </a:rPr>
              <a:t>,</a:t>
            </a:r>
            <a:r>
              <a:rPr lang="en-US" dirty="0"/>
              <a:t> </a:t>
            </a:r>
            <a:r>
              <a:rPr lang="en-US" dirty="0" err="1"/>
              <a:t>kazniće</a:t>
            </a:r>
            <a:r>
              <a:rPr lang="en-US" dirty="0"/>
              <a:t> se </a:t>
            </a:r>
            <a:r>
              <a:rPr lang="en-US" dirty="0" err="1"/>
              <a:t>novčanom</a:t>
            </a:r>
            <a:r>
              <a:rPr lang="en-US" dirty="0"/>
              <a:t> </a:t>
            </a:r>
            <a:r>
              <a:rPr lang="en-US" dirty="0" err="1"/>
              <a:t>kaznom</a:t>
            </a:r>
            <a:r>
              <a:rPr lang="en-US" dirty="0"/>
              <a:t> </a:t>
            </a:r>
            <a:r>
              <a:rPr lang="en-US" dirty="0" err="1"/>
              <a:t>ili</a:t>
            </a:r>
            <a:r>
              <a:rPr lang="en-US" dirty="0"/>
              <a:t> </a:t>
            </a:r>
            <a:r>
              <a:rPr lang="en-US" dirty="0" err="1"/>
              <a:t>kaznom</a:t>
            </a:r>
            <a:r>
              <a:rPr lang="en-US" dirty="0"/>
              <a:t> </a:t>
            </a:r>
            <a:r>
              <a:rPr lang="en-US" dirty="0" err="1"/>
              <a:t>zatvora</a:t>
            </a:r>
            <a:r>
              <a:rPr lang="en-US" dirty="0"/>
              <a:t> do tri </a:t>
            </a:r>
            <a:r>
              <a:rPr lang="en-US" dirty="0" err="1"/>
              <a:t>godine</a:t>
            </a:r>
            <a:r>
              <a:rPr lang="en-US" dirty="0"/>
              <a:t>.</a:t>
            </a:r>
          </a:p>
          <a:p>
            <a:pPr marL="0" indent="0">
              <a:buNone/>
            </a:pPr>
            <a:endParaRPr lang="bs-Latn-BA" dirty="0" smtClean="0"/>
          </a:p>
          <a:p>
            <a:pPr marL="0" indent="0">
              <a:buNone/>
            </a:pPr>
            <a:r>
              <a:rPr lang="en-US" dirty="0" smtClean="0"/>
              <a:t>(</a:t>
            </a:r>
            <a:r>
              <a:rPr lang="en-US" dirty="0"/>
              <a:t>2) </a:t>
            </a:r>
            <a:r>
              <a:rPr lang="en-US" dirty="0" err="1"/>
              <a:t>Ako</a:t>
            </a:r>
            <a:r>
              <a:rPr lang="en-US" dirty="0"/>
              <a:t> je </a:t>
            </a:r>
            <a:r>
              <a:rPr lang="en-US" dirty="0" err="1"/>
              <a:t>djelo</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učinjeno</a:t>
            </a:r>
            <a:r>
              <a:rPr lang="en-US" dirty="0"/>
              <a:t> </a:t>
            </a:r>
            <a:r>
              <a:rPr lang="en-US" dirty="0" err="1"/>
              <a:t>prinudom</a:t>
            </a:r>
            <a:r>
              <a:rPr lang="en-US" dirty="0"/>
              <a:t>, </a:t>
            </a:r>
            <a:r>
              <a:rPr lang="en-US" dirty="0" err="1"/>
              <a:t>zlostavljanjem</a:t>
            </a:r>
            <a:r>
              <a:rPr lang="en-US" dirty="0"/>
              <a:t>, </a:t>
            </a:r>
            <a:r>
              <a:rPr lang="en-US" dirty="0" err="1" smtClean="0"/>
              <a:t>ugrožavanjem</a:t>
            </a:r>
            <a:r>
              <a:rPr lang="bs-Latn-BA" dirty="0" smtClean="0"/>
              <a:t> </a:t>
            </a:r>
            <a:r>
              <a:rPr lang="vi-VN" dirty="0" smtClean="0"/>
              <a:t>sigurnosti</a:t>
            </a:r>
            <a:r>
              <a:rPr lang="vi-VN" dirty="0"/>
              <a:t>, izlaganjem poruzi nacionalnih, etničkih ili vjerskih simbola, oštećenjem tuđih </a:t>
            </a:r>
            <a:r>
              <a:rPr lang="vi-VN" dirty="0" smtClean="0"/>
              <a:t>stvari,</a:t>
            </a:r>
            <a:r>
              <a:rPr lang="en-US" dirty="0" err="1" smtClean="0"/>
              <a:t>skrnavljenjem</a:t>
            </a:r>
            <a:r>
              <a:rPr lang="en-US" dirty="0" smtClean="0"/>
              <a:t> </a:t>
            </a:r>
            <a:r>
              <a:rPr lang="en-US" dirty="0" err="1"/>
              <a:t>spomenika</a:t>
            </a:r>
            <a:r>
              <a:rPr lang="en-US" dirty="0"/>
              <a:t>, </a:t>
            </a:r>
            <a:r>
              <a:rPr lang="en-US" dirty="0" err="1"/>
              <a:t>spomen-obilježja</a:t>
            </a:r>
            <a:r>
              <a:rPr lang="en-US" dirty="0"/>
              <a:t> </a:t>
            </a:r>
            <a:r>
              <a:rPr lang="en-US" dirty="0" err="1"/>
              <a:t>ili</a:t>
            </a:r>
            <a:r>
              <a:rPr lang="en-US" dirty="0"/>
              <a:t> </a:t>
            </a:r>
            <a:r>
              <a:rPr lang="en-US" dirty="0" err="1"/>
              <a:t>grobova</a:t>
            </a:r>
            <a:r>
              <a:rPr lang="en-US" dirty="0"/>
              <a:t>, </a:t>
            </a:r>
            <a:r>
              <a:rPr lang="en-US" dirty="0" err="1"/>
              <a:t>učinilac</a:t>
            </a:r>
            <a:r>
              <a:rPr lang="en-US" dirty="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a:t>
            </a:r>
            <a:r>
              <a:rPr lang="en-US" dirty="0" smtClean="0"/>
              <a:t>od</a:t>
            </a:r>
            <a:r>
              <a:rPr lang="bs-Latn-BA" dirty="0" smtClean="0"/>
              <a:t> </a:t>
            </a:r>
            <a:r>
              <a:rPr lang="en-US" dirty="0" err="1" smtClean="0"/>
              <a:t>jedne</a:t>
            </a:r>
            <a:r>
              <a:rPr lang="en-US" dirty="0" smtClean="0"/>
              <a:t> </a:t>
            </a:r>
            <a:r>
              <a:rPr lang="en-US" dirty="0"/>
              <a:t>do pet </a:t>
            </a:r>
            <a:r>
              <a:rPr lang="en-US" dirty="0" err="1"/>
              <a:t>godina</a:t>
            </a:r>
            <a:r>
              <a:rPr lang="en-US" dirty="0"/>
              <a:t>.</a:t>
            </a:r>
          </a:p>
          <a:p>
            <a:pPr marL="0" indent="0">
              <a:buNone/>
            </a:pPr>
            <a:r>
              <a:rPr lang="en-US" dirty="0"/>
              <a:t>(3) </a:t>
            </a:r>
            <a:r>
              <a:rPr lang="en-US" dirty="0" err="1"/>
              <a:t>Ako</a:t>
            </a:r>
            <a:r>
              <a:rPr lang="en-US" dirty="0"/>
              <a:t> je </a:t>
            </a:r>
            <a:r>
              <a:rPr lang="en-US" dirty="0" err="1"/>
              <a:t>usljed</a:t>
            </a:r>
            <a:r>
              <a:rPr lang="en-US" dirty="0"/>
              <a:t> </a:t>
            </a:r>
            <a:r>
              <a:rPr lang="en-US" dirty="0" err="1"/>
              <a:t>djela</a:t>
            </a:r>
            <a:r>
              <a:rPr lang="en-US" dirty="0"/>
              <a:t> </a:t>
            </a:r>
            <a:r>
              <a:rPr lang="en-US" dirty="0" err="1"/>
              <a:t>iz</a:t>
            </a:r>
            <a:r>
              <a:rPr lang="en-US" dirty="0"/>
              <a:t> </a:t>
            </a:r>
            <a:r>
              <a:rPr lang="en-US" dirty="0" err="1"/>
              <a:t>st.</a:t>
            </a:r>
            <a:r>
              <a:rPr lang="en-US" dirty="0"/>
              <a:t> 1. i 2. </a:t>
            </a:r>
            <a:r>
              <a:rPr lang="en-US" dirty="0" err="1"/>
              <a:t>ovog</a:t>
            </a:r>
            <a:r>
              <a:rPr lang="en-US" dirty="0"/>
              <a:t> </a:t>
            </a:r>
            <a:r>
              <a:rPr lang="en-US" dirty="0" err="1"/>
              <a:t>člana</a:t>
            </a:r>
            <a:r>
              <a:rPr lang="en-US" dirty="0"/>
              <a:t> </a:t>
            </a:r>
            <a:r>
              <a:rPr lang="en-US" dirty="0" err="1"/>
              <a:t>došlo</a:t>
            </a:r>
            <a:r>
              <a:rPr lang="en-US" dirty="0"/>
              <a:t> do </a:t>
            </a:r>
            <a:r>
              <a:rPr lang="en-US" dirty="0" err="1"/>
              <a:t>nereda</a:t>
            </a:r>
            <a:r>
              <a:rPr lang="en-US" dirty="0"/>
              <a:t>, </a:t>
            </a:r>
            <a:r>
              <a:rPr lang="en-US" dirty="0" err="1"/>
              <a:t>nasilja</a:t>
            </a:r>
            <a:r>
              <a:rPr lang="en-US" dirty="0"/>
              <a:t> </a:t>
            </a:r>
            <a:r>
              <a:rPr lang="en-US" dirty="0" err="1"/>
              <a:t>ili</a:t>
            </a:r>
            <a:r>
              <a:rPr lang="en-US" dirty="0"/>
              <a:t> </a:t>
            </a:r>
            <a:r>
              <a:rPr lang="en-US" dirty="0" err="1"/>
              <a:t>drugih</a:t>
            </a:r>
            <a:r>
              <a:rPr lang="en-US" dirty="0"/>
              <a:t> </a:t>
            </a:r>
            <a:r>
              <a:rPr lang="en-US" dirty="0" err="1" smtClean="0"/>
              <a:t>teških</a:t>
            </a:r>
            <a:r>
              <a:rPr lang="bs-Latn-BA" dirty="0" smtClean="0"/>
              <a:t> </a:t>
            </a:r>
            <a:r>
              <a:rPr lang="en-US" dirty="0" err="1" smtClean="0"/>
              <a:t>posljedica</a:t>
            </a:r>
            <a:r>
              <a:rPr lang="en-US" dirty="0" smtClean="0"/>
              <a:t> </a:t>
            </a:r>
            <a:r>
              <a:rPr lang="en-US" dirty="0" err="1"/>
              <a:t>za</a:t>
            </a:r>
            <a:r>
              <a:rPr lang="en-US" dirty="0"/>
              <a:t> </a:t>
            </a:r>
            <a:r>
              <a:rPr lang="en-US" dirty="0" err="1"/>
              <a:t>zajednički</a:t>
            </a:r>
            <a:r>
              <a:rPr lang="en-US" dirty="0"/>
              <a:t> </a:t>
            </a:r>
            <a:r>
              <a:rPr lang="en-US" dirty="0" err="1"/>
              <a:t>život</a:t>
            </a:r>
            <a:r>
              <a:rPr lang="en-US" dirty="0"/>
              <a:t> </a:t>
            </a:r>
            <a:r>
              <a:rPr lang="en-US" dirty="0" err="1"/>
              <a:t>naroda</a:t>
            </a:r>
            <a:r>
              <a:rPr lang="en-US" dirty="0"/>
              <a:t> i </a:t>
            </a:r>
            <a:r>
              <a:rPr lang="en-US" dirty="0" err="1"/>
              <a:t>ostalih</a:t>
            </a:r>
            <a:r>
              <a:rPr lang="en-US" dirty="0"/>
              <a:t> </a:t>
            </a:r>
            <a:r>
              <a:rPr lang="en-US" dirty="0" err="1"/>
              <a:t>koji</a:t>
            </a:r>
            <a:r>
              <a:rPr lang="en-US" dirty="0"/>
              <a:t> </a:t>
            </a:r>
            <a:r>
              <a:rPr lang="en-US" dirty="0" err="1"/>
              <a:t>žive</a:t>
            </a:r>
            <a:r>
              <a:rPr lang="en-US" dirty="0"/>
              <a:t> u </a:t>
            </a:r>
            <a:r>
              <a:rPr lang="en-US" dirty="0" err="1"/>
              <a:t>Republici</a:t>
            </a:r>
            <a:r>
              <a:rPr lang="en-US" dirty="0"/>
              <a:t> </a:t>
            </a:r>
            <a:r>
              <a:rPr lang="en-US" dirty="0" err="1"/>
              <a:t>Srpskoj</a:t>
            </a:r>
            <a:r>
              <a:rPr lang="en-US" dirty="0"/>
              <a:t>, </a:t>
            </a:r>
            <a:r>
              <a:rPr lang="en-US" dirty="0" err="1"/>
              <a:t>kazniće</a:t>
            </a:r>
            <a:r>
              <a:rPr lang="en-US" dirty="0"/>
              <a:t> se </a:t>
            </a:r>
            <a:r>
              <a:rPr lang="en-US" dirty="0" err="1" smtClean="0"/>
              <a:t>kaznom</a:t>
            </a:r>
            <a:r>
              <a:rPr lang="bs-Latn-BA" dirty="0" smtClean="0"/>
              <a:t> </a:t>
            </a:r>
            <a:r>
              <a:rPr lang="pl-PL" dirty="0" smtClean="0"/>
              <a:t>zatvora </a:t>
            </a:r>
            <a:r>
              <a:rPr lang="pl-PL" dirty="0"/>
              <a:t>od dvije do dvanaest godina.</a:t>
            </a:r>
          </a:p>
          <a:p>
            <a:pPr marL="0" indent="0">
              <a:buNone/>
            </a:pPr>
            <a:r>
              <a:rPr lang="en-US" dirty="0"/>
              <a:t>(4) </a:t>
            </a:r>
            <a:r>
              <a:rPr lang="en-US" dirty="0" err="1"/>
              <a:t>Materijal</a:t>
            </a:r>
            <a:r>
              <a:rPr lang="en-US" dirty="0"/>
              <a:t> i </a:t>
            </a:r>
            <a:r>
              <a:rPr lang="en-US" dirty="0" err="1"/>
              <a:t>predmeti</a:t>
            </a:r>
            <a:r>
              <a:rPr lang="en-US" dirty="0"/>
              <a:t> </a:t>
            </a:r>
            <a:r>
              <a:rPr lang="en-US" dirty="0" err="1"/>
              <a:t>koji</a:t>
            </a:r>
            <a:r>
              <a:rPr lang="en-US" dirty="0"/>
              <a:t> nose </a:t>
            </a:r>
            <a:r>
              <a:rPr lang="en-US" dirty="0" err="1"/>
              <a:t>poruke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kao</a:t>
            </a:r>
            <a:r>
              <a:rPr lang="en-US" dirty="0"/>
              <a:t> i </a:t>
            </a:r>
            <a:r>
              <a:rPr lang="en-US" dirty="0" err="1"/>
              <a:t>sredstva</a:t>
            </a:r>
            <a:r>
              <a:rPr lang="en-US" dirty="0"/>
              <a:t> </a:t>
            </a:r>
            <a:r>
              <a:rPr lang="en-US" dirty="0" err="1"/>
              <a:t>za</a:t>
            </a:r>
            <a:r>
              <a:rPr lang="en-US" dirty="0"/>
              <a:t> </a:t>
            </a:r>
            <a:r>
              <a:rPr lang="en-US" dirty="0" err="1" smtClean="0"/>
              <a:t>njihovu</a:t>
            </a:r>
            <a:r>
              <a:rPr lang="bs-Latn-BA" dirty="0" smtClean="0"/>
              <a:t> </a:t>
            </a:r>
            <a:r>
              <a:rPr lang="en-US" dirty="0" err="1" smtClean="0"/>
              <a:t>izradu</a:t>
            </a:r>
            <a:r>
              <a:rPr lang="en-US" dirty="0"/>
              <a:t>, </a:t>
            </a:r>
            <a:r>
              <a:rPr lang="en-US" dirty="0" err="1"/>
              <a:t>umnožavanje</a:t>
            </a:r>
            <a:r>
              <a:rPr lang="en-US" dirty="0"/>
              <a:t> </a:t>
            </a:r>
            <a:r>
              <a:rPr lang="en-US" dirty="0" err="1"/>
              <a:t>ili</a:t>
            </a:r>
            <a:r>
              <a:rPr lang="en-US" dirty="0"/>
              <a:t> </a:t>
            </a:r>
            <a:r>
              <a:rPr lang="en-US" dirty="0" err="1"/>
              <a:t>rasturanje</a:t>
            </a:r>
            <a:r>
              <a:rPr lang="en-US" dirty="0"/>
              <a:t>, </a:t>
            </a:r>
            <a:r>
              <a:rPr lang="en-US" dirty="0" err="1"/>
              <a:t>oduzeće</a:t>
            </a:r>
            <a:r>
              <a:rPr lang="en-US" dirty="0"/>
              <a:t> se.</a:t>
            </a:r>
          </a:p>
        </p:txBody>
      </p:sp>
    </p:spTree>
    <p:extLst>
      <p:ext uri="{BB962C8B-B14F-4D97-AF65-F5344CB8AC3E}">
        <p14:creationId xmlns:p14="http://schemas.microsoft.com/office/powerpoint/2010/main" val="4283457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6536</Words>
  <Application>Microsoft Office PowerPoint</Application>
  <PresentationFormat>On-screen Show (4:3)</PresentationFormat>
  <Paragraphs>367</Paragraphs>
  <Slides>43</Slides>
  <Notes>14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Ključni problemi u praksi BiH u pogledu poštovanja prava na slobodu izražavanja</vt:lpstr>
      <vt:lpstr>Negiranje genocida</vt:lpstr>
      <vt:lpstr>PowerPoint Presentation</vt:lpstr>
      <vt:lpstr>PowerPoint Presentation</vt:lpstr>
      <vt:lpstr>Okvirna odluka EU Savjeta</vt:lpstr>
      <vt:lpstr>PowerPoint Presentation</vt:lpstr>
      <vt:lpstr>Izazivanje nacionalne, rasne i vjerske mržnje, razdora i netrpeljivosti  Član 145a. </vt:lpstr>
      <vt:lpstr>Izazivanje nacionalne, rasne i vjerske mržnje i netrpeljivosti - 294а. (prije toga član 390) (73/10)</vt:lpstr>
      <vt:lpstr>Javno izazivanje i podsticanje nasilja i mržnje - Član 359.</vt:lpstr>
      <vt:lpstr>Tužilaštvo Bosne i Hercegovine</vt:lpstr>
      <vt:lpstr>PowerPoint Presentation</vt:lpstr>
      <vt:lpstr>PowerPoint Presentation</vt:lpstr>
      <vt:lpstr>PowerPoint Presentation</vt:lpstr>
      <vt:lpstr>Djela počinjena iz mržnje </vt:lpstr>
      <vt:lpstr>PowerPoint Presentation</vt:lpstr>
      <vt:lpstr>2015 – djela počinjena iz mržnje</vt:lpstr>
      <vt:lpstr>Proporcionalnost – član 10. stav 2.</vt:lpstr>
      <vt:lpstr>Opšta pravila o odmjeravanju kazne - Član 52.</vt:lpstr>
      <vt:lpstr>Nasilničko ponašanje na sportskoj priredbi ili javnom skupu - Član 363. </vt:lpstr>
      <vt:lpstr>Teško ubistvo - Član 125.</vt:lpstr>
      <vt:lpstr>Teška tjelesna povreda - Član 132.</vt:lpstr>
      <vt:lpstr>Genitalno sakaćenje žena - Član 133.</vt:lpstr>
      <vt:lpstr>Silovanje - Član 165.</vt:lpstr>
      <vt:lpstr>Obljuba nad nemoćnim licem - Član 167.</vt:lpstr>
      <vt:lpstr>Teška krađa - Član 226. </vt:lpstr>
      <vt:lpstr>Razbojništvo - Član 227.</vt:lpstr>
      <vt:lpstr>Razbojnička krađa - Član 228.</vt:lpstr>
      <vt:lpstr>Oštećenje i oduzimanje tuđe stvari - Član 240.</vt:lpstr>
      <vt:lpstr>Izazivanje nereda - Član 358.</vt:lpstr>
      <vt:lpstr>Povreda groba ili umrlog lica - Član 369.</vt:lpstr>
      <vt:lpstr> Izazivanje opšte opasnosti - Član 394. </vt:lpstr>
      <vt:lpstr>Pravosnažna presuda u predmetu teške tjelesne povrede počinjene iz mržnje </vt:lpstr>
      <vt:lpstr>Ubistvo u Kozluku (djelo nije kvalifikovano kao ubistvo počinjeno iz mržnje)</vt:lpstr>
      <vt:lpstr>Fizičko nasilje u Sarajevu nad motociklistima iz Srbije </vt:lpstr>
      <vt:lpstr>Skrnavljenje pravoslavnog groblja  </vt:lpstr>
      <vt:lpstr>Homofobni incident  </vt:lpstr>
      <vt:lpstr>Uvredljivi grafiti u Tesliću </vt:lpstr>
      <vt:lpstr>Stav Evropskog suda za ljudska prava</vt:lpstr>
      <vt:lpstr>Krivično djelo učinjeno iz mržnje (I)</vt:lpstr>
      <vt:lpstr>Krivično djelo učinjeno iz mržnje (V)</vt:lpstr>
      <vt:lpstr>Krivično djelo učinjeno iz mržnje (II)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Ključni problemi u praksi BiH u pogledu poštovanja prava na slobodu izražavanja</dc:title>
  <dc:creator>Windows User</dc:creator>
  <cp:lastModifiedBy>Mersudin Pruzan</cp:lastModifiedBy>
  <cp:revision>54</cp:revision>
  <dcterms:created xsi:type="dcterms:W3CDTF">2017-09-16T06:28:35Z</dcterms:created>
  <dcterms:modified xsi:type="dcterms:W3CDTF">2017-09-20T08:19:20Z</dcterms:modified>
</cp:coreProperties>
</file>