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85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319514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0580C-B592-4CD3-AB56-48A9E47A7CDC}"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272001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224761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907359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2518410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307469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3875629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353336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304257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65128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0580C-B592-4CD3-AB56-48A9E47A7CDC}"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13620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D0580C-B592-4CD3-AB56-48A9E47A7CDC}"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53020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D0580C-B592-4CD3-AB56-48A9E47A7CDC}"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50035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D0580C-B592-4CD3-AB56-48A9E47A7CDC}"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92728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0580C-B592-4CD3-AB56-48A9E47A7CDC}"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426725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0580C-B592-4CD3-AB56-48A9E47A7CDC}"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197640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0580C-B592-4CD3-AB56-48A9E47A7CDC}"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1A171-A64E-4B15-8D49-18EE1A88DF3A}" type="slidenum">
              <a:rPr lang="en-US" smtClean="0"/>
              <a:t>‹#›</a:t>
            </a:fld>
            <a:endParaRPr lang="en-US"/>
          </a:p>
        </p:txBody>
      </p:sp>
    </p:spTree>
    <p:extLst>
      <p:ext uri="{BB962C8B-B14F-4D97-AF65-F5344CB8AC3E}">
        <p14:creationId xmlns:p14="http://schemas.microsoft.com/office/powerpoint/2010/main" val="382228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D0580C-B592-4CD3-AB56-48A9E47A7CDC}" type="datetimeFigureOut">
              <a:rPr lang="en-US" smtClean="0"/>
              <a:t>5/3/2017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D1A171-A64E-4B15-8D49-18EE1A88DF3A}" type="slidenum">
              <a:rPr lang="en-US" smtClean="0"/>
              <a:t>‹#›</a:t>
            </a:fld>
            <a:endParaRPr lang="en-US"/>
          </a:p>
        </p:txBody>
      </p:sp>
    </p:spTree>
    <p:extLst>
      <p:ext uri="{BB962C8B-B14F-4D97-AF65-F5344CB8AC3E}">
        <p14:creationId xmlns:p14="http://schemas.microsoft.com/office/powerpoint/2010/main" val="4184209991"/>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 id="21474838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Alternativno</a:t>
            </a:r>
            <a:r>
              <a:rPr lang="en-US" dirty="0" smtClean="0"/>
              <a:t> </a:t>
            </a:r>
            <a:r>
              <a:rPr lang="en-US" dirty="0" err="1" smtClean="0"/>
              <a:t>rješavanje</a:t>
            </a:r>
            <a:r>
              <a:rPr lang="en-US" dirty="0" smtClean="0"/>
              <a:t> </a:t>
            </a:r>
            <a:r>
              <a:rPr lang="en-US" dirty="0" err="1" smtClean="0"/>
              <a:t>sporova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823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K</a:t>
            </a:r>
            <a:r>
              <a:rPr lang="hr-HR" sz="3200" dirty="0" smtClean="0"/>
              <a:t>riterijum </a:t>
            </a:r>
            <a:r>
              <a:rPr lang="hr-HR" sz="3200" dirty="0"/>
              <a:t>po kojima se može prepoznati predmet pogodan za medijaciju su: </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a:bodyPr>
          <a:lstStyle/>
          <a:p>
            <a:pPr lvl="0"/>
            <a:r>
              <a:rPr lang="hr-HR" dirty="0"/>
              <a:t>pokazana spremnost stranaka za pregovore i postizanje konsenzusa, </a:t>
            </a:r>
            <a:endParaRPr lang="en-US" dirty="0"/>
          </a:p>
          <a:p>
            <a:pPr lvl="0"/>
            <a:r>
              <a:rPr lang="hr-HR" dirty="0"/>
              <a:t>očekivanja stranaka su drugačija od onoga što bi bilo određeno sudskom odlukom, </a:t>
            </a:r>
            <a:endParaRPr lang="en-US" dirty="0"/>
          </a:p>
          <a:p>
            <a:pPr lvl="0"/>
            <a:r>
              <a:rPr lang="hr-HR" dirty="0"/>
              <a:t>hitnost rješavanja spora ili zamor stranaka od trajanja sudskog postupka,</a:t>
            </a:r>
            <a:endParaRPr lang="en-US" dirty="0"/>
          </a:p>
          <a:p>
            <a:pPr lvl="0"/>
            <a:r>
              <a:rPr lang="hr-HR" dirty="0"/>
              <a:t>visoki troškovi sudskog postupka u </a:t>
            </a:r>
            <a:r>
              <a:rPr lang="hr-HR" dirty="0" err="1"/>
              <a:t>poređenju</a:t>
            </a:r>
            <a:r>
              <a:rPr lang="hr-HR" dirty="0"/>
              <a:t> sa troškovima medijacije,</a:t>
            </a:r>
            <a:endParaRPr lang="en-US" dirty="0"/>
          </a:p>
          <a:p>
            <a:pPr lvl="0"/>
            <a:r>
              <a:rPr lang="hr-HR" dirty="0"/>
              <a:t>raniji dobri odnosi između stranaka ili upućenost stranaka na buduću saradnju, </a:t>
            </a:r>
            <a:endParaRPr lang="en-US" dirty="0"/>
          </a:p>
          <a:p>
            <a:pPr lvl="0"/>
            <a:r>
              <a:rPr lang="hr-HR" dirty="0"/>
              <a:t>strankama je važna povjerljivost u vezi sa predmetom spora. </a:t>
            </a:r>
            <a:endParaRPr lang="en-US" dirty="0"/>
          </a:p>
          <a:p>
            <a:endParaRPr lang="en-US" dirty="0"/>
          </a:p>
          <a:p>
            <a:endParaRPr lang="en-US" dirty="0"/>
          </a:p>
        </p:txBody>
      </p:sp>
    </p:spTree>
    <p:extLst>
      <p:ext uri="{BB962C8B-B14F-4D97-AF65-F5344CB8AC3E}">
        <p14:creationId xmlns:p14="http://schemas.microsoft.com/office/powerpoint/2010/main" val="3381046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0509123"/>
              </p:ext>
            </p:extLst>
          </p:nvPr>
        </p:nvGraphicFramePr>
        <p:xfrm>
          <a:off x="963384" y="1904298"/>
          <a:ext cx="9371852" cy="3791826"/>
        </p:xfrm>
        <a:graphic>
          <a:graphicData uri="http://schemas.openxmlformats.org/drawingml/2006/table">
            <a:tbl>
              <a:tblPr firstRow="1" firstCol="1" lastRow="1" lastCol="1" bandRow="1" bandCol="1">
                <a:tableStyleId>{5C22544A-7EE6-4342-B048-85BDC9FD1C3A}</a:tableStyleId>
              </a:tblPr>
              <a:tblGrid>
                <a:gridCol w="4685926">
                  <a:extLst>
                    <a:ext uri="{9D8B030D-6E8A-4147-A177-3AD203B41FA5}">
                      <a16:colId xmlns:a16="http://schemas.microsoft.com/office/drawing/2014/main" xmlns="" val="3243031819"/>
                    </a:ext>
                  </a:extLst>
                </a:gridCol>
                <a:gridCol w="4685926">
                  <a:extLst>
                    <a:ext uri="{9D8B030D-6E8A-4147-A177-3AD203B41FA5}">
                      <a16:colId xmlns:a16="http://schemas.microsoft.com/office/drawing/2014/main" xmlns="" val="689212945"/>
                    </a:ext>
                  </a:extLst>
                </a:gridCol>
              </a:tblGrid>
              <a:tr h="379183">
                <a:tc>
                  <a:txBody>
                    <a:bodyPr/>
                    <a:lstStyle/>
                    <a:p>
                      <a:pPr algn="ctr"/>
                      <a:r>
                        <a:rPr lang="en-US" sz="1000" dirty="0" err="1">
                          <a:solidFill>
                            <a:schemeClr val="tx1"/>
                          </a:solidFill>
                          <a:effectLst/>
                        </a:rPr>
                        <a:t>Sudski</a:t>
                      </a:r>
                      <a:r>
                        <a:rPr lang="en-US" sz="1000" dirty="0">
                          <a:solidFill>
                            <a:schemeClr val="tx1"/>
                          </a:solidFill>
                          <a:effectLst/>
                        </a:rPr>
                        <a:t> </a:t>
                      </a:r>
                      <a:r>
                        <a:rPr lang="en-US" sz="1000" dirty="0" err="1">
                          <a:solidFill>
                            <a:schemeClr val="tx1"/>
                          </a:solidFill>
                          <a:effectLst/>
                        </a:rPr>
                        <a:t>postupak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effectLst/>
                        </a:rPr>
                        <a:t>Medijacija</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76228307"/>
                  </a:ext>
                </a:extLst>
              </a:tr>
              <a:tr h="379183">
                <a:tc>
                  <a:txBody>
                    <a:bodyPr/>
                    <a:lstStyle/>
                    <a:p>
                      <a:r>
                        <a:rPr lang="en-US" sz="1000" dirty="0" err="1">
                          <a:solidFill>
                            <a:schemeClr val="tx1"/>
                          </a:solidFill>
                          <a:effectLst/>
                        </a:rPr>
                        <a:t>Sudija</a:t>
                      </a:r>
                      <a:r>
                        <a:rPr lang="en-US" sz="1000" dirty="0">
                          <a:solidFill>
                            <a:schemeClr val="tx1"/>
                          </a:solidFill>
                          <a:effectLst/>
                        </a:rPr>
                        <a:t> </a:t>
                      </a:r>
                      <a:r>
                        <a:rPr lang="en-US" sz="1000" dirty="0" err="1">
                          <a:solidFill>
                            <a:schemeClr val="tx1"/>
                          </a:solidFill>
                          <a:effectLst/>
                        </a:rPr>
                        <a:t>odlučuje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err="1">
                          <a:solidFill>
                            <a:schemeClr val="tx1"/>
                          </a:solidFill>
                          <a:effectLst/>
                        </a:rPr>
                        <a:t>Stranke</a:t>
                      </a:r>
                      <a:r>
                        <a:rPr lang="en-US" sz="1000" dirty="0">
                          <a:solidFill>
                            <a:schemeClr val="tx1"/>
                          </a:solidFill>
                          <a:effectLst/>
                        </a:rPr>
                        <a:t> </a:t>
                      </a:r>
                      <a:r>
                        <a:rPr lang="en-US" sz="1000" dirty="0" err="1">
                          <a:solidFill>
                            <a:schemeClr val="tx1"/>
                          </a:solidFill>
                          <a:effectLst/>
                        </a:rPr>
                        <a:t>odlučuju</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5022576"/>
                  </a:ext>
                </a:extLst>
              </a:tr>
              <a:tr h="758364">
                <a:tc>
                  <a:txBody>
                    <a:bodyPr/>
                    <a:lstStyle/>
                    <a:p>
                      <a:r>
                        <a:rPr lang="it-IT" sz="1000" dirty="0">
                          <a:solidFill>
                            <a:schemeClr val="tx1"/>
                          </a:solidFill>
                          <a:effectLst/>
                        </a:rPr>
                        <a:t>Jedna ili obje strane mogu biti nezadovoljne presudom</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000" dirty="0">
                          <a:solidFill>
                            <a:schemeClr val="tx1"/>
                          </a:solidFill>
                          <a:effectLst/>
                        </a:rPr>
                        <a:t>Rješenje je obostrano prihvatljivo</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84453309"/>
                  </a:ext>
                </a:extLst>
              </a:tr>
              <a:tr h="758364">
                <a:tc>
                  <a:txBody>
                    <a:bodyPr/>
                    <a:lstStyle/>
                    <a:p>
                      <a:r>
                        <a:rPr lang="it-IT" sz="1000" dirty="0">
                          <a:solidFill>
                            <a:schemeClr val="tx1"/>
                          </a:solidFill>
                          <a:effectLst/>
                        </a:rPr>
                        <a:t>Zasnovan na primjeni prava</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000" dirty="0">
                          <a:solidFill>
                            <a:schemeClr val="tx1"/>
                          </a:solidFill>
                          <a:effectLst/>
                        </a:rPr>
                        <a:t>Zasnovana na zadovoljavanju interesa strana, uz poštovanje prava</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9289687"/>
                  </a:ext>
                </a:extLst>
              </a:tr>
              <a:tr h="379183">
                <a:tc>
                  <a:txBody>
                    <a:bodyPr/>
                    <a:lstStyle/>
                    <a:p>
                      <a:r>
                        <a:rPr lang="it-IT" sz="1000" dirty="0">
                          <a:solidFill>
                            <a:schemeClr val="tx1"/>
                          </a:solidFill>
                          <a:effectLst/>
                        </a:rPr>
                        <a:t>Dugotrajan, pitanje mjeseci ili godina</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000" dirty="0">
                          <a:solidFill>
                            <a:schemeClr val="tx1"/>
                          </a:solidFill>
                          <a:effectLst/>
                        </a:rPr>
                        <a:t>Brza, pitanje dana ili sedmica</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34706716"/>
                  </a:ext>
                </a:extLst>
              </a:tr>
              <a:tr h="379183">
                <a:tc>
                  <a:txBody>
                    <a:bodyPr/>
                    <a:lstStyle/>
                    <a:p>
                      <a:r>
                        <a:rPr lang="it-IT" sz="1000">
                          <a:solidFill>
                            <a:schemeClr val="tx1"/>
                          </a:solidFill>
                          <a:effectLst/>
                        </a:rPr>
                        <a:t>Javan </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000" dirty="0">
                          <a:solidFill>
                            <a:schemeClr val="tx1"/>
                          </a:solidFill>
                          <a:effectLst/>
                        </a:rPr>
                        <a:t>Povjerljiva</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9188319"/>
                  </a:ext>
                </a:extLst>
              </a:tr>
              <a:tr h="379183">
                <a:tc>
                  <a:txBody>
                    <a:bodyPr/>
                    <a:lstStyle/>
                    <a:p>
                      <a:r>
                        <a:rPr lang="it-IT" sz="1000">
                          <a:solidFill>
                            <a:schemeClr val="tx1"/>
                          </a:solidFill>
                          <a:effectLst/>
                        </a:rPr>
                        <a:t>Međusobni odnosi se obično pogoršavaju</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000" dirty="0">
                          <a:solidFill>
                            <a:schemeClr val="tx1"/>
                          </a:solidFill>
                          <a:effectLst/>
                        </a:rPr>
                        <a:t>Odnosi postaju bolji ili ostaju isti</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00274373"/>
                  </a:ext>
                </a:extLst>
              </a:tr>
              <a:tr h="379183">
                <a:tc>
                  <a:txBody>
                    <a:bodyPr/>
                    <a:lstStyle/>
                    <a:p>
                      <a:r>
                        <a:rPr lang="it-IT" sz="1000">
                          <a:solidFill>
                            <a:schemeClr val="tx1"/>
                          </a:solidFill>
                          <a:effectLst/>
                        </a:rPr>
                        <a:t>Žalba odlaže izvršenje</a:t>
                      </a:r>
                      <a:endParaRPr lang="en-US" sz="10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BR" sz="1000" dirty="0">
                          <a:solidFill>
                            <a:schemeClr val="tx1"/>
                          </a:solidFill>
                          <a:effectLst/>
                        </a:rPr>
                        <a:t>Sporazum o nagodbi je izvršan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36326112"/>
                  </a:ext>
                </a:extLst>
              </a:tr>
            </a:tbl>
          </a:graphicData>
        </a:graphic>
      </p:graphicFrame>
      <p:sp>
        <p:nvSpPr>
          <p:cNvPr id="7" name="Rectangle 1"/>
          <p:cNvSpPr>
            <a:spLocks noChangeArrowheads="1"/>
          </p:cNvSpPr>
          <p:nvPr/>
        </p:nvSpPr>
        <p:spPr bwMode="auto">
          <a:xfrm>
            <a:off x="-5031618" y="-339872"/>
            <a:ext cx="17223618" cy="79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81382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bs-Latn-BA" dirty="0" smtClean="0"/>
              <a:t> </a:t>
            </a:r>
            <a:r>
              <a:rPr lang="bs-Latn-BA" dirty="0"/>
              <a:t>M</a:t>
            </a:r>
            <a:r>
              <a:rPr lang="bs-Latn-BA" dirty="0" smtClean="0"/>
              <a:t>edijacija nije podobna </a:t>
            </a:r>
            <a:r>
              <a:rPr lang="bs-Latn-BA" dirty="0"/>
              <a:t>u: predmetima u kojima postoji očita ili moguća upotreba nasilja ili zlostavljanja; u kojima jedna ili više stranaka; ovisnik o alkoholu. drogama ili slično; ukoliko bi privatni ili javni </a:t>
            </a:r>
            <a:r>
              <a:rPr lang="bs-Latn-BA" dirty="0" err="1"/>
              <a:t>interes</a:t>
            </a:r>
            <a:r>
              <a:rPr lang="bs-Latn-BA" dirty="0"/>
              <a:t> na bolji način bio zadovoljen odlukom suda; ukoliko bi postignuti sporazum bio nezanemaren; ili ukoliko bi strane putem postignutog sporazuma </a:t>
            </a:r>
            <a:r>
              <a:rPr lang="bs-Latn-BA" dirty="0" err="1"/>
              <a:t>pokušale</a:t>
            </a:r>
            <a:r>
              <a:rPr lang="bs-Latn-BA" dirty="0"/>
              <a:t> da izbjegnu svoje obaveze; ako sudija utvrdi da stranke žele putem medijacije da odugovlače postupak, bez iskrene namjere da postignu sporazum o medijaciji; kad jedna ili više strana zloupotrebljavaju medijaciju samo da bi došli do više informacija o predmetu.</a:t>
            </a:r>
            <a:endParaRPr lang="en-US" dirty="0"/>
          </a:p>
          <a:p>
            <a:r>
              <a:rPr lang="bs-Latn-BA" dirty="0"/>
              <a:t> </a:t>
            </a:r>
            <a:endParaRPr lang="en-US" dirty="0"/>
          </a:p>
          <a:p>
            <a:endParaRPr lang="en-US" dirty="0"/>
          </a:p>
        </p:txBody>
      </p:sp>
    </p:spTree>
    <p:extLst>
      <p:ext uri="{BB962C8B-B14F-4D97-AF65-F5344CB8AC3E}">
        <p14:creationId xmlns:p14="http://schemas.microsoft.com/office/powerpoint/2010/main" val="1635874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BA" dirty="0" err="1"/>
              <a:t>Također</a:t>
            </a:r>
            <a:r>
              <a:rPr lang="sr-Cyrl-BA" dirty="0"/>
              <a:t>, </a:t>
            </a:r>
            <a:r>
              <a:rPr lang="sr-Cyrl-BA" dirty="0" err="1"/>
              <a:t>dosadašnja</a:t>
            </a:r>
            <a:r>
              <a:rPr lang="sr-Cyrl-BA" dirty="0"/>
              <a:t> </a:t>
            </a:r>
            <a:r>
              <a:rPr lang="sr-Cyrl-BA" dirty="0" err="1"/>
              <a:t>iskustva</a:t>
            </a:r>
            <a:r>
              <a:rPr lang="sr-Cyrl-BA" dirty="0"/>
              <a:t> </a:t>
            </a:r>
            <a:r>
              <a:rPr lang="sr-Cyrl-BA" dirty="0" err="1"/>
              <a:t>su</a:t>
            </a:r>
            <a:r>
              <a:rPr lang="sr-Cyrl-BA" dirty="0"/>
              <a:t> u </a:t>
            </a:r>
            <a:r>
              <a:rPr lang="sr-Cyrl-BA" dirty="0" err="1"/>
              <a:t>većini</a:t>
            </a:r>
            <a:r>
              <a:rPr lang="sr-Cyrl-BA" dirty="0"/>
              <a:t> </a:t>
            </a:r>
            <a:r>
              <a:rPr lang="sr-Cyrl-BA" dirty="0" err="1"/>
              <a:t>slučajeva</a:t>
            </a:r>
            <a:r>
              <a:rPr lang="sr-Cyrl-BA" dirty="0"/>
              <a:t> </a:t>
            </a:r>
            <a:r>
              <a:rPr lang="sr-Cyrl-BA" dirty="0" err="1"/>
              <a:t>pokazala</a:t>
            </a:r>
            <a:r>
              <a:rPr lang="sr-Cyrl-BA" dirty="0"/>
              <a:t> </a:t>
            </a:r>
            <a:r>
              <a:rPr lang="sr-Cyrl-BA" dirty="0" err="1"/>
              <a:t>da</a:t>
            </a:r>
            <a:r>
              <a:rPr lang="sr-Cyrl-BA" dirty="0"/>
              <a:t> </a:t>
            </a:r>
            <a:r>
              <a:rPr lang="sr-Cyrl-BA" dirty="0" err="1"/>
              <a:t>predmeti</a:t>
            </a:r>
            <a:r>
              <a:rPr lang="sr-Cyrl-BA" dirty="0"/>
              <a:t> </a:t>
            </a:r>
            <a:r>
              <a:rPr lang="sr-Cyrl-BA" dirty="0" err="1"/>
              <a:t>koji</a:t>
            </a:r>
            <a:r>
              <a:rPr lang="sr-Cyrl-BA" dirty="0"/>
              <a:t> </a:t>
            </a:r>
            <a:r>
              <a:rPr lang="sr-Cyrl-BA" dirty="0" err="1"/>
              <a:t>se</a:t>
            </a:r>
            <a:r>
              <a:rPr lang="sr-Cyrl-BA" dirty="0"/>
              <a:t> </a:t>
            </a:r>
            <a:r>
              <a:rPr lang="sr-Cyrl-BA" dirty="0" err="1"/>
              <a:t>odnose</a:t>
            </a:r>
            <a:r>
              <a:rPr lang="sr-Cyrl-BA" dirty="0"/>
              <a:t> </a:t>
            </a:r>
            <a:r>
              <a:rPr lang="sr-Cyrl-BA" dirty="0" err="1"/>
              <a:t>na</a:t>
            </a:r>
            <a:r>
              <a:rPr lang="sr-Cyrl-BA" dirty="0"/>
              <a:t> </a:t>
            </a:r>
            <a:r>
              <a:rPr lang="sr-Cyrl-BA" dirty="0" err="1"/>
              <a:t>nepokretnosti</a:t>
            </a:r>
            <a:r>
              <a:rPr lang="sr-Cyrl-BA" dirty="0"/>
              <a:t>, </a:t>
            </a:r>
            <a:r>
              <a:rPr lang="sr-Cyrl-BA" dirty="0" err="1"/>
              <a:t>utvrđivanje</a:t>
            </a:r>
            <a:r>
              <a:rPr lang="sr-Cyrl-BA" dirty="0"/>
              <a:t> </a:t>
            </a:r>
            <a:r>
              <a:rPr lang="sr-Cyrl-BA" dirty="0" err="1"/>
              <a:t>ili</a:t>
            </a:r>
            <a:r>
              <a:rPr lang="sr-Cyrl-BA" dirty="0"/>
              <a:t> </a:t>
            </a:r>
            <a:r>
              <a:rPr lang="sr-Cyrl-BA" dirty="0" err="1"/>
              <a:t>pobijanje</a:t>
            </a:r>
            <a:r>
              <a:rPr lang="sr-Cyrl-BA" dirty="0"/>
              <a:t> </a:t>
            </a:r>
            <a:r>
              <a:rPr lang="sr-Cyrl-BA" dirty="0" err="1"/>
              <a:t>očinstva</a:t>
            </a:r>
            <a:r>
              <a:rPr lang="sr-Cyrl-BA" dirty="0"/>
              <a:t>, </a:t>
            </a:r>
            <a:r>
              <a:rPr lang="sr-Cyrl-BA" dirty="0" err="1"/>
              <a:t>kada</a:t>
            </a:r>
            <a:r>
              <a:rPr lang="sr-Cyrl-BA" dirty="0"/>
              <a:t> </a:t>
            </a:r>
            <a:r>
              <a:rPr lang="sr-Cyrl-BA" dirty="0" err="1"/>
              <a:t>je</a:t>
            </a:r>
            <a:r>
              <a:rPr lang="sr-Cyrl-BA" dirty="0"/>
              <a:t> </a:t>
            </a:r>
            <a:r>
              <a:rPr lang="sr-Cyrl-BA" dirty="0" err="1"/>
              <a:t>jedna</a:t>
            </a:r>
            <a:r>
              <a:rPr lang="sr-Cyrl-BA" dirty="0"/>
              <a:t> </a:t>
            </a:r>
            <a:r>
              <a:rPr lang="sr-Cyrl-BA" dirty="0" err="1"/>
              <a:t>strana</a:t>
            </a:r>
            <a:r>
              <a:rPr lang="sr-Cyrl-BA" dirty="0"/>
              <a:t> u </a:t>
            </a:r>
            <a:r>
              <a:rPr lang="sr-Cyrl-BA" dirty="0" err="1"/>
              <a:t>postupku</a:t>
            </a:r>
            <a:r>
              <a:rPr lang="sr-Cyrl-BA" dirty="0"/>
              <a:t> </a:t>
            </a:r>
            <a:r>
              <a:rPr lang="sr-Cyrl-BA" dirty="0" err="1"/>
              <a:t>stečaja</a:t>
            </a:r>
            <a:r>
              <a:rPr lang="sr-Cyrl-BA" dirty="0"/>
              <a:t>, </a:t>
            </a:r>
            <a:r>
              <a:rPr lang="sr-Cyrl-BA" dirty="0" err="1"/>
              <a:t>kada</a:t>
            </a:r>
            <a:r>
              <a:rPr lang="sr-Cyrl-BA" dirty="0"/>
              <a:t> </a:t>
            </a:r>
            <a:r>
              <a:rPr lang="sr-Cyrl-BA" dirty="0" err="1"/>
              <a:t>je</a:t>
            </a:r>
            <a:r>
              <a:rPr lang="sr-Cyrl-BA" dirty="0"/>
              <a:t> </a:t>
            </a:r>
            <a:r>
              <a:rPr lang="sr-Cyrl-BA" dirty="0" err="1"/>
              <a:t>jedna</a:t>
            </a:r>
            <a:r>
              <a:rPr lang="sr-Cyrl-BA" dirty="0"/>
              <a:t> </a:t>
            </a:r>
            <a:r>
              <a:rPr lang="sr-Cyrl-BA" dirty="0" err="1"/>
              <a:t>strana</a:t>
            </a:r>
            <a:r>
              <a:rPr lang="sr-Cyrl-BA" dirty="0"/>
              <a:t> </a:t>
            </a:r>
            <a:r>
              <a:rPr lang="sr-Cyrl-BA" dirty="0" err="1"/>
              <a:t>državna</a:t>
            </a:r>
            <a:r>
              <a:rPr lang="sr-Cyrl-BA" dirty="0"/>
              <a:t> </a:t>
            </a:r>
            <a:r>
              <a:rPr lang="sr-Cyrl-BA" dirty="0" err="1"/>
              <a:t>institucija</a:t>
            </a:r>
            <a:r>
              <a:rPr lang="sr-Cyrl-BA" dirty="0"/>
              <a:t>, </a:t>
            </a:r>
            <a:r>
              <a:rPr lang="sr-Cyrl-BA" dirty="0" err="1"/>
              <a:t>kod</a:t>
            </a:r>
            <a:r>
              <a:rPr lang="sr-Cyrl-BA" dirty="0"/>
              <a:t> </a:t>
            </a:r>
            <a:r>
              <a:rPr lang="sr-Cyrl-BA" dirty="0" err="1"/>
              <a:t>raskida</a:t>
            </a:r>
            <a:r>
              <a:rPr lang="sr-Cyrl-BA" dirty="0"/>
              <a:t> </a:t>
            </a:r>
            <a:r>
              <a:rPr lang="sr-Cyrl-BA" dirty="0" err="1"/>
              <a:t>radnog</a:t>
            </a:r>
            <a:r>
              <a:rPr lang="sr-Cyrl-BA" dirty="0"/>
              <a:t> </a:t>
            </a:r>
            <a:r>
              <a:rPr lang="sr-Cyrl-BA" dirty="0" err="1"/>
              <a:t>odnosa</a:t>
            </a:r>
            <a:r>
              <a:rPr lang="sr-Cyrl-BA" dirty="0"/>
              <a:t>,        </a:t>
            </a:r>
            <a:r>
              <a:rPr lang="sr-Cyrl-BA" dirty="0" err="1"/>
              <a:t>nisu</a:t>
            </a:r>
            <a:r>
              <a:rPr lang="sr-Cyrl-BA" dirty="0"/>
              <a:t> </a:t>
            </a:r>
            <a:r>
              <a:rPr lang="sr-Cyrl-BA" dirty="0" err="1"/>
              <a:t>podobni</a:t>
            </a:r>
            <a:r>
              <a:rPr lang="sr-Cyrl-BA" dirty="0"/>
              <a:t> </a:t>
            </a:r>
            <a:r>
              <a:rPr lang="sr-Cyrl-BA" dirty="0" err="1"/>
              <a:t>za</a:t>
            </a:r>
            <a:r>
              <a:rPr lang="sr-Cyrl-BA" dirty="0"/>
              <a:t> </a:t>
            </a:r>
            <a:r>
              <a:rPr lang="sr-Cyrl-BA" dirty="0" err="1"/>
              <a:t>medijaciju</a:t>
            </a:r>
            <a:r>
              <a:rPr lang="sr-Cyrl-BA" dirty="0"/>
              <a:t>. </a:t>
            </a:r>
            <a:endParaRPr lang="bs-Latn-BA" dirty="0" smtClean="0"/>
          </a:p>
          <a:p>
            <a:r>
              <a:rPr lang="bs-Latn-BA" dirty="0"/>
              <a:t>B</a:t>
            </a:r>
            <a:r>
              <a:rPr lang="sr-Cyrl-BA" dirty="0" err="1" smtClean="0"/>
              <a:t>roj</a:t>
            </a:r>
            <a:r>
              <a:rPr lang="sr-Cyrl-BA" dirty="0" smtClean="0"/>
              <a:t> </a:t>
            </a:r>
            <a:r>
              <a:rPr lang="sr-Cyrl-BA" dirty="0" err="1"/>
              <a:t>stranaka</a:t>
            </a:r>
            <a:r>
              <a:rPr lang="sr-Cyrl-BA" dirty="0"/>
              <a:t> u </a:t>
            </a:r>
            <a:r>
              <a:rPr lang="sr-Cyrl-BA" dirty="0" err="1"/>
              <a:t>sporu</a:t>
            </a:r>
            <a:r>
              <a:rPr lang="sr-Cyrl-BA" dirty="0"/>
              <a:t> </a:t>
            </a:r>
            <a:r>
              <a:rPr lang="sr-Cyrl-BA" dirty="0" err="1"/>
              <a:t>je</a:t>
            </a:r>
            <a:r>
              <a:rPr lang="sr-Cyrl-BA" dirty="0"/>
              <a:t> </a:t>
            </a:r>
            <a:r>
              <a:rPr lang="sr-Cyrl-BA" dirty="0" err="1"/>
              <a:t>isto</a:t>
            </a:r>
            <a:r>
              <a:rPr lang="sr-Cyrl-BA" dirty="0"/>
              <a:t> </a:t>
            </a:r>
            <a:r>
              <a:rPr lang="sr-Cyrl-BA" dirty="0" err="1"/>
              <a:t>tako</a:t>
            </a:r>
            <a:r>
              <a:rPr lang="sr-Cyrl-BA" dirty="0"/>
              <a:t> </a:t>
            </a:r>
            <a:r>
              <a:rPr lang="sr-Cyrl-BA" dirty="0" err="1"/>
              <a:t>bitan</a:t>
            </a:r>
            <a:r>
              <a:rPr lang="sr-Cyrl-BA" dirty="0"/>
              <a:t> </a:t>
            </a:r>
            <a:r>
              <a:rPr lang="sr-Cyrl-BA" dirty="0" err="1"/>
              <a:t>faktor</a:t>
            </a:r>
            <a:r>
              <a:rPr lang="sr-Cyrl-BA" dirty="0"/>
              <a:t> </a:t>
            </a:r>
            <a:r>
              <a:rPr lang="sr-Cyrl-BA" dirty="0" err="1"/>
              <a:t>kod</a:t>
            </a:r>
            <a:r>
              <a:rPr lang="sr-Cyrl-BA" dirty="0"/>
              <a:t> </a:t>
            </a:r>
            <a:r>
              <a:rPr lang="sr-Cyrl-BA" dirty="0" err="1"/>
              <a:t>izvođenja</a:t>
            </a:r>
            <a:r>
              <a:rPr lang="sr-Cyrl-BA" dirty="0"/>
              <a:t> </a:t>
            </a:r>
            <a:r>
              <a:rPr lang="sr-Cyrl-BA" dirty="0" err="1"/>
              <a:t>procjene</a:t>
            </a:r>
            <a:r>
              <a:rPr lang="sr-Cyrl-BA" dirty="0"/>
              <a:t> </a:t>
            </a:r>
            <a:r>
              <a:rPr lang="sr-Cyrl-BA" dirty="0" err="1"/>
              <a:t>podobnosti</a:t>
            </a:r>
            <a:r>
              <a:rPr lang="sr-Cyrl-BA" dirty="0"/>
              <a:t> </a:t>
            </a:r>
            <a:r>
              <a:rPr lang="sr-Cyrl-BA" dirty="0" err="1"/>
              <a:t>predmeta</a:t>
            </a:r>
            <a:r>
              <a:rPr lang="sr-Cyrl-BA" dirty="0"/>
              <a:t> </a:t>
            </a:r>
            <a:r>
              <a:rPr lang="sr-Cyrl-BA" dirty="0" err="1"/>
              <a:t>za</a:t>
            </a:r>
            <a:r>
              <a:rPr lang="sr-Cyrl-BA" dirty="0"/>
              <a:t> </a:t>
            </a:r>
            <a:r>
              <a:rPr lang="sr-Cyrl-BA" dirty="0" err="1"/>
              <a:t>upućivanje</a:t>
            </a:r>
            <a:r>
              <a:rPr lang="sr-Cyrl-BA" dirty="0"/>
              <a:t> (</a:t>
            </a:r>
            <a:r>
              <a:rPr lang="sr-Cyrl-BA" dirty="0" err="1"/>
              <a:t>ukoliko</a:t>
            </a:r>
            <a:r>
              <a:rPr lang="sr-Cyrl-BA" dirty="0"/>
              <a:t> </a:t>
            </a:r>
            <a:r>
              <a:rPr lang="sr-Cyrl-BA" dirty="0" err="1"/>
              <a:t>je</a:t>
            </a:r>
            <a:r>
              <a:rPr lang="sr-Cyrl-BA" dirty="0"/>
              <a:t> </a:t>
            </a:r>
            <a:r>
              <a:rPr lang="sr-Cyrl-BA" dirty="0" err="1"/>
              <a:t>više</a:t>
            </a:r>
            <a:r>
              <a:rPr lang="sr-Cyrl-BA" dirty="0"/>
              <a:t> </a:t>
            </a:r>
            <a:r>
              <a:rPr lang="sr-Cyrl-BA" dirty="0" err="1"/>
              <a:t>stranaka</a:t>
            </a:r>
            <a:r>
              <a:rPr lang="sr-Cyrl-BA" dirty="0"/>
              <a:t> </a:t>
            </a:r>
            <a:r>
              <a:rPr lang="sr-Cyrl-BA" dirty="0" err="1"/>
              <a:t>ovlašćeno</a:t>
            </a:r>
            <a:r>
              <a:rPr lang="sr-Cyrl-BA" dirty="0"/>
              <a:t> </a:t>
            </a:r>
            <a:r>
              <a:rPr lang="sr-Cyrl-BA" dirty="0" err="1"/>
              <a:t>da</a:t>
            </a:r>
            <a:r>
              <a:rPr lang="sr-Cyrl-BA" dirty="0"/>
              <a:t> </a:t>
            </a:r>
            <a:r>
              <a:rPr lang="sr-Cyrl-BA" dirty="0" err="1"/>
              <a:t>donosi</a:t>
            </a:r>
            <a:r>
              <a:rPr lang="sr-Cyrl-BA" dirty="0"/>
              <a:t> </a:t>
            </a:r>
            <a:r>
              <a:rPr lang="sr-Cyrl-BA" dirty="0" err="1"/>
              <a:t>odluke</a:t>
            </a:r>
            <a:r>
              <a:rPr lang="sr-Cyrl-BA" dirty="0"/>
              <a:t> i </a:t>
            </a:r>
            <a:r>
              <a:rPr lang="sr-Cyrl-BA" dirty="0" err="1"/>
              <a:t>upoznaju</a:t>
            </a:r>
            <a:r>
              <a:rPr lang="sr-Cyrl-BA" dirty="0"/>
              <a:t> </a:t>
            </a:r>
            <a:r>
              <a:rPr lang="sr-Cyrl-BA" dirty="0" err="1"/>
              <a:t>se</a:t>
            </a:r>
            <a:r>
              <a:rPr lang="sr-Cyrl-BA" dirty="0"/>
              <a:t> </a:t>
            </a:r>
            <a:r>
              <a:rPr lang="sr-Cyrl-BA" dirty="0" err="1"/>
              <a:t>sa</a:t>
            </a:r>
            <a:r>
              <a:rPr lang="sr-Cyrl-BA" dirty="0"/>
              <a:t> </a:t>
            </a:r>
            <a:r>
              <a:rPr lang="sr-Cyrl-BA" dirty="0" err="1"/>
              <a:t>predmetom</a:t>
            </a:r>
            <a:r>
              <a:rPr lang="sr-Cyrl-BA" dirty="0"/>
              <a:t> </a:t>
            </a:r>
            <a:r>
              <a:rPr lang="sr-Cyrl-BA" dirty="0" err="1"/>
              <a:t>spora</a:t>
            </a:r>
            <a:r>
              <a:rPr lang="sr-Cyrl-BA" dirty="0"/>
              <a:t>, </a:t>
            </a:r>
            <a:r>
              <a:rPr lang="sr-Cyrl-BA" dirty="0" err="1"/>
              <a:t>to</a:t>
            </a:r>
            <a:r>
              <a:rPr lang="sr-Cyrl-BA" dirty="0"/>
              <a:t> </a:t>
            </a:r>
            <a:r>
              <a:rPr lang="sr-Cyrl-BA" dirty="0" err="1"/>
              <a:t>može</a:t>
            </a:r>
            <a:r>
              <a:rPr lang="sr-Cyrl-BA" dirty="0"/>
              <a:t> </a:t>
            </a:r>
            <a:r>
              <a:rPr lang="sr-Cyrl-BA" dirty="0" err="1"/>
              <a:t>otežati</a:t>
            </a:r>
            <a:r>
              <a:rPr lang="sr-Cyrl-BA" dirty="0"/>
              <a:t> </a:t>
            </a:r>
            <a:r>
              <a:rPr lang="sr-Cyrl-BA" dirty="0" err="1"/>
              <a:t>davanje</a:t>
            </a:r>
            <a:r>
              <a:rPr lang="sr-Cyrl-BA" dirty="0"/>
              <a:t> </a:t>
            </a:r>
            <a:r>
              <a:rPr lang="sr-Cyrl-BA" dirty="0" err="1"/>
              <a:t>saglasnosti</a:t>
            </a:r>
            <a:r>
              <a:rPr lang="sr-Cyrl-BA" dirty="0"/>
              <a:t> </a:t>
            </a:r>
            <a:r>
              <a:rPr lang="sr-Cyrl-BA" dirty="0" err="1"/>
              <a:t>za</a:t>
            </a:r>
            <a:r>
              <a:rPr lang="sr-Cyrl-BA" dirty="0"/>
              <a:t> </a:t>
            </a:r>
            <a:r>
              <a:rPr lang="sr-Cyrl-BA" dirty="0" err="1" smtClean="0"/>
              <a:t>medijaciju</a:t>
            </a:r>
            <a:r>
              <a:rPr lang="sr-Cyrl-BA" dirty="0" smtClean="0"/>
              <a:t> </a:t>
            </a:r>
            <a:r>
              <a:rPr lang="sr-Cyrl-BA" dirty="0"/>
              <a:t>(</a:t>
            </a:r>
            <a:r>
              <a:rPr lang="sr-Cyrl-BA" dirty="0" err="1"/>
              <a:t>npr</a:t>
            </a:r>
            <a:r>
              <a:rPr lang="sr-Cyrl-BA" dirty="0"/>
              <a:t>. </a:t>
            </a:r>
            <a:r>
              <a:rPr lang="sr-Cyrl-BA" dirty="0" err="1"/>
              <a:t>upravni</a:t>
            </a:r>
            <a:r>
              <a:rPr lang="sr-Cyrl-BA" dirty="0"/>
              <a:t> </a:t>
            </a:r>
            <a:r>
              <a:rPr lang="sr-Cyrl-BA" dirty="0" err="1"/>
              <a:t>odbor</a:t>
            </a:r>
            <a:r>
              <a:rPr lang="sr-Cyrl-BA" dirty="0"/>
              <a:t> </a:t>
            </a:r>
            <a:r>
              <a:rPr lang="sr-Cyrl-BA" dirty="0" err="1"/>
              <a:t>koji</a:t>
            </a:r>
            <a:r>
              <a:rPr lang="sr-Cyrl-BA" dirty="0"/>
              <a:t> </a:t>
            </a:r>
            <a:r>
              <a:rPr lang="sr-Cyrl-BA" dirty="0" err="1"/>
              <a:t>se</a:t>
            </a:r>
            <a:r>
              <a:rPr lang="sr-Cyrl-BA" dirty="0"/>
              <a:t> </a:t>
            </a:r>
            <a:r>
              <a:rPr lang="sr-Cyrl-BA" dirty="0" err="1"/>
              <a:t>rjeđe</a:t>
            </a:r>
            <a:r>
              <a:rPr lang="sr-Cyrl-BA" dirty="0"/>
              <a:t> </a:t>
            </a:r>
            <a:r>
              <a:rPr lang="sr-Cyrl-BA" dirty="0" err="1"/>
              <a:t>sastaje</a:t>
            </a:r>
            <a:r>
              <a:rPr lang="sr-Cyrl-BA" dirty="0"/>
              <a:t> </a:t>
            </a:r>
            <a:r>
              <a:rPr lang="sr-Cyrl-BA" dirty="0" err="1"/>
              <a:t>radi</a:t>
            </a:r>
            <a:r>
              <a:rPr lang="sr-Cyrl-BA" dirty="0"/>
              <a:t> </a:t>
            </a:r>
            <a:r>
              <a:rPr lang="sr-Cyrl-BA" dirty="0" err="1"/>
              <a:t>odlučivanja</a:t>
            </a:r>
            <a:r>
              <a:rPr lang="sr-Cyrl-BA" dirty="0"/>
              <a:t>).</a:t>
            </a:r>
            <a:endParaRPr lang="en-US" dirty="0"/>
          </a:p>
          <a:p>
            <a:r>
              <a:rPr lang="sr-Cyrl-BA" dirty="0"/>
              <a:t> </a:t>
            </a:r>
            <a:endParaRPr lang="en-US" dirty="0"/>
          </a:p>
          <a:p>
            <a:endParaRPr lang="en-US" dirty="0"/>
          </a:p>
        </p:txBody>
      </p:sp>
    </p:spTree>
    <p:extLst>
      <p:ext uri="{BB962C8B-B14F-4D97-AF65-F5344CB8AC3E}">
        <p14:creationId xmlns:p14="http://schemas.microsoft.com/office/powerpoint/2010/main" val="1952322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s-Latn-BA" dirty="0"/>
              <a:t>M</a:t>
            </a:r>
            <a:r>
              <a:rPr lang="bs-Latn-BA" smtClean="0"/>
              <a:t>edijacija </a:t>
            </a:r>
            <a:r>
              <a:rPr lang="bs-Latn-BA" dirty="0"/>
              <a:t>u našoj zemlji koristi na dobrovoljnoj osnovi </a:t>
            </a:r>
            <a:r>
              <a:rPr lang="bs-Latn-BA"/>
              <a:t>i </a:t>
            </a:r>
            <a:r>
              <a:rPr lang="bs-Latn-BA" smtClean="0"/>
              <a:t> </a:t>
            </a:r>
            <a:r>
              <a:rPr lang="bs-Latn-BA" dirty="0"/>
              <a:t>sudovi mogu </a:t>
            </a:r>
            <a:r>
              <a:rPr lang="bs-Latn-BA" dirty="0" err="1"/>
              <a:t>organizovati</a:t>
            </a:r>
            <a:r>
              <a:rPr lang="bs-Latn-BA" dirty="0"/>
              <a:t>  postupak </a:t>
            </a:r>
            <a:r>
              <a:rPr lang="bs-Latn-BA" dirty="0" err="1"/>
              <a:t>medijacijie</a:t>
            </a:r>
            <a:r>
              <a:rPr lang="bs-Latn-BA" dirty="0"/>
              <a:t> na način kako im najbolje odgovara. To znači da se mogu razvijati najbolje  prakse koji mogu biti daljnji faktori za utvrđivanje korištenja ovog načina rješavanja sporova. Treba stalno pratiti rezultate kroz obim predmeta, troškove u ovim predmetima i ostale pokazatelje. </a:t>
            </a:r>
            <a:endParaRPr lang="en-US" dirty="0"/>
          </a:p>
          <a:p>
            <a:endParaRPr lang="en-US" dirty="0"/>
          </a:p>
        </p:txBody>
      </p:sp>
    </p:spTree>
    <p:extLst>
      <p:ext uri="{BB962C8B-B14F-4D97-AF65-F5344CB8AC3E}">
        <p14:creationId xmlns:p14="http://schemas.microsoft.com/office/powerpoint/2010/main" val="32120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Principi:</a:t>
            </a:r>
            <a:endParaRPr lang="en-US" dirty="0"/>
          </a:p>
        </p:txBody>
      </p:sp>
      <p:sp>
        <p:nvSpPr>
          <p:cNvPr id="3" name="Content Placeholder 2"/>
          <p:cNvSpPr>
            <a:spLocks noGrp="1"/>
          </p:cNvSpPr>
          <p:nvPr>
            <p:ph idx="1"/>
          </p:nvPr>
        </p:nvSpPr>
        <p:spPr/>
        <p:txBody>
          <a:bodyPr/>
          <a:lstStyle/>
          <a:p>
            <a:r>
              <a:rPr lang="hr-HR" dirty="0" smtClean="0"/>
              <a:t>dobrovoljnost stranaka (u pokretanju postupka, izboru medijatora i  donošenju odluka)</a:t>
            </a:r>
          </a:p>
          <a:p>
            <a:r>
              <a:rPr lang="hr-HR" dirty="0" smtClean="0"/>
              <a:t>Povjerljivost (u odnosu na sve izneseno i prema svima u toku postupka medijacije)</a:t>
            </a:r>
          </a:p>
          <a:p>
            <a:r>
              <a:rPr lang="hr-HR" dirty="0" smtClean="0"/>
              <a:t>Jednakost (u odnosu medijatora prema strankama)</a:t>
            </a:r>
          </a:p>
          <a:p>
            <a:r>
              <a:rPr lang="hr-HR" dirty="0" smtClean="0"/>
              <a:t>Neutralnost (u odnosu medijatora prema </a:t>
            </a:r>
            <a:r>
              <a:rPr lang="hr-HR" smtClean="0"/>
              <a:t>rješenju spora)</a:t>
            </a:r>
            <a:r>
              <a:rPr lang="hr-HR" dirty="0"/>
              <a:t/>
            </a:r>
            <a:br>
              <a:rPr lang="hr-HR" dirty="0"/>
            </a:br>
            <a:endParaRPr lang="en-US" dirty="0"/>
          </a:p>
        </p:txBody>
      </p:sp>
    </p:spTree>
    <p:extLst>
      <p:ext uri="{BB962C8B-B14F-4D97-AF65-F5344CB8AC3E}">
        <p14:creationId xmlns:p14="http://schemas.microsoft.com/office/powerpoint/2010/main" val="276604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792" y="1952367"/>
            <a:ext cx="10018713" cy="1837037"/>
          </a:xfrm>
        </p:spPr>
        <p:txBody>
          <a:bodyPr/>
          <a:lstStyle/>
          <a:p>
            <a:r>
              <a:rPr lang="en-US" dirty="0" smtClean="0"/>
              <a:t>HVALA NA PAŽNJI</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7812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400" dirty="0" err="1"/>
              <a:t>Medijacija</a:t>
            </a:r>
            <a:r>
              <a:rPr lang="en-GB" sz="2400" dirty="0"/>
              <a:t> je </a:t>
            </a:r>
            <a:r>
              <a:rPr lang="en-GB" sz="2400" dirty="0" err="1"/>
              <a:t>postupak</a:t>
            </a:r>
            <a:r>
              <a:rPr lang="en-GB" sz="2400" dirty="0"/>
              <a:t> u </a:t>
            </a:r>
            <a:r>
              <a:rPr lang="en-GB" sz="2400" dirty="0" err="1"/>
              <a:t>kojem</a:t>
            </a:r>
            <a:r>
              <a:rPr lang="en-GB" sz="2400" dirty="0"/>
              <a:t> </a:t>
            </a:r>
            <a:r>
              <a:rPr lang="en-GB" sz="2400" dirty="0" err="1"/>
              <a:t>treća</a:t>
            </a:r>
            <a:r>
              <a:rPr lang="en-GB" sz="2400" dirty="0"/>
              <a:t> </a:t>
            </a:r>
            <a:r>
              <a:rPr lang="en-GB" sz="2400" dirty="0" err="1"/>
              <a:t>neutralna</a:t>
            </a:r>
            <a:r>
              <a:rPr lang="en-GB" sz="2400" dirty="0"/>
              <a:t> </a:t>
            </a:r>
            <a:r>
              <a:rPr lang="en-GB" sz="2400" dirty="0" err="1"/>
              <a:t>osoba</a:t>
            </a:r>
            <a:r>
              <a:rPr lang="en-GB" sz="2400" dirty="0"/>
              <a:t> (</a:t>
            </a:r>
            <a:r>
              <a:rPr lang="en-GB" sz="2400" dirty="0" err="1"/>
              <a:t>medijator</a:t>
            </a:r>
            <a:r>
              <a:rPr lang="en-GB" sz="2400" dirty="0"/>
              <a:t>) </a:t>
            </a:r>
            <a:r>
              <a:rPr lang="en-GB" sz="2400" dirty="0" err="1"/>
              <a:t>pomaže</a:t>
            </a:r>
            <a:r>
              <a:rPr lang="en-GB" sz="2400" dirty="0"/>
              <a:t> </a:t>
            </a:r>
            <a:r>
              <a:rPr lang="en-GB" sz="2400" dirty="0" err="1"/>
              <a:t>stranama</a:t>
            </a:r>
            <a:r>
              <a:rPr lang="en-GB" sz="2400" dirty="0"/>
              <a:t> u </a:t>
            </a:r>
            <a:r>
              <a:rPr lang="en-GB" sz="2400" dirty="0" err="1"/>
              <a:t>nastojanju</a:t>
            </a:r>
            <a:r>
              <a:rPr lang="en-GB" sz="2400" dirty="0"/>
              <a:t> da </a:t>
            </a:r>
            <a:r>
              <a:rPr lang="en-GB" sz="2400" dirty="0" err="1"/>
              <a:t>postignu</a:t>
            </a:r>
            <a:r>
              <a:rPr lang="en-GB" sz="2400" dirty="0"/>
              <a:t> </a:t>
            </a:r>
            <a:r>
              <a:rPr lang="en-GB" sz="2400" dirty="0" err="1"/>
              <a:t>obostrano</a:t>
            </a:r>
            <a:r>
              <a:rPr lang="en-GB" sz="2400" dirty="0"/>
              <a:t> </a:t>
            </a:r>
            <a:r>
              <a:rPr lang="en-GB" sz="2400" dirty="0" err="1"/>
              <a:t>prihvatljivo</a:t>
            </a:r>
            <a:r>
              <a:rPr lang="en-GB" sz="2400" dirty="0"/>
              <a:t> </a:t>
            </a:r>
            <a:r>
              <a:rPr lang="en-GB" sz="2400" dirty="0" err="1"/>
              <a:t>rješenje</a:t>
            </a:r>
            <a:r>
              <a:rPr lang="en-GB" sz="2400" dirty="0"/>
              <a:t> </a:t>
            </a:r>
            <a:r>
              <a:rPr lang="en-GB" sz="2400" dirty="0" err="1"/>
              <a:t>spora</a:t>
            </a:r>
            <a:r>
              <a:rPr lang="en-GB" sz="2400" dirty="0"/>
              <a:t>. </a:t>
            </a:r>
            <a:r>
              <a:rPr lang="en-GB" sz="2400" dirty="0" err="1"/>
              <a:t>Medijator</a:t>
            </a:r>
            <a:r>
              <a:rPr lang="en-GB" sz="2400" dirty="0"/>
              <a:t> </a:t>
            </a:r>
            <a:r>
              <a:rPr lang="en-GB" sz="2400" dirty="0" err="1"/>
              <a:t>olakšava</a:t>
            </a:r>
            <a:r>
              <a:rPr lang="en-GB" sz="2400" dirty="0"/>
              <a:t> </a:t>
            </a:r>
            <a:r>
              <a:rPr lang="en-GB" sz="2400" dirty="0" err="1"/>
              <a:t>razgovor</a:t>
            </a:r>
            <a:r>
              <a:rPr lang="en-GB" sz="2400" dirty="0"/>
              <a:t> </a:t>
            </a:r>
            <a:r>
              <a:rPr lang="en-GB" sz="2400" dirty="0" err="1"/>
              <a:t>i</a:t>
            </a:r>
            <a:r>
              <a:rPr lang="en-GB" sz="2400" dirty="0"/>
              <a:t> </a:t>
            </a:r>
            <a:r>
              <a:rPr lang="hr-HR" sz="2400" dirty="0"/>
              <a:t>stvara pozitivnu atmosferu u kojoj se m</a:t>
            </a:r>
            <a:r>
              <a:rPr lang="en-GB" sz="2400" dirty="0" err="1"/>
              <a:t>i</a:t>
            </a:r>
            <a:r>
              <a:rPr lang="hr-HR" sz="2400" dirty="0"/>
              <a:t>š</a:t>
            </a:r>
            <a:r>
              <a:rPr lang="en-GB" sz="2400" dirty="0" err="1"/>
              <a:t>ljenja</a:t>
            </a:r>
            <a:r>
              <a:rPr lang="en-GB" sz="2400" dirty="0"/>
              <a:t> </a:t>
            </a:r>
            <a:r>
              <a:rPr lang="en-GB" sz="2400" dirty="0" err="1"/>
              <a:t>i</a:t>
            </a:r>
            <a:r>
              <a:rPr lang="en-GB" sz="2400" dirty="0"/>
              <a:t> </a:t>
            </a:r>
            <a:r>
              <a:rPr lang="en-GB" sz="2400" dirty="0" err="1"/>
              <a:t>vrijednosti</a:t>
            </a:r>
            <a:r>
              <a:rPr lang="hr-HR" sz="2400" dirty="0"/>
              <a:t> strana </a:t>
            </a:r>
            <a:r>
              <a:rPr lang="en-GB" sz="2400" dirty="0" err="1"/>
              <a:t>uva</a:t>
            </a:r>
            <a:r>
              <a:rPr lang="hr-HR" sz="2400" dirty="0"/>
              <a:t>ž</a:t>
            </a:r>
            <a:r>
              <a:rPr lang="en-GB" sz="2400" dirty="0" err="1"/>
              <a:t>avaju</a:t>
            </a:r>
            <a:r>
              <a:rPr lang="en-GB" sz="2400" dirty="0"/>
              <a:t>. </a:t>
            </a:r>
            <a:r>
              <a:rPr lang="hr-HR" sz="2400" dirty="0"/>
              <a:t>S</a:t>
            </a:r>
            <a:r>
              <a:rPr lang="en-GB" sz="2400" dirty="0" err="1"/>
              <a:t>vaka</a:t>
            </a:r>
            <a:r>
              <a:rPr lang="en-GB" sz="2400" dirty="0"/>
              <a:t> </a:t>
            </a:r>
            <a:r>
              <a:rPr lang="en-GB" sz="2400" dirty="0" err="1"/>
              <a:t>strana</a:t>
            </a:r>
            <a:r>
              <a:rPr lang="en-GB" sz="2400" dirty="0"/>
              <a:t> </a:t>
            </a:r>
            <a:r>
              <a:rPr lang="en-GB" sz="2400" dirty="0" err="1"/>
              <a:t>mo</a:t>
            </a:r>
            <a:r>
              <a:rPr lang="hr-HR" sz="2400" dirty="0"/>
              <a:t>ž</a:t>
            </a:r>
            <a:r>
              <a:rPr lang="en-GB" sz="2400" dirty="0"/>
              <a:t>e </a:t>
            </a:r>
            <a:r>
              <a:rPr lang="en-GB" sz="2400" dirty="0" err="1"/>
              <a:t>iznijeti</a:t>
            </a:r>
            <a:r>
              <a:rPr lang="en-GB" sz="2400" dirty="0"/>
              <a:t> </a:t>
            </a:r>
            <a:r>
              <a:rPr lang="en-GB" sz="2400" dirty="0" err="1"/>
              <a:t>svoje</a:t>
            </a:r>
            <a:r>
              <a:rPr lang="en-GB" sz="2400" dirty="0"/>
              <a:t> </a:t>
            </a:r>
            <a:r>
              <a:rPr lang="en-GB" sz="2400" dirty="0" err="1"/>
              <a:t>stavove</a:t>
            </a:r>
            <a:r>
              <a:rPr lang="hr-HR" sz="2400" dirty="0"/>
              <a:t>, </a:t>
            </a:r>
            <a:r>
              <a:rPr lang="en-GB" sz="2400" dirty="0" err="1"/>
              <a:t>pojasniti</a:t>
            </a:r>
            <a:r>
              <a:rPr lang="en-GB" sz="2400" dirty="0"/>
              <a:t> </a:t>
            </a:r>
            <a:r>
              <a:rPr lang="en-GB" sz="2400" dirty="0" err="1"/>
              <a:t>kako</a:t>
            </a:r>
            <a:r>
              <a:rPr lang="en-GB" sz="2400" dirty="0"/>
              <a:t> </a:t>
            </a:r>
            <a:r>
              <a:rPr lang="en-GB" sz="2400" dirty="0" err="1"/>
              <a:t>trenutni</a:t>
            </a:r>
            <a:r>
              <a:rPr lang="en-GB" sz="2400" dirty="0"/>
              <a:t> </a:t>
            </a:r>
            <a:r>
              <a:rPr lang="en-GB" sz="2400" dirty="0" err="1"/>
              <a:t>spor</a:t>
            </a:r>
            <a:r>
              <a:rPr lang="en-GB" sz="2400" dirty="0"/>
              <a:t> </a:t>
            </a:r>
            <a:r>
              <a:rPr lang="en-GB" sz="2400" dirty="0" err="1"/>
              <a:t>uti</a:t>
            </a:r>
            <a:r>
              <a:rPr lang="hr-HR" sz="2400" dirty="0"/>
              <a:t>č</a:t>
            </a:r>
            <a:r>
              <a:rPr lang="en-GB" sz="2400" dirty="0"/>
              <a:t>e </a:t>
            </a:r>
            <a:r>
              <a:rPr lang="en-GB" sz="2400" dirty="0" err="1"/>
              <a:t>na</a:t>
            </a:r>
            <a:r>
              <a:rPr lang="en-GB" sz="2400" dirty="0"/>
              <a:t> </a:t>
            </a:r>
            <a:r>
              <a:rPr lang="en-GB" sz="2400" dirty="0" err="1"/>
              <a:t>nju</a:t>
            </a:r>
            <a:r>
              <a:rPr lang="hr-HR" sz="2400" dirty="0"/>
              <a:t>, </a:t>
            </a:r>
            <a:r>
              <a:rPr lang="en-GB" sz="2400" dirty="0" err="1"/>
              <a:t>te</a:t>
            </a:r>
            <a:r>
              <a:rPr lang="en-GB" sz="2400" dirty="0"/>
              <a:t> </a:t>
            </a:r>
            <a:r>
              <a:rPr lang="en-GB" sz="2400" dirty="0" err="1"/>
              <a:t>kakve</a:t>
            </a:r>
            <a:r>
              <a:rPr lang="en-GB" sz="2400" dirty="0"/>
              <a:t> bi </a:t>
            </a:r>
            <a:r>
              <a:rPr lang="en-GB" sz="2400" dirty="0" err="1"/>
              <a:t>opcije</a:t>
            </a:r>
            <a:r>
              <a:rPr lang="en-GB" sz="2400" dirty="0"/>
              <a:t> </a:t>
            </a:r>
            <a:r>
              <a:rPr lang="en-GB" sz="2400" dirty="0" err="1"/>
              <a:t>zadovoljile</a:t>
            </a:r>
            <a:r>
              <a:rPr lang="en-GB" sz="2400" dirty="0"/>
              <a:t> </a:t>
            </a:r>
            <a:r>
              <a:rPr lang="en-GB" sz="2400" dirty="0" err="1"/>
              <a:t>njene</a:t>
            </a:r>
            <a:r>
              <a:rPr lang="en-GB" sz="2400" dirty="0"/>
              <a:t> </a:t>
            </a:r>
            <a:r>
              <a:rPr lang="en-GB" sz="2400" dirty="0" err="1"/>
              <a:t>interese</a:t>
            </a:r>
            <a:r>
              <a:rPr lang="hr-HR" sz="2400" dirty="0" smtClean="0"/>
              <a:t>.</a:t>
            </a:r>
            <a:br>
              <a:rPr lang="hr-HR" sz="2400" dirty="0" smtClean="0"/>
            </a:br>
            <a:r>
              <a:rPr lang="hr-HR" sz="2400" dirty="0" smtClean="0"/>
              <a:t/>
            </a:r>
            <a:br>
              <a:rPr lang="hr-HR" sz="2400" dirty="0" smtClean="0"/>
            </a:br>
            <a:r>
              <a:rPr lang="hr-HR" sz="2400" dirty="0" smtClean="0"/>
              <a:t> </a:t>
            </a:r>
            <a:r>
              <a:rPr lang="en-US" sz="2400" dirty="0"/>
              <a:t/>
            </a:r>
            <a:br>
              <a:rPr lang="en-US" sz="2400" dirty="0"/>
            </a:b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5889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a:t>Medijacija po</a:t>
            </a:r>
            <a:r>
              <a:rPr lang="hr-HR" dirty="0"/>
              <a:t>č</a:t>
            </a:r>
            <a:r>
              <a:rPr lang="pt-BR" dirty="0"/>
              <a:t>iva na</a:t>
            </a:r>
            <a:r>
              <a:rPr lang="hr-HR" dirty="0"/>
              <a:t> č</a:t>
            </a:r>
            <a:r>
              <a:rPr lang="pt-BR" dirty="0"/>
              <a:t>etiri osnovna principa</a:t>
            </a:r>
            <a:r>
              <a:rPr lang="hr-HR" dirty="0"/>
              <a:t>: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pt-BR" dirty="0"/>
              <a:t>Dobrovoljnosti</a:t>
            </a:r>
            <a:r>
              <a:rPr lang="hr-HR" dirty="0"/>
              <a:t> – stranke dobrovoljno pokreću postupak medijacije (izuzev u zemljama u kojima je zakonom predviđena obavezna medijacija) i dobrovoljno učestvuju u svakom njegovom segmentu. Bez </a:t>
            </a:r>
            <a:r>
              <a:rPr lang="hr-HR" dirty="0" err="1"/>
              <a:t>saglasnosti</a:t>
            </a:r>
            <a:r>
              <a:rPr lang="hr-HR" dirty="0"/>
              <a:t> bilo koje stranke u sporu, postupak se ne može odvijati. </a:t>
            </a:r>
            <a:endParaRPr lang="en-US" dirty="0"/>
          </a:p>
          <a:p>
            <a:pPr lvl="0"/>
            <a:r>
              <a:rPr lang="hr-HR" dirty="0"/>
              <a:t>Povjerljivosti – sve što je izrečeno u postupku medijacije je povjerljivo, a </a:t>
            </a:r>
            <a:r>
              <a:rPr lang="hr-HR" dirty="0" err="1"/>
              <a:t>niko</a:t>
            </a:r>
            <a:r>
              <a:rPr lang="hr-HR" dirty="0"/>
              <a:t> od učesnika u postupku izjave stranaka, bez njihovog odobrenja, ne može koristiti u javnosti, uključujući i bilo koji drugi postupak u vezi sa rješavanjem spora.</a:t>
            </a:r>
            <a:endParaRPr lang="en-US" dirty="0"/>
          </a:p>
          <a:p>
            <a:pPr lvl="0"/>
            <a:r>
              <a:rPr lang="hr-HR" dirty="0"/>
              <a:t>Ravnopravnosti stranaka – stranke u postupku medijacije imaju jednaka prava. </a:t>
            </a:r>
            <a:endParaRPr lang="en-US" dirty="0"/>
          </a:p>
          <a:p>
            <a:pPr lvl="0"/>
            <a:r>
              <a:rPr lang="hr-HR" dirty="0"/>
              <a:t>Neutralnosti medijatora – Medijator posreduje na neutralan način, bez predrasuda u pogledu stranaka ili u pogledu sadržaja spora. </a:t>
            </a:r>
            <a:endParaRPr lang="en-US" dirty="0"/>
          </a:p>
          <a:p>
            <a:r>
              <a:rPr lang="hr-HR" dirty="0"/>
              <a:t> </a:t>
            </a:r>
            <a:endParaRPr lang="en-US" dirty="0"/>
          </a:p>
          <a:p>
            <a:endParaRPr lang="en-US" dirty="0"/>
          </a:p>
        </p:txBody>
      </p:sp>
    </p:spTree>
    <p:extLst>
      <p:ext uri="{BB962C8B-B14F-4D97-AF65-F5344CB8AC3E}">
        <p14:creationId xmlns:p14="http://schemas.microsoft.com/office/powerpoint/2010/main" val="3372162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a:t>RAZVOJ MEDIJACIJE U SVIJETU I KOD NAS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s-ES" dirty="0" err="1"/>
              <a:t>Razvoj</a:t>
            </a:r>
            <a:r>
              <a:rPr lang="es-ES" dirty="0"/>
              <a:t> </a:t>
            </a:r>
            <a:r>
              <a:rPr lang="es-ES" dirty="0" err="1"/>
              <a:t>alternativnih</a:t>
            </a:r>
            <a:r>
              <a:rPr lang="es-ES" dirty="0"/>
              <a:t> na</a:t>
            </a:r>
            <a:r>
              <a:rPr lang="hr-HR" dirty="0"/>
              <a:t>č</a:t>
            </a:r>
            <a:r>
              <a:rPr lang="es-ES" dirty="0" err="1"/>
              <a:t>ina</a:t>
            </a:r>
            <a:r>
              <a:rPr lang="es-ES" dirty="0"/>
              <a:t> </a:t>
            </a:r>
            <a:r>
              <a:rPr lang="es-ES" dirty="0" err="1"/>
              <a:t>rje</a:t>
            </a:r>
            <a:r>
              <a:rPr lang="hr-HR" dirty="0"/>
              <a:t>š</a:t>
            </a:r>
            <a:r>
              <a:rPr lang="es-ES" dirty="0" err="1"/>
              <a:t>avanja</a:t>
            </a:r>
            <a:r>
              <a:rPr lang="es-ES" dirty="0"/>
              <a:t> </a:t>
            </a:r>
            <a:r>
              <a:rPr lang="es-ES" dirty="0" err="1"/>
              <a:t>sporova</a:t>
            </a:r>
            <a:r>
              <a:rPr lang="hr-HR" dirty="0"/>
              <a:t>, </a:t>
            </a:r>
            <a:r>
              <a:rPr lang="es-ES" dirty="0" err="1"/>
              <a:t>odnosno</a:t>
            </a:r>
            <a:r>
              <a:rPr lang="es-ES" dirty="0"/>
              <a:t> </a:t>
            </a:r>
            <a:r>
              <a:rPr lang="es-ES" dirty="0" err="1"/>
              <a:t>rje</a:t>
            </a:r>
            <a:r>
              <a:rPr lang="hr-HR" dirty="0"/>
              <a:t>š</a:t>
            </a:r>
            <a:r>
              <a:rPr lang="es-ES" dirty="0" err="1"/>
              <a:t>avanja</a:t>
            </a:r>
            <a:r>
              <a:rPr lang="es-ES" dirty="0"/>
              <a:t> </a:t>
            </a:r>
            <a:r>
              <a:rPr lang="es-ES" dirty="0" err="1"/>
              <a:t>sporova</a:t>
            </a:r>
            <a:r>
              <a:rPr lang="es-ES" dirty="0"/>
              <a:t> van </a:t>
            </a:r>
            <a:r>
              <a:rPr lang="es-ES" dirty="0" err="1"/>
              <a:t>sudova</a:t>
            </a:r>
            <a:r>
              <a:rPr lang="hr-HR" dirty="0"/>
              <a:t>, </a:t>
            </a:r>
            <a:r>
              <a:rPr lang="es-ES" dirty="0" err="1"/>
              <a:t>po</a:t>
            </a:r>
            <a:r>
              <a:rPr lang="hr-HR" dirty="0"/>
              <a:t>č</a:t>
            </a:r>
            <a:r>
              <a:rPr lang="es-ES" dirty="0" err="1"/>
              <a:t>eo</a:t>
            </a:r>
            <a:r>
              <a:rPr lang="es-ES" dirty="0"/>
              <a:t> je u </a:t>
            </a:r>
            <a:r>
              <a:rPr lang="es-ES" dirty="0" err="1"/>
              <a:t>Sjedinjenim</a:t>
            </a:r>
            <a:r>
              <a:rPr lang="es-ES" dirty="0"/>
              <a:t> </a:t>
            </a:r>
            <a:r>
              <a:rPr lang="es-ES" dirty="0" err="1"/>
              <a:t>Ameri</a:t>
            </a:r>
            <a:r>
              <a:rPr lang="hr-HR" dirty="0"/>
              <a:t>č</a:t>
            </a:r>
            <a:r>
              <a:rPr lang="es-ES" dirty="0" err="1"/>
              <a:t>kim</a:t>
            </a:r>
            <a:r>
              <a:rPr lang="es-ES" dirty="0"/>
              <a:t> </a:t>
            </a:r>
            <a:r>
              <a:rPr lang="es-ES" dirty="0" err="1"/>
              <a:t>Dr</a:t>
            </a:r>
            <a:r>
              <a:rPr lang="hr-HR" dirty="0"/>
              <a:t>ž</a:t>
            </a:r>
            <a:r>
              <a:rPr lang="es-ES" dirty="0" err="1"/>
              <a:t>avama</a:t>
            </a:r>
            <a:r>
              <a:rPr lang="es-ES" dirty="0"/>
              <a:t> </a:t>
            </a:r>
            <a:r>
              <a:rPr lang="es-ES" dirty="0" err="1" smtClean="0"/>
              <a:t>sedemdesetih</a:t>
            </a:r>
            <a:r>
              <a:rPr lang="es-ES" dirty="0" smtClean="0"/>
              <a:t> </a:t>
            </a:r>
            <a:r>
              <a:rPr lang="es-ES" dirty="0" err="1"/>
              <a:t>godina</a:t>
            </a:r>
            <a:r>
              <a:rPr lang="es-ES" dirty="0"/>
              <a:t> pro</a:t>
            </a:r>
            <a:r>
              <a:rPr lang="hr-HR" dirty="0"/>
              <a:t>š</a:t>
            </a:r>
            <a:r>
              <a:rPr lang="es-ES" dirty="0"/>
              <a:t>log </a:t>
            </a:r>
            <a:r>
              <a:rPr lang="es-ES" dirty="0" err="1"/>
              <a:t>vijeka</a:t>
            </a:r>
            <a:r>
              <a:rPr lang="hr-HR" dirty="0"/>
              <a:t>. </a:t>
            </a:r>
            <a:endParaRPr lang="hr-HR" dirty="0" smtClean="0"/>
          </a:p>
          <a:p>
            <a:r>
              <a:rPr lang="hr-HR" dirty="0" smtClean="0"/>
              <a:t>Nakon </a:t>
            </a:r>
            <a:r>
              <a:rPr lang="hr-HR" dirty="0"/>
              <a:t>razvoja alternativnog rješavanja sporova u sudu, njegove prednosti i koristi prepoznali su i brojni segmenti građanskog društva koji pokreću projekte rješavanja sporova u zajednici, školama i sl. Velik </a:t>
            </a:r>
            <a:r>
              <a:rPr lang="hr-HR" dirty="0" err="1"/>
              <a:t>uticaj</a:t>
            </a:r>
            <a:r>
              <a:rPr lang="hr-HR" dirty="0"/>
              <a:t> strana u sporu na njegovo rješenje i efikasnost ovog vida rješavanja sporova, za razliku od parničenja, stvara pristalice i u privrednim krugovima, pa </a:t>
            </a:r>
            <a:r>
              <a:rPr lang="hr-HR" dirty="0" err="1"/>
              <a:t>osamdesetig</a:t>
            </a:r>
            <a:r>
              <a:rPr lang="hr-HR" dirty="0"/>
              <a:t> godina značajno raste primjena različitih oblika alternativnog rješavanja sporova u poslovnom okruženju. </a:t>
            </a:r>
            <a:endParaRPr lang="en-US" dirty="0"/>
          </a:p>
          <a:p>
            <a:r>
              <a:rPr lang="hr-HR" dirty="0"/>
              <a:t> </a:t>
            </a:r>
            <a:endParaRPr lang="en-US" dirty="0"/>
          </a:p>
          <a:p>
            <a:endParaRPr lang="en-US" dirty="0"/>
          </a:p>
        </p:txBody>
      </p:sp>
    </p:spTree>
    <p:extLst>
      <p:ext uri="{BB962C8B-B14F-4D97-AF65-F5344CB8AC3E}">
        <p14:creationId xmlns:p14="http://schemas.microsoft.com/office/powerpoint/2010/main" val="392990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hr-HR" dirty="0" smtClean="0"/>
              <a:t>Na </a:t>
            </a:r>
            <a:r>
              <a:rPr lang="hr-HR" dirty="0"/>
              <a:t>prostorima Jugoistočne Evrope, i ovdje određeni vidovi </a:t>
            </a:r>
            <a:r>
              <a:rPr lang="hr-HR" dirty="0" smtClean="0"/>
              <a:t>alternativnog načina rješavanja sporova javljaju </a:t>
            </a:r>
            <a:r>
              <a:rPr lang="hr-HR" dirty="0"/>
              <a:t>se tek u </a:t>
            </a:r>
            <a:r>
              <a:rPr lang="hr-HR" dirty="0" err="1"/>
              <a:t>posljeratnom</a:t>
            </a:r>
            <a:r>
              <a:rPr lang="hr-HR" dirty="0"/>
              <a:t> periodu tranzicije nakon uspostavljanja novih država na prostoru bivše Jugoslavije</a:t>
            </a:r>
            <a:r>
              <a:rPr lang="hr-HR" dirty="0" smtClean="0"/>
              <a:t>.</a:t>
            </a:r>
          </a:p>
          <a:p>
            <a:r>
              <a:rPr lang="hr-HR" dirty="0" smtClean="0"/>
              <a:t> U </a:t>
            </a:r>
            <a:r>
              <a:rPr lang="hr-HR" dirty="0"/>
              <a:t>Sloveniji se pokreću prvi pilot projekti pri Okružnom sudu u Ljubljani početkom 2001. godine. </a:t>
            </a:r>
            <a:endParaRPr lang="hr-HR" dirty="0" smtClean="0"/>
          </a:p>
          <a:p>
            <a:r>
              <a:rPr lang="hr-HR" dirty="0" smtClean="0"/>
              <a:t>U </a:t>
            </a:r>
            <a:r>
              <a:rPr lang="hr-HR" dirty="0"/>
              <a:t>Hrvatskoj nevladine organizacije se od kraja devedesetih bave mirenjem u zajednici, a nakon 2000. i medijacijom u školi i u krivičnim predmetima u koje su uključena maloljetna lica. Zakon o mirenju usvojen je 2003. godine, a Ministarstvo pravde je 2005. izradilo godine Strategiju razvoja alternativnih načina rješavanja sporova. Prvi pilot projekti medijacije pri sudovima pokreću se tek 2006. godine. </a:t>
            </a:r>
            <a:endParaRPr lang="hr-HR" dirty="0" smtClean="0"/>
          </a:p>
          <a:p>
            <a:r>
              <a:rPr lang="hr-HR" dirty="0" smtClean="0"/>
              <a:t>U </a:t>
            </a:r>
            <a:r>
              <a:rPr lang="hr-HR" dirty="0"/>
              <a:t>Srbiji Zakon o posredovanju usvojen je 2005. godine, nakon čega su pokrenuti pilot projekti u nekoliko </a:t>
            </a:r>
            <a:r>
              <a:rPr lang="hr-HR" dirty="0" err="1"/>
              <a:t>opštinskih</a:t>
            </a:r>
            <a:r>
              <a:rPr lang="hr-HR" dirty="0"/>
              <a:t> sudova u Beogradu. U svim </a:t>
            </a:r>
            <a:r>
              <a:rPr lang="hr-HR" dirty="0" err="1"/>
              <a:t>pomenutim</a:t>
            </a:r>
            <a:r>
              <a:rPr lang="hr-HR" dirty="0"/>
              <a:t> zemljama predviđena je sudska medijacija. </a:t>
            </a:r>
            <a:endParaRPr lang="en-US" dirty="0"/>
          </a:p>
          <a:p>
            <a:r>
              <a:rPr lang="hr-HR" dirty="0"/>
              <a:t> </a:t>
            </a:r>
            <a:endParaRPr lang="en-US" dirty="0"/>
          </a:p>
          <a:p>
            <a:endParaRPr lang="en-US" dirty="0"/>
          </a:p>
          <a:p>
            <a:endParaRPr lang="en-US" dirty="0"/>
          </a:p>
        </p:txBody>
      </p:sp>
    </p:spTree>
    <p:extLst>
      <p:ext uri="{BB962C8B-B14F-4D97-AF65-F5344CB8AC3E}">
        <p14:creationId xmlns:p14="http://schemas.microsoft.com/office/powerpoint/2010/main" val="88557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hr-HR" dirty="0" smtClean="0"/>
              <a:t>U BiH usvojen je Zakon </a:t>
            </a:r>
            <a:r>
              <a:rPr lang="hr-HR" dirty="0"/>
              <a:t>o postupku medijacije (Službeni glasnik BiH 37/04</a:t>
            </a:r>
            <a:r>
              <a:rPr lang="hr-HR" dirty="0" smtClean="0"/>
              <a:t>). </a:t>
            </a:r>
            <a:r>
              <a:rPr lang="hr-HR" dirty="0"/>
              <a:t>Zakon detaljno </a:t>
            </a:r>
            <a:r>
              <a:rPr lang="hr-HR" dirty="0" err="1"/>
              <a:t>definiše</a:t>
            </a:r>
            <a:r>
              <a:rPr lang="hr-HR" dirty="0"/>
              <a:t> postupak medijacije, principe i ulogu medijatora u procesu, i rokove ukoliko je sudski postupak u toku. Prema zakonskom rješenju, u BiH je predviđena neobavezna </a:t>
            </a:r>
            <a:r>
              <a:rPr lang="hr-HR" dirty="0" err="1"/>
              <a:t>vansudska</a:t>
            </a:r>
            <a:r>
              <a:rPr lang="hr-HR" dirty="0"/>
              <a:t> medijacija. </a:t>
            </a:r>
            <a:endParaRPr lang="hr-HR" dirty="0" smtClean="0"/>
          </a:p>
          <a:p>
            <a:r>
              <a:rPr lang="hr-HR" dirty="0" smtClean="0"/>
              <a:t>Usvojen </a:t>
            </a:r>
            <a:r>
              <a:rPr lang="hr-HR" dirty="0"/>
              <a:t>je Zakon o </a:t>
            </a:r>
            <a:r>
              <a:rPr lang="hr-HR" dirty="0" err="1"/>
              <a:t>prenosu</a:t>
            </a:r>
            <a:r>
              <a:rPr lang="hr-HR" dirty="0"/>
              <a:t> poslova medijacije na udruženje medijatora (</a:t>
            </a:r>
            <a:r>
              <a:rPr lang="en-GB" dirty="0" err="1"/>
              <a:t>Slu</a:t>
            </a:r>
            <a:r>
              <a:rPr lang="hr-HR" dirty="0"/>
              <a:t>ž</a:t>
            </a:r>
            <a:r>
              <a:rPr lang="en-GB" dirty="0" err="1"/>
              <a:t>beni</a:t>
            </a:r>
            <a:r>
              <a:rPr lang="en-GB" dirty="0"/>
              <a:t> </a:t>
            </a:r>
            <a:r>
              <a:rPr lang="en-GB" dirty="0" err="1"/>
              <a:t>glasnik</a:t>
            </a:r>
            <a:r>
              <a:rPr lang="en-GB" dirty="0"/>
              <a:t> </a:t>
            </a:r>
            <a:r>
              <a:rPr lang="en-GB" dirty="0" err="1"/>
              <a:t>BiH</a:t>
            </a:r>
            <a:r>
              <a:rPr lang="en-GB" dirty="0"/>
              <a:t> </a:t>
            </a:r>
            <a:r>
              <a:rPr lang="hr-HR" dirty="0"/>
              <a:t>52/05), kojim je Udruženje medijatora u BiH ovlašteno za pružanje usluga medijacije</a:t>
            </a:r>
            <a:r>
              <a:rPr lang="hr-HR" dirty="0" smtClean="0"/>
              <a:t>.</a:t>
            </a:r>
            <a:r>
              <a:rPr lang="hr-HR" dirty="0"/>
              <a:t> </a:t>
            </a:r>
            <a:endParaRPr lang="en-US" dirty="0"/>
          </a:p>
          <a:p>
            <a:r>
              <a:rPr lang="hr-HR" dirty="0"/>
              <a:t>Početkom 2006. godine Udruženje je završilo izradu seta pravilnika i Kodeksa medijatorske etike (Službeni glasnik BiH 21/06), koji </a:t>
            </a:r>
            <a:r>
              <a:rPr lang="hr-HR" dirty="0" err="1"/>
              <a:t>regulišu</a:t>
            </a:r>
            <a:r>
              <a:rPr lang="hr-HR" dirty="0"/>
              <a:t> procedure </a:t>
            </a:r>
            <a:r>
              <a:rPr lang="hr-HR" dirty="0" err="1"/>
              <a:t>procedure</a:t>
            </a:r>
            <a:r>
              <a:rPr lang="hr-HR" dirty="0"/>
              <a:t> upućivanja predmeta na medijaciju, izbor medijatora, troškove medijacije i osiguravaju </a:t>
            </a:r>
            <a:r>
              <a:rPr lang="hr-HR" dirty="0" err="1"/>
              <a:t>kvalitet</a:t>
            </a:r>
            <a:r>
              <a:rPr lang="hr-HR" dirty="0"/>
              <a:t> usluga</a:t>
            </a:r>
            <a:r>
              <a:rPr lang="hr-HR" dirty="0" smtClean="0"/>
              <a:t>.</a:t>
            </a:r>
          </a:p>
          <a:p>
            <a:endParaRPr lang="en-US" dirty="0"/>
          </a:p>
          <a:p>
            <a:endParaRPr lang="en-US" dirty="0"/>
          </a:p>
          <a:p>
            <a:endParaRPr lang="en-US" dirty="0"/>
          </a:p>
        </p:txBody>
      </p:sp>
    </p:spTree>
    <p:extLst>
      <p:ext uri="{BB962C8B-B14F-4D97-AF65-F5344CB8AC3E}">
        <p14:creationId xmlns:p14="http://schemas.microsoft.com/office/powerpoint/2010/main" val="3922783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a:t>Udruženje medijatora u BiH i </a:t>
            </a:r>
            <a:r>
              <a:rPr lang="en-US" dirty="0"/>
              <a:t>Me</a:t>
            </a:r>
            <a:r>
              <a:rPr lang="hr-HR" dirty="0"/>
              <a:t>đ</a:t>
            </a:r>
            <a:r>
              <a:rPr lang="en-US" dirty="0" err="1"/>
              <a:t>unarodna</a:t>
            </a:r>
            <a:r>
              <a:rPr lang="en-US" dirty="0"/>
              <a:t> </a:t>
            </a:r>
            <a:r>
              <a:rPr lang="en-US" dirty="0" err="1"/>
              <a:t>finansijska</a:t>
            </a:r>
            <a:r>
              <a:rPr lang="en-US" dirty="0"/>
              <a:t> </a:t>
            </a:r>
            <a:r>
              <a:rPr lang="en-US" dirty="0" err="1"/>
              <a:t>korporacija</a:t>
            </a:r>
            <a:r>
              <a:rPr lang="hr-HR" dirty="0"/>
              <a:t> (</a:t>
            </a:r>
            <a:r>
              <a:rPr lang="en-US" dirty="0"/>
              <a:t>IFC</a:t>
            </a:r>
            <a:r>
              <a:rPr lang="hr-HR" dirty="0"/>
              <a:t>) pokrenuli su polovinom 2004. godine u </a:t>
            </a:r>
            <a:r>
              <a:rPr lang="hr-HR" dirty="0" err="1"/>
              <a:t>Banjoj</a:t>
            </a:r>
            <a:r>
              <a:rPr lang="hr-HR" dirty="0"/>
              <a:t> Luci, a 2005. u Sarajevu pilot projekte u kojima su rješavani predmeti Osnovnog suda u </a:t>
            </a:r>
            <a:r>
              <a:rPr lang="hr-HR" dirty="0" err="1"/>
              <a:t>Banjoj</a:t>
            </a:r>
            <a:r>
              <a:rPr lang="hr-HR" dirty="0"/>
              <a:t> Luci i </a:t>
            </a:r>
            <a:r>
              <a:rPr lang="hr-HR" dirty="0" err="1"/>
              <a:t>Opštinskog</a:t>
            </a:r>
            <a:r>
              <a:rPr lang="hr-HR" dirty="0"/>
              <a:t> suda u Sarajevu. Poslove medijatora obavljalo je dvanaest osoba, među kojima advokati, bivše </a:t>
            </a:r>
            <a:r>
              <a:rPr lang="hr-HR" dirty="0" err="1"/>
              <a:t>sudije</a:t>
            </a:r>
            <a:r>
              <a:rPr lang="hr-HR" dirty="0"/>
              <a:t>, ekonomisti, inženjer i defektolog. </a:t>
            </a:r>
            <a:endParaRPr lang="en-US" dirty="0"/>
          </a:p>
          <a:p>
            <a:endParaRPr lang="en-US" dirty="0"/>
          </a:p>
        </p:txBody>
      </p:sp>
    </p:spTree>
    <p:extLst>
      <p:ext uri="{BB962C8B-B14F-4D97-AF65-F5344CB8AC3E}">
        <p14:creationId xmlns:p14="http://schemas.microsoft.com/office/powerpoint/2010/main" val="843516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a:t>SUDOVI I MEDIJACIJA</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hr-HR" dirty="0"/>
              <a:t>Osnovni </a:t>
            </a:r>
            <a:r>
              <a:rPr lang="hr-HR" dirty="0" smtClean="0"/>
              <a:t>motiv uvođenja </a:t>
            </a:r>
            <a:r>
              <a:rPr lang="hr-HR" dirty="0"/>
              <a:t>medijacije bio je da se građankama i građanima omogući brz, efikasan i sa aspekta ostvarivanja interesa povoljan način rješavanja sporova. </a:t>
            </a:r>
            <a:endParaRPr lang="hr-HR" dirty="0" smtClean="0"/>
          </a:p>
          <a:p>
            <a:r>
              <a:rPr lang="hr-HR" dirty="0" smtClean="0"/>
              <a:t>Uloga </a:t>
            </a:r>
            <a:r>
              <a:rPr lang="hr-HR" dirty="0" err="1"/>
              <a:t>sudija</a:t>
            </a:r>
            <a:r>
              <a:rPr lang="hr-HR" dirty="0"/>
              <a:t> </a:t>
            </a:r>
            <a:r>
              <a:rPr lang="hr-HR" dirty="0" smtClean="0"/>
              <a:t>ogleda </a:t>
            </a:r>
            <a:r>
              <a:rPr lang="hr-HR" dirty="0"/>
              <a:t>se u izdvajanju adekvatnih predmeta za postupak medijacije, a sudova u organizaciji administrativnog mehanizma koji će osim dosadašnjih aktivnosti strankama upućivati dopise u kojima im nudi mogućnost rješavanja spora medijacijom, zaprimati njihove </a:t>
            </a:r>
            <a:r>
              <a:rPr lang="hr-HR" dirty="0" smtClean="0"/>
              <a:t>odgovore </a:t>
            </a:r>
            <a:r>
              <a:rPr lang="hr-HR" dirty="0"/>
              <a:t>i upućivati ih na Udruženje medijatora u BiH</a:t>
            </a:r>
            <a:r>
              <a:rPr lang="hr-HR" dirty="0" smtClean="0"/>
              <a:t>.</a:t>
            </a:r>
          </a:p>
          <a:p>
            <a:r>
              <a:rPr lang="hr-HR" dirty="0" smtClean="0"/>
              <a:t> </a:t>
            </a:r>
            <a:r>
              <a:rPr lang="hr-HR" dirty="0"/>
              <a:t>Stranke koje su se sporazumjele da spor riješe u postupku medijacije, na prijedlog </a:t>
            </a:r>
            <a:r>
              <a:rPr lang="hr-HR" dirty="0" err="1"/>
              <a:t>sudije</a:t>
            </a:r>
            <a:r>
              <a:rPr lang="hr-HR" dirty="0"/>
              <a:t> ili na vlastitu inicijativu, dužne su o tome obavijestiti </a:t>
            </a:r>
            <a:r>
              <a:rPr lang="hr-HR" dirty="0" err="1"/>
              <a:t>sudiju</a:t>
            </a:r>
            <a:r>
              <a:rPr lang="hr-HR" dirty="0"/>
              <a:t> koji vodi sudski postupak, dostavljanjem kopije ugovora o medijaciji. U tom slučaju, sud će odgoditi ročište na period od najduže 30 dana u kojem bi trebalo da bude završen postupak medijacije. Udruženje medijatora će obavijestiti sud o ishodu medijacije. Ako na medijaciji nije postignut dogovor parnični postupak se nastavlja, a ukoliko je ona okončana sporazumom, stranke su dužne </a:t>
            </a:r>
            <a:r>
              <a:rPr lang="hr-HR" dirty="0" err="1"/>
              <a:t>sudiji</a:t>
            </a:r>
            <a:r>
              <a:rPr lang="hr-HR" dirty="0"/>
              <a:t> dostaviti kopiju sporazuma o nagodbi. </a:t>
            </a:r>
            <a:endParaRPr lang="en-US" dirty="0"/>
          </a:p>
          <a:p>
            <a:endParaRPr lang="en-US" dirty="0"/>
          </a:p>
        </p:txBody>
      </p:sp>
    </p:spTree>
    <p:extLst>
      <p:ext uri="{BB962C8B-B14F-4D97-AF65-F5344CB8AC3E}">
        <p14:creationId xmlns:p14="http://schemas.microsoft.com/office/powerpoint/2010/main" val="1182364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a:t>Zakoni nisu </a:t>
            </a:r>
            <a:r>
              <a:rPr lang="hr-HR" dirty="0" err="1"/>
              <a:t>regulisali</a:t>
            </a:r>
            <a:r>
              <a:rPr lang="hr-HR" dirty="0"/>
              <a:t> na koji način će </a:t>
            </a:r>
            <a:r>
              <a:rPr lang="hr-HR" dirty="0" err="1"/>
              <a:t>sudije</a:t>
            </a:r>
            <a:r>
              <a:rPr lang="hr-HR" dirty="0"/>
              <a:t> zatvoriti predmet koji je riješen medijacijom. Postoje različita mišljenja u različitim profesionalnim krugovima, a kreću se od toga da je </a:t>
            </a:r>
            <a:r>
              <a:rPr lang="hr-HR" dirty="0" err="1"/>
              <a:t>sudijama</a:t>
            </a:r>
            <a:r>
              <a:rPr lang="hr-HR" dirty="0"/>
              <a:t> dovoljna kopija sporazuma o nagodbi do toga da bez obzira na postojanje sporazuma, tužilac mora povući tužbu, a tuženi prihvatiti povlačenje.</a:t>
            </a:r>
            <a:endParaRPr lang="en-US" dirty="0"/>
          </a:p>
        </p:txBody>
      </p:sp>
    </p:spTree>
    <p:extLst>
      <p:ext uri="{BB962C8B-B14F-4D97-AF65-F5344CB8AC3E}">
        <p14:creationId xmlns:p14="http://schemas.microsoft.com/office/powerpoint/2010/main" val="495155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35</TotalTime>
  <Words>1293</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Times New Roman</vt:lpstr>
      <vt:lpstr>Parallax</vt:lpstr>
      <vt:lpstr>Alternativno rješavanje sporova</vt:lpstr>
      <vt:lpstr>Medijacija je postupak u kojem treća neutralna osoba (medijator) pomaže stranama u nastojanju da postignu obostrano prihvatljivo rješenje spora. Medijator olakšava razgovor i stvara pozitivnu atmosferu u kojoj se mišljenja i vrijednosti strana uvažavaju. Svaka strana može iznijeti svoje stavove, pojasniti kako trenutni spor utiče na nju, te kakve bi opcije zadovoljile njene interese.    </vt:lpstr>
      <vt:lpstr>Medijacija počiva na četiri osnovna principa:  </vt:lpstr>
      <vt:lpstr>RAZVOJ MEDIJACIJE U SVIJETU I KOD NAS </vt:lpstr>
      <vt:lpstr>PowerPoint Presentation</vt:lpstr>
      <vt:lpstr>PowerPoint Presentation</vt:lpstr>
      <vt:lpstr>PowerPoint Presentation</vt:lpstr>
      <vt:lpstr>SUDOVI I MEDIJACIJA </vt:lpstr>
      <vt:lpstr>PowerPoint Presentation</vt:lpstr>
      <vt:lpstr>Kriterijum po kojima se može prepoznati predmet pogodan za medijaciju su:  </vt:lpstr>
      <vt:lpstr>PowerPoint Presentation</vt:lpstr>
      <vt:lpstr>PowerPoint Presentation</vt:lpstr>
      <vt:lpstr>PowerPoint Presentation</vt:lpstr>
      <vt:lpstr>PowerPoint Presentation</vt:lpstr>
      <vt:lpstr>Principi:</vt:lpstr>
      <vt:lpstr>HVALA NA PAŽNJI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Medijacija je postupak u kojem treća neutralna osoba (medijator) pomaže stranama u nastojanju da postignu obostrano prihvatljivo rješenje spora. Medijator olakšava razgovor i stvara pozitivnu atmosferu u kojoj se mišljenja i vrijednosti strana uvažavaju. Svaka strana može iznijeti svoje stavove, pojasniti kako trenutni spor utiče na nju, te kakve bi opcije zadovoljile njene interese.</dc:title>
  <dc:creator>Branka Skoko</dc:creator>
  <cp:lastModifiedBy>petar</cp:lastModifiedBy>
  <cp:revision>8</cp:revision>
  <dcterms:created xsi:type="dcterms:W3CDTF">2017-05-03T07:43:38Z</dcterms:created>
  <dcterms:modified xsi:type="dcterms:W3CDTF">2017-05-03T20:36:59Z</dcterms:modified>
</cp:coreProperties>
</file>