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94"/>
  </p:notesMasterIdLst>
  <p:sldIdLst>
    <p:sldId id="256" r:id="rId2"/>
    <p:sldId id="257" r:id="rId3"/>
    <p:sldId id="258" r:id="rId4"/>
    <p:sldId id="278" r:id="rId5"/>
    <p:sldId id="308" r:id="rId6"/>
    <p:sldId id="263" r:id="rId7"/>
    <p:sldId id="273" r:id="rId8"/>
    <p:sldId id="289" r:id="rId9"/>
    <p:sldId id="265" r:id="rId10"/>
    <p:sldId id="267" r:id="rId11"/>
    <p:sldId id="268" r:id="rId12"/>
    <p:sldId id="291" r:id="rId13"/>
    <p:sldId id="292" r:id="rId14"/>
    <p:sldId id="290" r:id="rId15"/>
    <p:sldId id="269" r:id="rId16"/>
    <p:sldId id="275" r:id="rId17"/>
    <p:sldId id="270" r:id="rId18"/>
    <p:sldId id="311" r:id="rId19"/>
    <p:sldId id="293" r:id="rId20"/>
    <p:sldId id="276" r:id="rId21"/>
    <p:sldId id="271" r:id="rId22"/>
    <p:sldId id="277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9" r:id="rId31"/>
    <p:sldId id="301" r:id="rId32"/>
    <p:sldId id="302" r:id="rId33"/>
    <p:sldId id="303" r:id="rId34"/>
    <p:sldId id="307" r:id="rId35"/>
    <p:sldId id="304" r:id="rId36"/>
    <p:sldId id="305" r:id="rId37"/>
    <p:sldId id="306" r:id="rId38"/>
    <p:sldId id="310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58" r:id="rId47"/>
    <p:sldId id="319" r:id="rId48"/>
    <p:sldId id="321" r:id="rId49"/>
    <p:sldId id="322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338" r:id="rId65"/>
    <p:sldId id="340" r:id="rId66"/>
    <p:sldId id="341" r:id="rId67"/>
    <p:sldId id="342" r:id="rId68"/>
    <p:sldId id="343" r:id="rId69"/>
    <p:sldId id="339" r:id="rId70"/>
    <p:sldId id="344" r:id="rId71"/>
    <p:sldId id="345" r:id="rId72"/>
    <p:sldId id="346" r:id="rId73"/>
    <p:sldId id="347" r:id="rId74"/>
    <p:sldId id="348" r:id="rId75"/>
    <p:sldId id="349" r:id="rId76"/>
    <p:sldId id="350" r:id="rId77"/>
    <p:sldId id="351" r:id="rId78"/>
    <p:sldId id="352" r:id="rId79"/>
    <p:sldId id="353" r:id="rId80"/>
    <p:sldId id="354" r:id="rId81"/>
    <p:sldId id="355" r:id="rId82"/>
    <p:sldId id="356" r:id="rId83"/>
    <p:sldId id="357" r:id="rId84"/>
    <p:sldId id="359" r:id="rId85"/>
    <p:sldId id="360" r:id="rId86"/>
    <p:sldId id="361" r:id="rId87"/>
    <p:sldId id="362" r:id="rId88"/>
    <p:sldId id="363" r:id="rId89"/>
    <p:sldId id="364" r:id="rId90"/>
    <p:sldId id="365" r:id="rId91"/>
    <p:sldId id="366" r:id="rId92"/>
    <p:sldId id="367" r:id="rId9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074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5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1103A-4368-4647-912C-35C59E867048}" type="datetimeFigureOut">
              <a:rPr lang="hr-HR" smtClean="0"/>
              <a:t>10.4.2017.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6541D-E49A-4BA4-A0AE-C47C0F4A25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730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6541D-E49A-4BA4-A0AE-C47C0F4A2581}" type="slidenum">
              <a:rPr lang="hr-HR" smtClean="0"/>
              <a:t>71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032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D17E-DCD7-4862-B9B2-2F068495DE6E}" type="datetime1">
              <a:rPr lang="hr-HR" smtClean="0"/>
              <a:t>10.4.2017.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F162-C10C-4C09-95A3-94DD184107AF}" type="datetime1">
              <a:rPr lang="hr-HR" smtClean="0"/>
              <a:t>10.4.2017.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B87B-A30A-4175-B968-5B6B08112EB0}" type="datetime1">
              <a:rPr lang="hr-HR" smtClean="0"/>
              <a:t>10.4.2017.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F2AA-5697-4EAF-B60D-5CAEF88B0120}" type="datetime1">
              <a:rPr lang="hr-HR" smtClean="0"/>
              <a:t>10.4.2017.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A161-BF42-4009-AE4D-149D3D813773}" type="datetime1">
              <a:rPr lang="hr-HR" smtClean="0"/>
              <a:t>10.4.2017.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69AB-271C-41A7-B1F5-E94CD9DDF9B0}" type="datetime1">
              <a:rPr lang="hr-HR" smtClean="0"/>
              <a:t>10.4.2017.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98FE-F061-4953-8C8B-2DD543398B57}" type="datetime1">
              <a:rPr lang="hr-HR" smtClean="0"/>
              <a:t>10.4.2017.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FEFD-47A2-45BD-BDBE-7A1F52ABA004}" type="datetime1">
              <a:rPr lang="hr-HR" smtClean="0"/>
              <a:t>10.4.2017.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433E-F66B-4CE6-BE5A-36FA3312FE8C}" type="datetime1">
              <a:rPr lang="hr-HR" smtClean="0"/>
              <a:t>10.4.2017.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D390-8C29-4C91-B6B0-C70DC8C6A1AF}" type="datetime1">
              <a:rPr lang="hr-HR" smtClean="0"/>
              <a:t>10.4.2017.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0EF6-C5D2-4278-875D-178A7DC08D34}" type="datetime1">
              <a:rPr lang="hr-HR" smtClean="0"/>
              <a:t>10.4.2017.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6ED4B7D-A7E3-4151-B427-7588E0289686}" type="datetime1">
              <a:rPr lang="hr-HR" smtClean="0"/>
              <a:t>10.4.2017.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79BA44-1948-4914-881B-AF3D0A299276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onika.cavlovic@ombudsman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640" y="2924944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sq-AL" sz="3200" dirty="0">
                <a:ea typeface="Times New Roman"/>
                <a:cs typeface="Times New Roman"/>
              </a:rPr>
              <a:t>	</a:t>
            </a:r>
            <a:r>
              <a:rPr lang="hr-HR" sz="3200" dirty="0">
                <a:ea typeface="Times New Roman"/>
                <a:cs typeface="Times New Roman"/>
              </a:rPr>
              <a:t> </a:t>
            </a:r>
            <a:br>
              <a:rPr lang="hr-HR" sz="3200" dirty="0">
                <a:ea typeface="Times New Roman"/>
                <a:cs typeface="Times New Roman"/>
              </a:rPr>
            </a:br>
            <a:r>
              <a:rPr lang="sq-AL" sz="3200" b="1" dirty="0">
                <a:ea typeface="Times New Roman"/>
                <a:cs typeface="Calibri"/>
              </a:rPr>
              <a:t> </a:t>
            </a:r>
            <a:r>
              <a:rPr lang="hr-HR" sz="3200" dirty="0">
                <a:ea typeface="Times New Roman"/>
                <a:cs typeface="Times New Roman"/>
              </a:rPr>
              <a:t/>
            </a:r>
            <a:br>
              <a:rPr lang="hr-HR" sz="3200" dirty="0">
                <a:ea typeface="Times New Roman"/>
                <a:cs typeface="Times New Roman"/>
              </a:rPr>
            </a:br>
            <a:r>
              <a:rPr lang="sq-AL" dirty="0">
                <a:ea typeface="Times New Roman"/>
                <a:cs typeface="Times New Roman"/>
              </a:rPr>
              <a:t> </a:t>
            </a:r>
            <a:r>
              <a:rPr lang="hr-HR" sz="3200" dirty="0">
                <a:ea typeface="Times New Roman"/>
                <a:cs typeface="Times New Roman"/>
              </a:rPr>
              <a:t/>
            </a:r>
            <a:br>
              <a:rPr lang="hr-HR" sz="3200" dirty="0">
                <a:ea typeface="Times New Roman"/>
                <a:cs typeface="Times New Roman"/>
              </a:rPr>
            </a:br>
            <a:endParaRPr lang="hr-H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224135"/>
          </a:xfrm>
        </p:spPr>
        <p:txBody>
          <a:bodyPr>
            <a:normAutofit/>
          </a:bodyPr>
          <a:lstStyle/>
          <a:p>
            <a:r>
              <a:rPr lang="sq-AL" sz="1800" b="1" dirty="0" smtClean="0">
                <a:effectLst/>
                <a:latin typeface="+mj-lt"/>
                <a:cs typeface="Calibri"/>
              </a:rPr>
              <a:t>Monika</a:t>
            </a:r>
            <a:r>
              <a:rPr lang="sq-AL" sz="1800" b="1" dirty="0" smtClean="0">
                <a:effectLst/>
                <a:cs typeface="Calibri"/>
              </a:rPr>
              <a:t> Čavlović</a:t>
            </a:r>
            <a:r>
              <a:rPr lang="sq-AL" sz="1800" dirty="0" smtClean="0">
                <a:effectLst/>
                <a:cs typeface="Calibri"/>
              </a:rPr>
              <a:t>, </a:t>
            </a:r>
            <a:r>
              <a:rPr lang="hr-HR" sz="1800" dirty="0" smtClean="0">
                <a:cs typeface="Calibri"/>
              </a:rPr>
              <a:t>savjetnica </a:t>
            </a:r>
            <a:r>
              <a:rPr lang="hr-HR" sz="1800" dirty="0">
                <a:cs typeface="Calibri"/>
              </a:rPr>
              <a:t>za zaštitu i promicanje ljudskih prava </a:t>
            </a:r>
            <a:r>
              <a:rPr lang="sq-AL" sz="1800" dirty="0" smtClean="0">
                <a:effectLst/>
                <a:cs typeface="Calibri"/>
              </a:rPr>
              <a:t>Ured pučke pravobraniteljice Republike Hrvatske</a:t>
            </a:r>
          </a:p>
          <a:p>
            <a:r>
              <a:rPr lang="sq-AL" sz="1800" dirty="0" smtClean="0">
                <a:hlinkClick r:id="rId2"/>
              </a:rPr>
              <a:t>monika.cavlovic@ombudsman.hr</a:t>
            </a:r>
            <a:endParaRPr lang="sq-AL" sz="1800" dirty="0" smtClean="0"/>
          </a:p>
          <a:p>
            <a:endParaRPr lang="hr-HR" sz="2000" dirty="0" smtClean="0">
              <a:effectLst/>
            </a:endParaRPr>
          </a:p>
          <a:p>
            <a:endParaRPr lang="hr-H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677" y="5373216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91680" y="1052736"/>
            <a:ext cx="59584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sr-Latn-CS" sz="2400" b="1" u="sng" kern="50" dirty="0">
                <a:solidFill>
                  <a:schemeClr val="tx2"/>
                </a:solidFill>
                <a:ea typeface="Calibri"/>
                <a:cs typeface="Times New Roman"/>
              </a:rPr>
              <a:t>Anti-diskriminaciono pravo: primjeri iz prakse i procesno dokazivanje diskriminacije</a:t>
            </a:r>
            <a:endParaRPr lang="hr-HR" sz="2400" kern="5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hr-HR" sz="2400" b="1" kern="50" dirty="0">
                <a:solidFill>
                  <a:schemeClr val="tx2"/>
                </a:solidFill>
                <a:ea typeface="Calibri"/>
                <a:cs typeface="Times New Roman"/>
              </a:rPr>
              <a:t> </a:t>
            </a:r>
            <a:endParaRPr lang="hr-HR" sz="2400" kern="5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r-Latn-CS" kern="50" dirty="0" smtClean="0">
                <a:solidFill>
                  <a:schemeClr val="tx2"/>
                </a:solidFill>
                <a:ea typeface="Calibri"/>
                <a:cs typeface="Times New Roman"/>
              </a:rPr>
              <a:t>10</a:t>
            </a:r>
            <a:r>
              <a:rPr lang="sr-Latn-CS" kern="50" dirty="0">
                <a:solidFill>
                  <a:schemeClr val="tx2"/>
                </a:solidFill>
                <a:ea typeface="Calibri"/>
                <a:cs typeface="Times New Roman"/>
              </a:rPr>
              <a:t>. i 11. </a:t>
            </a:r>
            <a:r>
              <a:rPr lang="sr-Latn-CS" kern="50" dirty="0" smtClean="0">
                <a:solidFill>
                  <a:schemeClr val="tx2"/>
                </a:solidFill>
                <a:ea typeface="Calibri"/>
                <a:cs typeface="Times New Roman"/>
              </a:rPr>
              <a:t>travnja </a:t>
            </a:r>
            <a:r>
              <a:rPr lang="sr-Latn-CS" kern="50" dirty="0">
                <a:solidFill>
                  <a:schemeClr val="tx2"/>
                </a:solidFill>
                <a:ea typeface="Calibri"/>
                <a:cs typeface="Times New Roman"/>
              </a:rPr>
              <a:t>2017</a:t>
            </a:r>
            <a:r>
              <a:rPr lang="sr-Latn-CS" kern="50" dirty="0" smtClean="0">
                <a:solidFill>
                  <a:schemeClr val="tx2"/>
                </a:solidFill>
                <a:ea typeface="Calibri"/>
                <a:cs typeface="Times New Roman"/>
              </a:rPr>
              <a:t>., Teslić</a:t>
            </a:r>
            <a:endParaRPr lang="hr-HR" sz="2400" kern="5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r-Latn-CS" kern="50" dirty="0">
                <a:solidFill>
                  <a:schemeClr val="tx2"/>
                </a:solidFill>
                <a:ea typeface="Calibri"/>
                <a:cs typeface="Times New Roman"/>
              </a:rPr>
              <a:t>Organizatori: Fondacija </a:t>
            </a:r>
            <a:r>
              <a:rPr lang="sr-Latn-CS" kern="50" dirty="0" err="1">
                <a:solidFill>
                  <a:schemeClr val="tx2"/>
                </a:solidFill>
                <a:ea typeface="Calibri"/>
                <a:cs typeface="Times New Roman"/>
              </a:rPr>
              <a:t>Heinrich</a:t>
            </a:r>
            <a:r>
              <a:rPr lang="sr-Latn-CS" kern="50" dirty="0">
                <a:solidFill>
                  <a:schemeClr val="tx2"/>
                </a:solidFill>
                <a:ea typeface="Calibri"/>
                <a:cs typeface="Times New Roman"/>
              </a:rPr>
              <a:t> </a:t>
            </a:r>
            <a:r>
              <a:rPr lang="sr-Latn-CS" kern="50" dirty="0" err="1">
                <a:solidFill>
                  <a:schemeClr val="tx2"/>
                </a:solidFill>
                <a:ea typeface="Calibri"/>
                <a:cs typeface="Times New Roman"/>
              </a:rPr>
              <a:t>Böll</a:t>
            </a:r>
            <a:r>
              <a:rPr lang="sr-Latn-CS" kern="50" dirty="0">
                <a:solidFill>
                  <a:schemeClr val="tx2"/>
                </a:solidFill>
                <a:ea typeface="Calibri"/>
                <a:cs typeface="Times New Roman"/>
              </a:rPr>
              <a:t> u saradnji s Centrom za edukaciju sudija i tužilaca Republike Srpske</a:t>
            </a:r>
            <a:endParaRPr lang="hr-HR" sz="2400" kern="50" dirty="0">
              <a:solidFill>
                <a:schemeClr val="tx2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449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Diskriminacijom</a:t>
            </a:r>
            <a:r>
              <a:rPr lang="en-US" dirty="0"/>
              <a:t> 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hr-HR" dirty="0" smtClean="0"/>
              <a:t>ZSD-a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stavljanje</a:t>
            </a:r>
            <a:r>
              <a:rPr lang="en-US" dirty="0"/>
              <a:t> u </a:t>
            </a:r>
            <a:r>
              <a:rPr lang="en-US" dirty="0" err="1"/>
              <a:t>nepovoljniji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ovoga</a:t>
            </a:r>
            <a:r>
              <a:rPr lang="en-US" dirty="0" smtClean="0"/>
              <a:t> </a:t>
            </a:r>
            <a:r>
              <a:rPr lang="hr-HR" dirty="0" smtClean="0"/>
              <a:t>Zakona</a:t>
            </a:r>
            <a:r>
              <a:rPr lang="en-US" dirty="0" smtClean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povezane</a:t>
            </a:r>
            <a:r>
              <a:rPr lang="en-US" dirty="0"/>
              <a:t> s </a:t>
            </a:r>
            <a:r>
              <a:rPr lang="en-US" dirty="0" err="1"/>
              <a:t>njom</a:t>
            </a:r>
            <a:r>
              <a:rPr lang="en-US" dirty="0"/>
              <a:t> </a:t>
            </a:r>
            <a:r>
              <a:rPr lang="en-US" dirty="0" err="1"/>
              <a:t>rodbinskim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vezama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Diskriminacijom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stavljanje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u </a:t>
            </a:r>
            <a:r>
              <a:rPr lang="en-US" dirty="0" err="1"/>
              <a:t>nepovoljniji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temelju</a:t>
            </a:r>
            <a:r>
              <a:rPr lang="en-US" dirty="0"/>
              <a:t> </a:t>
            </a:r>
            <a:r>
              <a:rPr lang="en-US" dirty="0" err="1"/>
              <a:t>pogrešne</a:t>
            </a:r>
            <a:r>
              <a:rPr lang="en-US" dirty="0"/>
              <a:t> </a:t>
            </a:r>
            <a:r>
              <a:rPr lang="en-US" dirty="0" err="1"/>
              <a:t>predodžbe</a:t>
            </a:r>
            <a:r>
              <a:rPr lang="en-US" dirty="0"/>
              <a:t> o </a:t>
            </a:r>
            <a:r>
              <a:rPr lang="en-US" dirty="0" err="1"/>
              <a:t>postojanju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diskriminaciju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hr-HR" dirty="0" smtClean="0"/>
              <a:t>ZSD-a.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Diskriminacija?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10</a:t>
            </a:fld>
            <a:endParaRPr lang="hr-H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021288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2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Osnove diskriminacije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lvl="4"/>
            <a:r>
              <a:rPr lang="vi-VN" sz="1800" dirty="0" smtClean="0">
                <a:latin typeface="Candara" panose="020E0502030303020204" pitchFamily="34" charset="0"/>
              </a:rPr>
              <a:t>ras</a:t>
            </a:r>
            <a:r>
              <a:rPr lang="hr-HR" sz="1800" dirty="0" smtClean="0">
                <a:latin typeface="Candara" panose="020E0502030303020204" pitchFamily="34" charset="0"/>
              </a:rPr>
              <a:t>a</a:t>
            </a:r>
            <a:r>
              <a:rPr lang="vi-VN" sz="1800" dirty="0" smtClean="0">
                <a:latin typeface="Candara" panose="020E0502030303020204" pitchFamily="34" charset="0"/>
              </a:rPr>
              <a:t> </a:t>
            </a:r>
            <a:r>
              <a:rPr lang="vi-VN" sz="1800" dirty="0">
                <a:latin typeface="Candara" panose="020E0502030303020204" pitchFamily="34" charset="0"/>
              </a:rPr>
              <a:t>ili </a:t>
            </a:r>
            <a:r>
              <a:rPr lang="vi-VN" sz="1800" dirty="0" smtClean="0">
                <a:latin typeface="Candara" panose="020E0502030303020204" pitchFamily="34" charset="0"/>
              </a:rPr>
              <a:t>etničk</a:t>
            </a:r>
            <a:r>
              <a:rPr lang="hr-HR" sz="1800" dirty="0" smtClean="0">
                <a:latin typeface="Candara" panose="020E0502030303020204" pitchFamily="34" charset="0"/>
              </a:rPr>
              <a:t>a</a:t>
            </a:r>
            <a:r>
              <a:rPr lang="vi-VN" sz="1800" dirty="0" smtClean="0">
                <a:latin typeface="Candara" panose="020E0502030303020204" pitchFamily="34" charset="0"/>
              </a:rPr>
              <a:t> pripadnost </a:t>
            </a:r>
            <a:r>
              <a:rPr lang="vi-VN" sz="1800" dirty="0">
                <a:latin typeface="Candara" panose="020E0502030303020204" pitchFamily="34" charset="0"/>
              </a:rPr>
              <a:t>ili </a:t>
            </a:r>
            <a:r>
              <a:rPr lang="vi-VN" sz="1800" dirty="0" smtClean="0">
                <a:latin typeface="Candara" panose="020E0502030303020204" pitchFamily="34" charset="0"/>
              </a:rPr>
              <a:t>boj</a:t>
            </a:r>
            <a:r>
              <a:rPr lang="hr-HR" sz="1800" dirty="0" smtClean="0">
                <a:latin typeface="Candara" panose="020E0502030303020204" pitchFamily="34" charset="0"/>
              </a:rPr>
              <a:t>a</a:t>
            </a:r>
            <a:r>
              <a:rPr lang="vi-VN" sz="1800" dirty="0" smtClean="0">
                <a:latin typeface="Candara" panose="020E0502030303020204" pitchFamily="34" charset="0"/>
              </a:rPr>
              <a:t> kože</a:t>
            </a:r>
            <a:endParaRPr lang="hr-HR" sz="1800" dirty="0" smtClean="0">
              <a:latin typeface="Candara" panose="020E0502030303020204" pitchFamily="34" charset="0"/>
            </a:endParaRPr>
          </a:p>
          <a:p>
            <a:pPr lvl="4"/>
            <a:r>
              <a:rPr lang="vi-VN" sz="1800" dirty="0" smtClean="0">
                <a:latin typeface="Candara" panose="020E0502030303020204" pitchFamily="34" charset="0"/>
              </a:rPr>
              <a:t>spol</a:t>
            </a:r>
            <a:endParaRPr lang="hr-HR" sz="1800" dirty="0" smtClean="0">
              <a:latin typeface="Candara" panose="020E0502030303020204" pitchFamily="34" charset="0"/>
            </a:endParaRPr>
          </a:p>
          <a:p>
            <a:pPr lvl="4"/>
            <a:r>
              <a:rPr lang="hr-HR" sz="1800" dirty="0">
                <a:latin typeface="Candara" panose="020E0502030303020204" pitchFamily="34" charset="0"/>
              </a:rPr>
              <a:t>j</a:t>
            </a:r>
            <a:r>
              <a:rPr lang="vi-VN" sz="1800" dirty="0" smtClean="0">
                <a:latin typeface="Candara" panose="020E0502030303020204" pitchFamily="34" charset="0"/>
              </a:rPr>
              <a:t>ezik</a:t>
            </a:r>
            <a:endParaRPr lang="hr-HR" sz="1800" dirty="0" smtClean="0">
              <a:latin typeface="Candara" panose="020E0502030303020204" pitchFamily="34" charset="0"/>
            </a:endParaRPr>
          </a:p>
          <a:p>
            <a:pPr lvl="4"/>
            <a:r>
              <a:rPr lang="vi-VN" sz="1800" dirty="0" smtClean="0">
                <a:latin typeface="Candara" panose="020E0502030303020204" pitchFamily="34" charset="0"/>
              </a:rPr>
              <a:t>vjer</a:t>
            </a:r>
            <a:r>
              <a:rPr lang="hr-HR" sz="1800" dirty="0" smtClean="0">
                <a:latin typeface="Candara" panose="020E0502030303020204" pitchFamily="34" charset="0"/>
              </a:rPr>
              <a:t>a</a:t>
            </a:r>
          </a:p>
          <a:p>
            <a:pPr lvl="4"/>
            <a:r>
              <a:rPr lang="vi-VN" sz="1800" dirty="0" smtClean="0">
                <a:latin typeface="Candara" panose="020E0502030303020204" pitchFamily="34" charset="0"/>
              </a:rPr>
              <a:t>političko </a:t>
            </a:r>
            <a:r>
              <a:rPr lang="vi-VN" sz="1800" dirty="0">
                <a:latin typeface="Candara" panose="020E0502030303020204" pitchFamily="34" charset="0"/>
              </a:rPr>
              <a:t>ili </a:t>
            </a:r>
            <a:r>
              <a:rPr lang="vi-VN" sz="1800" dirty="0" smtClean="0">
                <a:latin typeface="Candara" panose="020E0502030303020204" pitchFamily="34" charset="0"/>
              </a:rPr>
              <a:t>drugo uvjerenj</a:t>
            </a:r>
            <a:r>
              <a:rPr lang="hr-HR" sz="1800" dirty="0" smtClean="0">
                <a:latin typeface="Candara" panose="020E0502030303020204" pitchFamily="34" charset="0"/>
              </a:rPr>
              <a:t>e</a:t>
            </a:r>
            <a:r>
              <a:rPr lang="vi-VN" sz="1800" dirty="0" smtClean="0">
                <a:latin typeface="Candara" panose="020E0502030303020204" pitchFamily="34" charset="0"/>
              </a:rPr>
              <a:t> </a:t>
            </a:r>
            <a:endParaRPr lang="hr-HR" sz="1800" dirty="0" smtClean="0">
              <a:latin typeface="Candara" panose="020E0502030303020204" pitchFamily="34" charset="0"/>
            </a:endParaRPr>
          </a:p>
          <a:p>
            <a:pPr lvl="4"/>
            <a:r>
              <a:rPr lang="vi-VN" sz="1800" dirty="0" smtClean="0">
                <a:latin typeface="Candara" panose="020E0502030303020204" pitchFamily="34" charset="0"/>
              </a:rPr>
              <a:t>nacionalno</a:t>
            </a:r>
            <a:r>
              <a:rPr lang="hr-HR" sz="1800" dirty="0" smtClean="0">
                <a:latin typeface="Candara" panose="020E0502030303020204" pitchFamily="34" charset="0"/>
              </a:rPr>
              <a:t> </a:t>
            </a:r>
            <a:r>
              <a:rPr lang="vi-VN" sz="1800" dirty="0" smtClean="0">
                <a:latin typeface="Candara" panose="020E0502030303020204" pitchFamily="34" charset="0"/>
              </a:rPr>
              <a:t>podrijetl</a:t>
            </a:r>
            <a:r>
              <a:rPr lang="hr-HR" sz="1800" dirty="0" smtClean="0">
                <a:latin typeface="Candara" panose="020E0502030303020204" pitchFamily="34" charset="0"/>
              </a:rPr>
              <a:t>o</a:t>
            </a:r>
          </a:p>
          <a:p>
            <a:pPr lvl="4"/>
            <a:r>
              <a:rPr lang="vi-VN" sz="1800" dirty="0" smtClean="0">
                <a:latin typeface="Candara" panose="020E0502030303020204" pitchFamily="34" charset="0"/>
              </a:rPr>
              <a:t> socijalno podrijetl</a:t>
            </a:r>
            <a:r>
              <a:rPr lang="hr-HR" sz="1800" dirty="0" smtClean="0">
                <a:latin typeface="Candara" panose="020E0502030303020204" pitchFamily="34" charset="0"/>
              </a:rPr>
              <a:t>o</a:t>
            </a:r>
          </a:p>
          <a:p>
            <a:pPr lvl="4"/>
            <a:r>
              <a:rPr lang="vi-VN" sz="1800" dirty="0" smtClean="0">
                <a:latin typeface="Candara" panose="020E0502030303020204" pitchFamily="34" charset="0"/>
              </a:rPr>
              <a:t> imovno stanj</a:t>
            </a:r>
            <a:r>
              <a:rPr lang="hr-HR" sz="1800" dirty="0" smtClean="0">
                <a:latin typeface="Candara" panose="020E0502030303020204" pitchFamily="34" charset="0"/>
              </a:rPr>
              <a:t>e</a:t>
            </a:r>
          </a:p>
          <a:p>
            <a:pPr marL="1234440" lvl="4" indent="0">
              <a:buNone/>
            </a:pPr>
            <a:endParaRPr lang="en-US" sz="1200" b="0" i="0" dirty="0" smtClean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vi-VN" sz="1800" dirty="0">
                <a:latin typeface="Candara" panose="020E0502030303020204" pitchFamily="34" charset="0"/>
              </a:rPr>
              <a:t>članstv</a:t>
            </a:r>
            <a:r>
              <a:rPr lang="hr-HR" sz="1800" dirty="0">
                <a:latin typeface="Candara" panose="020E0502030303020204" pitchFamily="34" charset="0"/>
              </a:rPr>
              <a:t>o</a:t>
            </a:r>
            <a:r>
              <a:rPr lang="vi-VN" sz="1800" dirty="0">
                <a:latin typeface="Candara" panose="020E0502030303020204" pitchFamily="34" charset="0"/>
              </a:rPr>
              <a:t> u sindikatu</a:t>
            </a:r>
            <a:endParaRPr lang="hr-HR" sz="1800" dirty="0">
              <a:latin typeface="Candara" panose="020E0502030303020204" pitchFamily="34" charset="0"/>
            </a:endParaRPr>
          </a:p>
          <a:p>
            <a:r>
              <a:rPr lang="vi-VN" sz="1800" dirty="0">
                <a:latin typeface="Candara" panose="020E0502030303020204" pitchFamily="34" charset="0"/>
              </a:rPr>
              <a:t> obrazovanj</a:t>
            </a:r>
            <a:r>
              <a:rPr lang="hr-HR" sz="1800" dirty="0" smtClean="0">
                <a:latin typeface="Candara" panose="020E0502030303020204" pitchFamily="34" charset="0"/>
              </a:rPr>
              <a:t>e</a:t>
            </a:r>
            <a:endParaRPr lang="hr-HR" sz="1800" dirty="0">
              <a:latin typeface="Candara" panose="020E0502030303020204" pitchFamily="34" charset="0"/>
            </a:endParaRPr>
          </a:p>
          <a:p>
            <a:pPr marL="285750" lvl="3" indent="-285750"/>
            <a:r>
              <a:rPr lang="vi-VN" dirty="0" smtClean="0">
                <a:latin typeface="Candara" panose="020E0502030303020204" pitchFamily="34" charset="0"/>
              </a:rPr>
              <a:t>društven</a:t>
            </a:r>
            <a:r>
              <a:rPr lang="hr-HR" dirty="0" smtClean="0">
                <a:latin typeface="Candara" panose="020E0502030303020204" pitchFamily="34" charset="0"/>
              </a:rPr>
              <a:t>i</a:t>
            </a:r>
            <a:r>
              <a:rPr lang="vi-VN" dirty="0" smtClean="0">
                <a:latin typeface="Candara" panose="020E0502030303020204" pitchFamily="34" charset="0"/>
              </a:rPr>
              <a:t> položaj</a:t>
            </a:r>
            <a:endParaRPr lang="hr-HR" dirty="0" smtClean="0">
              <a:latin typeface="Candara" panose="020E0502030303020204" pitchFamily="34" charset="0"/>
            </a:endParaRPr>
          </a:p>
          <a:p>
            <a:pPr marL="285750" lvl="3" indent="-285750"/>
            <a:r>
              <a:rPr lang="vi-VN" dirty="0" smtClean="0">
                <a:latin typeface="Candara" panose="020E0502030303020204" pitchFamily="34" charset="0"/>
              </a:rPr>
              <a:t>bračn</a:t>
            </a:r>
            <a:r>
              <a:rPr lang="hr-HR" dirty="0" smtClean="0">
                <a:latin typeface="Candara" panose="020E0502030303020204" pitchFamily="34" charset="0"/>
              </a:rPr>
              <a:t>i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ili </a:t>
            </a:r>
            <a:r>
              <a:rPr lang="vi-VN" dirty="0" smtClean="0">
                <a:latin typeface="Candara" panose="020E0502030303020204" pitchFamily="34" charset="0"/>
              </a:rPr>
              <a:t>obiteljsk</a:t>
            </a:r>
            <a:r>
              <a:rPr lang="hr-HR" dirty="0" smtClean="0">
                <a:latin typeface="Candara" panose="020E0502030303020204" pitchFamily="34" charset="0"/>
              </a:rPr>
              <a:t>i</a:t>
            </a:r>
            <a:r>
              <a:rPr lang="vi-VN" dirty="0" smtClean="0">
                <a:latin typeface="Candara" panose="020E0502030303020204" pitchFamily="34" charset="0"/>
              </a:rPr>
              <a:t> status</a:t>
            </a:r>
            <a:endParaRPr lang="hr-HR" dirty="0" smtClean="0">
              <a:latin typeface="Candara" panose="020E0502030303020204" pitchFamily="34" charset="0"/>
            </a:endParaRPr>
          </a:p>
          <a:p>
            <a:pPr marL="285750" lvl="3" indent="-285750"/>
            <a:r>
              <a:rPr lang="vi-VN" dirty="0" smtClean="0">
                <a:latin typeface="Candara" panose="020E0502030303020204" pitchFamily="34" charset="0"/>
              </a:rPr>
              <a:t>dob</a:t>
            </a:r>
            <a:endParaRPr lang="hr-HR" dirty="0" smtClean="0">
              <a:latin typeface="Candara" panose="020E0502030303020204" pitchFamily="34" charset="0"/>
            </a:endParaRPr>
          </a:p>
          <a:p>
            <a:pPr marL="285750" lvl="3" indent="-285750"/>
            <a:r>
              <a:rPr lang="vi-VN" dirty="0" smtClean="0">
                <a:latin typeface="Candara" panose="020E0502030303020204" pitchFamily="34" charset="0"/>
              </a:rPr>
              <a:t>zdravstveno stanj</a:t>
            </a:r>
            <a:r>
              <a:rPr lang="hr-HR" dirty="0" smtClean="0">
                <a:latin typeface="Candara" panose="020E0502030303020204" pitchFamily="34" charset="0"/>
              </a:rPr>
              <a:t>e</a:t>
            </a:r>
          </a:p>
          <a:p>
            <a:pPr marL="285750" lvl="3" indent="-285750"/>
            <a:r>
              <a:rPr lang="vi-VN" dirty="0" smtClean="0">
                <a:latin typeface="Candara" panose="020E0502030303020204" pitchFamily="34" charset="0"/>
              </a:rPr>
              <a:t>invaliditet</a:t>
            </a:r>
            <a:endParaRPr lang="hr-HR" dirty="0" smtClean="0">
              <a:latin typeface="Candara" panose="020E0502030303020204" pitchFamily="34" charset="0"/>
            </a:endParaRPr>
          </a:p>
          <a:p>
            <a:pPr marL="285750" lvl="3" indent="-285750"/>
            <a:r>
              <a:rPr lang="vi-VN" dirty="0" smtClean="0">
                <a:latin typeface="Candara" panose="020E0502030303020204" pitchFamily="34" charset="0"/>
              </a:rPr>
              <a:t>genetsko naslijeđ</a:t>
            </a:r>
            <a:r>
              <a:rPr lang="hr-HR" dirty="0" smtClean="0">
                <a:latin typeface="Candara" panose="020E0502030303020204" pitchFamily="34" charset="0"/>
              </a:rPr>
              <a:t>e</a:t>
            </a:r>
          </a:p>
          <a:p>
            <a:pPr marL="285750" lvl="3" indent="-285750"/>
            <a:r>
              <a:rPr lang="vi-VN" dirty="0" smtClean="0">
                <a:latin typeface="Candara" panose="020E0502030303020204" pitchFamily="34" charset="0"/>
              </a:rPr>
              <a:t>rodn</a:t>
            </a:r>
            <a:r>
              <a:rPr lang="hr-HR" dirty="0" smtClean="0">
                <a:latin typeface="Candara" panose="020E0502030303020204" pitchFamily="34" charset="0"/>
              </a:rPr>
              <a:t>i</a:t>
            </a:r>
            <a:r>
              <a:rPr lang="vi-VN" dirty="0" smtClean="0">
                <a:latin typeface="Candara" panose="020E0502030303020204" pitchFamily="34" charset="0"/>
              </a:rPr>
              <a:t> identitet, izražavanj</a:t>
            </a:r>
            <a:r>
              <a:rPr lang="hr-HR" dirty="0" smtClean="0">
                <a:latin typeface="Candara" panose="020E0502030303020204" pitchFamily="34" charset="0"/>
              </a:rPr>
              <a:t>e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ili </a:t>
            </a:r>
            <a:r>
              <a:rPr lang="vi-VN" dirty="0" smtClean="0">
                <a:latin typeface="Candara" panose="020E0502030303020204" pitchFamily="34" charset="0"/>
              </a:rPr>
              <a:t>spoln</a:t>
            </a:r>
            <a:r>
              <a:rPr lang="hr-HR" dirty="0" smtClean="0">
                <a:latin typeface="Candara" panose="020E0502030303020204" pitchFamily="34" charset="0"/>
              </a:rPr>
              <a:t>a</a:t>
            </a:r>
            <a:r>
              <a:rPr lang="vi-VN" dirty="0" smtClean="0">
                <a:latin typeface="Candara" panose="020E0502030303020204" pitchFamily="34" charset="0"/>
              </a:rPr>
              <a:t> orijentacij</a:t>
            </a:r>
            <a:r>
              <a:rPr lang="hr-HR" dirty="0" smtClean="0">
                <a:latin typeface="Candara" panose="020E0502030303020204" pitchFamily="34" charset="0"/>
              </a:rPr>
              <a:t>a</a:t>
            </a:r>
            <a:endParaRPr lang="en-US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11</a:t>
            </a:fld>
            <a:endParaRPr lang="hr-HR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093296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91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Iznimke od diskriminacije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12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1537351" y="2545444"/>
            <a:ext cx="6480720" cy="355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GB" sz="2000" dirty="0" smtClean="0">
                <a:solidFill>
                  <a:srgbClr val="073E87"/>
                </a:solidFill>
                <a:ea typeface="Times New Roman"/>
              </a:rPr>
              <a:t>Dis</a:t>
            </a:r>
            <a:r>
              <a:rPr lang="hr-HR" sz="2000" dirty="0" smtClean="0">
                <a:solidFill>
                  <a:srgbClr val="073E87"/>
                </a:solidFill>
                <a:ea typeface="Times New Roman"/>
              </a:rPr>
              <a:t>k</a:t>
            </a:r>
            <a:r>
              <a:rPr lang="en-GB" sz="2000" dirty="0" err="1" smtClean="0">
                <a:solidFill>
                  <a:srgbClr val="073E87"/>
                </a:solidFill>
                <a:ea typeface="Times New Roman"/>
              </a:rPr>
              <a:t>rimina</a:t>
            </a:r>
            <a:r>
              <a:rPr lang="hr-HR" sz="2000" dirty="0" err="1" smtClean="0">
                <a:solidFill>
                  <a:srgbClr val="073E87"/>
                </a:solidFill>
                <a:ea typeface="Times New Roman"/>
              </a:rPr>
              <a:t>cija</a:t>
            </a:r>
            <a:r>
              <a:rPr lang="en-GB" sz="2000" dirty="0" smtClean="0">
                <a:solidFill>
                  <a:srgbClr val="073E87"/>
                </a:solidFill>
                <a:ea typeface="Times New Roman"/>
              </a:rPr>
              <a:t> </a:t>
            </a:r>
            <a:r>
              <a:rPr lang="hr-HR" sz="2000" dirty="0">
                <a:solidFill>
                  <a:srgbClr val="073E87"/>
                </a:solidFill>
                <a:ea typeface="Times New Roman"/>
              </a:rPr>
              <a:t>je </a:t>
            </a:r>
            <a:r>
              <a:rPr lang="hr-HR" sz="2000" dirty="0" smtClean="0">
                <a:solidFill>
                  <a:srgbClr val="073E87"/>
                </a:solidFill>
                <a:ea typeface="Times New Roman"/>
              </a:rPr>
              <a:t>zabranjena u </a:t>
            </a:r>
            <a:r>
              <a:rPr lang="hr-HR" sz="2000" dirty="0">
                <a:solidFill>
                  <a:srgbClr val="073E87"/>
                </a:solidFill>
                <a:ea typeface="Times New Roman"/>
              </a:rPr>
              <a:t>svim pojavnim </a:t>
            </a:r>
            <a:r>
              <a:rPr lang="hr-HR" sz="2000" dirty="0" smtClean="0">
                <a:solidFill>
                  <a:srgbClr val="073E87"/>
                </a:solidFill>
                <a:ea typeface="Times New Roman"/>
              </a:rPr>
              <a:t>oblicima, no postoji 10 iznimaka (članak 9. ZSD-a), kada se </a:t>
            </a:r>
            <a:r>
              <a:rPr lang="hr-HR" sz="2000" dirty="0">
                <a:solidFill>
                  <a:srgbClr val="073E87"/>
                </a:solidFill>
                <a:ea typeface="Times New Roman"/>
              </a:rPr>
              <a:t>stavljanje u nepovoljniji položaj ne smatra </a:t>
            </a:r>
            <a:r>
              <a:rPr lang="hr-HR" sz="2000" dirty="0" smtClean="0">
                <a:solidFill>
                  <a:srgbClr val="073E87"/>
                </a:solidFill>
                <a:ea typeface="Times New Roman"/>
              </a:rPr>
              <a:t>diskriminacijom.</a:t>
            </a:r>
          </a:p>
          <a:p>
            <a:pPr lvl="0" algn="just">
              <a:spcBef>
                <a:spcPct val="20000"/>
              </a:spcBef>
              <a:buClr>
                <a:srgbClr val="31B6FD"/>
              </a:buClr>
              <a:buSzPct val="100000"/>
            </a:pPr>
            <a:endParaRPr lang="hr-HR" sz="2000" dirty="0" smtClean="0">
              <a:solidFill>
                <a:srgbClr val="073E87"/>
              </a:solidFill>
              <a:ea typeface="Times New Roman"/>
            </a:endParaRPr>
          </a:p>
          <a:p>
            <a:pPr lvl="0" algn="just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hr-HR" sz="2000" dirty="0" smtClean="0">
                <a:solidFill>
                  <a:srgbClr val="073E87"/>
                </a:solidFill>
                <a:ea typeface="Times New Roman"/>
              </a:rPr>
              <a:t>Primjerice:</a:t>
            </a:r>
          </a:p>
          <a:p>
            <a:pPr marL="342900" lvl="0" indent="-342900" algn="just">
              <a:spcBef>
                <a:spcPct val="20000"/>
              </a:spcBef>
              <a:buClr>
                <a:srgbClr val="31B6FD"/>
              </a:buClr>
              <a:buSzPct val="100000"/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73E87"/>
                </a:solidFill>
                <a:ea typeface="Times New Roman"/>
              </a:rPr>
              <a:t>u cilju očuvanja zdravlja i prevencije kaznenih i prekršajnih </a:t>
            </a:r>
            <a:r>
              <a:rPr lang="hr-HR" sz="2000" dirty="0" smtClean="0">
                <a:solidFill>
                  <a:srgbClr val="073E87"/>
                </a:solidFill>
                <a:ea typeface="Times New Roman"/>
              </a:rPr>
              <a:t>djela, ili</a:t>
            </a:r>
          </a:p>
          <a:p>
            <a:pPr marL="342900" lvl="0" indent="-342900" algn="just">
              <a:spcBef>
                <a:spcPct val="20000"/>
              </a:spcBef>
              <a:buClr>
                <a:srgbClr val="31B6FD"/>
              </a:buClr>
              <a:buSzPct val="100000"/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rgbClr val="073E87"/>
                </a:solidFill>
                <a:ea typeface="Times New Roman"/>
              </a:rPr>
              <a:t>U cilju pogodovanja </a:t>
            </a:r>
            <a:r>
              <a:rPr lang="hr-HR" sz="2000" dirty="0">
                <a:solidFill>
                  <a:srgbClr val="073E87"/>
                </a:solidFill>
                <a:ea typeface="Times New Roman"/>
              </a:rPr>
              <a:t>trudnicama, djeci, mladeži, starijim </a:t>
            </a:r>
            <a:r>
              <a:rPr lang="hr-HR" sz="2000" dirty="0" smtClean="0">
                <a:solidFill>
                  <a:srgbClr val="073E87"/>
                </a:solidFill>
                <a:ea typeface="Times New Roman"/>
              </a:rPr>
              <a:t>osobama ili </a:t>
            </a:r>
            <a:r>
              <a:rPr lang="hr-HR" sz="2000" dirty="0">
                <a:solidFill>
                  <a:srgbClr val="073E87"/>
                </a:solidFill>
                <a:ea typeface="Times New Roman"/>
              </a:rPr>
              <a:t>osobama s invaliditetom </a:t>
            </a:r>
            <a:endParaRPr lang="hr-HR" sz="2000" dirty="0" smtClean="0">
              <a:solidFill>
                <a:srgbClr val="073E87"/>
              </a:solidFill>
              <a:ea typeface="Times New Roman"/>
            </a:endParaRPr>
          </a:p>
          <a:p>
            <a:pPr marL="342900" lvl="0" indent="-342900" algn="just">
              <a:spcBef>
                <a:spcPct val="20000"/>
              </a:spcBef>
              <a:buClr>
                <a:srgbClr val="31B6FD"/>
              </a:buClr>
              <a:buSzPct val="100000"/>
              <a:buFont typeface="Arial" panose="020B0604020202020204" pitchFamily="34" charset="0"/>
              <a:buChar char="•"/>
            </a:pPr>
            <a:endParaRPr lang="hr-HR" sz="2400" dirty="0">
              <a:solidFill>
                <a:srgbClr val="073E87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78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Iznimke od diskriminacije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13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55576" y="2551837"/>
            <a:ext cx="748883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Primjerice: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određivanja </a:t>
            </a:r>
            <a:r>
              <a:rPr lang="vi-VN" sz="2000" dirty="0">
                <a:solidFill>
                  <a:schemeClr val="tx2"/>
                </a:solidFill>
                <a:latin typeface="Candara" panose="020E0502030303020204" pitchFamily="34" charset="0"/>
              </a:rPr>
              <a:t>najniže dobi i/ili profesionalnog iskustva i/ili stupnja obrazovanja kao uvjeta za zasnivanje radnog odnosa ili kao uvjeta za stjecanje drugih pogodnosti vezanih uz radni odnos kada je to predviđeno posebnim </a:t>
            </a:r>
            <a:r>
              <a:rPr lang="vi-VN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propisima</a:t>
            </a:r>
            <a:r>
              <a:rPr lang="hr-H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…</a:t>
            </a:r>
          </a:p>
          <a:p>
            <a:pPr algn="ctr"/>
            <a:endParaRPr lang="hr-H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algn="ctr"/>
            <a:r>
              <a:rPr lang="hr-H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ALI!</a:t>
            </a:r>
          </a:p>
          <a:p>
            <a:pPr algn="ctr"/>
            <a:endParaRPr lang="hr-HR" sz="2000" dirty="0" smtClean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algn="ctr"/>
            <a:r>
              <a:rPr lang="vi-VN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Sve iznimke trebaju se tumačiti razmjerno cilju i svrsi </a:t>
            </a:r>
            <a:endParaRPr lang="hr-HR" sz="2000" dirty="0" smtClean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algn="ctr"/>
            <a:r>
              <a:rPr lang="vi-VN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zbog kojih su određene</a:t>
            </a:r>
            <a:r>
              <a:rPr lang="hr-H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!</a:t>
            </a:r>
          </a:p>
          <a:p>
            <a:pPr algn="ctr"/>
            <a:endParaRPr lang="hr-HR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09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Statistike GI 2016. - osnove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14</a:t>
            </a:fld>
            <a:endParaRPr lang="hr-H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32048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35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Područja diskriminacije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15</a:t>
            </a:fld>
            <a:endParaRPr lang="hr-H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021288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9433048" cy="4453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88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006790"/>
              </p:ext>
            </p:extLst>
          </p:nvPr>
        </p:nvGraphicFramePr>
        <p:xfrm>
          <a:off x="827584" y="2924944"/>
          <a:ext cx="7375769" cy="2291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184"/>
                <a:gridCol w="1143917"/>
                <a:gridCol w="1143917"/>
                <a:gridCol w="1143917"/>
                <a:gridCol w="1143917"/>
                <a:gridCol w="1143917"/>
              </a:tblGrid>
              <a:tr h="370840"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2012.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2013.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2014.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2015.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2016.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Diskriminacija rad/</a:t>
                      </a:r>
                      <a:r>
                        <a:rPr lang="hr-HR" dirty="0" err="1" smtClean="0">
                          <a:solidFill>
                            <a:schemeClr val="tx2"/>
                          </a:solidFill>
                        </a:rPr>
                        <a:t>zapošlj</a:t>
                      </a:r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94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89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130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124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116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Diskriminacija </a:t>
                      </a:r>
                    </a:p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ukupno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202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248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263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284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387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Ukupno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/>
                          </a:solidFill>
                        </a:rPr>
                        <a:t>2115</a:t>
                      </a:r>
                    </a:p>
                    <a:p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3406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3162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3531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/>
                          </a:solidFill>
                        </a:rPr>
                        <a:t>3705</a:t>
                      </a:r>
                      <a:endParaRPr lang="hr-H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</a:t>
            </a:r>
            <a:r>
              <a:rPr lang="en-US" dirty="0" err="1" smtClean="0"/>
              <a:t>tatisti</a:t>
            </a:r>
            <a:r>
              <a:rPr lang="hr-HR" dirty="0" err="1" smtClean="0"/>
              <a:t>ke</a:t>
            </a:r>
            <a:r>
              <a:rPr lang="hr-HR" dirty="0" smtClean="0"/>
              <a:t> UPP o diskriminaciji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16</a:t>
            </a:fld>
            <a:endParaRPr lang="hr-HR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21288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07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2200" dirty="0" smtClean="0"/>
              <a:t>Postupanje UPP nakon primitka pritužbe na diskriminaciju ili pokretanja postupak na vlastitu inicijativu</a:t>
            </a:r>
            <a:r>
              <a:rPr lang="en-US" sz="2200" dirty="0" smtClean="0"/>
              <a:t> </a:t>
            </a:r>
            <a:r>
              <a:rPr lang="hr-HR" sz="2200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sz="2200" dirty="0" smtClean="0"/>
              <a:t>Započinje ispitni postupak:</a:t>
            </a:r>
          </a:p>
          <a:p>
            <a:pPr marL="867093" lvl="2" indent="-285750" algn="just"/>
            <a:r>
              <a:rPr lang="hr-HR" dirty="0" smtClean="0">
                <a:latin typeface="Candara" panose="020E0502030303020204" pitchFamily="34" charset="0"/>
              </a:rPr>
              <a:t>je li stranka koja </a:t>
            </a:r>
            <a:r>
              <a:rPr lang="vi-VN" dirty="0">
                <a:latin typeface="Candara" panose="020E0502030303020204" pitchFamily="34" charset="0"/>
              </a:rPr>
              <a:t>tvrdi da je povrijeđeno njezino pravo na jednako </a:t>
            </a:r>
            <a:r>
              <a:rPr lang="vi-VN" dirty="0" smtClean="0">
                <a:latin typeface="Candara" panose="020E0502030303020204" pitchFamily="34" charset="0"/>
              </a:rPr>
              <a:t>postupanje</a:t>
            </a:r>
            <a:r>
              <a:rPr lang="hr-HR" dirty="0" smtClean="0">
                <a:latin typeface="Candara" panose="020E0502030303020204" pitchFamily="34" charset="0"/>
              </a:rPr>
              <a:t> </a:t>
            </a:r>
            <a:r>
              <a:rPr lang="vi-VN" dirty="0" smtClean="0">
                <a:latin typeface="Candara" panose="020E0502030303020204" pitchFamily="34" charset="0"/>
              </a:rPr>
              <a:t>učini</a:t>
            </a:r>
            <a:r>
              <a:rPr lang="hr-HR" dirty="0" err="1" smtClean="0">
                <a:latin typeface="Candara" panose="020E0502030303020204" pitchFamily="34" charset="0"/>
              </a:rPr>
              <a:t>la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vjerojatnim da je došlo do </a:t>
            </a:r>
            <a:r>
              <a:rPr lang="vi-VN" dirty="0" smtClean="0">
                <a:latin typeface="Candara" panose="020E0502030303020204" pitchFamily="34" charset="0"/>
              </a:rPr>
              <a:t>diskriminacije</a:t>
            </a:r>
            <a:r>
              <a:rPr lang="hr-HR" dirty="0" smtClean="0">
                <a:latin typeface="Candara" panose="020E0502030303020204" pitchFamily="34" charset="0"/>
              </a:rPr>
              <a:t>?</a:t>
            </a:r>
          </a:p>
          <a:p>
            <a:pPr marL="867093" lvl="2" indent="-285750" algn="just"/>
            <a:r>
              <a:rPr lang="hr-HR" dirty="0">
                <a:latin typeface="Candara" panose="020E0502030303020204" pitchFamily="34" charset="0"/>
              </a:rPr>
              <a:t>p</a:t>
            </a:r>
            <a:r>
              <a:rPr lang="hr-HR" dirty="0" smtClean="0">
                <a:latin typeface="Candara" panose="020E0502030303020204" pitchFamily="34" charset="0"/>
              </a:rPr>
              <a:t>rebacivanje tereta dokazivanja – je li protivna stranka dokazala da nije bilo diskriminacije?</a:t>
            </a:r>
          </a:p>
          <a:p>
            <a:pPr marL="867093" lvl="2" indent="-285750" algn="just"/>
            <a:r>
              <a:rPr lang="hr-HR" dirty="0" smtClean="0">
                <a:latin typeface="Candara" panose="020E0502030303020204" pitchFamily="34" charset="0"/>
              </a:rPr>
              <a:t>postoji li osnova sumnje na diskriminaciju?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Pritužbe na diskriminaciju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17</a:t>
            </a:fld>
            <a:endParaRPr lang="hr-HR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93296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70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25</a:t>
            </a:r>
            <a:r>
              <a:rPr lang="en-US" dirty="0" smtClean="0"/>
              <a:t>.</a:t>
            </a:r>
            <a:r>
              <a:rPr lang="hr-HR" dirty="0" smtClean="0"/>
              <a:t> Zakona o pučkom pravobranitelju</a:t>
            </a:r>
            <a:endParaRPr lang="en-US" dirty="0"/>
          </a:p>
          <a:p>
            <a:pPr algn="just"/>
            <a:r>
              <a:rPr lang="en-US" dirty="0" err="1" smtClean="0"/>
              <a:t>državn</a:t>
            </a:r>
            <a:r>
              <a:rPr lang="hr-HR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tijela</a:t>
            </a:r>
            <a:r>
              <a:rPr lang="en-US" dirty="0"/>
              <a:t>, </a:t>
            </a:r>
            <a:r>
              <a:rPr lang="en-US" dirty="0" err="1"/>
              <a:t>tijela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</a:t>
            </a:r>
            <a:r>
              <a:rPr lang="en-US" dirty="0" err="1"/>
              <a:t>lokalne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područne</a:t>
            </a:r>
            <a:r>
              <a:rPr lang="en-US" dirty="0"/>
              <a:t> (</a:t>
            </a:r>
            <a:r>
              <a:rPr lang="en-US" dirty="0" err="1"/>
              <a:t>regionalne</a:t>
            </a:r>
            <a:r>
              <a:rPr lang="en-US" dirty="0"/>
              <a:t>) </a:t>
            </a:r>
            <a:r>
              <a:rPr lang="en-US" dirty="0" err="1" smtClean="0"/>
              <a:t>samouprave</a:t>
            </a:r>
            <a:r>
              <a:rPr lang="hr-HR" dirty="0" smtClean="0"/>
              <a:t>, </a:t>
            </a:r>
            <a:r>
              <a:rPr lang="en-US" dirty="0" err="1" smtClean="0"/>
              <a:t>pravn</a:t>
            </a:r>
            <a:r>
              <a:rPr lang="hr-HR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osoba</a:t>
            </a:r>
            <a:r>
              <a:rPr lang="en-US" dirty="0"/>
              <a:t> s </a:t>
            </a:r>
            <a:r>
              <a:rPr lang="en-US" dirty="0" err="1"/>
              <a:t>javnim</a:t>
            </a:r>
            <a:r>
              <a:rPr lang="en-US" dirty="0"/>
              <a:t> </a:t>
            </a:r>
            <a:r>
              <a:rPr lang="en-US" dirty="0" err="1" smtClean="0"/>
              <a:t>ovlastima</a:t>
            </a:r>
            <a:r>
              <a:rPr lang="hr-HR" dirty="0" smtClean="0"/>
              <a:t> te</a:t>
            </a:r>
            <a:r>
              <a:rPr lang="en-US" dirty="0" smtClean="0"/>
              <a:t> </a:t>
            </a:r>
            <a:r>
              <a:rPr lang="en-US" dirty="0" err="1" smtClean="0"/>
              <a:t>pravn</a:t>
            </a:r>
            <a:r>
              <a:rPr lang="hr-HR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fizičk</a:t>
            </a:r>
            <a:r>
              <a:rPr lang="hr-HR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hr-HR" dirty="0" smtClean="0"/>
              <a:t>e </a:t>
            </a:r>
            <a:r>
              <a:rPr lang="en-US" dirty="0" err="1" smtClean="0"/>
              <a:t>dužn</a:t>
            </a:r>
            <a:r>
              <a:rPr lang="hr-H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dostupnost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dostaviti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,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dokumentaciju</a:t>
            </a:r>
            <a:r>
              <a:rPr lang="en-US" dirty="0"/>
              <a:t> </a:t>
            </a:r>
            <a:r>
              <a:rPr lang="en-US" dirty="0" err="1"/>
              <a:t>vezanu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podnesenu</a:t>
            </a:r>
            <a:r>
              <a:rPr lang="en-US" dirty="0"/>
              <a:t> </a:t>
            </a:r>
            <a:r>
              <a:rPr lang="en-US" dirty="0" err="1"/>
              <a:t>pritužbu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/>
              <a:t>svu</a:t>
            </a:r>
            <a:r>
              <a:rPr lang="en-US" dirty="0"/>
              <a:t> </a:t>
            </a:r>
            <a:r>
              <a:rPr lang="en-US" dirty="0" err="1"/>
              <a:t>potrebnu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pučkom</a:t>
            </a:r>
            <a:r>
              <a:rPr lang="en-US" dirty="0"/>
              <a:t> </a:t>
            </a:r>
            <a:r>
              <a:rPr lang="en-US" dirty="0" err="1"/>
              <a:t>pravobranitelju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 smtClean="0"/>
              <a:t>zahtjev</a:t>
            </a:r>
            <a:endParaRPr lang="hr-HR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ctr">
              <a:buNone/>
            </a:pPr>
            <a:r>
              <a:rPr lang="hr-HR" dirty="0" smtClean="0"/>
              <a:t>AKO NE?</a:t>
            </a:r>
            <a:endParaRPr lang="en-US" dirty="0" smtClean="0"/>
          </a:p>
          <a:p>
            <a:pPr marL="0" indent="0" algn="just">
              <a:buNone/>
            </a:pPr>
            <a:r>
              <a:rPr lang="hr-HR" dirty="0" smtClean="0"/>
              <a:t>Članak 27. ZSD-a: </a:t>
            </a:r>
          </a:p>
          <a:p>
            <a:pPr algn="just"/>
            <a:r>
              <a:rPr lang="hr-HR" dirty="0" smtClean="0"/>
              <a:t>o</a:t>
            </a:r>
            <a:r>
              <a:rPr lang="en-US" dirty="0" err="1" smtClean="0"/>
              <a:t>dgovorna</a:t>
            </a:r>
            <a:r>
              <a:rPr lang="en-US" dirty="0" smtClean="0"/>
              <a:t> </a:t>
            </a:r>
            <a:r>
              <a:rPr lang="en-US" dirty="0" err="1"/>
              <a:t>osoba</a:t>
            </a:r>
            <a:r>
              <a:rPr lang="en-US" dirty="0"/>
              <a:t> u </a:t>
            </a:r>
            <a:r>
              <a:rPr lang="en-US" dirty="0" err="1"/>
              <a:t>državnom</a:t>
            </a:r>
            <a:r>
              <a:rPr lang="en-US" dirty="0"/>
              <a:t> </a:t>
            </a:r>
            <a:r>
              <a:rPr lang="en-US" dirty="0" err="1"/>
              <a:t>tijelu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jedinici</a:t>
            </a:r>
            <a:r>
              <a:rPr lang="en-US" dirty="0"/>
              <a:t> </a:t>
            </a:r>
            <a:r>
              <a:rPr lang="en-US" dirty="0" err="1"/>
              <a:t>lokalne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područne</a:t>
            </a:r>
            <a:r>
              <a:rPr lang="en-US" dirty="0"/>
              <a:t> (</a:t>
            </a:r>
            <a:r>
              <a:rPr lang="en-US" dirty="0" err="1"/>
              <a:t>regionalne</a:t>
            </a:r>
            <a:r>
              <a:rPr lang="en-US" dirty="0"/>
              <a:t>) </a:t>
            </a:r>
            <a:r>
              <a:rPr lang="en-US" dirty="0" err="1"/>
              <a:t>samouprave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pučkog</a:t>
            </a:r>
            <a:r>
              <a:rPr lang="en-US" dirty="0"/>
              <a:t> </a:t>
            </a:r>
            <a:r>
              <a:rPr lang="en-US" dirty="0" err="1"/>
              <a:t>pravobranitelja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posebnog</a:t>
            </a:r>
            <a:r>
              <a:rPr lang="en-US" dirty="0"/>
              <a:t> </a:t>
            </a:r>
            <a:r>
              <a:rPr lang="en-US" dirty="0" err="1"/>
              <a:t>pravobranitelja</a:t>
            </a:r>
            <a:r>
              <a:rPr lang="en-US" dirty="0"/>
              <a:t>, </a:t>
            </a:r>
            <a:r>
              <a:rPr lang="en-US" dirty="0" smtClean="0"/>
              <a:t>ne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/>
              <a:t>očitovanja</a:t>
            </a:r>
            <a:r>
              <a:rPr lang="en-US" dirty="0"/>
              <a:t>,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dokumente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diskriminaciju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omogući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kaznit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prekršaj</a:t>
            </a:r>
            <a:r>
              <a:rPr lang="en-US" dirty="0"/>
              <a:t>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kaznom</a:t>
            </a:r>
            <a:r>
              <a:rPr lang="en-US" dirty="0"/>
              <a:t> od 1.000,00 do 5.000,00 </a:t>
            </a:r>
            <a:r>
              <a:rPr lang="en-US" dirty="0" err="1"/>
              <a:t>kuna</a:t>
            </a:r>
            <a:r>
              <a:rPr lang="en-US" dirty="0" smtClean="0"/>
              <a:t>.</a:t>
            </a:r>
            <a:r>
              <a:rPr lang="hr-HR" dirty="0" smtClean="0"/>
              <a:t>(</a:t>
            </a:r>
            <a:r>
              <a:rPr lang="hr-HR" dirty="0" err="1" smtClean="0"/>
              <a:t>cca</a:t>
            </a:r>
            <a:r>
              <a:rPr lang="hr-HR" dirty="0" smtClean="0"/>
              <a:t>. </a:t>
            </a:r>
            <a:r>
              <a:rPr lang="en-US" dirty="0" smtClean="0"/>
              <a:t>140-670 </a:t>
            </a:r>
            <a:r>
              <a:rPr lang="en-US" dirty="0"/>
              <a:t>EUR) )</a:t>
            </a:r>
          </a:p>
          <a:p>
            <a:pPr algn="just"/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18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Prikupljanje podataka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5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Clr>
                <a:srgbClr val="31B6FD"/>
              </a:buClr>
              <a:buNone/>
            </a:pPr>
            <a:r>
              <a:rPr lang="hr-HR" sz="2200" dirty="0">
                <a:solidFill>
                  <a:srgbClr val="073E87"/>
                </a:solidFill>
              </a:rPr>
              <a:t>Ako je utvrđeno postojanje osnove sumnje na diskriminaciju, slijede opcije: </a:t>
            </a:r>
            <a:endParaRPr lang="en-US" sz="2200" dirty="0">
              <a:solidFill>
                <a:srgbClr val="073E87"/>
              </a:solidFill>
            </a:endParaRPr>
          </a:p>
          <a:p>
            <a:pPr marL="1143000" lvl="2" indent="-342900" algn="just">
              <a:buClr>
                <a:srgbClr val="31B6FD"/>
              </a:buClr>
            </a:pPr>
            <a:r>
              <a:rPr lang="hr-HR" sz="2200" dirty="0" smtClean="0">
                <a:solidFill>
                  <a:srgbClr val="073E87"/>
                </a:solidFill>
              </a:rPr>
              <a:t>UPP </a:t>
            </a:r>
            <a:r>
              <a:rPr lang="en-US" sz="2200" dirty="0" err="1">
                <a:solidFill>
                  <a:srgbClr val="073E87"/>
                </a:solidFill>
              </a:rPr>
              <a:t>poduzima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radnje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iz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svoje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nadležnosti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potrebne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za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otklanjanje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diskriminacije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i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zaštitu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prava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diskriminirane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 smtClean="0">
                <a:solidFill>
                  <a:srgbClr val="073E87"/>
                </a:solidFill>
              </a:rPr>
              <a:t>osobe</a:t>
            </a:r>
            <a:r>
              <a:rPr lang="hr-HR" sz="2200" dirty="0" smtClean="0">
                <a:solidFill>
                  <a:srgbClr val="073E87"/>
                </a:solidFill>
              </a:rPr>
              <a:t> (upozorenje, preporuka, mišljenje, prijedlog)</a:t>
            </a:r>
          </a:p>
          <a:p>
            <a:pPr marL="1143000" lvl="2" indent="-342900" algn="just">
              <a:buClr>
                <a:srgbClr val="31B6FD"/>
              </a:buClr>
            </a:pPr>
            <a:r>
              <a:rPr lang="en-US" sz="2200" dirty="0" err="1">
                <a:solidFill>
                  <a:srgbClr val="073E87"/>
                </a:solidFill>
              </a:rPr>
              <a:t>pruža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potrebne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obavijesti</a:t>
            </a:r>
            <a:r>
              <a:rPr lang="en-US" sz="2200" dirty="0">
                <a:solidFill>
                  <a:srgbClr val="073E87"/>
                </a:solidFill>
              </a:rPr>
              <a:t> o </a:t>
            </a:r>
            <a:r>
              <a:rPr lang="en-US" sz="2200" dirty="0" err="1" smtClean="0">
                <a:solidFill>
                  <a:srgbClr val="073E87"/>
                </a:solidFill>
              </a:rPr>
              <a:t>pravima</a:t>
            </a:r>
            <a:r>
              <a:rPr lang="en-US" sz="2200" dirty="0" smtClean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i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obvezama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te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mogućnostima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sudske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i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druge</a:t>
            </a:r>
            <a:r>
              <a:rPr lang="en-US" sz="2200" dirty="0">
                <a:solidFill>
                  <a:srgbClr val="073E87"/>
                </a:solidFill>
              </a:rPr>
              <a:t> </a:t>
            </a:r>
            <a:r>
              <a:rPr lang="en-US" sz="2200" dirty="0" err="1">
                <a:solidFill>
                  <a:srgbClr val="073E87"/>
                </a:solidFill>
              </a:rPr>
              <a:t>zaštite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19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Pritužbe na diskriminaciju</a:t>
            </a:r>
          </a:p>
        </p:txBody>
      </p:sp>
    </p:spTree>
    <p:extLst>
      <p:ext uri="{BB962C8B-B14F-4D97-AF65-F5344CB8AC3E}">
        <p14:creationId xmlns:p14="http://schemas.microsoft.com/office/powerpoint/2010/main" val="5347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r-HR" sz="2600" dirty="0" smtClean="0"/>
              <a:t>Pučki pravobranitelj Republike Hrvatske :</a:t>
            </a:r>
          </a:p>
          <a:p>
            <a:pPr algn="just"/>
            <a:r>
              <a:rPr lang="hr-HR" sz="2600" dirty="0"/>
              <a:t>j</a:t>
            </a:r>
            <a:r>
              <a:rPr lang="hr-HR" sz="2600" dirty="0" smtClean="0"/>
              <a:t>e </a:t>
            </a:r>
            <a:r>
              <a:rPr lang="vi-VN" sz="2600" dirty="0" smtClean="0">
                <a:latin typeface="Candara" panose="020E0502030303020204" pitchFamily="34" charset="0"/>
              </a:rPr>
              <a:t>opunomoćenik </a:t>
            </a:r>
            <a:r>
              <a:rPr lang="vi-VN" sz="2600" dirty="0">
                <a:latin typeface="Candara" panose="020E0502030303020204" pitchFamily="34" charset="0"/>
              </a:rPr>
              <a:t>Hrvatskoga sabora za promicanje i zaštitu ljudskih prava i sloboda utvrđenih Ustavom, zakonima i međunarodnim pravnim aktima o ljudskim pravima i slobodama koje je prihvatila Republika Hrvatska.</a:t>
            </a:r>
            <a:r>
              <a:rPr lang="hr-HR" sz="2600" dirty="0" smtClean="0">
                <a:latin typeface="Candara" panose="020E0502030303020204" pitchFamily="34" charset="0"/>
              </a:rPr>
              <a:t> (</a:t>
            </a:r>
            <a:r>
              <a:rPr lang="vi-VN" sz="2600" dirty="0">
                <a:latin typeface="Candara" panose="020E0502030303020204" pitchFamily="34" charset="0"/>
              </a:rPr>
              <a:t>Članak 93</a:t>
            </a:r>
            <a:r>
              <a:rPr lang="vi-VN" sz="2600" dirty="0" smtClean="0">
                <a:latin typeface="Candara" panose="020E0502030303020204" pitchFamily="34" charset="0"/>
              </a:rPr>
              <a:t>.</a:t>
            </a:r>
            <a:r>
              <a:rPr lang="hr-HR" sz="2600" dirty="0" smtClean="0">
                <a:latin typeface="Candara" panose="020E0502030303020204" pitchFamily="34" charset="0"/>
              </a:rPr>
              <a:t> </a:t>
            </a:r>
            <a:r>
              <a:rPr lang="hr-HR" sz="2600" dirty="0" smtClean="0"/>
              <a:t>Ustava RH)</a:t>
            </a:r>
          </a:p>
          <a:p>
            <a:pPr algn="just"/>
            <a:r>
              <a:rPr lang="hr-HR" sz="2600" dirty="0" smtClean="0"/>
              <a:t>Obavlja p</a:t>
            </a:r>
            <a:r>
              <a:rPr lang="en-US" sz="2600" dirty="0" err="1" smtClean="0"/>
              <a:t>oslove</a:t>
            </a:r>
            <a:r>
              <a:rPr lang="en-US" sz="2600" dirty="0" smtClean="0"/>
              <a:t> </a:t>
            </a:r>
            <a:r>
              <a:rPr lang="en-US" sz="2600" dirty="0" err="1"/>
              <a:t>središnjeg</a:t>
            </a:r>
            <a:r>
              <a:rPr lang="en-US" sz="2600" dirty="0"/>
              <a:t> </a:t>
            </a:r>
            <a:r>
              <a:rPr lang="en-US" sz="2600" dirty="0" err="1"/>
              <a:t>tijela</a:t>
            </a:r>
            <a:r>
              <a:rPr lang="en-US" sz="2600" dirty="0"/>
              <a:t> </a:t>
            </a:r>
            <a:r>
              <a:rPr lang="en-US" sz="2600" dirty="0" err="1"/>
              <a:t>nadležnog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</a:t>
            </a:r>
            <a:r>
              <a:rPr lang="en-US" sz="2600" dirty="0" err="1"/>
              <a:t>suzbijanje</a:t>
            </a:r>
            <a:r>
              <a:rPr lang="en-US" sz="2600" dirty="0"/>
              <a:t> </a:t>
            </a:r>
            <a:r>
              <a:rPr lang="en-US" sz="2600" dirty="0" err="1" smtClean="0"/>
              <a:t>diskriminacije</a:t>
            </a:r>
            <a:r>
              <a:rPr lang="hr-HR" sz="2600" dirty="0" smtClean="0"/>
              <a:t> (članak 12. </a:t>
            </a:r>
            <a:r>
              <a:rPr lang="hr-HR" sz="2600" dirty="0"/>
              <a:t>Z</a:t>
            </a:r>
            <a:r>
              <a:rPr lang="hr-HR" sz="2600" dirty="0" smtClean="0"/>
              <a:t>akona o suzbijanju diskriminacije)</a:t>
            </a:r>
          </a:p>
          <a:p>
            <a:pPr algn="just"/>
            <a:r>
              <a:rPr lang="hr-HR" sz="2600" dirty="0" smtClean="0"/>
              <a:t>Obavlja p</a:t>
            </a:r>
            <a:r>
              <a:rPr lang="vi-VN" sz="2600" dirty="0" smtClean="0">
                <a:latin typeface="Candara" panose="020E0502030303020204" pitchFamily="34" charset="0"/>
              </a:rPr>
              <a:t>oslove NPM-a, </a:t>
            </a:r>
            <a:r>
              <a:rPr lang="vi-VN" sz="2600" dirty="0">
                <a:latin typeface="Candara" panose="020E0502030303020204" pitchFamily="34" charset="0"/>
              </a:rPr>
              <a:t>u cilju sprečavanja mučenja i drugih okrutnih, neljudskih ili ponižavajućih postupaka ili </a:t>
            </a:r>
            <a:r>
              <a:rPr lang="vi-VN" sz="2600" dirty="0" smtClean="0">
                <a:latin typeface="Candara" panose="020E0502030303020204" pitchFamily="34" charset="0"/>
              </a:rPr>
              <a:t>kažnjavanja</a:t>
            </a:r>
            <a:r>
              <a:rPr lang="hr-HR" sz="2600" dirty="0" smtClean="0">
                <a:latin typeface="Candara" panose="020E0502030303020204" pitchFamily="34" charset="0"/>
              </a:rPr>
              <a:t>, </a:t>
            </a:r>
            <a:r>
              <a:rPr lang="vi-VN" sz="2600" dirty="0">
                <a:latin typeface="Candara" panose="020E0502030303020204" pitchFamily="34" charset="0"/>
              </a:rPr>
              <a:t>štiti ljudska prava osoba lišenih slobode, kojima je određeno bilo kakvo zadržavanje, zatvaranje ili smještaj u mjesto pod javnim nadzorom te ga ne smiju napustiti po svojoj </a:t>
            </a:r>
            <a:r>
              <a:rPr lang="vi-VN" sz="2600" dirty="0" smtClean="0">
                <a:latin typeface="Candara" panose="020E0502030303020204" pitchFamily="34" charset="0"/>
              </a:rPr>
              <a:t>volji</a:t>
            </a:r>
            <a:r>
              <a:rPr lang="hr-HR" sz="2600" dirty="0" smtClean="0">
                <a:latin typeface="Candara" panose="020E0502030303020204" pitchFamily="34" charset="0"/>
              </a:rPr>
              <a:t> (</a:t>
            </a:r>
            <a:r>
              <a:rPr lang="hr-HR" sz="2600" dirty="0" smtClean="0"/>
              <a:t>čl. </a:t>
            </a:r>
            <a:r>
              <a:rPr lang="hr-HR" sz="2600" dirty="0"/>
              <a:t>2. </a:t>
            </a:r>
            <a:r>
              <a:rPr lang="hr-HR" sz="2600" dirty="0" smtClean="0"/>
              <a:t>Zakona o nacionalnom preventivnom mehanizmu za sprečavanje mučenja i drugih okrutnih, neljudskih ili ponižavajućih postupaka ili kažnjavanja)</a:t>
            </a:r>
          </a:p>
          <a:p>
            <a:pPr algn="just"/>
            <a:endParaRPr lang="vi-VN" sz="2600" dirty="0"/>
          </a:p>
          <a:p>
            <a:pPr algn="just"/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hr-HR" sz="3600" dirty="0" smtClean="0"/>
              <a:t>Pučki pravobranitelj</a:t>
            </a:r>
            <a:endParaRPr lang="hr-HR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21288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418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dirty="0" smtClean="0"/>
              <a:t>IZNIMKA!</a:t>
            </a:r>
          </a:p>
          <a:p>
            <a:pPr marL="0" indent="0" algn="just">
              <a:buNone/>
            </a:pPr>
            <a:r>
              <a:rPr lang="hr-HR" dirty="0" smtClean="0"/>
              <a:t>Ako je već započeo sudski spor o predmetu pritužbe, UPP nije ovlašten postupati. 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hr-HR" sz="2400" dirty="0" smtClean="0"/>
              <a:t>Ali, </a:t>
            </a:r>
            <a:r>
              <a:rPr lang="hr-HR" sz="2400" dirty="0" err="1" smtClean="0"/>
              <a:t>pritužitelj</a:t>
            </a:r>
            <a:r>
              <a:rPr lang="hr-HR" sz="2400" dirty="0" smtClean="0"/>
              <a:t> može zatražiti miješanje UPP u sudskom (građanskom) sporu </a:t>
            </a:r>
            <a:r>
              <a:rPr lang="en-US" sz="2400" dirty="0" smtClean="0"/>
              <a:t>– </a:t>
            </a:r>
            <a:r>
              <a:rPr lang="hr-HR" sz="2400" dirty="0" smtClean="0"/>
              <a:t>više u dijelu predavanja o strateškoj </a:t>
            </a:r>
            <a:r>
              <a:rPr lang="hr-HR" sz="2400" dirty="0" err="1" smtClean="0"/>
              <a:t>litigaciji</a:t>
            </a:r>
            <a:r>
              <a:rPr lang="hr-HR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Pritužbe na diskriminaciju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20</a:t>
            </a:fld>
            <a:endParaRPr lang="hr-HR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021288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59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2200" dirty="0" smtClean="0"/>
              <a:t>Drugi mogući ishodi povodom pritužbe na diskriminaciju:</a:t>
            </a:r>
            <a:endParaRPr lang="en-US" sz="2200" dirty="0" smtClean="0"/>
          </a:p>
          <a:p>
            <a:pPr algn="just"/>
            <a:r>
              <a:rPr lang="hr-HR" sz="2200" dirty="0" smtClean="0"/>
              <a:t>Pritužba neosnovana – osnova sumnje na diskriminaciju nije utvrđena </a:t>
            </a:r>
          </a:p>
          <a:p>
            <a:pPr algn="just"/>
            <a:r>
              <a:rPr lang="vi-VN" sz="2200" dirty="0">
                <a:latin typeface="Candara" panose="020E0502030303020204" pitchFamily="34" charset="0"/>
              </a:rPr>
              <a:t>Pritužba </a:t>
            </a:r>
            <a:r>
              <a:rPr lang="vi-VN" sz="2200" dirty="0" smtClean="0">
                <a:latin typeface="Candara" panose="020E0502030303020204" pitchFamily="34" charset="0"/>
              </a:rPr>
              <a:t>osnovana </a:t>
            </a:r>
            <a:r>
              <a:rPr lang="hr-HR" sz="2200" dirty="0" smtClean="0">
                <a:latin typeface="Candara" panose="020E0502030303020204" pitchFamily="34" charset="0"/>
              </a:rPr>
              <a:t>iako</a:t>
            </a:r>
            <a:r>
              <a:rPr lang="vi-VN" sz="2200" dirty="0" smtClean="0">
                <a:latin typeface="Candara" panose="020E0502030303020204" pitchFamily="34" charset="0"/>
              </a:rPr>
              <a:t> </a:t>
            </a:r>
            <a:r>
              <a:rPr lang="vi-VN" sz="2200" dirty="0">
                <a:latin typeface="Candara" panose="020E0502030303020204" pitchFamily="34" charset="0"/>
              </a:rPr>
              <a:t>osnova sumnje na diskriminaciju nije utvrđena </a:t>
            </a:r>
            <a:r>
              <a:rPr lang="hr-HR" sz="2200" dirty="0" smtClean="0">
                <a:latin typeface="Candara" panose="020E0502030303020204" pitchFamily="34" charset="0"/>
              </a:rPr>
              <a:t>– utvrđena povredu drugog prava u okviru pravobraniteljske ili NPM nadležnosti UPP </a:t>
            </a:r>
            <a:endParaRPr lang="vi-VN" sz="2200" dirty="0">
              <a:latin typeface="Candara" panose="020E0502030303020204" pitchFamily="34" charset="0"/>
            </a:endParaRPr>
          </a:p>
          <a:p>
            <a:pPr algn="just"/>
            <a:r>
              <a:rPr lang="hr-HR" sz="2200" dirty="0" smtClean="0"/>
              <a:t>UPP pokreće sudski postupak kao ovlašteni tužitelj – npr. podnosi optužni prijedlog u prekršajnom postupku zbog uznemiravanja </a:t>
            </a:r>
            <a:endParaRPr lang="en-US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the Ombudswoman of Croatia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Pritužbe na diskriminaciju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21</a:t>
            </a:fld>
            <a:endParaRPr lang="hr-HR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021288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37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200" dirty="0" smtClean="0"/>
              <a:t>Druge mogućnosti</a:t>
            </a:r>
            <a:r>
              <a:rPr lang="en-US" sz="2200" dirty="0" smtClean="0"/>
              <a:t>:</a:t>
            </a:r>
            <a:endParaRPr lang="hr-HR" sz="2200" dirty="0" smtClean="0"/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hr-HR" sz="2200" dirty="0" smtClean="0"/>
              <a:t>UPP predlaže izmjene diskriminatornih propisa ili odredbi </a:t>
            </a:r>
          </a:p>
          <a:p>
            <a:pPr algn="just"/>
            <a:endParaRPr lang="hr-HR" sz="2200" dirty="0" smtClean="0"/>
          </a:p>
          <a:p>
            <a:pPr algn="just"/>
            <a:r>
              <a:rPr lang="hr-HR" sz="2200" dirty="0" smtClean="0"/>
              <a:t>UPP se miješa u parnicu na strani (pri)tužitelja </a:t>
            </a:r>
          </a:p>
          <a:p>
            <a:pPr algn="just"/>
            <a:endParaRPr lang="hr-HR" sz="2200" dirty="0" smtClean="0"/>
          </a:p>
          <a:p>
            <a:pPr algn="just"/>
            <a:r>
              <a:rPr lang="hr-HR" sz="2200" dirty="0" smtClean="0"/>
              <a:t>UPP provodi ili upućuje na neki oblik alternativnog rješavanja sporova, npr. mirenje (medijaciju)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Pritužbe na diskriminaciju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22</a:t>
            </a:fld>
            <a:endParaRPr lang="hr-HR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949280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13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Primjer iz prakse 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hr-HR" dirty="0" smtClean="0"/>
          </a:p>
          <a:p>
            <a:pPr marL="0" indent="0" algn="just">
              <a:buNone/>
            </a:pPr>
            <a:r>
              <a:rPr lang="hr-HR" dirty="0" smtClean="0"/>
              <a:t>ČINJENICE:</a:t>
            </a:r>
          </a:p>
          <a:p>
            <a:pPr marL="0" indent="0" algn="just">
              <a:buNone/>
            </a:pPr>
            <a:r>
              <a:rPr lang="hr-HR" dirty="0" err="1" smtClean="0"/>
              <a:t>Pritužiteljica</a:t>
            </a:r>
            <a:r>
              <a:rPr lang="hr-HR" dirty="0" smtClean="0"/>
              <a:t> </a:t>
            </a:r>
            <a:r>
              <a:rPr lang="en-US" dirty="0" smtClean="0"/>
              <a:t>(</a:t>
            </a:r>
            <a:r>
              <a:rPr lang="hr-HR" dirty="0" smtClean="0"/>
              <a:t>ing. </a:t>
            </a:r>
            <a:r>
              <a:rPr lang="hr-HR" dirty="0" err="1" smtClean="0"/>
              <a:t>geodezij</a:t>
            </a:r>
            <a:r>
              <a:rPr lang="en-US" dirty="0" smtClean="0"/>
              <a:t>e) </a:t>
            </a:r>
            <a:r>
              <a:rPr lang="hr-HR" dirty="0" smtClean="0"/>
              <a:t>je od 2006. godine zaposlena u lokalnoj ispostavi državne geodetske uprave (DGU)  </a:t>
            </a:r>
            <a:r>
              <a:rPr lang="en-US" dirty="0" smtClean="0"/>
              <a:t> </a:t>
            </a:r>
            <a:r>
              <a:rPr lang="hr-HR" dirty="0" smtClean="0"/>
              <a:t>kao referent</a:t>
            </a:r>
            <a:endParaRPr lang="en-US" dirty="0" smtClean="0"/>
          </a:p>
          <a:p>
            <a:pPr algn="just"/>
            <a:r>
              <a:rPr lang="hr-HR" dirty="0" smtClean="0"/>
              <a:t>2010. DGU i </a:t>
            </a:r>
            <a:r>
              <a:rPr lang="hr-HR" dirty="0" err="1" smtClean="0"/>
              <a:t>pritužiteljica</a:t>
            </a:r>
            <a:r>
              <a:rPr lang="hr-HR" dirty="0" smtClean="0"/>
              <a:t> sklopili ugovor o stipendiranju sveučilišnog geodetskog studija </a:t>
            </a:r>
            <a:r>
              <a:rPr lang="hr-HR" dirty="0" err="1" smtClean="0"/>
              <a:t>pritužiteljice</a:t>
            </a:r>
            <a:r>
              <a:rPr lang="hr-HR" dirty="0" smtClean="0"/>
              <a:t>, </a:t>
            </a:r>
          </a:p>
          <a:p>
            <a:pPr algn="just"/>
            <a:r>
              <a:rPr lang="hr-HR" dirty="0" smtClean="0"/>
              <a:t>2012. </a:t>
            </a:r>
            <a:r>
              <a:rPr lang="hr-HR" dirty="0" err="1" smtClean="0"/>
              <a:t>pritužiteljica</a:t>
            </a:r>
            <a:r>
              <a:rPr lang="hr-HR" dirty="0" smtClean="0"/>
              <a:t> stječe titulu inženjera geodezije </a:t>
            </a:r>
            <a:endParaRPr lang="en-US" dirty="0" smtClean="0"/>
          </a:p>
          <a:p>
            <a:pPr algn="just"/>
            <a:r>
              <a:rPr lang="en-US" dirty="0" smtClean="0"/>
              <a:t>2012</a:t>
            </a:r>
            <a:r>
              <a:rPr lang="hr-HR" dirty="0" smtClean="0"/>
              <a:t>. DGU donosi novi pravilnik o unutarnjem redu</a:t>
            </a:r>
            <a:r>
              <a:rPr lang="en-US" dirty="0" smtClean="0"/>
              <a:t>, </a:t>
            </a:r>
            <a:r>
              <a:rPr lang="hr-HR" dirty="0" smtClean="0"/>
              <a:t>sa radnim mjestima i potrebnim kvalifikacijama za svako radno mjesto</a:t>
            </a:r>
            <a:endParaRPr lang="en-US" dirty="0" smtClean="0"/>
          </a:p>
          <a:p>
            <a:pPr algn="just"/>
            <a:r>
              <a:rPr lang="hr-HR" dirty="0" smtClean="0"/>
              <a:t>Iako je </a:t>
            </a:r>
            <a:r>
              <a:rPr lang="hr-HR" dirty="0" err="1" smtClean="0"/>
              <a:t>pritužiteljica</a:t>
            </a:r>
            <a:r>
              <a:rPr lang="hr-HR" dirty="0" smtClean="0"/>
              <a:t> jedini ing. geodezije u lokalnoj ispostavi, sa položenim državnim stručnim ispitom i izvrsnim ocjenama, druga osoba (upravni referent </a:t>
            </a:r>
            <a:r>
              <a:rPr lang="hr-HR" dirty="0" err="1" smtClean="0"/>
              <a:t>F.K</a:t>
            </a:r>
            <a:r>
              <a:rPr lang="hr-HR" dirty="0" smtClean="0"/>
              <a:t>. , bez </a:t>
            </a:r>
            <a:r>
              <a:rPr lang="hr-HR" dirty="0" err="1" smtClean="0"/>
              <a:t>drž</a:t>
            </a:r>
            <a:r>
              <a:rPr lang="hr-HR" dirty="0" smtClean="0"/>
              <a:t>. str. ispita, zaposlen u DGU od 2000.) imenovana za voditelja ispostave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3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Primjer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D16349"/>
              </a:buClr>
              <a:buNone/>
            </a:pPr>
            <a:r>
              <a:rPr lang="hr-HR" sz="2500" u="sng" dirty="0" smtClean="0"/>
              <a:t>Činjenice iz pritužbe</a:t>
            </a:r>
            <a:r>
              <a:rPr lang="en-US" sz="2500" u="sng" dirty="0" smtClean="0"/>
              <a:t>: </a:t>
            </a:r>
            <a:endParaRPr lang="en-US" sz="2500" u="sng" dirty="0"/>
          </a:p>
          <a:p>
            <a:pPr lvl="0" algn="just">
              <a:buClr>
                <a:srgbClr val="D16349"/>
              </a:buClr>
            </a:pPr>
            <a:r>
              <a:rPr lang="hr-HR" sz="2200" dirty="0" smtClean="0"/>
              <a:t>Pritužba na diskriminaciju na radu na osnovu spola, političkog uvjerenja, obrazovanja i društvenog položaja. </a:t>
            </a:r>
          </a:p>
          <a:p>
            <a:pPr lvl="0" algn="just">
              <a:buClr>
                <a:srgbClr val="D16349"/>
              </a:buClr>
            </a:pPr>
            <a:r>
              <a:rPr lang="hr-HR" sz="2200" dirty="0" smtClean="0"/>
              <a:t>Pokrenut upravni spor protiv DGU, protiv rješenja o imenovanju </a:t>
            </a:r>
            <a:r>
              <a:rPr lang="hr-HR" sz="2200" dirty="0" err="1" smtClean="0"/>
              <a:t>F.K</a:t>
            </a:r>
            <a:r>
              <a:rPr lang="hr-HR" sz="2200" dirty="0" smtClean="0"/>
              <a:t> za voditelja ispostave </a:t>
            </a:r>
          </a:p>
          <a:p>
            <a:pPr lvl="0" algn="just">
              <a:buClr>
                <a:srgbClr val="D16349"/>
              </a:buClr>
            </a:pPr>
            <a:r>
              <a:rPr lang="hr-HR" sz="2200" dirty="0" smtClean="0"/>
              <a:t>Zatražena upravna inspekcija nad imenovanjem </a:t>
            </a:r>
            <a:r>
              <a:rPr lang="hr-HR" sz="2200" dirty="0" err="1" smtClean="0"/>
              <a:t>pritužiteljice</a:t>
            </a:r>
            <a:r>
              <a:rPr lang="hr-HR" sz="2200" dirty="0" smtClean="0"/>
              <a:t> na mjesto referentice te imenovanje </a:t>
            </a:r>
            <a:r>
              <a:rPr lang="hr-HR" sz="2200" dirty="0" err="1" smtClean="0"/>
              <a:t>F.K</a:t>
            </a:r>
            <a:r>
              <a:rPr lang="hr-HR" sz="2200" dirty="0" smtClean="0"/>
              <a:t>. na mjesto voditelja ispostave</a:t>
            </a:r>
            <a:endParaRPr lang="en-US" sz="2800" dirty="0" smtClean="0"/>
          </a:p>
          <a:p>
            <a:pPr lvl="3"/>
            <a:endParaRPr lang="en-US" u="sng" dirty="0"/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93296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54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Primjer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prakse</a:t>
            </a:r>
            <a:r>
              <a:rPr lang="en-US" dirty="0">
                <a:solidFill>
                  <a:schemeClr val="bg1"/>
                </a:solidFill>
              </a:rPr>
              <a:t> I.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Clr>
                <a:srgbClr val="D16349"/>
              </a:buClr>
              <a:buNone/>
            </a:pPr>
            <a:r>
              <a:rPr lang="en-US" sz="2200" u="sng" dirty="0" smtClean="0">
                <a:solidFill>
                  <a:srgbClr val="002060"/>
                </a:solidFill>
              </a:rPr>
              <a:t>I</a:t>
            </a:r>
            <a:r>
              <a:rPr lang="hr-HR" sz="2200" u="sng" dirty="0" err="1" smtClean="0">
                <a:solidFill>
                  <a:srgbClr val="002060"/>
                </a:solidFill>
              </a:rPr>
              <a:t>spitni</a:t>
            </a:r>
            <a:r>
              <a:rPr lang="hr-HR" sz="2200" u="sng" dirty="0" smtClean="0">
                <a:solidFill>
                  <a:srgbClr val="002060"/>
                </a:solidFill>
              </a:rPr>
              <a:t> postupak UPP</a:t>
            </a:r>
            <a:r>
              <a:rPr lang="en-US" sz="2200" u="sng" dirty="0" smtClean="0">
                <a:solidFill>
                  <a:srgbClr val="002060"/>
                </a:solidFill>
              </a:rPr>
              <a:t>:</a:t>
            </a:r>
            <a:endParaRPr lang="hr-HR" sz="2200" u="sng" dirty="0" smtClean="0">
              <a:solidFill>
                <a:srgbClr val="002060"/>
              </a:solidFill>
            </a:endParaRPr>
          </a:p>
          <a:p>
            <a:pPr>
              <a:buClr>
                <a:srgbClr val="D16349"/>
              </a:buClr>
            </a:pPr>
            <a:r>
              <a:rPr lang="hr-HR" sz="2200" dirty="0" smtClean="0">
                <a:solidFill>
                  <a:srgbClr val="002060"/>
                </a:solidFill>
              </a:rPr>
              <a:t>Pritužba obimna </a:t>
            </a:r>
            <a:r>
              <a:rPr lang="en-US" sz="2200" dirty="0" smtClean="0">
                <a:solidFill>
                  <a:srgbClr val="002060"/>
                </a:solidFill>
              </a:rPr>
              <a:t>(</a:t>
            </a:r>
            <a:r>
              <a:rPr lang="en-US" sz="2200" dirty="0" err="1" smtClean="0">
                <a:solidFill>
                  <a:srgbClr val="002060"/>
                </a:solidFill>
              </a:rPr>
              <a:t>cca</a:t>
            </a:r>
            <a:r>
              <a:rPr lang="en-US" sz="2200" dirty="0" smtClean="0">
                <a:solidFill>
                  <a:srgbClr val="002060"/>
                </a:solidFill>
              </a:rPr>
              <a:t>. 600 s</a:t>
            </a:r>
            <a:r>
              <a:rPr lang="hr-HR" sz="2200" dirty="0" err="1" smtClean="0">
                <a:solidFill>
                  <a:srgbClr val="002060"/>
                </a:solidFill>
              </a:rPr>
              <a:t>tranica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</a:p>
          <a:p>
            <a:pPr>
              <a:buClr>
                <a:srgbClr val="D16349"/>
              </a:buClr>
            </a:pPr>
            <a:r>
              <a:rPr lang="hr-HR" sz="2200" dirty="0" smtClean="0">
                <a:solidFill>
                  <a:srgbClr val="002060"/>
                </a:solidFill>
              </a:rPr>
              <a:t>UPP strategija – pribaviti informacije o</a:t>
            </a:r>
            <a:r>
              <a:rPr lang="en-US" sz="2200" dirty="0" smtClean="0">
                <a:solidFill>
                  <a:srgbClr val="002060"/>
                </a:solidFill>
              </a:rPr>
              <a:t>: </a:t>
            </a:r>
            <a:endParaRPr lang="hr-HR" sz="2200" dirty="0" smtClean="0">
              <a:solidFill>
                <a:srgbClr val="002060"/>
              </a:solidFill>
            </a:endParaRPr>
          </a:p>
          <a:p>
            <a:pPr lvl="1">
              <a:buClr>
                <a:srgbClr val="D16349"/>
              </a:buClr>
              <a:buFontTx/>
              <a:buChar char="-"/>
            </a:pPr>
            <a:r>
              <a:rPr lang="hr-HR" dirty="0" smtClean="0">
                <a:solidFill>
                  <a:srgbClr val="002060"/>
                </a:solidFill>
              </a:rPr>
              <a:t>svim postupcima u tijeku </a:t>
            </a:r>
          </a:p>
          <a:p>
            <a:pPr lvl="1">
              <a:buClr>
                <a:srgbClr val="D16349"/>
              </a:buClr>
              <a:buFontTx/>
              <a:buChar char="-"/>
            </a:pPr>
            <a:r>
              <a:rPr lang="hr-HR" sz="2200" dirty="0" smtClean="0">
                <a:solidFill>
                  <a:srgbClr val="002060"/>
                </a:solidFill>
              </a:rPr>
              <a:t>suradnja sa pravobraniteljicom za ravnopravnost spolova (PRS), (osnova: spol) </a:t>
            </a:r>
            <a:r>
              <a:rPr lang="en-US" sz="2200" dirty="0" smtClean="0">
                <a:solidFill>
                  <a:srgbClr val="002060"/>
                </a:solidFill>
              </a:rPr>
              <a:t>					</a:t>
            </a:r>
          </a:p>
          <a:p>
            <a:pPr>
              <a:buClr>
                <a:srgbClr val="D16349"/>
              </a:buClr>
            </a:pPr>
            <a:endParaRPr lang="en-US" sz="2200" dirty="0" smtClean="0">
              <a:solidFill>
                <a:srgbClr val="002060"/>
              </a:solidFill>
            </a:endParaRPr>
          </a:p>
          <a:p>
            <a:pPr lvl="0">
              <a:buClr>
                <a:srgbClr val="D16349"/>
              </a:buClr>
            </a:pPr>
            <a:r>
              <a:rPr lang="hr-HR" sz="2200" dirty="0" smtClean="0">
                <a:solidFill>
                  <a:srgbClr val="002060"/>
                </a:solidFill>
              </a:rPr>
              <a:t>Pribavljeni podaci od: </a:t>
            </a:r>
            <a:endParaRPr lang="en-US" sz="2200" dirty="0" smtClean="0">
              <a:solidFill>
                <a:srgbClr val="002060"/>
              </a:solidFill>
            </a:endParaRPr>
          </a:p>
          <a:p>
            <a:pPr lvl="3">
              <a:buClr>
                <a:srgbClr val="8C7B70"/>
              </a:buClr>
            </a:pPr>
            <a:r>
              <a:rPr lang="hr-HR" sz="2200" dirty="0" smtClean="0">
                <a:solidFill>
                  <a:srgbClr val="002060"/>
                </a:solidFill>
              </a:rPr>
              <a:t>PRS </a:t>
            </a:r>
            <a:endParaRPr lang="en-US" sz="2200" dirty="0" smtClean="0">
              <a:solidFill>
                <a:srgbClr val="002060"/>
              </a:solidFill>
            </a:endParaRPr>
          </a:p>
          <a:p>
            <a:pPr lvl="3">
              <a:buClr>
                <a:srgbClr val="8C7B70"/>
              </a:buClr>
            </a:pPr>
            <a:r>
              <a:rPr lang="hr-HR" sz="2200" dirty="0" smtClean="0">
                <a:solidFill>
                  <a:srgbClr val="002060"/>
                </a:solidFill>
              </a:rPr>
              <a:t>Upravna inspekcija </a:t>
            </a:r>
          </a:p>
          <a:p>
            <a:pPr lvl="3">
              <a:buClr>
                <a:srgbClr val="8C7B70"/>
              </a:buClr>
            </a:pPr>
            <a:r>
              <a:rPr lang="hr-HR" sz="2200" dirty="0" smtClean="0">
                <a:solidFill>
                  <a:srgbClr val="002060"/>
                </a:solidFill>
              </a:rPr>
              <a:t>DGU</a:t>
            </a:r>
            <a:endParaRPr lang="en-US" sz="2200" dirty="0" smtClean="0">
              <a:solidFill>
                <a:srgbClr val="002060"/>
              </a:solidFill>
            </a:endParaRPr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288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44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Primjer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iz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prakse</a:t>
            </a:r>
            <a:r>
              <a:rPr lang="en-US" dirty="0">
                <a:solidFill>
                  <a:prstClr val="white"/>
                </a:solidFill>
              </a:rPr>
              <a:t> 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8709" y="1476464"/>
            <a:ext cx="8503920" cy="4572000"/>
          </a:xfrm>
        </p:spPr>
        <p:txBody>
          <a:bodyPr>
            <a:normAutofit fontScale="40000" lnSpcReduction="20000"/>
          </a:bodyPr>
          <a:lstStyle/>
          <a:p>
            <a:pPr marL="0" indent="0">
              <a:buClr>
                <a:srgbClr val="D16349"/>
              </a:buClr>
              <a:buNone/>
            </a:pPr>
            <a:r>
              <a:rPr lang="hr-HR" sz="4500" u="sng" dirty="0" smtClean="0">
                <a:solidFill>
                  <a:srgbClr val="002060"/>
                </a:solidFill>
              </a:rPr>
              <a:t>Prikupljeni podaci ukazali</a:t>
            </a:r>
            <a:r>
              <a:rPr lang="en-US" sz="4500" u="sng" dirty="0" smtClean="0">
                <a:solidFill>
                  <a:srgbClr val="002060"/>
                </a:solidFill>
              </a:rPr>
              <a:t>:</a:t>
            </a:r>
            <a:endParaRPr lang="hr-HR" sz="4500" u="sng" dirty="0" smtClean="0">
              <a:solidFill>
                <a:srgbClr val="002060"/>
              </a:solidFill>
            </a:endParaRPr>
          </a:p>
          <a:p>
            <a:pPr marL="0" indent="0" algn="just">
              <a:buClr>
                <a:srgbClr val="D16349"/>
              </a:buClr>
              <a:buNone/>
            </a:pPr>
            <a:endParaRPr lang="hr-HR" sz="4500" dirty="0" smtClean="0">
              <a:solidFill>
                <a:srgbClr val="002060"/>
              </a:solidFill>
            </a:endParaRPr>
          </a:p>
          <a:p>
            <a:pPr marL="0" indent="0" algn="just">
              <a:buClr>
                <a:srgbClr val="D16349"/>
              </a:buClr>
              <a:buNone/>
            </a:pPr>
            <a:r>
              <a:rPr lang="hr-HR" sz="4500" dirty="0" smtClean="0">
                <a:solidFill>
                  <a:srgbClr val="002060"/>
                </a:solidFill>
              </a:rPr>
              <a:t>PRS</a:t>
            </a:r>
            <a:r>
              <a:rPr lang="en-US" sz="4500" dirty="0" smtClean="0">
                <a:solidFill>
                  <a:srgbClr val="002060"/>
                </a:solidFill>
              </a:rPr>
              <a:t>: </a:t>
            </a:r>
          </a:p>
          <a:p>
            <a:pPr lvl="3" algn="just">
              <a:buClr>
                <a:srgbClr val="D16349"/>
              </a:buClr>
            </a:pPr>
            <a:r>
              <a:rPr lang="hr-HR" sz="4500" dirty="0" err="1" smtClean="0">
                <a:solidFill>
                  <a:srgbClr val="002060"/>
                </a:solidFill>
              </a:rPr>
              <a:t>Pritužiteljica</a:t>
            </a:r>
            <a:r>
              <a:rPr lang="hr-HR" sz="4500" dirty="0" smtClean="0">
                <a:solidFill>
                  <a:srgbClr val="002060"/>
                </a:solidFill>
              </a:rPr>
              <a:t> predočila </a:t>
            </a:r>
            <a:r>
              <a:rPr lang="en-US" sz="4500" i="1" dirty="0" smtClean="0">
                <a:solidFill>
                  <a:srgbClr val="002060"/>
                </a:solidFill>
              </a:rPr>
              <a:t>prima facie </a:t>
            </a:r>
            <a:r>
              <a:rPr lang="hr-HR" sz="4500" dirty="0" smtClean="0">
                <a:solidFill>
                  <a:srgbClr val="002060"/>
                </a:solidFill>
              </a:rPr>
              <a:t>dokaze o diskriminaciji temeljem spola</a:t>
            </a:r>
          </a:p>
          <a:p>
            <a:pPr lvl="3" algn="just">
              <a:buClr>
                <a:srgbClr val="D16349"/>
              </a:buClr>
            </a:pPr>
            <a:r>
              <a:rPr lang="en-US" sz="4500" dirty="0" smtClean="0">
                <a:solidFill>
                  <a:srgbClr val="002060"/>
                </a:solidFill>
              </a:rPr>
              <a:t>F.K. </a:t>
            </a:r>
            <a:r>
              <a:rPr lang="hr-HR" sz="4500" dirty="0" smtClean="0">
                <a:solidFill>
                  <a:srgbClr val="002060"/>
                </a:solidFill>
              </a:rPr>
              <a:t>imenovan iako nije posjedovao potrebne kvalifikacije – nejednako postupanje prema </a:t>
            </a:r>
            <a:r>
              <a:rPr lang="hr-HR" sz="4500" dirty="0" err="1" smtClean="0">
                <a:solidFill>
                  <a:srgbClr val="002060"/>
                </a:solidFill>
              </a:rPr>
              <a:t>pritužiteljici</a:t>
            </a:r>
            <a:endParaRPr lang="hr-HR" sz="4500" dirty="0" smtClean="0">
              <a:solidFill>
                <a:srgbClr val="002060"/>
              </a:solidFill>
            </a:endParaRPr>
          </a:p>
          <a:p>
            <a:pPr lvl="3" algn="just">
              <a:buClr>
                <a:srgbClr val="D16349"/>
              </a:buClr>
            </a:pPr>
            <a:r>
              <a:rPr lang="hr-HR" sz="4500" dirty="0" smtClean="0">
                <a:solidFill>
                  <a:srgbClr val="002060"/>
                </a:solidFill>
              </a:rPr>
              <a:t>O </a:t>
            </a:r>
            <a:r>
              <a:rPr lang="hr-HR" sz="4500" dirty="0" err="1" smtClean="0">
                <a:solidFill>
                  <a:srgbClr val="002060"/>
                </a:solidFill>
              </a:rPr>
              <a:t>pritužiteljičinom</a:t>
            </a:r>
            <a:r>
              <a:rPr lang="hr-HR" sz="4500" dirty="0" smtClean="0">
                <a:solidFill>
                  <a:srgbClr val="002060"/>
                </a:solidFill>
              </a:rPr>
              <a:t> (ne)imenovanju odlučivalo povjerenstvo isključivo drugog spola </a:t>
            </a:r>
            <a:r>
              <a:rPr lang="hr-HR" sz="4500" dirty="0">
                <a:solidFill>
                  <a:srgbClr val="002060"/>
                </a:solidFill>
              </a:rPr>
              <a:t>– nejednako postupanje prema </a:t>
            </a:r>
            <a:r>
              <a:rPr lang="hr-HR" sz="4500" dirty="0" err="1">
                <a:solidFill>
                  <a:srgbClr val="002060"/>
                </a:solidFill>
              </a:rPr>
              <a:t>pritužiteljici</a:t>
            </a:r>
            <a:endParaRPr lang="hr-HR" sz="4500" dirty="0">
              <a:solidFill>
                <a:srgbClr val="002060"/>
              </a:solidFill>
            </a:endParaRPr>
          </a:p>
          <a:p>
            <a:pPr lvl="3" algn="just">
              <a:buClr>
                <a:srgbClr val="D16349"/>
              </a:buClr>
            </a:pPr>
            <a:endParaRPr lang="hr-HR" sz="4500" dirty="0" smtClean="0">
              <a:solidFill>
                <a:srgbClr val="002060"/>
              </a:solidFill>
            </a:endParaRPr>
          </a:p>
          <a:p>
            <a:pPr marL="0" indent="0" algn="just">
              <a:buClr>
                <a:srgbClr val="D16349"/>
              </a:buClr>
              <a:buNone/>
            </a:pPr>
            <a:r>
              <a:rPr lang="hr-HR" sz="4500" dirty="0" smtClean="0">
                <a:solidFill>
                  <a:srgbClr val="002060"/>
                </a:solidFill>
              </a:rPr>
              <a:t>Upravna inspekcija</a:t>
            </a:r>
            <a:r>
              <a:rPr lang="en-US" sz="4500" dirty="0" smtClean="0">
                <a:solidFill>
                  <a:srgbClr val="002060"/>
                </a:solidFill>
              </a:rPr>
              <a:t>:</a:t>
            </a:r>
            <a:endParaRPr lang="hr-HR" sz="4500" dirty="0" smtClean="0">
              <a:solidFill>
                <a:srgbClr val="002060"/>
              </a:solidFill>
            </a:endParaRPr>
          </a:p>
          <a:p>
            <a:pPr lvl="3" algn="just">
              <a:buClr>
                <a:srgbClr val="D16349"/>
              </a:buClr>
            </a:pPr>
            <a:r>
              <a:rPr lang="hr-HR" sz="4500" dirty="0" smtClean="0">
                <a:solidFill>
                  <a:srgbClr val="002060"/>
                </a:solidFill>
              </a:rPr>
              <a:t>Pogrešno provođenje postupka upravne inspekcije </a:t>
            </a:r>
            <a:r>
              <a:rPr lang="en-US" sz="4500" dirty="0" smtClean="0">
                <a:solidFill>
                  <a:srgbClr val="002060"/>
                </a:solidFill>
              </a:rPr>
              <a:t>– </a:t>
            </a:r>
            <a:r>
              <a:rPr lang="hr-HR" sz="4500" dirty="0" smtClean="0">
                <a:solidFill>
                  <a:srgbClr val="002060"/>
                </a:solidFill>
              </a:rPr>
              <a:t>upravni inspektor u predmetu počinio ozbiljne greške i propuste, povrijedio etički kodeks kad je odbacio prijavu </a:t>
            </a:r>
            <a:r>
              <a:rPr lang="hr-HR" sz="4500" dirty="0" err="1" smtClean="0">
                <a:solidFill>
                  <a:srgbClr val="002060"/>
                </a:solidFill>
              </a:rPr>
              <a:t>pritužiteljice</a:t>
            </a:r>
            <a:r>
              <a:rPr lang="hr-HR" sz="4500" dirty="0" smtClean="0">
                <a:solidFill>
                  <a:srgbClr val="002060"/>
                </a:solidFill>
              </a:rPr>
              <a:t> kao neosnovanu </a:t>
            </a:r>
          </a:p>
          <a:p>
            <a:pPr lvl="3" algn="just">
              <a:buClr>
                <a:srgbClr val="D16349"/>
              </a:buClr>
            </a:pPr>
            <a:r>
              <a:rPr lang="hr-HR" sz="4500" dirty="0" smtClean="0">
                <a:solidFill>
                  <a:srgbClr val="002060"/>
                </a:solidFill>
              </a:rPr>
              <a:t>Ponovljeni upravni inspekcijski nalaz utvrdio da je prvotno imenovanje </a:t>
            </a:r>
            <a:r>
              <a:rPr lang="en-US" sz="4500" dirty="0" smtClean="0">
                <a:solidFill>
                  <a:srgbClr val="002060"/>
                </a:solidFill>
              </a:rPr>
              <a:t> F.K. </a:t>
            </a:r>
            <a:r>
              <a:rPr lang="hr-HR" sz="4500" dirty="0" smtClean="0">
                <a:solidFill>
                  <a:srgbClr val="002060"/>
                </a:solidFill>
              </a:rPr>
              <a:t>za voditelja ispostave (2007-2013) bilo suprotno zakonu </a:t>
            </a:r>
            <a:r>
              <a:rPr lang="en-US" sz="4500" dirty="0" smtClean="0">
                <a:solidFill>
                  <a:srgbClr val="002060"/>
                </a:solidFill>
              </a:rPr>
              <a:t>(</a:t>
            </a:r>
            <a:r>
              <a:rPr lang="hr-HR" sz="4500" dirty="0" smtClean="0">
                <a:solidFill>
                  <a:srgbClr val="002060"/>
                </a:solidFill>
              </a:rPr>
              <a:t>nije imao potrebne kvalifikacije, nije imaju državni stručni ispit)</a:t>
            </a:r>
            <a:endParaRPr lang="en-US" sz="4500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endParaRPr lang="en-US" sz="3500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endParaRPr lang="hr-HR" sz="1500" u="sng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endParaRPr lang="hr-HR" sz="1500" u="sng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021288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5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Primjer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iz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prakse</a:t>
            </a:r>
            <a:r>
              <a:rPr lang="en-US" dirty="0">
                <a:solidFill>
                  <a:prstClr val="white"/>
                </a:solidFill>
              </a:rPr>
              <a:t> 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2067" y="2060848"/>
            <a:ext cx="7408333" cy="4065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dirty="0" smtClean="0"/>
              <a:t>DGU</a:t>
            </a:r>
            <a:r>
              <a:rPr lang="en-US" sz="2000" dirty="0" smtClean="0"/>
              <a:t>:</a:t>
            </a:r>
          </a:p>
          <a:p>
            <a:pPr algn="just"/>
            <a:r>
              <a:rPr lang="hr-HR" sz="2000" dirty="0" smtClean="0"/>
              <a:t>Samo u dvije lokalne ispostave unutarnji pravilnici predviđaju upravnog referenta na mjestu voditelja ispostave – </a:t>
            </a:r>
            <a:r>
              <a:rPr lang="hr-HR" sz="2000" dirty="0" err="1" smtClean="0"/>
              <a:t>pritužiteljica</a:t>
            </a:r>
            <a:r>
              <a:rPr lang="hr-HR" sz="2000" dirty="0" smtClean="0"/>
              <a:t> zaposlena u jednom od njih</a:t>
            </a:r>
          </a:p>
          <a:p>
            <a:pPr marL="0" lvl="0" indent="0">
              <a:buClr>
                <a:srgbClr val="D16349"/>
              </a:buClr>
              <a:buNone/>
            </a:pPr>
            <a:r>
              <a:rPr lang="en-US" sz="2000" u="sng" dirty="0" err="1" smtClean="0">
                <a:solidFill>
                  <a:srgbClr val="002060"/>
                </a:solidFill>
              </a:rPr>
              <a:t>Informa</a:t>
            </a:r>
            <a:r>
              <a:rPr lang="hr-HR" sz="2000" u="sng" dirty="0" err="1" smtClean="0">
                <a:solidFill>
                  <a:srgbClr val="002060"/>
                </a:solidFill>
              </a:rPr>
              <a:t>cije</a:t>
            </a:r>
            <a:r>
              <a:rPr lang="hr-HR" sz="2000" u="sng" dirty="0" smtClean="0">
                <a:solidFill>
                  <a:srgbClr val="002060"/>
                </a:solidFill>
              </a:rPr>
              <a:t> iz drugih izvora:</a:t>
            </a:r>
            <a:endParaRPr lang="en-US" sz="2000" u="sng" dirty="0" smtClean="0">
              <a:solidFill>
                <a:srgbClr val="002060"/>
              </a:solidFill>
            </a:endParaRPr>
          </a:p>
          <a:p>
            <a:pPr algn="just"/>
            <a:r>
              <a:rPr lang="en-US" sz="2000" dirty="0" smtClean="0"/>
              <a:t>Intern</a:t>
            </a:r>
            <a:r>
              <a:rPr lang="hr-HR" sz="2000" dirty="0" smtClean="0"/>
              <a:t>a prepiska DGU-a sugerira mjesto voditelja ispostave „prilagođeno” </a:t>
            </a:r>
            <a:r>
              <a:rPr lang="hr-HR" sz="2000" dirty="0" err="1" smtClean="0"/>
              <a:t>F.K</a:t>
            </a:r>
            <a:r>
              <a:rPr lang="hr-HR" sz="2000" dirty="0" smtClean="0"/>
              <a:t>.-u </a:t>
            </a:r>
            <a:endParaRPr lang="en-US" sz="2000" dirty="0" smtClean="0"/>
          </a:p>
          <a:p>
            <a:pPr algn="just"/>
            <a:r>
              <a:rPr lang="en-US" sz="2000" dirty="0" smtClean="0"/>
              <a:t>F.K.</a:t>
            </a:r>
            <a:r>
              <a:rPr lang="hr-HR" sz="2000" dirty="0" smtClean="0"/>
              <a:t> i njegova obitelj politički i društveno vrlo angažirana na lokalnoj razini</a:t>
            </a:r>
          </a:p>
          <a:p>
            <a:pPr algn="just"/>
            <a:r>
              <a:rPr lang="en-US" sz="2000" dirty="0" smtClean="0"/>
              <a:t>F.K.</a:t>
            </a:r>
            <a:r>
              <a:rPr lang="hr-HR" sz="2000" dirty="0" smtClean="0"/>
              <a:t> je bio politički dužnosnik, imenovan na mnoge lokalne dužnosti i pozicije</a:t>
            </a:r>
            <a:r>
              <a:rPr lang="en-US" sz="2000" dirty="0" smtClean="0"/>
              <a:t> (</a:t>
            </a:r>
            <a:r>
              <a:rPr lang="hr-HR" sz="2000" dirty="0" smtClean="0"/>
              <a:t>županija, općina, sud, vrtić, srednja škola itd.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021288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8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Primjer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iz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prakse</a:t>
            </a:r>
            <a:r>
              <a:rPr lang="en-US" dirty="0">
                <a:solidFill>
                  <a:prstClr val="white"/>
                </a:solidFill>
              </a:rPr>
              <a:t> 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pPr marL="0" lvl="0" indent="0">
              <a:buClr>
                <a:srgbClr val="D16349"/>
              </a:buClr>
              <a:buNone/>
            </a:pPr>
            <a:r>
              <a:rPr lang="hr-HR" sz="2000" u="sng" dirty="0" smtClean="0">
                <a:solidFill>
                  <a:srgbClr val="002060"/>
                </a:solidFill>
              </a:rPr>
              <a:t>Drugi izvori i</a:t>
            </a:r>
            <a:r>
              <a:rPr lang="en-US" sz="2000" u="sng" dirty="0" err="1" smtClean="0">
                <a:solidFill>
                  <a:srgbClr val="002060"/>
                </a:solidFill>
              </a:rPr>
              <a:t>nforma</a:t>
            </a:r>
            <a:r>
              <a:rPr lang="hr-HR" sz="2000" u="sng" dirty="0" smtClean="0">
                <a:solidFill>
                  <a:srgbClr val="002060"/>
                </a:solidFill>
              </a:rPr>
              <a:t>c</a:t>
            </a:r>
            <a:r>
              <a:rPr lang="en-US" sz="2000" u="sng" dirty="0" err="1" smtClean="0">
                <a:solidFill>
                  <a:srgbClr val="002060"/>
                </a:solidFill>
              </a:rPr>
              <a:t>i</a:t>
            </a:r>
            <a:r>
              <a:rPr lang="hr-HR" sz="2000" u="sng" dirty="0" smtClean="0">
                <a:solidFill>
                  <a:srgbClr val="002060"/>
                </a:solidFill>
              </a:rPr>
              <a:t>ja</a:t>
            </a:r>
            <a:r>
              <a:rPr lang="en-US" sz="2000" u="sng" dirty="0" smtClean="0">
                <a:solidFill>
                  <a:srgbClr val="002060"/>
                </a:solidFill>
              </a:rPr>
              <a:t>:</a:t>
            </a:r>
            <a:endParaRPr lang="hr-HR" sz="2000" u="sng" dirty="0" smtClean="0">
              <a:solidFill>
                <a:srgbClr val="002060"/>
              </a:solidFill>
            </a:endParaRPr>
          </a:p>
          <a:p>
            <a:pPr marL="0" lvl="0" indent="0">
              <a:buClr>
                <a:srgbClr val="D16349"/>
              </a:buClr>
              <a:buNone/>
            </a:pPr>
            <a:endParaRPr lang="hr-HR" sz="2000" u="sng" dirty="0" smtClean="0">
              <a:solidFill>
                <a:srgbClr val="002060"/>
              </a:solidFill>
            </a:endParaRPr>
          </a:p>
          <a:p>
            <a:pPr>
              <a:buClr>
                <a:srgbClr val="D16349"/>
              </a:buClr>
            </a:pPr>
            <a:r>
              <a:rPr lang="hr-HR" sz="2000" dirty="0" err="1" smtClean="0">
                <a:solidFill>
                  <a:srgbClr val="002060"/>
                </a:solidFill>
              </a:rPr>
              <a:t>Pritužiteljica</a:t>
            </a:r>
            <a:r>
              <a:rPr lang="hr-HR" sz="2000" dirty="0" smtClean="0">
                <a:solidFill>
                  <a:srgbClr val="002060"/>
                </a:solidFill>
              </a:rPr>
              <a:t> doselila u grad pred dvije godine</a:t>
            </a:r>
            <a:r>
              <a:rPr lang="en-US" sz="2000" dirty="0" smtClean="0">
                <a:solidFill>
                  <a:srgbClr val="002060"/>
                </a:solidFill>
              </a:rPr>
              <a:t> – n</a:t>
            </a:r>
            <a:r>
              <a:rPr lang="hr-HR" sz="2000" dirty="0" err="1" smtClean="0">
                <a:solidFill>
                  <a:srgbClr val="002060"/>
                </a:solidFill>
              </a:rPr>
              <a:t>ema</a:t>
            </a:r>
            <a:r>
              <a:rPr lang="hr-HR" sz="2000" dirty="0" smtClean="0">
                <a:solidFill>
                  <a:srgbClr val="002060"/>
                </a:solidFill>
              </a:rPr>
              <a:t> društvene i/ili obiteljske potpore</a:t>
            </a: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rgbClr val="D16349"/>
              </a:buClr>
            </a:pPr>
            <a:r>
              <a:rPr lang="hr-HR" sz="2000" dirty="0" err="1" smtClean="0">
                <a:solidFill>
                  <a:srgbClr val="002060"/>
                </a:solidFill>
              </a:rPr>
              <a:t>Pritužiteljica</a:t>
            </a:r>
            <a:r>
              <a:rPr lang="hr-HR" sz="2000" dirty="0" smtClean="0">
                <a:solidFill>
                  <a:srgbClr val="002060"/>
                </a:solidFill>
              </a:rPr>
              <a:t> nije aktivna u lokalnim politici ili zajednici</a:t>
            </a: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rgbClr val="D16349"/>
              </a:buClr>
            </a:pPr>
            <a:r>
              <a:rPr lang="hr-HR" sz="2000" dirty="0" err="1" smtClean="0">
                <a:solidFill>
                  <a:srgbClr val="002060"/>
                </a:solidFill>
              </a:rPr>
              <a:t>Pritužiteljica</a:t>
            </a:r>
            <a:r>
              <a:rPr lang="hr-HR" sz="2000" dirty="0" smtClean="0">
                <a:solidFill>
                  <a:srgbClr val="002060"/>
                </a:solidFill>
              </a:rPr>
              <a:t> zadovoljava sve formalne uvjete za imenovanje voditeljice lokalne ispostave DGU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just"/>
            <a:r>
              <a:rPr lang="hr-HR" sz="2000" dirty="0" err="1" smtClean="0">
                <a:solidFill>
                  <a:srgbClr val="002060"/>
                </a:solidFill>
              </a:rPr>
              <a:t>Pritužiteljica</a:t>
            </a:r>
            <a:r>
              <a:rPr lang="hr-HR" sz="2000" dirty="0" smtClean="0">
                <a:solidFill>
                  <a:srgbClr val="002060"/>
                </a:solidFill>
              </a:rPr>
              <a:t> je jedina zaposlenica DGU na državnoj razini koja je kao ing. geodezije raspoređena na poziciju referenta</a:t>
            </a:r>
          </a:p>
          <a:p>
            <a:pPr algn="just"/>
            <a:r>
              <a:rPr lang="hr-HR" sz="2000" dirty="0" smtClean="0">
                <a:solidFill>
                  <a:srgbClr val="002060"/>
                </a:solidFill>
              </a:rPr>
              <a:t>Unatoč tome, </a:t>
            </a:r>
            <a:r>
              <a:rPr lang="en-US" sz="2000" dirty="0" smtClean="0">
                <a:solidFill>
                  <a:srgbClr val="002060"/>
                </a:solidFill>
              </a:rPr>
              <a:t>F.K. </a:t>
            </a:r>
            <a:r>
              <a:rPr lang="hr-HR" sz="2000" dirty="0" smtClean="0">
                <a:solidFill>
                  <a:srgbClr val="002060"/>
                </a:solidFill>
              </a:rPr>
              <a:t> joj je često davao složene poslove i zadatke, koji nadilaze razinu referenta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021288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29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Primjer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iz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prakse</a:t>
            </a:r>
            <a:r>
              <a:rPr lang="en-US" dirty="0">
                <a:solidFill>
                  <a:prstClr val="white"/>
                </a:solidFill>
              </a:rPr>
              <a:t> 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pPr marL="0" lvl="0" indent="0">
              <a:buClr>
                <a:srgbClr val="D16349"/>
              </a:buClr>
              <a:buNone/>
            </a:pPr>
            <a:r>
              <a:rPr lang="hr-HR" sz="2400" u="sng" dirty="0" smtClean="0">
                <a:solidFill>
                  <a:srgbClr val="002060"/>
                </a:solidFill>
              </a:rPr>
              <a:t>Očitovanje DGU</a:t>
            </a:r>
            <a:r>
              <a:rPr lang="en-US" sz="2400" u="sng" dirty="0" smtClean="0">
                <a:solidFill>
                  <a:srgbClr val="002060"/>
                </a:solidFill>
              </a:rPr>
              <a:t>:</a:t>
            </a:r>
            <a:endParaRPr lang="hr-HR" sz="2400" u="sng" dirty="0" smtClean="0">
              <a:solidFill>
                <a:srgbClr val="002060"/>
              </a:solidFill>
            </a:endParaRPr>
          </a:p>
          <a:p>
            <a:pPr marL="0" lvl="0" indent="0">
              <a:buClr>
                <a:srgbClr val="D16349"/>
              </a:buClr>
              <a:buNone/>
            </a:pPr>
            <a:r>
              <a:rPr lang="en-US" sz="2400" u="sng" dirty="0" smtClean="0">
                <a:solidFill>
                  <a:srgbClr val="002060"/>
                </a:solidFill>
              </a:rPr>
              <a:t> </a:t>
            </a:r>
            <a:endParaRPr lang="en-US" sz="2400" u="sng" dirty="0">
              <a:solidFill>
                <a:srgbClr val="002060"/>
              </a:solidFill>
            </a:endParaRPr>
          </a:p>
          <a:p>
            <a:pPr algn="just">
              <a:buClr>
                <a:srgbClr val="D16349"/>
              </a:buClr>
            </a:pPr>
            <a:r>
              <a:rPr lang="hr-HR" sz="2400" dirty="0" smtClean="0">
                <a:solidFill>
                  <a:srgbClr val="002060"/>
                </a:solidFill>
              </a:rPr>
              <a:t>Ispostava DGU ima samo 4 zaposlena – voditelja, referenta inženjera i 2 referenta niže razine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just">
              <a:buClr>
                <a:srgbClr val="D16349"/>
              </a:buClr>
            </a:pPr>
            <a:r>
              <a:rPr lang="hr-HR" dirty="0" smtClean="0">
                <a:solidFill>
                  <a:srgbClr val="002060"/>
                </a:solidFill>
              </a:rPr>
              <a:t>Odnos administrativnog i stručnog osoblja je </a:t>
            </a:r>
            <a:r>
              <a:rPr lang="en-US" sz="2400" dirty="0" smtClean="0">
                <a:solidFill>
                  <a:srgbClr val="002060"/>
                </a:solidFill>
              </a:rPr>
              <a:t>1:3, </a:t>
            </a:r>
            <a:r>
              <a:rPr lang="hr-HR" sz="2400" dirty="0" smtClean="0">
                <a:solidFill>
                  <a:srgbClr val="002060"/>
                </a:solidFill>
              </a:rPr>
              <a:t> što osigurava optimalnu učinkovitost ispostave 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just">
              <a:buClr>
                <a:srgbClr val="D16349"/>
              </a:buClr>
            </a:pPr>
            <a:r>
              <a:rPr lang="hr-HR" sz="2400" dirty="0" smtClean="0">
                <a:solidFill>
                  <a:srgbClr val="002060"/>
                </a:solidFill>
              </a:rPr>
              <a:t>Nema potrebe mijenjati taj omjer, iako je to jedina ispostava DGU sa takvim sastavom zaposlenika (</a:t>
            </a:r>
            <a:r>
              <a:rPr lang="hr-HR" sz="2400" dirty="0" err="1" smtClean="0">
                <a:solidFill>
                  <a:srgbClr val="002060"/>
                </a:solidFill>
              </a:rPr>
              <a:t>admin</a:t>
            </a:r>
            <a:r>
              <a:rPr lang="hr-HR" sz="2400" dirty="0" smtClean="0">
                <a:solidFill>
                  <a:srgbClr val="002060"/>
                </a:solidFill>
              </a:rPr>
              <a:t>. </a:t>
            </a:r>
            <a:r>
              <a:rPr lang="hr-HR" dirty="0" err="1">
                <a:solidFill>
                  <a:srgbClr val="002060"/>
                </a:solidFill>
              </a:rPr>
              <a:t>r</a:t>
            </a:r>
            <a:r>
              <a:rPr lang="hr-HR" sz="2400" dirty="0" err="1" smtClean="0">
                <a:solidFill>
                  <a:srgbClr val="002060"/>
                </a:solidFill>
              </a:rPr>
              <a:t>ef</a:t>
            </a:r>
            <a:r>
              <a:rPr lang="hr-HR" sz="2400" dirty="0" smtClean="0">
                <a:solidFill>
                  <a:srgbClr val="002060"/>
                </a:solidFill>
              </a:rPr>
              <a:t>. kao voditelj) jer se svi poslovi uspješno izvršavaju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just">
              <a:buClr>
                <a:srgbClr val="D16349"/>
              </a:buClr>
            </a:pPr>
            <a:endParaRPr lang="hr-HR" sz="2400" dirty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endParaRPr lang="en-US" sz="2400" dirty="0">
              <a:solidFill>
                <a:prstClr val="black"/>
              </a:solidFill>
            </a:endParaRPr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93296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1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dirty="0" smtClean="0"/>
              <a:t>1990 – </a:t>
            </a:r>
            <a:r>
              <a:rPr lang="hr-HR" sz="2200" dirty="0" smtClean="0"/>
              <a:t>Ustav RH uvodi institut pučkog pravobranitelja, koji počinje s radom </a:t>
            </a:r>
            <a:r>
              <a:rPr lang="en-US" sz="2200" dirty="0" smtClean="0"/>
              <a:t>1991</a:t>
            </a:r>
            <a:r>
              <a:rPr lang="hr-HR" sz="2200" dirty="0" smtClean="0"/>
              <a:t>. godine</a:t>
            </a:r>
            <a:r>
              <a:rPr lang="en-US" sz="2200" dirty="0" smtClean="0"/>
              <a:t> (</a:t>
            </a:r>
            <a:r>
              <a:rPr lang="hr-HR" sz="2200" dirty="0" smtClean="0"/>
              <a:t>u svibnju slavimo 25. godišnjicu institucije</a:t>
            </a:r>
            <a:r>
              <a:rPr lang="en-US" sz="2200" dirty="0" smtClean="0"/>
              <a:t>)</a:t>
            </a:r>
            <a:endParaRPr lang="hr-HR" sz="2200" dirty="0" smtClean="0"/>
          </a:p>
          <a:p>
            <a:pPr marL="0" indent="0" algn="just">
              <a:buNone/>
            </a:pPr>
            <a:endParaRPr lang="en-US" sz="2200" dirty="0" smtClean="0"/>
          </a:p>
          <a:p>
            <a:pPr marL="0" indent="0" algn="just">
              <a:buNone/>
            </a:pPr>
            <a:r>
              <a:rPr lang="en-US" sz="2200" dirty="0" smtClean="0"/>
              <a:t>2008 </a:t>
            </a:r>
            <a:r>
              <a:rPr lang="hr-HR" sz="2200" dirty="0" smtClean="0"/>
              <a:t>– pučki pravobranitelj je akreditiran kao nacionalna institucija za zaštitu i promociju ljudskih prava sa statusom A (najviši status prema UN-ovim pariškim načelima)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Povijest institucije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3</a:t>
            </a:fld>
            <a:endParaRPr lang="hr-H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49280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28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Clr>
                <a:srgbClr val="D16349"/>
              </a:buClr>
              <a:buNone/>
            </a:pPr>
            <a:r>
              <a:rPr lang="hr-HR" sz="2000" u="sng" dirty="0">
                <a:solidFill>
                  <a:srgbClr val="002060"/>
                </a:solidFill>
              </a:rPr>
              <a:t>Nalaz UPP</a:t>
            </a:r>
            <a:r>
              <a:rPr lang="en-US" sz="2000" u="sng" dirty="0">
                <a:solidFill>
                  <a:srgbClr val="002060"/>
                </a:solidFill>
              </a:rPr>
              <a:t>:</a:t>
            </a:r>
          </a:p>
          <a:p>
            <a:pPr marL="0" lvl="0" indent="0" algn="just">
              <a:buClr>
                <a:srgbClr val="D16349"/>
              </a:buClr>
              <a:buNone/>
            </a:pPr>
            <a:r>
              <a:rPr lang="en-US" sz="2000" dirty="0">
                <a:solidFill>
                  <a:srgbClr val="002060"/>
                </a:solidFill>
              </a:rPr>
              <a:t>Dis</a:t>
            </a:r>
            <a:r>
              <a:rPr lang="hr-HR" sz="2000" dirty="0" err="1">
                <a:solidFill>
                  <a:srgbClr val="002060"/>
                </a:solidFill>
              </a:rPr>
              <a:t>kriminacija</a:t>
            </a:r>
            <a:r>
              <a:rPr lang="hr-HR" sz="2000" dirty="0">
                <a:solidFill>
                  <a:srgbClr val="002060"/>
                </a:solidFill>
              </a:rPr>
              <a:t> na osnovu političkog uvjerenja i društvenog položaja </a:t>
            </a:r>
            <a:r>
              <a:rPr lang="hr-HR" sz="2000" dirty="0" err="1">
                <a:solidFill>
                  <a:srgbClr val="002060"/>
                </a:solidFill>
              </a:rPr>
              <a:t>pritužiteljice</a:t>
            </a:r>
            <a:endParaRPr lang="hr-HR" sz="2000" dirty="0">
              <a:solidFill>
                <a:srgbClr val="002060"/>
              </a:solidFill>
            </a:endParaRPr>
          </a:p>
          <a:p>
            <a:pPr marL="0" lvl="0" indent="0" algn="just">
              <a:buClr>
                <a:srgbClr val="D16349"/>
              </a:buClr>
              <a:buNone/>
            </a:pPr>
            <a:r>
              <a:rPr lang="en-US" sz="2000" dirty="0">
                <a:solidFill>
                  <a:srgbClr val="002060"/>
                </a:solidFill>
              </a:rPr>
              <a:t>F.K. </a:t>
            </a:r>
            <a:r>
              <a:rPr lang="hr-HR" sz="2000" dirty="0">
                <a:solidFill>
                  <a:srgbClr val="002060"/>
                </a:solidFill>
              </a:rPr>
              <a:t>je stavljen u povoljniji položaj u usporedbi sa </a:t>
            </a:r>
            <a:r>
              <a:rPr lang="hr-HR" sz="2000" dirty="0" err="1">
                <a:solidFill>
                  <a:srgbClr val="002060"/>
                </a:solidFill>
              </a:rPr>
              <a:t>pritužiteljicom</a:t>
            </a:r>
            <a:r>
              <a:rPr lang="hr-HR" sz="2000" dirty="0">
                <a:solidFill>
                  <a:srgbClr val="002060"/>
                </a:solidFill>
              </a:rPr>
              <a:t>, i to temeljem činjenice da je imao povoljniji društveni položaj i pripadnost jakoj političkoj stranci koja je bila na vlasti na lokalnoj i državnoj razini</a:t>
            </a:r>
          </a:p>
          <a:p>
            <a:pPr marL="0" lvl="0" indent="0" algn="just">
              <a:buClr>
                <a:srgbClr val="D16349"/>
              </a:buClr>
              <a:buNone/>
            </a:pPr>
            <a:r>
              <a:rPr lang="en-US" sz="2000" dirty="0">
                <a:solidFill>
                  <a:srgbClr val="002060"/>
                </a:solidFill>
              </a:rPr>
              <a:t>F.K. </a:t>
            </a:r>
            <a:r>
              <a:rPr lang="hr-HR" sz="2000" dirty="0">
                <a:solidFill>
                  <a:srgbClr val="002060"/>
                </a:solidFill>
              </a:rPr>
              <a:t> je imao </a:t>
            </a:r>
            <a:r>
              <a:rPr lang="en-US" sz="2000" dirty="0">
                <a:solidFill>
                  <a:srgbClr val="002060"/>
                </a:solidFill>
              </a:rPr>
              <a:t>„</a:t>
            </a:r>
            <a:r>
              <a:rPr lang="hr-HR" sz="2000" dirty="0">
                <a:solidFill>
                  <a:srgbClr val="002060"/>
                </a:solidFill>
              </a:rPr>
              <a:t>društvenu moć</a:t>
            </a:r>
            <a:r>
              <a:rPr lang="en-US" sz="2000" dirty="0">
                <a:solidFill>
                  <a:srgbClr val="002060"/>
                </a:solidFill>
              </a:rPr>
              <a:t>” </a:t>
            </a:r>
            <a:r>
              <a:rPr lang="hr-HR" sz="2000" dirty="0" smtClean="0">
                <a:solidFill>
                  <a:srgbClr val="002060"/>
                </a:solidFill>
              </a:rPr>
              <a:t>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politi</a:t>
            </a:r>
            <a:r>
              <a:rPr lang="hr-HR" sz="2000" dirty="0" err="1">
                <a:solidFill>
                  <a:srgbClr val="002060"/>
                </a:solidFill>
              </a:rPr>
              <a:t>čku</a:t>
            </a:r>
            <a:r>
              <a:rPr lang="hr-HR" sz="2000" dirty="0">
                <a:solidFill>
                  <a:srgbClr val="002060"/>
                </a:solidFill>
              </a:rPr>
              <a:t> potporu, </a:t>
            </a:r>
            <a:r>
              <a:rPr lang="hr-HR" sz="2000" dirty="0" err="1">
                <a:solidFill>
                  <a:srgbClr val="002060"/>
                </a:solidFill>
              </a:rPr>
              <a:t>pritužiteljica</a:t>
            </a:r>
            <a:r>
              <a:rPr lang="hr-HR" sz="2000" dirty="0">
                <a:solidFill>
                  <a:srgbClr val="002060"/>
                </a:solidFill>
              </a:rPr>
              <a:t> nije</a:t>
            </a:r>
            <a:endParaRPr lang="en-US" sz="2000" dirty="0">
              <a:solidFill>
                <a:srgbClr val="002060"/>
              </a:solidFill>
            </a:endParaRPr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30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Primjer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iz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prakse</a:t>
            </a:r>
            <a:r>
              <a:rPr lang="en-US" dirty="0">
                <a:solidFill>
                  <a:prstClr val="white"/>
                </a:solidFill>
              </a:rPr>
              <a:t> 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33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Primjer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iz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prakse</a:t>
            </a:r>
            <a:r>
              <a:rPr lang="en-US" dirty="0">
                <a:solidFill>
                  <a:prstClr val="white"/>
                </a:solidFill>
              </a:rPr>
              <a:t> 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2067" y="1988840"/>
            <a:ext cx="7408333" cy="4137323"/>
          </a:xfrm>
        </p:spPr>
        <p:txBody>
          <a:bodyPr>
            <a:noAutofit/>
          </a:bodyPr>
          <a:lstStyle/>
          <a:p>
            <a:pPr marL="0" lvl="0" indent="0">
              <a:buClr>
                <a:srgbClr val="D16349"/>
              </a:buClr>
              <a:buNone/>
            </a:pPr>
            <a:r>
              <a:rPr lang="hr-HR" sz="1800" u="sng" dirty="0" smtClean="0">
                <a:solidFill>
                  <a:srgbClr val="002060"/>
                </a:solidFill>
              </a:rPr>
              <a:t>UPP donosi</a:t>
            </a:r>
            <a:r>
              <a:rPr lang="en-US" sz="1800" u="sng" dirty="0" smtClean="0">
                <a:solidFill>
                  <a:srgbClr val="002060"/>
                </a:solidFill>
              </a:rPr>
              <a:t>: </a:t>
            </a:r>
            <a:endParaRPr lang="hr-HR" sz="1800" u="sng" dirty="0" smtClean="0">
              <a:solidFill>
                <a:srgbClr val="002060"/>
              </a:solidFill>
            </a:endParaRPr>
          </a:p>
          <a:p>
            <a:pPr marL="0" lvl="0" indent="0">
              <a:buClr>
                <a:srgbClr val="D16349"/>
              </a:buClr>
              <a:buNone/>
            </a:pPr>
            <a:r>
              <a:rPr lang="hr-HR" sz="1800" u="sng" dirty="0" smtClean="0">
                <a:solidFill>
                  <a:srgbClr val="002060"/>
                </a:solidFill>
              </a:rPr>
              <a:t>Upozorenje</a:t>
            </a:r>
            <a:r>
              <a:rPr lang="en-US" sz="1800" u="sng" dirty="0" smtClean="0">
                <a:solidFill>
                  <a:srgbClr val="002060"/>
                </a:solidFill>
              </a:rPr>
              <a:t>:</a:t>
            </a:r>
          </a:p>
          <a:p>
            <a:pPr algn="just">
              <a:buClr>
                <a:srgbClr val="D16349"/>
              </a:buClr>
            </a:pPr>
            <a:r>
              <a:rPr lang="hr-HR" sz="1800" dirty="0" smtClean="0">
                <a:solidFill>
                  <a:srgbClr val="002060"/>
                </a:solidFill>
              </a:rPr>
              <a:t>Upravna inspekcija je naložila donošenje rješenja i odluka u skladu sa zakonom, kako bi se ukinula ranije nezakonito i pogrešna rješenja i odluke – GDU treba postupiti u skladu sa </a:t>
            </a:r>
            <a:r>
              <a:rPr lang="hr-HR" sz="1800" dirty="0">
                <a:solidFill>
                  <a:srgbClr val="002060"/>
                </a:solidFill>
              </a:rPr>
              <a:t>nalogom </a:t>
            </a:r>
            <a:r>
              <a:rPr lang="hr-HR" sz="1800" dirty="0" smtClean="0">
                <a:solidFill>
                  <a:srgbClr val="002060"/>
                </a:solidFill>
              </a:rPr>
              <a:t>upravne inspekcije </a:t>
            </a:r>
            <a:r>
              <a:rPr lang="hr-HR" sz="1800" dirty="0">
                <a:solidFill>
                  <a:srgbClr val="002060"/>
                </a:solidFill>
              </a:rPr>
              <a:t>, </a:t>
            </a:r>
            <a:r>
              <a:rPr lang="hr-HR" sz="1800" dirty="0" smtClean="0">
                <a:solidFill>
                  <a:srgbClr val="002060"/>
                </a:solidFill>
              </a:rPr>
              <a:t>u suprotnom prekršajne sankcije</a:t>
            </a:r>
          </a:p>
          <a:p>
            <a:pPr marL="0" indent="0">
              <a:buClr>
                <a:srgbClr val="D16349"/>
              </a:buClr>
              <a:buNone/>
            </a:pPr>
            <a:r>
              <a:rPr lang="hr-HR" sz="1800" u="sng" dirty="0" smtClean="0">
                <a:solidFill>
                  <a:srgbClr val="002060"/>
                </a:solidFill>
              </a:rPr>
              <a:t>Preporuke</a:t>
            </a:r>
            <a:r>
              <a:rPr lang="en-US" sz="1800" u="sng" dirty="0" smtClean="0">
                <a:solidFill>
                  <a:srgbClr val="002060"/>
                </a:solidFill>
              </a:rPr>
              <a:t>:</a:t>
            </a:r>
          </a:p>
          <a:p>
            <a:pPr algn="just">
              <a:buClr>
                <a:srgbClr val="D16349"/>
              </a:buClr>
            </a:pPr>
            <a:r>
              <a:rPr lang="hr-HR" sz="1800" dirty="0" smtClean="0">
                <a:solidFill>
                  <a:srgbClr val="002060"/>
                </a:solidFill>
              </a:rPr>
              <a:t>Ujednačiti stručne kvalifikacije propisane za mjesto voditelja ispostave DGU u cijeloj DGU</a:t>
            </a:r>
            <a:endParaRPr lang="en-US" sz="1800" dirty="0" smtClean="0">
              <a:solidFill>
                <a:srgbClr val="002060"/>
              </a:solidFill>
            </a:endParaRPr>
          </a:p>
          <a:p>
            <a:pPr algn="just">
              <a:buClr>
                <a:srgbClr val="D16349"/>
              </a:buClr>
            </a:pPr>
            <a:r>
              <a:rPr lang="hr-HR" sz="1800" dirty="0" smtClean="0">
                <a:solidFill>
                  <a:srgbClr val="002060"/>
                </a:solidFill>
              </a:rPr>
              <a:t>Pronaći modalitet učinkovitog imenovanja zaposlenih u ovoj lokalnoj ispostavi DGU, u skladu sa stručnim kvalifikacijama zaposlenih </a:t>
            </a:r>
          </a:p>
          <a:p>
            <a:pPr algn="just">
              <a:buClr>
                <a:srgbClr val="D16349"/>
              </a:buClr>
            </a:pPr>
            <a:r>
              <a:rPr lang="hr-HR" sz="1800" dirty="0" smtClean="0">
                <a:solidFill>
                  <a:srgbClr val="002060"/>
                </a:solidFill>
              </a:rPr>
              <a:t>Pri provođenju imenovanja u lokalnim ispostavama, primjenjivati ujednačene standarde u svim ispostavama DGU </a:t>
            </a:r>
            <a:endParaRPr lang="en-US" sz="1800" dirty="0" smtClean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093296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381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prstClr val="white"/>
                </a:solidFill>
              </a:rPr>
              <a:t>Primjer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iz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prakse</a:t>
            </a:r>
            <a:r>
              <a:rPr lang="en-US" dirty="0">
                <a:solidFill>
                  <a:prstClr val="white"/>
                </a:solidFill>
              </a:rPr>
              <a:t> 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just">
              <a:buClr>
                <a:srgbClr val="D16349"/>
              </a:buClr>
              <a:buNone/>
            </a:pPr>
            <a:r>
              <a:rPr lang="hr-HR" sz="1800" u="sng" dirty="0" smtClean="0">
                <a:solidFill>
                  <a:srgbClr val="002060"/>
                </a:solidFill>
              </a:rPr>
              <a:t>ISHOD postupanja UPP:</a:t>
            </a:r>
          </a:p>
          <a:p>
            <a:pPr marL="0" lvl="0" indent="0" algn="just">
              <a:buClr>
                <a:srgbClr val="D16349"/>
              </a:buClr>
              <a:buNone/>
            </a:pPr>
            <a:endParaRPr lang="en-US" sz="1800" u="sng" dirty="0">
              <a:solidFill>
                <a:srgbClr val="002060"/>
              </a:solidFill>
            </a:endParaRPr>
          </a:p>
          <a:p>
            <a:pPr algn="just">
              <a:buClr>
                <a:srgbClr val="D16349"/>
              </a:buClr>
            </a:pPr>
            <a:r>
              <a:rPr lang="hr-HR" sz="1800" dirty="0" smtClean="0">
                <a:solidFill>
                  <a:srgbClr val="002060"/>
                </a:solidFill>
              </a:rPr>
              <a:t>DGU uzela upozorenje i preporuke UPP u razmatranje </a:t>
            </a:r>
          </a:p>
          <a:p>
            <a:pPr algn="just">
              <a:buClr>
                <a:srgbClr val="D16349"/>
              </a:buClr>
            </a:pPr>
            <a:r>
              <a:rPr lang="hr-HR" sz="1800" dirty="0" smtClean="0">
                <a:solidFill>
                  <a:srgbClr val="002060"/>
                </a:solidFill>
              </a:rPr>
              <a:t>DGU priprema novi Pravilnik o unutarnjem redu koji će uvažiti preporuke UPP-a</a:t>
            </a:r>
            <a:endParaRPr lang="en-US" sz="1800" dirty="0" smtClean="0">
              <a:solidFill>
                <a:srgbClr val="002060"/>
              </a:solidFill>
            </a:endParaRPr>
          </a:p>
          <a:p>
            <a:pPr algn="just">
              <a:buClr>
                <a:srgbClr val="D16349"/>
              </a:buClr>
            </a:pPr>
            <a:r>
              <a:rPr lang="hr-HR" sz="1800" dirty="0" smtClean="0">
                <a:solidFill>
                  <a:srgbClr val="002060"/>
                </a:solidFill>
              </a:rPr>
              <a:t>Nakon godine dana, Pravilnik još uvijek nije donesen – preporuke UPP-a nisu ispunjene </a:t>
            </a:r>
          </a:p>
          <a:p>
            <a:pPr algn="just">
              <a:buClr>
                <a:srgbClr val="D16349"/>
              </a:buClr>
            </a:pPr>
            <a:r>
              <a:rPr lang="hr-HR" sz="1800" dirty="0" err="1" smtClean="0">
                <a:solidFill>
                  <a:srgbClr val="002060"/>
                </a:solidFill>
              </a:rPr>
              <a:t>Pritužiteljica</a:t>
            </a:r>
            <a:r>
              <a:rPr lang="hr-HR" sz="1800" dirty="0" smtClean="0">
                <a:solidFill>
                  <a:srgbClr val="002060"/>
                </a:solidFill>
              </a:rPr>
              <a:t> pokreće sudski spor protiv DGU – tužbeni zahtjev za utvrđenje diskriminacije temeljem spola </a:t>
            </a:r>
            <a:r>
              <a:rPr lang="en-US" sz="1800" dirty="0" smtClean="0">
                <a:solidFill>
                  <a:srgbClr val="002060"/>
                </a:solidFill>
              </a:rPr>
              <a:t>– </a:t>
            </a:r>
            <a:r>
              <a:rPr lang="hr-HR" sz="1800" dirty="0" smtClean="0">
                <a:solidFill>
                  <a:srgbClr val="002060"/>
                </a:solidFill>
              </a:rPr>
              <a:t>u tijeku</a:t>
            </a:r>
            <a:endParaRPr lang="en-US" sz="1800" dirty="0" smtClean="0">
              <a:solidFill>
                <a:srgbClr val="002060"/>
              </a:solidFill>
            </a:endParaRPr>
          </a:p>
          <a:p>
            <a:pPr algn="just">
              <a:buClr>
                <a:srgbClr val="D16349"/>
              </a:buClr>
            </a:pPr>
            <a:r>
              <a:rPr lang="hr-HR" sz="1800" dirty="0" smtClean="0">
                <a:solidFill>
                  <a:srgbClr val="002060"/>
                </a:solidFill>
              </a:rPr>
              <a:t>DGU i dalje obavještava UPP da se nisu stekli uvjeti za punu primjenu preporuka i upozorenja</a:t>
            </a:r>
            <a:endParaRPr lang="hr-HR" sz="1800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093296"/>
            <a:ext cx="1584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55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 smtClean="0"/>
              <a:t>Katolički bogoslovni fakultet u javnim natječajima za zapošljavanje </a:t>
            </a:r>
            <a:r>
              <a:rPr lang="hr-HR" dirty="0"/>
              <a:t>redovito traži da se prijavi za natječaj priloži krsni </a:t>
            </a:r>
            <a:r>
              <a:rPr lang="hr-HR" dirty="0" smtClean="0"/>
              <a:t>list</a:t>
            </a:r>
          </a:p>
          <a:p>
            <a:pPr marL="0" indent="0" algn="just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 smtClean="0"/>
              <a:t>Diskriminacija ili ne?</a:t>
            </a:r>
          </a:p>
          <a:p>
            <a:pPr marL="0" indent="0" algn="ctr">
              <a:buNone/>
            </a:pPr>
            <a:r>
              <a:rPr lang="hr-HR" dirty="0" smtClean="0"/>
              <a:t>Zašto?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33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is prakse II.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562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31B6FD"/>
              </a:buClr>
              <a:buNone/>
            </a:pPr>
            <a:r>
              <a:rPr lang="hr-HR" sz="2000" dirty="0" smtClean="0">
                <a:solidFill>
                  <a:srgbClr val="073E87"/>
                </a:solidFill>
              </a:rPr>
              <a:t>Krsni list kao uvjet pri natječaju </a:t>
            </a:r>
            <a:r>
              <a:rPr lang="hr-HR" sz="2000" smtClean="0">
                <a:solidFill>
                  <a:srgbClr val="073E87"/>
                </a:solidFill>
              </a:rPr>
              <a:t>za zapošljavanje:</a:t>
            </a:r>
            <a:endParaRPr lang="hr-HR" sz="2000" dirty="0" smtClean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endParaRPr lang="hr-HR" sz="2000" dirty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hr-HR" sz="2000" dirty="0" smtClean="0">
                <a:solidFill>
                  <a:srgbClr val="073E87"/>
                </a:solidFill>
              </a:rPr>
              <a:t>voditelja </a:t>
            </a:r>
            <a:r>
              <a:rPr lang="hr-HR" sz="2000" dirty="0">
                <a:solidFill>
                  <a:srgbClr val="073E87"/>
                </a:solidFill>
              </a:rPr>
              <a:t>studentske referade</a:t>
            </a:r>
          </a:p>
          <a:p>
            <a:pPr lvl="0">
              <a:buClr>
                <a:srgbClr val="31B6FD"/>
              </a:buClr>
            </a:pPr>
            <a:r>
              <a:rPr lang="hr-HR" sz="2000" dirty="0">
                <a:solidFill>
                  <a:srgbClr val="073E87"/>
                </a:solidFill>
              </a:rPr>
              <a:t>voditelja kadrovskih poslova</a:t>
            </a:r>
          </a:p>
          <a:p>
            <a:pPr lvl="0">
              <a:buClr>
                <a:srgbClr val="31B6FD"/>
              </a:buClr>
            </a:pPr>
            <a:r>
              <a:rPr lang="hr-HR" sz="2000" dirty="0">
                <a:solidFill>
                  <a:srgbClr val="073E87"/>
                </a:solidFill>
              </a:rPr>
              <a:t>voditelja računovodstva</a:t>
            </a:r>
          </a:p>
          <a:p>
            <a:pPr lvl="0">
              <a:buClr>
                <a:srgbClr val="31B6FD"/>
              </a:buClr>
            </a:pPr>
            <a:r>
              <a:rPr lang="hr-HR" sz="2000" dirty="0" smtClean="0">
                <a:solidFill>
                  <a:srgbClr val="073E87"/>
                </a:solidFill>
              </a:rPr>
              <a:t>portira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hr-HR" dirty="0" smtClean="0">
                <a:solidFill>
                  <a:srgbClr val="073E87"/>
                </a:solidFill>
              </a:rPr>
              <a:t>Diskriminacija </a:t>
            </a:r>
            <a:r>
              <a:rPr lang="hr-HR" dirty="0">
                <a:solidFill>
                  <a:srgbClr val="073E87"/>
                </a:solidFill>
              </a:rPr>
              <a:t>ili ne?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hr-HR" dirty="0">
                <a:solidFill>
                  <a:srgbClr val="073E87"/>
                </a:solidFill>
              </a:rPr>
              <a:t>Zašto?</a:t>
            </a:r>
          </a:p>
          <a:p>
            <a:pPr marL="0" lvl="0" indent="0" algn="ctr">
              <a:buClr>
                <a:srgbClr val="31B6FD"/>
              </a:buClr>
              <a:buNone/>
            </a:pPr>
            <a:endParaRPr lang="hr-HR" sz="2000" dirty="0">
              <a:solidFill>
                <a:srgbClr val="073E87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34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is prakse II.</a:t>
            </a:r>
          </a:p>
        </p:txBody>
      </p:sp>
    </p:spTree>
    <p:extLst>
      <p:ext uri="{BB962C8B-B14F-4D97-AF65-F5344CB8AC3E}">
        <p14:creationId xmlns:p14="http://schemas.microsoft.com/office/powerpoint/2010/main" val="29677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/>
              <a:t>M</a:t>
            </a:r>
            <a:r>
              <a:rPr lang="hr-HR" dirty="0" smtClean="0"/>
              <a:t>ože </a:t>
            </a:r>
            <a:r>
              <a:rPr lang="hr-HR" dirty="0"/>
              <a:t>li se KBF s uspjehom pozivati na </a:t>
            </a:r>
            <a:r>
              <a:rPr lang="hr-HR" dirty="0" smtClean="0"/>
              <a:t>ZSD-om </a:t>
            </a:r>
            <a:r>
              <a:rPr lang="hr-HR" dirty="0"/>
              <a:t>propisanu iznimku o zaštiti vjerskog etosa religijskih zajednica u području </a:t>
            </a:r>
            <a:r>
              <a:rPr lang="hr-HR" dirty="0" smtClean="0"/>
              <a:t>zapošljavanja?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35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is prakse II.</a:t>
            </a:r>
          </a:p>
        </p:txBody>
      </p:sp>
    </p:spTree>
    <p:extLst>
      <p:ext uri="{BB962C8B-B14F-4D97-AF65-F5344CB8AC3E}">
        <p14:creationId xmlns:p14="http://schemas.microsoft.com/office/powerpoint/2010/main" val="29945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2600" dirty="0"/>
              <a:t>Zabrana diskriminacije i iznimke od zabrane </a:t>
            </a:r>
            <a:r>
              <a:rPr lang="pl-PL" sz="2600" dirty="0" smtClean="0"/>
              <a:t>diskriminacije, članak </a:t>
            </a:r>
            <a:r>
              <a:rPr lang="pl-PL" sz="2600" dirty="0"/>
              <a:t>9</a:t>
            </a:r>
            <a:r>
              <a:rPr lang="pl-PL" sz="2600" dirty="0" smtClean="0"/>
              <a:t>., stavak 2. ,točka 5. ZSD-a:</a:t>
            </a:r>
          </a:p>
          <a:p>
            <a:pPr marL="0" indent="0" algn="just">
              <a:buNone/>
            </a:pPr>
            <a:r>
              <a:rPr lang="pl-PL" sz="2600" dirty="0"/>
              <a:t>Iznimno od stavka 1. ovoga članka ne smatra se diskriminacijom stavljanje u nepovoljniji položaj u sljedećim slučajevima</a:t>
            </a:r>
            <a:r>
              <a:rPr lang="pl-PL" sz="2600" dirty="0" smtClean="0"/>
              <a:t>:</a:t>
            </a:r>
          </a:p>
          <a:p>
            <a:pPr marL="0" indent="0" algn="just">
              <a:buNone/>
            </a:pPr>
            <a:r>
              <a:rPr lang="pl-PL" sz="2600" dirty="0" smtClean="0"/>
              <a:t>5</a:t>
            </a:r>
            <a:r>
              <a:rPr lang="pl-PL" sz="2600" dirty="0"/>
              <a:t>. pri </a:t>
            </a:r>
            <a:r>
              <a:rPr lang="pl-PL" sz="2600" u="sng" dirty="0"/>
              <a:t>zasnivanju radnog odnosa</a:t>
            </a:r>
            <a:r>
              <a:rPr lang="pl-PL" sz="2600" dirty="0"/>
              <a:t>, uključenja u članstvo te u djelovanju koje je u skladu s naukom i poslanjem </a:t>
            </a:r>
            <a:r>
              <a:rPr lang="pl-PL" sz="2600" u="sng" dirty="0"/>
              <a:t>crkve</a:t>
            </a:r>
            <a:r>
              <a:rPr lang="pl-PL" sz="2600" dirty="0"/>
              <a:t> i vjerske zajednice upisane u Evidenciju vjerskih zajednica u Republici Hrvatskoj, te druge </a:t>
            </a:r>
            <a:r>
              <a:rPr lang="pl-PL" sz="2600" u="sng" dirty="0"/>
              <a:t>javne</a:t>
            </a:r>
            <a:r>
              <a:rPr lang="pl-PL" sz="2600" dirty="0"/>
              <a:t> ili privatne organizacije koje djeluju u skladu s Ustavom i zakonima, ako tako </a:t>
            </a:r>
            <a:r>
              <a:rPr lang="pl-PL" sz="2600" u="sng" dirty="0"/>
              <a:t>zahtijevaju vjerska doktrina, uvjerenja ili ciljevi</a:t>
            </a:r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36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is prakse II.</a:t>
            </a:r>
          </a:p>
        </p:txBody>
      </p:sp>
    </p:spTree>
    <p:extLst>
      <p:ext uri="{BB962C8B-B14F-4D97-AF65-F5344CB8AC3E}">
        <p14:creationId xmlns:p14="http://schemas.microsoft.com/office/powerpoint/2010/main" val="13422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UPP:</a:t>
            </a:r>
          </a:p>
          <a:p>
            <a:pPr algn="just"/>
            <a:r>
              <a:rPr lang="hr-HR" dirty="0" smtClean="0"/>
              <a:t> iznimka se može prihvatiti jedino ako je vjera, odnosno uvjerenje neke osobe istinski, zakonit i opravdan uvjet za obavljanje nekog posla</a:t>
            </a:r>
          </a:p>
          <a:p>
            <a:pPr algn="just"/>
            <a:r>
              <a:rPr lang="hr-HR" dirty="0"/>
              <a:t>s</a:t>
            </a:r>
            <a:r>
              <a:rPr lang="hr-HR" dirty="0" smtClean="0"/>
              <a:t>ve iznimke trebaju ostvariti svoj legitimni cilj za koji su određene i moraju biti primjerene i nužne za ostvarivanje tog cilja</a:t>
            </a:r>
          </a:p>
          <a:p>
            <a:pPr algn="just"/>
            <a:r>
              <a:rPr lang="hr-HR" dirty="0"/>
              <a:t>i</a:t>
            </a:r>
            <a:r>
              <a:rPr lang="hr-HR" dirty="0" smtClean="0"/>
              <a:t>znimka vjerskog etosa religijskih zajednica u slučaju zapošljavanja administrativnog osoblja se ne može primijeniti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37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is prakse II.</a:t>
            </a:r>
          </a:p>
        </p:txBody>
      </p:sp>
    </p:spTree>
    <p:extLst>
      <p:ext uri="{BB962C8B-B14F-4D97-AF65-F5344CB8AC3E}">
        <p14:creationId xmlns:p14="http://schemas.microsoft.com/office/powerpoint/2010/main" val="4759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Činjenice u predmetu</a:t>
            </a:r>
            <a:r>
              <a:rPr lang="en-US" dirty="0" smtClean="0"/>
              <a:t>: </a:t>
            </a:r>
            <a:endParaRPr lang="en-US" dirty="0"/>
          </a:p>
          <a:p>
            <a:endParaRPr lang="en-US" dirty="0"/>
          </a:p>
          <a:p>
            <a:pPr algn="just"/>
            <a:r>
              <a:rPr lang="hr-HR" dirty="0" smtClean="0"/>
              <a:t>Pritužitelj </a:t>
            </a:r>
            <a:r>
              <a:rPr lang="en-US" dirty="0" smtClean="0"/>
              <a:t>(37</a:t>
            </a:r>
            <a:r>
              <a:rPr lang="hr-HR" dirty="0" smtClean="0"/>
              <a:t> godina</a:t>
            </a:r>
            <a:r>
              <a:rPr lang="en-US" dirty="0" smtClean="0"/>
              <a:t>) </a:t>
            </a:r>
            <a:r>
              <a:rPr lang="hr-HR" dirty="0" smtClean="0"/>
              <a:t>javio se na natječaj za zapošljavanje u velikoj trgovačkoj tvrtki za prodaju sportske opreme</a:t>
            </a:r>
            <a:r>
              <a:rPr lang="en-US" dirty="0" smtClean="0"/>
              <a:t> (</a:t>
            </a:r>
            <a:r>
              <a:rPr lang="hr-HR" dirty="0" smtClean="0"/>
              <a:t>tek ulazi na tržište RH</a:t>
            </a:r>
            <a:r>
              <a:rPr lang="en-US" dirty="0" smtClean="0"/>
              <a:t>)</a:t>
            </a:r>
            <a:r>
              <a:rPr lang="hr-HR" dirty="0" smtClean="0"/>
              <a:t> - radno mjesto prodavača sportske opreme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hr-HR" dirty="0" smtClean="0"/>
              <a:t>Unatoč kvalifikacijama na području sporta (navedeno kao jedan od uvjeta natječaja), nije zaposlen zbog „visoke” dobi – tako navedeno u el. </a:t>
            </a:r>
            <a:r>
              <a:rPr lang="hr-HR" dirty="0"/>
              <a:t>p</a:t>
            </a:r>
            <a:r>
              <a:rPr lang="hr-HR" dirty="0" smtClean="0"/>
              <a:t>oruci koju mu je poslao voditelj fitness odjela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hr-HR" dirty="0" smtClean="0"/>
              <a:t>Pritužitelj podnio pritužbu PP, navodeći da je diskriminiran temeljem dobi</a:t>
            </a:r>
            <a:endParaRPr lang="en-US" dirty="0"/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38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iz prakse III.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19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hr-HR" sz="2600" dirty="0" smtClean="0"/>
              <a:t>Ispitni postupak:</a:t>
            </a:r>
            <a:endParaRPr lang="en-US" sz="2600" dirty="0"/>
          </a:p>
          <a:p>
            <a:pPr marL="0" indent="0" algn="just">
              <a:buNone/>
            </a:pPr>
            <a:r>
              <a:rPr lang="hr-HR" sz="2600" dirty="0" smtClean="0"/>
              <a:t>Poslodavac zatražen da</a:t>
            </a:r>
            <a:r>
              <a:rPr lang="en-US" sz="2600" dirty="0" smtClean="0"/>
              <a:t>: </a:t>
            </a:r>
            <a:endParaRPr lang="en-US" sz="2600" dirty="0"/>
          </a:p>
          <a:p>
            <a:pPr algn="just"/>
            <a:r>
              <a:rPr lang="hr-HR" sz="2600" dirty="0" smtClean="0"/>
              <a:t>pojasni razloge postavljanja najviše dobi za radno mjesto prodavača sportke opreme</a:t>
            </a:r>
            <a:endParaRPr lang="en-US" sz="2600" dirty="0"/>
          </a:p>
          <a:p>
            <a:pPr algn="just"/>
            <a:r>
              <a:rPr lang="hr-HR" sz="2600" dirty="0" smtClean="0"/>
              <a:t>dostavi podatke o dobi zaposlenih kandidata</a:t>
            </a:r>
            <a:r>
              <a:rPr lang="en-US" sz="2600" dirty="0" smtClean="0"/>
              <a:t> </a:t>
            </a:r>
            <a:endParaRPr lang="en-US" sz="2600" dirty="0"/>
          </a:p>
          <a:p>
            <a:pPr algn="just"/>
            <a:r>
              <a:rPr lang="hr-HR" sz="2600" dirty="0" smtClean="0"/>
              <a:t>dostavi podatke o dobi svih kandidata koji nisu zaposleni</a:t>
            </a:r>
            <a:r>
              <a:rPr lang="en-US" sz="2600" dirty="0" smtClean="0"/>
              <a:t> </a:t>
            </a:r>
            <a:endParaRPr lang="en-US" sz="2600" dirty="0"/>
          </a:p>
          <a:p>
            <a:pPr algn="just"/>
            <a:r>
              <a:rPr lang="hr-HR" sz="2600" dirty="0"/>
              <a:t>d</a:t>
            </a:r>
            <a:r>
              <a:rPr lang="hr-HR" sz="2600" dirty="0" smtClean="0"/>
              <a:t>ostave ugovore o radu i opis poslova za radno mjesto za koje se natjecao pritužitelj</a:t>
            </a:r>
            <a:endParaRPr lang="en-US" sz="2600" dirty="0"/>
          </a:p>
          <a:p>
            <a:pPr algn="just"/>
            <a:r>
              <a:rPr lang="hr-HR" sz="2600" dirty="0"/>
              <a:t>d</a:t>
            </a:r>
            <a:r>
              <a:rPr lang="hr-HR" sz="2600" dirty="0" smtClean="0"/>
              <a:t>ostavi opis poslova radnog mjesta voditelja fitness odjela</a:t>
            </a:r>
            <a:endParaRPr lang="en-US" sz="2600" dirty="0"/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39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iz prakse III.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86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200</a:t>
            </a:r>
            <a:r>
              <a:rPr lang="hr-HR" dirty="0" smtClean="0"/>
              <a:t>9</a:t>
            </a:r>
            <a:r>
              <a:rPr lang="en-US" dirty="0" smtClean="0"/>
              <a:t> –stupa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suzbijanju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, </a:t>
            </a:r>
            <a:r>
              <a:rPr lang="hr-HR" dirty="0" smtClean="0"/>
              <a:t>UPP</a:t>
            </a:r>
            <a:r>
              <a:rPr lang="en-US" dirty="0" smtClean="0"/>
              <a:t> </a:t>
            </a:r>
            <a:r>
              <a:rPr lang="en-US" dirty="0" err="1" smtClean="0"/>
              <a:t>posta</a:t>
            </a:r>
            <a:r>
              <a:rPr lang="hr-HR" dirty="0" smtClean="0"/>
              <a:t>je</a:t>
            </a:r>
            <a:r>
              <a:rPr lang="en-US" dirty="0" smtClean="0"/>
              <a:t> </a:t>
            </a:r>
            <a:r>
              <a:rPr lang="en-US" dirty="0" err="1"/>
              <a:t>središnje</a:t>
            </a:r>
            <a:r>
              <a:rPr lang="en-US" dirty="0"/>
              <a:t> </a:t>
            </a:r>
            <a:r>
              <a:rPr lang="en-US" dirty="0" err="1"/>
              <a:t>tijelo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suzbijanje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r>
              <a:rPr lang="en-US" dirty="0"/>
              <a:t> u </a:t>
            </a:r>
            <a:r>
              <a:rPr lang="hr-HR" dirty="0" smtClean="0"/>
              <a:t>R</a:t>
            </a:r>
            <a:r>
              <a:rPr lang="en-US" dirty="0" smtClean="0"/>
              <a:t>H</a:t>
            </a:r>
            <a:endParaRPr lang="hr-HR" dirty="0" smtClean="0"/>
          </a:p>
          <a:p>
            <a:pPr algn="just"/>
            <a:r>
              <a:rPr lang="hr-HR" dirty="0" smtClean="0"/>
              <a:t>2012 - novi Zakon o pučkom pravobranitelju definira </a:t>
            </a:r>
            <a:r>
              <a:rPr lang="hr-HR" dirty="0"/>
              <a:t>i </a:t>
            </a:r>
            <a:r>
              <a:rPr lang="hr-HR" dirty="0" smtClean="0"/>
              <a:t>širi zadaće:</a:t>
            </a:r>
          </a:p>
          <a:p>
            <a:pPr lvl="1" algn="just"/>
            <a:r>
              <a:rPr lang="hr-HR" dirty="0" smtClean="0"/>
              <a:t>promocija </a:t>
            </a:r>
            <a:r>
              <a:rPr lang="hr-HR" dirty="0"/>
              <a:t>ljudskih prava</a:t>
            </a:r>
            <a:r>
              <a:rPr lang="hr-HR" dirty="0" smtClean="0"/>
              <a:t>,</a:t>
            </a:r>
          </a:p>
          <a:p>
            <a:pPr lvl="1" algn="just"/>
            <a:r>
              <a:rPr lang="hr-HR" dirty="0" smtClean="0"/>
              <a:t> odnosi </a:t>
            </a:r>
            <a:r>
              <a:rPr lang="hr-HR" dirty="0"/>
              <a:t>s javnošću, </a:t>
            </a:r>
            <a:endParaRPr lang="hr-HR" dirty="0" smtClean="0"/>
          </a:p>
          <a:p>
            <a:pPr lvl="1" algn="just"/>
            <a:r>
              <a:rPr lang="hr-HR" dirty="0" smtClean="0"/>
              <a:t>istraživački rad, institucionalna </a:t>
            </a:r>
            <a:r>
              <a:rPr lang="hr-HR" dirty="0"/>
              <a:t>suradnje i </a:t>
            </a:r>
            <a:r>
              <a:rPr lang="hr-HR" dirty="0" smtClean="0"/>
              <a:t>suradnja </a:t>
            </a:r>
            <a:r>
              <a:rPr lang="hr-HR" dirty="0"/>
              <a:t>s organizacijama civilnoga društva </a:t>
            </a:r>
            <a:endParaRPr lang="hr-HR" dirty="0" smtClean="0"/>
          </a:p>
          <a:p>
            <a:pPr lvl="1" algn="just"/>
            <a:r>
              <a:rPr lang="hr-HR" dirty="0" smtClean="0"/>
              <a:t>Pripaja se javna ustanova </a:t>
            </a:r>
            <a:r>
              <a:rPr lang="hr-HR" dirty="0"/>
              <a:t>Centar za ljudska prava, u cilju jačanja kapaciteta za promotivni </a:t>
            </a:r>
            <a:r>
              <a:rPr lang="hr-HR" dirty="0" smtClean="0"/>
              <a:t>rad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Novi mandati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4</a:t>
            </a:fld>
            <a:endParaRPr lang="hr-H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49280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41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Očitovanje poslodavca</a:t>
            </a:r>
            <a:r>
              <a:rPr lang="en-US" dirty="0" smtClean="0"/>
              <a:t>: </a:t>
            </a:r>
            <a:endParaRPr lang="en-US" dirty="0"/>
          </a:p>
          <a:p>
            <a:endParaRPr lang="en-US" dirty="0"/>
          </a:p>
          <a:p>
            <a:pPr algn="just"/>
            <a:r>
              <a:rPr lang="hr-HR" dirty="0" smtClean="0"/>
              <a:t>Poslodavac negirao dobno ograničenje, navodeći da voditelj fitnes odjela nije ovlašten zastupati tvrtku, nije u poziciji odlučiti koji će kandidati biti za</a:t>
            </a:r>
            <a:r>
              <a:rPr lang="en-US" dirty="0" smtClean="0"/>
              <a:t>p</a:t>
            </a:r>
            <a:r>
              <a:rPr lang="hr-HR" dirty="0" smtClean="0"/>
              <a:t>osleni niti je potpisnik ugovora o radu</a:t>
            </a:r>
            <a:endParaRPr lang="en-US" dirty="0"/>
          </a:p>
          <a:p>
            <a:pPr algn="just"/>
            <a:r>
              <a:rPr lang="hr-HR" dirty="0" smtClean="0"/>
              <a:t>Poslodavac je naglasio da će voditelj, koji posalo spornu el. </a:t>
            </a:r>
            <a:r>
              <a:rPr lang="hr-HR" dirty="0"/>
              <a:t>p</a:t>
            </a:r>
            <a:r>
              <a:rPr lang="hr-HR" dirty="0" smtClean="0"/>
              <a:t>oruku, biti primjereno sankcioniran</a:t>
            </a:r>
            <a:endParaRPr lang="en-US" dirty="0"/>
          </a:p>
          <a:p>
            <a:pPr algn="just"/>
            <a:r>
              <a:rPr lang="hr-HR" dirty="0" smtClean="0"/>
              <a:t>Poslodavac je ustanovio anti-diskriminacijsku politiku, primijenio je na kćeri-tvrtke po cijelom svijjetu i ista politika će biti primijenjena i u RH (definirana je u propisima tvrtke)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40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iz prakse III.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415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smtClean="0"/>
              <a:t>Podaci pribavljeni iz zatraženih isprava:</a:t>
            </a:r>
            <a:endParaRPr lang="en-US" dirty="0"/>
          </a:p>
          <a:p>
            <a:pPr algn="just"/>
            <a:r>
              <a:rPr lang="hr-HR" dirty="0" smtClean="0"/>
              <a:t>Visok postotak</a:t>
            </a:r>
            <a:r>
              <a:rPr lang="en-US" dirty="0" smtClean="0"/>
              <a:t> </a:t>
            </a:r>
            <a:r>
              <a:rPr lang="en-US" dirty="0"/>
              <a:t>(68%) </a:t>
            </a:r>
            <a:r>
              <a:rPr lang="hr-HR" dirty="0" smtClean="0"/>
              <a:t>zaposlenih prodavača sportske opreme je bio mlađi od 30 godina</a:t>
            </a:r>
            <a:r>
              <a:rPr lang="en-US" dirty="0" smtClean="0"/>
              <a:t> (</a:t>
            </a:r>
            <a:r>
              <a:rPr lang="hr-HR" dirty="0" smtClean="0"/>
              <a:t>većina u ranim 20-ima</a:t>
            </a:r>
            <a:r>
              <a:rPr lang="en-US" dirty="0" smtClean="0"/>
              <a:t>) </a:t>
            </a:r>
            <a:r>
              <a:rPr lang="en-US" dirty="0"/>
              <a:t>– </a:t>
            </a:r>
            <a:r>
              <a:rPr lang="hr-HR" dirty="0" smtClean="0"/>
              <a:t>statistički podaci su važni</a:t>
            </a:r>
            <a:endParaRPr lang="en-US" dirty="0"/>
          </a:p>
          <a:p>
            <a:pPr algn="just"/>
            <a:r>
              <a:rPr lang="hr-HR" dirty="0" smtClean="0"/>
              <a:t>Voditelj odjela za fitnes je, među drugim zadacima, zadužen za okupljanje tima prodavača </a:t>
            </a:r>
            <a:r>
              <a:rPr lang="en-US" dirty="0" smtClean="0"/>
              <a:t>(</a:t>
            </a:r>
            <a:r>
              <a:rPr lang="hr-HR" dirty="0" smtClean="0"/>
              <a:t>uključen je u odabir kandidata koji su se prijavili na to radno mjesto</a:t>
            </a:r>
            <a:r>
              <a:rPr lang="en-US" dirty="0" smtClean="0"/>
              <a:t>)</a:t>
            </a:r>
            <a:endParaRPr lang="en-US" dirty="0"/>
          </a:p>
          <a:p>
            <a:pPr algn="just"/>
            <a:r>
              <a:rPr lang="hr-HR" dirty="0" smtClean="0"/>
              <a:t>Opis zadataka prodavača sportke opreme ne ukazuje da postoji potreba zapošljavanja kandidata određene dobi </a:t>
            </a:r>
            <a:r>
              <a:rPr lang="en-US" dirty="0" smtClean="0"/>
              <a:t>(n</a:t>
            </a:r>
            <a:r>
              <a:rPr lang="hr-HR" dirty="0" smtClean="0"/>
              <a:t>ema potrebe za dobna ograničenja</a:t>
            </a:r>
            <a:r>
              <a:rPr lang="en-US" dirty="0" smtClean="0"/>
              <a:t>)</a:t>
            </a:r>
            <a:endParaRPr lang="en-US" dirty="0"/>
          </a:p>
          <a:p>
            <a:pPr algn="just"/>
            <a:r>
              <a:rPr lang="hr-HR" dirty="0" smtClean="0"/>
              <a:t>Na nekoliko mjesta u propisma tvrtke o zapošljavanju bilo je navedeno da zapošljavaju vitalne i energične kandidate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hr-HR" dirty="0" smtClean="0"/>
              <a:t>mplikacija na mlade kandidate</a:t>
            </a:r>
            <a:r>
              <a:rPr lang="en-US" dirty="0" smtClean="0"/>
              <a:t>)</a:t>
            </a:r>
            <a:endParaRPr lang="en-US" dirty="0"/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41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iz prakse III.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83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Zaključak: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Dis</a:t>
            </a:r>
            <a:r>
              <a:rPr lang="hr-HR" dirty="0" smtClean="0"/>
              <a:t>k</a:t>
            </a:r>
            <a:r>
              <a:rPr lang="en-US" dirty="0" err="1" smtClean="0"/>
              <a:t>rimina</a:t>
            </a:r>
            <a:r>
              <a:rPr lang="hr-HR" dirty="0" smtClean="0"/>
              <a:t>cija temeljem dobi</a:t>
            </a:r>
            <a:endParaRPr lang="en-US" dirty="0"/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hr-HR" dirty="0" smtClean="0"/>
              <a:t>Pučka pravobraniteljica izdala je upozorenje i preporuke: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hr-HR" dirty="0" smtClean="0"/>
              <a:t>Promijeniti propise tvrtke u kojima se implicira da su samo mladi kandidati poželjni kao prodavači sportske opreme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hr-HR" dirty="0" smtClean="0"/>
              <a:t>Pro futuro, oglašavati jasne i transparentne uvjete zapošljavanja, koje isključuju svaku sumnju na diskriminaciju temeljem neke zabranjene osnove</a:t>
            </a:r>
            <a:endParaRPr lang="en-US" dirty="0"/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42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iz prakse III.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77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Revi</a:t>
            </a:r>
            <a:r>
              <a:rPr lang="hr-HR" dirty="0" smtClean="0"/>
              <a:t>zija provođenja preporuka:</a:t>
            </a:r>
            <a:endParaRPr lang="en-US" dirty="0"/>
          </a:p>
          <a:p>
            <a:endParaRPr lang="en-US" dirty="0"/>
          </a:p>
          <a:p>
            <a:pPr algn="just"/>
            <a:r>
              <a:rPr lang="hr-HR" dirty="0" smtClean="0"/>
              <a:t>Poslodavac je poslao na uvid dokumente vezane za zapošljavanje, ukazujući da su svi kontroverzni dijelovi izmijenjeni u skladu sa preporukama PP</a:t>
            </a:r>
            <a:endParaRPr lang="en-US" dirty="0"/>
          </a:p>
          <a:p>
            <a:pPr algn="just"/>
            <a:r>
              <a:rPr lang="hr-HR" dirty="0" smtClean="0"/>
              <a:t>Poslodavac je morao predočiti uvjete zapošljavanja za pet budućih natječaja za zapošljavanje prodavača sportske opreme (dob svih kandidata, onih koji su došli na razgovor i dob onih koji su zaposleni</a:t>
            </a:r>
            <a:r>
              <a:rPr lang="en-US" dirty="0" smtClean="0"/>
              <a:t>)</a:t>
            </a:r>
            <a:endParaRPr lang="en-US" dirty="0"/>
          </a:p>
          <a:p>
            <a:pPr algn="just"/>
            <a:r>
              <a:rPr lang="hr-HR" dirty="0" smtClean="0"/>
              <a:t>Tijekom tih pet natječaja poslodavac je povećao postotak zaposlenih kandidata starijih od 30 (čak i 40) godina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Sve preporuke provedene.</a:t>
            </a:r>
            <a:endParaRPr lang="en-US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/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43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iz prakse III.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68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  <a:p>
            <a:pPr algn="just"/>
            <a:r>
              <a:rPr lang="vi-VN" dirty="0">
                <a:latin typeface="Candara" panose="020E0502030303020204" pitchFamily="34" charset="0"/>
              </a:rPr>
              <a:t>Sukladno ZSD-u sva </a:t>
            </a:r>
            <a:r>
              <a:rPr lang="vi-VN" dirty="0" smtClean="0">
                <a:latin typeface="Candara" panose="020E0502030303020204" pitchFamily="34" charset="0"/>
              </a:rPr>
              <a:t>pravosudna </a:t>
            </a:r>
            <a:r>
              <a:rPr lang="vi-VN" dirty="0">
                <a:latin typeface="Candara" panose="020E0502030303020204" pitchFamily="34" charset="0"/>
              </a:rPr>
              <a:t>tijela dužna voditi evidencije </a:t>
            </a:r>
            <a:r>
              <a:rPr lang="hr-HR" dirty="0" smtClean="0">
                <a:latin typeface="Candara" panose="020E0502030303020204" pitchFamily="34" charset="0"/>
              </a:rPr>
              <a:t>(statistike) </a:t>
            </a:r>
            <a:r>
              <a:rPr lang="vi-VN" dirty="0" smtClean="0">
                <a:latin typeface="Candara" panose="020E0502030303020204" pitchFamily="34" charset="0"/>
              </a:rPr>
              <a:t>o </a:t>
            </a:r>
            <a:r>
              <a:rPr lang="vi-VN" dirty="0">
                <a:latin typeface="Candara" panose="020E0502030303020204" pitchFamily="34" charset="0"/>
              </a:rPr>
              <a:t>sudskim predmetima vezanim uz diskriminaciju i dostavljati ih </a:t>
            </a:r>
            <a:r>
              <a:rPr lang="hr-HR" dirty="0">
                <a:latin typeface="Candara" panose="020E0502030303020204" pitchFamily="34" charset="0"/>
              </a:rPr>
              <a:t>m</a:t>
            </a:r>
            <a:r>
              <a:rPr lang="hr-HR" dirty="0" smtClean="0">
                <a:latin typeface="Candara" panose="020E0502030303020204" pitchFamily="34" charset="0"/>
              </a:rPr>
              <a:t>in. pravosuđa</a:t>
            </a:r>
            <a:r>
              <a:rPr lang="vi-VN" dirty="0" smtClean="0">
                <a:latin typeface="Candara" panose="020E0502030303020204" pitchFamily="34" charset="0"/>
              </a:rPr>
              <a:t>, </a:t>
            </a:r>
            <a:r>
              <a:rPr lang="vi-VN" dirty="0">
                <a:latin typeface="Candara" panose="020E0502030303020204" pitchFamily="34" charset="0"/>
              </a:rPr>
              <a:t>koje ih </a:t>
            </a:r>
            <a:r>
              <a:rPr lang="vi-VN" dirty="0" smtClean="0">
                <a:latin typeface="Candara" panose="020E0502030303020204" pitchFamily="34" charset="0"/>
              </a:rPr>
              <a:t>prosljeđuje </a:t>
            </a:r>
            <a:r>
              <a:rPr lang="vi-VN" dirty="0">
                <a:latin typeface="Candara" panose="020E0502030303020204" pitchFamily="34" charset="0"/>
              </a:rPr>
              <a:t>pučkoj </a:t>
            </a:r>
            <a:r>
              <a:rPr lang="vi-VN" dirty="0" smtClean="0">
                <a:latin typeface="Candara" panose="020E0502030303020204" pitchFamily="34" charset="0"/>
              </a:rPr>
              <a:t>pravobraniteljici</a:t>
            </a:r>
            <a:endParaRPr lang="hr-HR" dirty="0" smtClean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hr-HR" dirty="0" smtClean="0">
                <a:latin typeface="Candara" panose="020E0502030303020204" pitchFamily="34" charset="0"/>
              </a:rPr>
              <a:t>PP raspolaže i dijelom </a:t>
            </a:r>
            <a:r>
              <a:rPr lang="hr-HR" dirty="0">
                <a:latin typeface="Candara" panose="020E0502030303020204" pitchFamily="34" charset="0"/>
              </a:rPr>
              <a:t>relevantnih sudskih </a:t>
            </a:r>
            <a:r>
              <a:rPr lang="hr-HR" dirty="0" smtClean="0">
                <a:latin typeface="Candara" panose="020E0502030303020204" pitchFamily="34" charset="0"/>
              </a:rPr>
              <a:t>odluka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44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Sudski postupci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52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 smtClean="0">
                <a:latin typeface="Candara" panose="020E0502030303020204" pitchFamily="34" charset="0"/>
              </a:rPr>
              <a:t>P</a:t>
            </a:r>
            <a:r>
              <a:rPr lang="vi-VN" dirty="0" smtClean="0">
                <a:latin typeface="Candara" panose="020E0502030303020204" pitchFamily="34" charset="0"/>
              </a:rPr>
              <a:t>odaci MP-a</a:t>
            </a:r>
            <a:r>
              <a:rPr lang="hr-HR" dirty="0" smtClean="0">
                <a:latin typeface="Candara" panose="020E0502030303020204" pitchFamily="34" charset="0"/>
              </a:rPr>
              <a:t>:</a:t>
            </a: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u 2016. je u odnosu na </a:t>
            </a:r>
            <a:r>
              <a:rPr lang="hr-HR" dirty="0" smtClean="0">
                <a:latin typeface="Candara" panose="020E0502030303020204" pitchFamily="34" charset="0"/>
              </a:rPr>
              <a:t>2015.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godinu došlo do blažeg smanjenja broja građanskih postupaka vezanih uz diskriminaciju. </a:t>
            </a:r>
            <a:endParaRPr lang="hr-HR" dirty="0" smtClean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Candara" panose="020E0502030303020204" pitchFamily="34" charset="0"/>
              </a:rPr>
              <a:t>Vođeno ukupno </a:t>
            </a:r>
            <a:r>
              <a:rPr lang="vi-VN" dirty="0">
                <a:latin typeface="Candara" panose="020E0502030303020204" pitchFamily="34" charset="0"/>
              </a:rPr>
              <a:t>200 takvih </a:t>
            </a:r>
            <a:r>
              <a:rPr lang="vi-VN" dirty="0" smtClean="0">
                <a:latin typeface="Candara" panose="020E0502030303020204" pitchFamily="34" charset="0"/>
              </a:rPr>
              <a:t>postupaka</a:t>
            </a:r>
            <a:r>
              <a:rPr lang="hr-HR" dirty="0" smtClean="0">
                <a:latin typeface="Candara" panose="020E0502030303020204" pitchFamily="34" charset="0"/>
              </a:rPr>
              <a:t>:</a:t>
            </a:r>
          </a:p>
          <a:p>
            <a:pPr lvl="1" algn="just"/>
            <a:r>
              <a:rPr lang="vi-VN" dirty="0" smtClean="0">
                <a:latin typeface="Candara" panose="020E0502030303020204" pitchFamily="34" charset="0"/>
              </a:rPr>
              <a:t>147 </a:t>
            </a:r>
            <a:r>
              <a:rPr lang="vi-VN" dirty="0">
                <a:latin typeface="Candara" panose="020E0502030303020204" pitchFamily="34" charset="0"/>
              </a:rPr>
              <a:t>prenijeto iz prethodnog </a:t>
            </a:r>
            <a:r>
              <a:rPr lang="vi-VN" dirty="0" smtClean="0">
                <a:latin typeface="Candara" panose="020E0502030303020204" pitchFamily="34" charset="0"/>
              </a:rPr>
              <a:t>razdoblja</a:t>
            </a:r>
            <a:endParaRPr lang="hr-HR" dirty="0" smtClean="0">
              <a:latin typeface="Candara" panose="020E0502030303020204" pitchFamily="34" charset="0"/>
            </a:endParaRPr>
          </a:p>
          <a:p>
            <a:pPr lvl="1" algn="just"/>
            <a:r>
              <a:rPr lang="vi-VN" dirty="0" smtClean="0">
                <a:latin typeface="Candara" panose="020E0502030303020204" pitchFamily="34" charset="0"/>
              </a:rPr>
              <a:t>53 </a:t>
            </a:r>
            <a:r>
              <a:rPr lang="vi-VN" dirty="0">
                <a:latin typeface="Candara" panose="020E0502030303020204" pitchFamily="34" charset="0"/>
              </a:rPr>
              <a:t>pokrenuto u 2016. </a:t>
            </a:r>
            <a:r>
              <a:rPr lang="vi-VN" dirty="0" smtClean="0">
                <a:latin typeface="Candara" panose="020E0502030303020204" pitchFamily="34" charset="0"/>
              </a:rPr>
              <a:t>godini</a:t>
            </a:r>
            <a:endParaRPr lang="hr-HR" dirty="0" smtClean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45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Sudski postupci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22% (44 predmeta) pravomoćno riješeno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usvojen 1 tužbeni zahtjev</a:t>
            </a:r>
          </a:p>
          <a:p>
            <a:r>
              <a:rPr lang="hr-HR" dirty="0"/>
              <a:t>23 tužbena zahtjeva odbijena</a:t>
            </a:r>
          </a:p>
          <a:p>
            <a:r>
              <a:rPr lang="hr-HR" dirty="0"/>
              <a:t>21 tužbeni zahtjev riješeno na drugi način (</a:t>
            </a:r>
            <a:r>
              <a:rPr lang="hr-HR" dirty="0" smtClean="0"/>
              <a:t>odbačena</a:t>
            </a:r>
            <a:r>
              <a:rPr lang="hr-HR" dirty="0"/>
              <a:t>, povučena itd</a:t>
            </a:r>
            <a:r>
              <a:rPr lang="hr-HR" dirty="0" smtClean="0"/>
              <a:t>.)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Postupci </a:t>
            </a:r>
            <a:r>
              <a:rPr lang="hr-HR" dirty="0"/>
              <a:t>i dalje uglavnom traju preko 12 </a:t>
            </a:r>
            <a:r>
              <a:rPr lang="hr-HR" dirty="0" smtClean="0"/>
              <a:t>mjeseci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46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Sudski postupci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24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47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0928"/>
            <a:ext cx="48245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93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vi-VN" dirty="0">
                <a:latin typeface="Candara" panose="020E0502030303020204" pitchFamily="34" charset="0"/>
              </a:rPr>
              <a:t>Razlozi straha od sudskog </a:t>
            </a:r>
            <a:r>
              <a:rPr lang="vi-VN" dirty="0" smtClean="0">
                <a:latin typeface="Candara" panose="020E0502030303020204" pitchFamily="34" charset="0"/>
              </a:rPr>
              <a:t>postupka</a:t>
            </a:r>
            <a:r>
              <a:rPr lang="hr-HR" dirty="0" smtClean="0">
                <a:latin typeface="Candara" panose="020E0502030303020204" pitchFamily="34" charset="0"/>
              </a:rPr>
              <a:t>:</a:t>
            </a:r>
          </a:p>
          <a:p>
            <a:pPr marL="0" indent="0" algn="just">
              <a:buNone/>
            </a:pP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vrlo </a:t>
            </a:r>
            <a:r>
              <a:rPr lang="vi-VN" dirty="0">
                <a:latin typeface="Candara" panose="020E0502030303020204" pitchFamily="34" charset="0"/>
              </a:rPr>
              <a:t>izgledne negativne posljedice, </a:t>
            </a:r>
            <a:r>
              <a:rPr lang="hr-HR" dirty="0" smtClean="0">
                <a:latin typeface="Candara" panose="020E0502030303020204" pitchFamily="34" charset="0"/>
              </a:rPr>
              <a:t>(</a:t>
            </a:r>
            <a:r>
              <a:rPr lang="vi-VN" dirty="0" smtClean="0">
                <a:latin typeface="Candara" panose="020E0502030303020204" pitchFamily="34" charset="0"/>
              </a:rPr>
              <a:t>statistički podatci</a:t>
            </a:r>
            <a:r>
              <a:rPr lang="hr-HR" dirty="0" smtClean="0">
                <a:latin typeface="Candara" panose="020E0502030303020204" pitchFamily="34" charset="0"/>
              </a:rPr>
              <a:t> potvrđuju)</a:t>
            </a: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materijalni izdatci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narušavanje </a:t>
            </a:r>
            <a:r>
              <a:rPr lang="vi-VN" dirty="0">
                <a:latin typeface="Candara" panose="020E0502030303020204" pitchFamily="34" charset="0"/>
              </a:rPr>
              <a:t>međuljudskih odnosa 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nepovjerenje </a:t>
            </a:r>
            <a:r>
              <a:rPr lang="vi-VN" dirty="0">
                <a:latin typeface="Candara" panose="020E0502030303020204" pitchFamily="34" charset="0"/>
              </a:rPr>
              <a:t>u pravosudni sustav.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48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Sudski postupci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91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Najveći broj postupaka radi diskriminacije odnosi se na radne </a:t>
            </a:r>
            <a:r>
              <a:rPr lang="hr-HR" dirty="0" smtClean="0"/>
              <a:t>sporove.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Radnici </a:t>
            </a:r>
            <a:r>
              <a:rPr lang="hr-HR" dirty="0"/>
              <a:t>najčešće traže sudsku zaštitu nakon što su im već znatno ugrožena prava ili je došlo do prestanka radnog odnosa.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49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Sudski postupci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7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Clr>
                <a:srgbClr val="31B6FD"/>
              </a:buClr>
            </a:pPr>
            <a:r>
              <a:rPr lang="hr-HR" dirty="0">
                <a:solidFill>
                  <a:srgbClr val="073E87"/>
                </a:solidFill>
              </a:rPr>
              <a:t>2012 – prihvaćen novi mandat, djelovanje Nacionalnog preventivnog mehanizma</a:t>
            </a:r>
          </a:p>
          <a:p>
            <a:pPr lvl="0" algn="just">
              <a:buClr>
                <a:srgbClr val="31B6FD"/>
              </a:buClr>
            </a:pPr>
            <a:r>
              <a:rPr lang="en-US" dirty="0">
                <a:solidFill>
                  <a:srgbClr val="073E87"/>
                </a:solidFill>
              </a:rPr>
              <a:t>2013 –</a:t>
            </a:r>
            <a:r>
              <a:rPr lang="hr-HR" dirty="0">
                <a:solidFill>
                  <a:srgbClr val="073E87"/>
                </a:solidFill>
              </a:rPr>
              <a:t> pučki pravobranitelj ponovo akreditiran kao nacionalna institucija za zaštitu i promociju ljudskih prava sa statusom A (UN </a:t>
            </a:r>
            <a:r>
              <a:rPr lang="hr-HR" dirty="0" err="1">
                <a:solidFill>
                  <a:srgbClr val="073E87"/>
                </a:solidFill>
              </a:rPr>
              <a:t>monitoring</a:t>
            </a:r>
            <a:r>
              <a:rPr lang="hr-HR" dirty="0">
                <a:solidFill>
                  <a:srgbClr val="073E87"/>
                </a:solidFill>
              </a:rPr>
              <a:t> potvrdio da je zadržan status neovisne institucije)</a:t>
            </a:r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5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Novi mandati</a:t>
            </a:r>
          </a:p>
        </p:txBody>
      </p:sp>
    </p:spTree>
    <p:extLst>
      <p:ext uri="{BB962C8B-B14F-4D97-AF65-F5344CB8AC3E}">
        <p14:creationId xmlns:p14="http://schemas.microsoft.com/office/powerpoint/2010/main" val="27363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vi-VN" dirty="0" smtClean="0">
                <a:latin typeface="Candara" panose="020E0502030303020204" pitchFamily="34" charset="0"/>
              </a:rPr>
              <a:t>Tužitelji</a:t>
            </a:r>
            <a:r>
              <a:rPr lang="hr-HR" dirty="0" smtClean="0">
                <a:latin typeface="Candara" panose="020E0502030303020204" pitchFamily="34" charset="0"/>
              </a:rPr>
              <a:t>:</a:t>
            </a: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propuštaju </a:t>
            </a:r>
            <a:r>
              <a:rPr lang="vi-VN" dirty="0">
                <a:latin typeface="Candara" panose="020E0502030303020204" pitchFamily="34" charset="0"/>
              </a:rPr>
              <a:t>navesti diskriminacijsku </a:t>
            </a:r>
            <a:r>
              <a:rPr lang="vi-VN" dirty="0" smtClean="0">
                <a:latin typeface="Candara" panose="020E0502030303020204" pitchFamily="34" charset="0"/>
              </a:rPr>
              <a:t>osnovu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pogrešno tumače značenje</a:t>
            </a:r>
            <a:r>
              <a:rPr lang="hr-HR" dirty="0" smtClean="0">
                <a:latin typeface="Candara" panose="020E0502030303020204" pitchFamily="34" charset="0"/>
              </a:rPr>
              <a:t> osnove</a:t>
            </a: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ne </a:t>
            </a:r>
            <a:r>
              <a:rPr lang="vi-VN" dirty="0">
                <a:latin typeface="Candara" panose="020E0502030303020204" pitchFamily="34" charset="0"/>
              </a:rPr>
              <a:t>razlikuju diskriminaciju od mobinga </a:t>
            </a:r>
            <a:r>
              <a:rPr lang="hr-HR" dirty="0" smtClean="0">
                <a:latin typeface="Candara" panose="020E0502030303020204" pitchFamily="34" charset="0"/>
              </a:rPr>
              <a:t>(nema osnove diskriminacije)</a:t>
            </a: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ne </a:t>
            </a:r>
            <a:r>
              <a:rPr lang="vi-VN" dirty="0">
                <a:latin typeface="Candara" panose="020E0502030303020204" pitchFamily="34" charset="0"/>
              </a:rPr>
              <a:t>uspijevaju dokazati niti vjerojatnost </a:t>
            </a:r>
            <a:r>
              <a:rPr lang="vi-VN" dirty="0" smtClean="0">
                <a:latin typeface="Candara" panose="020E0502030303020204" pitchFamily="34" charset="0"/>
              </a:rPr>
              <a:t>diskriminacije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uznemiravanjem </a:t>
            </a:r>
            <a:r>
              <a:rPr lang="hr-HR" dirty="0" smtClean="0">
                <a:latin typeface="Candara" panose="020E0502030303020204" pitchFamily="34" charset="0"/>
              </a:rPr>
              <a:t>smatraju </a:t>
            </a:r>
            <a:r>
              <a:rPr lang="vi-VN" dirty="0" smtClean="0">
                <a:latin typeface="Candara" panose="020E0502030303020204" pitchFamily="34" charset="0"/>
              </a:rPr>
              <a:t>i </a:t>
            </a:r>
            <a:r>
              <a:rPr lang="vi-VN" dirty="0">
                <a:latin typeface="Candara" panose="020E0502030303020204" pitchFamily="34" charset="0"/>
              </a:rPr>
              <a:t>upozorenja radi kršenja radnih obveza, pokretanja disciplinskog postupka ili dodjele određenih radnih </a:t>
            </a:r>
            <a:r>
              <a:rPr lang="vi-VN" dirty="0" smtClean="0">
                <a:latin typeface="Candara" panose="020E0502030303020204" pitchFamily="34" charset="0"/>
              </a:rPr>
              <a:t>zadataka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50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Sudski postupci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935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 smtClean="0">
                <a:latin typeface="Candara" panose="020E0502030303020204" pitchFamily="34" charset="0"/>
              </a:rPr>
              <a:t>S</a:t>
            </a:r>
            <a:r>
              <a:rPr lang="vi-VN" dirty="0" smtClean="0">
                <a:latin typeface="Candara" panose="020E0502030303020204" pitchFamily="34" charset="0"/>
              </a:rPr>
              <a:t>udovi</a:t>
            </a:r>
            <a:r>
              <a:rPr lang="hr-HR" dirty="0" smtClean="0">
                <a:latin typeface="Candara" panose="020E0502030303020204" pitchFamily="34" charset="0"/>
              </a:rPr>
              <a:t>:</a:t>
            </a: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nedosljedno </a:t>
            </a:r>
            <a:r>
              <a:rPr lang="vi-VN" dirty="0">
                <a:latin typeface="Candara" panose="020E0502030303020204" pitchFamily="34" charset="0"/>
              </a:rPr>
              <a:t>primjenjuju institut prebacivanja tereta dokazivanja na </a:t>
            </a:r>
            <a:r>
              <a:rPr lang="vi-VN" dirty="0" smtClean="0">
                <a:latin typeface="Candara" panose="020E0502030303020204" pitchFamily="34" charset="0"/>
              </a:rPr>
              <a:t>tuženika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hr-HR" dirty="0">
                <a:latin typeface="Candara" panose="020E0502030303020204" pitchFamily="34" charset="0"/>
              </a:rPr>
              <a:t>f</a:t>
            </a:r>
            <a:r>
              <a:rPr lang="hr-HR" dirty="0" smtClean="0">
                <a:latin typeface="Candara" panose="020E0502030303020204" pitchFamily="34" charset="0"/>
              </a:rPr>
              <a:t>ormalno tumače</a:t>
            </a:r>
            <a:r>
              <a:rPr lang="vi-VN" dirty="0" smtClean="0">
                <a:latin typeface="Candara" panose="020E0502030303020204" pitchFamily="34" charset="0"/>
              </a:rPr>
              <a:t> autonomij</a:t>
            </a:r>
            <a:r>
              <a:rPr lang="hr-HR" dirty="0" smtClean="0">
                <a:latin typeface="Candara" panose="020E0502030303020204" pitchFamily="34" charset="0"/>
              </a:rPr>
              <a:t>u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poslodavca pri formiranju poslovne </a:t>
            </a:r>
            <a:r>
              <a:rPr lang="vi-VN" dirty="0" smtClean="0">
                <a:latin typeface="Candara" panose="020E0502030303020204" pitchFamily="34" charset="0"/>
              </a:rPr>
              <a:t>politike, </a:t>
            </a:r>
            <a:r>
              <a:rPr lang="vi-VN" dirty="0">
                <a:latin typeface="Candara" panose="020E0502030303020204" pitchFamily="34" charset="0"/>
              </a:rPr>
              <a:t>bez preispitivanja cilja i/ili posljedica takvih odluka na tužitelja. 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nepravomoćno </a:t>
            </a:r>
            <a:r>
              <a:rPr lang="vi-VN" dirty="0">
                <a:latin typeface="Candara" panose="020E0502030303020204" pitchFamily="34" charset="0"/>
              </a:rPr>
              <a:t>dosuđeni iznosi naknade neimovinske štete </a:t>
            </a:r>
            <a:r>
              <a:rPr lang="vi-VN" dirty="0" smtClean="0">
                <a:latin typeface="Candara" panose="020E0502030303020204" pitchFamily="34" charset="0"/>
              </a:rPr>
              <a:t>niski </a:t>
            </a:r>
            <a:r>
              <a:rPr lang="hr-HR" dirty="0" smtClean="0">
                <a:latin typeface="Candara" panose="020E0502030303020204" pitchFamily="34" charset="0"/>
              </a:rPr>
              <a:t>(</a:t>
            </a:r>
            <a:r>
              <a:rPr lang="vi-VN" dirty="0" smtClean="0">
                <a:latin typeface="Candara" panose="020E0502030303020204" pitchFamily="34" charset="0"/>
              </a:rPr>
              <a:t>20.000 </a:t>
            </a:r>
            <a:r>
              <a:rPr lang="hr-HR" dirty="0" smtClean="0">
                <a:latin typeface="Candara" panose="020E0502030303020204" pitchFamily="34" charset="0"/>
              </a:rPr>
              <a:t>do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30.000 </a:t>
            </a:r>
            <a:r>
              <a:rPr lang="vi-VN" dirty="0" smtClean="0">
                <a:latin typeface="Candara" panose="020E0502030303020204" pitchFamily="34" charset="0"/>
              </a:rPr>
              <a:t>kuna</a:t>
            </a:r>
            <a:r>
              <a:rPr lang="hr-HR" dirty="0" smtClean="0">
                <a:latin typeface="Candara" panose="020E0502030303020204" pitchFamily="34" charset="0"/>
              </a:rPr>
              <a:t>)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51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Sudski postupci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53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>
                <a:latin typeface="Candara" panose="020E0502030303020204" pitchFamily="34" charset="0"/>
              </a:rPr>
              <a:t>određeni </a:t>
            </a:r>
            <a:r>
              <a:rPr lang="vi-VN" dirty="0">
                <a:latin typeface="Candara" panose="020E0502030303020204" pitchFamily="34" charset="0"/>
              </a:rPr>
              <a:t>broj visoko kvalitetnih sudskih odluka, s argumentirano ocijenjenim navodima o diskriminaciji, koristeći nacionalne i međunarodne izvore </a:t>
            </a:r>
            <a:r>
              <a:rPr lang="vi-VN" dirty="0" smtClean="0">
                <a:latin typeface="Candara" panose="020E0502030303020204" pitchFamily="34" charset="0"/>
              </a:rPr>
              <a:t>prava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iznimno </a:t>
            </a:r>
            <a:r>
              <a:rPr lang="vi-VN" dirty="0">
                <a:latin typeface="Candara" panose="020E0502030303020204" pitchFamily="34" charset="0"/>
              </a:rPr>
              <a:t>dragocjene pri formiranju kvalitetne sudske prakse. 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hr-HR" dirty="0">
                <a:latin typeface="Candara" panose="020E0502030303020204" pitchFamily="34" charset="0"/>
              </a:rPr>
              <a:t>p</a:t>
            </a:r>
            <a:r>
              <a:rPr lang="hr-HR" dirty="0" smtClean="0">
                <a:latin typeface="Candara" panose="020E0502030303020204" pitchFamily="34" charset="0"/>
              </a:rPr>
              <a:t>rimjerice, odluka Ustavnog suda „Za dom spremni”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52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Sudski postupci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517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Kaznena djela:</a:t>
            </a:r>
          </a:p>
          <a:p>
            <a:r>
              <a:rPr lang="hr-HR" dirty="0" smtClean="0"/>
              <a:t> </a:t>
            </a:r>
            <a:r>
              <a:rPr lang="hr-HR" dirty="0"/>
              <a:t>mučenja i drugog okrutnog, neljudskog ili ponižavajućeg postupanja ili kažnjavanja, </a:t>
            </a:r>
            <a:endParaRPr lang="hr-HR" dirty="0" smtClean="0"/>
          </a:p>
          <a:p>
            <a:r>
              <a:rPr lang="hr-HR" dirty="0" smtClean="0"/>
              <a:t>povrede </a:t>
            </a:r>
            <a:r>
              <a:rPr lang="hr-HR" dirty="0"/>
              <a:t>ravnopravnosti, </a:t>
            </a:r>
            <a:endParaRPr lang="hr-HR" dirty="0" smtClean="0"/>
          </a:p>
          <a:p>
            <a:r>
              <a:rPr lang="hr-HR" dirty="0" smtClean="0"/>
              <a:t>povrede </a:t>
            </a:r>
            <a:r>
              <a:rPr lang="hr-HR" dirty="0"/>
              <a:t>slobode izražavanja nacionalne pripadnosti, spolnog uznemiravanja </a:t>
            </a:r>
            <a:endParaRPr lang="hr-HR" dirty="0" smtClean="0"/>
          </a:p>
          <a:p>
            <a:r>
              <a:rPr lang="hr-HR" dirty="0" smtClean="0"/>
              <a:t>javnog </a:t>
            </a:r>
            <a:r>
              <a:rPr lang="hr-HR" dirty="0"/>
              <a:t>poticanja na nasilje i </a:t>
            </a:r>
            <a:r>
              <a:rPr lang="hr-HR" dirty="0" smtClean="0"/>
              <a:t>mržnju 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53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Kazneni predmeti </a:t>
            </a:r>
          </a:p>
        </p:txBody>
      </p:sp>
    </p:spTree>
    <p:extLst>
      <p:ext uri="{BB962C8B-B14F-4D97-AF65-F5344CB8AC3E}">
        <p14:creationId xmlns:p14="http://schemas.microsoft.com/office/powerpoint/2010/main" val="17207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>
                <a:latin typeface="Candara" panose="020E0502030303020204" pitchFamily="34" charset="0"/>
              </a:rPr>
              <a:t>t</a:t>
            </a:r>
            <a:r>
              <a:rPr lang="vi-VN" dirty="0" smtClean="0">
                <a:latin typeface="Candara" panose="020E0502030303020204" pitchFamily="34" charset="0"/>
              </a:rPr>
              <a:t>ijekom </a:t>
            </a:r>
            <a:r>
              <a:rPr lang="hr-HR" dirty="0" smtClean="0">
                <a:latin typeface="Candara" panose="020E0502030303020204" pitchFamily="34" charset="0"/>
              </a:rPr>
              <a:t>2016.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vođeno </a:t>
            </a:r>
            <a:r>
              <a:rPr lang="vi-VN" dirty="0" smtClean="0">
                <a:latin typeface="Candara" panose="020E0502030303020204" pitchFamily="34" charset="0"/>
              </a:rPr>
              <a:t>14 </a:t>
            </a:r>
            <a:r>
              <a:rPr lang="vi-VN" dirty="0">
                <a:latin typeface="Candara" panose="020E0502030303020204" pitchFamily="34" charset="0"/>
              </a:rPr>
              <a:t>kaznenih </a:t>
            </a:r>
            <a:r>
              <a:rPr lang="vi-VN" dirty="0" smtClean="0">
                <a:latin typeface="Candara" panose="020E0502030303020204" pitchFamily="34" charset="0"/>
              </a:rPr>
              <a:t>postupaka</a:t>
            </a:r>
            <a:r>
              <a:rPr lang="hr-HR" dirty="0" smtClean="0">
                <a:latin typeface="Candara" panose="020E0502030303020204" pitchFamily="34" charset="0"/>
              </a:rPr>
              <a:t> (8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prenijeto iz ranijih </a:t>
            </a:r>
            <a:r>
              <a:rPr lang="vi-VN" dirty="0" smtClean="0">
                <a:latin typeface="Candara" panose="020E0502030303020204" pitchFamily="34" charset="0"/>
              </a:rPr>
              <a:t>godina</a:t>
            </a:r>
            <a:r>
              <a:rPr lang="hr-HR" dirty="0" smtClean="0">
                <a:latin typeface="Candara" panose="020E0502030303020204" pitchFamily="34" charset="0"/>
              </a:rPr>
              <a:t>)</a:t>
            </a:r>
          </a:p>
          <a:p>
            <a:pPr algn="just"/>
            <a:r>
              <a:rPr lang="hr-HR" dirty="0" smtClean="0">
                <a:latin typeface="Candara" panose="020E0502030303020204" pitchFamily="34" charset="0"/>
              </a:rPr>
              <a:t>d</a:t>
            </a:r>
            <a:r>
              <a:rPr lang="vi-VN" dirty="0" smtClean="0">
                <a:latin typeface="Candara" panose="020E0502030303020204" pitchFamily="34" charset="0"/>
              </a:rPr>
              <a:t>onesene </a:t>
            </a:r>
            <a:r>
              <a:rPr lang="hr-HR" dirty="0" smtClean="0">
                <a:latin typeface="Candara" panose="020E0502030303020204" pitchFamily="34" charset="0"/>
              </a:rPr>
              <a:t>3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osuđujuće presude 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niti </a:t>
            </a:r>
            <a:r>
              <a:rPr lang="vi-VN" dirty="0">
                <a:latin typeface="Candara" panose="020E0502030303020204" pitchFamily="34" charset="0"/>
              </a:rPr>
              <a:t>jedna oslobađajuća 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na </a:t>
            </a:r>
            <a:r>
              <a:rPr lang="vi-VN" dirty="0">
                <a:latin typeface="Candara" panose="020E0502030303020204" pitchFamily="34" charset="0"/>
              </a:rPr>
              <a:t>kraju 2016. ostalo 11 neriješenih </a:t>
            </a:r>
            <a:r>
              <a:rPr lang="vi-VN" dirty="0" smtClean="0">
                <a:latin typeface="Candara" panose="020E0502030303020204" pitchFamily="34" charset="0"/>
              </a:rPr>
              <a:t>predmeta</a:t>
            </a:r>
            <a:endParaRPr lang="hr-HR" dirty="0">
              <a:latin typeface="Candara" panose="020E0502030303020204" pitchFamily="34" charset="0"/>
            </a:endParaRPr>
          </a:p>
          <a:p>
            <a:pPr algn="just"/>
            <a:endParaRPr lang="hr-HR" dirty="0" smtClean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Candara" panose="020E0502030303020204" pitchFamily="34" charset="0"/>
              </a:rPr>
              <a:t>Kazneni </a:t>
            </a:r>
            <a:r>
              <a:rPr lang="vi-VN" dirty="0">
                <a:latin typeface="Candara" panose="020E0502030303020204" pitchFamily="34" charset="0"/>
              </a:rPr>
              <a:t>postupci u pravilu traju preko 12 </a:t>
            </a:r>
            <a:r>
              <a:rPr lang="vi-VN" dirty="0" smtClean="0">
                <a:latin typeface="Candara" panose="020E0502030303020204" pitchFamily="34" charset="0"/>
              </a:rPr>
              <a:t>mjeseci</a:t>
            </a:r>
            <a:r>
              <a:rPr lang="hr-HR" dirty="0" smtClean="0">
                <a:latin typeface="Candara" panose="020E0502030303020204" pitchFamily="34" charset="0"/>
              </a:rPr>
              <a:t>-</a:t>
            </a:r>
            <a:r>
              <a:rPr lang="vi-VN" dirty="0" smtClean="0">
                <a:latin typeface="Candara" panose="020E0502030303020204" pitchFamily="34" charset="0"/>
              </a:rPr>
              <a:t>jedan </a:t>
            </a:r>
            <a:r>
              <a:rPr lang="vi-VN" dirty="0">
                <a:latin typeface="Candara" panose="020E0502030303020204" pitchFamily="34" charset="0"/>
              </a:rPr>
              <a:t>od razloga malog broja riješenih predmeta kroz </a:t>
            </a:r>
            <a:r>
              <a:rPr lang="vi-VN" dirty="0" smtClean="0">
                <a:latin typeface="Candara" panose="020E0502030303020204" pitchFamily="34" charset="0"/>
              </a:rPr>
              <a:t>godinu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54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Kazneni predmeti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804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55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Kazneni predmeti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64904"/>
            <a:ext cx="5256584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8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Najčešća </a:t>
            </a:r>
            <a:r>
              <a:rPr lang="hr-HR" dirty="0"/>
              <a:t>osnova diskriminacije po </a:t>
            </a:r>
            <a:r>
              <a:rPr lang="hr-HR" dirty="0" smtClean="0"/>
              <a:t>KZ-u:</a:t>
            </a:r>
          </a:p>
          <a:p>
            <a:r>
              <a:rPr lang="hr-HR" dirty="0" smtClean="0"/>
              <a:t>jezik</a:t>
            </a:r>
          </a:p>
          <a:p>
            <a:r>
              <a:rPr lang="hr-HR" dirty="0" smtClean="0"/>
              <a:t>spolna orijentacija</a:t>
            </a:r>
          </a:p>
          <a:p>
            <a:r>
              <a:rPr lang="hr-HR" dirty="0" smtClean="0"/>
              <a:t>nacionalno </a:t>
            </a:r>
            <a:r>
              <a:rPr lang="hr-HR" dirty="0"/>
              <a:t>podrijetlo, rasa i etnička pripadnost </a:t>
            </a:r>
            <a:endParaRPr lang="hr-HR" dirty="0" smtClean="0"/>
          </a:p>
          <a:p>
            <a:r>
              <a:rPr lang="hr-HR" dirty="0" smtClean="0"/>
              <a:t>socijalno podrijetlo</a:t>
            </a:r>
          </a:p>
          <a:p>
            <a:pPr marL="0" indent="0">
              <a:buNone/>
            </a:pPr>
            <a:r>
              <a:rPr lang="hr-HR" dirty="0" smtClean="0"/>
              <a:t>Okrivljenici </a:t>
            </a:r>
            <a:r>
              <a:rPr lang="hr-HR" dirty="0"/>
              <a:t>najčešće procesuirani radi kaznenog djela javnog poticanja na nasilje i mržnju.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56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Kazneni predmeti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23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dirty="0" smtClean="0">
                <a:latin typeface="Candara" panose="020E0502030303020204" pitchFamily="34" charset="0"/>
              </a:rPr>
              <a:t>2016</a:t>
            </a:r>
            <a:r>
              <a:rPr lang="vi-VN" dirty="0">
                <a:latin typeface="Candara" panose="020E0502030303020204" pitchFamily="34" charset="0"/>
              </a:rPr>
              <a:t>. </a:t>
            </a:r>
            <a:r>
              <a:rPr lang="vi-VN" dirty="0" smtClean="0">
                <a:latin typeface="Candara" panose="020E0502030303020204" pitchFamily="34" charset="0"/>
              </a:rPr>
              <a:t>neznatno smanjen broj </a:t>
            </a:r>
            <a:r>
              <a:rPr lang="vi-VN" dirty="0">
                <a:latin typeface="Candara" panose="020E0502030303020204" pitchFamily="34" charset="0"/>
              </a:rPr>
              <a:t>prekršajnih postupaka povezanih uz </a:t>
            </a:r>
            <a:r>
              <a:rPr lang="vi-VN" dirty="0" smtClean="0">
                <a:latin typeface="Candara" panose="020E0502030303020204" pitchFamily="34" charset="0"/>
              </a:rPr>
              <a:t>diskriminaciju</a:t>
            </a:r>
            <a:r>
              <a:rPr lang="hr-HR" dirty="0" smtClean="0">
                <a:latin typeface="Candara" panose="020E0502030303020204" pitchFamily="34" charset="0"/>
              </a:rPr>
              <a:t>:</a:t>
            </a:r>
          </a:p>
          <a:p>
            <a:pPr algn="just"/>
            <a:r>
              <a:rPr lang="hr-HR" dirty="0" smtClean="0">
                <a:latin typeface="Candara" panose="020E0502030303020204" pitchFamily="34" charset="0"/>
              </a:rPr>
              <a:t>v</a:t>
            </a:r>
            <a:r>
              <a:rPr lang="vi-VN" dirty="0" smtClean="0">
                <a:latin typeface="Candara" panose="020E0502030303020204" pitchFamily="34" charset="0"/>
              </a:rPr>
              <a:t>ođeno 206</a:t>
            </a:r>
            <a:r>
              <a:rPr lang="hr-HR" dirty="0" smtClean="0">
                <a:latin typeface="Candara" panose="020E0502030303020204" pitchFamily="34" charset="0"/>
              </a:rPr>
              <a:t> (</a:t>
            </a:r>
            <a:r>
              <a:rPr lang="vi-VN" dirty="0" smtClean="0">
                <a:latin typeface="Candara" panose="020E0502030303020204" pitchFamily="34" charset="0"/>
              </a:rPr>
              <a:t>74 </a:t>
            </a:r>
            <a:r>
              <a:rPr lang="vi-VN" dirty="0">
                <a:latin typeface="Candara" panose="020E0502030303020204" pitchFamily="34" charset="0"/>
              </a:rPr>
              <a:t>prenijeto iz ranijih </a:t>
            </a:r>
            <a:r>
              <a:rPr lang="vi-VN" dirty="0" smtClean="0">
                <a:latin typeface="Candara" panose="020E0502030303020204" pitchFamily="34" charset="0"/>
              </a:rPr>
              <a:t>godina, </a:t>
            </a:r>
            <a:r>
              <a:rPr lang="vi-VN" dirty="0">
                <a:latin typeface="Candara" panose="020E0502030303020204" pitchFamily="34" charset="0"/>
              </a:rPr>
              <a:t>132 pokrenuto u 2016. </a:t>
            </a:r>
            <a:r>
              <a:rPr lang="vi-VN" dirty="0" smtClean="0">
                <a:latin typeface="Candara" panose="020E0502030303020204" pitchFamily="34" charset="0"/>
              </a:rPr>
              <a:t>godini</a:t>
            </a:r>
            <a:r>
              <a:rPr lang="hr-HR" dirty="0" smtClean="0">
                <a:latin typeface="Candara" panose="020E0502030303020204" pitchFamily="34" charset="0"/>
              </a:rPr>
              <a:t>)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hr-HR" dirty="0" smtClean="0">
                <a:latin typeface="Candara" panose="020E0502030303020204" pitchFamily="34" charset="0"/>
              </a:rPr>
              <a:t>u</a:t>
            </a:r>
            <a:r>
              <a:rPr lang="vi-VN" dirty="0" smtClean="0">
                <a:latin typeface="Candara" panose="020E0502030303020204" pitchFamily="34" charset="0"/>
              </a:rPr>
              <a:t>kupno riješeno </a:t>
            </a:r>
            <a:r>
              <a:rPr lang="vi-VN" dirty="0">
                <a:latin typeface="Candara" panose="020E0502030303020204" pitchFamily="34" charset="0"/>
              </a:rPr>
              <a:t>103 </a:t>
            </a:r>
            <a:r>
              <a:rPr lang="vi-VN" dirty="0" smtClean="0">
                <a:latin typeface="Candara" panose="020E0502030303020204" pitchFamily="34" charset="0"/>
              </a:rPr>
              <a:t>predmeta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56</a:t>
            </a:r>
            <a:r>
              <a:rPr lang="hr-HR" dirty="0" smtClean="0">
                <a:latin typeface="Candara" panose="020E0502030303020204" pitchFamily="34" charset="0"/>
              </a:rPr>
              <a:t> predmeta (</a:t>
            </a:r>
            <a:r>
              <a:rPr lang="vi-VN" dirty="0" smtClean="0">
                <a:latin typeface="Candara" panose="020E0502030303020204" pitchFamily="34" charset="0"/>
              </a:rPr>
              <a:t>53%</a:t>
            </a:r>
            <a:r>
              <a:rPr lang="hr-HR" dirty="0" smtClean="0">
                <a:latin typeface="Candara" panose="020E0502030303020204" pitchFamily="34" charset="0"/>
              </a:rPr>
              <a:t>)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završeno osuđujućim </a:t>
            </a:r>
            <a:r>
              <a:rPr lang="vi-VN" dirty="0" smtClean="0">
                <a:latin typeface="Candara" panose="020E0502030303020204" pitchFamily="34" charset="0"/>
              </a:rPr>
              <a:t>presudama</a:t>
            </a:r>
            <a:r>
              <a:rPr lang="vi-VN" dirty="0" smtClean="0"/>
              <a:t> 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57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Prekršajni predmeti </a:t>
            </a:r>
          </a:p>
        </p:txBody>
      </p:sp>
    </p:spTree>
    <p:extLst>
      <p:ext uri="{BB962C8B-B14F-4D97-AF65-F5344CB8AC3E}">
        <p14:creationId xmlns:p14="http://schemas.microsoft.com/office/powerpoint/2010/main" val="1214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58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Prekršajni predmeti</a:t>
            </a:r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20888"/>
            <a:ext cx="525658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46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Prekršajni sudovi </a:t>
            </a:r>
            <a:r>
              <a:rPr lang="hr-HR" dirty="0"/>
              <a:t>su gotovo redovno izricali novčane kazne ispod zakonskog minimuma ili na samoj donjoj granici propisane kazne</a:t>
            </a:r>
            <a:r>
              <a:rPr lang="hr-HR" dirty="0" smtClean="0"/>
              <a:t>.</a:t>
            </a:r>
          </a:p>
          <a:p>
            <a:pPr algn="just"/>
            <a:r>
              <a:rPr lang="hr-HR" dirty="0"/>
              <a:t>dvojbeno ostvarenje preventivne svrhe ovakvih sudskih odluka, naročito u slučajevima kada je riječ o ranije prekršajno kažnjavanim počiniteljima ili kod naročito teških okolnosti počinjenja prekršaja.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59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Prekršajni predmeti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992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200" dirty="0" smtClean="0"/>
              <a:t>National equality body (NEB)</a:t>
            </a:r>
            <a:endParaRPr lang="hr-HR" sz="2200" dirty="0" smtClean="0"/>
          </a:p>
          <a:p>
            <a:pPr marL="0" indent="0" algn="just">
              <a:buNone/>
            </a:pPr>
            <a:endParaRPr lang="en-US" sz="2200" dirty="0" smtClean="0"/>
          </a:p>
          <a:p>
            <a:pPr marL="0" indent="0" algn="just">
              <a:buNone/>
            </a:pPr>
            <a:r>
              <a:rPr lang="hr-HR" sz="2200" dirty="0" smtClean="0"/>
              <a:t>Zakon o suzbijanju diskriminacije (ZSD) izmijenjen i dopunjen </a:t>
            </a:r>
            <a:r>
              <a:rPr lang="en-US" sz="2200" dirty="0" smtClean="0"/>
              <a:t>2012</a:t>
            </a:r>
            <a:r>
              <a:rPr lang="hr-HR" sz="2200" dirty="0" smtClean="0"/>
              <a:t>., </a:t>
            </a:r>
            <a:r>
              <a:rPr lang="en-US" sz="2200" dirty="0" err="1" smtClean="0"/>
              <a:t>sadrži</a:t>
            </a:r>
            <a:r>
              <a:rPr lang="en-US" sz="2200" dirty="0" smtClean="0"/>
              <a:t> </a:t>
            </a:r>
            <a:r>
              <a:rPr lang="en-US" sz="2200" dirty="0" err="1"/>
              <a:t>odredbe</a:t>
            </a: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hr-HR" sz="2200" dirty="0" smtClean="0"/>
              <a:t>u</a:t>
            </a:r>
            <a:r>
              <a:rPr lang="en-US" sz="2200" dirty="0" err="1" smtClean="0"/>
              <a:t>skla</a:t>
            </a:r>
            <a:r>
              <a:rPr lang="hr-HR" sz="2200" dirty="0" err="1" smtClean="0"/>
              <a:t>đene</a:t>
            </a:r>
            <a:r>
              <a:rPr lang="en-US" sz="2200" dirty="0" smtClean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smtClean="0"/>
              <a:t>:</a:t>
            </a:r>
            <a:endParaRPr lang="en-US" sz="2200" dirty="0"/>
          </a:p>
          <a:p>
            <a:pPr marL="0" indent="0" algn="just">
              <a:buNone/>
            </a:pPr>
            <a:r>
              <a:rPr lang="en-US" sz="2200" dirty="0"/>
              <a:t>– </a:t>
            </a:r>
            <a:r>
              <a:rPr lang="en-US" sz="2200" dirty="0" err="1" smtClean="0"/>
              <a:t>Direktiv</a:t>
            </a:r>
            <a:r>
              <a:rPr lang="hr-HR" sz="2200" dirty="0" smtClean="0"/>
              <a:t>om</a:t>
            </a:r>
            <a:r>
              <a:rPr lang="en-US" sz="2200" dirty="0" smtClean="0"/>
              <a:t> </a:t>
            </a:r>
            <a:r>
              <a:rPr lang="en-US" sz="2200" dirty="0" err="1"/>
              <a:t>Vijeća</a:t>
            </a:r>
            <a:r>
              <a:rPr lang="en-US" sz="2200" dirty="0"/>
              <a:t> 2000/78/EZ </a:t>
            </a:r>
            <a:r>
              <a:rPr lang="en-US" sz="2200" dirty="0" smtClean="0"/>
              <a:t>o </a:t>
            </a:r>
            <a:r>
              <a:rPr lang="en-US" sz="2200" dirty="0" err="1"/>
              <a:t>uspostavi</a:t>
            </a:r>
            <a:r>
              <a:rPr lang="en-US" sz="2200" dirty="0"/>
              <a:t> </a:t>
            </a:r>
            <a:r>
              <a:rPr lang="en-US" sz="2200" dirty="0" err="1"/>
              <a:t>okvira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jednak</a:t>
            </a:r>
            <a:r>
              <a:rPr lang="en-US" sz="2200" dirty="0"/>
              <a:t> </a:t>
            </a:r>
            <a:r>
              <a:rPr lang="en-US" sz="2200" dirty="0" err="1"/>
              <a:t>tretman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području</a:t>
            </a:r>
            <a:r>
              <a:rPr lang="en-US" sz="2200" dirty="0"/>
              <a:t> </a:t>
            </a:r>
            <a:r>
              <a:rPr lang="en-US" sz="2200" dirty="0" err="1"/>
              <a:t>zapošljavanja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odabira</a:t>
            </a:r>
            <a:r>
              <a:rPr lang="en-US" sz="2200" dirty="0"/>
              <a:t> </a:t>
            </a:r>
            <a:r>
              <a:rPr lang="en-US" sz="2200" dirty="0" err="1" smtClean="0"/>
              <a:t>zvanja</a:t>
            </a:r>
            <a:endParaRPr lang="en-US" sz="2200" dirty="0"/>
          </a:p>
          <a:p>
            <a:pPr marL="0" indent="0" algn="just">
              <a:buNone/>
            </a:pPr>
            <a:r>
              <a:rPr lang="en-US" sz="2200" dirty="0"/>
              <a:t>– </a:t>
            </a:r>
            <a:r>
              <a:rPr lang="en-US" sz="2200" dirty="0" err="1" smtClean="0"/>
              <a:t>Direktiv</a:t>
            </a:r>
            <a:r>
              <a:rPr lang="hr-HR" sz="2200" dirty="0" smtClean="0"/>
              <a:t>om</a:t>
            </a:r>
            <a:r>
              <a:rPr lang="en-US" sz="2200" dirty="0" smtClean="0"/>
              <a:t> </a:t>
            </a:r>
            <a:r>
              <a:rPr lang="en-US" sz="2200" dirty="0" err="1"/>
              <a:t>Vijeća</a:t>
            </a:r>
            <a:r>
              <a:rPr lang="en-US" sz="2200" dirty="0"/>
              <a:t> 2000/43/EZ </a:t>
            </a:r>
            <a:r>
              <a:rPr lang="en-US" sz="2200" dirty="0" smtClean="0"/>
              <a:t>o </a:t>
            </a:r>
            <a:r>
              <a:rPr lang="en-US" sz="2200" dirty="0" err="1"/>
              <a:t>primjeni</a:t>
            </a:r>
            <a:r>
              <a:rPr lang="en-US" sz="2200" dirty="0"/>
              <a:t> </a:t>
            </a:r>
            <a:r>
              <a:rPr lang="en-US" sz="2200" dirty="0" err="1"/>
              <a:t>načela</a:t>
            </a:r>
            <a:r>
              <a:rPr lang="en-US" sz="2200" dirty="0"/>
              <a:t> </a:t>
            </a:r>
            <a:r>
              <a:rPr lang="en-US" sz="2200" dirty="0" err="1"/>
              <a:t>ravnopravnosti</a:t>
            </a:r>
            <a:r>
              <a:rPr lang="en-US" sz="2200" dirty="0"/>
              <a:t> </a:t>
            </a:r>
            <a:r>
              <a:rPr lang="en-US" sz="2200" dirty="0" err="1"/>
              <a:t>osoba</a:t>
            </a:r>
            <a:r>
              <a:rPr lang="en-US" sz="2200" dirty="0"/>
              <a:t> bez </a:t>
            </a:r>
            <a:r>
              <a:rPr lang="en-US" sz="2200" dirty="0" err="1"/>
              <a:t>obzira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njihovo</a:t>
            </a:r>
            <a:r>
              <a:rPr lang="en-US" sz="2200" dirty="0"/>
              <a:t> </a:t>
            </a:r>
            <a:r>
              <a:rPr lang="en-US" sz="2200" dirty="0" err="1"/>
              <a:t>rasno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etničko</a:t>
            </a:r>
            <a:r>
              <a:rPr lang="en-US" sz="2200" dirty="0"/>
              <a:t> </a:t>
            </a:r>
            <a:r>
              <a:rPr lang="en-US" sz="2200" dirty="0" err="1" smtClean="0"/>
              <a:t>podrijetlo</a:t>
            </a:r>
            <a:endParaRPr lang="hr-HR" sz="2200" dirty="0" smtClean="0"/>
          </a:p>
          <a:p>
            <a:pPr marL="0" indent="0" algn="just">
              <a:buNone/>
            </a:pPr>
            <a:r>
              <a:rPr lang="en-US" sz="2200" dirty="0" smtClean="0"/>
              <a:t>– </a:t>
            </a:r>
            <a:r>
              <a:rPr lang="en-US" sz="2200" dirty="0" err="1" smtClean="0"/>
              <a:t>Direktiv</a:t>
            </a:r>
            <a:r>
              <a:rPr lang="hr-HR" sz="2200" dirty="0" smtClean="0"/>
              <a:t>om</a:t>
            </a:r>
            <a:r>
              <a:rPr lang="en-US" sz="2200" dirty="0" smtClean="0"/>
              <a:t> </a:t>
            </a:r>
            <a:r>
              <a:rPr lang="en-US" sz="2200" dirty="0" err="1"/>
              <a:t>Vijeća</a:t>
            </a:r>
            <a:r>
              <a:rPr lang="en-US" sz="2200" dirty="0"/>
              <a:t> 2004/113/EZ </a:t>
            </a:r>
            <a:r>
              <a:rPr lang="hr-HR" sz="2200" dirty="0" smtClean="0"/>
              <a:t>o </a:t>
            </a:r>
            <a:r>
              <a:rPr lang="en-US" sz="2200" dirty="0" err="1" smtClean="0"/>
              <a:t>primjen</a:t>
            </a:r>
            <a:r>
              <a:rPr lang="hr-HR" sz="2200" dirty="0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načel</a:t>
            </a:r>
            <a:r>
              <a:rPr lang="hr-HR" sz="2200" dirty="0" smtClean="0"/>
              <a:t>a</a:t>
            </a:r>
            <a:r>
              <a:rPr lang="en-US" sz="2200" dirty="0" smtClean="0"/>
              <a:t> </a:t>
            </a:r>
            <a:r>
              <a:rPr lang="en-US" sz="2200" dirty="0" err="1"/>
              <a:t>ravnopravnosti</a:t>
            </a:r>
            <a:r>
              <a:rPr lang="en-US" sz="2200" dirty="0"/>
              <a:t> </a:t>
            </a:r>
            <a:r>
              <a:rPr lang="en-US" sz="2200" dirty="0" err="1"/>
              <a:t>muškaraca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žena</a:t>
            </a:r>
            <a:r>
              <a:rPr lang="en-US" sz="2200" dirty="0"/>
              <a:t> u </a:t>
            </a:r>
            <a:r>
              <a:rPr lang="en-US" sz="2200" dirty="0" err="1"/>
              <a:t>mogućnosti</a:t>
            </a:r>
            <a:r>
              <a:rPr lang="en-US" sz="2200" dirty="0"/>
              <a:t> </a:t>
            </a:r>
            <a:r>
              <a:rPr lang="en-US" sz="2200" dirty="0" err="1"/>
              <a:t>dobivanja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nabave</a:t>
            </a:r>
            <a:r>
              <a:rPr lang="en-US" sz="2200" dirty="0"/>
              <a:t> </a:t>
            </a:r>
            <a:r>
              <a:rPr lang="en-US" sz="2200" dirty="0" err="1"/>
              <a:t>roba</a:t>
            </a:r>
            <a:r>
              <a:rPr lang="en-US" sz="2200" dirty="0"/>
              <a:t>, </a:t>
            </a:r>
            <a:r>
              <a:rPr lang="en-US" sz="2200" dirty="0" err="1"/>
              <a:t>odnosno</a:t>
            </a:r>
            <a:r>
              <a:rPr lang="en-US" sz="2200" dirty="0"/>
              <a:t> </a:t>
            </a:r>
            <a:r>
              <a:rPr lang="en-US" sz="2200" dirty="0" err="1"/>
              <a:t>pružanja</a:t>
            </a:r>
            <a:r>
              <a:rPr lang="en-US" sz="2200" dirty="0"/>
              <a:t> </a:t>
            </a:r>
            <a:r>
              <a:rPr lang="en-US" sz="2200" dirty="0" err="1" smtClean="0"/>
              <a:t>usluga</a:t>
            </a:r>
            <a:endParaRPr lang="hr-HR" sz="2200" dirty="0" smtClean="0"/>
          </a:p>
          <a:p>
            <a:pPr marL="0" indent="0" algn="just">
              <a:buNone/>
            </a:pPr>
            <a:r>
              <a:rPr lang="en-US" sz="2200" dirty="0" smtClean="0"/>
              <a:t>– </a:t>
            </a:r>
            <a:r>
              <a:rPr lang="en-US" sz="2200" dirty="0" err="1" smtClean="0"/>
              <a:t>Direktiv</a:t>
            </a:r>
            <a:r>
              <a:rPr lang="hr-HR" sz="2200" dirty="0" smtClean="0"/>
              <a:t>om</a:t>
            </a:r>
            <a:r>
              <a:rPr lang="en-US" sz="2200" dirty="0" smtClean="0"/>
              <a:t> </a:t>
            </a:r>
            <a:r>
              <a:rPr lang="en-US" sz="2200" dirty="0"/>
              <a:t>2006/54/EZ </a:t>
            </a:r>
            <a:r>
              <a:rPr lang="en-US" sz="2200" dirty="0" err="1"/>
              <a:t>Europskoga</a:t>
            </a:r>
            <a:r>
              <a:rPr lang="en-US" sz="2200" dirty="0"/>
              <a:t> </a:t>
            </a:r>
            <a:r>
              <a:rPr lang="en-US" sz="2200" dirty="0" err="1"/>
              <a:t>parlamenta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Vijeća</a:t>
            </a:r>
            <a:r>
              <a:rPr lang="en-US" sz="2200" dirty="0"/>
              <a:t> </a:t>
            </a:r>
            <a:r>
              <a:rPr lang="en-US" sz="2200" dirty="0" smtClean="0"/>
              <a:t>o </a:t>
            </a:r>
            <a:r>
              <a:rPr lang="en-US" sz="2200" dirty="0" err="1"/>
              <a:t>provedbi</a:t>
            </a:r>
            <a:r>
              <a:rPr lang="en-US" sz="2200" dirty="0"/>
              <a:t> </a:t>
            </a:r>
            <a:r>
              <a:rPr lang="en-US" sz="2200" dirty="0" err="1"/>
              <a:t>načela</a:t>
            </a:r>
            <a:r>
              <a:rPr lang="en-US" sz="2200" dirty="0"/>
              <a:t> </a:t>
            </a:r>
            <a:r>
              <a:rPr lang="en-US" sz="2200" dirty="0" err="1"/>
              <a:t>jednakih</a:t>
            </a:r>
            <a:r>
              <a:rPr lang="en-US" sz="2200" dirty="0"/>
              <a:t> </a:t>
            </a:r>
            <a:r>
              <a:rPr lang="en-US" sz="2200" dirty="0" err="1"/>
              <a:t>mogućnosti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jednakoga</a:t>
            </a:r>
            <a:r>
              <a:rPr lang="en-US" sz="2200" dirty="0"/>
              <a:t> </a:t>
            </a:r>
            <a:r>
              <a:rPr lang="en-US" sz="2200" dirty="0" err="1"/>
              <a:t>tretiranja</a:t>
            </a:r>
            <a:r>
              <a:rPr lang="en-US" sz="2200" dirty="0"/>
              <a:t> </a:t>
            </a:r>
            <a:r>
              <a:rPr lang="en-US" sz="2200" dirty="0" err="1"/>
              <a:t>muškaraca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žena</a:t>
            </a:r>
            <a:r>
              <a:rPr lang="en-US" sz="2200" dirty="0"/>
              <a:t> u </a:t>
            </a:r>
            <a:r>
              <a:rPr lang="en-US" sz="2200" dirty="0" err="1"/>
              <a:t>pitanjima</a:t>
            </a:r>
            <a:r>
              <a:rPr lang="en-US" sz="2200" dirty="0"/>
              <a:t> </a:t>
            </a:r>
            <a:r>
              <a:rPr lang="en-US" sz="2200" dirty="0" err="1"/>
              <a:t>zapošljavanja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obavljanja</a:t>
            </a:r>
            <a:r>
              <a:rPr lang="en-US" sz="2200" dirty="0"/>
              <a:t> </a:t>
            </a:r>
            <a:r>
              <a:rPr lang="en-US" sz="2200" dirty="0" err="1" smtClean="0"/>
              <a:t>zanimanja</a:t>
            </a:r>
            <a:endParaRPr lang="hr-HR" sz="5000" dirty="0" smtClean="0"/>
          </a:p>
          <a:p>
            <a:endParaRPr lang="hr-HR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Središnje tijelo za suzbijanje diskriminacije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6</a:t>
            </a:fld>
            <a:endParaRPr lang="hr-H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949280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76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dirty="0" smtClean="0"/>
              <a:t>Opravdanje kazni ispod </a:t>
            </a:r>
            <a:r>
              <a:rPr lang="hr-HR" dirty="0"/>
              <a:t>zakonskog </a:t>
            </a:r>
            <a:r>
              <a:rPr lang="hr-HR" dirty="0" smtClean="0"/>
              <a:t>minimuma:</a:t>
            </a:r>
          </a:p>
          <a:p>
            <a:pPr algn="just"/>
            <a:r>
              <a:rPr lang="hr-HR" dirty="0" smtClean="0"/>
              <a:t>olakotne okolnosti - npr. okrivljenikovo loše imovno stanje, priznanje </a:t>
            </a:r>
            <a:r>
              <a:rPr lang="hr-HR" dirty="0"/>
              <a:t>počinjenja, </a:t>
            </a:r>
            <a:r>
              <a:rPr lang="hr-HR" dirty="0" smtClean="0"/>
              <a:t>kajanje,  obećanje </a:t>
            </a:r>
            <a:r>
              <a:rPr lang="hr-HR" dirty="0"/>
              <a:t>suzdržavanja od ponavljanja prekršaja, čak i kada su okrivljenici ranije prekršajno kažnjavani. </a:t>
            </a:r>
            <a:endParaRPr lang="hr-HR" dirty="0" smtClean="0"/>
          </a:p>
          <a:p>
            <a:pPr marL="0" indent="0" algn="just">
              <a:buNone/>
            </a:pPr>
            <a:r>
              <a:rPr lang="hr-HR" dirty="0" smtClean="0"/>
              <a:t>Posljedice </a:t>
            </a:r>
            <a:r>
              <a:rPr lang="hr-HR" dirty="0"/>
              <a:t>ovakve </a:t>
            </a:r>
            <a:r>
              <a:rPr lang="hr-HR" dirty="0" smtClean="0"/>
              <a:t>prakse:</a:t>
            </a:r>
          </a:p>
          <a:p>
            <a:pPr algn="just"/>
            <a:r>
              <a:rPr lang="hr-HR" dirty="0" smtClean="0"/>
              <a:t>više se gotovo </a:t>
            </a:r>
            <a:r>
              <a:rPr lang="hr-HR" dirty="0"/>
              <a:t>uopće ne primjenjuje odredba ZSD-a o visini novčane </a:t>
            </a:r>
            <a:r>
              <a:rPr lang="hr-HR" dirty="0" smtClean="0"/>
              <a:t>kazne</a:t>
            </a:r>
          </a:p>
          <a:p>
            <a:pPr algn="just"/>
            <a:r>
              <a:rPr lang="hr-HR" dirty="0" smtClean="0"/>
              <a:t>dovodi se </a:t>
            </a:r>
            <a:r>
              <a:rPr lang="hr-HR" dirty="0"/>
              <a:t>u pitanje ispunjenje preventivne svrhe sankcije </a:t>
            </a:r>
            <a:endParaRPr lang="hr-HR" dirty="0" smtClean="0"/>
          </a:p>
          <a:p>
            <a:pPr algn="just"/>
            <a:r>
              <a:rPr lang="hr-HR" dirty="0"/>
              <a:t>g</a:t>
            </a:r>
            <a:r>
              <a:rPr lang="hr-HR" dirty="0" smtClean="0"/>
              <a:t>ubi se </a:t>
            </a:r>
            <a:r>
              <a:rPr lang="hr-HR" dirty="0"/>
              <a:t>stvarna intencija </a:t>
            </a:r>
            <a:r>
              <a:rPr lang="hr-HR" dirty="0" smtClean="0"/>
              <a:t>zakonodavca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60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Prekršajni predmeti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85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vi-VN" dirty="0">
                <a:latin typeface="Candara" panose="020E0502030303020204" pitchFamily="34" charset="0"/>
              </a:rPr>
              <a:t>u 2016. </a:t>
            </a:r>
            <a:r>
              <a:rPr lang="hr-HR" dirty="0" smtClean="0">
                <a:latin typeface="Candara" panose="020E0502030303020204" pitchFamily="34" charset="0"/>
              </a:rPr>
              <a:t>samo dva upravna suda postupala u predmetima u kojima se tužitelji pozivaju i na diskriminaciju (</a:t>
            </a:r>
            <a:r>
              <a:rPr lang="vi-VN" dirty="0" smtClean="0">
                <a:latin typeface="Candara" panose="020E0502030303020204" pitchFamily="34" charset="0"/>
              </a:rPr>
              <a:t>Upravn</a:t>
            </a:r>
            <a:r>
              <a:rPr lang="hr-HR" dirty="0" smtClean="0">
                <a:latin typeface="Candara" panose="020E0502030303020204" pitchFamily="34" charset="0"/>
              </a:rPr>
              <a:t>i</a:t>
            </a:r>
            <a:r>
              <a:rPr lang="vi-VN" dirty="0" smtClean="0">
                <a:latin typeface="Candara" panose="020E0502030303020204" pitchFamily="34" charset="0"/>
              </a:rPr>
              <a:t> sud </a:t>
            </a:r>
            <a:r>
              <a:rPr lang="vi-VN" dirty="0">
                <a:latin typeface="Candara" panose="020E0502030303020204" pitchFamily="34" charset="0"/>
              </a:rPr>
              <a:t>u Rijeci i Visoki upravni </a:t>
            </a:r>
            <a:r>
              <a:rPr lang="vi-VN" dirty="0" smtClean="0">
                <a:latin typeface="Candara" panose="020E0502030303020204" pitchFamily="34" charset="0"/>
              </a:rPr>
              <a:t>sud</a:t>
            </a:r>
            <a:r>
              <a:rPr lang="hr-HR" dirty="0" smtClean="0">
                <a:latin typeface="Candara" panose="020E0502030303020204" pitchFamily="34" charset="0"/>
              </a:rPr>
              <a:t>)</a:t>
            </a:r>
          </a:p>
          <a:p>
            <a:pPr algn="just"/>
            <a:r>
              <a:rPr lang="hr-HR" dirty="0">
                <a:latin typeface="Candara" panose="020E0502030303020204" pitchFamily="34" charset="0"/>
              </a:rPr>
              <a:t>u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gotovo svim </a:t>
            </a:r>
            <a:r>
              <a:rPr lang="vi-VN" dirty="0" smtClean="0">
                <a:latin typeface="Candara" panose="020E0502030303020204" pitchFamily="34" charset="0"/>
              </a:rPr>
              <a:t>upravnim sporovima </a:t>
            </a:r>
            <a:r>
              <a:rPr lang="vi-VN" dirty="0">
                <a:latin typeface="Candara" panose="020E0502030303020204" pitchFamily="34" charset="0"/>
              </a:rPr>
              <a:t>riječ </a:t>
            </a:r>
            <a:r>
              <a:rPr lang="vi-VN" dirty="0" smtClean="0">
                <a:latin typeface="Candara" panose="020E0502030303020204" pitchFamily="34" charset="0"/>
              </a:rPr>
              <a:t>o </a:t>
            </a:r>
            <a:r>
              <a:rPr lang="vi-VN" dirty="0">
                <a:latin typeface="Candara" panose="020E0502030303020204" pitchFamily="34" charset="0"/>
              </a:rPr>
              <a:t>paušalnim </a:t>
            </a:r>
            <a:r>
              <a:rPr lang="vi-VN" dirty="0" smtClean="0">
                <a:latin typeface="Candara" panose="020E0502030303020204" pitchFamily="34" charset="0"/>
              </a:rPr>
              <a:t>navodima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tužitelji </a:t>
            </a:r>
            <a:r>
              <a:rPr lang="vi-VN" dirty="0">
                <a:latin typeface="Candara" panose="020E0502030303020204" pitchFamily="34" charset="0"/>
              </a:rPr>
              <a:t>slabo elaboriraju argumente o </a:t>
            </a:r>
            <a:r>
              <a:rPr lang="vi-VN" dirty="0" smtClean="0">
                <a:latin typeface="Candara" panose="020E0502030303020204" pitchFamily="34" charset="0"/>
              </a:rPr>
              <a:t>diskriminaciji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često </a:t>
            </a:r>
            <a:r>
              <a:rPr lang="vi-VN" dirty="0">
                <a:latin typeface="Candara" panose="020E0502030303020204" pitchFamily="34" charset="0"/>
              </a:rPr>
              <a:t>izostaje identifikacija diskriminacijske osnove ili se ističe ona koja nije regulirana ZSD-om 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redovito </a:t>
            </a:r>
            <a:r>
              <a:rPr lang="vi-VN" dirty="0">
                <a:latin typeface="Candara" panose="020E0502030303020204" pitchFamily="34" charset="0"/>
              </a:rPr>
              <a:t>izostaju ikakvi dokazi o diskriminatornom postupanju </a:t>
            </a:r>
            <a:r>
              <a:rPr lang="vi-VN" dirty="0" smtClean="0">
                <a:latin typeface="Candara" panose="020E0502030303020204" pitchFamily="34" charset="0"/>
              </a:rPr>
              <a:t>tuženika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navodi </a:t>
            </a:r>
            <a:r>
              <a:rPr lang="vi-VN" dirty="0">
                <a:latin typeface="Candara" panose="020E0502030303020204" pitchFamily="34" charset="0"/>
              </a:rPr>
              <a:t>o diskriminaciji istaknuti </a:t>
            </a:r>
            <a:r>
              <a:rPr lang="vi-VN" dirty="0" smtClean="0">
                <a:latin typeface="Candara" panose="020E0502030303020204" pitchFamily="34" charset="0"/>
              </a:rPr>
              <a:t>kao </a:t>
            </a:r>
            <a:r>
              <a:rPr lang="vi-VN" dirty="0">
                <a:latin typeface="Candara" panose="020E0502030303020204" pitchFamily="34" charset="0"/>
              </a:rPr>
              <a:t>usputan i manje </a:t>
            </a:r>
            <a:r>
              <a:rPr lang="hr-HR" dirty="0" smtClean="0">
                <a:latin typeface="Candara" panose="020E0502030303020204" pitchFamily="34" charset="0"/>
              </a:rPr>
              <a:t>r</a:t>
            </a:r>
            <a:r>
              <a:rPr lang="vi-VN" dirty="0" smtClean="0">
                <a:latin typeface="Candara" panose="020E0502030303020204" pitchFamily="34" charset="0"/>
              </a:rPr>
              <a:t>elevantan argument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61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Upravnosudski</a:t>
            </a:r>
            <a:r>
              <a:rPr lang="hr-HR" dirty="0" smtClean="0"/>
              <a:t> predmeti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72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sz="2800" dirty="0">
                <a:latin typeface="Candara" panose="020E0502030303020204" pitchFamily="34" charset="0"/>
              </a:rPr>
              <a:t>upravni sud, bez obzira na kvalitetu tužiteljeve argumentacije, očituje </a:t>
            </a:r>
            <a:r>
              <a:rPr lang="hr-HR" sz="2800" dirty="0" smtClean="0">
                <a:latin typeface="Candara" panose="020E0502030303020204" pitchFamily="34" charset="0"/>
              </a:rPr>
              <a:t>se </a:t>
            </a:r>
            <a:r>
              <a:rPr lang="vi-VN" sz="2800" dirty="0" smtClean="0">
                <a:latin typeface="Candara" panose="020E0502030303020204" pitchFamily="34" charset="0"/>
              </a:rPr>
              <a:t>o diskriminaciji</a:t>
            </a:r>
            <a:endParaRPr lang="hr-HR" sz="2800" dirty="0" smtClean="0">
              <a:latin typeface="Candara" panose="020E0502030303020204" pitchFamily="34" charset="0"/>
            </a:endParaRPr>
          </a:p>
          <a:p>
            <a:pPr algn="just"/>
            <a:r>
              <a:rPr lang="vi-VN" sz="2800" dirty="0" smtClean="0">
                <a:latin typeface="Candara" panose="020E0502030303020204" pitchFamily="34" charset="0"/>
              </a:rPr>
              <a:t>strankama </a:t>
            </a:r>
            <a:r>
              <a:rPr lang="vi-VN" sz="2800" dirty="0">
                <a:latin typeface="Candara" panose="020E0502030303020204" pitchFamily="34" charset="0"/>
              </a:rPr>
              <a:t>daje razloge </a:t>
            </a:r>
            <a:r>
              <a:rPr lang="vi-VN" sz="2800" dirty="0" smtClean="0">
                <a:latin typeface="Candara" panose="020E0502030303020204" pitchFamily="34" charset="0"/>
              </a:rPr>
              <a:t>(ne)osnovanosti</a:t>
            </a:r>
            <a:r>
              <a:rPr lang="hr-HR" sz="2800" dirty="0" smtClean="0">
                <a:latin typeface="Candara" panose="020E0502030303020204" pitchFamily="34" charset="0"/>
              </a:rPr>
              <a:t> tužbe</a:t>
            </a:r>
          </a:p>
          <a:p>
            <a:pPr algn="just"/>
            <a:r>
              <a:rPr lang="hr-HR" sz="2800" dirty="0">
                <a:latin typeface="Candara" panose="020E0502030303020204" pitchFamily="34" charset="0"/>
              </a:rPr>
              <a:t>d</a:t>
            </a:r>
            <a:r>
              <a:rPr lang="hr-HR" sz="2800" dirty="0" smtClean="0">
                <a:latin typeface="Candara" panose="020E0502030303020204" pitchFamily="34" charset="0"/>
              </a:rPr>
              <a:t>obra sudska praksa - </a:t>
            </a:r>
            <a:r>
              <a:rPr lang="vi-VN" sz="2800" dirty="0" smtClean="0">
                <a:latin typeface="Candara" panose="020E0502030303020204" pitchFamily="34" charset="0"/>
              </a:rPr>
              <a:t>edukacij</a:t>
            </a:r>
            <a:r>
              <a:rPr lang="hr-HR" sz="2800" dirty="0" smtClean="0">
                <a:latin typeface="Candara" panose="020E0502030303020204" pitchFamily="34" charset="0"/>
              </a:rPr>
              <a:t>a</a:t>
            </a:r>
            <a:r>
              <a:rPr lang="vi-VN" sz="2800" dirty="0" smtClean="0">
                <a:latin typeface="Candara" panose="020E0502030303020204" pitchFamily="34" charset="0"/>
              </a:rPr>
              <a:t> </a:t>
            </a:r>
            <a:r>
              <a:rPr lang="vi-VN" sz="2800" dirty="0">
                <a:latin typeface="Candara" panose="020E0502030303020204" pitchFamily="34" charset="0"/>
              </a:rPr>
              <a:t>o uvjetima utvrđenja </a:t>
            </a:r>
            <a:r>
              <a:rPr lang="vi-VN" sz="2800" dirty="0" smtClean="0">
                <a:latin typeface="Candara" panose="020E0502030303020204" pitchFamily="34" charset="0"/>
              </a:rPr>
              <a:t>diskriminacije</a:t>
            </a:r>
            <a:endParaRPr lang="hr-HR" sz="2800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62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Upravnosudski predmeti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HR" dirty="0"/>
              <a:t>nedosljedna sudska praksa </a:t>
            </a:r>
            <a:endParaRPr lang="hr-HR" dirty="0" smtClean="0"/>
          </a:p>
          <a:p>
            <a:pPr algn="just"/>
            <a:r>
              <a:rPr lang="hr-HR" dirty="0" smtClean="0"/>
              <a:t>nepotpuni </a:t>
            </a:r>
            <a:r>
              <a:rPr lang="hr-HR" dirty="0"/>
              <a:t>tužbeni zahtjevi </a:t>
            </a:r>
            <a:endParaRPr lang="hr-HR" dirty="0" smtClean="0"/>
          </a:p>
          <a:p>
            <a:pPr algn="just"/>
            <a:r>
              <a:rPr lang="hr-HR" dirty="0" smtClean="0"/>
              <a:t>potreban nastavak </a:t>
            </a:r>
            <a:r>
              <a:rPr lang="hr-HR" dirty="0"/>
              <a:t>edukacije svih sudionika sudskih postupaka vezanih uz diskriminaciju </a:t>
            </a:r>
            <a:endParaRPr lang="hr-HR" dirty="0" smtClean="0"/>
          </a:p>
          <a:p>
            <a:pPr algn="just"/>
            <a:r>
              <a:rPr lang="hr-HR" dirty="0" smtClean="0"/>
              <a:t>potrebno </a:t>
            </a:r>
            <a:r>
              <a:rPr lang="hr-HR" dirty="0"/>
              <a:t>donošenje sudskih odluka koje će </a:t>
            </a:r>
            <a:r>
              <a:rPr lang="hr-HR" dirty="0" smtClean="0"/>
              <a:t>biti preventivne </a:t>
            </a:r>
            <a:r>
              <a:rPr lang="hr-HR" dirty="0"/>
              <a:t>u odnosu na potencijalne buduće </a:t>
            </a:r>
            <a:r>
              <a:rPr lang="hr-HR" dirty="0" smtClean="0"/>
              <a:t>počinitelje</a:t>
            </a:r>
          </a:p>
          <a:p>
            <a:pPr algn="just"/>
            <a:r>
              <a:rPr lang="hr-HR" dirty="0" smtClean="0"/>
              <a:t>UPP sudjeluje </a:t>
            </a:r>
            <a:r>
              <a:rPr lang="hr-HR" dirty="0"/>
              <a:t>u edukacijama za suce, državne odvjetnike te odvjetnike o primjeni hrvatskog i europskog antidiskriminacijskog </a:t>
            </a:r>
            <a:r>
              <a:rPr lang="hr-HR" dirty="0" smtClean="0"/>
              <a:t>prava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63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UPP o sudskoj praksi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45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 err="1" smtClean="0"/>
              <a:t>Šečić</a:t>
            </a:r>
            <a:r>
              <a:rPr lang="hr-HR" dirty="0" smtClean="0"/>
              <a:t> protiv RH (40116/02, 31. svibnja 2007.)</a:t>
            </a:r>
          </a:p>
          <a:p>
            <a:pPr marL="0" indent="0">
              <a:buNone/>
            </a:pPr>
            <a:r>
              <a:rPr lang="hr-HR" dirty="0" smtClean="0"/>
              <a:t>Zahtjev: </a:t>
            </a:r>
          </a:p>
          <a:p>
            <a:pPr algn="just"/>
            <a:r>
              <a:rPr lang="hr-HR" dirty="0" smtClean="0"/>
              <a:t>domaće vlasti nisu poduzele ozbiljnu i temeljitu istragu napada na njega i da je protiv njega izvršena diskriminacija na temelju njegovoga romskog porijekla. </a:t>
            </a:r>
          </a:p>
          <a:p>
            <a:pPr algn="just"/>
            <a:r>
              <a:rPr lang="hr-HR" dirty="0" smtClean="0"/>
              <a:t>kaznena istraga u njegovom predmetu u trenutku podnošenja zahtjeva traje sedam i pol godina tijekom kojih policija nije pravilno istražila napad. </a:t>
            </a:r>
          </a:p>
          <a:p>
            <a:pPr algn="just"/>
            <a:r>
              <a:rPr lang="hr-HR" dirty="0" smtClean="0"/>
              <a:t>istraga nije zadovoljila standarde navedene u sudskoj praksi Suda u odnosu na članak 3., uzet zasebno i zajedno s člankom 13. Konvencije.</a:t>
            </a:r>
          </a:p>
          <a:p>
            <a:pPr algn="just"/>
            <a:r>
              <a:rPr lang="hr-HR" dirty="0"/>
              <a:t> njegovo zlostavljanje i </a:t>
            </a:r>
            <a:r>
              <a:rPr lang="hr-HR" dirty="0" smtClean="0"/>
              <a:t>postupak vlasti </a:t>
            </a:r>
            <a:r>
              <a:rPr lang="hr-HR" dirty="0"/>
              <a:t>pokazuju da je protiv njega izvršena diskriminacija na </a:t>
            </a:r>
            <a:r>
              <a:rPr lang="hr-HR" dirty="0" smtClean="0"/>
              <a:t>temelju njegovoga </a:t>
            </a:r>
            <a:r>
              <a:rPr lang="hr-HR" dirty="0"/>
              <a:t>etničkoga </a:t>
            </a:r>
            <a:r>
              <a:rPr lang="hr-HR" dirty="0" smtClean="0"/>
              <a:t>porijekla (čl. 14.)</a:t>
            </a:r>
            <a:endParaRPr lang="hr-HR" dirty="0"/>
          </a:p>
          <a:p>
            <a:pPr algn="just"/>
            <a:endParaRPr lang="hr-HR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64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ESLJP protiv RH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281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r-HR" dirty="0" smtClean="0">
                <a:latin typeface="Candara" panose="020E0502030303020204" pitchFamily="34" charset="0"/>
              </a:rPr>
              <a:t>Vlada:</a:t>
            </a:r>
          </a:p>
          <a:p>
            <a:pPr algn="just"/>
            <a:r>
              <a:rPr lang="hr-HR" dirty="0">
                <a:latin typeface="Candara" panose="020E0502030303020204" pitchFamily="34" charset="0"/>
              </a:rPr>
              <a:t>i</a:t>
            </a:r>
            <a:r>
              <a:rPr lang="vi-VN" dirty="0" smtClean="0">
                <a:latin typeface="Candara" panose="020E0502030303020204" pitchFamily="34" charset="0"/>
              </a:rPr>
              <a:t>straga bila značajno </a:t>
            </a:r>
            <a:r>
              <a:rPr lang="vi-VN" dirty="0">
                <a:latin typeface="Candara" panose="020E0502030303020204" pitchFamily="34" charset="0"/>
              </a:rPr>
              <a:t>otežana </a:t>
            </a:r>
            <a:r>
              <a:rPr lang="vi-VN" dirty="0" smtClean="0">
                <a:latin typeface="Candara" panose="020E0502030303020204" pitchFamily="34" charset="0"/>
              </a:rPr>
              <a:t>jer </a:t>
            </a:r>
            <a:r>
              <a:rPr lang="vi-VN" dirty="0">
                <a:latin typeface="Candara" panose="020E0502030303020204" pitchFamily="34" charset="0"/>
              </a:rPr>
              <a:t>niti podnositelj zahtjeva niti osobe koje su svjedočile napadu </a:t>
            </a:r>
            <a:r>
              <a:rPr lang="vi-VN" dirty="0" smtClean="0">
                <a:latin typeface="Candara" panose="020E0502030303020204" pitchFamily="34" charset="0"/>
              </a:rPr>
              <a:t>nisu</a:t>
            </a:r>
            <a:r>
              <a:rPr lang="hr-HR" dirty="0" smtClean="0">
                <a:latin typeface="Candara" panose="020E0502030303020204" pitchFamily="34" charset="0"/>
              </a:rPr>
              <a:t> </a:t>
            </a:r>
            <a:r>
              <a:rPr lang="vi-VN" dirty="0" smtClean="0">
                <a:latin typeface="Candara" panose="020E0502030303020204" pitchFamily="34" charset="0"/>
              </a:rPr>
              <a:t>mogle </a:t>
            </a:r>
            <a:r>
              <a:rPr lang="vi-VN" dirty="0">
                <a:latin typeface="Candara" panose="020E0502030303020204" pitchFamily="34" charset="0"/>
              </a:rPr>
              <a:t>dati dovoljno podroban opis </a:t>
            </a:r>
            <a:r>
              <a:rPr lang="vi-VN" dirty="0" smtClean="0">
                <a:latin typeface="Candara" panose="020E0502030303020204" pitchFamily="34" charset="0"/>
              </a:rPr>
              <a:t>napadača</a:t>
            </a:r>
            <a:r>
              <a:rPr lang="hr-HR" dirty="0" smtClean="0">
                <a:latin typeface="Candara" panose="020E0502030303020204" pitchFamily="34" charset="0"/>
              </a:rPr>
              <a:t>, </a:t>
            </a:r>
            <a:r>
              <a:rPr lang="pl-PL" dirty="0" smtClean="0">
                <a:latin typeface="Candara" panose="020E0502030303020204" pitchFamily="34" charset="0"/>
              </a:rPr>
              <a:t>radnje bile poduzete </a:t>
            </a:r>
            <a:r>
              <a:rPr lang="pl-PL" dirty="0">
                <a:latin typeface="Candara" panose="020E0502030303020204" pitchFamily="34" charset="0"/>
              </a:rPr>
              <a:t>u najkraćem mogućem roku. </a:t>
            </a:r>
            <a:endParaRPr lang="pl-PL" dirty="0" smtClean="0">
              <a:latin typeface="Candara" panose="020E0502030303020204" pitchFamily="34" charset="0"/>
            </a:endParaRPr>
          </a:p>
          <a:p>
            <a:pPr algn="just"/>
            <a:r>
              <a:rPr lang="hr-HR" dirty="0" smtClean="0">
                <a:latin typeface="Candara" panose="020E0502030303020204" pitchFamily="34" charset="0"/>
              </a:rPr>
              <a:t>nema</a:t>
            </a:r>
            <a:r>
              <a:rPr lang="vi-VN" dirty="0" smtClean="0">
                <a:latin typeface="Candara" panose="020E0502030303020204" pitchFamily="34" charset="0"/>
              </a:rPr>
              <a:t> razlik</a:t>
            </a:r>
            <a:r>
              <a:rPr lang="hr-HR" dirty="0" smtClean="0">
                <a:latin typeface="Candara" panose="020E0502030303020204" pitchFamily="34" charset="0"/>
              </a:rPr>
              <a:t>e</a:t>
            </a:r>
            <a:r>
              <a:rPr lang="vi-VN" dirty="0" smtClean="0">
                <a:latin typeface="Candara" panose="020E0502030303020204" pitchFamily="34" charset="0"/>
              </a:rPr>
              <a:t> u</a:t>
            </a:r>
            <a:r>
              <a:rPr lang="hr-HR" dirty="0" smtClean="0">
                <a:latin typeface="Candara" panose="020E0502030303020204" pitchFamily="34" charset="0"/>
              </a:rPr>
              <a:t> </a:t>
            </a:r>
            <a:r>
              <a:rPr lang="vi-VN" dirty="0" smtClean="0">
                <a:latin typeface="Candara" panose="020E0502030303020204" pitchFamily="34" charset="0"/>
              </a:rPr>
              <a:t>postupanju </a:t>
            </a:r>
            <a:r>
              <a:rPr lang="vi-VN" dirty="0">
                <a:latin typeface="Candara" panose="020E0502030303020204" pitchFamily="34" charset="0"/>
              </a:rPr>
              <a:t>prema podnositelju zahtjeva na temelju njegovoga romskoga porijekla </a:t>
            </a:r>
            <a:endParaRPr lang="hr-HR" dirty="0">
              <a:latin typeface="Candara" panose="020E0502030303020204" pitchFamily="34" charset="0"/>
            </a:endParaRPr>
          </a:p>
          <a:p>
            <a:pPr algn="just"/>
            <a:r>
              <a:rPr lang="hr-HR" dirty="0" smtClean="0">
                <a:latin typeface="Candara" panose="020E0502030303020204" pitchFamily="34" charset="0"/>
              </a:rPr>
              <a:t>nema</a:t>
            </a:r>
            <a:r>
              <a:rPr lang="vi-VN" dirty="0" smtClean="0">
                <a:latin typeface="Candara" panose="020E0502030303020204" pitchFamily="34" charset="0"/>
              </a:rPr>
              <a:t> tendencij</a:t>
            </a:r>
            <a:r>
              <a:rPr lang="hr-HR" dirty="0" smtClean="0">
                <a:latin typeface="Candara" panose="020E0502030303020204" pitchFamily="34" charset="0"/>
              </a:rPr>
              <a:t>e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da se prikrije događaj ili ohrabri napad na </a:t>
            </a:r>
            <a:r>
              <a:rPr lang="vi-VN" dirty="0" smtClean="0">
                <a:latin typeface="Candara" panose="020E0502030303020204" pitchFamily="34" charset="0"/>
              </a:rPr>
              <a:t>štetu</a:t>
            </a:r>
            <a:r>
              <a:rPr lang="hr-HR" dirty="0" smtClean="0">
                <a:latin typeface="Candara" panose="020E0502030303020204" pitchFamily="34" charset="0"/>
              </a:rPr>
              <a:t> podnositelja</a:t>
            </a:r>
          </a:p>
          <a:p>
            <a:pPr algn="just"/>
            <a:r>
              <a:rPr lang="hr-HR" dirty="0" smtClean="0">
                <a:latin typeface="Candara" panose="020E0502030303020204" pitchFamily="34" charset="0"/>
              </a:rPr>
              <a:t>č</a:t>
            </a:r>
            <a:r>
              <a:rPr lang="vi-VN" dirty="0" smtClean="0">
                <a:latin typeface="Candara" panose="020E0502030303020204" pitchFamily="34" charset="0"/>
              </a:rPr>
              <a:t>injenica da</a:t>
            </a:r>
            <a:r>
              <a:rPr lang="hr-HR" dirty="0" smtClean="0">
                <a:latin typeface="Candara" panose="020E0502030303020204" pitchFamily="34" charset="0"/>
              </a:rPr>
              <a:t> </a:t>
            </a:r>
            <a:r>
              <a:rPr lang="vi-VN" dirty="0" smtClean="0">
                <a:latin typeface="Candara" panose="020E0502030303020204" pitchFamily="34" charset="0"/>
              </a:rPr>
              <a:t>još </a:t>
            </a:r>
            <a:r>
              <a:rPr lang="vi-VN" dirty="0">
                <a:latin typeface="Candara" panose="020E0502030303020204" pitchFamily="34" charset="0"/>
              </a:rPr>
              <a:t>nisu otkriveni počinitelji nije u </a:t>
            </a:r>
            <a:r>
              <a:rPr lang="vi-VN" dirty="0" smtClean="0">
                <a:latin typeface="Candara" panose="020E0502030303020204" pitchFamily="34" charset="0"/>
              </a:rPr>
              <a:t>vezi </a:t>
            </a:r>
            <a:r>
              <a:rPr lang="vi-VN" dirty="0">
                <a:latin typeface="Candara" panose="020E0502030303020204" pitchFamily="34" charset="0"/>
              </a:rPr>
              <a:t>s etničkim </a:t>
            </a:r>
            <a:r>
              <a:rPr lang="vi-VN" dirty="0" smtClean="0">
                <a:latin typeface="Candara" panose="020E0502030303020204" pitchFamily="34" charset="0"/>
              </a:rPr>
              <a:t>porijeklom</a:t>
            </a:r>
            <a:r>
              <a:rPr lang="hr-HR" dirty="0" smtClean="0">
                <a:latin typeface="Candara" panose="020E0502030303020204" pitchFamily="34" charset="0"/>
              </a:rPr>
              <a:t> </a:t>
            </a:r>
            <a:r>
              <a:rPr lang="vi-VN" dirty="0" smtClean="0">
                <a:latin typeface="Candara" panose="020E0502030303020204" pitchFamily="34" charset="0"/>
              </a:rPr>
              <a:t>podnositelja</a:t>
            </a:r>
            <a:r>
              <a:rPr lang="hr-HR" dirty="0" smtClean="0">
                <a:latin typeface="Candara" panose="020E0502030303020204" pitchFamily="34" charset="0"/>
              </a:rPr>
              <a:t> </a:t>
            </a:r>
            <a:r>
              <a:rPr lang="vi-VN" dirty="0" smtClean="0">
                <a:latin typeface="Candara" panose="020E0502030303020204" pitchFamily="34" charset="0"/>
              </a:rPr>
              <a:t>zahtjeva</a:t>
            </a:r>
            <a:r>
              <a:rPr lang="vi-VN" dirty="0">
                <a:latin typeface="Candara" panose="020E0502030303020204" pitchFamily="34" charset="0"/>
              </a:rPr>
              <a:t>, </a:t>
            </a:r>
            <a:r>
              <a:rPr lang="hr-HR" dirty="0" smtClean="0">
                <a:latin typeface="Candara" panose="020E0502030303020204" pitchFamily="34" charset="0"/>
              </a:rPr>
              <a:t>već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rezultat objektivnih problema </a:t>
            </a:r>
            <a:r>
              <a:rPr lang="vi-VN" dirty="0" smtClean="0">
                <a:latin typeface="Candara" panose="020E0502030303020204" pitchFamily="34" charset="0"/>
              </a:rPr>
              <a:t>tijekom postupka</a:t>
            </a:r>
            <a:endParaRPr lang="pl-PL" dirty="0" smtClean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65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0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dirty="0" smtClean="0"/>
              <a:t>Europski sud za ljudska prava:</a:t>
            </a:r>
          </a:p>
          <a:p>
            <a:pPr algn="just"/>
            <a:r>
              <a:rPr lang="hr-HR" dirty="0"/>
              <a:t>povreda koju je pretrpio podnositelj </a:t>
            </a:r>
            <a:r>
              <a:rPr lang="hr-HR" dirty="0" smtClean="0"/>
              <a:t>zahtjeva (slomljena rebra, hospitalizacija) dovoljno ozbiljna </a:t>
            </a:r>
            <a:r>
              <a:rPr lang="hr-HR" dirty="0"/>
              <a:t>da predstavlja zlostavljanje u smislu članka 3. </a:t>
            </a:r>
            <a:r>
              <a:rPr lang="hr-HR" dirty="0" smtClean="0"/>
              <a:t>Konvencije (mučenje, zlostavljanje ili drugo nečovječno postupanje)</a:t>
            </a:r>
          </a:p>
          <a:p>
            <a:pPr algn="just"/>
            <a:r>
              <a:rPr lang="hr-HR" dirty="0" smtClean="0"/>
              <a:t>policija zaključila da </a:t>
            </a:r>
            <a:r>
              <a:rPr lang="hr-HR" dirty="0"/>
              <a:t>su napad počinili pripadnici </a:t>
            </a:r>
            <a:r>
              <a:rPr lang="hr-HR" dirty="0" smtClean="0"/>
              <a:t>skupine </a:t>
            </a:r>
            <a:r>
              <a:rPr lang="hr-HR" dirty="0" err="1"/>
              <a:t>skinheadsa</a:t>
            </a:r>
            <a:r>
              <a:rPr lang="hr-HR" dirty="0"/>
              <a:t>, </a:t>
            </a:r>
            <a:r>
              <a:rPr lang="hr-HR" dirty="0" smtClean="0"/>
              <a:t>koji su </a:t>
            </a:r>
            <a:r>
              <a:rPr lang="hr-HR" dirty="0"/>
              <a:t>sudjelovali </a:t>
            </a:r>
            <a:r>
              <a:rPr lang="hr-HR" dirty="0" smtClean="0"/>
              <a:t>u sličnim </a:t>
            </a:r>
            <a:r>
              <a:rPr lang="hr-HR" dirty="0"/>
              <a:t>izgredima u </a:t>
            </a:r>
            <a:r>
              <a:rPr lang="hr-HR" dirty="0" smtClean="0"/>
              <a:t>prošlosti, no </a:t>
            </a:r>
            <a:r>
              <a:rPr lang="hr-HR" dirty="0"/>
              <a:t>nikada nije privela na ispitivanje </a:t>
            </a:r>
            <a:r>
              <a:rPr lang="hr-HR" dirty="0" smtClean="0"/>
              <a:t>niti jednu </a:t>
            </a:r>
            <a:r>
              <a:rPr lang="hr-HR" dirty="0"/>
              <a:t>osobu koja je pripadala ovoj skupini ili slijedila tu </a:t>
            </a:r>
            <a:r>
              <a:rPr lang="hr-HR" dirty="0" smtClean="0"/>
              <a:t> informaciju </a:t>
            </a:r>
            <a:r>
              <a:rPr lang="hr-HR" dirty="0"/>
              <a:t>na bilo koji </a:t>
            </a:r>
            <a:r>
              <a:rPr lang="hr-HR" dirty="0" smtClean="0"/>
              <a:t>drugi način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66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Šečić p. RH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15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latin typeface="Candara" panose="020E0502030303020204" pitchFamily="34" charset="0"/>
              </a:rPr>
              <a:t>Europski sud za ljudska prava:</a:t>
            </a:r>
          </a:p>
          <a:p>
            <a:pPr algn="just"/>
            <a:r>
              <a:rPr lang="hr-HR" dirty="0" smtClean="0">
                <a:latin typeface="Candara" panose="020E0502030303020204" pitchFamily="34" charset="0"/>
              </a:rPr>
              <a:t>Propust državnih </a:t>
            </a:r>
            <a:r>
              <a:rPr lang="hr-HR" dirty="0">
                <a:latin typeface="Candara" panose="020E0502030303020204" pitchFamily="34" charset="0"/>
              </a:rPr>
              <a:t>vlasti da kroz produljeno vremensko razdoblje promptno </a:t>
            </a:r>
            <a:r>
              <a:rPr lang="hr-HR" dirty="0" smtClean="0">
                <a:latin typeface="Candara" panose="020E0502030303020204" pitchFamily="34" charset="0"/>
              </a:rPr>
              <a:t>postupa ili </a:t>
            </a:r>
            <a:r>
              <a:rPr lang="hr-HR" dirty="0">
                <a:latin typeface="Candara" panose="020E0502030303020204" pitchFamily="34" charset="0"/>
              </a:rPr>
              <a:t>pribave opipljive dokaze radi identificiranja i uhićenja </a:t>
            </a:r>
            <a:r>
              <a:rPr lang="hr-HR" dirty="0" smtClean="0">
                <a:latin typeface="Candara" panose="020E0502030303020204" pitchFamily="34" charset="0"/>
              </a:rPr>
              <a:t>napadača ukazuje </a:t>
            </a:r>
            <a:r>
              <a:rPr lang="hr-HR" dirty="0">
                <a:latin typeface="Candara" panose="020E0502030303020204" pitchFamily="34" charset="0"/>
              </a:rPr>
              <a:t>da istraga nije zadovoljila zahtjeve iz članka </a:t>
            </a:r>
            <a:r>
              <a:rPr lang="hr-HR" dirty="0" smtClean="0">
                <a:latin typeface="Candara" panose="020E0502030303020204" pitchFamily="34" charset="0"/>
              </a:rPr>
              <a:t>3. te  </a:t>
            </a:r>
            <a:r>
              <a:rPr lang="hr-HR" dirty="0">
                <a:latin typeface="Candara" panose="020E0502030303020204" pitchFamily="34" charset="0"/>
              </a:rPr>
              <a:t>je došlo do povrede članka 3. Konvencije. 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državne </a:t>
            </a:r>
            <a:r>
              <a:rPr lang="vi-VN" dirty="0">
                <a:latin typeface="Candara" panose="020E0502030303020204" pitchFamily="34" charset="0"/>
              </a:rPr>
              <a:t>vlasti imaju dodatnu </a:t>
            </a:r>
            <a:r>
              <a:rPr lang="vi-VN" dirty="0" smtClean="0">
                <a:latin typeface="Candara" panose="020E0502030303020204" pitchFamily="34" charset="0"/>
              </a:rPr>
              <a:t>dužnost</a:t>
            </a:r>
            <a:r>
              <a:rPr lang="hr-HR" dirty="0" smtClean="0">
                <a:latin typeface="Candara" panose="020E0502030303020204" pitchFamily="34" charset="0"/>
              </a:rPr>
              <a:t> </a:t>
            </a:r>
            <a:r>
              <a:rPr lang="vi-VN" dirty="0" smtClean="0">
                <a:latin typeface="Candara" panose="020E0502030303020204" pitchFamily="34" charset="0"/>
              </a:rPr>
              <a:t>poduzeti </a:t>
            </a:r>
            <a:r>
              <a:rPr lang="vi-VN" dirty="0">
                <a:latin typeface="Candara" panose="020E0502030303020204" pitchFamily="34" charset="0"/>
              </a:rPr>
              <a:t>razumne korake kako bi raskrinkale svaki rasistički motiv i utvrdile </a:t>
            </a:r>
            <a:r>
              <a:rPr lang="vi-VN" dirty="0" smtClean="0">
                <a:latin typeface="Candara" panose="020E0502030303020204" pitchFamily="34" charset="0"/>
              </a:rPr>
              <a:t>etničk</a:t>
            </a:r>
            <a:r>
              <a:rPr lang="hr-HR" dirty="0" smtClean="0">
                <a:latin typeface="Candara" panose="020E0502030303020204" pitchFamily="34" charset="0"/>
              </a:rPr>
              <a:t>u</a:t>
            </a:r>
            <a:r>
              <a:rPr lang="vi-VN" dirty="0" smtClean="0">
                <a:latin typeface="Candara" panose="020E0502030303020204" pitchFamily="34" charset="0"/>
              </a:rPr>
              <a:t> mržnj</a:t>
            </a:r>
            <a:r>
              <a:rPr lang="hr-HR" dirty="0" smtClean="0">
                <a:latin typeface="Candara" panose="020E0502030303020204" pitchFamily="34" charset="0"/>
              </a:rPr>
              <a:t>u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ili predrasude. 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67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Šečić p. RH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33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>
                <a:latin typeface="Candara" panose="020E0502030303020204" pitchFamily="34" charset="0"/>
              </a:rPr>
              <a:t>Europski sud za ljudska prava:</a:t>
            </a: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smatra </a:t>
            </a:r>
            <a:r>
              <a:rPr lang="vi-VN" dirty="0">
                <a:latin typeface="Candara" panose="020E0502030303020204" pitchFamily="34" charset="0"/>
              </a:rPr>
              <a:t>neprihvatljivim da je policija, svjesna da je događaj </a:t>
            </a:r>
            <a:r>
              <a:rPr lang="vi-VN" dirty="0" smtClean="0">
                <a:latin typeface="Candara" panose="020E0502030303020204" pitchFamily="34" charset="0"/>
              </a:rPr>
              <a:t>najvjerojatnije </a:t>
            </a:r>
            <a:r>
              <a:rPr lang="vi-VN" dirty="0">
                <a:latin typeface="Candara" panose="020E0502030303020204" pitchFamily="34" charset="0"/>
              </a:rPr>
              <a:t>motiviran etničkom mržnjom, dozvolila da istraga traje više od </a:t>
            </a:r>
            <a:r>
              <a:rPr lang="vi-VN" dirty="0" smtClean="0">
                <a:latin typeface="Candara" panose="020E0502030303020204" pitchFamily="34" charset="0"/>
              </a:rPr>
              <a:t>sedam</a:t>
            </a:r>
            <a:r>
              <a:rPr lang="hr-HR" dirty="0" smtClean="0">
                <a:latin typeface="Candara" panose="020E0502030303020204" pitchFamily="34" charset="0"/>
              </a:rPr>
              <a:t> </a:t>
            </a:r>
            <a:r>
              <a:rPr lang="vi-VN" dirty="0" smtClean="0">
                <a:latin typeface="Candara" panose="020E0502030303020204" pitchFamily="34" charset="0"/>
              </a:rPr>
              <a:t>godina </a:t>
            </a:r>
            <a:r>
              <a:rPr lang="vi-VN" dirty="0">
                <a:latin typeface="Candara" panose="020E0502030303020204" pitchFamily="34" charset="0"/>
              </a:rPr>
              <a:t>bez poduzimanja bilo kakvih ozbiljnih koraka radi identificiranja ili </a:t>
            </a:r>
            <a:r>
              <a:rPr lang="vi-VN" dirty="0" smtClean="0">
                <a:latin typeface="Candara" panose="020E0502030303020204" pitchFamily="34" charset="0"/>
              </a:rPr>
              <a:t>kaznenog</a:t>
            </a:r>
            <a:r>
              <a:rPr lang="hr-HR" dirty="0" smtClean="0">
                <a:latin typeface="Candara" panose="020E0502030303020204" pitchFamily="34" charset="0"/>
              </a:rPr>
              <a:t> </a:t>
            </a:r>
            <a:r>
              <a:rPr lang="vi-VN" dirty="0" smtClean="0">
                <a:latin typeface="Candara" panose="020E0502030303020204" pitchFamily="34" charset="0"/>
              </a:rPr>
              <a:t>progona </a:t>
            </a:r>
            <a:r>
              <a:rPr lang="vi-VN" dirty="0">
                <a:latin typeface="Candara" panose="020E0502030303020204" pitchFamily="34" charset="0"/>
              </a:rPr>
              <a:t>počinitelja 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došlo </a:t>
            </a:r>
            <a:r>
              <a:rPr lang="vi-VN" dirty="0">
                <a:latin typeface="Candara" panose="020E0502030303020204" pitchFamily="34" charset="0"/>
              </a:rPr>
              <a:t>do povrede članka </a:t>
            </a:r>
            <a:r>
              <a:rPr lang="vi-VN" dirty="0" smtClean="0">
                <a:latin typeface="Candara" panose="020E0502030303020204" pitchFamily="34" charset="0"/>
              </a:rPr>
              <a:t>14</a:t>
            </a:r>
            <a:r>
              <a:rPr lang="hr-HR" dirty="0" smtClean="0">
                <a:latin typeface="Candara" panose="020E0502030303020204" pitchFamily="34" charset="0"/>
              </a:rPr>
              <a:t>.</a:t>
            </a:r>
            <a:r>
              <a:rPr lang="vi-VN" dirty="0" smtClean="0">
                <a:latin typeface="Candara" panose="020E0502030303020204" pitchFamily="34" charset="0"/>
              </a:rPr>
              <a:t>, </a:t>
            </a:r>
            <a:r>
              <a:rPr lang="vi-VN" dirty="0">
                <a:latin typeface="Candara" panose="020E0502030303020204" pitchFamily="34" charset="0"/>
              </a:rPr>
              <a:t>zajedno s postupovnim </a:t>
            </a:r>
            <a:r>
              <a:rPr lang="vi-VN" dirty="0" smtClean="0">
                <a:latin typeface="Candara" panose="020E0502030303020204" pitchFamily="34" charset="0"/>
              </a:rPr>
              <a:t>vidom</a:t>
            </a:r>
            <a:r>
              <a:rPr lang="hr-HR" dirty="0" smtClean="0">
                <a:latin typeface="Candara" panose="020E0502030303020204" pitchFamily="34" charset="0"/>
              </a:rPr>
              <a:t> </a:t>
            </a:r>
            <a:r>
              <a:rPr lang="vi-VN" dirty="0" smtClean="0">
                <a:latin typeface="Candara" panose="020E0502030303020204" pitchFamily="34" charset="0"/>
              </a:rPr>
              <a:t>članka </a:t>
            </a:r>
            <a:r>
              <a:rPr lang="vi-VN" dirty="0">
                <a:latin typeface="Candara" panose="020E0502030303020204" pitchFamily="34" charset="0"/>
              </a:rPr>
              <a:t>3. Konvencije. 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68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Šečić p. RH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474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r-HR" dirty="0" err="1"/>
              <a:t>Škorjanec</a:t>
            </a:r>
            <a:r>
              <a:rPr lang="hr-HR" dirty="0"/>
              <a:t> protiv </a:t>
            </a:r>
            <a:r>
              <a:rPr lang="hr-HR" dirty="0" smtClean="0"/>
              <a:t>RH</a:t>
            </a:r>
            <a:r>
              <a:rPr lang="en-US" dirty="0"/>
              <a:t> </a:t>
            </a:r>
            <a:r>
              <a:rPr lang="hr-HR" dirty="0" smtClean="0"/>
              <a:t>(</a:t>
            </a:r>
            <a:r>
              <a:rPr lang="en-US" dirty="0" smtClean="0"/>
              <a:t>25536/14</a:t>
            </a:r>
            <a:r>
              <a:rPr lang="hr-HR" dirty="0" smtClean="0"/>
              <a:t>, 28. ožujka 2017.</a:t>
            </a:r>
            <a:r>
              <a:rPr lang="en-US" dirty="0" smtClean="0"/>
              <a:t>)</a:t>
            </a:r>
            <a:endParaRPr lang="hr-HR" dirty="0" smtClean="0"/>
          </a:p>
          <a:p>
            <a:pPr marL="0" indent="0" algn="just">
              <a:buNone/>
            </a:pPr>
            <a:r>
              <a:rPr lang="hr-HR" dirty="0" smtClean="0"/>
              <a:t>Zahtjev:</a:t>
            </a:r>
          </a:p>
          <a:p>
            <a:pPr algn="just"/>
            <a:r>
              <a:rPr lang="hr-HR" dirty="0" smtClean="0"/>
              <a:t>propust domaćih vlasti da učinkovito ispune svoje obveze u odnosu na rasno motiviran fizički napad na podnositeljicu</a:t>
            </a:r>
          </a:p>
          <a:p>
            <a:pPr algn="just"/>
            <a:r>
              <a:rPr lang="hr-HR" dirty="0"/>
              <a:t>p</a:t>
            </a:r>
            <a:r>
              <a:rPr lang="hr-HR" dirty="0" smtClean="0"/>
              <a:t>ovreda članka 3. i s njim u vezi članka 14. Kovencije</a:t>
            </a:r>
            <a:r>
              <a:rPr lang="en-US" dirty="0" smtClean="0"/>
              <a:t> </a:t>
            </a:r>
            <a:endParaRPr lang="hr-HR" dirty="0" smtClean="0"/>
          </a:p>
          <a:p>
            <a:pPr algn="just"/>
            <a:r>
              <a:rPr lang="hr-HR" dirty="0"/>
              <a:t>u</a:t>
            </a:r>
            <a:r>
              <a:rPr lang="hr-HR" dirty="0" smtClean="0"/>
              <a:t> lipnju 2013. </a:t>
            </a:r>
            <a:r>
              <a:rPr lang="hr-HR" dirty="0"/>
              <a:t>podnositeljica zahtjeva i njen partner (Rom) </a:t>
            </a:r>
            <a:r>
              <a:rPr lang="hr-HR" dirty="0" smtClean="0"/>
              <a:t>fizički napadnuti </a:t>
            </a:r>
            <a:r>
              <a:rPr lang="hr-HR" dirty="0"/>
              <a:t>od strane dviju osoba: „Jebem ti mater cigansku, tko je urokan, šta ti meni imaš govoriti, sve vas treba istrijebiti mamu </a:t>
            </a:r>
            <a:r>
              <a:rPr lang="hr-HR" dirty="0" smtClean="0"/>
              <a:t>vam cigansku jebem”</a:t>
            </a:r>
          </a:p>
          <a:p>
            <a:pPr algn="just"/>
            <a:r>
              <a:rPr lang="hr-HR" dirty="0"/>
              <a:t>k</a:t>
            </a:r>
            <a:r>
              <a:rPr lang="hr-HR" dirty="0" smtClean="0"/>
              <a:t>aznena prijava zbog napada na partnera podnositeljice, motiviranog etničkom mržnjom prema romskom podrijetlu </a:t>
            </a:r>
          </a:p>
          <a:p>
            <a:pPr algn="just"/>
            <a:r>
              <a:rPr lang="hr-HR" dirty="0"/>
              <a:t>p</a:t>
            </a:r>
            <a:r>
              <a:rPr lang="hr-HR" dirty="0" smtClean="0"/>
              <a:t>odnositeljica u prijavi navedena kao svjedokinja</a:t>
            </a:r>
            <a:r>
              <a:rPr lang="en-US" dirty="0" smtClean="0"/>
              <a:t> </a:t>
            </a:r>
            <a:endParaRPr lang="en-US" dirty="0"/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69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Škorjanec p. RH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245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600" dirty="0" err="1" smtClean="0"/>
              <a:t>zaprima</a:t>
            </a:r>
            <a:r>
              <a:rPr lang="en-US" sz="2600" dirty="0" smtClean="0"/>
              <a:t> </a:t>
            </a:r>
            <a:r>
              <a:rPr lang="en-US" sz="2600" dirty="0" err="1"/>
              <a:t>prijave</a:t>
            </a:r>
            <a:r>
              <a:rPr lang="en-US" sz="2600" dirty="0"/>
              <a:t> </a:t>
            </a:r>
            <a:r>
              <a:rPr lang="en-US" sz="2600" dirty="0" err="1"/>
              <a:t>svih</a:t>
            </a:r>
            <a:r>
              <a:rPr lang="en-US" sz="2600" dirty="0"/>
              <a:t> </a:t>
            </a:r>
            <a:r>
              <a:rPr lang="en-US" sz="2600" dirty="0" err="1"/>
              <a:t>pravnih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fizičkih</a:t>
            </a:r>
            <a:r>
              <a:rPr lang="en-US" sz="2600" dirty="0"/>
              <a:t> </a:t>
            </a:r>
            <a:r>
              <a:rPr lang="en-US" sz="2600" dirty="0" err="1" smtClean="0"/>
              <a:t>osoba</a:t>
            </a:r>
            <a:r>
              <a:rPr lang="hr-HR" sz="2600" dirty="0" smtClean="0"/>
              <a:t>, na </a:t>
            </a:r>
            <a:r>
              <a:rPr lang="en-US" sz="2600" dirty="0" err="1"/>
              <a:t>postupanje</a:t>
            </a:r>
            <a:r>
              <a:rPr lang="en-US" sz="2600" dirty="0"/>
              <a:t> </a:t>
            </a:r>
            <a:r>
              <a:rPr lang="en-US" sz="2600" dirty="0" err="1" smtClean="0"/>
              <a:t>svih</a:t>
            </a:r>
            <a:r>
              <a:rPr lang="en-US" sz="2600" dirty="0" smtClean="0"/>
              <a:t> </a:t>
            </a:r>
            <a:r>
              <a:rPr lang="en-US" sz="2600" dirty="0" err="1"/>
              <a:t>državnih</a:t>
            </a:r>
            <a:r>
              <a:rPr lang="en-US" sz="2600" dirty="0"/>
              <a:t> </a:t>
            </a:r>
            <a:r>
              <a:rPr lang="en-US" sz="2600" dirty="0" err="1"/>
              <a:t>tijela</a:t>
            </a:r>
            <a:r>
              <a:rPr lang="en-US" sz="2600" dirty="0"/>
              <a:t>, </a:t>
            </a:r>
            <a:r>
              <a:rPr lang="en-US" sz="2600" dirty="0" err="1"/>
              <a:t>tijela</a:t>
            </a:r>
            <a:r>
              <a:rPr lang="en-US" sz="2600" dirty="0"/>
              <a:t> </a:t>
            </a:r>
            <a:r>
              <a:rPr lang="en-US" sz="2600" dirty="0" err="1"/>
              <a:t>jedinica</a:t>
            </a:r>
            <a:r>
              <a:rPr lang="en-US" sz="2600" dirty="0"/>
              <a:t> </a:t>
            </a:r>
            <a:r>
              <a:rPr lang="en-US" sz="2600" dirty="0" err="1"/>
              <a:t>lokalne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područne</a:t>
            </a:r>
            <a:r>
              <a:rPr lang="en-US" sz="2600" dirty="0"/>
              <a:t> (</a:t>
            </a:r>
            <a:r>
              <a:rPr lang="en-US" sz="2600" dirty="0" err="1"/>
              <a:t>regionalne</a:t>
            </a:r>
            <a:r>
              <a:rPr lang="en-US" sz="2600" dirty="0"/>
              <a:t>) </a:t>
            </a:r>
            <a:r>
              <a:rPr lang="en-US" sz="2600" dirty="0" err="1"/>
              <a:t>samouprave</a:t>
            </a:r>
            <a:r>
              <a:rPr lang="en-US" sz="2600" dirty="0"/>
              <a:t>, </a:t>
            </a:r>
            <a:r>
              <a:rPr lang="en-US" sz="2600" dirty="0" err="1" smtClean="0"/>
              <a:t>pravn</a:t>
            </a:r>
            <a:r>
              <a:rPr lang="hr-HR" sz="2600" dirty="0" smtClean="0"/>
              <a:t>ih</a:t>
            </a:r>
            <a:r>
              <a:rPr lang="en-US" sz="2600" dirty="0" smtClean="0"/>
              <a:t> </a:t>
            </a:r>
            <a:r>
              <a:rPr lang="en-US" sz="2600" dirty="0" err="1" smtClean="0"/>
              <a:t>osob</a:t>
            </a:r>
            <a:r>
              <a:rPr lang="hr-HR" sz="2600" dirty="0" smtClean="0"/>
              <a:t>a</a:t>
            </a:r>
            <a:r>
              <a:rPr lang="en-US" sz="2600" dirty="0" smtClean="0"/>
              <a:t> </a:t>
            </a:r>
            <a:r>
              <a:rPr lang="en-US" sz="2600" dirty="0"/>
              <a:t>s </a:t>
            </a:r>
            <a:r>
              <a:rPr lang="en-US" sz="2600" dirty="0" err="1"/>
              <a:t>javnim</a:t>
            </a:r>
            <a:r>
              <a:rPr lang="en-US" sz="2600" dirty="0"/>
              <a:t> </a:t>
            </a:r>
            <a:r>
              <a:rPr lang="en-US" sz="2600" dirty="0" err="1"/>
              <a:t>ovlastima</a:t>
            </a:r>
            <a:r>
              <a:rPr lang="en-US" sz="2600" dirty="0"/>
              <a:t> </a:t>
            </a:r>
            <a:r>
              <a:rPr lang="en-US" sz="2600" dirty="0" err="1"/>
              <a:t>te</a:t>
            </a:r>
            <a:r>
              <a:rPr lang="en-US" sz="2600" dirty="0"/>
              <a:t> </a:t>
            </a:r>
            <a:r>
              <a:rPr lang="en-US" sz="2600" dirty="0" err="1" smtClean="0"/>
              <a:t>svih</a:t>
            </a:r>
            <a:r>
              <a:rPr lang="hr-HR" sz="2600" dirty="0" smtClean="0"/>
              <a:t> </a:t>
            </a:r>
            <a:r>
              <a:rPr lang="en-US" sz="2600" dirty="0" err="1" smtClean="0"/>
              <a:t>pravnih</a:t>
            </a:r>
            <a:r>
              <a:rPr lang="en-US" sz="2600" dirty="0" smtClean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 smtClean="0"/>
              <a:t>fizičkih</a:t>
            </a:r>
            <a:r>
              <a:rPr lang="hr-HR" sz="2600" dirty="0" smtClean="0"/>
              <a:t> osoba</a:t>
            </a:r>
            <a:r>
              <a:rPr lang="en-US" sz="2600" dirty="0" smtClean="0"/>
              <a:t> </a:t>
            </a:r>
            <a:r>
              <a:rPr lang="en-US" sz="2600" dirty="0"/>
              <a:t>,</a:t>
            </a:r>
          </a:p>
          <a:p>
            <a:pPr algn="just"/>
            <a:r>
              <a:rPr lang="en-US" sz="2600" dirty="0" err="1" smtClean="0"/>
              <a:t>fizičkim</a:t>
            </a:r>
            <a:r>
              <a:rPr lang="en-US" sz="2600" dirty="0" smtClean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pravnim</a:t>
            </a:r>
            <a:r>
              <a:rPr lang="en-US" sz="2600" dirty="0"/>
              <a:t> </a:t>
            </a:r>
            <a:r>
              <a:rPr lang="en-US" sz="2600" dirty="0" err="1"/>
              <a:t>osobama</a:t>
            </a:r>
            <a:r>
              <a:rPr lang="en-US" sz="2600" dirty="0"/>
              <a:t> </a:t>
            </a:r>
            <a:r>
              <a:rPr lang="en-US" sz="2600" dirty="0" err="1"/>
              <a:t>koje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podnijele</a:t>
            </a:r>
            <a:r>
              <a:rPr lang="en-US" sz="2600" dirty="0"/>
              <a:t> </a:t>
            </a:r>
            <a:r>
              <a:rPr lang="en-US" sz="2600" dirty="0" err="1"/>
              <a:t>pritužbu</a:t>
            </a:r>
            <a:r>
              <a:rPr lang="en-US" sz="2600" dirty="0"/>
              <a:t> </a:t>
            </a:r>
            <a:r>
              <a:rPr lang="en-US" sz="2600" dirty="0" err="1"/>
              <a:t>zbog</a:t>
            </a:r>
            <a:r>
              <a:rPr lang="en-US" sz="2600" dirty="0"/>
              <a:t> </a:t>
            </a:r>
            <a:r>
              <a:rPr lang="en-US" sz="2600" dirty="0" err="1"/>
              <a:t>diskriminacije</a:t>
            </a:r>
            <a:r>
              <a:rPr lang="en-US" sz="2600" dirty="0"/>
              <a:t> </a:t>
            </a:r>
            <a:r>
              <a:rPr lang="en-US" sz="2600" dirty="0" err="1"/>
              <a:t>pruža</a:t>
            </a:r>
            <a:r>
              <a:rPr lang="en-US" sz="2600" dirty="0"/>
              <a:t> </a:t>
            </a:r>
            <a:r>
              <a:rPr lang="en-US" sz="2600" dirty="0" err="1"/>
              <a:t>potrebne</a:t>
            </a:r>
            <a:r>
              <a:rPr lang="en-US" sz="2600" dirty="0"/>
              <a:t> </a:t>
            </a:r>
            <a:r>
              <a:rPr lang="en-US" sz="2600" dirty="0" err="1"/>
              <a:t>obavijesti</a:t>
            </a:r>
            <a:r>
              <a:rPr lang="en-US" sz="2600" dirty="0"/>
              <a:t> o </a:t>
            </a:r>
            <a:r>
              <a:rPr lang="en-US" sz="2600" dirty="0" err="1"/>
              <a:t>njihovim</a:t>
            </a:r>
            <a:r>
              <a:rPr lang="en-US" sz="2600" dirty="0"/>
              <a:t> </a:t>
            </a:r>
            <a:r>
              <a:rPr lang="en-US" sz="2600" dirty="0" err="1"/>
              <a:t>pravima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obvezama</a:t>
            </a:r>
            <a:r>
              <a:rPr lang="en-US" sz="2600" dirty="0"/>
              <a:t> </a:t>
            </a:r>
            <a:r>
              <a:rPr lang="en-US" sz="2600" dirty="0" err="1"/>
              <a:t>te</a:t>
            </a:r>
            <a:r>
              <a:rPr lang="en-US" sz="2600" dirty="0"/>
              <a:t> </a:t>
            </a:r>
            <a:r>
              <a:rPr lang="en-US" sz="2600" dirty="0" err="1"/>
              <a:t>mogućnostima</a:t>
            </a:r>
            <a:r>
              <a:rPr lang="en-US" sz="2600" dirty="0"/>
              <a:t> </a:t>
            </a:r>
            <a:r>
              <a:rPr lang="en-US" sz="2600" dirty="0" err="1"/>
              <a:t>sudske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druge</a:t>
            </a:r>
            <a:r>
              <a:rPr lang="en-US" sz="2600" dirty="0"/>
              <a:t> </a:t>
            </a:r>
            <a:r>
              <a:rPr lang="en-US" sz="2600" dirty="0" err="1"/>
              <a:t>zaštite</a:t>
            </a:r>
            <a:r>
              <a:rPr lang="en-US" sz="2600" dirty="0"/>
              <a:t>,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Središnje</a:t>
            </a:r>
            <a:r>
              <a:rPr lang="en-US" dirty="0"/>
              <a:t> </a:t>
            </a:r>
            <a:r>
              <a:rPr lang="en-US" dirty="0" err="1"/>
              <a:t>tijelo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suzbijanje</a:t>
            </a:r>
            <a:r>
              <a:rPr lang="en-US" dirty="0"/>
              <a:t> </a:t>
            </a:r>
            <a:r>
              <a:rPr lang="en-US" dirty="0" err="1"/>
              <a:t>diskriminacije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7</a:t>
            </a:fld>
            <a:endParaRPr lang="hr-H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877272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65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Vlada:</a:t>
            </a:r>
          </a:p>
          <a:p>
            <a:pPr algn="just"/>
            <a:r>
              <a:rPr lang="hr-HR" dirty="0" smtClean="0"/>
              <a:t>napad na partnera podnositeljice motiviran mržnjom, progoni se po službenoj dužnosti (kvalifikatorna okolnost)</a:t>
            </a:r>
          </a:p>
          <a:p>
            <a:pPr algn="just"/>
            <a:r>
              <a:rPr lang="hr-HR" dirty="0"/>
              <a:t>n</a:t>
            </a:r>
            <a:r>
              <a:rPr lang="hr-HR" dirty="0" smtClean="0"/>
              <a:t>apad na podnositeljicu nije motiviran mržnjom, kazneni progon pokreće se privatnom tužbom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70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Škorjanec p. RH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202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Sud:</a:t>
            </a:r>
          </a:p>
          <a:p>
            <a:pPr algn="just"/>
            <a:r>
              <a:rPr lang="hr-HR" dirty="0"/>
              <a:t>o</a:t>
            </a:r>
            <a:r>
              <a:rPr lang="hr-HR" dirty="0" smtClean="0"/>
              <a:t>bveza države odnosi se ne samo na stvarne ili presumirane osobine žrtve napada, već i na žrtvinu stvarnu ili pretpostavljenu povezanost sa drugom osobom, koja posjeduje zaštićenu osobinu </a:t>
            </a:r>
          </a:p>
          <a:p>
            <a:pPr algn="just"/>
            <a:r>
              <a:rPr lang="hr-HR" dirty="0"/>
              <a:t>v</a:t>
            </a:r>
            <a:r>
              <a:rPr lang="hr-HR" dirty="0" smtClean="0"/>
              <a:t>lasti propustile ustanoviti vezu između romskog podrijetla partnera podnositeljice i samog napada na nju, i rasističkog motiva napada na podnositeljicu</a:t>
            </a:r>
          </a:p>
          <a:p>
            <a:pPr algn="just"/>
            <a:r>
              <a:rPr lang="hr-HR" dirty="0"/>
              <a:t>p</a:t>
            </a:r>
            <a:r>
              <a:rPr lang="hr-HR" dirty="0" smtClean="0"/>
              <a:t>ovreda članka 3. u vezi sa člankom 14. </a:t>
            </a:r>
            <a:r>
              <a:rPr lang="hr-HR" dirty="0"/>
              <a:t>K</a:t>
            </a:r>
            <a:r>
              <a:rPr lang="hr-HR" dirty="0" smtClean="0"/>
              <a:t>onvencije</a:t>
            </a:r>
          </a:p>
          <a:p>
            <a:pPr algn="just"/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71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Škorjanec p. RH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69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r-HR" dirty="0" smtClean="0"/>
              <a:t>Strateška litigacija – ZSD članci 21. i 24.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hr-HR" dirty="0" smtClean="0"/>
              <a:t>pravo miješanja u parnični postupak (pojedinačne tužbe):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         - </a:t>
            </a:r>
            <a:r>
              <a:rPr lang="hr-HR" dirty="0" smtClean="0"/>
              <a:t>na strani tužitelja </a:t>
            </a:r>
            <a:r>
              <a:rPr lang="en-US" dirty="0" smtClean="0"/>
              <a:t>– </a:t>
            </a:r>
            <a:r>
              <a:rPr lang="hr-HR" dirty="0" smtClean="0"/>
              <a:t>žrtve diskriminacije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         - </a:t>
            </a:r>
            <a:r>
              <a:rPr lang="hr-HR" dirty="0" smtClean="0"/>
              <a:t>preduvjet</a:t>
            </a:r>
            <a:r>
              <a:rPr lang="en-US" dirty="0" smtClean="0"/>
              <a:t>: </a:t>
            </a:r>
            <a:r>
              <a:rPr lang="hr-HR" dirty="0" smtClean="0"/>
              <a:t>pristanak tužitelja</a:t>
            </a:r>
            <a:r>
              <a:rPr lang="en-US" dirty="0" smtClean="0"/>
              <a:t>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         </a:t>
            </a:r>
            <a:r>
              <a:rPr lang="en-US" dirty="0" smtClean="0"/>
              <a:t>-</a:t>
            </a:r>
            <a:r>
              <a:rPr lang="hr-HR" dirty="0" smtClean="0"/>
              <a:t> sva proceduralna prava kao i stranke </a:t>
            </a:r>
            <a:r>
              <a:rPr lang="en-US" dirty="0" smtClean="0"/>
              <a:t>  (</a:t>
            </a:r>
            <a:r>
              <a:rPr lang="hr-HR" dirty="0" smtClean="0"/>
              <a:t>sudjelovati na 	raspravama, predlagati dokaze, podnositi podneske </a:t>
            </a:r>
            <a:r>
              <a:rPr lang="en-US" dirty="0" smtClean="0"/>
              <a:t>,...)</a:t>
            </a:r>
            <a:endParaRPr lang="en-US" dirty="0"/>
          </a:p>
          <a:p>
            <a:pPr algn="just"/>
            <a:r>
              <a:rPr lang="hr-HR" dirty="0"/>
              <a:t>p</a:t>
            </a:r>
            <a:r>
              <a:rPr lang="hr-HR" dirty="0" smtClean="0"/>
              <a:t>ravo podnošenja udružne tužbe  protiv diskriminacije: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          - </a:t>
            </a:r>
            <a:r>
              <a:rPr lang="hr-HR" dirty="0" smtClean="0"/>
              <a:t>u ulozi tužitelja, radi zaštite prava veće grupe ljudi čija prava 	su povrijeđena</a:t>
            </a:r>
            <a:r>
              <a:rPr lang="en-US" dirty="0" smtClean="0"/>
              <a:t> (</a:t>
            </a:r>
            <a:r>
              <a:rPr lang="hr-HR" dirty="0" smtClean="0"/>
              <a:t> npr. </a:t>
            </a:r>
            <a:r>
              <a:rPr lang="en-US" dirty="0" smtClean="0"/>
              <a:t>Roma, </a:t>
            </a:r>
            <a:r>
              <a:rPr lang="hr-HR" dirty="0" smtClean="0"/>
              <a:t>nacionalnih manjina, </a:t>
            </a:r>
            <a:r>
              <a:rPr lang="en-US" dirty="0" smtClean="0"/>
              <a:t>LGBT </a:t>
            </a:r>
            <a:r>
              <a:rPr lang="hr-HR" dirty="0" smtClean="0"/>
              <a:t>	osoba</a:t>
            </a:r>
            <a:r>
              <a:rPr lang="en-US" dirty="0" smtClean="0"/>
              <a:t>,  </a:t>
            </a:r>
            <a:r>
              <a:rPr lang="en-US" dirty="0"/>
              <a:t>... )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72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Sudski postupci i PP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316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Strateška litigacija – odabir predmeta:</a:t>
            </a:r>
          </a:p>
          <a:p>
            <a:pPr algn="just"/>
            <a:r>
              <a:rPr lang="hr-HR" dirty="0"/>
              <a:t>u</a:t>
            </a:r>
            <a:r>
              <a:rPr lang="hr-HR" dirty="0" smtClean="0"/>
              <a:t>naprijed određena područja interesa</a:t>
            </a:r>
            <a:r>
              <a:rPr lang="en-US" dirty="0" smtClean="0"/>
              <a:t> – </a:t>
            </a:r>
            <a:r>
              <a:rPr lang="hr-HR" dirty="0" smtClean="0"/>
              <a:t>uglavnom unaprijed dogovorena unutar UPP, uz pomoć istraživanja, statističkih podataka, pritužbi ili u konzultacijama sa drugim nositeljima (npr. </a:t>
            </a:r>
            <a:r>
              <a:rPr lang="hr-HR" dirty="0"/>
              <a:t>u</a:t>
            </a:r>
            <a:r>
              <a:rPr lang="hr-HR" dirty="0" smtClean="0"/>
              <a:t>druge)</a:t>
            </a:r>
            <a:r>
              <a:rPr lang="en-US" dirty="0" smtClean="0"/>
              <a:t> </a:t>
            </a:r>
            <a:endParaRPr lang="en-US" dirty="0"/>
          </a:p>
          <a:p>
            <a:pPr algn="just"/>
            <a:r>
              <a:rPr lang="hr-HR" dirty="0"/>
              <a:t>p</a:t>
            </a:r>
            <a:r>
              <a:rPr lang="hr-HR" dirty="0" smtClean="0"/>
              <a:t>odručja se mijenjaju ovisno o društvenim i drugim pokazateljima koje su skupine više ili manje ugrožene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73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Sudski postupci i PP</a:t>
            </a:r>
          </a:p>
        </p:txBody>
      </p:sp>
    </p:spTree>
    <p:extLst>
      <p:ext uri="{BB962C8B-B14F-4D97-AF65-F5344CB8AC3E}">
        <p14:creationId xmlns:p14="http://schemas.microsoft.com/office/powerpoint/2010/main" val="25289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smtClean="0"/>
              <a:t>Strateška litigacija – kriteriji za selekciju: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 algn="just">
              <a:buNone/>
            </a:pPr>
            <a:r>
              <a:rPr lang="hr-HR" dirty="0" smtClean="0"/>
              <a:t>Strateški ciljevi – PODUDARANJE - preklapanje predmeta sa strateškim planovima UPP-a </a:t>
            </a:r>
            <a:endParaRPr lang="en-US" dirty="0"/>
          </a:p>
          <a:p>
            <a:pPr marL="0" indent="0" algn="just">
              <a:buNone/>
            </a:pPr>
            <a:r>
              <a:rPr lang="hr-HR" dirty="0" smtClean="0"/>
              <a:t>Pravna neizvjesnost – USPJEH - u kojoj mjeri je predmet pravno (ne)izvjestan ili predstavlja izazov u nekom području antidiskriminacijskog prava</a:t>
            </a:r>
            <a:endParaRPr lang="en-US" dirty="0"/>
          </a:p>
          <a:p>
            <a:pPr marL="0" indent="0" algn="just">
              <a:buNone/>
            </a:pPr>
            <a:r>
              <a:rPr lang="hr-HR" dirty="0" smtClean="0"/>
              <a:t>Učinak širenja </a:t>
            </a:r>
            <a:r>
              <a:rPr lang="en-US" dirty="0" smtClean="0"/>
              <a:t> –</a:t>
            </a:r>
            <a:r>
              <a:rPr lang="hr-HR" dirty="0" smtClean="0"/>
              <a:t> OBUHVAT - </a:t>
            </a:r>
            <a:r>
              <a:rPr lang="en-US" dirty="0" smtClean="0"/>
              <a:t> </a:t>
            </a:r>
            <a:r>
              <a:rPr lang="hr-HR" dirty="0" smtClean="0"/>
              <a:t>u kojoj mjeri uspjeh u predmetu može imati pozitivan učinak izvan okolnosti jedne osobe, u smislu podizanja svijesti o zaštiti od diskriminacije i mijenjanja diskriminatornih praksi </a:t>
            </a:r>
            <a:endParaRPr lang="en-US" dirty="0"/>
          </a:p>
          <a:p>
            <a:pPr marL="0" indent="0" algn="just">
              <a:buNone/>
            </a:pPr>
            <a:r>
              <a:rPr lang="hr-HR" dirty="0" smtClean="0"/>
              <a:t>Okolnosti predmeta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hr-HR" dirty="0" smtClean="0"/>
              <a:t>POUZDANOST - u kojoj mjeri postoji osnova sumnje da je do zabranjene nejednakosti uistinu došlo kako se navodi u predmetu 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74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Sudski postupci i PP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56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dirty="0" smtClean="0">
                <a:latin typeface="+mj-lt"/>
              </a:rPr>
              <a:t>Tužbe za </a:t>
            </a:r>
            <a:r>
              <a:rPr lang="vi-VN" dirty="0" smtClean="0">
                <a:latin typeface="Candara" panose="020E0502030303020204" pitchFamily="34" charset="0"/>
              </a:rPr>
              <a:t>zaštit</a:t>
            </a:r>
            <a:r>
              <a:rPr lang="hr-HR" dirty="0" smtClean="0">
                <a:latin typeface="Candara" panose="020E0502030303020204" pitchFamily="34" charset="0"/>
              </a:rPr>
              <a:t>u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prava na jednako </a:t>
            </a:r>
            <a:r>
              <a:rPr lang="vi-VN" dirty="0" smtClean="0">
                <a:latin typeface="Candara" panose="020E0502030303020204" pitchFamily="34" charset="0"/>
              </a:rPr>
              <a:t>postupanje</a:t>
            </a:r>
            <a:r>
              <a:rPr lang="hr-HR" dirty="0" smtClean="0">
                <a:latin typeface="Candara" panose="020E0502030303020204" pitchFamily="34" charset="0"/>
              </a:rPr>
              <a:t>:</a:t>
            </a:r>
            <a:endParaRPr lang="vi-VN" dirty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tužba</a:t>
            </a:r>
            <a:r>
              <a:rPr lang="vi-VN" dirty="0" smtClean="0">
                <a:latin typeface="+mj-lt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za utvrđenje diskriminacije (deklaratorna antidiskriminacijska tužba)</a:t>
            </a:r>
          </a:p>
          <a:p>
            <a:pPr algn="just"/>
            <a:r>
              <a:rPr lang="vi-VN" dirty="0">
                <a:latin typeface="Candara" panose="020E0502030303020204" pitchFamily="34" charset="0"/>
              </a:rPr>
              <a:t>tužba za zabranu diskriminirajuće radnje (prohibitivna antidiskriminacijska tužba)</a:t>
            </a:r>
          </a:p>
          <a:p>
            <a:pPr algn="just"/>
            <a:r>
              <a:rPr lang="vi-VN" dirty="0">
                <a:latin typeface="Candara" panose="020E0502030303020204" pitchFamily="34" charset="0"/>
              </a:rPr>
              <a:t>tužba za poduzimanje radnji za uklanjanje diskriminacije (restitutivna antidiskriminacijska tužba)</a:t>
            </a:r>
          </a:p>
          <a:p>
            <a:pPr algn="just"/>
            <a:r>
              <a:rPr lang="vi-VN" dirty="0">
                <a:latin typeface="Candara" panose="020E0502030303020204" pitchFamily="34" charset="0"/>
              </a:rPr>
              <a:t>tužba za naknadu štete od diskriminacije</a:t>
            </a:r>
          </a:p>
          <a:p>
            <a:pPr algn="just"/>
            <a:r>
              <a:rPr lang="vi-VN" dirty="0">
                <a:latin typeface="Candara" panose="020E0502030303020204" pitchFamily="34" charset="0"/>
              </a:rPr>
              <a:t>tužba za objavu antidiskriminacijske presude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75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Pojedinačne tužbe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06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dirty="0" smtClean="0"/>
              <a:t>Primjer tužbe za utvrđivanje diskriminacije + PP umješač</a:t>
            </a:r>
          </a:p>
          <a:p>
            <a:pPr algn="just"/>
            <a:r>
              <a:rPr lang="hr-HR" dirty="0"/>
              <a:t>s</a:t>
            </a:r>
            <a:r>
              <a:rPr lang="hr-HR" dirty="0" smtClean="0"/>
              <a:t>rednjoškolke Romkinje ne mogu doći na praksu u lokalnom dućanu, neromkinje mogu</a:t>
            </a:r>
          </a:p>
          <a:p>
            <a:pPr algn="just"/>
            <a:r>
              <a:rPr lang="hr-HR" dirty="0"/>
              <a:t>t</a:t>
            </a:r>
            <a:r>
              <a:rPr lang="hr-HR" dirty="0" smtClean="0"/>
              <a:t>užba na utvrđenje i zabranu diskriminacije, uz zahtjev za naknadu štete (povreda osobnosti)</a:t>
            </a:r>
          </a:p>
          <a:p>
            <a:pPr algn="just"/>
            <a:r>
              <a:rPr lang="hr-HR" dirty="0"/>
              <a:t>u</a:t>
            </a:r>
            <a:r>
              <a:rPr lang="hr-HR" dirty="0" smtClean="0"/>
              <a:t>mješači: OCD-i i PP</a:t>
            </a:r>
          </a:p>
          <a:p>
            <a:pPr algn="just"/>
            <a:r>
              <a:rPr lang="hr-HR" dirty="0"/>
              <a:t>u</a:t>
            </a:r>
            <a:r>
              <a:rPr lang="hr-HR" dirty="0" smtClean="0"/>
              <a:t>tvrđena diskriminacija temeljem etniciteta</a:t>
            </a:r>
          </a:p>
          <a:p>
            <a:pPr algn="just"/>
            <a:r>
              <a:rPr lang="hr-HR" dirty="0"/>
              <a:t>z</a:t>
            </a:r>
            <a:r>
              <a:rPr lang="hr-HR" dirty="0" smtClean="0"/>
              <a:t>abrana daljnje diskriminacije temeljem etniciteta</a:t>
            </a:r>
          </a:p>
          <a:p>
            <a:pPr algn="just"/>
            <a:r>
              <a:rPr lang="hr-HR" dirty="0"/>
              <a:t>n</a:t>
            </a:r>
            <a:r>
              <a:rPr lang="hr-HR" dirty="0" smtClean="0"/>
              <a:t>alaže se naknada štete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76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Pojedinačne tužbe - primjer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178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dirty="0" smtClean="0">
                <a:latin typeface="Candara" panose="020E0502030303020204" pitchFamily="34" charset="0"/>
              </a:rPr>
              <a:t>P</a:t>
            </a:r>
            <a:r>
              <a:rPr lang="vi-VN" dirty="0" smtClean="0">
                <a:latin typeface="Candara" panose="020E0502030303020204" pitchFamily="34" charset="0"/>
              </a:rPr>
              <a:t>ravna priroda</a:t>
            </a:r>
            <a:r>
              <a:rPr lang="hr-HR" dirty="0" smtClean="0">
                <a:latin typeface="Candara" panose="020E0502030303020204" pitchFamily="34" charset="0"/>
              </a:rPr>
              <a:t>:</a:t>
            </a:r>
            <a:endParaRPr lang="vi-VN" dirty="0">
              <a:latin typeface="Candara" panose="020E0502030303020204" pitchFamily="34" charset="0"/>
            </a:endParaRPr>
          </a:p>
          <a:p>
            <a:pPr algn="just"/>
            <a:r>
              <a:rPr lang="vi-VN" dirty="0">
                <a:latin typeface="Candara" panose="020E0502030303020204" pitchFamily="34" charset="0"/>
              </a:rPr>
              <a:t>zaštita interesa pripadnika određene difuzne, personalno neidentificirane skupine;</a:t>
            </a:r>
          </a:p>
          <a:p>
            <a:pPr algn="just"/>
            <a:r>
              <a:rPr lang="vi-VN" dirty="0">
                <a:latin typeface="Candara" panose="020E0502030303020204" pitchFamily="34" charset="0"/>
              </a:rPr>
              <a:t>posebne, široke odredbe o aktivnoj procesnoj legitimaciji</a:t>
            </a:r>
          </a:p>
          <a:p>
            <a:pPr algn="just"/>
            <a:r>
              <a:rPr lang="hr-HR" dirty="0">
                <a:latin typeface="Candara" panose="020E0502030303020204" pitchFamily="34" charset="0"/>
              </a:rPr>
              <a:t>p</a:t>
            </a:r>
            <a:r>
              <a:rPr lang="hr-HR" dirty="0" smtClean="0">
                <a:latin typeface="Candara" panose="020E0502030303020204" pitchFamily="34" charset="0"/>
              </a:rPr>
              <a:t>oznate kao i </a:t>
            </a:r>
            <a:r>
              <a:rPr lang="vi-VN" i="1" dirty="0" smtClean="0">
                <a:latin typeface="Candara" panose="020E0502030303020204" pitchFamily="34" charset="0"/>
              </a:rPr>
              <a:t>actio </a:t>
            </a:r>
            <a:r>
              <a:rPr lang="vi-VN" i="1" dirty="0">
                <a:latin typeface="Candara" panose="020E0502030303020204" pitchFamily="34" charset="0"/>
              </a:rPr>
              <a:t>popularis</a:t>
            </a:r>
            <a:r>
              <a:rPr lang="vi-VN" dirty="0">
                <a:latin typeface="Candara" panose="020E0502030303020204" pitchFamily="34" charset="0"/>
              </a:rPr>
              <a:t>; class action.</a:t>
            </a:r>
          </a:p>
          <a:p>
            <a:pPr algn="just"/>
            <a:r>
              <a:rPr lang="vi-VN" dirty="0">
                <a:latin typeface="Candara" panose="020E0502030303020204" pitchFamily="34" charset="0"/>
              </a:rPr>
              <a:t>svrha: procesna ekonomija, pravna sigurnost, promicanje antidiskriminacijske zaštite, upoznavanje javnosti</a:t>
            </a:r>
          </a:p>
          <a:p>
            <a:pPr marL="0" indent="0">
              <a:buNone/>
            </a:pPr>
            <a:endParaRPr lang="vi-VN" dirty="0"/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77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Udružne tužbe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97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1800" dirty="0" smtClean="0">
                <a:latin typeface="Candara" panose="020E0502030303020204" pitchFamily="34" charset="0"/>
              </a:rPr>
              <a:t>A</a:t>
            </a:r>
            <a:r>
              <a:rPr lang="vi-VN" sz="1800" dirty="0" smtClean="0">
                <a:latin typeface="Candara" panose="020E0502030303020204" pitchFamily="34" charset="0"/>
              </a:rPr>
              <a:t>ktivna legitimacija</a:t>
            </a:r>
            <a:r>
              <a:rPr lang="hr-HR" sz="1800" dirty="0" smtClean="0">
                <a:latin typeface="Candara" panose="020E0502030303020204" pitchFamily="34" charset="0"/>
              </a:rPr>
              <a:t>:</a:t>
            </a:r>
            <a:endParaRPr lang="vi-VN" sz="1800" dirty="0">
              <a:latin typeface="Candara" panose="020E0502030303020204" pitchFamily="34" charset="0"/>
            </a:endParaRPr>
          </a:p>
          <a:p>
            <a:pPr algn="just"/>
            <a:r>
              <a:rPr lang="vi-VN" sz="1800" dirty="0">
                <a:latin typeface="Candara" panose="020E0502030303020204" pitchFamily="34" charset="0"/>
              </a:rPr>
              <a:t>temeljem izričite zakonske osnove</a:t>
            </a:r>
            <a:r>
              <a:rPr lang="vi-VN" sz="1800" dirty="0" smtClean="0">
                <a:latin typeface="Candara" panose="020E0502030303020204" pitchFamily="34" charset="0"/>
              </a:rPr>
              <a:t>;</a:t>
            </a:r>
            <a:endParaRPr lang="vi-VN" sz="1800" dirty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hr-HR" sz="1800" dirty="0" smtClean="0">
                <a:latin typeface="Candara" panose="020E0502030303020204" pitchFamily="34" charset="0"/>
              </a:rPr>
              <a:t>K</a:t>
            </a:r>
            <a:r>
              <a:rPr lang="vi-VN" sz="1800" dirty="0" smtClean="0">
                <a:latin typeface="Candara" panose="020E0502030303020204" pitchFamily="34" charset="0"/>
              </a:rPr>
              <a:t>valifikacija</a:t>
            </a:r>
            <a:r>
              <a:rPr lang="hr-HR" sz="1800" dirty="0" smtClean="0">
                <a:latin typeface="Candara" panose="020E0502030303020204" pitchFamily="34" charset="0"/>
              </a:rPr>
              <a:t> tužitelja:</a:t>
            </a:r>
            <a:endParaRPr lang="vi-VN" sz="1800" dirty="0">
              <a:latin typeface="Candara" panose="020E0502030303020204" pitchFamily="34" charset="0"/>
            </a:endParaRPr>
          </a:p>
          <a:p>
            <a:pPr algn="just"/>
            <a:r>
              <a:rPr lang="vi-VN" sz="1800" dirty="0">
                <a:latin typeface="Candara" panose="020E0502030303020204" pitchFamily="34" charset="0"/>
              </a:rPr>
              <a:t>opravdani interes za zaštitu kolektivnih interesa određene skupine; ili </a:t>
            </a:r>
            <a:r>
              <a:rPr lang="vi-VN" sz="1800" dirty="0" smtClean="0">
                <a:latin typeface="Candara" panose="020E0502030303020204" pitchFamily="34" charset="0"/>
              </a:rPr>
              <a:t>bavljenje </a:t>
            </a:r>
            <a:r>
              <a:rPr lang="vi-VN" sz="1800" dirty="0">
                <a:latin typeface="Candara" panose="020E0502030303020204" pitchFamily="34" charset="0"/>
              </a:rPr>
              <a:t>zaštitom prava na jednako postupanje kao dio djelatnosti.</a:t>
            </a:r>
          </a:p>
          <a:p>
            <a:pPr marL="0" indent="0" algn="just">
              <a:buNone/>
            </a:pPr>
            <a:r>
              <a:rPr lang="hr-HR" sz="1800" dirty="0" smtClean="0">
                <a:latin typeface="Candara" panose="020E0502030303020204" pitchFamily="34" charset="0"/>
              </a:rPr>
              <a:t>S</a:t>
            </a:r>
            <a:r>
              <a:rPr lang="vi-VN" sz="1800" dirty="0" smtClean="0">
                <a:latin typeface="Candara" panose="020E0502030303020204" pitchFamily="34" charset="0"/>
              </a:rPr>
              <a:t>tranačka </a:t>
            </a:r>
            <a:r>
              <a:rPr lang="vi-VN" sz="1800" dirty="0">
                <a:latin typeface="Candara" panose="020E0502030303020204" pitchFamily="34" charset="0"/>
              </a:rPr>
              <a:t>sposobnost: </a:t>
            </a:r>
            <a:endParaRPr lang="hr-HR" sz="1800" dirty="0" smtClean="0">
              <a:latin typeface="Candara" panose="020E0502030303020204" pitchFamily="34" charset="0"/>
            </a:endParaRPr>
          </a:p>
          <a:p>
            <a:pPr algn="just"/>
            <a:r>
              <a:rPr lang="vi-VN" sz="1800" dirty="0" smtClean="0">
                <a:latin typeface="Candara" panose="020E0502030303020204" pitchFamily="34" charset="0"/>
              </a:rPr>
              <a:t>“</a:t>
            </a:r>
            <a:r>
              <a:rPr lang="vi-VN" sz="1800" dirty="0">
                <a:latin typeface="Candara" panose="020E0502030303020204" pitchFamily="34" charset="0"/>
              </a:rPr>
              <a:t>udruge, tijela, ustanove ili druge organizacije” – otvorena </a:t>
            </a:r>
            <a:r>
              <a:rPr lang="vi-VN" sz="1800" dirty="0" smtClean="0">
                <a:latin typeface="Candara" panose="020E0502030303020204" pitchFamily="34" charset="0"/>
              </a:rPr>
              <a:t>formulacija</a:t>
            </a:r>
            <a:r>
              <a:rPr lang="hr-HR" sz="1800" dirty="0" smtClean="0">
                <a:latin typeface="Candara" panose="020E0502030303020204" pitchFamily="34" charset="0"/>
              </a:rPr>
              <a:t>, uklj. PP</a:t>
            </a:r>
            <a:endParaRPr lang="vi-VN" sz="1800" dirty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hr-HR" sz="1800" dirty="0" smtClean="0">
                <a:latin typeface="Candara" panose="020E0502030303020204" pitchFamily="34" charset="0"/>
              </a:rPr>
              <a:t>Ka</a:t>
            </a:r>
            <a:r>
              <a:rPr lang="vi-VN" sz="1800" dirty="0" smtClean="0">
                <a:latin typeface="Candara" panose="020E0502030303020204" pitchFamily="34" charset="0"/>
              </a:rPr>
              <a:t>uzalni </a:t>
            </a:r>
            <a:r>
              <a:rPr lang="vi-VN" sz="1800" dirty="0">
                <a:latin typeface="Candara" panose="020E0502030303020204" pitchFamily="34" charset="0"/>
              </a:rPr>
              <a:t>uvjet za </a:t>
            </a:r>
            <a:r>
              <a:rPr lang="vi-VN" sz="1800" dirty="0" smtClean="0">
                <a:latin typeface="Candara" panose="020E0502030303020204" pitchFamily="34" charset="0"/>
              </a:rPr>
              <a:t>tužbu</a:t>
            </a:r>
            <a:r>
              <a:rPr lang="hr-HR" sz="1800" dirty="0" smtClean="0">
                <a:latin typeface="Candara" panose="020E0502030303020204" pitchFamily="34" charset="0"/>
              </a:rPr>
              <a:t>:</a:t>
            </a:r>
            <a:endParaRPr lang="vi-VN" sz="1800" dirty="0">
              <a:latin typeface="Candara" panose="020E0502030303020204" pitchFamily="34" charset="0"/>
            </a:endParaRPr>
          </a:p>
          <a:p>
            <a:pPr algn="just"/>
            <a:r>
              <a:rPr lang="vi-VN" sz="1800" dirty="0">
                <a:latin typeface="Candara" panose="020E0502030303020204" pitchFamily="34" charset="0"/>
              </a:rPr>
              <a:t>tvrdnja da je postupanjem tuženika povrijeđeno </a:t>
            </a:r>
            <a:r>
              <a:rPr lang="vi-VN" sz="1800" dirty="0" smtClean="0">
                <a:latin typeface="Candara" panose="020E0502030303020204" pitchFamily="34" charset="0"/>
              </a:rPr>
              <a:t>pravo</a:t>
            </a:r>
            <a:r>
              <a:rPr lang="hr-HR" sz="1800" dirty="0" smtClean="0">
                <a:latin typeface="Candara" panose="020E0502030303020204" pitchFamily="34" charset="0"/>
              </a:rPr>
              <a:t> </a:t>
            </a:r>
            <a:r>
              <a:rPr lang="vi-VN" sz="1800" dirty="0" smtClean="0">
                <a:latin typeface="Candara" panose="020E0502030303020204" pitchFamily="34" charset="0"/>
              </a:rPr>
              <a:t>većeg </a:t>
            </a:r>
            <a:r>
              <a:rPr lang="vi-VN" sz="1800" dirty="0">
                <a:latin typeface="Candara" panose="020E0502030303020204" pitchFamily="34" charset="0"/>
              </a:rPr>
              <a:t>broja </a:t>
            </a:r>
            <a:r>
              <a:rPr lang="vi-VN" sz="1800" dirty="0" smtClean="0">
                <a:latin typeface="Candara" panose="020E0502030303020204" pitchFamily="34" charset="0"/>
              </a:rPr>
              <a:t>osoba</a:t>
            </a:r>
            <a:r>
              <a:rPr lang="hr-HR" sz="1800" dirty="0" smtClean="0">
                <a:latin typeface="Candara" panose="020E0502030303020204" pitchFamily="34" charset="0"/>
              </a:rPr>
              <a:t>, koje </a:t>
            </a:r>
            <a:r>
              <a:rPr lang="vi-VN" sz="1800" dirty="0" smtClean="0">
                <a:latin typeface="Candara" panose="020E0502030303020204" pitchFamily="34" charset="0"/>
              </a:rPr>
              <a:t>pretežno </a:t>
            </a:r>
            <a:r>
              <a:rPr lang="vi-VN" sz="1800" dirty="0">
                <a:latin typeface="Candara" panose="020E0502030303020204" pitchFamily="34" charset="0"/>
              </a:rPr>
              <a:t>pripadaju </a:t>
            </a:r>
            <a:r>
              <a:rPr lang="vi-VN" sz="1800" dirty="0" smtClean="0">
                <a:latin typeface="Candara" panose="020E0502030303020204" pitchFamily="34" charset="0"/>
              </a:rPr>
              <a:t>zaštićenoj </a:t>
            </a:r>
            <a:r>
              <a:rPr lang="vi-VN" sz="1800" dirty="0">
                <a:latin typeface="Candara" panose="020E0502030303020204" pitchFamily="34" charset="0"/>
              </a:rPr>
              <a:t>skupini.</a:t>
            </a:r>
            <a:endParaRPr lang="hr-HR" sz="1800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78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Udružne tužbe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37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Primjer udružne tužbe:</a:t>
            </a:r>
          </a:p>
          <a:p>
            <a:pPr marL="0" indent="0">
              <a:buNone/>
            </a:pPr>
            <a:r>
              <a:rPr lang="hr-HR" dirty="0" smtClean="0"/>
              <a:t>4 OCD-a protiv V.M. (predsjednik nog. saveza):</a:t>
            </a:r>
          </a:p>
          <a:p>
            <a:pPr marL="0" indent="0" algn="just">
              <a:buNone/>
            </a:pPr>
            <a:r>
              <a:rPr lang="hr-HR" i="1" dirty="0" smtClean="0"/>
              <a:t>„Obzirom na ciljeve tužitelja te na njihove aktivnosti zaštite prava na jednako postupanje prema homoseksualcima i lezbijkama, neovisno o njihovom seksualnom opredijeljenju, isti imaju pravni interes pokrenuti ovaj sudski postupak protiv tuženika, a sve povodom nastupa tuženika u javnosti i poticanja na uskratu temeljnih ljudskih prava homoseksualnih osoba”</a:t>
            </a:r>
            <a:endParaRPr lang="hr-HR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79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Udružne tužbe - primjer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11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/>
              <a:t>ako nije započet sudski postupak, ispituje pojedinačne prijave i poduzima radnje iz svoje nadležnosti potrebne za otklanjanje diskriminacije i zaštitu prava diskriminirane osobe,</a:t>
            </a:r>
          </a:p>
          <a:p>
            <a:pPr algn="just"/>
            <a:r>
              <a:rPr lang="hr-HR" dirty="0"/>
              <a:t>uz pristanak stranaka provodi postupak mirenja uz mogućnost sklapanja </a:t>
            </a:r>
            <a:r>
              <a:rPr lang="hr-HR" dirty="0" err="1"/>
              <a:t>izvansudske</a:t>
            </a:r>
            <a:r>
              <a:rPr lang="hr-HR" dirty="0"/>
              <a:t> nagodbe,</a:t>
            </a:r>
          </a:p>
          <a:p>
            <a:pPr algn="just"/>
            <a:r>
              <a:rPr lang="hr-HR" dirty="0"/>
              <a:t>podnosi kaznene prijave u vezi sa slučajevima diskriminacije nadležnom državnom odvjetništvu, </a:t>
            </a:r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8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Središnje tijelo za suzbijanje diskriminacije</a:t>
            </a:r>
          </a:p>
        </p:txBody>
      </p:sp>
    </p:spTree>
    <p:extLst>
      <p:ext uri="{BB962C8B-B14F-4D97-AF65-F5344CB8AC3E}">
        <p14:creationId xmlns:p14="http://schemas.microsoft.com/office/powerpoint/2010/main" val="33650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V.M. : </a:t>
            </a:r>
            <a:r>
              <a:rPr lang="hr-HR" i="1" dirty="0" smtClean="0"/>
              <a:t>Za gaya nema mjesta u vatrenima. Nogomet igraju samo zdravi.</a:t>
            </a:r>
            <a:endParaRPr lang="hr-HR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80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Udružne tužbe - primjer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24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dirty="0" smtClean="0"/>
              <a:t>I. stupanj – tužba odbijena kao neosnovana:</a:t>
            </a:r>
          </a:p>
          <a:p>
            <a:pPr algn="just"/>
            <a:r>
              <a:rPr lang="hr-HR" dirty="0"/>
              <a:t>n</a:t>
            </a:r>
            <a:r>
              <a:rPr lang="hr-HR" dirty="0" smtClean="0"/>
              <a:t>og. savez ima diskriminatorne kriterije koji isključuju gay osobe</a:t>
            </a:r>
          </a:p>
          <a:p>
            <a:pPr algn="just"/>
            <a:r>
              <a:rPr lang="hr-HR" dirty="0" smtClean="0"/>
              <a:t>V.M.kao privatna osoba ne postavlja kriterije nog. saveza</a:t>
            </a:r>
          </a:p>
          <a:p>
            <a:pPr algn="just"/>
            <a:r>
              <a:rPr lang="hr-HR" dirty="0"/>
              <a:t>i</a:t>
            </a:r>
            <a:r>
              <a:rPr lang="hr-HR" dirty="0" smtClean="0"/>
              <a:t>zjave V.M. nisu za posljedicu imale diskriminaciju i/ili uznemiravanje homoseksualaca  </a:t>
            </a:r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81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Udružne tužbe - primjer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86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r-HR" dirty="0" smtClean="0"/>
              <a:t>Žalbeni postupak:</a:t>
            </a:r>
          </a:p>
          <a:p>
            <a:pPr marL="0" indent="0" algn="just">
              <a:buNone/>
            </a:pPr>
            <a:r>
              <a:rPr lang="hr-HR" dirty="0" smtClean="0"/>
              <a:t>Žalbi tužitelja se, uz njihov pristanak, kao umješač pridružuje pučki pravobranitelj i ulaže žalbu:</a:t>
            </a:r>
          </a:p>
          <a:p>
            <a:pPr algn="just"/>
            <a:r>
              <a:rPr lang="hr-HR" dirty="0" smtClean="0"/>
              <a:t>V.M. svojom izjavom izravno diskriminira homoseksualce jer, kao predsjednik nog. saveza, šalje jasnu poruku kako su gay osobe nepoželjne u nog. reprezentaciji</a:t>
            </a:r>
          </a:p>
          <a:p>
            <a:pPr algn="just"/>
            <a:r>
              <a:rPr lang="hr-HR" dirty="0" smtClean="0"/>
              <a:t>Sud EU, Feryn (Belgija): za utvrđenje izravne diskriminacije nije nužno stavljanje konkretne osobe koju je moguće identificirati u nepovoljniji položaj od druge osobe u usporedivoj situaciji – ovakva izjava će svakako razuvjeriti potencijalne kandidate da uopće pokušaju</a:t>
            </a:r>
          </a:p>
          <a:p>
            <a:pPr algn="just"/>
            <a:r>
              <a:rPr lang="hr-HR" dirty="0"/>
              <a:t>j</a:t>
            </a:r>
            <a:r>
              <a:rPr lang="hr-HR" dirty="0" smtClean="0"/>
              <a:t>avna izjava kako su gay osobe bolesne je uznemirujuća u svojoj prirodi – ne treba dokazivati da je izazvala strah i uznemirenost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82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Udružne tužbe - primjer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008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dirty="0" smtClean="0"/>
              <a:t>Presuda II. </a:t>
            </a:r>
            <a:r>
              <a:rPr lang="hr-HR" dirty="0"/>
              <a:t>s</a:t>
            </a:r>
            <a:r>
              <a:rPr lang="hr-HR" dirty="0" smtClean="0"/>
              <a:t>tupnja:</a:t>
            </a:r>
          </a:p>
          <a:p>
            <a:pPr algn="just"/>
            <a:r>
              <a:rPr lang="hr-HR" dirty="0"/>
              <a:t>t</a:t>
            </a:r>
            <a:r>
              <a:rPr lang="hr-HR" dirty="0" smtClean="0"/>
              <a:t>užitelji učinili vjerojatnim da je došlo do diskriminacije i uznemiravanja homoseksualnih osoba</a:t>
            </a:r>
          </a:p>
          <a:p>
            <a:pPr algn="just"/>
            <a:r>
              <a:rPr lang="hr-HR" dirty="0"/>
              <a:t>p</a:t>
            </a:r>
            <a:r>
              <a:rPr lang="hr-HR" dirty="0" smtClean="0"/>
              <a:t>rvostupanjski sud nije primijenio pravilo o prebacivanju tereta dokazivanja </a:t>
            </a:r>
          </a:p>
          <a:p>
            <a:pPr algn="just"/>
            <a:r>
              <a:rPr lang="hr-HR" dirty="0"/>
              <a:t>t</a:t>
            </a:r>
            <a:r>
              <a:rPr lang="hr-HR" dirty="0" smtClean="0"/>
              <a:t>uženik nije dokazao da nije bilo diskriminacije</a:t>
            </a:r>
          </a:p>
          <a:p>
            <a:pPr algn="just"/>
            <a:r>
              <a:rPr lang="hr-HR" dirty="0"/>
              <a:t>t</a:t>
            </a:r>
            <a:r>
              <a:rPr lang="hr-HR" dirty="0" smtClean="0"/>
              <a:t>užba osnovana, presuda obavljena u medijima</a:t>
            </a:r>
          </a:p>
          <a:p>
            <a:pPr marL="0" indent="0" algn="just">
              <a:buNone/>
            </a:pP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83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Udružne tužbe - primjer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9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PP ovlašteni tužitelj po ZSD-u, čl.29.</a:t>
            </a:r>
            <a:endParaRPr lang="hr-HR" dirty="0"/>
          </a:p>
          <a:p>
            <a:pPr algn="just"/>
            <a:r>
              <a:rPr lang="hr-HR" dirty="0" smtClean="0"/>
              <a:t>ovlašteni </a:t>
            </a:r>
            <a:r>
              <a:rPr lang="hr-HR" dirty="0"/>
              <a:t>tužitelj može biti i posebni </a:t>
            </a:r>
            <a:r>
              <a:rPr lang="hr-HR" dirty="0" smtClean="0"/>
              <a:t>pravobranitelj</a:t>
            </a:r>
          </a:p>
          <a:p>
            <a:pPr algn="just"/>
            <a:r>
              <a:rPr lang="hr-HR" dirty="0" smtClean="0"/>
              <a:t>bitno </a:t>
            </a:r>
            <a:r>
              <a:rPr lang="hr-HR" dirty="0"/>
              <a:t>obilježje prekršaja iz čl. 25 </a:t>
            </a:r>
            <a:r>
              <a:rPr lang="hr-HR" dirty="0" smtClean="0"/>
              <a:t>ZSD-a:</a:t>
            </a:r>
          </a:p>
          <a:p>
            <a:pPr algn="just"/>
            <a:r>
              <a:rPr lang="hr-HR" dirty="0" smtClean="0"/>
              <a:t>povreda </a:t>
            </a:r>
            <a:r>
              <a:rPr lang="hr-HR" dirty="0"/>
              <a:t>dostojanstva osobe na način da se čine ili ne čine radnje koje prouzrokuju strah drugome ili stvaranje neprijateljskog, ponižavajućeg ili uvredljivog </a:t>
            </a:r>
            <a:r>
              <a:rPr lang="hr-HR" dirty="0" smtClean="0"/>
              <a:t>okruženja</a:t>
            </a:r>
          </a:p>
          <a:p>
            <a:pPr algn="just"/>
            <a:r>
              <a:rPr lang="hr-HR" dirty="0"/>
              <a:t>č</a:t>
            </a:r>
            <a:r>
              <a:rPr lang="hr-HR" dirty="0" smtClean="0"/>
              <a:t>injenje na temelju neke zabranjene osnove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84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Prekršajni postupak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464531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Bitno obilježje prekršaja iz čl. 26 </a:t>
            </a:r>
            <a:r>
              <a:rPr lang="hr-HR" dirty="0" smtClean="0"/>
              <a:t>ZSD-a:</a:t>
            </a:r>
          </a:p>
          <a:p>
            <a:pPr algn="just"/>
            <a:r>
              <a:rPr lang="hr-HR" dirty="0" smtClean="0"/>
              <a:t>povreda </a:t>
            </a:r>
            <a:r>
              <a:rPr lang="hr-HR" dirty="0"/>
              <a:t>dostojanstva osobe na način da se čine ili ne čine </a:t>
            </a:r>
            <a:r>
              <a:rPr lang="hr-HR" u="sng" dirty="0"/>
              <a:t>radnje spolne naravi </a:t>
            </a:r>
            <a:r>
              <a:rPr lang="hr-HR" dirty="0"/>
              <a:t>koje prouzrokuju strah drugome ili stvaranje neprijateljskog, ponižavajućeg ili uvredljivog </a:t>
            </a:r>
            <a:r>
              <a:rPr lang="hr-HR" dirty="0" smtClean="0"/>
              <a:t>okruženja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85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Prekršajni postupak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433256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dirty="0" smtClean="0">
                <a:latin typeface="Candara" panose="020E0502030303020204" pitchFamily="34" charset="0"/>
              </a:rPr>
              <a:t>PP kao ovlašteni tužitelj podnio optužni prijedlog protiv </a:t>
            </a:r>
            <a:r>
              <a:rPr lang="vi-VN" dirty="0" smtClean="0">
                <a:latin typeface="Candara" panose="020E0502030303020204" pitchFamily="34" charset="0"/>
              </a:rPr>
              <a:t>A</a:t>
            </a:r>
            <a:r>
              <a:rPr lang="hr-HR" dirty="0" smtClean="0">
                <a:latin typeface="Candara" panose="020E0502030303020204" pitchFamily="34" charset="0"/>
              </a:rPr>
              <a:t>K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Zagreb i </a:t>
            </a:r>
            <a:r>
              <a:rPr lang="hr-HR" dirty="0" smtClean="0">
                <a:latin typeface="Candara" panose="020E0502030303020204" pitchFamily="34" charset="0"/>
              </a:rPr>
              <a:t>direktora</a:t>
            </a:r>
            <a:r>
              <a:rPr lang="vi-VN" dirty="0" smtClean="0">
                <a:latin typeface="Candara" panose="020E0502030303020204" pitchFamily="34" charset="0"/>
              </a:rPr>
              <a:t>, </a:t>
            </a:r>
            <a:r>
              <a:rPr lang="hr-HR" dirty="0" smtClean="0">
                <a:latin typeface="Candara" panose="020E0502030303020204" pitchFamily="34" charset="0"/>
              </a:rPr>
              <a:t>zato što je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na </a:t>
            </a:r>
            <a:r>
              <a:rPr lang="hr-HR" dirty="0" smtClean="0">
                <a:latin typeface="Candara" panose="020E0502030303020204" pitchFamily="34" charset="0"/>
              </a:rPr>
              <a:t>AKZ</a:t>
            </a:r>
            <a:r>
              <a:rPr lang="vi-VN" dirty="0" smtClean="0">
                <a:latin typeface="Candara" panose="020E0502030303020204" pitchFamily="34" charset="0"/>
              </a:rPr>
              <a:t>, </a:t>
            </a:r>
            <a:r>
              <a:rPr lang="vi-VN" dirty="0">
                <a:latin typeface="Candara" panose="020E0502030303020204" pitchFamily="34" charset="0"/>
              </a:rPr>
              <a:t>u uredovno vrijeme, dok su stranke čekale u redu radi kupnje karata, na unutarnjoj strani stakla na </a:t>
            </a:r>
            <a:r>
              <a:rPr lang="vi-VN" dirty="0" smtClean="0">
                <a:latin typeface="Candara" panose="020E0502030303020204" pitchFamily="34" charset="0"/>
              </a:rPr>
              <a:t>blagajni</a:t>
            </a:r>
            <a:r>
              <a:rPr lang="hr-HR" dirty="0" smtClean="0">
                <a:latin typeface="Candara" panose="020E0502030303020204" pitchFamily="34" charset="0"/>
              </a:rPr>
              <a:t>,</a:t>
            </a:r>
            <a:r>
              <a:rPr lang="vi-VN" dirty="0" smtClean="0">
                <a:latin typeface="Candara" panose="020E0502030303020204" pitchFamily="34" charset="0"/>
              </a:rPr>
              <a:t> imali </a:t>
            </a:r>
            <a:r>
              <a:rPr lang="vi-VN" dirty="0">
                <a:latin typeface="Candara" panose="020E0502030303020204" pitchFamily="34" charset="0"/>
              </a:rPr>
              <a:t>postavljen papir formata A4, na kojem je flomasterom napisano "Ne dirajte Rome - zaraženi </a:t>
            </a:r>
            <a:r>
              <a:rPr lang="vi-VN" dirty="0" smtClean="0">
                <a:latin typeface="Candara" panose="020E0502030303020204" pitchFamily="34" charset="0"/>
              </a:rPr>
              <a:t>su„</a:t>
            </a:r>
            <a:endParaRPr lang="hr-HR" dirty="0" smtClean="0">
              <a:latin typeface="Candara" panose="020E0502030303020204" pitchFamily="34" charset="0"/>
            </a:endParaRPr>
          </a:p>
          <a:p>
            <a:r>
              <a:rPr lang="hr-HR" dirty="0" smtClean="0">
                <a:latin typeface="Candara" panose="020E0502030303020204" pitchFamily="34" charset="0"/>
              </a:rPr>
              <a:t>p</a:t>
            </a:r>
            <a:r>
              <a:rPr lang="vi-VN" dirty="0" smtClean="0">
                <a:latin typeface="Candara" panose="020E0502030303020204" pitchFamily="34" charset="0"/>
              </a:rPr>
              <a:t>rekršaj</a:t>
            </a:r>
            <a:r>
              <a:rPr lang="hr-HR" dirty="0" smtClean="0">
                <a:latin typeface="Candara" panose="020E0502030303020204" pitchFamily="34" charset="0"/>
              </a:rPr>
              <a:t> po članku 25. ZSD, uznemiravanje</a:t>
            </a: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sporn</a:t>
            </a:r>
            <a:r>
              <a:rPr lang="hr-HR" dirty="0" smtClean="0">
                <a:latin typeface="Candara" panose="020E0502030303020204" pitchFamily="34" charset="0"/>
              </a:rPr>
              <a:t>i</a:t>
            </a:r>
            <a:r>
              <a:rPr lang="vi-VN" dirty="0" smtClean="0">
                <a:latin typeface="Candara" panose="020E0502030303020204" pitchFamily="34" charset="0"/>
              </a:rPr>
              <a:t> natpis</a:t>
            </a:r>
            <a:r>
              <a:rPr lang="hr-HR" dirty="0" smtClean="0">
                <a:latin typeface="Candara" panose="020E0502030303020204" pitchFamily="34" charset="0"/>
              </a:rPr>
              <a:t> izazvao uzneirenost</a:t>
            </a:r>
            <a:r>
              <a:rPr lang="vi-VN" dirty="0" smtClean="0">
                <a:latin typeface="Candara" panose="020E0502030303020204" pitchFamily="34" charset="0"/>
              </a:rPr>
              <a:t> Rom</a:t>
            </a:r>
            <a:r>
              <a:rPr lang="hr-HR" dirty="0" smtClean="0">
                <a:latin typeface="Candara" panose="020E0502030303020204" pitchFamily="34" charset="0"/>
              </a:rPr>
              <a:t>a i drugih posjetitelja</a:t>
            </a:r>
            <a:r>
              <a:rPr lang="vi-VN" dirty="0" smtClean="0">
                <a:latin typeface="Candara" panose="020E0502030303020204" pitchFamily="34" charset="0"/>
              </a:rPr>
              <a:t> A</a:t>
            </a:r>
            <a:r>
              <a:rPr lang="hr-HR" dirty="0" smtClean="0">
                <a:latin typeface="Candara" panose="020E0502030303020204" pitchFamily="34" charset="0"/>
              </a:rPr>
              <a:t>K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kolodvora, vrijeđanjem i izazivanjem </a:t>
            </a:r>
            <a:r>
              <a:rPr lang="vi-VN" dirty="0" smtClean="0">
                <a:latin typeface="Candara" panose="020E0502030303020204" pitchFamily="34" charset="0"/>
              </a:rPr>
              <a:t>straha</a:t>
            </a:r>
            <a:r>
              <a:rPr lang="hr-HR" dirty="0" smtClean="0">
                <a:latin typeface="Candara" panose="020E0502030303020204" pitchFamily="34" charset="0"/>
              </a:rPr>
              <a:t>, uznemirenosti, ponižavajućeg okruženja</a:t>
            </a:r>
          </a:p>
          <a:p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86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Prekršajni postupak – primjer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807114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"... Sud je </a:t>
            </a:r>
            <a:r>
              <a:rPr lang="hr-HR" dirty="0"/>
              <a:t>utvrdio da radnja djela prekršaja koja se stavlja okrivljenicima na teret po Zakonu o suzbijanju diskriminacije nije prekršaj obzirom da za postojanje bića djela prekršaja na strani </a:t>
            </a:r>
            <a:r>
              <a:rPr lang="hr-HR" dirty="0" smtClean="0"/>
              <a:t>okrivljenika </a:t>
            </a:r>
            <a:r>
              <a:rPr lang="hr-HR" dirty="0"/>
              <a:t>nedostaje bitni element bića prekršaja, a to je namjera</a:t>
            </a:r>
            <a:r>
              <a:rPr lang="hr-HR" dirty="0" smtClean="0"/>
              <a:t>...„</a:t>
            </a:r>
          </a:p>
          <a:p>
            <a:pPr algn="just"/>
            <a:r>
              <a:rPr lang="hr-HR" dirty="0" smtClean="0"/>
              <a:t>PP: „Sud </a:t>
            </a:r>
            <a:r>
              <a:rPr lang="hr-HR" dirty="0"/>
              <a:t>griješi </a:t>
            </a:r>
            <a:r>
              <a:rPr lang="hr-HR" dirty="0" smtClean="0"/>
              <a:t>što </a:t>
            </a:r>
            <a:r>
              <a:rPr lang="hr-HR" dirty="0"/>
              <a:t>odgovornost po čl. 25. ZSD ograničava isključivo na izravnu namjeru i na činjenje. Postupanje s ciljem nije obilježje krivnje već subjektivno obilježje bića prekršaja kojeg je, kad se radi o odgovornoj osobi, moguće počiniti i propuštanjem dužne </a:t>
            </a:r>
            <a:r>
              <a:rPr lang="hr-HR" dirty="0" smtClean="0"/>
              <a:t>pažnje.”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87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Prekršajni postupak - primjer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003664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Visoki prekršajni sud:</a:t>
            </a: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uki</a:t>
            </a:r>
            <a:r>
              <a:rPr lang="hr-HR" dirty="0" smtClean="0">
                <a:latin typeface="Candara" panose="020E0502030303020204" pitchFamily="34" charset="0"/>
              </a:rPr>
              <a:t>d</a:t>
            </a:r>
            <a:r>
              <a:rPr lang="vi-VN" dirty="0" smtClean="0">
                <a:latin typeface="Candara" panose="020E0502030303020204" pitchFamily="34" charset="0"/>
              </a:rPr>
              <a:t>a prvostupanjsk</a:t>
            </a:r>
            <a:r>
              <a:rPr lang="hr-HR" dirty="0" smtClean="0">
                <a:latin typeface="Candara" panose="020E0502030303020204" pitchFamily="34" charset="0"/>
              </a:rPr>
              <a:t>u</a:t>
            </a:r>
            <a:r>
              <a:rPr lang="vi-VN" dirty="0" smtClean="0">
                <a:latin typeface="Candara" panose="020E0502030303020204" pitchFamily="34" charset="0"/>
              </a:rPr>
              <a:t> presud</a:t>
            </a:r>
            <a:r>
              <a:rPr lang="hr-HR" dirty="0" smtClean="0">
                <a:latin typeface="Candara" panose="020E0502030303020204" pitchFamily="34" charset="0"/>
              </a:rPr>
              <a:t>u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i predmet </a:t>
            </a:r>
            <a:r>
              <a:rPr lang="vi-VN" dirty="0" smtClean="0">
                <a:latin typeface="Candara" panose="020E0502030303020204" pitchFamily="34" charset="0"/>
              </a:rPr>
              <a:t>vrać</a:t>
            </a:r>
            <a:r>
              <a:rPr lang="hr-HR" dirty="0" smtClean="0">
                <a:latin typeface="Candara" panose="020E0502030303020204" pitchFamily="34" charset="0"/>
              </a:rPr>
              <a:t>a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na ponovno suđenje </a:t>
            </a:r>
            <a:endParaRPr lang="hr-HR" dirty="0" smtClean="0">
              <a:latin typeface="Candara" panose="020E0502030303020204" pitchFamily="34" charset="0"/>
            </a:endParaRPr>
          </a:p>
          <a:p>
            <a:pPr algn="just"/>
            <a:r>
              <a:rPr lang="vi-VN" dirty="0" smtClean="0">
                <a:latin typeface="Candara" panose="020E0502030303020204" pitchFamily="34" charset="0"/>
              </a:rPr>
              <a:t>nalazi </a:t>
            </a:r>
            <a:r>
              <a:rPr lang="vi-VN" dirty="0">
                <a:latin typeface="Candara" panose="020E0502030303020204" pitchFamily="34" charset="0"/>
              </a:rPr>
              <a:t>da je </a:t>
            </a:r>
            <a:r>
              <a:rPr lang="hr-HR" dirty="0" smtClean="0">
                <a:latin typeface="Candara" panose="020E0502030303020204" pitchFamily="34" charset="0"/>
              </a:rPr>
              <a:t>uznemiravanje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r>
              <a:rPr lang="vi-VN" dirty="0">
                <a:latin typeface="Candara" panose="020E0502030303020204" pitchFamily="34" charset="0"/>
              </a:rPr>
              <a:t>moguće počiniti i propuštanjem dužne </a:t>
            </a:r>
            <a:r>
              <a:rPr lang="vi-VN" dirty="0" smtClean="0">
                <a:latin typeface="Candara" panose="020E0502030303020204" pitchFamily="34" charset="0"/>
              </a:rPr>
              <a:t>pažnje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88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Prekršajni postupak - primjer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625356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r-HR" dirty="0"/>
              <a:t>t</a:t>
            </a:r>
            <a:r>
              <a:rPr lang="hr-HR" dirty="0" smtClean="0"/>
              <a:t>užbeni zahtjev za utvrđenje povrede prava na jednako postupanje jer nije uvaženo pozivanje na pravo prednosti PNM pri zapošljavanju</a:t>
            </a:r>
          </a:p>
          <a:p>
            <a:pPr algn="just"/>
            <a:r>
              <a:rPr lang="hr-HR" dirty="0" smtClean="0"/>
              <a:t>tužbeni zahtjev odbijen kao neosnovan</a:t>
            </a:r>
          </a:p>
          <a:p>
            <a:pPr algn="just"/>
            <a:r>
              <a:rPr lang="hr-HR" dirty="0" smtClean="0"/>
              <a:t>PP – miješanje, žalba umješača:</a:t>
            </a:r>
          </a:p>
          <a:p>
            <a:pPr marL="0" indent="0" algn="just">
              <a:buNone/>
            </a:pPr>
            <a:r>
              <a:rPr lang="hr-HR" dirty="0" smtClean="0"/>
              <a:t> – zapravo se radi o izravnoj diskriminaciji temeljem nac. podrijetla</a:t>
            </a:r>
          </a:p>
          <a:p>
            <a:pPr algn="just">
              <a:buFontTx/>
              <a:buChar char="-"/>
            </a:pPr>
            <a:r>
              <a:rPr lang="hr-HR" dirty="0" smtClean="0"/>
              <a:t>sud ispravno odbio pozivanje na pravo prednosti kao neosnovano</a:t>
            </a:r>
          </a:p>
          <a:p>
            <a:pPr algn="just">
              <a:buFontTx/>
              <a:buChar char="-"/>
            </a:pPr>
            <a:r>
              <a:rPr lang="hr-HR" dirty="0" smtClean="0"/>
              <a:t>sud nije u pravu kad traži dokazivanje diskriminacije- teret dokazivanja</a:t>
            </a:r>
          </a:p>
          <a:p>
            <a:pPr algn="just">
              <a:buFontTx/>
              <a:buChar char="-"/>
            </a:pPr>
            <a:r>
              <a:rPr lang="hr-HR" dirty="0"/>
              <a:t>t</a:t>
            </a:r>
            <a:r>
              <a:rPr lang="hr-HR" dirty="0" smtClean="0"/>
              <a:t>užiteljica kod istog poslodavca već dva puta ranije dobila otkaz (1991.!) – povezano sa nac. podrijetlom – produljena diskriminacija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89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Neuspjesi?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668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dirty="0"/>
              <a:t>upozorava javnost na pojave diskriminacije,</a:t>
            </a:r>
          </a:p>
          <a:p>
            <a:pPr algn="just"/>
            <a:r>
              <a:rPr lang="hr-HR" dirty="0"/>
              <a:t>prikuplja i analizira statističke podatke o slučajevima diskriminacije,</a:t>
            </a:r>
          </a:p>
          <a:p>
            <a:pPr algn="just"/>
            <a:r>
              <a:rPr lang="hr-HR" dirty="0"/>
              <a:t>u svom godišnjem izvješću, a po potrebi i izvanrednim izvješćem Hrvatski sabor izvješćuje o pojavama diskriminacije,</a:t>
            </a:r>
          </a:p>
          <a:p>
            <a:pPr algn="just"/>
            <a:r>
              <a:rPr lang="hr-HR" dirty="0"/>
              <a:t>provodi istraživanja u području diskriminacije, daje mišljenja i preporuke te predlaže Vladi Republike Hrvatske odgovarajuća zakonska i strateška rješenja.</a:t>
            </a:r>
          </a:p>
          <a:p>
            <a:endParaRPr lang="en-US" b="0" i="0" dirty="0" smtClean="0">
              <a:effectLst/>
            </a:endParaRP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the Ombudswoman of Croatia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Središnje tijelo za suzbijanje diskriminacije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9</a:t>
            </a:fld>
            <a:endParaRPr lang="hr-H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93296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77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Presuda II. </a:t>
            </a:r>
            <a:r>
              <a:rPr lang="hr-HR" dirty="0"/>
              <a:t>s</a:t>
            </a:r>
            <a:r>
              <a:rPr lang="hr-HR" dirty="0" smtClean="0"/>
              <a:t>tupnja:</a:t>
            </a:r>
          </a:p>
          <a:p>
            <a:pPr algn="just"/>
            <a:r>
              <a:rPr lang="hr-HR" dirty="0"/>
              <a:t>n</a:t>
            </a:r>
            <a:r>
              <a:rPr lang="hr-HR" dirty="0" smtClean="0"/>
              <a:t>ije bilo nejednakog postupanja prema tužiteljici, jer je odbijena na isti način kao i svi ostali kandidati koji nisu primljeni</a:t>
            </a:r>
          </a:p>
          <a:p>
            <a:pPr algn="just"/>
            <a:r>
              <a:rPr lang="hr-HR" dirty="0" smtClean="0"/>
              <a:t>I. </a:t>
            </a:r>
            <a:r>
              <a:rPr lang="hr-HR" dirty="0"/>
              <a:t>s</a:t>
            </a:r>
            <a:r>
              <a:rPr lang="hr-HR" dirty="0" smtClean="0"/>
              <a:t>tupanjski sud nije primijenio prebacivanje tereta dokazivanja - nebitno jer tužiteljica nije učinila diskriminaciju vjerojatnom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90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Neuspjesi?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669465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HR" dirty="0"/>
              <a:t>o</a:t>
            </a:r>
            <a:r>
              <a:rPr lang="hr-HR" dirty="0" smtClean="0"/>
              <a:t>snovan tužbeni zahtjev za utvrđenje diskriminacije temeljem dobi, budući tužitelj odbijen u natječaju za pravnika u javnom poduzeću zbog starosti  (50+) – PP umješač</a:t>
            </a:r>
          </a:p>
          <a:p>
            <a:pPr algn="just"/>
            <a:r>
              <a:rPr lang="en-US" dirty="0" smtClean="0"/>
              <a:t> </a:t>
            </a:r>
            <a:r>
              <a:rPr lang="hr-HR" dirty="0" smtClean="0"/>
              <a:t>tužitelj postavlja tužbeni zahtjev za naknadu materijalne štete – izmakle dobiti (neisplaćene plaće) – PP se ne miješa</a:t>
            </a:r>
          </a:p>
          <a:p>
            <a:pPr algn="just"/>
            <a:r>
              <a:rPr lang="hr-HR" dirty="0" smtClean="0"/>
              <a:t>zahtjev za naknadu štete odbijen – naknada štete u postupcima za diskriminaciju  zbog povrede prava osobnosti, ne materijalne štete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91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Neuspjesi?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7475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the Ombudswoman of Croatia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BA44-1948-4914-881B-AF3D0A299276}" type="slidenum">
              <a:rPr lang="hr-HR" smtClean="0"/>
              <a:t>92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0702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1327</TotalTime>
  <Words>6059</Words>
  <Application>Microsoft Office PowerPoint</Application>
  <PresentationFormat>On-screen Show (4:3)</PresentationFormat>
  <Paragraphs>717</Paragraphs>
  <Slides>92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3" baseType="lpstr">
      <vt:lpstr>Waveform</vt:lpstr>
      <vt:lpstr>       </vt:lpstr>
      <vt:lpstr>Pučki pravobranitelj</vt:lpstr>
      <vt:lpstr>Povijest institucije</vt:lpstr>
      <vt:lpstr>Novi mandati</vt:lpstr>
      <vt:lpstr>Novi mandati</vt:lpstr>
      <vt:lpstr>Središnje tijelo za suzbijanje diskriminacije</vt:lpstr>
      <vt:lpstr>Središnje tijelo za suzbijanje diskriminacije</vt:lpstr>
      <vt:lpstr>Središnje tijelo za suzbijanje diskriminacije</vt:lpstr>
      <vt:lpstr>Središnje tijelo za suzbijanje diskriminacije</vt:lpstr>
      <vt:lpstr>Diskriminacija?</vt:lpstr>
      <vt:lpstr>Osnove diskriminacije</vt:lpstr>
      <vt:lpstr>Iznimke od diskriminacije</vt:lpstr>
      <vt:lpstr>Iznimke od diskriminacije</vt:lpstr>
      <vt:lpstr>Statistike GI 2016. - osnove</vt:lpstr>
      <vt:lpstr>Područja diskriminacije</vt:lpstr>
      <vt:lpstr>Statistike UPP o diskriminaciji</vt:lpstr>
      <vt:lpstr>Pritužbe na diskriminaciju</vt:lpstr>
      <vt:lpstr>Prikupljanje podataka</vt:lpstr>
      <vt:lpstr>Pritužbe na diskriminaciju</vt:lpstr>
      <vt:lpstr>Pritužbe na diskriminaciju</vt:lpstr>
      <vt:lpstr>Pritužbe na diskriminaciju</vt:lpstr>
      <vt:lpstr>Pritužbe na diskriminaciju</vt:lpstr>
      <vt:lpstr>Primjer iz prakse I.</vt:lpstr>
      <vt:lpstr>Primjer iz prakse I.</vt:lpstr>
      <vt:lpstr>Primjer iz prakse I.</vt:lpstr>
      <vt:lpstr>Primjer iz prakse I.</vt:lpstr>
      <vt:lpstr>Primjer iz prakse I.</vt:lpstr>
      <vt:lpstr>Primjer iz prakse I.</vt:lpstr>
      <vt:lpstr>Primjer iz prakse I.</vt:lpstr>
      <vt:lpstr>Primjer iz prakse I.</vt:lpstr>
      <vt:lpstr>Primjer iz prakse I.</vt:lpstr>
      <vt:lpstr>Primjer iz prakse I.</vt:lpstr>
      <vt:lpstr>Primjer is prakse II.</vt:lpstr>
      <vt:lpstr>Primjer is prakse II.</vt:lpstr>
      <vt:lpstr>Primjer is prakse II.</vt:lpstr>
      <vt:lpstr>Primjer is prakse II.</vt:lpstr>
      <vt:lpstr>Primjer is prakse II.</vt:lpstr>
      <vt:lpstr>Primjer iz prakse III.</vt:lpstr>
      <vt:lpstr>Primjer iz prakse III.</vt:lpstr>
      <vt:lpstr>Primjer iz prakse III.</vt:lpstr>
      <vt:lpstr>Primjer iz prakse III.</vt:lpstr>
      <vt:lpstr>Primjer iz prakse III.</vt:lpstr>
      <vt:lpstr>Primjer iz prakse III.</vt:lpstr>
      <vt:lpstr>Sudski postupci</vt:lpstr>
      <vt:lpstr>Sudski postupci</vt:lpstr>
      <vt:lpstr>Sudski postupci</vt:lpstr>
      <vt:lpstr>PowerPoint Presentation</vt:lpstr>
      <vt:lpstr>Sudski postupci</vt:lpstr>
      <vt:lpstr>Sudski postupci</vt:lpstr>
      <vt:lpstr>Sudski postupci</vt:lpstr>
      <vt:lpstr>Sudski postupci</vt:lpstr>
      <vt:lpstr>Sudski postupci</vt:lpstr>
      <vt:lpstr>Kazneni predmeti </vt:lpstr>
      <vt:lpstr>Kazneni predmeti</vt:lpstr>
      <vt:lpstr>Kazneni predmeti</vt:lpstr>
      <vt:lpstr>Kazneni predmeti</vt:lpstr>
      <vt:lpstr>Prekršajni predmeti </vt:lpstr>
      <vt:lpstr>Prekršajni predmeti</vt:lpstr>
      <vt:lpstr>Prekršajni predmeti</vt:lpstr>
      <vt:lpstr>Prekršajni predmeti</vt:lpstr>
      <vt:lpstr>Upravnosudski predmeti</vt:lpstr>
      <vt:lpstr>Upravnosudski predmeti</vt:lpstr>
      <vt:lpstr>UPP o sudskoj praksi</vt:lpstr>
      <vt:lpstr>ESLJP protiv RH</vt:lpstr>
      <vt:lpstr>PowerPoint Presentation</vt:lpstr>
      <vt:lpstr>Šečić p. RH</vt:lpstr>
      <vt:lpstr>Šečić p. RH</vt:lpstr>
      <vt:lpstr>Šečić p. RH</vt:lpstr>
      <vt:lpstr>Škorjanec p. RH</vt:lpstr>
      <vt:lpstr>Škorjanec p. RH</vt:lpstr>
      <vt:lpstr>Škorjanec p. RH</vt:lpstr>
      <vt:lpstr>Sudski postupci i PP</vt:lpstr>
      <vt:lpstr>Sudski postupci i PP</vt:lpstr>
      <vt:lpstr>Sudski postupci i PP</vt:lpstr>
      <vt:lpstr>Pojedinačne tužbe</vt:lpstr>
      <vt:lpstr>Pojedinačne tužbe - primjer</vt:lpstr>
      <vt:lpstr>Udružne tužbe</vt:lpstr>
      <vt:lpstr>Udružne tužbe </vt:lpstr>
      <vt:lpstr>Udružne tužbe - primjer</vt:lpstr>
      <vt:lpstr>Udružne tužbe - primjer</vt:lpstr>
      <vt:lpstr>Udružne tužbe - primjer</vt:lpstr>
      <vt:lpstr>Udružne tužbe - primjer</vt:lpstr>
      <vt:lpstr>Udružne tužbe - primjer</vt:lpstr>
      <vt:lpstr>Prekršajni postupak</vt:lpstr>
      <vt:lpstr>Prekršajni postupak</vt:lpstr>
      <vt:lpstr>Prekršajni postupak – primjer</vt:lpstr>
      <vt:lpstr>Prekršajni postupak - primjer</vt:lpstr>
      <vt:lpstr>Prekršajni postupak - primjer</vt:lpstr>
      <vt:lpstr>Neuspjesi?</vt:lpstr>
      <vt:lpstr>Neuspjesi?</vt:lpstr>
      <vt:lpstr>Neuspjesi?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to the implementation of European Human Rights standards and the Reform of the Ombudsperson Institution  “Discrimination at work: legal basis, protected grounds against discrimination at work and leading cases“</dc:title>
  <dc:creator>Monika Čavlović</dc:creator>
  <cp:lastModifiedBy>HP6555</cp:lastModifiedBy>
  <cp:revision>240</cp:revision>
  <dcterms:created xsi:type="dcterms:W3CDTF">2016-09-19T09:40:09Z</dcterms:created>
  <dcterms:modified xsi:type="dcterms:W3CDTF">2017-04-10T16:04:40Z</dcterms:modified>
</cp:coreProperties>
</file>