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17"/>
  </p:notesMasterIdLst>
  <p:sldIdLst>
    <p:sldId id="256" r:id="rId3"/>
    <p:sldId id="264" r:id="rId4"/>
    <p:sldId id="262" r:id="rId5"/>
    <p:sldId id="258" r:id="rId6"/>
    <p:sldId id="265" r:id="rId7"/>
    <p:sldId id="266" r:id="rId8"/>
    <p:sldId id="271" r:id="rId9"/>
    <p:sldId id="267" r:id="rId10"/>
    <p:sldId id="263" r:id="rId11"/>
    <p:sldId id="268" r:id="rId12"/>
    <p:sldId id="257" r:id="rId13"/>
    <p:sldId id="269" r:id="rId14"/>
    <p:sldId id="272" r:id="rId15"/>
    <p:sldId id="27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1" d="100"/>
          <a:sy n="81" d="100"/>
        </p:scale>
        <p:origin x="-360" y="-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873DF-0D0E-49B2-A055-EE90A622EEC6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9CB4B-2BB2-4917-BABE-08997372C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AD2830-F273-4060-86D4-4212F883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86030-5CC8-4862-BD32-64EE76B21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6A5-5193-4F6E-B814-5140BB00C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D484-F614-4F83-9E0A-076B4E5CA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3AC2-A539-44A5-A75A-C18879A01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CBDDE-ADDB-4969-B498-C64558BF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A621-527F-4419-8114-66700E9D8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4931-8AD3-4F39-AFC6-75B2981291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9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9D10-0EE8-4FE1-A679-2758A24CF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B9CC-8F96-454A-86EE-0F0157364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1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DB1C-7DF6-4C06-BC2C-8CA3CB84B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ta-IN" b="1" dirty="0" smtClean="0">
                <a:latin typeface="Calibri"/>
                <a:cs typeface="Calibri"/>
              </a:rPr>
              <a:t>Povjerenje javnosti u sudstvo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Sutkinja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Patricia Whalen</a:t>
            </a:r>
          </a:p>
          <a:p>
            <a:r>
              <a:rPr lang="ta-IN" dirty="0" smtClean="0">
                <a:latin typeface="Calibri"/>
                <a:cs typeface="Calibri"/>
              </a:rPr>
              <a:t>21. septembar</a:t>
            </a:r>
            <a:r>
              <a:rPr lang="en-US" dirty="0" smtClean="0">
                <a:latin typeface="Calibri"/>
                <a:cs typeface="Calibri"/>
              </a:rPr>
              <a:t> 2016</a:t>
            </a:r>
            <a:r>
              <a:rPr lang="ta-IN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Jahorina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BiH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AD2830-F273-4060-86D4-4212F88387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1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Drugi faktori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Prepričavanje priča preko vaših susjeda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Uloga obrazovanja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>
                <a:latin typeface="Calibri"/>
                <a:cs typeface="Calibri"/>
              </a:rPr>
              <a:t>U</a:t>
            </a:r>
            <a:r>
              <a:rPr lang="ta-IN" dirty="0" smtClean="0">
                <a:latin typeface="Calibri"/>
                <a:cs typeface="Calibri"/>
              </a:rPr>
              <a:t>loga Ureda za informiranje javnosti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Uloga medija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Uloga profesionalnih organizacija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Uloga pravnog fakulteta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Uloga sudskog osoblja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2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Prije </a:t>
            </a:r>
            <a:r>
              <a:rPr lang="en-US" dirty="0" smtClean="0">
                <a:latin typeface="Calibri"/>
                <a:cs typeface="Calibri"/>
              </a:rPr>
              <a:t>2400</a:t>
            </a:r>
            <a:r>
              <a:rPr lang="ta-IN" dirty="0" smtClean="0">
                <a:latin typeface="Calibri"/>
                <a:cs typeface="Calibri"/>
              </a:rPr>
              <a:t> godina....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Za sudiju su bitne četiri sposobnosti</a:t>
            </a:r>
            <a:r>
              <a:rPr lang="en-US" dirty="0" smtClean="0">
                <a:latin typeface="Calibri"/>
                <a:cs typeface="Calibri"/>
              </a:rPr>
              <a:t>: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ta-IN" dirty="0">
                <a:latin typeface="Calibri"/>
                <a:cs typeface="Calibri"/>
              </a:rPr>
              <a:t>D</a:t>
            </a:r>
            <a:r>
              <a:rPr lang="ta-IN" dirty="0" smtClean="0">
                <a:latin typeface="Calibri"/>
                <a:cs typeface="Calibri"/>
              </a:rPr>
              <a:t>a pristojno sluša</a:t>
            </a:r>
            <a:r>
              <a:rPr lang="en-US" dirty="0" smtClean="0">
                <a:latin typeface="Calibri"/>
                <a:cs typeface="Calibri"/>
              </a:rPr>
              <a:t>, 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D</a:t>
            </a:r>
            <a:r>
              <a:rPr lang="ta-IN" dirty="0" smtClean="0">
                <a:latin typeface="Calibri"/>
                <a:cs typeface="Calibri"/>
              </a:rPr>
              <a:t>a mudro odgovora</a:t>
            </a:r>
            <a:r>
              <a:rPr lang="en-US" dirty="0" smtClean="0">
                <a:latin typeface="Calibri"/>
                <a:cs typeface="Calibri"/>
              </a:rPr>
              <a:t>, 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D</a:t>
            </a:r>
            <a:r>
              <a:rPr lang="ta-IN" dirty="0" smtClean="0">
                <a:latin typeface="Calibri"/>
                <a:cs typeface="Calibri"/>
              </a:rPr>
              <a:t>a trezveno razmatra</a:t>
            </a:r>
            <a:r>
              <a:rPr lang="en-US" dirty="0" smtClean="0">
                <a:latin typeface="Calibri"/>
                <a:cs typeface="Calibri"/>
              </a:rPr>
              <a:t>, 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I</a:t>
            </a:r>
            <a:r>
              <a:rPr lang="ta-IN" dirty="0" smtClean="0">
                <a:latin typeface="Calibri"/>
                <a:cs typeface="Calibri"/>
              </a:rPr>
              <a:t> da nepristrasno odlučuje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 —</a:t>
            </a:r>
            <a:r>
              <a:rPr lang="en-US" dirty="0" smtClean="0">
                <a:latin typeface="Calibri"/>
                <a:cs typeface="Calibri"/>
              </a:rPr>
              <a:t>So</a:t>
            </a:r>
            <a:r>
              <a:rPr lang="ta-IN" dirty="0" smtClean="0">
                <a:latin typeface="Calibri"/>
                <a:cs typeface="Calibri"/>
              </a:rPr>
              <a:t>krat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7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Koja je cijena neuspjeha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254125" y="2564353"/>
            <a:ext cx="7921760" cy="29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“</a:t>
            </a:r>
            <a:r>
              <a:rPr lang="ta-IN" dirty="0" smtClean="0">
                <a:latin typeface="Calibri"/>
                <a:cs typeface="Calibri"/>
              </a:rPr>
              <a:t>Ljudi žele neovisnog sudiju</a:t>
            </a:r>
            <a:r>
              <a:rPr lang="en-US" dirty="0" smtClean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Provođenje pravde i država izgubili bi sav </a:t>
            </a:r>
          </a:p>
          <a:p>
            <a:pPr marL="0" indent="0">
              <a:buNone/>
            </a:pPr>
            <a:r>
              <a:rPr lang="ta-IN" dirty="0" smtClean="0">
                <a:latin typeface="Calibri"/>
                <a:cs typeface="Calibri"/>
              </a:rPr>
              <a:t>svoj legitimitet  ako bi ljudi vjerovali da su </a:t>
            </a:r>
          </a:p>
          <a:p>
            <a:pPr marL="0" indent="0">
              <a:buNone/>
            </a:pPr>
            <a:r>
              <a:rPr lang="ta-IN" dirty="0" smtClean="0">
                <a:latin typeface="Calibri"/>
                <a:cs typeface="Calibri"/>
              </a:rPr>
              <a:t>sudije prisiljene odlučivati na određeni način</a:t>
            </a:r>
            <a:r>
              <a:rPr lang="en-US" dirty="0" smtClean="0">
                <a:latin typeface="Calibri"/>
                <a:cs typeface="Calibri"/>
              </a:rPr>
              <a:t>.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1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Priča o djeci za gotovinu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45" y="2362199"/>
            <a:ext cx="6612255" cy="370780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55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Ko je vaš pravni heroj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3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Šta sudija radi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4931-8AD3-4F39-AFC6-75B2981291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8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Sudija</a:t>
            </a:r>
            <a:r>
              <a:rPr lang="en-US" dirty="0" smtClean="0">
                <a:latin typeface="Calibri"/>
                <a:cs typeface="Calibri"/>
              </a:rPr>
              <a:t>:   </a:t>
            </a:r>
            <a:r>
              <a:rPr lang="ta-IN" dirty="0" smtClean="0">
                <a:latin typeface="Calibri"/>
                <a:cs typeface="Calibri"/>
              </a:rPr>
              <a:t>Donosilac odluke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Utvrđuje činjenice</a:t>
            </a:r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Primjenjuje činjenice na pravo</a:t>
            </a:r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Donosi odluku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sz="5400" dirty="0" smtClean="0">
                <a:latin typeface="Calibri"/>
                <a:cs typeface="Calibri"/>
              </a:rPr>
              <a:t>Šta je onda uloga sudije u građanskom društvu</a:t>
            </a:r>
            <a:r>
              <a:rPr lang="en-US" sz="5400" dirty="0" smtClean="0">
                <a:latin typeface="Calibri"/>
                <a:cs typeface="Calibri"/>
              </a:rPr>
              <a:t>?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0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Štiti osnovne slobode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Štiti i brani prava na pravično suđenje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Djeluje kao kontrolor protiv apsolutne moći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Štiti i brani načela jednakog tretmana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Osigurava prezumpciju nevisnosti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Čuva integritet sudstva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ZAŠTO?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Jer su neovisnost, nepristrasnost i integritet sudstva temelji građanskog društva. Povjerenje u sudstvo gradi temelj za povjerenje u druge institucije.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Štiti osnovne slobode svih članova društva bez kojih ne bismo mogli sigurno živjeti.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0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sz="6000" dirty="0" smtClean="0">
                <a:latin typeface="Calibri"/>
                <a:cs typeface="Calibri"/>
              </a:rPr>
              <a:t>Kako to radimo</a:t>
            </a:r>
            <a:r>
              <a:rPr lang="en-US" sz="6000" dirty="0" smtClean="0">
                <a:latin typeface="Calibri"/>
                <a:cs typeface="Calibri"/>
              </a:rPr>
              <a:t>?</a:t>
            </a:r>
            <a:endParaRPr lang="en-US" sz="60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8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382000" cy="1752600"/>
          </a:xfrm>
        </p:spPr>
        <p:txBody>
          <a:bodyPr/>
          <a:lstStyle/>
          <a:p>
            <a:r>
              <a:rPr lang="ta-IN" sz="4800" dirty="0" smtClean="0"/>
              <a:t/>
            </a:r>
            <a:br>
              <a:rPr lang="ta-IN" sz="4800" dirty="0" smtClean="0"/>
            </a:br>
            <a:r>
              <a:rPr lang="ta-IN" sz="4800" dirty="0"/>
              <a:t/>
            </a:r>
            <a:br>
              <a:rPr lang="ta-IN" sz="4800" dirty="0"/>
            </a:br>
            <a:r>
              <a:rPr lang="ta-IN" sz="4800" dirty="0" smtClean="0">
                <a:latin typeface="Calibri"/>
                <a:cs typeface="Calibri"/>
              </a:rPr>
              <a:t/>
            </a:r>
            <a:br>
              <a:rPr lang="ta-IN" sz="4800" dirty="0" smtClean="0">
                <a:latin typeface="Calibri"/>
                <a:cs typeface="Calibri"/>
              </a:rPr>
            </a:br>
            <a:r>
              <a:rPr lang="ta-IN" sz="4800" dirty="0" smtClean="0">
                <a:latin typeface="Calibri"/>
                <a:cs typeface="Calibri"/>
              </a:rPr>
              <a:t>Kako to postižemo</a:t>
            </a:r>
            <a:r>
              <a:rPr lang="en-US" sz="4800" dirty="0" smtClean="0">
                <a:latin typeface="Calibri"/>
                <a:cs typeface="Calibri"/>
              </a:rPr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ta-IN" dirty="0" smtClean="0"/>
              <a:t>Kroz naš rad i </a:t>
            </a:r>
            <a:br>
              <a:rPr lang="ta-IN" dirty="0" smtClean="0"/>
            </a:br>
            <a:r>
              <a:rPr lang="ta-IN" dirty="0" smtClean="0"/>
              <a:t>naše ponašanje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r>
              <a:rPr lang="ta-IN" dirty="0" smtClean="0">
                <a:latin typeface="Calibri"/>
                <a:cs typeface="Calibri"/>
              </a:rPr>
              <a:t>Moramo dijeliti pravdu i moraju nas vidjeti da to činimo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4931-8AD3-4F39-AFC6-75B2981291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609600"/>
            <a:ext cx="7756525" cy="2286000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J</a:t>
            </a:r>
            <a:r>
              <a:rPr lang="ta-IN" b="1" dirty="0" smtClean="0">
                <a:latin typeface="Calibri"/>
                <a:cs typeface="Calibri"/>
              </a:rPr>
              <a:t>avna sigurnost i povjerenje javnosti kroz odluke koje se temelje na dokazima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9" y="2895600"/>
            <a:ext cx="7756525" cy="3200400"/>
          </a:xfrm>
        </p:spPr>
        <p:txBody>
          <a:bodyPr/>
          <a:lstStyle/>
          <a:p>
            <a:r>
              <a:rPr lang="ta-IN" sz="4400" dirty="0" smtClean="0">
                <a:latin typeface="Calibri"/>
                <a:cs typeface="Calibri"/>
              </a:rPr>
              <a:t>Vaše odluke moraju jasno navesti činjenice, pravo, vaše  obrazloženje i vaš zaključak</a:t>
            </a:r>
            <a:r>
              <a:rPr lang="en-US" sz="4400" dirty="0" smtClean="0">
                <a:latin typeface="Calibri"/>
                <a:cs typeface="Calibri"/>
              </a:rPr>
              <a:t>.</a:t>
            </a:r>
            <a:endParaRPr lang="en-US" sz="4400" dirty="0">
              <a:latin typeface="Calibri"/>
              <a:cs typeface="Calibri"/>
            </a:endParaRPr>
          </a:p>
          <a:p>
            <a:r>
              <a:rPr lang="ta-IN" sz="4400" dirty="0" smtClean="0">
                <a:latin typeface="Calibri"/>
                <a:cs typeface="Calibri"/>
              </a:rPr>
              <a:t>Vaša odluka je vaš glas.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3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E1596A-A690-4827-8B17-F638600A8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693</TotalTime>
  <Words>263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Povjerenje javnosti u sudstvo</vt:lpstr>
      <vt:lpstr>Šta sudija radi?</vt:lpstr>
      <vt:lpstr>Sudija:   Donosilac odluke</vt:lpstr>
      <vt:lpstr>PowerPoint Presentation</vt:lpstr>
      <vt:lpstr>PowerPoint Presentation</vt:lpstr>
      <vt:lpstr>ZAŠTO?</vt:lpstr>
      <vt:lpstr>PowerPoint Presentation</vt:lpstr>
      <vt:lpstr>   Kako to postižemo?   Kroz naš rad i  naše ponašanje  Moramo dijeliti pravdu i moraju nas vidjeti da to činimo </vt:lpstr>
      <vt:lpstr>Javna sigurnost i povjerenje javnosti kroz odluke koje se temelje na dokazima </vt:lpstr>
      <vt:lpstr>Drugi faktori</vt:lpstr>
      <vt:lpstr>Prije 2400 godina....</vt:lpstr>
      <vt:lpstr>Koja je cijena neuspjeha?</vt:lpstr>
      <vt:lpstr>Priča o djeci za gotovinu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Trust in the Judiciary</dc:title>
  <dc:creator>Patricia</dc:creator>
  <cp:lastModifiedBy>Dark Night</cp:lastModifiedBy>
  <cp:revision>25</cp:revision>
  <cp:lastPrinted>2016-09-07T01:17:44Z</cp:lastPrinted>
  <dcterms:created xsi:type="dcterms:W3CDTF">2016-08-30T17:59:08Z</dcterms:created>
  <dcterms:modified xsi:type="dcterms:W3CDTF">2016-09-12T09:54:19Z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