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15998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18085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596959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90195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426472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83894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122338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1483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06702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22113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t>6.6.2016</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89332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4C64F-4DA1-40CB-9236-A8D7A181C228}" type="datetimeFigureOut">
              <a:rPr lang="bs-Latn-BA" smtClean="0"/>
              <a:t>6.6.2016</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F4BAC-9A46-416F-85D1-F4463A2F22D5}" type="slidenum">
              <a:rPr lang="bs-Latn-BA" smtClean="0"/>
              <a:t>‹#›</a:t>
            </a:fld>
            <a:endParaRPr lang="bs-Latn-BA"/>
          </a:p>
        </p:txBody>
      </p:sp>
    </p:spTree>
    <p:extLst>
      <p:ext uri="{BB962C8B-B14F-4D97-AF65-F5344CB8AC3E}">
        <p14:creationId xmlns:p14="http://schemas.microsoft.com/office/powerpoint/2010/main" val="83639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2546" y="1260088"/>
            <a:ext cx="7627434" cy="3416320"/>
          </a:xfrm>
          <a:prstGeom prst="rect">
            <a:avLst/>
          </a:prstGeom>
        </p:spPr>
        <p:txBody>
          <a:bodyPr wrap="square">
            <a:spAutoFit/>
          </a:bodyPr>
          <a:lstStyle/>
          <a:p>
            <a:pPr algn="ctr">
              <a:spcAft>
                <a:spcPts val="0"/>
              </a:spcAft>
            </a:pPr>
            <a:r>
              <a:rPr lang="bs-Latn-BA" sz="2400" b="1" dirty="0">
                <a:latin typeface="Times New Roman" panose="02020603050405020304" pitchFamily="18" charset="0"/>
                <a:ea typeface="Times New Roman" panose="02020603050405020304" pitchFamily="18" charset="0"/>
              </a:rPr>
              <a:t>Vanredna pravna sredstva u upravnom sporu</a:t>
            </a:r>
          </a:p>
          <a:p>
            <a:pPr algn="ctr">
              <a:spcAft>
                <a:spcPts val="0"/>
              </a:spcAft>
            </a:pPr>
            <a:r>
              <a:rPr lang="bs-Latn-BA" sz="2400" b="1" dirty="0">
                <a:latin typeface="Times New Roman" panose="02020603050405020304" pitchFamily="18" charset="0"/>
                <a:ea typeface="Times New Roman" panose="02020603050405020304" pitchFamily="18" charset="0"/>
              </a:rPr>
              <a:t> </a:t>
            </a:r>
          </a:p>
          <a:p>
            <a:pPr algn="ctr">
              <a:spcAft>
                <a:spcPts val="0"/>
              </a:spcAft>
            </a:pPr>
            <a:r>
              <a:rPr lang="bs-Latn-BA" sz="2400" b="1" dirty="0">
                <a:latin typeface="Times New Roman" panose="02020603050405020304" pitchFamily="18" charset="0"/>
                <a:ea typeface="Times New Roman" panose="02020603050405020304" pitchFamily="18" charset="0"/>
              </a:rPr>
              <a:t>Zahtjev za vanredno preispitivanje sudske odluke</a:t>
            </a:r>
          </a:p>
          <a:p>
            <a:pPr algn="ctr">
              <a:spcAft>
                <a:spcPts val="0"/>
              </a:spcAft>
            </a:pPr>
            <a:r>
              <a:rPr lang="bs-Latn-BA" sz="2400" b="1" dirty="0">
                <a:latin typeface="Times New Roman" panose="02020603050405020304" pitchFamily="18" charset="0"/>
                <a:ea typeface="Times New Roman" panose="02020603050405020304" pitchFamily="18" charset="0"/>
              </a:rPr>
              <a:t> </a:t>
            </a:r>
          </a:p>
          <a:p>
            <a:pPr algn="ctr">
              <a:spcAft>
                <a:spcPts val="0"/>
              </a:spcAft>
            </a:pPr>
            <a:r>
              <a:rPr lang="bs-Latn-BA" sz="2400" b="1" dirty="0">
                <a:latin typeface="Times New Roman" panose="02020603050405020304" pitchFamily="18" charset="0"/>
                <a:ea typeface="Times New Roman" panose="02020603050405020304" pitchFamily="18" charset="0"/>
              </a:rPr>
              <a:t>Aktuelna pitanja iz sudske prakse</a:t>
            </a:r>
          </a:p>
          <a:p>
            <a:pPr algn="ctr">
              <a:spcAft>
                <a:spcPts val="0"/>
              </a:spcAft>
            </a:pPr>
            <a:r>
              <a:rPr lang="bs-Latn-BA" sz="2400" b="1" dirty="0">
                <a:latin typeface="Times New Roman" panose="02020603050405020304" pitchFamily="18" charset="0"/>
                <a:ea typeface="Times New Roman" panose="02020603050405020304" pitchFamily="18" charset="0"/>
              </a:rPr>
              <a:t> </a:t>
            </a:r>
          </a:p>
          <a:p>
            <a:pPr algn="ctr">
              <a:spcAft>
                <a:spcPts val="0"/>
              </a:spcAft>
            </a:pPr>
            <a:r>
              <a:rPr lang="bs-Latn-BA" sz="2400" b="1" dirty="0">
                <a:latin typeface="Times New Roman" panose="02020603050405020304" pitchFamily="18" charset="0"/>
                <a:ea typeface="Times New Roman" panose="02020603050405020304" pitchFamily="18" charset="0"/>
              </a:rPr>
              <a:t> </a:t>
            </a:r>
          </a:p>
          <a:p>
            <a:pPr algn="ctr">
              <a:spcAft>
                <a:spcPts val="0"/>
              </a:spcAft>
              <a:tabLst>
                <a:tab pos="676275" algn="l"/>
              </a:tabLst>
            </a:pPr>
            <a:r>
              <a:rPr lang="bs-Latn-BA" sz="2400" b="1" dirty="0">
                <a:latin typeface="Times New Roman" panose="02020603050405020304" pitchFamily="18" charset="0"/>
                <a:ea typeface="Times New Roman" panose="02020603050405020304" pitchFamily="18" charset="0"/>
              </a:rPr>
              <a:t>Edukator: Sudija Smiljana Mrša</a:t>
            </a:r>
          </a:p>
          <a:p>
            <a:pPr algn="ctr">
              <a:spcAft>
                <a:spcPts val="0"/>
              </a:spcAft>
              <a:tabLst>
                <a:tab pos="676275" algn="l"/>
              </a:tabLst>
            </a:pPr>
            <a:r>
              <a:rPr lang="bs-Latn-BA" sz="2400" b="1"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12082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5980" y="702528"/>
            <a:ext cx="10716322" cy="3416320"/>
          </a:xfrm>
          <a:prstGeom prst="rect">
            <a:avLst/>
          </a:prstGeom>
        </p:spPr>
        <p:txBody>
          <a:bodyPr wrap="square">
            <a:spAutoFit/>
          </a:bodyPr>
          <a:lstStyle/>
          <a:p>
            <a:pPr algn="just">
              <a:spcAft>
                <a:spcPts val="0"/>
              </a:spcAft>
            </a:pPr>
            <a:r>
              <a:rPr lang="bs-Latn-BA" b="1" dirty="0">
                <a:latin typeface="TimesNewRomanPSMT"/>
                <a:ea typeface="Times New Roman" panose="02020603050405020304" pitchFamily="18" charset="0"/>
                <a:cs typeface="TimesNewRomanPSMT"/>
              </a:rPr>
              <a:t>Vrhovni sud Republike Srpske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it-IT" b="1" dirty="0" err="1">
                <a:latin typeface="Times New Roman" panose="02020603050405020304" pitchFamily="18" charset="0"/>
                <a:ea typeface="Times New Roman" panose="02020603050405020304" pitchFamily="18" charset="0"/>
              </a:rPr>
              <a:t>Broj</a:t>
            </a:r>
            <a:r>
              <a:rPr lang="it-IT" b="1" dirty="0">
                <a:latin typeface="Times New Roman" panose="02020603050405020304" pitchFamily="18" charset="0"/>
                <a:ea typeface="Times New Roman" panose="02020603050405020304" pitchFamily="18" charset="0"/>
              </a:rPr>
              <a:t>: 15 0 U 001628 13 </a:t>
            </a:r>
            <a:r>
              <a:rPr lang="it-IT" b="1" dirty="0" err="1">
                <a:latin typeface="Times New Roman" panose="02020603050405020304" pitchFamily="18" charset="0"/>
                <a:ea typeface="Times New Roman" panose="02020603050405020304" pitchFamily="18" charset="0"/>
              </a:rPr>
              <a:t>Uvp</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it-IT" b="1" dirty="0" err="1">
                <a:latin typeface="Times New Roman" panose="02020603050405020304" pitchFamily="18" charset="0"/>
                <a:ea typeface="Times New Roman" panose="02020603050405020304" pitchFamily="18" charset="0"/>
              </a:rPr>
              <a:t>Banjaluka</a:t>
            </a:r>
            <a:r>
              <a:rPr lang="it-IT" b="1" dirty="0">
                <a:latin typeface="Times New Roman" panose="02020603050405020304" pitchFamily="18" charset="0"/>
                <a:ea typeface="Times New Roman" panose="02020603050405020304" pitchFamily="18" charset="0"/>
              </a:rPr>
              <a:t>, 14. aprila 2016. godine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it-IT"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indent="449580" algn="just">
              <a:spcAft>
                <a:spcPts val="0"/>
              </a:spcAft>
            </a:pPr>
            <a:r>
              <a:rPr lang="it-IT" b="1" dirty="0">
                <a:solidFill>
                  <a:srgbClr val="000000"/>
                </a:solidFill>
                <a:latin typeface="Times New Roman" panose="02020603050405020304" pitchFamily="18" charset="0"/>
                <a:ea typeface="Times New Roman" panose="02020603050405020304" pitchFamily="18" charset="0"/>
              </a:rPr>
              <a:t>“</a:t>
            </a:r>
            <a:r>
              <a:rPr lang="it-IT" b="1" dirty="0" err="1">
                <a:solidFill>
                  <a:srgbClr val="000000"/>
                </a:solidFill>
                <a:latin typeface="Times New Roman" panose="02020603050405020304" pitchFamily="18" charset="0"/>
                <a:ea typeface="Times New Roman" panose="02020603050405020304" pitchFamily="18" charset="0"/>
              </a:rPr>
              <a:t>Navodi</a:t>
            </a:r>
            <a:r>
              <a:rPr lang="it-IT" b="1" dirty="0">
                <a:solidFill>
                  <a:srgbClr val="000000"/>
                </a:solidFill>
                <a:latin typeface="Times New Roman" panose="02020603050405020304" pitchFamily="18" charset="0"/>
                <a:ea typeface="Times New Roman" panose="02020603050405020304" pitchFamily="18" charset="0"/>
              </a:rPr>
              <a:t> da se u </a:t>
            </a:r>
            <a:r>
              <a:rPr lang="it-IT" b="1" dirty="0" err="1">
                <a:solidFill>
                  <a:srgbClr val="000000"/>
                </a:solidFill>
                <a:latin typeface="Times New Roman" panose="02020603050405020304" pitchFamily="18" charset="0"/>
                <a:ea typeface="Times New Roman" panose="02020603050405020304" pitchFamily="18" charset="0"/>
              </a:rPr>
              <a:t>ovom</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slučaju</a:t>
            </a:r>
            <a:r>
              <a:rPr lang="it-IT" b="1" dirty="0">
                <a:solidFill>
                  <a:srgbClr val="000000"/>
                </a:solidFill>
                <a:latin typeface="Times New Roman" panose="02020603050405020304" pitchFamily="18" charset="0"/>
                <a:ea typeface="Times New Roman" panose="02020603050405020304" pitchFamily="18" charset="0"/>
              </a:rPr>
              <a:t> radi o </a:t>
            </a:r>
            <a:r>
              <a:rPr lang="it-IT" b="1" dirty="0" err="1">
                <a:solidFill>
                  <a:srgbClr val="000000"/>
                </a:solidFill>
                <a:latin typeface="Times New Roman" panose="02020603050405020304" pitchFamily="18" charset="0"/>
                <a:ea typeface="Times New Roman" panose="02020603050405020304" pitchFamily="18" charset="0"/>
              </a:rPr>
              <a:t>trećoj</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tužbi</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tužioca</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koja</a:t>
            </a:r>
            <a:r>
              <a:rPr lang="it-IT" b="1" dirty="0">
                <a:solidFill>
                  <a:srgbClr val="000000"/>
                </a:solidFill>
                <a:latin typeface="Times New Roman" panose="02020603050405020304" pitchFamily="18" charset="0"/>
                <a:ea typeface="Times New Roman" panose="02020603050405020304" pitchFamily="18" charset="0"/>
              </a:rPr>
              <a:t> se </a:t>
            </a:r>
            <a:r>
              <a:rPr lang="it-IT" b="1" dirty="0" err="1">
                <a:solidFill>
                  <a:srgbClr val="000000"/>
                </a:solidFill>
                <a:latin typeface="Times New Roman" panose="02020603050405020304" pitchFamily="18" charset="0"/>
                <a:ea typeface="Times New Roman" panose="02020603050405020304" pitchFamily="18" charset="0"/>
              </a:rPr>
              <a:t>zasniva</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na</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istom</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činjeničnom</a:t>
            </a:r>
            <a:r>
              <a:rPr lang="it-IT" b="1" dirty="0">
                <a:solidFill>
                  <a:srgbClr val="000000"/>
                </a:solidFill>
                <a:latin typeface="Times New Roman" panose="02020603050405020304" pitchFamily="18" charset="0"/>
                <a:ea typeface="Times New Roman" panose="02020603050405020304" pitchFamily="18" charset="0"/>
              </a:rPr>
              <a:t> i </a:t>
            </a:r>
            <a:r>
              <a:rPr lang="it-IT" b="1" dirty="0" err="1">
                <a:solidFill>
                  <a:srgbClr val="000000"/>
                </a:solidFill>
                <a:latin typeface="Times New Roman" panose="02020603050405020304" pitchFamily="18" charset="0"/>
                <a:ea typeface="Times New Roman" panose="02020603050405020304" pitchFamily="18" charset="0"/>
              </a:rPr>
              <a:t>pravnom</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osnovu</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kao</a:t>
            </a:r>
            <a:r>
              <a:rPr lang="it-IT" b="1" dirty="0">
                <a:solidFill>
                  <a:srgbClr val="000000"/>
                </a:solidFill>
                <a:latin typeface="Times New Roman" panose="02020603050405020304" pitchFamily="18" charset="0"/>
                <a:ea typeface="Times New Roman" panose="02020603050405020304" pitchFamily="18" charset="0"/>
              </a:rPr>
              <a:t> i </a:t>
            </a:r>
            <a:r>
              <a:rPr lang="it-IT" b="1" dirty="0" err="1">
                <a:solidFill>
                  <a:srgbClr val="000000"/>
                </a:solidFill>
                <a:latin typeface="Times New Roman" panose="02020603050405020304" pitchFamily="18" charset="0"/>
                <a:ea typeface="Times New Roman" panose="02020603050405020304" pitchFamily="18" charset="0"/>
              </a:rPr>
              <a:t>prethodne</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dvije</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tužbe</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koje</a:t>
            </a:r>
            <a:r>
              <a:rPr lang="it-IT" b="1" dirty="0">
                <a:solidFill>
                  <a:srgbClr val="000000"/>
                </a:solidFill>
                <a:latin typeface="Times New Roman" panose="02020603050405020304" pitchFamily="18" charset="0"/>
                <a:ea typeface="Times New Roman" panose="02020603050405020304" pitchFamily="18" charset="0"/>
              </a:rPr>
              <a:t> su </a:t>
            </a:r>
            <a:r>
              <a:rPr lang="it-IT" b="1" dirty="0" err="1">
                <a:solidFill>
                  <a:srgbClr val="000000"/>
                </a:solidFill>
                <a:latin typeface="Times New Roman" panose="02020603050405020304" pitchFamily="18" charset="0"/>
                <a:ea typeface="Times New Roman" panose="02020603050405020304" pitchFamily="18" charset="0"/>
              </a:rPr>
              <a:t>presudama</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nižestepenog</a:t>
            </a:r>
            <a:r>
              <a:rPr lang="it-IT" b="1" dirty="0">
                <a:solidFill>
                  <a:srgbClr val="000000"/>
                </a:solidFill>
                <a:latin typeface="Times New Roman" panose="02020603050405020304" pitchFamily="18" charset="0"/>
                <a:ea typeface="Times New Roman" panose="02020603050405020304" pitchFamily="18" charset="0"/>
              </a:rPr>
              <a:t> suda, </a:t>
            </a:r>
            <a:r>
              <a:rPr lang="it-IT" b="1" dirty="0" err="1">
                <a:solidFill>
                  <a:srgbClr val="000000"/>
                </a:solidFill>
                <a:latin typeface="Times New Roman" panose="02020603050405020304" pitchFamily="18" charset="0"/>
                <a:ea typeface="Times New Roman" panose="02020603050405020304" pitchFamily="18" charset="0"/>
              </a:rPr>
              <a:t>broj</a:t>
            </a:r>
            <a:r>
              <a:rPr lang="it-IT" b="1" dirty="0">
                <a:solidFill>
                  <a:srgbClr val="000000"/>
                </a:solidFill>
                <a:latin typeface="Times New Roman" panose="02020603050405020304" pitchFamily="18" charset="0"/>
                <a:ea typeface="Times New Roman" panose="02020603050405020304" pitchFamily="18" charset="0"/>
              </a:rPr>
              <a:t>: 15 0 U 000548 10 U od 19. </a:t>
            </a:r>
            <a:r>
              <a:rPr lang="it-IT" b="1" dirty="0" err="1">
                <a:solidFill>
                  <a:srgbClr val="000000"/>
                </a:solidFill>
                <a:latin typeface="Times New Roman" panose="02020603050405020304" pitchFamily="18" charset="0"/>
                <a:ea typeface="Times New Roman" panose="02020603050405020304" pitchFamily="18" charset="0"/>
              </a:rPr>
              <a:t>novembra</a:t>
            </a:r>
            <a:r>
              <a:rPr lang="it-IT" b="1" dirty="0">
                <a:solidFill>
                  <a:srgbClr val="000000"/>
                </a:solidFill>
                <a:latin typeface="Times New Roman" panose="02020603050405020304" pitchFamily="18" charset="0"/>
                <a:ea typeface="Times New Roman" panose="02020603050405020304" pitchFamily="18" charset="0"/>
              </a:rPr>
              <a:t> 2010. godine i </a:t>
            </a:r>
            <a:r>
              <a:rPr lang="it-IT" b="1" dirty="0" err="1">
                <a:solidFill>
                  <a:srgbClr val="000000"/>
                </a:solidFill>
                <a:latin typeface="Times New Roman" panose="02020603050405020304" pitchFamily="18" charset="0"/>
                <a:ea typeface="Times New Roman" panose="02020603050405020304" pitchFamily="18" charset="0"/>
              </a:rPr>
              <a:t>broj</a:t>
            </a:r>
            <a:r>
              <a:rPr lang="it-IT" b="1" dirty="0">
                <a:solidFill>
                  <a:srgbClr val="000000"/>
                </a:solidFill>
                <a:latin typeface="Times New Roman" panose="02020603050405020304" pitchFamily="18" charset="0"/>
                <a:ea typeface="Times New Roman" panose="02020603050405020304" pitchFamily="18" charset="0"/>
              </a:rPr>
              <a:t>: 15 0 U 000789 11 U od 30. </a:t>
            </a:r>
            <a:r>
              <a:rPr lang="it-IT" b="1" dirty="0" err="1">
                <a:solidFill>
                  <a:srgbClr val="000000"/>
                </a:solidFill>
                <a:latin typeface="Times New Roman" panose="02020603050405020304" pitchFamily="18" charset="0"/>
                <a:ea typeface="Times New Roman" panose="02020603050405020304" pitchFamily="18" charset="0"/>
              </a:rPr>
              <a:t>maja</a:t>
            </a:r>
            <a:r>
              <a:rPr lang="it-IT" b="1" dirty="0">
                <a:solidFill>
                  <a:srgbClr val="000000"/>
                </a:solidFill>
                <a:latin typeface="Times New Roman" panose="02020603050405020304" pitchFamily="18" charset="0"/>
                <a:ea typeface="Times New Roman" panose="02020603050405020304" pitchFamily="18" charset="0"/>
              </a:rPr>
              <a:t> 2011. godine, </a:t>
            </a:r>
            <a:r>
              <a:rPr lang="it-IT" b="1" dirty="0" err="1">
                <a:solidFill>
                  <a:srgbClr val="000000"/>
                </a:solidFill>
                <a:latin typeface="Times New Roman" panose="02020603050405020304" pitchFamily="18" charset="0"/>
                <a:ea typeface="Times New Roman" panose="02020603050405020304" pitchFamily="18" charset="0"/>
              </a:rPr>
              <a:t>uvažene</a:t>
            </a:r>
            <a:r>
              <a:rPr lang="it-IT" b="1" dirty="0">
                <a:solidFill>
                  <a:srgbClr val="000000"/>
                </a:solidFill>
                <a:latin typeface="Times New Roman" panose="02020603050405020304" pitchFamily="18" charset="0"/>
                <a:ea typeface="Times New Roman" panose="02020603050405020304" pitchFamily="18" charset="0"/>
              </a:rPr>
              <a:t> i da je </a:t>
            </a:r>
            <a:r>
              <a:rPr lang="it-IT" b="1" dirty="0" err="1">
                <a:solidFill>
                  <a:srgbClr val="000000"/>
                </a:solidFill>
                <a:latin typeface="Times New Roman" panose="02020603050405020304" pitchFamily="18" charset="0"/>
                <a:ea typeface="Times New Roman" panose="02020603050405020304" pitchFamily="18" charset="0"/>
              </a:rPr>
              <a:t>razlog</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zbog</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kojeg</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tužilac</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treći</a:t>
            </a:r>
            <a:r>
              <a:rPr lang="it-IT" b="1" dirty="0">
                <a:solidFill>
                  <a:srgbClr val="000000"/>
                </a:solidFill>
                <a:latin typeface="Times New Roman" panose="02020603050405020304" pitchFamily="18" charset="0"/>
                <a:ea typeface="Times New Roman" panose="02020603050405020304" pitchFamily="18" charset="0"/>
              </a:rPr>
              <a:t> puta </a:t>
            </a:r>
            <a:r>
              <a:rPr lang="it-IT" b="1" dirty="0" err="1">
                <a:solidFill>
                  <a:srgbClr val="000000"/>
                </a:solidFill>
                <a:latin typeface="Times New Roman" panose="02020603050405020304" pitchFamily="18" charset="0"/>
                <a:ea typeface="Times New Roman" panose="02020603050405020304" pitchFamily="18" charset="0"/>
              </a:rPr>
              <a:t>traži</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poništenje</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drugostepenog</a:t>
            </a:r>
            <a:r>
              <a:rPr lang="it-IT" b="1" dirty="0">
                <a:solidFill>
                  <a:srgbClr val="000000"/>
                </a:solidFill>
                <a:latin typeface="Times New Roman" panose="02020603050405020304" pitchFamily="18" charset="0"/>
                <a:ea typeface="Times New Roman" panose="02020603050405020304" pitchFamily="18" charset="0"/>
              </a:rPr>
              <a:t> </a:t>
            </a:r>
            <a:r>
              <a:rPr lang="it-IT" b="1" dirty="0" err="1">
                <a:solidFill>
                  <a:srgbClr val="000000"/>
                </a:solidFill>
                <a:latin typeface="Times New Roman" panose="02020603050405020304" pitchFamily="18" charset="0"/>
                <a:ea typeface="Times New Roman" panose="02020603050405020304" pitchFamily="18" charset="0"/>
              </a:rPr>
              <a:t>rješenja</a:t>
            </a:r>
            <a:r>
              <a:rPr lang="it-IT" b="1" dirty="0">
                <a:solidFill>
                  <a:srgbClr val="000000"/>
                </a:solidFill>
                <a:latin typeface="Times New Roman" panose="02020603050405020304" pitchFamily="18" charset="0"/>
                <a:ea typeface="Times New Roman" panose="02020603050405020304" pitchFamily="18" charset="0"/>
              </a:rPr>
              <a:t>, isti”.</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9880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5979" y="769434"/>
            <a:ext cx="10939348" cy="5570756"/>
          </a:xfrm>
          <a:prstGeom prst="rect">
            <a:avLst/>
          </a:prstGeom>
        </p:spPr>
        <p:txBody>
          <a:bodyPr wrap="square">
            <a:spAutoFit/>
          </a:bodyPr>
          <a:lstStyle/>
          <a:p>
            <a:pPr>
              <a:spcAft>
                <a:spcPts val="0"/>
              </a:spcAft>
            </a:pPr>
            <a:r>
              <a:rPr lang="en-US" b="1" dirty="0" err="1">
                <a:latin typeface="Times New Roman" panose="02020603050405020304" pitchFamily="18" charset="0"/>
                <a:ea typeface="Times New Roman" panose="02020603050405020304" pitchFamily="18" charset="0"/>
              </a:rPr>
              <a:t>Primjena</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člana</a:t>
            </a:r>
            <a:r>
              <a:rPr lang="en-US" b="1" dirty="0">
                <a:latin typeface="Times New Roman" panose="02020603050405020304" pitchFamily="18" charset="0"/>
                <a:ea typeface="Times New Roman" panose="02020603050405020304" pitchFamily="18" charset="0"/>
              </a:rPr>
              <a:t> 178. </a:t>
            </a:r>
            <a:r>
              <a:rPr lang="en-US" b="1" dirty="0" err="1">
                <a:latin typeface="Times New Roman" panose="02020603050405020304" pitchFamily="18" charset="0"/>
                <a:ea typeface="Times New Roman" panose="02020603050405020304" pitchFamily="18" charset="0"/>
              </a:rPr>
              <a:t>Zakona</a:t>
            </a:r>
            <a:r>
              <a:rPr lang="en-US" b="1" dirty="0">
                <a:latin typeface="Times New Roman" panose="02020603050405020304" pitchFamily="18" charset="0"/>
                <a:ea typeface="Times New Roman" panose="02020603050405020304" pitchFamily="18" charset="0"/>
              </a:rPr>
              <a:t> o </a:t>
            </a:r>
            <a:r>
              <a:rPr lang="en-US" b="1" dirty="0" err="1">
                <a:latin typeface="Times New Roman" panose="02020603050405020304" pitchFamily="18" charset="0"/>
                <a:ea typeface="Times New Roman" panose="02020603050405020304" pitchFamily="18" charset="0"/>
              </a:rPr>
              <a:t>penzijskom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i</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invalidskom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osiguranju</a:t>
            </a:r>
            <a:r>
              <a:rPr lang="en-US" b="1" dirty="0">
                <a:latin typeface="Times New Roman" panose="02020603050405020304" pitchFamily="18" charset="0"/>
                <a:ea typeface="Times New Roman" panose="02020603050405020304" pitchFamily="18" charset="0"/>
              </a:rPr>
              <a:t> (“ </a:t>
            </a:r>
            <a:r>
              <a:rPr lang="en-US" b="1" dirty="0" err="1">
                <a:latin typeface="Times New Roman" panose="02020603050405020304" pitchFamily="18" charset="0"/>
                <a:ea typeface="Times New Roman" panose="02020603050405020304" pitchFamily="18" charset="0"/>
              </a:rPr>
              <a:t>Službeni</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glasnik</a:t>
            </a:r>
            <a:r>
              <a:rPr lang="en-US" b="1" dirty="0">
                <a:latin typeface="Times New Roman" panose="02020603050405020304" pitchFamily="18" charset="0"/>
                <a:ea typeface="Times New Roman" panose="02020603050405020304" pitchFamily="18" charset="0"/>
              </a:rPr>
              <a:t> RS” </a:t>
            </a:r>
            <a:r>
              <a:rPr lang="en-US" b="1" dirty="0" err="1">
                <a:latin typeface="Times New Roman" panose="02020603050405020304" pitchFamily="18" charset="0"/>
                <a:ea typeface="Times New Roman" panose="02020603050405020304" pitchFamily="18" charset="0"/>
              </a:rPr>
              <a:t>broj</a:t>
            </a:r>
            <a:r>
              <a:rPr lang="en-US" b="1" dirty="0">
                <a:latin typeface="Times New Roman" panose="02020603050405020304" pitchFamily="18" charset="0"/>
                <a:ea typeface="Times New Roman" panose="02020603050405020304" pitchFamily="18" charset="0"/>
              </a:rPr>
              <a:t> 134/11, 82/13 </a:t>
            </a:r>
            <a:r>
              <a:rPr lang="en-US" b="1" dirty="0" err="1">
                <a:latin typeface="Times New Roman" panose="02020603050405020304" pitchFamily="18" charset="0"/>
                <a:ea typeface="Times New Roman" panose="02020603050405020304" pitchFamily="18" charset="0"/>
              </a:rPr>
              <a:t>i</a:t>
            </a:r>
            <a:r>
              <a:rPr lang="en-US" b="1" dirty="0">
                <a:latin typeface="Times New Roman" panose="02020603050405020304" pitchFamily="18" charset="0"/>
                <a:ea typeface="Times New Roman" panose="02020603050405020304" pitchFamily="18" charset="0"/>
              </a:rPr>
              <a:t> 103/15).</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sz="1600"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sz="1600"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NewRomanPSMT"/>
                <a:ea typeface="Times New Roman" panose="02020603050405020304" pitchFamily="18" charset="0"/>
                <a:cs typeface="TimesNewRomanPSMT"/>
              </a:rPr>
              <a:t>Vrhovni sud Republike Srpske</a:t>
            </a:r>
            <a:r>
              <a:rPr lang="bs-Latn-BA" sz="1600"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sr-Cyrl-BA" b="1" dirty="0" err="1">
                <a:latin typeface="Times New Roman" panose="02020603050405020304" pitchFamily="18" charset="0"/>
                <a:ea typeface="Times New Roman" panose="02020603050405020304" pitchFamily="18" charset="0"/>
              </a:rPr>
              <a:t>Broj</a:t>
            </a:r>
            <a:r>
              <a:rPr lang="sr-Cyrl-BA" b="1" dirty="0">
                <a:latin typeface="Times New Roman" panose="02020603050405020304" pitchFamily="18" charset="0"/>
                <a:ea typeface="Times New Roman" panose="02020603050405020304" pitchFamily="18" charset="0"/>
              </a:rPr>
              <a:t>: </a:t>
            </a:r>
            <a:r>
              <a:rPr lang="bs-Latn-BA" b="1" dirty="0">
                <a:latin typeface="Times New Roman" panose="02020603050405020304" pitchFamily="18" charset="0"/>
                <a:ea typeface="Times New Roman" panose="02020603050405020304" pitchFamily="18" charset="0"/>
              </a:rPr>
              <a:t>11 0 U 012735 14 </a:t>
            </a:r>
            <a:r>
              <a:rPr lang="sr-Cyrl-BA" b="1" dirty="0" err="1">
                <a:latin typeface="Times New Roman" panose="02020603050405020304" pitchFamily="18" charset="0"/>
                <a:ea typeface="Times New Roman" panose="02020603050405020304" pitchFamily="18" charset="0"/>
              </a:rPr>
              <a:t>Uvp</a:t>
            </a:r>
            <a:r>
              <a:rPr lang="sr-Cyrl-RS"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sr-Cyrl-BA" b="1" dirty="0" err="1">
                <a:latin typeface="Times New Roman" panose="02020603050405020304" pitchFamily="18" charset="0"/>
                <a:ea typeface="Times New Roman" panose="02020603050405020304" pitchFamily="18" charset="0"/>
              </a:rPr>
              <a:t>Banja</a:t>
            </a:r>
            <a:r>
              <a:rPr lang="sr-Cyrl-BA" b="1" dirty="0">
                <a:latin typeface="Times New Roman" panose="02020603050405020304" pitchFamily="18" charset="0"/>
                <a:ea typeface="Times New Roman" panose="02020603050405020304" pitchFamily="18" charset="0"/>
              </a:rPr>
              <a:t> </a:t>
            </a:r>
            <a:r>
              <a:rPr lang="sr-Cyrl-BA" b="1" dirty="0" err="1">
                <a:latin typeface="Times New Roman" panose="02020603050405020304" pitchFamily="18" charset="0"/>
                <a:ea typeface="Times New Roman" panose="02020603050405020304" pitchFamily="18" charset="0"/>
              </a:rPr>
              <a:t>Luka</a:t>
            </a:r>
            <a:r>
              <a:rPr lang="sr-Cyrl-BA" b="1" dirty="0">
                <a:latin typeface="Times New Roman" panose="02020603050405020304" pitchFamily="18" charset="0"/>
                <a:ea typeface="Times New Roman" panose="02020603050405020304" pitchFamily="18" charset="0"/>
              </a:rPr>
              <a:t>, </a:t>
            </a:r>
            <a:r>
              <a:rPr lang="bs-Latn-BA" b="1" dirty="0">
                <a:latin typeface="Times New Roman" panose="02020603050405020304" pitchFamily="18" charset="0"/>
                <a:ea typeface="Times New Roman" panose="02020603050405020304" pitchFamily="18" charset="0"/>
              </a:rPr>
              <a:t>27.01.2016</a:t>
            </a:r>
            <a:r>
              <a:rPr lang="sr-Cyrl-BA" b="1" dirty="0">
                <a:latin typeface="Times New Roman" panose="02020603050405020304" pitchFamily="18" charset="0"/>
                <a:ea typeface="Times New Roman" panose="02020603050405020304" pitchFamily="18" charset="0"/>
              </a:rPr>
              <a:t>. </a:t>
            </a:r>
            <a:r>
              <a:rPr lang="sr-Cyrl-BA" b="1" dirty="0" err="1">
                <a:latin typeface="Times New Roman" panose="02020603050405020304" pitchFamily="18" charset="0"/>
                <a:ea typeface="Times New Roman" panose="02020603050405020304" pitchFamily="18" charset="0"/>
              </a:rPr>
              <a:t>godine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indent="449580" algn="just">
              <a:spcAft>
                <a:spcPts val="0"/>
              </a:spcAft>
            </a:pPr>
            <a:r>
              <a:rPr lang="bs-Latn-BA" b="1" dirty="0">
                <a:latin typeface="Times New Roman" panose="02020603050405020304" pitchFamily="18" charset="0"/>
                <a:ea typeface="Times New Roman" panose="02020603050405020304" pitchFamily="18" charset="0"/>
              </a:rPr>
              <a:t>„Ovo stoga, što odredbe člana 131. i 178. Zakona o PIO razlikuju sticanje uslova na starosnu penziju kao prava iz penzijskog i invalidskog osiguranja i ostvarivanje, (priznavanje), tog prava, koje je moguće tek nakon </a:t>
            </a:r>
            <a:r>
              <a:rPr lang="bs-Latn-BA" b="1" dirty="0" err="1">
                <a:latin typeface="Times New Roman" panose="02020603050405020304" pitchFamily="18" charset="0"/>
                <a:ea typeface="Times New Roman" panose="02020603050405020304" pitchFamily="18" charset="0"/>
              </a:rPr>
              <a:t>podnošenja</a:t>
            </a:r>
            <a:r>
              <a:rPr lang="bs-Latn-BA" b="1" dirty="0">
                <a:latin typeface="Times New Roman" panose="02020603050405020304" pitchFamily="18" charset="0"/>
                <a:ea typeface="Times New Roman" panose="02020603050405020304" pitchFamily="18" charset="0"/>
              </a:rPr>
              <a:t> zahtjeva po prestanku osiguranja. U konkretnom slučaju, tužilac je u 2012. godini stekao uslove za ostvarivanje prava na starosnu penziju ali je priznavanje tog prava </a:t>
            </a:r>
            <a:r>
              <a:rPr lang="bs-Latn-BA" b="1" dirty="0" err="1">
                <a:latin typeface="Times New Roman" panose="02020603050405020304" pitchFamily="18" charset="0"/>
                <a:ea typeface="Times New Roman" panose="02020603050405020304" pitchFamily="18" charset="0"/>
              </a:rPr>
              <a:t>zatražio</a:t>
            </a:r>
            <a:r>
              <a:rPr lang="bs-Latn-BA" b="1" dirty="0">
                <a:latin typeface="Times New Roman" panose="02020603050405020304" pitchFamily="18" charset="0"/>
                <a:ea typeface="Times New Roman" panose="02020603050405020304" pitchFamily="18" charset="0"/>
              </a:rPr>
              <a:t> u 2013. godini nakon prestanka osiguranja zbog čega se na njega ne mogu </a:t>
            </a:r>
            <a:r>
              <a:rPr lang="bs-Latn-BA" b="1" dirty="0" err="1">
                <a:latin typeface="Times New Roman" panose="02020603050405020304" pitchFamily="18" charset="0"/>
                <a:ea typeface="Times New Roman" panose="02020603050405020304" pitchFamily="18" charset="0"/>
              </a:rPr>
              <a:t>primujeniti</a:t>
            </a:r>
            <a:r>
              <a:rPr lang="bs-Latn-BA" b="1" dirty="0">
                <a:latin typeface="Times New Roman" panose="02020603050405020304" pitchFamily="18" charset="0"/>
                <a:ea typeface="Times New Roman" panose="02020603050405020304" pitchFamily="18" charset="0"/>
              </a:rPr>
              <a:t> odredbe člana 178. alineja b), Zakona o PIO jer je on u 2012. godini </a:t>
            </a:r>
            <a:r>
              <a:rPr lang="bs-Latn-BA" b="1" dirty="0" err="1">
                <a:latin typeface="Times New Roman" panose="02020603050405020304" pitchFamily="18" charset="0"/>
                <a:ea typeface="Times New Roman" panose="02020603050405020304" pitchFamily="18" charset="0"/>
              </a:rPr>
              <a:t>navršio</a:t>
            </a:r>
            <a:r>
              <a:rPr lang="bs-Latn-BA" b="1" dirty="0">
                <a:latin typeface="Times New Roman" panose="02020603050405020304" pitchFamily="18" charset="0"/>
                <a:ea typeface="Times New Roman" panose="02020603050405020304" pitchFamily="18" charset="0"/>
              </a:rPr>
              <a:t> 40 godina penzijskog staža a ne u 2013. godini. Otuda razlozi kojima se tuženi rukovodio prilikom donošenja osporenog akta nisu zasnovani na pravilnoj primjeni odredaba člana 178. stav 1. alineja b) Zakona o PIO. U tom smislu se ni razlozi obrazloženja pobijane presude ne zasnivaju na pravilnoj primjeni tih odredaba“.</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7097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039" y="724829"/>
            <a:ext cx="10705171" cy="3970318"/>
          </a:xfrm>
          <a:prstGeom prst="rect">
            <a:avLst/>
          </a:prstGeom>
        </p:spPr>
        <p:txBody>
          <a:bodyPr wrap="square">
            <a:spAutoFit/>
          </a:bodyPr>
          <a:lstStyle/>
          <a:p>
            <a:pPr>
              <a:spcAft>
                <a:spcPts val="0"/>
              </a:spcAft>
            </a:pPr>
            <a:r>
              <a:rPr lang="en-US" b="1" dirty="0" err="1">
                <a:latin typeface="Times New Roman" panose="02020603050405020304" pitchFamily="18" charset="0"/>
                <a:ea typeface="Times New Roman" panose="02020603050405020304" pitchFamily="18" charset="0"/>
              </a:rPr>
              <a:t>Primjena</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člana</a:t>
            </a:r>
            <a:r>
              <a:rPr lang="en-US" b="1" dirty="0">
                <a:latin typeface="Times New Roman" panose="02020603050405020304" pitchFamily="18" charset="0"/>
                <a:ea typeface="Times New Roman" panose="02020603050405020304" pitchFamily="18" charset="0"/>
              </a:rPr>
              <a:t> 49. </a:t>
            </a:r>
            <a:r>
              <a:rPr lang="en-US" b="1" dirty="0" err="1">
                <a:latin typeface="Times New Roman" panose="02020603050405020304" pitchFamily="18" charset="0"/>
                <a:ea typeface="Times New Roman" panose="02020603050405020304" pitchFamily="18" charset="0"/>
              </a:rPr>
              <a:t>Zakona</a:t>
            </a:r>
            <a:r>
              <a:rPr lang="en-US" b="1" dirty="0">
                <a:latin typeface="Times New Roman" panose="02020603050405020304" pitchFamily="18" charset="0"/>
                <a:ea typeface="Times New Roman" panose="02020603050405020304" pitchFamily="18" charset="0"/>
              </a:rPr>
              <a:t> o </a:t>
            </a:r>
            <a:r>
              <a:rPr lang="en-US" b="1" dirty="0" err="1">
                <a:latin typeface="Times New Roman" panose="02020603050405020304" pitchFamily="18" charset="0"/>
                <a:ea typeface="Times New Roman" panose="02020603050405020304" pitchFamily="18" charset="0"/>
              </a:rPr>
              <a:t>penzijskom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i</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invalidskom</a:t>
            </a:r>
            <a:r>
              <a:rPr lang="en-US" b="1" dirty="0">
                <a:latin typeface="Times New Roman" panose="02020603050405020304" pitchFamily="18" charset="0"/>
                <a:ea typeface="Times New Roman" panose="02020603050405020304" pitchFamily="18" charset="0"/>
              </a:rPr>
              <a:t> </a:t>
            </a:r>
            <a:r>
              <a:rPr lang="en-US" b="1" dirty="0" err="1">
                <a:latin typeface="Times New Roman" panose="02020603050405020304" pitchFamily="18" charset="0"/>
                <a:ea typeface="Times New Roman" panose="02020603050405020304" pitchFamily="18" charset="0"/>
              </a:rPr>
              <a:t>osiguranju</a:t>
            </a:r>
            <a:endParaRPr lang="bs-Latn-BA" sz="1400" dirty="0">
              <a:latin typeface="Times New Roman" panose="02020603050405020304" pitchFamily="18" charset="0"/>
              <a:ea typeface="Times New Roman" panose="02020603050405020304" pitchFamily="18" charset="0"/>
            </a:endParaRPr>
          </a:p>
          <a:p>
            <a:pPr>
              <a:spcAft>
                <a:spcPts val="0"/>
              </a:spcAft>
            </a:pPr>
            <a:r>
              <a:rPr lang="en-US"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spcAft>
                <a:spcPts val="0"/>
              </a:spcAft>
            </a:pPr>
            <a:r>
              <a:rPr lang="en-US" b="1" dirty="0">
                <a:latin typeface="Times New Roman" panose="02020603050405020304" pitchFamily="18" charset="0"/>
                <a:ea typeface="Times New Roman" panose="02020603050405020304" pitchFamily="18" charset="0"/>
              </a:rPr>
              <a:t> </a:t>
            </a:r>
            <a:r>
              <a:rPr lang="bs-Latn-BA" b="1" dirty="0">
                <a:latin typeface="TimesNewRomanPSMT"/>
                <a:ea typeface="Times New Roman" panose="02020603050405020304" pitchFamily="18" charset="0"/>
                <a:cs typeface="TimesNewRomanPSMT"/>
              </a:rPr>
              <a:t>Vrhovni sud Republike Srpske</a:t>
            </a:r>
            <a:r>
              <a:rPr lang="bs-Latn-BA" sz="1600"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sr-Cyrl-BA" b="1" dirty="0" err="1">
                <a:latin typeface="Times New Roman" panose="02020603050405020304" pitchFamily="18" charset="0"/>
                <a:ea typeface="Times New Roman" panose="02020603050405020304" pitchFamily="18" charset="0"/>
              </a:rPr>
              <a:t>Broj</a:t>
            </a:r>
            <a:r>
              <a:rPr lang="sr-Cyrl-BA" b="1" dirty="0">
                <a:latin typeface="Times New Roman" panose="02020603050405020304" pitchFamily="18" charset="0"/>
                <a:ea typeface="Times New Roman" panose="02020603050405020304" pitchFamily="18" charset="0"/>
              </a:rPr>
              <a:t>: </a:t>
            </a:r>
            <a:r>
              <a:rPr lang="bs-Latn-BA" b="1" dirty="0">
                <a:latin typeface="Times New Roman" panose="02020603050405020304" pitchFamily="18" charset="0"/>
                <a:ea typeface="Times New Roman" panose="02020603050405020304" pitchFamily="18" charset="0"/>
              </a:rPr>
              <a:t>11 0 U 011319 14 </a:t>
            </a:r>
            <a:r>
              <a:rPr lang="sr-Cyrl-BA" b="1" dirty="0" err="1">
                <a:latin typeface="Times New Roman" panose="02020603050405020304" pitchFamily="18" charset="0"/>
                <a:ea typeface="Times New Roman" panose="02020603050405020304" pitchFamily="18" charset="0"/>
              </a:rPr>
              <a:t>Uvp</a:t>
            </a:r>
            <a:r>
              <a:rPr lang="sr-Cyrl-RS"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sr-Cyrl-BA" b="1" dirty="0" err="1">
                <a:latin typeface="Times New Roman" panose="02020603050405020304" pitchFamily="18" charset="0"/>
                <a:ea typeface="Times New Roman" panose="02020603050405020304" pitchFamily="18" charset="0"/>
              </a:rPr>
              <a:t>Banja</a:t>
            </a:r>
            <a:r>
              <a:rPr lang="sr-Cyrl-BA" b="1" dirty="0">
                <a:latin typeface="Times New Roman" panose="02020603050405020304" pitchFamily="18" charset="0"/>
                <a:ea typeface="Times New Roman" panose="02020603050405020304" pitchFamily="18" charset="0"/>
              </a:rPr>
              <a:t> </a:t>
            </a:r>
            <a:r>
              <a:rPr lang="sr-Cyrl-BA" b="1" dirty="0" err="1">
                <a:latin typeface="Times New Roman" panose="02020603050405020304" pitchFamily="18" charset="0"/>
                <a:ea typeface="Times New Roman" panose="02020603050405020304" pitchFamily="18" charset="0"/>
              </a:rPr>
              <a:t>Luka</a:t>
            </a:r>
            <a:r>
              <a:rPr lang="sr-Cyrl-BA" b="1" dirty="0">
                <a:latin typeface="Times New Roman" panose="02020603050405020304" pitchFamily="18" charset="0"/>
                <a:ea typeface="Times New Roman" panose="02020603050405020304" pitchFamily="18" charset="0"/>
              </a:rPr>
              <a:t>, </a:t>
            </a:r>
            <a:r>
              <a:rPr lang="bs-Latn-BA" b="1" dirty="0">
                <a:latin typeface="Times New Roman" panose="02020603050405020304" pitchFamily="18" charset="0"/>
                <a:ea typeface="Times New Roman" panose="02020603050405020304" pitchFamily="18" charset="0"/>
              </a:rPr>
              <a:t>06.04.2016</a:t>
            </a:r>
            <a:r>
              <a:rPr lang="sr-Cyrl-BA" b="1" dirty="0">
                <a:latin typeface="Times New Roman" panose="02020603050405020304" pitchFamily="18" charset="0"/>
                <a:ea typeface="Times New Roman" panose="02020603050405020304" pitchFamily="18" charset="0"/>
              </a:rPr>
              <a:t>. </a:t>
            </a:r>
            <a:r>
              <a:rPr lang="sr-Cyrl-BA" b="1" dirty="0" err="1">
                <a:latin typeface="Times New Roman" panose="02020603050405020304" pitchFamily="18" charset="0"/>
                <a:ea typeface="Times New Roman" panose="02020603050405020304" pitchFamily="18" charset="0"/>
              </a:rPr>
              <a:t>godine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indent="449580" algn="just">
              <a:spcAft>
                <a:spcPts val="0"/>
              </a:spcAft>
            </a:pPr>
            <a:r>
              <a:rPr lang="sr-Latn-BA" sz="1400" dirty="0">
                <a:latin typeface="Times New Roman" panose="02020603050405020304" pitchFamily="18" charset="0"/>
                <a:ea typeface="Times New Roman" panose="02020603050405020304" pitchFamily="18" charset="0"/>
              </a:rPr>
              <a:t>„</a:t>
            </a:r>
            <a:r>
              <a:rPr lang="sr-Latn-BA" b="1" dirty="0">
                <a:latin typeface="Times New Roman" panose="02020603050405020304" pitchFamily="18" charset="0"/>
                <a:ea typeface="Times New Roman" panose="02020603050405020304" pitchFamily="18" charset="0"/>
              </a:rPr>
              <a:t>Zbog </a:t>
            </a:r>
            <a:r>
              <a:rPr lang="sr-Latn-BA" b="1" dirty="0" err="1">
                <a:latin typeface="Times New Roman" panose="02020603050405020304" pitchFamily="18" charset="0"/>
                <a:ea typeface="Times New Roman" panose="02020603050405020304" pitchFamily="18" charset="0"/>
              </a:rPr>
              <a:t>nevedenih</a:t>
            </a:r>
            <a:r>
              <a:rPr lang="sr-Latn-BA" b="1" dirty="0">
                <a:latin typeface="Times New Roman" panose="02020603050405020304" pitchFamily="18" charset="0"/>
                <a:ea typeface="Times New Roman" panose="02020603050405020304" pitchFamily="18" charset="0"/>
              </a:rPr>
              <a:t> nedostataka nije moguće ispitati zakonitost pobijane presude, i osporenog akta, jer nisu dati odgovori na bitne prigovore žalbe i tužbe da nisu utvrđene odlučne činjenice za pravilnu primjenu odredaba člana 49. tačka 1. ZPIO i člana 17. Pravilnika, a navedene nedostatke osporenog akta nije otklonio sud u pobijanoj presudi. Proizlazi da nije raspravljeno koje je poslove tužilac obavljao na dan ocjene radne sposobnosti odnosno prije pokretanja postupka za ostvarivanje prava po osnovu invalidnosti, što je od uticaja na pravilnu primjenu odredaba člana 57. v) ZPIO.“ </a:t>
            </a:r>
            <a:endParaRPr lang="bs-Latn-BA" sz="1400" dirty="0">
              <a:latin typeface="Times New Roman" panose="02020603050405020304" pitchFamily="18" charset="0"/>
              <a:ea typeface="Times New Roman" panose="02020603050405020304" pitchFamily="18" charset="0"/>
            </a:endParaRPr>
          </a:p>
          <a:p>
            <a:pPr indent="449580" algn="just">
              <a:spcAft>
                <a:spcPts val="0"/>
              </a:spcAft>
            </a:pPr>
            <a:r>
              <a:rPr lang="sr-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indent="449580" algn="just">
              <a:spcAft>
                <a:spcPts val="0"/>
              </a:spcAft>
            </a:pPr>
            <a:r>
              <a:rPr lang="sr-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0202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6995" y="1237784"/>
            <a:ext cx="10526751" cy="5478423"/>
          </a:xfrm>
          <a:prstGeom prst="rect">
            <a:avLst/>
          </a:prstGeom>
        </p:spPr>
        <p:txBody>
          <a:bodyPr wrap="square">
            <a:spAutoFit/>
          </a:bodyPr>
          <a:lstStyle/>
          <a:p>
            <a:pPr algn="just">
              <a:spcAft>
                <a:spcPts val="0"/>
              </a:spcAft>
            </a:pPr>
            <a:r>
              <a:rPr lang="bs-Latn-BA" b="1" dirty="0">
                <a:latin typeface="TimesNewRomanPSMT"/>
                <a:ea typeface="Times New Roman" panose="02020603050405020304" pitchFamily="18" charset="0"/>
                <a:cs typeface="TimesNewRomanPSMT"/>
              </a:rPr>
              <a:t>Vrhovni sud Republike Srpske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Broj: 11 0 U 012403 15 </a:t>
            </a:r>
            <a:r>
              <a:rPr lang="hr-HR" b="1" dirty="0" err="1">
                <a:solidFill>
                  <a:srgbClr val="000000"/>
                </a:solidFill>
                <a:latin typeface="Times New Roman" panose="02020603050405020304" pitchFamily="18" charset="0"/>
                <a:ea typeface="Times New Roman" panose="02020603050405020304" pitchFamily="18" charset="0"/>
              </a:rPr>
              <a:t>Uvp</a:t>
            </a: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Banja Luka, 11.05.2016. godine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spcAft>
                <a:spcPts val="0"/>
              </a:spcAft>
            </a:pPr>
            <a:r>
              <a:rPr lang="bs-Latn-BA" b="1" dirty="0">
                <a:latin typeface="Times New Roman" panose="02020603050405020304" pitchFamily="18" charset="0"/>
                <a:ea typeface="Times New Roman" panose="02020603050405020304" pitchFamily="18" charset="0"/>
              </a:rPr>
              <a:t>„U ovom predmetu, stavom 1. izreke presude od 28.10.2014. godine tužba je odbijena, dok iz razloga njenog obrazloženja slijedi da je tužba uvažena i osporeni akt poništen. Suprotnost sadržaja izreke presude i njenog obrazloženja predstavlja povredu pravila postupka koja je od uticaja na donošenje pravilne i zakonite presude (član 209. u vezi sa članom 191. ZPP). Takva suprotnost se ne može smatrati greškom u smislu odredbe člana 195. stav 1. ZPP, jer u izradi presude sud nije počinio nijednu grešku u imenima, brojevima, datumima, a nema nedostataka u obliku, niti </a:t>
            </a:r>
            <a:r>
              <a:rPr lang="bs-Latn-BA" b="1" dirty="0" err="1">
                <a:latin typeface="Times New Roman" panose="02020603050405020304" pitchFamily="18" charset="0"/>
                <a:ea typeface="Times New Roman" panose="02020603050405020304" pitchFamily="18" charset="0"/>
              </a:rPr>
              <a:t>nesaglasnosti</a:t>
            </a:r>
            <a:r>
              <a:rPr lang="bs-Latn-BA" b="1" dirty="0">
                <a:latin typeface="Times New Roman" panose="02020603050405020304" pitchFamily="18" charset="0"/>
                <a:ea typeface="Times New Roman" panose="02020603050405020304" pitchFamily="18" charset="0"/>
              </a:rPr>
              <a:t> između prepisa i izvornika presude. Dakle, rješenjem o ispravci greške , </a:t>
            </a:r>
            <a:r>
              <a:rPr lang="bs-Latn-BA" b="1" dirty="0" err="1">
                <a:latin typeface="Times New Roman" panose="02020603050405020304" pitchFamily="18" charset="0"/>
                <a:ea typeface="Times New Roman" panose="02020603050405020304" pitchFamily="18" charset="0"/>
              </a:rPr>
              <a:t>nižestepeni</a:t>
            </a:r>
            <a:r>
              <a:rPr lang="bs-Latn-BA" b="1" dirty="0">
                <a:latin typeface="Times New Roman" panose="02020603050405020304" pitchFamily="18" charset="0"/>
                <a:ea typeface="Times New Roman" panose="02020603050405020304" pitchFamily="18" charset="0"/>
              </a:rPr>
              <a:t> sud je pogrešno primijenio odredbu člana 195. stav 1. ZPP, nepravilno smatrajući da se suprotnost izreke i obrazloženja može otkloniti ispravkom izreke pres</a:t>
            </a:r>
            <a:endParaRPr lang="bs-Latn-BA" sz="1400" dirty="0">
              <a:latin typeface="Times New Roman" panose="02020603050405020304" pitchFamily="18" charset="0"/>
              <a:ea typeface="Times New Roman" panose="02020603050405020304" pitchFamily="18" charset="0"/>
            </a:endParaRPr>
          </a:p>
          <a:p>
            <a:pPr>
              <a:spcAft>
                <a:spcPts val="0"/>
              </a:spcAft>
            </a:pPr>
            <a:r>
              <a:rPr lang="bs-Latn-BA" b="1" dirty="0">
                <a:latin typeface="Times New Roman" panose="02020603050405020304" pitchFamily="18" charset="0"/>
                <a:ea typeface="Times New Roman" panose="02020603050405020304" pitchFamily="18" charset="0"/>
              </a:rPr>
              <a:t>ude“.</a:t>
            </a:r>
            <a:endParaRPr lang="bs-Latn-BA" sz="1400" dirty="0">
              <a:latin typeface="Times New Roman" panose="02020603050405020304" pitchFamily="18" charset="0"/>
              <a:ea typeface="Times New Roman" panose="02020603050405020304" pitchFamily="18" charset="0"/>
            </a:endParaRP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p>
          <a:p>
            <a:pPr>
              <a:spcAft>
                <a:spcPts val="0"/>
              </a:spcAft>
            </a:pPr>
            <a:r>
              <a:rPr lang="bs-Latn-BA" sz="1400"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4140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2460" y="880946"/>
            <a:ext cx="10236818" cy="3354765"/>
          </a:xfrm>
          <a:prstGeom prst="rect">
            <a:avLst/>
          </a:prstGeom>
        </p:spPr>
        <p:txBody>
          <a:bodyPr wrap="square">
            <a:spAutoFit/>
          </a:bodyPr>
          <a:lstStyle/>
          <a:p>
            <a:pPr>
              <a:spcAft>
                <a:spcPts val="0"/>
              </a:spcAft>
            </a:pPr>
            <a:r>
              <a:rPr lang="bs-Latn-BA" sz="1400" dirty="0">
                <a:latin typeface="Times New Roman" panose="02020603050405020304" pitchFamily="18" charset="0"/>
                <a:ea typeface="Times New Roman" panose="02020603050405020304" pitchFamily="18" charset="0"/>
              </a:rPr>
              <a:t> </a:t>
            </a:r>
          </a:p>
          <a:p>
            <a:pPr algn="just">
              <a:spcAft>
                <a:spcPts val="0"/>
              </a:spcAft>
            </a:pPr>
            <a:r>
              <a:rPr lang="bs-Latn-BA" b="1" dirty="0">
                <a:latin typeface="TimesNewRomanPSMT"/>
                <a:ea typeface="Times New Roman" panose="02020603050405020304" pitchFamily="18" charset="0"/>
                <a:cs typeface="TimesNewRomanPSMT"/>
              </a:rPr>
              <a:t>Vrhovni sud Republike Srpske</a:t>
            </a:r>
            <a:endParaRPr lang="bs-Latn-BA" sz="1400" dirty="0">
              <a:latin typeface="Times New Roman" panose="02020603050405020304" pitchFamily="18" charset="0"/>
              <a:ea typeface="Times New Roman" panose="02020603050405020304" pitchFamily="18" charset="0"/>
            </a:endParaRPr>
          </a:p>
          <a:p>
            <a:pPr>
              <a:spcAft>
                <a:spcPts val="0"/>
              </a:spcAft>
            </a:pPr>
            <a:r>
              <a:rPr lang="pl-PL" b="1" dirty="0" err="1">
                <a:latin typeface="Times New Roman" panose="02020603050405020304" pitchFamily="18" charset="0"/>
                <a:ea typeface="Times New Roman" panose="02020603050405020304" pitchFamily="18" charset="0"/>
              </a:rPr>
              <a:t>Broj</a:t>
            </a:r>
            <a:r>
              <a:rPr lang="pl-PL" b="1" dirty="0">
                <a:latin typeface="Times New Roman" panose="02020603050405020304" pitchFamily="18" charset="0"/>
                <a:ea typeface="Times New Roman" panose="02020603050405020304" pitchFamily="18" charset="0"/>
              </a:rPr>
              <a:t>: 11 0 U 002110 11 </a:t>
            </a:r>
            <a:r>
              <a:rPr lang="pl-PL" b="1" dirty="0" err="1">
                <a:latin typeface="Times New Roman" panose="02020603050405020304" pitchFamily="18" charset="0"/>
                <a:ea typeface="Times New Roman" panose="02020603050405020304" pitchFamily="18" charset="0"/>
              </a:rPr>
              <a:t>Uvp</a:t>
            </a:r>
            <a:endParaRPr lang="bs-Latn-BA" sz="1400" dirty="0">
              <a:latin typeface="Times New Roman" panose="02020603050405020304" pitchFamily="18" charset="0"/>
              <a:ea typeface="Times New Roman" panose="02020603050405020304" pitchFamily="18" charset="0"/>
            </a:endParaRPr>
          </a:p>
          <a:p>
            <a:pPr>
              <a:spcAft>
                <a:spcPts val="0"/>
              </a:spcAft>
            </a:pPr>
            <a:r>
              <a:rPr lang="pl-PL" b="1" dirty="0">
                <a:latin typeface="Times New Roman" panose="02020603050405020304" pitchFamily="18" charset="0"/>
                <a:ea typeface="Times New Roman" panose="02020603050405020304" pitchFamily="18" charset="0"/>
              </a:rPr>
              <a:t>Banja Luka, 26.1.2011. </a:t>
            </a:r>
            <a:r>
              <a:rPr lang="pl-PL" b="1" dirty="0" err="1">
                <a:latin typeface="Times New Roman" panose="02020603050405020304" pitchFamily="18" charset="0"/>
                <a:ea typeface="Times New Roman" panose="02020603050405020304" pitchFamily="18" charset="0"/>
              </a:rPr>
              <a:t>godine</a:t>
            </a:r>
            <a:endParaRPr lang="bs-Latn-BA" sz="1400" dirty="0">
              <a:latin typeface="Times New Roman" panose="02020603050405020304" pitchFamily="18" charset="0"/>
              <a:ea typeface="Times New Roman" panose="02020603050405020304" pitchFamily="18" charset="0"/>
            </a:endParaRPr>
          </a:p>
          <a:p>
            <a:pPr>
              <a:spcAft>
                <a:spcPts val="0"/>
              </a:spcAft>
            </a:pPr>
            <a:r>
              <a:rPr lang="pl-PL"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spcAft>
                <a:spcPts val="0"/>
              </a:spcAft>
            </a:pPr>
            <a:r>
              <a:rPr lang="pl-PL"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 New Roman" panose="02020603050405020304" pitchFamily="18" charset="0"/>
                <a:ea typeface="Times New Roman" panose="02020603050405020304" pitchFamily="18" charset="0"/>
              </a:rPr>
              <a:t>„Sasvim suprotno, rješenjem o ispravci presude, </a:t>
            </a:r>
            <a:r>
              <a:rPr lang="bs-Latn-BA" b="1" dirty="0" err="1">
                <a:latin typeface="Times New Roman" panose="02020603050405020304" pitchFamily="18" charset="0"/>
                <a:ea typeface="Times New Roman" panose="02020603050405020304" pitchFamily="18" charset="0"/>
              </a:rPr>
              <a:t>nižestepeni</a:t>
            </a:r>
            <a:r>
              <a:rPr lang="bs-Latn-BA" b="1" dirty="0">
                <a:latin typeface="Times New Roman" panose="02020603050405020304" pitchFamily="18" charset="0"/>
                <a:ea typeface="Times New Roman" panose="02020603050405020304" pitchFamily="18" charset="0"/>
              </a:rPr>
              <a:t> sud je drugačije odlučio u ovom upravnom sporu, na što tuženi osnovano ukazuje zahtjevom, te je time povrijedio načelo </a:t>
            </a:r>
            <a:r>
              <a:rPr lang="bs-Latn-BA" b="1" dirty="0" err="1">
                <a:latin typeface="Times New Roman" panose="02020603050405020304" pitchFamily="18" charset="0"/>
                <a:ea typeface="Times New Roman" panose="02020603050405020304" pitchFamily="18" charset="0"/>
              </a:rPr>
              <a:t>pravosnažnosti</a:t>
            </a:r>
            <a:r>
              <a:rPr lang="bs-Latn-BA" b="1" dirty="0">
                <a:latin typeface="Times New Roman" panose="02020603050405020304" pitchFamily="18" charset="0"/>
                <a:ea typeface="Times New Roman" panose="02020603050405020304" pitchFamily="18" charset="0"/>
              </a:rPr>
              <a:t> sudske odluke. Dakle, pobijanim rješenjem, </a:t>
            </a:r>
            <a:r>
              <a:rPr lang="bs-Latn-BA" b="1" dirty="0" err="1">
                <a:latin typeface="Times New Roman" panose="02020603050405020304" pitchFamily="18" charset="0"/>
                <a:ea typeface="Times New Roman" panose="02020603050405020304" pitchFamily="18" charset="0"/>
              </a:rPr>
              <a:t>nižestepeni</a:t>
            </a:r>
            <a:r>
              <a:rPr lang="bs-Latn-BA" b="1" dirty="0">
                <a:latin typeface="Times New Roman" panose="02020603050405020304" pitchFamily="18" charset="0"/>
                <a:ea typeface="Times New Roman" panose="02020603050405020304" pitchFamily="18" charset="0"/>
              </a:rPr>
              <a:t> sud je pogrešno primijenio odredbu člana 195. stav 1. ZPP, nepravilno smatrajući da se suprotnost izreke i obrazloženja može otkloniti ispravkom izreke presude“.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897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4693" y="982177"/>
            <a:ext cx="9935736" cy="3416320"/>
          </a:xfrm>
          <a:prstGeom prst="rect">
            <a:avLst/>
          </a:prstGeom>
        </p:spPr>
        <p:txBody>
          <a:bodyPr wrap="square">
            <a:spAutoFit/>
          </a:bodyPr>
          <a:lstStyle/>
          <a:p>
            <a:pPr marL="457200">
              <a:spcAft>
                <a:spcPts val="0"/>
              </a:spcAft>
            </a:pPr>
            <a:r>
              <a:rPr lang="bs-Latn-BA" sz="2400" b="1" dirty="0">
                <a:latin typeface="TimesNewRomanPSMT"/>
                <a:ea typeface="Times New Roman" panose="02020603050405020304" pitchFamily="18" charset="0"/>
                <a:cs typeface="TimesNewRomanPSMT"/>
              </a:rPr>
              <a:t>Zahtjev za  vanredno preispitivanje sudske odluke (član  35. Zakona o upravnim sporovima</a:t>
            </a:r>
            <a:r>
              <a:rPr lang="bs-Latn-BA" b="1" dirty="0">
                <a:latin typeface="Times New Roman" panose="02020603050405020304" pitchFamily="18" charset="0"/>
                <a:ea typeface="Times New Roman" panose="02020603050405020304" pitchFamily="18" charset="0"/>
              </a:rPr>
              <a:t> „Službeni glasnik RS“ broj 109/05 i 63/11)</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sz="2400"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Zahtjev za vanredno preispitivanje sudske odluke je vanredni pravni lijek koji stranka može koristiti protiv pravosnažne sudske odluke donesene u upravnom sporu. Zahtjev može podnijeti samo stranka koja je to svojstvo imala u upravnom sporu.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sz="1400" b="1" dirty="0">
                <a:latin typeface="TimesNewRomanPSMT"/>
                <a:ea typeface="Times New Roman" panose="02020603050405020304" pitchFamily="18" charset="0"/>
                <a:cs typeface="TimesNewRomanPSMT"/>
              </a:rPr>
              <a:t>	</a:t>
            </a:r>
            <a:r>
              <a:rPr lang="bs-Latn-BA" b="1" dirty="0">
                <a:latin typeface="TimesNewRomanPSMT"/>
                <a:ea typeface="Times New Roman" panose="02020603050405020304" pitchFamily="18" charset="0"/>
                <a:cs typeface="TimesNewRomanPSMT"/>
              </a:rPr>
              <a:t>Zahtjev za vanredno preispitivanje može se podnijeti zbog povrede zakona ili drugog propisa ili zbog povrede pravila o postupku koja je mogla biti od uticaja na rješenje stvari.</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NewRomanPSMT"/>
                <a:ea typeface="Times New Roman" panose="02020603050405020304" pitchFamily="18" charset="0"/>
                <a:cs typeface="TimesNewRomanPSMT"/>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878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2459" y="691376"/>
            <a:ext cx="10259121" cy="3416320"/>
          </a:xfrm>
          <a:prstGeom prst="rect">
            <a:avLst/>
          </a:prstGeom>
        </p:spPr>
        <p:txBody>
          <a:bodyPr wrap="square">
            <a:spAutoFit/>
          </a:bodyPr>
          <a:lstStyle/>
          <a:p>
            <a:pPr algn="just">
              <a:spcAft>
                <a:spcPts val="0"/>
              </a:spcAft>
            </a:pPr>
            <a:r>
              <a:rPr lang="bs-Latn-BA"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NewRomanPSMT"/>
                <a:ea typeface="Times New Roman" panose="02020603050405020304" pitchFamily="18" charset="0"/>
                <a:cs typeface="TimesNewRomanPSMT"/>
              </a:rPr>
              <a:t>Vrhovni sud Republike Srpske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sr-Cyrl-BA" b="1" dirty="0" err="1">
                <a:latin typeface="Times New Roman" panose="02020603050405020304" pitchFamily="18" charset="0"/>
                <a:ea typeface="Times New Roman" panose="02020603050405020304" pitchFamily="18" charset="0"/>
              </a:rPr>
              <a:t>Broj</a:t>
            </a:r>
            <a:r>
              <a:rPr lang="sr-Cyrl-BA" b="1" dirty="0">
                <a:latin typeface="Times New Roman" panose="02020603050405020304" pitchFamily="18" charset="0"/>
                <a:ea typeface="Times New Roman" panose="02020603050405020304" pitchFamily="18" charset="0"/>
              </a:rPr>
              <a:t>: </a:t>
            </a:r>
            <a:r>
              <a:rPr lang="bs-Latn-BA" b="1" dirty="0">
                <a:latin typeface="Times New Roman" panose="02020603050405020304" pitchFamily="18" charset="0"/>
                <a:ea typeface="Times New Roman" panose="02020603050405020304" pitchFamily="18" charset="0"/>
              </a:rPr>
              <a:t>11 0 U 010452 14 </a:t>
            </a:r>
            <a:r>
              <a:rPr lang="sr-Cyrl-BA" b="1" dirty="0" err="1">
                <a:latin typeface="Times New Roman" panose="02020603050405020304" pitchFamily="18" charset="0"/>
                <a:ea typeface="Times New Roman" panose="02020603050405020304" pitchFamily="18" charset="0"/>
              </a:rPr>
              <a:t>Uvp</a:t>
            </a:r>
            <a:r>
              <a:rPr lang="sr-Cyrl-RS"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sr-Cyrl-BA" b="1" dirty="0" err="1">
                <a:latin typeface="Times New Roman" panose="02020603050405020304" pitchFamily="18" charset="0"/>
                <a:ea typeface="Times New Roman" panose="02020603050405020304" pitchFamily="18" charset="0"/>
              </a:rPr>
              <a:t>Banja</a:t>
            </a:r>
            <a:r>
              <a:rPr lang="sr-Cyrl-BA" b="1" dirty="0">
                <a:latin typeface="Times New Roman" panose="02020603050405020304" pitchFamily="18" charset="0"/>
                <a:ea typeface="Times New Roman" panose="02020603050405020304" pitchFamily="18" charset="0"/>
              </a:rPr>
              <a:t> </a:t>
            </a:r>
            <a:r>
              <a:rPr lang="sr-Cyrl-BA" b="1" dirty="0" err="1">
                <a:latin typeface="Times New Roman" panose="02020603050405020304" pitchFamily="18" charset="0"/>
                <a:ea typeface="Times New Roman" panose="02020603050405020304" pitchFamily="18" charset="0"/>
              </a:rPr>
              <a:t>Luka</a:t>
            </a:r>
            <a:r>
              <a:rPr lang="sr-Cyrl-BA" b="1" dirty="0">
                <a:latin typeface="Times New Roman" panose="02020603050405020304" pitchFamily="18" charset="0"/>
                <a:ea typeface="Times New Roman" panose="02020603050405020304" pitchFamily="18" charset="0"/>
              </a:rPr>
              <a:t>, </a:t>
            </a:r>
            <a:r>
              <a:rPr lang="bs-Latn-BA" b="1" dirty="0">
                <a:latin typeface="Times New Roman" panose="02020603050405020304" pitchFamily="18" charset="0"/>
                <a:ea typeface="Times New Roman" panose="02020603050405020304" pitchFamily="18" charset="0"/>
              </a:rPr>
              <a:t>02.03.2016.</a:t>
            </a:r>
            <a:r>
              <a:rPr lang="sr-Cyrl-BA" b="1" dirty="0">
                <a:latin typeface="Times New Roman" panose="02020603050405020304" pitchFamily="18" charset="0"/>
                <a:ea typeface="Times New Roman" panose="02020603050405020304" pitchFamily="18" charset="0"/>
              </a:rPr>
              <a:t> </a:t>
            </a:r>
            <a:r>
              <a:rPr lang="sr-Cyrl-BA" b="1" dirty="0" err="1">
                <a:latin typeface="Times New Roman" panose="02020603050405020304" pitchFamily="18" charset="0"/>
                <a:ea typeface="Times New Roman" panose="02020603050405020304" pitchFamily="18" charset="0"/>
              </a:rPr>
              <a:t>godine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„Pored navedenog, bez obzira što tužilac nije zadovoljan razlozima obrazloženja pobijane presude, on nema ni pravnog </a:t>
            </a:r>
            <a:r>
              <a:rPr lang="bs-Latn-BA" b="1" dirty="0" err="1">
                <a:latin typeface="Times New Roman" panose="02020603050405020304" pitchFamily="18" charset="0"/>
                <a:ea typeface="Times New Roman" panose="02020603050405020304" pitchFamily="18" charset="0"/>
              </a:rPr>
              <a:t>interesa</a:t>
            </a:r>
            <a:r>
              <a:rPr lang="bs-Latn-BA" b="1" dirty="0">
                <a:latin typeface="Times New Roman" panose="02020603050405020304" pitchFamily="18" charset="0"/>
                <a:ea typeface="Times New Roman" panose="02020603050405020304" pitchFamily="18" charset="0"/>
              </a:rPr>
              <a:t> da pobija navedenu presudu, jer je njenom izrekom tužba uvažena i osporeni akt poništen, tako da je tuženi u obavezi da donese novo rješenje u skladu sa uputama i primjedbama iz navedene presude, protiv kojeg će tužilac moći koristiti pravna sredstava ukoliko njegovim dispozitivom </a:t>
            </a:r>
            <a:r>
              <a:rPr lang="bs-Latn-BA" b="1" dirty="0" err="1">
                <a:latin typeface="Times New Roman" panose="02020603050405020304" pitchFamily="18" charset="0"/>
                <a:ea typeface="Times New Roman" panose="02020603050405020304" pitchFamily="18" charset="0"/>
              </a:rPr>
              <a:t>eventualon</a:t>
            </a:r>
            <a:r>
              <a:rPr lang="bs-Latn-BA" b="1" dirty="0">
                <a:latin typeface="Times New Roman" panose="02020603050405020304" pitchFamily="18" charset="0"/>
                <a:ea typeface="Times New Roman" panose="02020603050405020304" pitchFamily="18" charset="0"/>
              </a:rPr>
              <a:t>  bude nezadovoljan“.</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14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0585" y="657921"/>
            <a:ext cx="10783230" cy="3139321"/>
          </a:xfrm>
          <a:prstGeom prst="rect">
            <a:avLst/>
          </a:prstGeom>
        </p:spPr>
        <p:txBody>
          <a:bodyPr wrap="square">
            <a:spAutoFit/>
          </a:bodyPr>
          <a:lstStyle/>
          <a:p>
            <a:pPr algn="just">
              <a:spcAft>
                <a:spcPts val="0"/>
              </a:spcAft>
            </a:pPr>
            <a:r>
              <a:rPr lang="bs-Latn-BA"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NewRomanPSMT"/>
                <a:ea typeface="Times New Roman" panose="02020603050405020304" pitchFamily="18" charset="0"/>
                <a:cs typeface="TimesNewRomanPSMT"/>
              </a:rPr>
              <a:t>Vrhovni sud Republike Srpske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Broj: 11 0 U 007694 13 </a:t>
            </a:r>
            <a:r>
              <a:rPr lang="hr-HR" b="1" dirty="0" err="1">
                <a:solidFill>
                  <a:srgbClr val="000000"/>
                </a:solidFill>
                <a:latin typeface="Times New Roman" panose="02020603050405020304" pitchFamily="18" charset="0"/>
                <a:ea typeface="Times New Roman" panose="02020603050405020304" pitchFamily="18" charset="0"/>
              </a:rPr>
              <a:t>Uvp</a:t>
            </a: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Banja Luka, 02.10.2013. godine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 New Roman" panose="02020603050405020304" pitchFamily="18" charset="0"/>
                <a:ea typeface="Times New Roman" panose="02020603050405020304" pitchFamily="18" charset="0"/>
              </a:rPr>
              <a:t>Čak i da se tužilja izjasnila da se njen </a:t>
            </a:r>
            <a:r>
              <a:rPr lang="bs-Latn-BA" b="1" dirty="0" err="1">
                <a:latin typeface="Times New Roman" panose="02020603050405020304" pitchFamily="18" charset="0"/>
                <a:ea typeface="Times New Roman" panose="02020603050405020304" pitchFamily="18" charset="0"/>
              </a:rPr>
              <a:t>podnesak</a:t>
            </a:r>
            <a:r>
              <a:rPr lang="bs-Latn-BA" b="1" dirty="0">
                <a:latin typeface="Times New Roman" panose="02020603050405020304" pitchFamily="18" charset="0"/>
                <a:ea typeface="Times New Roman" panose="02020603050405020304" pitchFamily="18" charset="0"/>
              </a:rPr>
              <a:t> smatra zahtjevom za vanredno preispitivanje presude, takav zahtjev bi </a:t>
            </a:r>
            <a:r>
              <a:rPr lang="bs-Latn-BA" b="1" dirty="0" err="1">
                <a:latin typeface="Times New Roman" panose="02020603050405020304" pitchFamily="18" charset="0"/>
                <a:ea typeface="Times New Roman" panose="02020603050405020304" pitchFamily="18" charset="0"/>
              </a:rPr>
              <a:t>takođe</a:t>
            </a:r>
            <a:r>
              <a:rPr lang="bs-Latn-BA" b="1" dirty="0">
                <a:latin typeface="Times New Roman" panose="02020603050405020304" pitchFamily="18" charset="0"/>
                <a:ea typeface="Times New Roman" panose="02020603050405020304" pitchFamily="18" charset="0"/>
              </a:rPr>
              <a:t> bio odbačen kao nedozvoljen ali iz razloga što ona nema pravnog </a:t>
            </a:r>
            <a:r>
              <a:rPr lang="bs-Latn-BA" b="1" dirty="0" err="1">
                <a:latin typeface="Times New Roman" panose="02020603050405020304" pitchFamily="18" charset="0"/>
                <a:ea typeface="Times New Roman" panose="02020603050405020304" pitchFamily="18" charset="0"/>
              </a:rPr>
              <a:t>interesa</a:t>
            </a:r>
            <a:r>
              <a:rPr lang="bs-Latn-BA" b="1" dirty="0">
                <a:latin typeface="Times New Roman" panose="02020603050405020304" pitchFamily="18" charset="0"/>
                <a:ea typeface="Times New Roman" panose="02020603050405020304" pitchFamily="18" charset="0"/>
              </a:rPr>
              <a:t> da pobija navedenu presudu koja je donijeta u njenu korist s obzirom da je njena tužba uvažena i osporeni akt poništen te naloženo donošenje nove odluke po žalbi.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900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341" y="613317"/>
            <a:ext cx="10727474" cy="5129561"/>
          </a:xfrm>
          <a:prstGeom prst="rect">
            <a:avLst/>
          </a:prstGeom>
        </p:spPr>
        <p:txBody>
          <a:bodyPr wrap="square">
            <a:spAutoFit/>
          </a:bodyPr>
          <a:lstStyle/>
          <a:p>
            <a:pPr indent="270510" algn="just">
              <a:spcAft>
                <a:spcPts val="0"/>
              </a:spcAft>
            </a:pPr>
            <a:r>
              <a:rPr lang="bs-Latn-BA" sz="2000" b="1" dirty="0">
                <a:latin typeface="TimesNewRomanBH"/>
                <a:ea typeface="Times New Roman" panose="02020603050405020304" pitchFamily="18" charset="0"/>
                <a:cs typeface="TimesNewRomanBH"/>
              </a:rPr>
              <a:t>Član 3. Zakona o upravnim sporovima.</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sz="2000" b="1" dirty="0">
                <a:latin typeface="TimesNewRomanBH"/>
                <a:ea typeface="Times New Roman" panose="02020603050405020304" pitchFamily="18" charset="0"/>
                <a:cs typeface="TimesNewRomanBH"/>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sz="2000" b="1" dirty="0">
                <a:latin typeface="TimesNewRomanBH"/>
                <a:ea typeface="Times New Roman" panose="02020603050405020304" pitchFamily="18" charset="0"/>
                <a:cs typeface="TimesNewRomanBH"/>
              </a:rPr>
              <a:t> </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bs-Latn-BA" sz="2000" b="1" dirty="0">
                <a:latin typeface="TimesNewRomanBH"/>
                <a:ea typeface="Times New Roman" panose="02020603050405020304" pitchFamily="18" charset="0"/>
                <a:cs typeface="TimesNewRomanBH"/>
              </a:rPr>
              <a:t> </a:t>
            </a:r>
            <a:endParaRPr lang="bs-Latn-BA" sz="1400" dirty="0">
              <a:latin typeface="Times New Roman" panose="02020603050405020304" pitchFamily="18" charset="0"/>
              <a:ea typeface="Times New Roman" panose="02020603050405020304" pitchFamily="18" charset="0"/>
            </a:endParaRPr>
          </a:p>
          <a:p>
            <a:pPr>
              <a:spcAft>
                <a:spcPts val="0"/>
              </a:spcAft>
              <a:tabLst>
                <a:tab pos="514350" algn="l"/>
                <a:tab pos="676275" algn="l"/>
              </a:tabLst>
            </a:pPr>
            <a:r>
              <a:rPr lang="bs-Latn-BA" sz="1400" dirty="0">
                <a:latin typeface="Times New Roman" panose="02020603050405020304" pitchFamily="18" charset="0"/>
                <a:ea typeface="Times New Roman" panose="02020603050405020304" pitchFamily="18" charset="0"/>
              </a:rPr>
              <a:t> </a:t>
            </a:r>
          </a:p>
          <a:p>
            <a:pPr indent="457200" algn="just">
              <a:spcAft>
                <a:spcPts val="0"/>
              </a:spcAft>
            </a:pPr>
            <a:r>
              <a:rPr lang="bs-Latn-BA" b="1" dirty="0">
                <a:latin typeface="TimesNewRomanPSMT"/>
                <a:ea typeface="Times New Roman" panose="02020603050405020304" pitchFamily="18" charset="0"/>
                <a:cs typeface="TimesNewRomanPSMT"/>
              </a:rPr>
              <a:t>Jedno od osnovnih načela u upravnom sporu je obaveznost  presuda </a:t>
            </a:r>
            <a:r>
              <a:rPr lang="bs-Latn-BA" b="1" dirty="0" err="1">
                <a:latin typeface="TimesNewRomanPSMT"/>
                <a:ea typeface="Times New Roman" panose="02020603050405020304" pitchFamily="18" charset="0"/>
                <a:cs typeface="TimesNewRomanPSMT"/>
              </a:rPr>
              <a:t>donijetih</a:t>
            </a:r>
            <a:r>
              <a:rPr lang="bs-Latn-BA" b="1" dirty="0">
                <a:latin typeface="TimesNewRomanPSMT"/>
                <a:ea typeface="Times New Roman" panose="02020603050405020304" pitchFamily="18" charset="0"/>
                <a:cs typeface="TimesNewRomanPSMT"/>
              </a:rPr>
              <a:t> u upravnom sporu.</a:t>
            </a:r>
            <a:r>
              <a:rPr lang="bs-Latn-BA" b="1" dirty="0">
                <a:latin typeface="TimesNewRomanBH"/>
                <a:ea typeface="Times New Roman" panose="02020603050405020304" pitchFamily="18" charset="0"/>
                <a:cs typeface="TimesNewRomanBH"/>
              </a:rPr>
              <a:t> Presude suda donesene u upravnom sporu su obavezne.</a:t>
            </a:r>
            <a:r>
              <a:rPr lang="bs-Latn-BA" b="1" dirty="0">
                <a:latin typeface="TimesNewRomanPSMT"/>
                <a:ea typeface="Times New Roman" panose="02020603050405020304" pitchFamily="18" charset="0"/>
                <a:cs typeface="TimesNewRomanPSMT"/>
              </a:rPr>
              <a:t> To </a:t>
            </a:r>
            <a:r>
              <a:rPr lang="bs-Latn-BA" b="1" dirty="0" err="1">
                <a:latin typeface="TimesNewRomanPSMT"/>
                <a:ea typeface="Times New Roman" panose="02020603050405020304" pitchFamily="18" charset="0"/>
                <a:cs typeface="TimesNewRomanPSMT"/>
              </a:rPr>
              <a:t>prozilazi</a:t>
            </a:r>
            <a:r>
              <a:rPr lang="bs-Latn-BA" b="1" dirty="0">
                <a:latin typeface="TimesNewRomanPSMT"/>
                <a:ea typeface="Times New Roman" panose="02020603050405020304" pitchFamily="18" charset="0"/>
                <a:cs typeface="TimesNewRomanPSMT"/>
              </a:rPr>
              <a:t> iz same uloge suda koji vrši kontrolu zakonitosti upravnih akata. Prije svega pravosnažna sudska presuda donesena u upravnom sporu obavezna je za stranke u upravnom sporu (prema tuženom, tužiocu i zainteresiranom licu ) ona obavezuje i sud koji je presudu donio, a i svakog drugog na koga se odnosi predmet </a:t>
            </a:r>
            <a:r>
              <a:rPr lang="bs-Latn-BA" b="1" dirty="0" err="1">
                <a:latin typeface="TimesNewRomanPSMT"/>
                <a:ea typeface="Times New Roman" panose="02020603050405020304" pitchFamily="18" charset="0"/>
                <a:cs typeface="TimesNewRomanPSMT"/>
              </a:rPr>
              <a:t>odlučivanja</a:t>
            </a:r>
            <a:r>
              <a:rPr lang="bs-Latn-BA" b="1" dirty="0">
                <a:latin typeface="TimesNewRomanPSMT"/>
                <a:ea typeface="Times New Roman" panose="02020603050405020304" pitchFamily="18" charset="0"/>
                <a:cs typeface="TimesNewRomanPSMT"/>
              </a:rPr>
              <a:t> u upravnom sporu. U presudi je pravosnažna samo izreka , dispozitiv presude, ali ne i obrazloženje presude.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7427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9433" y="669073"/>
            <a:ext cx="10671717" cy="3416320"/>
          </a:xfrm>
          <a:prstGeom prst="rect">
            <a:avLst/>
          </a:prstGeom>
        </p:spPr>
        <p:txBody>
          <a:bodyPr wrap="square">
            <a:spAutoFit/>
          </a:bodyPr>
          <a:lstStyle/>
          <a:p>
            <a:pPr indent="457200" algn="just">
              <a:spcAft>
                <a:spcPts val="0"/>
              </a:spcAft>
            </a:pPr>
            <a:r>
              <a:rPr lang="bs-Latn-BA" b="1" dirty="0">
                <a:latin typeface="TimesNewRomanPSMT"/>
                <a:ea typeface="Times New Roman" panose="02020603050405020304" pitchFamily="18" charset="0"/>
                <a:cs typeface="TimesNewRomanPSMT"/>
              </a:rPr>
              <a:t>Član 50.Zakona o upravnim sporovima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NewRomanPSMT"/>
                <a:ea typeface="Times New Roman" panose="02020603050405020304" pitchFamily="18" charset="0"/>
                <a:cs typeface="TimesNewRomanPSMT"/>
              </a:rPr>
              <a:t>Kad sud </a:t>
            </a:r>
            <a:r>
              <a:rPr lang="bs-Latn-BA" b="1" dirty="0" err="1">
                <a:latin typeface="TimesNewRomanPSMT"/>
                <a:ea typeface="Times New Roman" panose="02020603050405020304" pitchFamily="18" charset="0"/>
                <a:cs typeface="TimesNewRomanPSMT"/>
              </a:rPr>
              <a:t>poništi</a:t>
            </a:r>
            <a:r>
              <a:rPr lang="bs-Latn-BA" b="1" dirty="0">
                <a:latin typeface="TimesNewRomanPSMT"/>
                <a:ea typeface="Times New Roman" panose="02020603050405020304" pitchFamily="18" charset="0"/>
                <a:cs typeface="TimesNewRomanPSMT"/>
              </a:rPr>
              <a:t> osporeni upravni akt ili osporeni i prvostepeni akt, predmet se vraća u stanje u kome se nalazio prije nego što je poništeni akt donese. Ako prema prirodi stvari koja je bila predmet spora treba umjesto poništenog upravnog akta donijeti novi upravni akt, nadležni </a:t>
            </a:r>
            <a:r>
              <a:rPr lang="bs-Latn-BA" b="1" dirty="0" err="1">
                <a:latin typeface="TimesNewRomanPSMT"/>
                <a:ea typeface="Times New Roman" panose="02020603050405020304" pitchFamily="18" charset="0"/>
                <a:cs typeface="TimesNewRomanPSMT"/>
              </a:rPr>
              <a:t>irgan</a:t>
            </a:r>
            <a:r>
              <a:rPr lang="bs-Latn-BA" b="1" dirty="0">
                <a:latin typeface="TimesNewRomanPSMT"/>
                <a:ea typeface="Times New Roman" panose="02020603050405020304" pitchFamily="18" charset="0"/>
                <a:cs typeface="TimesNewRomanPSMT"/>
              </a:rPr>
              <a:t> je dužan da ga donese bez odlaganja, a najkasnije u roku od 30 dana od dana dostavljanja presude. Nadležni organ je pri tome vezan pravnim </a:t>
            </a:r>
            <a:r>
              <a:rPr lang="bs-Latn-BA" b="1" dirty="0" err="1">
                <a:latin typeface="TimesNewRomanPSMT"/>
                <a:ea typeface="Times New Roman" panose="02020603050405020304" pitchFamily="18" charset="0"/>
                <a:cs typeface="TimesNewRomanPSMT"/>
              </a:rPr>
              <a:t>shvatanjem</a:t>
            </a:r>
            <a:r>
              <a:rPr lang="bs-Latn-BA" b="1" dirty="0">
                <a:latin typeface="TimesNewRomanPSMT"/>
                <a:ea typeface="Times New Roman" panose="02020603050405020304" pitchFamily="18" charset="0"/>
                <a:cs typeface="TimesNewRomanPSMT"/>
              </a:rPr>
              <a:t> suda i primjedbama suda u pogledu postupka.</a:t>
            </a:r>
            <a:endParaRPr lang="bs-Latn-BA" sz="1400" dirty="0">
              <a:latin typeface="Times New Roman" panose="02020603050405020304" pitchFamily="18" charset="0"/>
              <a:ea typeface="Times New Roman" panose="02020603050405020304" pitchFamily="18" charset="0"/>
            </a:endParaRPr>
          </a:p>
          <a:p>
            <a:pPr>
              <a:spcAft>
                <a:spcPts val="0"/>
              </a:spcAft>
              <a:tabLst>
                <a:tab pos="514350" algn="l"/>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spcAft>
                <a:spcPts val="0"/>
              </a:spcAft>
            </a:pPr>
            <a:r>
              <a:rPr lang="en-US"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spcAft>
                <a:spcPts val="0"/>
              </a:spcAft>
            </a:pPr>
            <a:r>
              <a:rPr lang="en-US"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spcAft>
                <a:spcPts val="0"/>
              </a:spcAft>
            </a:pPr>
            <a:r>
              <a:rPr lang="en-US"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7176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8283" y="858643"/>
            <a:ext cx="10604810" cy="4524315"/>
          </a:xfrm>
          <a:prstGeom prst="rect">
            <a:avLst/>
          </a:prstGeom>
        </p:spPr>
        <p:txBody>
          <a:bodyPr wrap="square">
            <a:spAutoFit/>
          </a:bodyPr>
          <a:lstStyle/>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Član 51. Zakona o upravnim sporovima</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Ako nadležni organ poslije </a:t>
            </a:r>
            <a:r>
              <a:rPr lang="bs-Latn-BA" b="1" dirty="0" err="1">
                <a:latin typeface="Times New Roman" panose="02020603050405020304" pitchFamily="18" charset="0"/>
                <a:ea typeface="Times New Roman" panose="02020603050405020304" pitchFamily="18" charset="0"/>
              </a:rPr>
              <a:t>poništenja</a:t>
            </a:r>
            <a:r>
              <a:rPr lang="bs-Latn-BA" b="1" dirty="0">
                <a:latin typeface="Times New Roman" panose="02020603050405020304" pitchFamily="18" charset="0"/>
                <a:ea typeface="Times New Roman" panose="02020603050405020304" pitchFamily="18" charset="0"/>
              </a:rPr>
              <a:t> osporenog upravnog akta donese upravni akt protivno pravnom </a:t>
            </a:r>
            <a:r>
              <a:rPr lang="bs-Latn-BA" b="1" dirty="0" err="1">
                <a:latin typeface="Times New Roman" panose="02020603050405020304" pitchFamily="18" charset="0"/>
                <a:ea typeface="Times New Roman" panose="02020603050405020304" pitchFamily="18" charset="0"/>
              </a:rPr>
              <a:t>shvatanju</a:t>
            </a:r>
            <a:r>
              <a:rPr lang="bs-Latn-BA" b="1" dirty="0">
                <a:latin typeface="Times New Roman" panose="02020603050405020304" pitchFamily="18" charset="0"/>
                <a:ea typeface="Times New Roman" panose="02020603050405020304" pitchFamily="18" charset="0"/>
              </a:rPr>
              <a:t> suda, ili protivno primjedbama suda u pogledu postupka, pa tužilac podnese novu tužbu, sud je dužan u ovim slučajevima </a:t>
            </a:r>
            <a:r>
              <a:rPr lang="bs-Latn-BA" b="1" dirty="0" err="1">
                <a:latin typeface="Times New Roman" panose="02020603050405020304" pitchFamily="18" charset="0"/>
                <a:ea typeface="Times New Roman" panose="02020603050405020304" pitchFamily="18" charset="0"/>
              </a:rPr>
              <a:t>poništiti</a:t>
            </a:r>
            <a:r>
              <a:rPr lang="bs-Latn-BA" b="1" dirty="0">
                <a:latin typeface="Times New Roman" panose="02020603050405020304" pitchFamily="18" charset="0"/>
                <a:ea typeface="Times New Roman" panose="02020603050405020304" pitchFamily="18" charset="0"/>
              </a:rPr>
              <a:t> osporeni upravni akt i sam riješiti stvar presudom. Takva presuda u svemu zamjenjuje  upravni akt nadležnog organa.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6761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4039" y="735980"/>
            <a:ext cx="10493298" cy="3693319"/>
          </a:xfrm>
          <a:prstGeom prst="rect">
            <a:avLst/>
          </a:prstGeom>
        </p:spPr>
        <p:txBody>
          <a:bodyPr wrap="square">
            <a:spAutoFit/>
          </a:bodyPr>
          <a:lstStyle/>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Član 65. Zakona o upravnim sporovima</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Novčanom kaznom u iznosu od 1.500 do 5.000 KM </a:t>
            </a:r>
            <a:r>
              <a:rPr lang="bs-Latn-BA" b="1" dirty="0" err="1">
                <a:latin typeface="Times New Roman" panose="02020603050405020304" pitchFamily="18" charset="0"/>
                <a:ea typeface="Times New Roman" panose="02020603050405020304" pitchFamily="18" charset="0"/>
              </a:rPr>
              <a:t>kazniće</a:t>
            </a:r>
            <a:r>
              <a:rPr lang="bs-Latn-BA" b="1" dirty="0">
                <a:latin typeface="Times New Roman" panose="02020603050405020304" pitchFamily="18" charset="0"/>
                <a:ea typeface="Times New Roman" panose="02020603050405020304" pitchFamily="18" charset="0"/>
              </a:rPr>
              <a:t> se za prekršaj </a:t>
            </a:r>
            <a:r>
              <a:rPr lang="bs-Latn-BA" b="1" dirty="0" err="1">
                <a:latin typeface="Times New Roman" panose="02020603050405020304" pitchFamily="18" charset="0"/>
                <a:ea typeface="Times New Roman" panose="02020603050405020304" pitchFamily="18" charset="0"/>
              </a:rPr>
              <a:t>preduzeće</a:t>
            </a:r>
            <a:r>
              <a:rPr lang="bs-Latn-BA" b="1" dirty="0">
                <a:latin typeface="Times New Roman" panose="02020603050405020304" pitchFamily="18" charset="0"/>
                <a:ea typeface="Times New Roman" panose="02020603050405020304" pitchFamily="18" charset="0"/>
              </a:rPr>
              <a:t>, ustanova ili drugo pravno lice koje vrši javna </a:t>
            </a:r>
            <a:r>
              <a:rPr lang="bs-Latn-BA" b="1" dirty="0" err="1">
                <a:latin typeface="Times New Roman" panose="02020603050405020304" pitchFamily="18" charset="0"/>
                <a:ea typeface="Times New Roman" panose="02020603050405020304" pitchFamily="18" charset="0"/>
              </a:rPr>
              <a:t>ovlašćenja</a:t>
            </a:r>
            <a:r>
              <a:rPr lang="bs-Latn-BA" b="1" dirty="0">
                <a:latin typeface="Times New Roman" panose="02020603050405020304" pitchFamily="18" charset="0"/>
                <a:ea typeface="Times New Roman" panose="02020603050405020304" pitchFamily="18" charset="0"/>
              </a:rPr>
              <a:t>:</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5. ako ne donese novi upravni akt u roku ili ga donese protivno pravnom </a:t>
            </a:r>
            <a:r>
              <a:rPr lang="bs-Latn-BA" b="1" dirty="0" err="1">
                <a:latin typeface="Times New Roman" panose="02020603050405020304" pitchFamily="18" charset="0"/>
                <a:ea typeface="Times New Roman" panose="02020603050405020304" pitchFamily="18" charset="0"/>
              </a:rPr>
              <a:t>shvatanju</a:t>
            </a:r>
            <a:r>
              <a:rPr lang="bs-Latn-BA" b="1" dirty="0">
                <a:latin typeface="Times New Roman" panose="02020603050405020304" pitchFamily="18" charset="0"/>
                <a:ea typeface="Times New Roman" panose="02020603050405020304" pitchFamily="18" charset="0"/>
              </a:rPr>
              <a:t> suda odnosno primjedbama suda   ( član 50).</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6.ako ne donese poslije </a:t>
            </a:r>
            <a:r>
              <a:rPr lang="bs-Latn-BA" b="1" dirty="0" err="1">
                <a:latin typeface="Times New Roman" panose="02020603050405020304" pitchFamily="18" charset="0"/>
                <a:ea typeface="Times New Roman" panose="02020603050405020304" pitchFamily="18" charset="0"/>
              </a:rPr>
              <a:t>poništenja</a:t>
            </a:r>
            <a:r>
              <a:rPr lang="bs-Latn-BA" b="1" dirty="0">
                <a:latin typeface="Times New Roman" panose="02020603050405020304" pitchFamily="18" charset="0"/>
                <a:ea typeface="Times New Roman" panose="02020603050405020304" pitchFamily="18" charset="0"/>
              </a:rPr>
              <a:t> upravnog akta novi upravni akt u propisanom roku ili ga </a:t>
            </a:r>
            <a:r>
              <a:rPr lang="bs-Latn-BA" b="1" dirty="0" err="1">
                <a:latin typeface="Times New Roman" panose="02020603050405020304" pitchFamily="18" charset="0"/>
                <a:ea typeface="Times New Roman" panose="02020603050405020304" pitchFamily="18" charset="0"/>
              </a:rPr>
              <a:t>dones</a:t>
            </a:r>
            <a:r>
              <a:rPr lang="bs-Latn-BA" b="1" dirty="0">
                <a:latin typeface="Times New Roman" panose="02020603050405020304" pitchFamily="18" charset="0"/>
                <a:ea typeface="Times New Roman" panose="02020603050405020304" pitchFamily="18" charset="0"/>
              </a:rPr>
              <a:t> protivno primjedbama  suda u pogledu činjeničnog stanja  ( član 51. stav 1.)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7115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7854" y="780585"/>
            <a:ext cx="10459844" cy="4524315"/>
          </a:xfrm>
          <a:prstGeom prst="rect">
            <a:avLst/>
          </a:prstGeom>
        </p:spPr>
        <p:txBody>
          <a:bodyPr wrap="square">
            <a:spAutoFit/>
          </a:bodyPr>
          <a:lstStyle/>
          <a:p>
            <a:pPr algn="just">
              <a:spcAft>
                <a:spcPts val="0"/>
              </a:spcAft>
            </a:pPr>
            <a:r>
              <a:rPr lang="bs-Latn-BA" b="1" dirty="0">
                <a:latin typeface="TimesNewRomanPSMT"/>
                <a:ea typeface="Times New Roman" panose="02020603050405020304" pitchFamily="18" charset="0"/>
                <a:cs typeface="TimesNewRomanPSMT"/>
              </a:rPr>
              <a:t>Vrhovni sud Republike Srpske</a:t>
            </a:r>
            <a:endParaRPr lang="bs-Latn-BA" sz="1400" dirty="0">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Broj: 11 0 U 013001 14 </a:t>
            </a:r>
            <a:r>
              <a:rPr lang="hr-HR" b="1" dirty="0" err="1">
                <a:solidFill>
                  <a:srgbClr val="000000"/>
                </a:solidFill>
                <a:latin typeface="Times New Roman" panose="02020603050405020304" pitchFamily="18" charset="0"/>
                <a:ea typeface="Times New Roman" panose="02020603050405020304" pitchFamily="18" charset="0"/>
              </a:rPr>
              <a:t>Uvp</a:t>
            </a: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Banja Luka, 30.01.2015. godine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hr-HR" b="1" dirty="0">
                <a:solidFill>
                  <a:srgbClr val="000000"/>
                </a:solidFill>
                <a:latin typeface="Times New Roman" panose="02020603050405020304" pitchFamily="18" charset="0"/>
                <a:ea typeface="Times New Roman" panose="02020603050405020304" pitchFamily="18" charset="0"/>
              </a:rPr>
              <a:t> </a:t>
            </a:r>
            <a:endParaRPr lang="bs-Latn-BA" sz="1400" dirty="0">
              <a:solidFill>
                <a:srgbClr val="000000"/>
              </a:solidFill>
              <a:latin typeface="Times New Roman" panose="02020603050405020304" pitchFamily="18" charset="0"/>
              <a:ea typeface="Times New Roman" panose="02020603050405020304" pitchFamily="18" charset="0"/>
            </a:endParaRPr>
          </a:p>
          <a:p>
            <a:pPr indent="457200" algn="just">
              <a:spcAft>
                <a:spcPts val="0"/>
              </a:spcAft>
            </a:pPr>
            <a:r>
              <a:rPr lang="bs-Latn-BA" b="1" dirty="0">
                <a:latin typeface="Times New Roman" panose="02020603050405020304" pitchFamily="18" charset="0"/>
                <a:ea typeface="Times New Roman" panose="02020603050405020304" pitchFamily="18" charset="0"/>
              </a:rPr>
              <a:t>„Ovo stoga što je u predmetnom spisu donijeto sedam presuda koje su ukazivale uglavnom na nedovoljno obrazloženje nalaza, ocjene i mišljenja organa vještačenja što je po ocjeni ovog Vrhovnog suda u navedena tri nalaza tih organa vještačenja , otklonjeno uz naprijed navedeno obrazloženje zbog čega su ti organi vještačenja nesporno utvrdili da je kod tužioca utvrđena invalidnost dana 30. 04.2010. godine. Osim navedenog, tužilac u žalbi i tužbi ne prilaže druge medicinske nalaze kojima bi doveo u sumnju činjenice koje su utvrdili medicinski organi vještačenja koji su specijalizovani za utvrđenje činjenice o nastupanju invalidnosti u smislu člana 102. i 103. Zakona“.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8259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145</Words>
  <Application>Microsoft Office PowerPoint</Application>
  <PresentationFormat>Widescreen</PresentationFormat>
  <Paragraphs>132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Times New Roman</vt:lpstr>
      <vt:lpstr>TimesNewRomanBH</vt:lpstr>
      <vt:lpstr>TimesNewRomanPSMT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Smiljana Mrsa</dc:creator>
  <cp:lastModifiedBy>Smiljana Mrsa</cp:lastModifiedBy>
  <cp:revision>19</cp:revision>
  <dcterms:created xsi:type="dcterms:W3CDTF">2016-06-06T09:08:18Z</dcterms:created>
  <dcterms:modified xsi:type="dcterms:W3CDTF">2016-06-06T11:10:34Z</dcterms:modified>
</cp:coreProperties>
</file>