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9" r:id="rId10"/>
    <p:sldId id="300" r:id="rId11"/>
    <p:sldId id="301" r:id="rId12"/>
    <p:sldId id="302" r:id="rId13"/>
    <p:sldId id="298" r:id="rId14"/>
    <p:sldId id="290" r:id="rId15"/>
  </p:sldIdLst>
  <p:sldSz cx="9144000" cy="6858000" type="screen4x3"/>
  <p:notesSz cx="6819900" cy="99314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39" autoAdjust="0"/>
  </p:normalViewPr>
  <p:slideViewPr>
    <p:cSldViewPr>
      <p:cViewPr>
        <p:scale>
          <a:sx n="70" d="100"/>
          <a:sy n="70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5D3C3-128B-414E-B85A-64071DA4831D}" type="datetimeFigureOut">
              <a:rPr lang="sr-Latn-CS" smtClean="0"/>
              <a:pPr/>
              <a:t>15.3.2016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F5025-8892-428E-8647-36F2AAE09F5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6785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B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CMS </a:t>
            </a:r>
            <a:r>
              <a:rPr lang="hr-B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informatički alat</a:t>
            </a:r>
            <a:r>
              <a:rPr lang="hr-B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korisniku pomaže da podatke sadržane u sistemu iskoristi na ispravan način i u pravo vrijeme kako bi imao korisnu informaciju koja će mu pomoći da naredni korak u postupanju bude  ispravan i u pravo vrijeme.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11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12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13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635705"/>
      </p:ext>
    </p:extLst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02884400"/>
      </p:ext>
    </p:extLst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352125"/>
      </p:ext>
    </p:extLst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97692038"/>
      </p:ext>
    </p:extLst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8496295"/>
      </p:ext>
    </p:extLst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75660868"/>
      </p:ext>
    </p:extLst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07544429"/>
      </p:ext>
    </p:extLst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40195213"/>
      </p:ext>
    </p:extLst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370422"/>
      </p:ext>
    </p:extLst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8916095"/>
      </p:ext>
    </p:extLst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2214779"/>
      </p:ext>
    </p:extLst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bs-Latn-B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bs-Latn-BA" altLang="en-US" smtClean="0"/>
          </a:p>
        </p:txBody>
      </p:sp>
      <p:sp>
        <p:nvSpPr>
          <p:cNvPr id="1028" name="Text Box 7"/>
          <p:cNvSpPr txBox="1">
            <a:spLocks noChangeArrowheads="1"/>
          </p:cNvSpPr>
          <p:nvPr userDrawn="1"/>
        </p:nvSpPr>
        <p:spPr bwMode="auto">
          <a:xfrm>
            <a:off x="6877050" y="6237288"/>
            <a:ext cx="1798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0F77938A-1B6B-4EB9-A51C-A7D3A0753F10}" type="slidenum">
              <a:rPr lang="en-US" sz="1000" b="1" smtClean="0"/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000" b="1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98500" y="3068959"/>
            <a:ext cx="7847013" cy="1503049"/>
          </a:xfrm>
        </p:spPr>
        <p:txBody>
          <a:bodyPr/>
          <a:lstStyle/>
          <a:p>
            <a:pPr eaLnBrk="1" hangingPunct="1"/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sz="4000" b="1" dirty="0"/>
              <a:t>IKT TEHNOLOGIJA KAO UPRAVLJAČKI ALAT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hr-HR" altLang="en-US" sz="4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altLang="en-US" sz="1400" b="1" dirty="0" smtClean="0">
                <a:solidFill>
                  <a:srgbClr val="272F7D"/>
                </a:solidFill>
                <a:latin typeface="Arial" charset="0"/>
              </a:rPr>
              <a:t>Sarajevo, </a:t>
            </a:r>
            <a:r>
              <a:rPr lang="hr-HR" altLang="en-US" sz="1400" b="1" dirty="0" smtClean="0">
                <a:solidFill>
                  <a:srgbClr val="272F7D"/>
                </a:solidFill>
                <a:latin typeface="Arial" charset="0"/>
              </a:rPr>
              <a:t>23</a:t>
            </a:r>
            <a:r>
              <a:rPr lang="hr-HR" altLang="en-US" sz="1400" b="1" dirty="0" smtClean="0">
                <a:solidFill>
                  <a:srgbClr val="272F7D"/>
                </a:solidFill>
                <a:latin typeface="Arial" charset="0"/>
              </a:rPr>
              <a:t>.3. 2016. </a:t>
            </a:r>
            <a:r>
              <a:rPr lang="hr-HR" altLang="en-US" sz="1400" b="1" dirty="0" smtClean="0">
                <a:solidFill>
                  <a:srgbClr val="272F7D"/>
                </a:solidFill>
                <a:latin typeface="Arial" charset="0"/>
              </a:rPr>
              <a:t>godina</a:t>
            </a:r>
            <a:endParaRPr lang="bs-Latn-BA" altLang="en-US" sz="4000" b="1" dirty="0" smtClean="0">
              <a:solidFill>
                <a:srgbClr val="272F7D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bs-Latn-BA" altLang="en-US" sz="3600" dirty="0" smtClean="0"/>
              <a:t>Sistem za obradu komunalnih predmeta (SOKOP)</a:t>
            </a:r>
            <a:endParaRPr lang="bs-Latn-BA" altLang="en-US" sz="36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BA" sz="2400" b="1" dirty="0" smtClean="0"/>
              <a:t>SOKOP </a:t>
            </a:r>
            <a:r>
              <a:rPr lang="hr-BA" sz="2400" b="1" dirty="0"/>
              <a:t>sistem kao upravljački </a:t>
            </a:r>
            <a:r>
              <a:rPr lang="hr-BA" sz="2400" b="1" dirty="0" smtClean="0"/>
              <a:t>alat </a:t>
            </a:r>
            <a:r>
              <a:rPr lang="hr-HR" sz="2000" dirty="0" smtClean="0"/>
              <a:t>omogućava </a:t>
            </a:r>
            <a:r>
              <a:rPr lang="hr-HR" sz="2000" dirty="0" smtClean="0"/>
              <a:t>:</a:t>
            </a:r>
            <a:endParaRPr lang="hr-HR" sz="2000" dirty="0" smtClean="0"/>
          </a:p>
          <a:p>
            <a:pPr marL="0" indent="0">
              <a:buNone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/>
              <a:t>uvid </a:t>
            </a:r>
            <a:r>
              <a:rPr lang="hr-HR" sz="2000" dirty="0"/>
              <a:t>u svaki pojedinačni </a:t>
            </a:r>
            <a:r>
              <a:rPr lang="hr-HR" sz="2000" dirty="0" smtClean="0"/>
              <a:t>predmet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/>
              <a:t>informaciju o fazi u kojoj se predmet </a:t>
            </a:r>
            <a:r>
              <a:rPr lang="hr-HR" sz="2000" dirty="0" smtClean="0"/>
              <a:t>nalazi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/>
              <a:t>informaciju </a:t>
            </a:r>
            <a:r>
              <a:rPr lang="hr-HR" sz="2000" dirty="0"/>
              <a:t>koji je </a:t>
            </a:r>
            <a:r>
              <a:rPr lang="hr-HR" sz="2000" dirty="0" err="1"/>
              <a:t>sudija</a:t>
            </a:r>
            <a:r>
              <a:rPr lang="hr-HR" sz="2000" dirty="0"/>
              <a:t>/stručni </a:t>
            </a:r>
            <a:r>
              <a:rPr lang="hr-HR" sz="2000" dirty="0" err="1"/>
              <a:t>saradnik</a:t>
            </a:r>
            <a:r>
              <a:rPr lang="hr-HR" sz="2000" dirty="0"/>
              <a:t> zadužen određenim </a:t>
            </a:r>
            <a:r>
              <a:rPr lang="hr-HR" sz="2000" dirty="0" smtClean="0"/>
              <a:t>predmetom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2000" dirty="0" smtClean="0"/>
              <a:t>izvještaji</a:t>
            </a:r>
            <a:endParaRPr lang="hr-BA" sz="2000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pPr marL="0" indent="0">
              <a:buNone/>
            </a:pPr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3438723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bs-Latn-BA" altLang="en-US" sz="3600" dirty="0" smtClean="0"/>
              <a:t>Sistem poslovne inteligencije (BI)</a:t>
            </a:r>
            <a:endParaRPr lang="bs-Latn-BA" altLang="en-US" sz="36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lvl="2" indent="0">
              <a:buNone/>
            </a:pPr>
            <a:r>
              <a:rPr lang="hr-BA" b="1" dirty="0"/>
              <a:t>Svrha BI </a:t>
            </a:r>
            <a:r>
              <a:rPr lang="hr-BA" b="1" dirty="0" smtClean="0"/>
              <a:t>sistema</a:t>
            </a:r>
          </a:p>
          <a:p>
            <a:pPr marL="0" lvl="2" indent="0">
              <a:buNone/>
            </a:pPr>
            <a:endParaRPr lang="hr-BA" b="1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lakše upravljanje statističkim podacima</a:t>
            </a:r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kombinacija </a:t>
            </a:r>
            <a:r>
              <a:rPr lang="hr-BA" dirty="0"/>
              <a:t>i dostupnost različite vrste podataka na jednom </a:t>
            </a:r>
            <a:r>
              <a:rPr lang="hr-BA" dirty="0" smtClean="0"/>
              <a:t>mjestu</a:t>
            </a:r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/>
              <a:t>efikasnijeg upravljanja i veće dostupnosti </a:t>
            </a:r>
            <a:r>
              <a:rPr lang="hr-BA" dirty="0" smtClean="0"/>
              <a:t>informacija</a:t>
            </a:r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omogućeno </a:t>
            </a:r>
            <a:r>
              <a:rPr lang="hr-BA" dirty="0"/>
              <a:t>praćenje kretanja stanja u </a:t>
            </a:r>
            <a:r>
              <a:rPr lang="hr-BA" dirty="0" smtClean="0"/>
              <a:t>sudu/odjelu/</a:t>
            </a:r>
            <a:r>
              <a:rPr lang="hr-BA" dirty="0" err="1" smtClean="0"/>
              <a:t>sudiji</a:t>
            </a:r>
            <a:r>
              <a:rPr lang="hr-BA" dirty="0" smtClean="0"/>
              <a:t> </a:t>
            </a:r>
            <a:r>
              <a:rPr lang="hr-BA" dirty="0"/>
              <a:t>tj. trendova</a:t>
            </a:r>
            <a:endParaRPr lang="hr-HR" dirty="0"/>
          </a:p>
          <a:p>
            <a:pPr marL="0" indent="0">
              <a:buNone/>
            </a:pPr>
            <a:endParaRPr lang="bs-Latn-BA" altLang="en-US" sz="2000" dirty="0" smtClean="0"/>
          </a:p>
          <a:p>
            <a:pPr marL="0" indent="0">
              <a:buNone/>
            </a:pPr>
            <a:endParaRPr lang="bs-Latn-BA" altLang="en-US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4418291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bs-Latn-BA" altLang="en-US" sz="3600" dirty="0" smtClean="0"/>
              <a:t>Sistem poslovne inteligencije (BI)</a:t>
            </a:r>
            <a:endParaRPr lang="bs-Latn-BA" altLang="en-US" sz="36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lvl="2" indent="0">
              <a:buNone/>
            </a:pPr>
            <a:r>
              <a:rPr lang="hr-BA" b="1" dirty="0" smtClean="0"/>
              <a:t>BI </a:t>
            </a:r>
            <a:r>
              <a:rPr lang="hr-BA" b="1" dirty="0"/>
              <a:t>kao upravljački alat</a:t>
            </a:r>
          </a:p>
          <a:p>
            <a:pPr marL="0" lvl="2" indent="0">
              <a:buNone/>
            </a:pPr>
            <a:endParaRPr lang="hr-B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/>
              <a:t>kreirane jedinstvene kontrolne </a:t>
            </a:r>
            <a:r>
              <a:rPr lang="hr-BA" sz="2000" dirty="0" smtClean="0"/>
              <a:t>table</a:t>
            </a:r>
          </a:p>
          <a:p>
            <a:pPr marL="0" indent="0">
              <a:buNone/>
            </a:pPr>
            <a:endParaRPr lang="hr-B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 smtClean="0"/>
              <a:t>relevantni </a:t>
            </a:r>
            <a:r>
              <a:rPr lang="hr-BA" sz="2000" dirty="0"/>
              <a:t>i </a:t>
            </a:r>
            <a:r>
              <a:rPr lang="hr-BA" sz="2000" dirty="0" smtClean="0"/>
              <a:t>brzi odgovore na </a:t>
            </a:r>
            <a:r>
              <a:rPr lang="hr-BA" sz="2000" dirty="0"/>
              <a:t>glavna pitanja </a:t>
            </a:r>
            <a:r>
              <a:rPr lang="hr-BA" sz="2000" dirty="0" smtClean="0"/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 smtClean="0"/>
              <a:t>Kako </a:t>
            </a:r>
            <a:r>
              <a:rPr lang="hr-BA" sz="1800" dirty="0"/>
              <a:t>sud obavlja posao?</a:t>
            </a:r>
            <a:endParaRPr lang="hr-HR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/>
              <a:t>Kakvo je stanje sa kašnjenjem? Da li je bolje ili gore?</a:t>
            </a:r>
            <a:endParaRPr lang="hr-HR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/>
              <a:t>Da li </a:t>
            </a:r>
            <a:r>
              <a:rPr lang="hr-BA" sz="1800" dirty="0" smtClean="0"/>
              <a:t>odjeljenje postupa </a:t>
            </a:r>
            <a:r>
              <a:rPr lang="hr-BA" sz="1800" dirty="0"/>
              <a:t>u okviru odluka donesenih od strane VSTV-a BiH?</a:t>
            </a:r>
            <a:endParaRPr lang="hr-HR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/>
              <a:t>Da li se plan za rješavanje zastarjelih predmeta sprovodi u skladu sa planiranim?</a:t>
            </a:r>
            <a:endParaRPr lang="hr-HR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/>
              <a:t>Koji </a:t>
            </a:r>
            <a:r>
              <a:rPr lang="hr-BA" sz="1800" dirty="0" err="1" smtClean="0"/>
              <a:t>sudije</a:t>
            </a:r>
            <a:r>
              <a:rPr lang="hr-BA" sz="1800" dirty="0" smtClean="0"/>
              <a:t> postižu </a:t>
            </a:r>
            <a:r>
              <a:rPr lang="hr-BA" sz="1800" dirty="0"/>
              <a:t>najveću normu  a </a:t>
            </a:r>
            <a:r>
              <a:rPr lang="hr-BA" sz="1800" dirty="0" smtClean="0"/>
              <a:t>koje ne?</a:t>
            </a:r>
            <a:endParaRPr lang="hr-HR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 smtClean="0"/>
              <a:t>Kod kojih </a:t>
            </a:r>
            <a:r>
              <a:rPr lang="hr-BA" sz="1800" dirty="0" err="1" smtClean="0"/>
              <a:t>sudija</a:t>
            </a:r>
            <a:r>
              <a:rPr lang="hr-BA" sz="1800" dirty="0" smtClean="0"/>
              <a:t>/</a:t>
            </a:r>
            <a:r>
              <a:rPr lang="hr-BA" sz="1800" dirty="0" err="1" smtClean="0"/>
              <a:t>saradnika</a:t>
            </a:r>
            <a:r>
              <a:rPr lang="hr-BA" sz="1800" dirty="0" smtClean="0"/>
              <a:t> se </a:t>
            </a:r>
            <a:r>
              <a:rPr lang="hr-BA" sz="1800" dirty="0"/>
              <a:t>pojavljuju kašnjenja?</a:t>
            </a:r>
            <a:endParaRPr lang="hr-HR" sz="1800" dirty="0"/>
          </a:p>
          <a:p>
            <a:pPr marL="0" indent="0">
              <a:buNone/>
            </a:pPr>
            <a:endParaRPr lang="hr-BA" sz="2000" dirty="0" smtClean="0"/>
          </a:p>
          <a:p>
            <a:pPr marL="0" indent="0">
              <a:buNone/>
            </a:pPr>
            <a:endParaRPr lang="bs-Latn-BA" altLang="en-US" sz="2000" dirty="0" smtClean="0"/>
          </a:p>
          <a:p>
            <a:pPr marL="0" indent="0">
              <a:buNone/>
            </a:pPr>
            <a:endParaRPr lang="bs-Latn-BA" altLang="en-US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5268571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BA" sz="2400" b="1" dirty="0"/>
              <a:t>Svrha redovnog praćenja rada suda je:</a:t>
            </a:r>
            <a:endParaRPr lang="hr-HR" sz="2400" b="1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endParaRPr lang="hr-BA" sz="2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 err="1" smtClean="0"/>
              <a:t>Reagovanje</a:t>
            </a:r>
            <a:r>
              <a:rPr lang="hr-BA" sz="2000" dirty="0" smtClean="0"/>
              <a:t> </a:t>
            </a:r>
            <a:r>
              <a:rPr lang="hr-BA" sz="2000" dirty="0"/>
              <a:t>na </a:t>
            </a:r>
            <a:r>
              <a:rPr lang="hr-BA" sz="2000" dirty="0" smtClean="0"/>
              <a:t>vrijeme</a:t>
            </a:r>
          </a:p>
          <a:p>
            <a:pPr marL="0" lvl="2" indent="0">
              <a:buNone/>
            </a:pPr>
            <a:endParaRPr lang="hr-BA" sz="2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/>
              <a:t>Sprečavanje nastanka problem </a:t>
            </a:r>
            <a:endParaRPr lang="hr-BA" sz="2000" dirty="0" smtClean="0"/>
          </a:p>
          <a:p>
            <a:pPr marL="0" lvl="2" indent="0">
              <a:buNone/>
            </a:pPr>
            <a:endParaRPr lang="hr-BA" sz="2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 err="1" smtClean="0"/>
              <a:t>Proaktivnost</a:t>
            </a:r>
            <a:r>
              <a:rPr lang="hr-BA" sz="2000" dirty="0" smtClean="0"/>
              <a:t> </a:t>
            </a:r>
            <a:endParaRPr lang="hr-BA" sz="2000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28999"/>
            <a:ext cx="6192688" cy="2920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410547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23900" y="3105150"/>
            <a:ext cx="8229600" cy="6572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hr-BA" altLang="en-US" smtClean="0"/>
              <a:t>Hvala na pažnji</a:t>
            </a:r>
            <a:endParaRPr lang="en-US" alt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 smtClean="0"/>
              <a:t>Cilj </a:t>
            </a:r>
            <a:r>
              <a:rPr lang="bs-Latn-BA" altLang="en-US" dirty="0"/>
              <a:t>III dijela priručnika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bs-Latn-BA" altLang="en-US" dirty="0" smtClean="0"/>
              <a:t>svrha postojanja software-a u pravosuđu</a:t>
            </a:r>
          </a:p>
          <a:p>
            <a:pPr marL="0" indent="0">
              <a:buNone/>
            </a:pPr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dirty="0" smtClean="0"/>
              <a:t>skrenuti pažnju na najvažniji set podataka</a:t>
            </a:r>
          </a:p>
          <a:p>
            <a:pPr marL="0" indent="0">
              <a:buNone/>
            </a:pPr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dirty="0" smtClean="0"/>
              <a:t>skrenuti pažnju na bitnost statistike</a:t>
            </a:r>
          </a:p>
          <a:p>
            <a:pPr marL="0" indent="0">
              <a:buNone/>
            </a:pPr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dirty="0" smtClean="0"/>
              <a:t>skrenuti pažnju na kontinuirani monitoring putem informatičkih rješenja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0656782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 smtClean="0"/>
              <a:t>Software-i u pravosuđu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sz="3600" dirty="0" smtClean="0"/>
              <a:t>Case Managament System (CMS)</a:t>
            </a:r>
          </a:p>
          <a:p>
            <a:pPr marL="0" indent="0">
              <a:buNone/>
            </a:pPr>
            <a:endParaRPr lang="bs-Latn-BA" altLang="en-US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sz="3600" dirty="0" smtClean="0"/>
              <a:t>SOKOP </a:t>
            </a:r>
          </a:p>
          <a:p>
            <a:pPr marL="0" indent="0">
              <a:buNone/>
            </a:pPr>
            <a:endParaRPr lang="bs-Latn-BA" altLang="en-US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sz="3600" dirty="0" smtClean="0"/>
              <a:t>Sistem poslovne inteligencije (BI</a:t>
            </a:r>
            <a:r>
              <a:rPr lang="bs-Latn-BA" altLang="en-US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14710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/>
              <a:t>Case Managament System (CMS)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hr-BA" b="1" dirty="0"/>
              <a:t>Svrha CMS </a:t>
            </a:r>
            <a:r>
              <a:rPr lang="hr-BA" b="1" dirty="0" smtClean="0"/>
              <a:t>sistema:</a:t>
            </a:r>
          </a:p>
          <a:p>
            <a:pPr marL="0" lvl="2" indent="0">
              <a:buNone/>
            </a:pPr>
            <a:endParaRPr lang="hr-BA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 ubrzavanje procesa rada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skraćivanje trajanja postupaka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dostupnost podataka za stranku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err="1" smtClean="0"/>
              <a:t>tačnost</a:t>
            </a:r>
            <a:r>
              <a:rPr lang="hr-BA" dirty="0" smtClean="0"/>
              <a:t> podataka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mogućnost praćenja statistike</a:t>
            </a:r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.....</a:t>
            </a:r>
          </a:p>
          <a:p>
            <a:pPr marL="0" lvl="2" indent="0">
              <a:buNone/>
            </a:pPr>
            <a:endParaRPr lang="hr-BA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  <p:pic>
        <p:nvPicPr>
          <p:cNvPr id="7" name="Rectangle 51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87196"/>
            <a:ext cx="2730500" cy="20478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Rectangle 22532">
            <a:hlinkClick r:id="" action="ppaction://hlinkshowjump?jump=lastslideviewed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61048"/>
            <a:ext cx="2730499" cy="204787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27620107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/>
              <a:t>Case Managament System (CMS)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hr-BA" b="1" dirty="0" smtClean="0"/>
              <a:t>Kao upravljački alat:</a:t>
            </a:r>
          </a:p>
          <a:p>
            <a:pPr marL="0" lvl="2" indent="0">
              <a:buNone/>
            </a:pPr>
            <a:endParaRPr lang="hr-BA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 Razvoj u nekoliko etapa (obuka, unos podataka, provjera kvalitete podataka, korištenje podatak u svrhu statistike)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endParaRPr lang="hr-BA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Upravljački alat svakog korisnika sistema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171450" lvl="2" indent="-171450">
              <a:buFont typeface="Wingdings" panose="05000000000000000000" pitchFamily="2" charset="2"/>
              <a:buChar char="ü"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endParaRPr lang="hr-HR" dirty="0"/>
          </a:p>
          <a:p>
            <a:pPr marL="0" lvl="2" indent="0">
              <a:buNone/>
            </a:pPr>
            <a:endParaRPr lang="hr-HR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endParaRPr lang="hr-BA" dirty="0" smtClean="0"/>
          </a:p>
          <a:p>
            <a:pPr marL="0" lvl="2" indent="0">
              <a:buNone/>
            </a:pPr>
            <a:endParaRPr lang="hr-BA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0228811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/>
              <a:t>Case Managament System (CMS)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Sa </a:t>
            </a:r>
            <a:r>
              <a:rPr lang="hr-BA" dirty="0"/>
              <a:t>aspekta </a:t>
            </a:r>
            <a:r>
              <a:rPr lang="hr-BA" dirty="0" smtClean="0"/>
              <a:t>šefa odjela suda </a:t>
            </a:r>
            <a:r>
              <a:rPr lang="hr-BA" dirty="0"/>
              <a:t>podatke iz CMS sistema treba </a:t>
            </a:r>
            <a:r>
              <a:rPr lang="hr-BA" dirty="0" smtClean="0"/>
              <a:t>koristiti:</a:t>
            </a:r>
          </a:p>
          <a:p>
            <a:pPr marL="0" lvl="2" indent="0">
              <a:buNone/>
            </a:pPr>
            <a:endParaRPr lang="hr-BA" dirty="0" smtClean="0"/>
          </a:p>
          <a:p>
            <a:pPr marL="457200" lvl="2" indent="-457200">
              <a:buFont typeface="+mj-lt"/>
              <a:buAutoNum type="alphaLcParenR"/>
            </a:pPr>
            <a:r>
              <a:rPr lang="hr-BA" sz="2000" dirty="0" smtClean="0"/>
              <a:t>putem različitih izvještaja</a:t>
            </a:r>
          </a:p>
          <a:p>
            <a:pPr marL="457200" lvl="2" indent="-457200">
              <a:buFont typeface="+mj-lt"/>
              <a:buAutoNum type="alphaLcParenR"/>
            </a:pPr>
            <a:r>
              <a:rPr lang="hr-BA" sz="2000" dirty="0" smtClean="0"/>
              <a:t>izvještaje </a:t>
            </a:r>
            <a:r>
              <a:rPr lang="hr-BA" sz="2000" dirty="0"/>
              <a:t>je potrebno preuzimati iz CMS-a periodično i po </a:t>
            </a:r>
            <a:r>
              <a:rPr lang="hr-BA" sz="2000" dirty="0" smtClean="0"/>
              <a:t>potrebi</a:t>
            </a:r>
            <a:endParaRPr lang="hr-HR" sz="2000" dirty="0" smtClean="0"/>
          </a:p>
          <a:p>
            <a:pPr marL="457200" lvl="2" indent="-457200">
              <a:buFont typeface="+mj-lt"/>
              <a:buAutoNum type="alphaLcParenR"/>
            </a:pPr>
            <a:r>
              <a:rPr lang="hr-BA" sz="2000" dirty="0" smtClean="0"/>
              <a:t>analizu </a:t>
            </a:r>
            <a:r>
              <a:rPr lang="hr-BA" sz="2000" dirty="0"/>
              <a:t>rada suda na osnovu izvještaja je potrebno vršiti </a:t>
            </a:r>
            <a:r>
              <a:rPr lang="hr-BA" sz="2000" dirty="0" smtClean="0"/>
              <a:t>kontinuirano</a:t>
            </a:r>
            <a:endParaRPr lang="hr-HR" sz="2000" dirty="0" smtClean="0"/>
          </a:p>
          <a:p>
            <a:pPr marL="457200" lvl="2" indent="-457200">
              <a:buFont typeface="+mj-lt"/>
              <a:buAutoNum type="alphaLcParenR"/>
            </a:pPr>
            <a:r>
              <a:rPr lang="hr-BA" sz="2000" dirty="0" smtClean="0"/>
              <a:t>praćenje </a:t>
            </a:r>
            <a:r>
              <a:rPr lang="hr-BA" sz="2000" dirty="0"/>
              <a:t>rada suda treba biti </a:t>
            </a:r>
            <a:r>
              <a:rPr lang="hr-BA" sz="2000" dirty="0" smtClean="0"/>
              <a:t>objektivno</a:t>
            </a:r>
          </a:p>
          <a:p>
            <a:pPr marL="457200" lvl="2" indent="-457200">
              <a:buFont typeface="+mj-lt"/>
              <a:buAutoNum type="alphaLcParenR"/>
            </a:pPr>
            <a:r>
              <a:rPr lang="hr-BA" sz="2000" dirty="0" smtClean="0"/>
              <a:t>obavijestiti predsjednika suda ukoliko primijetite određene devijacije u podacima ili nelogičnosti</a:t>
            </a:r>
            <a:endParaRPr lang="hr-HR" sz="2000" dirty="0"/>
          </a:p>
          <a:p>
            <a:pPr marL="0" lvl="2" indent="0">
              <a:buNone/>
            </a:pPr>
            <a:endParaRPr lang="hr-HR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endParaRPr lang="hr-BA" dirty="0" smtClean="0"/>
          </a:p>
          <a:p>
            <a:pPr marL="0" lvl="2" indent="0">
              <a:buNone/>
            </a:pPr>
            <a:endParaRPr lang="hr-BA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853053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/>
              <a:t>Case Managament System (CMS)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hr-BA" b="1" dirty="0" smtClean="0"/>
              <a:t>Putem različitih izvještaja: kojih?</a:t>
            </a:r>
          </a:p>
          <a:p>
            <a:pPr marL="0" lvl="2" indent="0">
              <a:buNone/>
            </a:pPr>
            <a:endParaRPr lang="hr-BA" sz="20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Broj riješenih/neriješenih predmeta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Starosna struktura riješenih/neriješenih predmeta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Trajanje riješenih/neriješenih predmeta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Plan rješavanja </a:t>
            </a:r>
            <a:r>
              <a:rPr lang="hr-HR" sz="2800" dirty="0" smtClean="0"/>
              <a:t>predmeta</a:t>
            </a:r>
            <a:endParaRPr lang="hr-HR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Ostvarenje orijentacijske norme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Ostali izvještaji </a:t>
            </a:r>
          </a:p>
          <a:p>
            <a:pPr marL="0" lvl="2" indent="0">
              <a:buNone/>
            </a:pPr>
            <a:endParaRPr lang="hr-BA" sz="2000" dirty="0" smtClean="0"/>
          </a:p>
          <a:p>
            <a:pPr marL="0" lvl="2" indent="0">
              <a:buNone/>
            </a:pPr>
            <a:endParaRPr lang="hr-BA" sz="2000" dirty="0"/>
          </a:p>
          <a:p>
            <a:pPr marL="0" lvl="2" indent="0">
              <a:buNone/>
            </a:pPr>
            <a:endParaRPr lang="hr-BA" sz="2000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9471128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/>
              <a:t>Case Managament System (CMS)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hr-BA" sz="2000" b="1" dirty="0"/>
              <a:t>I</a:t>
            </a:r>
            <a:r>
              <a:rPr lang="hr-BA" sz="2000" b="1" dirty="0" smtClean="0"/>
              <a:t>zvještaje </a:t>
            </a:r>
            <a:r>
              <a:rPr lang="hr-BA" sz="2000" b="1" dirty="0"/>
              <a:t>je potrebno preuzimati iz CMS-a periodično i po </a:t>
            </a:r>
            <a:r>
              <a:rPr lang="hr-BA" sz="2000" b="1" dirty="0" smtClean="0"/>
              <a:t>potrebi</a:t>
            </a:r>
            <a:endParaRPr lang="hr-HR" sz="2000" b="1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 smtClean="0"/>
              <a:t>dostupnost informacije  o radu odjela u svakom momentu </a:t>
            </a:r>
            <a:endParaRPr lang="hr-BA" sz="2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 smtClean="0"/>
              <a:t>cilj – poduzimanje adekvatnih </a:t>
            </a:r>
            <a:r>
              <a:rPr lang="hr-BA" sz="2000" dirty="0"/>
              <a:t>mjere ukoliko se ukaže potreba za tim</a:t>
            </a:r>
            <a:endParaRPr lang="hr-BA" sz="2000" dirty="0" smtClean="0"/>
          </a:p>
          <a:p>
            <a:pPr marL="0" lvl="2" indent="0">
              <a:buNone/>
            </a:pPr>
            <a:endParaRPr lang="hr-BA" sz="2000" dirty="0"/>
          </a:p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hr-BA" sz="2000" b="1" dirty="0" smtClean="0"/>
              <a:t>Analizu </a:t>
            </a:r>
            <a:r>
              <a:rPr lang="hr-BA" sz="2000" b="1" dirty="0"/>
              <a:t>rada </a:t>
            </a:r>
            <a:r>
              <a:rPr lang="hr-BA" sz="2000" b="1" dirty="0" smtClean="0"/>
              <a:t>odjela na </a:t>
            </a:r>
            <a:r>
              <a:rPr lang="hr-BA" sz="2000" b="1" dirty="0"/>
              <a:t>osnovu izvještaja je potrebno vršiti </a:t>
            </a:r>
            <a:r>
              <a:rPr lang="hr-BA" sz="2000" b="1" dirty="0" smtClean="0"/>
              <a:t>kontinuirano</a:t>
            </a:r>
          </a:p>
          <a:p>
            <a:pPr marL="0" lvl="2" indent="0">
              <a:buNone/>
            </a:pPr>
            <a:endParaRPr lang="bs-Latn-BA" sz="2000" dirty="0" smtClean="0"/>
          </a:p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hr-BA" sz="2000" b="1" dirty="0" smtClean="0"/>
              <a:t>Praćenje </a:t>
            </a:r>
            <a:r>
              <a:rPr lang="hr-BA" sz="2000" b="1" dirty="0"/>
              <a:t>rada </a:t>
            </a:r>
            <a:r>
              <a:rPr lang="hr-BA" sz="2000" b="1" dirty="0" smtClean="0"/>
              <a:t>odjela treba </a:t>
            </a:r>
            <a:r>
              <a:rPr lang="hr-BA" sz="2000" b="1" dirty="0"/>
              <a:t>biti objektivno</a:t>
            </a:r>
            <a:endParaRPr lang="hr-HR" sz="2000" b="1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 smtClean="0"/>
              <a:t>realno </a:t>
            </a:r>
            <a:r>
              <a:rPr lang="hr-BA" sz="2000" dirty="0"/>
              <a:t>i objektivno sagledati rezultate rada </a:t>
            </a:r>
            <a:r>
              <a:rPr lang="hr-BA" sz="2000" dirty="0" err="1" smtClean="0"/>
              <a:t>sudija</a:t>
            </a:r>
            <a:r>
              <a:rPr lang="hr-BA" sz="2000" dirty="0" smtClean="0"/>
              <a:t>/</a:t>
            </a:r>
            <a:r>
              <a:rPr lang="hr-BA" sz="2000" dirty="0" err="1" smtClean="0"/>
              <a:t>saradnika</a:t>
            </a:r>
            <a:endParaRPr lang="hr-BA" sz="2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HR" sz="2000" dirty="0"/>
              <a:t>subjektivni element treba </a:t>
            </a:r>
            <a:r>
              <a:rPr lang="bs-Latn-BA" sz="2000" dirty="0" smtClean="0"/>
              <a:t>svesti na minimum</a:t>
            </a:r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HR" sz="2000" dirty="0"/>
              <a:t>dobre rezultate uposlenika pohvaliti, ali i poduzeti adekvatne mjere za osobe čiji rezultati nisu prihvatljivi</a:t>
            </a:r>
            <a:endParaRPr lang="hr-BA" sz="2000" dirty="0" smtClean="0"/>
          </a:p>
          <a:p>
            <a:pPr marL="0" lvl="2" indent="0">
              <a:buNone/>
            </a:pPr>
            <a:endParaRPr lang="hr-BA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4364555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bs-Latn-BA" altLang="en-US" sz="3600" dirty="0" smtClean="0"/>
              <a:t>Sistem za obradu komunalnih predmeta (SOKOP)</a:t>
            </a:r>
            <a:endParaRPr lang="bs-Latn-BA" altLang="en-US" sz="36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BA" sz="2400" b="1" dirty="0"/>
              <a:t>Svrha </a:t>
            </a:r>
            <a:r>
              <a:rPr lang="hr-BA" sz="2400" b="1" dirty="0" smtClean="0"/>
              <a:t>SOKOP sistema: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 smtClean="0"/>
              <a:t>smanjiti </a:t>
            </a:r>
            <a:r>
              <a:rPr lang="hr-BA" sz="2000" dirty="0"/>
              <a:t>broj radnji </a:t>
            </a:r>
            <a:endParaRPr lang="hr-B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/>
              <a:t>smanjiti </a:t>
            </a:r>
            <a:r>
              <a:rPr lang="hr-BA" sz="2000" dirty="0" smtClean="0"/>
              <a:t>prostor potreban </a:t>
            </a:r>
            <a:r>
              <a:rPr lang="hr-BA" sz="2000" dirty="0"/>
              <a:t>za skladištenje </a:t>
            </a:r>
            <a:r>
              <a:rPr lang="hr-BA" sz="2000" dirty="0" smtClean="0"/>
              <a:t>predmeta</a:t>
            </a:r>
            <a:endParaRPr lang="hr-H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 smtClean="0"/>
              <a:t>omogućiti voditeljima </a:t>
            </a:r>
            <a:r>
              <a:rPr lang="hr-BA" sz="2000" dirty="0"/>
              <a:t>postupka da savladaju veći broj predmeta </a:t>
            </a:r>
            <a:r>
              <a:rPr lang="hr-BA" sz="2000" dirty="0" smtClean="0"/>
              <a:t>istovremeno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/>
              <a:t>smanjiti </a:t>
            </a:r>
            <a:r>
              <a:rPr lang="hr-BA" sz="2000" dirty="0" smtClean="0"/>
              <a:t>vrijeme </a:t>
            </a:r>
            <a:r>
              <a:rPr lang="hr-BA" sz="2000" dirty="0"/>
              <a:t>između radnji na predmetu.</a:t>
            </a:r>
            <a:endParaRPr lang="hr-H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 smtClean="0"/>
              <a:t>racionalizirati </a:t>
            </a:r>
            <a:r>
              <a:rPr lang="hr-BA" sz="2000" dirty="0"/>
              <a:t>rad na terenu i </a:t>
            </a:r>
            <a:endParaRPr lang="hr-B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 smtClean="0"/>
              <a:t>omogućiti </a:t>
            </a:r>
            <a:r>
              <a:rPr lang="hr-BA" sz="2000" dirty="0"/>
              <a:t>zajedničko postupanje za sve predmete sa istim </a:t>
            </a:r>
            <a:r>
              <a:rPr lang="hr-BA" sz="2000" dirty="0" err="1" smtClean="0"/>
              <a:t>izvršenikom</a:t>
            </a:r>
            <a:endParaRPr lang="hr-HR" sz="2000" dirty="0"/>
          </a:p>
          <a:p>
            <a:pPr marL="0" indent="0">
              <a:buNone/>
            </a:pPr>
            <a:endParaRPr lang="hr-HR" sz="2400" b="1" dirty="0"/>
          </a:p>
          <a:p>
            <a:pPr marL="0" lvl="2" indent="0">
              <a:buNone/>
            </a:pPr>
            <a:endParaRPr lang="hr-BA" sz="2000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4896510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549</Words>
  <Application>Microsoft Office PowerPoint</Application>
  <PresentationFormat>On-screen Show (4:3)</PresentationFormat>
  <Paragraphs>148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  IKT TEHNOLOGIJA KAO UPRAVLJAČKI ALAT      Sarajevo, 23.3. 2016. godina</vt:lpstr>
      <vt:lpstr>Cilj III dijela priručnika</vt:lpstr>
      <vt:lpstr>Software-i u pravosuđu</vt:lpstr>
      <vt:lpstr>Case Managament System (CMS)</vt:lpstr>
      <vt:lpstr>Case Managament System (CMS)</vt:lpstr>
      <vt:lpstr>Case Managament System (CMS)</vt:lpstr>
      <vt:lpstr>Case Managament System (CMS)</vt:lpstr>
      <vt:lpstr>Case Managament System (CMS)</vt:lpstr>
      <vt:lpstr>Sistem za obradu komunalnih predmeta (SOKOP)</vt:lpstr>
      <vt:lpstr>Sistem za obradu komunalnih predmeta (SOKOP)</vt:lpstr>
      <vt:lpstr>Sistem poslovne inteligencije (BI)</vt:lpstr>
      <vt:lpstr>Sistem poslovne inteligencije (BI)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STALNA KOMISIJA ZA EFIKASNOST PRAVOSUĐA  22. oktobar 2013. godine</dc:title>
  <dc:creator>Korisnik</dc:creator>
  <cp:lastModifiedBy>Amela Trozic</cp:lastModifiedBy>
  <cp:revision>72</cp:revision>
  <cp:lastPrinted>2015-06-22T06:38:49Z</cp:lastPrinted>
  <dcterms:created xsi:type="dcterms:W3CDTF">2013-10-21T19:57:25Z</dcterms:created>
  <dcterms:modified xsi:type="dcterms:W3CDTF">2016-03-15T13:04:30Z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808a21b7-2b1e-44f7-b720-6ce01c513fbd</vt:lpwstr>
  </property>
  <property fmtid="{D5CDD505-2E9C-101B-9397-08002B2CF9AE}" pid="3" name="Internal">
    <vt:lpwstr>TITUS_3</vt:lpwstr>
  </property>
</Properties>
</file>