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81" r:id="rId2"/>
    <p:sldId id="282" r:id="rId3"/>
    <p:sldId id="286" r:id="rId4"/>
    <p:sldId id="285" r:id="rId5"/>
    <p:sldId id="291" r:id="rId6"/>
    <p:sldId id="287" r:id="rId7"/>
    <p:sldId id="293" r:id="rId8"/>
    <p:sldId id="296" r:id="rId9"/>
    <p:sldId id="295" r:id="rId10"/>
    <p:sldId id="294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E9C65-1D52-440D-83BE-C8ADF83E9975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89669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6724A56-5950-40F0-8B05-3395D74BB3D2}" type="slidenum">
              <a:rPr lang="hr-HR" altLang="en-US" smtClean="0"/>
              <a:pPr/>
              <a:t>‹#›</a:t>
            </a:fld>
            <a:endParaRPr lang="hr-HR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543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743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2525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10098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7312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7020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7567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3065B-E6CE-4EF8-A6F2-0BFC849CF634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352409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DD2B-9094-4786-AE7A-5BC57F773DB6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71187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40FA215-3298-4919-9CC4-F82CB98CFDD8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9200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3CBD975-8903-4C02-8563-BCE4FFBABEEB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47940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5E54-F0B7-4A85-ACAC-7497CECBC63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45992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47E1-A9B6-4D0A-A5D1-04C4E3F965B3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1407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1DBA-B2F2-428B-8559-5B03EAB91292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9817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078D-257C-47AF-9E56-BD1581CB5DA3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12573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4F50-B844-4603-94C6-D6AE2FDB1FF7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5722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E5E4-0494-42DB-BCA7-E7AAE9E30FFB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0423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E2C0E2-7A6D-414A-8501-8DDDF9554F05}" type="slidenum">
              <a:rPr lang="hr-HR" altLang="en-US" smtClean="0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55258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https://www.youtube.com/embed/C149hW4070A" TargetMode="Externa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https://www.youtube.com/embed/hwXp_ggKFWQ" TargetMode="External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Diskriminacija zasnovana na 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Sevima Sali-Terzić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5075840"/>
            <a:ext cx="2405025" cy="169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 na kraju: ... pozitivna </a:t>
            </a:r>
            <a:r>
              <a:rPr lang="bs-Latn-BA" dirty="0" smtClean="0"/>
              <a:t>priča </a:t>
            </a:r>
            <a:endParaRPr lang="en-US" dirty="0"/>
          </a:p>
        </p:txBody>
      </p:sp>
      <p:pic>
        <p:nvPicPr>
          <p:cNvPr id="6" name="C149hW4070A"/>
          <p:cNvPicPr>
            <a:picLocks noGrp="1" noRot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47938" y="30464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Prepoznajete li diskriminaciju?</a:t>
            </a:r>
            <a:endParaRPr lang="en-US" dirty="0"/>
          </a:p>
        </p:txBody>
      </p:sp>
      <p:pic>
        <p:nvPicPr>
          <p:cNvPr id="4" name="hwXp_ggKFWQ"/>
          <p:cNvPicPr>
            <a:picLocks noGrp="1" noRot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47938" y="304641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0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Rasna ili etnička diskriminacija – </a:t>
            </a:r>
            <a:br>
              <a:rPr lang="bs-Latn-BA" dirty="0" smtClean="0"/>
            </a:br>
            <a:r>
              <a:rPr lang="bs-Latn-BA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725144"/>
          </a:xfrm>
        </p:spPr>
        <p:txBody>
          <a:bodyPr>
            <a:normAutofit fontScale="92500" lnSpcReduction="20000"/>
          </a:bodyPr>
          <a:lstStyle/>
          <a:p>
            <a:endParaRPr lang="bs-Latn-BA" dirty="0" smtClean="0"/>
          </a:p>
          <a:p>
            <a:r>
              <a:rPr lang="bs-Latn-BA" dirty="0" smtClean="0"/>
              <a:t>Čl. 1. st. 1 ICERD-a: </a:t>
            </a:r>
          </a:p>
          <a:p>
            <a:pPr marL="0" lvl="1" indent="0">
              <a:buNone/>
            </a:pPr>
            <a:r>
              <a:rPr lang="bs-Latn-BA" dirty="0" smtClean="0"/>
              <a:t>	</a:t>
            </a:r>
            <a:r>
              <a:rPr lang="bs-Latn-BA" sz="2200" dirty="0" smtClean="0"/>
              <a:t>'svako </a:t>
            </a:r>
            <a:r>
              <a:rPr lang="bs-Latn-BA" sz="2200" b="1" dirty="0"/>
              <a:t>razlikovanje</a:t>
            </a:r>
            <a:r>
              <a:rPr lang="bs-Latn-BA" sz="2200" dirty="0"/>
              <a:t>, </a:t>
            </a:r>
            <a:r>
              <a:rPr lang="bs-Latn-BA" sz="2200" b="1" dirty="0"/>
              <a:t>isključivanje</a:t>
            </a:r>
            <a:r>
              <a:rPr lang="bs-Latn-BA" sz="2200" dirty="0"/>
              <a:t>, </a:t>
            </a:r>
            <a:r>
              <a:rPr lang="bs-Latn-BA" sz="2200" b="1" dirty="0"/>
              <a:t>organičavanje</a:t>
            </a:r>
            <a:r>
              <a:rPr lang="bs-Latn-BA" sz="2200" dirty="0"/>
              <a:t> ili </a:t>
            </a:r>
            <a:r>
              <a:rPr lang="bs-Latn-BA" sz="2200" b="1" dirty="0"/>
              <a:t>davanje </a:t>
            </a:r>
            <a:r>
              <a:rPr lang="bs-Latn-BA" sz="2200" b="1" dirty="0" smtClean="0"/>
              <a:t>	prvenstva</a:t>
            </a:r>
            <a:r>
              <a:rPr lang="bs-Latn-BA" sz="2200" dirty="0" smtClean="0"/>
              <a:t> 	koji </a:t>
            </a:r>
            <a:r>
              <a:rPr lang="bs-Latn-BA" sz="2200" dirty="0"/>
              <a:t>se zasnivaju </a:t>
            </a:r>
            <a:r>
              <a:rPr lang="bs-Latn-BA" sz="2200" b="1" dirty="0"/>
              <a:t>na rasi</a:t>
            </a:r>
            <a:r>
              <a:rPr lang="bs-Latn-BA" sz="2200" dirty="0"/>
              <a:t>, </a:t>
            </a:r>
            <a:r>
              <a:rPr lang="bs-Latn-BA" sz="2200" b="1" dirty="0"/>
              <a:t>boji</a:t>
            </a:r>
            <a:r>
              <a:rPr lang="bs-Latn-BA" sz="2200" dirty="0"/>
              <a:t>, </a:t>
            </a:r>
            <a:r>
              <a:rPr lang="bs-Latn-BA" sz="2200" b="1" dirty="0"/>
              <a:t>precima</a:t>
            </a:r>
            <a:r>
              <a:rPr lang="bs-Latn-BA" sz="2200" dirty="0"/>
              <a:t>, </a:t>
            </a:r>
            <a:r>
              <a:rPr lang="bs-Latn-BA" sz="2200" b="1" dirty="0"/>
              <a:t>nacionalnom</a:t>
            </a:r>
            <a:r>
              <a:rPr lang="bs-Latn-BA" sz="2200" dirty="0"/>
              <a:t> </a:t>
            </a:r>
            <a:r>
              <a:rPr lang="bs-Latn-BA" sz="2200" dirty="0" smtClean="0"/>
              <a:t>	ili </a:t>
            </a:r>
            <a:r>
              <a:rPr lang="bs-Latn-BA" sz="2200" b="1" dirty="0"/>
              <a:t>etničkom</a:t>
            </a:r>
            <a:r>
              <a:rPr lang="bs-Latn-BA" sz="2200" dirty="0"/>
              <a:t> </a:t>
            </a:r>
            <a:r>
              <a:rPr lang="bs-Latn-BA" sz="2200" dirty="0" smtClean="0"/>
              <a:t>	porijeklu </a:t>
            </a:r>
            <a:r>
              <a:rPr lang="bs-Latn-BA" sz="2200" dirty="0"/>
              <a:t>koji </a:t>
            </a:r>
            <a:r>
              <a:rPr lang="bs-Latn-BA" sz="2200" b="1" dirty="0"/>
              <a:t>imaju za svrhu ili za rezultat </a:t>
            </a:r>
            <a:r>
              <a:rPr lang="bs-Latn-BA" sz="2200" dirty="0"/>
              <a:t>da naruše </a:t>
            </a:r>
            <a:r>
              <a:rPr lang="bs-Latn-BA" sz="2200" dirty="0" smtClean="0"/>
              <a:t>	ili </a:t>
            </a:r>
            <a:r>
              <a:rPr lang="bs-Latn-BA" sz="2200" dirty="0"/>
              <a:t>da </a:t>
            </a:r>
            <a:r>
              <a:rPr lang="bs-Latn-BA" sz="2200" dirty="0" smtClean="0"/>
              <a:t>kompromituju </a:t>
            </a:r>
            <a:r>
              <a:rPr lang="bs-Latn-BA" sz="2200" dirty="0"/>
              <a:t>priznavanje, uživanje ili vršenje, pod jednakim </a:t>
            </a:r>
            <a:r>
              <a:rPr lang="bs-Latn-BA" sz="2200" dirty="0" smtClean="0"/>
              <a:t>	uvjetima</a:t>
            </a:r>
            <a:r>
              <a:rPr lang="bs-Latn-BA" sz="2200" dirty="0"/>
              <a:t>, </a:t>
            </a:r>
            <a:r>
              <a:rPr lang="bs-Latn-BA" sz="2200" dirty="0" smtClean="0"/>
              <a:t>prava </a:t>
            </a:r>
            <a:r>
              <a:rPr lang="bs-Latn-BA" sz="2200" dirty="0"/>
              <a:t>čovjeka i osnovnih sloboda na političkom, </a:t>
            </a:r>
            <a:r>
              <a:rPr lang="bs-Latn-BA" sz="2200" dirty="0" smtClean="0"/>
              <a:t>	ekonomskom</a:t>
            </a:r>
            <a:r>
              <a:rPr lang="bs-Latn-BA" sz="2200" dirty="0"/>
              <a:t>, </a:t>
            </a:r>
            <a:r>
              <a:rPr lang="bs-Latn-BA" sz="2200" dirty="0" smtClean="0"/>
              <a:t>socijalnom </a:t>
            </a:r>
            <a:r>
              <a:rPr lang="bs-Latn-BA" sz="2200" dirty="0"/>
              <a:t>i kulturnom polju ili u svakoj drugoj </a:t>
            </a:r>
            <a:r>
              <a:rPr lang="bs-Latn-BA" sz="2200" dirty="0" smtClean="0"/>
              <a:t>	oblasti </a:t>
            </a:r>
            <a:r>
              <a:rPr lang="bs-Latn-BA" sz="2200" dirty="0"/>
              <a:t>javnog </a:t>
            </a:r>
            <a:r>
              <a:rPr lang="bs-Latn-BA" sz="2200" dirty="0" smtClean="0"/>
              <a:t>života</a:t>
            </a:r>
            <a:endParaRPr lang="bs-Latn-BA" sz="2200" dirty="0"/>
          </a:p>
          <a:p>
            <a:r>
              <a:rPr lang="bs-Latn-BA" dirty="0" smtClean="0"/>
              <a:t>St. 2 istog člana izuzima djela države članice koja </a:t>
            </a:r>
            <a:r>
              <a:rPr lang="en-US" dirty="0" err="1"/>
              <a:t>djela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državljana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nedržavljana</a:t>
            </a:r>
            <a:endParaRPr lang="bs-Latn-BA" dirty="0" smtClean="0"/>
          </a:p>
          <a:p>
            <a:r>
              <a:rPr lang="bs-Latn-BA" dirty="0" smtClean="0"/>
              <a:t>Međutim,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nedržavljanima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smtClean="0"/>
              <a:t>ne </a:t>
            </a:r>
            <a:r>
              <a:rPr lang="en-US" dirty="0" err="1" smtClean="0"/>
              <a:t>smij</a:t>
            </a:r>
            <a:r>
              <a:rPr lang="bs-Latn-BA" dirty="0" smtClean="0"/>
              <a:t>e</a:t>
            </a:r>
            <a:r>
              <a:rPr lang="en-US" dirty="0" smtClean="0"/>
              <a:t> </a:t>
            </a:r>
            <a:r>
              <a:rPr lang="bs-Latn-BA" dirty="0" smtClean="0"/>
              <a:t>se praviti </a:t>
            </a:r>
            <a:r>
              <a:rPr lang="en-US" dirty="0" smtClean="0"/>
              <a:t> </a:t>
            </a:r>
            <a:r>
              <a:rPr lang="en-US" dirty="0" err="1" smtClean="0"/>
              <a:t>diskriminacij</a:t>
            </a:r>
            <a:r>
              <a:rPr lang="bs-Latn-BA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 smtClean="0"/>
              <a:t>nacionalnost</a:t>
            </a:r>
            <a:r>
              <a:rPr lang="bs-Latn-BA" dirty="0" smtClean="0"/>
              <a:t> (državljanstvo)</a:t>
            </a:r>
            <a:endParaRPr lang="bs-Latn-BA" dirty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Rasa i etničko porijeklo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 smtClean="0"/>
              <a:t>Rasa i etnicitet su društveni konstrukti koji se tiču porijekla pojedinca</a:t>
            </a:r>
          </a:p>
          <a:p>
            <a:r>
              <a:rPr lang="bs-Latn-BA" dirty="0" smtClean="0"/>
              <a:t>Ipak, u smislu zakona o zabrani diskriminacije, to su zasebni koncepti</a:t>
            </a:r>
          </a:p>
          <a:p>
            <a:r>
              <a:rPr lang="bs-Latn-BA" dirty="0" smtClean="0"/>
              <a:t>„Rasa“ – koristi se kada se govori i diskriminaciji na osnovu fizičkih karakteristika koje se mogu uočiti na vanjštini</a:t>
            </a:r>
          </a:p>
          <a:p>
            <a:r>
              <a:rPr lang="bs-Latn-BA" dirty="0" smtClean="0"/>
              <a:t>„Etnicitet“ – pripadnost grupi koja ima određene zajedničke karakteristike (jezik, zajednička historija, tradicija ili zajedničko geografsko porijeklo npr.) </a:t>
            </a:r>
          </a:p>
          <a:p>
            <a:r>
              <a:rPr lang="bs-Latn-BA" dirty="0" smtClean="0"/>
              <a:t>Etnička grupa se zasniva na praksama, životnim stilovima i tradicijama kojima se zajednica pozitivno definiše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Rasna ili etnička diskriminacija – </a:t>
            </a:r>
            <a:br>
              <a:rPr lang="bs-Latn-BA" dirty="0" smtClean="0"/>
            </a:br>
            <a:r>
              <a:rPr lang="bs-Latn-BA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9248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Definicija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ksenofobije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Okvirne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odluke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Vijeća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EU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suzbijanju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ksenofobije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krivično-pravnim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sredstvima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uključuje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nasilje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mržnju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usmjerenu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grupa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određenih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obzirom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boju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vjeroispovijest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 </a:t>
            </a:r>
            <a:endParaRPr lang="bs-Latn-B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Komisija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rasizma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netolerancije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(ECRI)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također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usvojila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širok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pristup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definiciji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diskriminacije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koja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sebi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sadrži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osnove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'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rase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jezika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vjeroispovijesti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nacionalnosti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nacionalnog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etničkog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porijekla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'. </a:t>
            </a:r>
            <a:endParaRPr lang="bs-Latn-BA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Mogući oblici rasizma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92488"/>
          </a:xfrm>
        </p:spPr>
        <p:txBody>
          <a:bodyPr>
            <a:normAutofit/>
          </a:bodyPr>
          <a:lstStyle/>
          <a:p>
            <a:r>
              <a:rPr lang="bs-Latn-BA" dirty="0" smtClean="0"/>
              <a:t>Rasna diskriminacija može obuhvatati svaku diskriminaciju protiv manjinskih grupa čiji se identitet temelji na jeziku, kulturi, religiji ili nacionalnom ili etničkom porijeklu </a:t>
            </a:r>
          </a:p>
          <a:p>
            <a:r>
              <a:rPr lang="bs-Latn-BA" dirty="0" smtClean="0"/>
              <a:t>U praksi između ovih različitih osnova za diskriminaciju postoji tanka linija</a:t>
            </a:r>
          </a:p>
          <a:p>
            <a:r>
              <a:rPr lang="bs-Latn-BA" dirty="0" smtClean="0"/>
              <a:t>Pošto između rase, nacionalnosti, jezika i religije postoji dosta preklapanja, mnogi slučajevi razmatrani u sklopu jedne teme jednako bi se mogli razmatrati u sklopu druge </a:t>
            </a:r>
          </a:p>
        </p:txBody>
      </p:sp>
    </p:spTree>
    <p:extLst>
      <p:ext uri="{BB962C8B-B14F-4D97-AF65-F5344CB8AC3E}">
        <p14:creationId xmlns:p14="http://schemas.microsoft.com/office/powerpoint/2010/main" val="17692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Segregacija Roma u obrazovanju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Evropski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ljudska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je </a:t>
            </a:r>
            <a:r>
              <a:rPr lang="en-US" dirty="0" err="1"/>
              <a:t>naveo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sudskoj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da </a:t>
            </a:r>
            <a:r>
              <a:rPr lang="en-US" dirty="0" err="1"/>
              <a:t>ranjivi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smtClean="0"/>
              <a:t>Roma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drukčijem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stilu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odgovarajućem</a:t>
            </a:r>
            <a:r>
              <a:rPr lang="en-US" dirty="0"/>
              <a:t> </a:t>
            </a:r>
            <a:r>
              <a:rPr lang="en-US" dirty="0" err="1"/>
              <a:t>regulatornom</a:t>
            </a:r>
            <a:r>
              <a:rPr lang="en-US" dirty="0"/>
              <a:t> </a:t>
            </a:r>
            <a:r>
              <a:rPr lang="en-US" dirty="0" err="1"/>
              <a:t>okviru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u </a:t>
            </a:r>
            <a:r>
              <a:rPr lang="en-US" dirty="0" err="1"/>
              <a:t>konkretnim</a:t>
            </a:r>
            <a:r>
              <a:rPr lang="en-US" dirty="0"/>
              <a:t> </a:t>
            </a:r>
            <a:r>
              <a:rPr lang="en-US" dirty="0" err="1" smtClean="0"/>
              <a:t>predmetima</a:t>
            </a:r>
            <a:endParaRPr lang="bs-Latn-BA" dirty="0" smtClean="0"/>
          </a:p>
          <a:p>
            <a:r>
              <a:rPr lang="bs-Latn-BA" dirty="0" smtClean="0"/>
              <a:t>Evropski sud smatra da su </a:t>
            </a:r>
            <a:r>
              <a:rPr lang="en-US" dirty="0" err="1" smtClean="0"/>
              <a:t>Romi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bs-Latn-BA" dirty="0" smtClean="0"/>
              <a:t>„</a:t>
            </a:r>
            <a:r>
              <a:rPr lang="en-US" dirty="0" err="1" smtClean="0"/>
              <a:t>postali</a:t>
            </a:r>
            <a:r>
              <a:rPr lang="en-US" dirty="0" smtClean="0"/>
              <a:t>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obespravljene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ugrožene</a:t>
            </a:r>
            <a:r>
              <a:rPr lang="en-US" dirty="0"/>
              <a:t> </a:t>
            </a:r>
            <a:r>
              <a:rPr lang="en-US" dirty="0" err="1"/>
              <a:t>manjine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historije</a:t>
            </a:r>
            <a:r>
              <a:rPr lang="bs-Latn-BA" dirty="0" smtClean="0"/>
              <a:t>“</a:t>
            </a:r>
            <a:r>
              <a:rPr lang="en-US" dirty="0" smtClean="0"/>
              <a:t>. </a:t>
            </a:r>
            <a:r>
              <a:rPr lang="en-US" dirty="0" err="1"/>
              <a:t>Njima</a:t>
            </a:r>
            <a:r>
              <a:rPr lang="en-US" dirty="0"/>
              <a:t> je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zaštita</a:t>
            </a:r>
            <a:r>
              <a:rPr lang="bs-Latn-BA" dirty="0" smtClean="0"/>
              <a:t>, a to 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(D.H.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/>
              <a:t>Češke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bs-Latn-BA" dirty="0" smtClean="0"/>
              <a:t>t.</a:t>
            </a:r>
            <a:r>
              <a:rPr lang="en-US" dirty="0" smtClean="0"/>
              <a:t> 182</a:t>
            </a:r>
            <a:r>
              <a:rPr lang="bs-Latn-BA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4248472"/>
          </a:xfrm>
        </p:spPr>
        <p:txBody>
          <a:bodyPr>
            <a:noAutofit/>
          </a:bodyPr>
          <a:lstStyle/>
          <a:p>
            <a:r>
              <a:rPr lang="ta-IN" dirty="0" smtClean="0"/>
              <a:t>Diskriminacija na osnovu etničkog porijekla je oblik rasne diskriminacije. Rasna diskriminacija je naročito </a:t>
            </a:r>
            <a:r>
              <a:rPr lang="en-US" dirty="0" smtClean="0"/>
              <a:t> </a:t>
            </a:r>
            <a:r>
              <a:rPr lang="ta-IN" dirty="0" smtClean="0"/>
              <a:t>uvredljiva vrsta disrkiminacije i, s obzirom na svoje opasne posljedice, zahtijeva naročitu revnost i odlučnu reakciju vlasti.  Zbog toga se vlasti moraju suprotstaviti rasiymu na sve moguće načine i tako ponovo naglasiti demokratsku viziju društva  u kojem se različitost ne doživljava kao opasnost već kao bogatstvo (</a:t>
            </a:r>
            <a:r>
              <a:rPr lang="ta-IN" i="1" dirty="0" smtClean="0"/>
              <a:t>Nachova i dr. protiv  Bugarske; Timishev protiv Rusije</a:t>
            </a:r>
            <a:r>
              <a:rPr lang="ta-IN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Nekoliko primjera iz prakse ESLJP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i="1" dirty="0" smtClean="0"/>
              <a:t>Nachova i dr. protiv Bugarske </a:t>
            </a:r>
            <a:r>
              <a:rPr lang="ta-IN" dirty="0" smtClean="0"/>
              <a:t>– ubistvo 2 vojnika romskog porijekla koji su pobjegli iz vojske prilikom pokušaja hapšenja; djelotvornost istrage – kršenje </a:t>
            </a:r>
          </a:p>
          <a:p>
            <a:r>
              <a:rPr lang="ta-IN" i="1" dirty="0" smtClean="0"/>
              <a:t>Šečić protiv Hrvatske </a:t>
            </a:r>
            <a:r>
              <a:rPr lang="ta-IN" dirty="0" smtClean="0"/>
              <a:t>– propust da se provede djelotvorna istraga o rasističkom napadu na Roma – kršenje</a:t>
            </a:r>
          </a:p>
          <a:p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931</TotalTime>
  <Words>480</Words>
  <Application>Microsoft Office PowerPoint</Application>
  <PresentationFormat>On-screen Show (4:3)</PresentationFormat>
  <Paragraphs>30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 Diskriminacija zasnovana na .....</vt:lpstr>
      <vt:lpstr>Prepoznajete li diskriminaciju?</vt:lpstr>
      <vt:lpstr>Rasna ili etnička diskriminacija –  definicija</vt:lpstr>
      <vt:lpstr>Rasa i etničko porijeklo</vt:lpstr>
      <vt:lpstr>Rasna ili etnička diskriminacija –  definicija</vt:lpstr>
      <vt:lpstr>Mogući oblici rasizma</vt:lpstr>
      <vt:lpstr>Segregacija Roma u obrazovanju</vt:lpstr>
      <vt:lpstr>PowerPoint Presentation</vt:lpstr>
      <vt:lpstr>Nekoliko primjera iz prakse ESLJP</vt:lpstr>
      <vt:lpstr>I na kraju: ... pozitivna priča </vt:lpstr>
    </vt:vector>
  </TitlesOfParts>
  <Company>Ustavni sud BiH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Priroda garantovanih prava</dc:title>
  <dc:creator>sevimas</dc:creator>
  <cp:lastModifiedBy>CESTFBIH</cp:lastModifiedBy>
  <cp:revision>58</cp:revision>
  <dcterms:created xsi:type="dcterms:W3CDTF">2013-04-11T09:39:09Z</dcterms:created>
  <dcterms:modified xsi:type="dcterms:W3CDTF">2015-11-27T10:49:32Z</dcterms:modified>
</cp:coreProperties>
</file>