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255599-EF2D-4E3A-B646-EDD9E2FF3A5A}" type="datetimeFigureOut">
              <a:rPr lang="bs-Latn-BA" smtClean="0"/>
              <a:t>25.11.2015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80FC2F-B752-42E2-90E4-5D7A9F17E3D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55599-EF2D-4E3A-B646-EDD9E2FF3A5A}" type="datetimeFigureOut">
              <a:rPr lang="bs-Latn-BA" smtClean="0"/>
              <a:t>25.11.2015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FC2F-B752-42E2-90E4-5D7A9F17E3D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55599-EF2D-4E3A-B646-EDD9E2FF3A5A}" type="datetimeFigureOut">
              <a:rPr lang="bs-Latn-BA" smtClean="0"/>
              <a:t>25.11.2015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FC2F-B752-42E2-90E4-5D7A9F17E3D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55599-EF2D-4E3A-B646-EDD9E2FF3A5A}" type="datetimeFigureOut">
              <a:rPr lang="bs-Latn-BA" smtClean="0"/>
              <a:t>25.11.2015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FC2F-B752-42E2-90E4-5D7A9F17E3D8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55599-EF2D-4E3A-B646-EDD9E2FF3A5A}" type="datetimeFigureOut">
              <a:rPr lang="bs-Latn-BA" smtClean="0"/>
              <a:t>25.11.2015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FC2F-B752-42E2-90E4-5D7A9F17E3D8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55599-EF2D-4E3A-B646-EDD9E2FF3A5A}" type="datetimeFigureOut">
              <a:rPr lang="bs-Latn-BA" smtClean="0"/>
              <a:t>25.11.2015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FC2F-B752-42E2-90E4-5D7A9F17E3D8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55599-EF2D-4E3A-B646-EDD9E2FF3A5A}" type="datetimeFigureOut">
              <a:rPr lang="bs-Latn-BA" smtClean="0"/>
              <a:t>25.11.2015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FC2F-B752-42E2-90E4-5D7A9F17E3D8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55599-EF2D-4E3A-B646-EDD9E2FF3A5A}" type="datetimeFigureOut">
              <a:rPr lang="bs-Latn-BA" smtClean="0"/>
              <a:t>25.11.2015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FC2F-B752-42E2-90E4-5D7A9F17E3D8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55599-EF2D-4E3A-B646-EDD9E2FF3A5A}" type="datetimeFigureOut">
              <a:rPr lang="bs-Latn-BA" smtClean="0"/>
              <a:t>25.11.2015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FC2F-B752-42E2-90E4-5D7A9F17E3D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255599-EF2D-4E3A-B646-EDD9E2FF3A5A}" type="datetimeFigureOut">
              <a:rPr lang="bs-Latn-BA" smtClean="0"/>
              <a:t>25.11.2015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FC2F-B752-42E2-90E4-5D7A9F17E3D8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255599-EF2D-4E3A-B646-EDD9E2FF3A5A}" type="datetimeFigureOut">
              <a:rPr lang="bs-Latn-BA" smtClean="0"/>
              <a:t>25.11.2015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80FC2F-B752-42E2-90E4-5D7A9F17E3D8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255599-EF2D-4E3A-B646-EDD9E2FF3A5A}" type="datetimeFigureOut">
              <a:rPr lang="bs-Latn-BA" smtClean="0"/>
              <a:t>25.11.2015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80FC2F-B752-42E2-90E4-5D7A9F17E3D8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Član 6. Konvencije</a:t>
            </a:r>
            <a:br>
              <a:rPr lang="bs-Latn-BA" dirty="0" smtClean="0"/>
            </a:br>
            <a:r>
              <a:rPr lang="bs-Latn-BA" dirty="0" smtClean="0"/>
              <a:t>Pravo na pravično suđenje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Monika Mijić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2558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 algn="just">
              <a:lnSpc>
                <a:spcPct val="80000"/>
              </a:lnSpc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hr-HR" sz="2000" dirty="0" smtClean="0"/>
              <a:t>Pravo </a:t>
            </a:r>
            <a:r>
              <a:rPr lang="hr-HR" sz="2000" dirty="0"/>
              <a:t>na javnu </a:t>
            </a:r>
            <a:r>
              <a:rPr lang="hr-HR" sz="2000" dirty="0" smtClean="0"/>
              <a:t>raspravu</a:t>
            </a:r>
          </a:p>
          <a:p>
            <a:pPr marL="342900" lvl="1" indent="-342900" algn="just">
              <a:lnSpc>
                <a:spcPct val="80000"/>
              </a:lnSpc>
              <a:spcBef>
                <a:spcPts val="400"/>
              </a:spcBef>
              <a:buSzPct val="68000"/>
              <a:buFont typeface="Wingdings" pitchFamily="2" charset="2"/>
              <a:buChar char="Ø"/>
            </a:pPr>
            <a:endParaRPr lang="hr-HR" sz="2000" dirty="0" smtClean="0"/>
          </a:p>
          <a:p>
            <a:pPr marL="342900" lvl="1" indent="-342900" algn="just">
              <a:lnSpc>
                <a:spcPct val="80000"/>
              </a:lnSpc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hr-HR" sz="2000" dirty="0" smtClean="0"/>
              <a:t>Suđenje </a:t>
            </a:r>
            <a:r>
              <a:rPr lang="hr-HR" sz="2000" dirty="0"/>
              <a:t>u razumnom </a:t>
            </a:r>
            <a:r>
              <a:rPr lang="hr-HR" sz="2000" dirty="0" smtClean="0"/>
              <a:t>roku</a:t>
            </a:r>
            <a:endParaRPr lang="hr-HR" sz="2000" dirty="0"/>
          </a:p>
          <a:p>
            <a:pPr marL="342900" lvl="1" indent="-342900" algn="just">
              <a:lnSpc>
                <a:spcPct val="80000"/>
              </a:lnSpc>
              <a:spcBef>
                <a:spcPts val="400"/>
              </a:spcBef>
              <a:buSzPct val="68000"/>
              <a:buFont typeface="Wingdings" pitchFamily="2" charset="2"/>
              <a:buChar char="Ø"/>
            </a:pPr>
            <a:endParaRPr lang="hr-HR" sz="2000" dirty="0" smtClean="0"/>
          </a:p>
          <a:p>
            <a:pPr marL="342900" lvl="1" indent="-342900" algn="just">
              <a:lnSpc>
                <a:spcPct val="80000"/>
              </a:lnSpc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hr-HR" sz="2000" dirty="0" smtClean="0"/>
              <a:t>Neovisan </a:t>
            </a:r>
            <a:r>
              <a:rPr lang="hr-HR" sz="2000" dirty="0"/>
              <a:t>i </a:t>
            </a:r>
            <a:r>
              <a:rPr lang="hr-HR" sz="2000" dirty="0" smtClean="0"/>
              <a:t>nepristran sud</a:t>
            </a:r>
            <a:endParaRPr lang="hr-HR" sz="2000" dirty="0"/>
          </a:p>
          <a:p>
            <a:pPr marL="342900" lvl="1" indent="-342900" algn="just">
              <a:lnSpc>
                <a:spcPct val="80000"/>
              </a:lnSpc>
              <a:spcBef>
                <a:spcPts val="400"/>
              </a:spcBef>
              <a:buSzPct val="68000"/>
              <a:buFont typeface="Wingdings" pitchFamily="2" charset="2"/>
              <a:buChar char="Ø"/>
            </a:pPr>
            <a:endParaRPr lang="hr-HR" sz="2000" dirty="0" smtClean="0"/>
          </a:p>
          <a:p>
            <a:pPr marL="342900" lvl="1" indent="-342900" algn="just">
              <a:lnSpc>
                <a:spcPct val="80000"/>
              </a:lnSpc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hr-HR" sz="2000" dirty="0" smtClean="0"/>
              <a:t>Pravična rasprava obuhvaća :</a:t>
            </a:r>
          </a:p>
          <a:p>
            <a:pPr marL="457200" lvl="1" indent="0" algn="just">
              <a:lnSpc>
                <a:spcPct val="80000"/>
              </a:lnSpc>
              <a:buNone/>
            </a:pPr>
            <a:endParaRPr lang="hr-HR" sz="2000" dirty="0" smtClean="0"/>
          </a:p>
          <a:p>
            <a:pPr marL="742950" lvl="1" indent="-28575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000" dirty="0"/>
              <a:t>P</a:t>
            </a:r>
            <a:r>
              <a:rPr lang="hr-HR" sz="2000" dirty="0" smtClean="0"/>
              <a:t>ravo </a:t>
            </a:r>
            <a:r>
              <a:rPr lang="hr-HR" sz="2000" dirty="0"/>
              <a:t>na pristup </a:t>
            </a:r>
            <a:r>
              <a:rPr lang="hr-HR" sz="2000" dirty="0" smtClean="0"/>
              <a:t>sudu</a:t>
            </a:r>
          </a:p>
          <a:p>
            <a:pPr marL="742950" lvl="1" indent="-285750" algn="just">
              <a:lnSpc>
                <a:spcPct val="80000"/>
              </a:lnSpc>
              <a:buFont typeface="Wingdings" pitchFamily="2" charset="2"/>
              <a:buChar char="Ø"/>
            </a:pPr>
            <a:endParaRPr lang="hr-HR" sz="2000" dirty="0" smtClean="0"/>
          </a:p>
          <a:p>
            <a:pPr marL="742950" lvl="1" indent="-28575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000" dirty="0"/>
              <a:t>P</a:t>
            </a:r>
            <a:r>
              <a:rPr lang="hr-HR" sz="2000" dirty="0" smtClean="0"/>
              <a:t>ravo </a:t>
            </a:r>
            <a:r>
              <a:rPr lang="hr-HR" sz="2000" dirty="0"/>
              <a:t>na prisustvo </a:t>
            </a:r>
            <a:r>
              <a:rPr lang="hr-HR" sz="2000" dirty="0" smtClean="0"/>
              <a:t>u postupku</a:t>
            </a:r>
          </a:p>
          <a:p>
            <a:pPr marL="742950" lvl="1" indent="-285750" algn="just">
              <a:lnSpc>
                <a:spcPct val="80000"/>
              </a:lnSpc>
              <a:buFont typeface="Wingdings" pitchFamily="2" charset="2"/>
              <a:buChar char="Ø"/>
            </a:pPr>
            <a:endParaRPr lang="hr-HR" sz="2000" dirty="0" smtClean="0"/>
          </a:p>
          <a:p>
            <a:pPr marL="742950" lvl="1" indent="-28575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000" dirty="0" smtClean="0"/>
              <a:t>Pravo osobe da ne inkriminira samu sebe</a:t>
            </a:r>
          </a:p>
          <a:p>
            <a:pPr marL="742950" lvl="1" indent="-285750" algn="just">
              <a:lnSpc>
                <a:spcPct val="80000"/>
              </a:lnSpc>
              <a:buFont typeface="Wingdings" pitchFamily="2" charset="2"/>
              <a:buChar char="Ø"/>
            </a:pPr>
            <a:endParaRPr lang="hr-HR" sz="2000" dirty="0" smtClean="0"/>
          </a:p>
          <a:p>
            <a:pPr marL="742950" lvl="1" indent="-28575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000" dirty="0"/>
              <a:t>R</a:t>
            </a:r>
            <a:r>
              <a:rPr lang="hr-HR" sz="2000" dirty="0" smtClean="0"/>
              <a:t>avnopravnost </a:t>
            </a:r>
            <a:r>
              <a:rPr lang="hr-HR" sz="2000" dirty="0"/>
              <a:t>stranaka </a:t>
            </a:r>
            <a:r>
              <a:rPr lang="hr-HR" sz="2000" dirty="0" smtClean="0"/>
              <a:t>i kontradiktoran postupak</a:t>
            </a:r>
          </a:p>
          <a:p>
            <a:pPr marL="742950" lvl="1" indent="-285750" algn="just">
              <a:lnSpc>
                <a:spcPct val="80000"/>
              </a:lnSpc>
              <a:buFont typeface="Wingdings" pitchFamily="2" charset="2"/>
              <a:buChar char="Ø"/>
            </a:pPr>
            <a:endParaRPr lang="hr-HR" sz="2000" dirty="0" smtClean="0"/>
          </a:p>
          <a:p>
            <a:pPr marL="742950" lvl="1" indent="-28575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000" dirty="0" smtClean="0"/>
              <a:t>Pravo </a:t>
            </a:r>
            <a:r>
              <a:rPr lang="hr-HR" sz="2000" dirty="0"/>
              <a:t>na obrazloženu odluku</a:t>
            </a:r>
          </a:p>
          <a:p>
            <a:pPr algn="just"/>
            <a:endParaRPr lang="bs-Latn-BA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3200" dirty="0" smtClean="0"/>
              <a:t>Garancije iz čl.6. st. 1.</a:t>
            </a:r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226906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s-Latn-BA" sz="1800" dirty="0"/>
              <a:t>Pravo na javnu raspravu obično obuhvata pravo na usmenu raspravu, ako ne </a:t>
            </a:r>
            <a:r>
              <a:rPr lang="bs-Latn-BA" sz="1800" dirty="0" smtClean="0"/>
              <a:t>postoje </a:t>
            </a:r>
            <a:r>
              <a:rPr lang="bs-Latn-BA" sz="1800" dirty="0"/>
              <a:t>neke izuzetne </a:t>
            </a:r>
            <a:r>
              <a:rPr lang="bs-Latn-BA" sz="1800" dirty="0" smtClean="0"/>
              <a:t>okolnosti ( Fischer v. Austria, 1995)</a:t>
            </a:r>
          </a:p>
          <a:p>
            <a:pPr algn="just"/>
            <a:endParaRPr lang="bs-Latn-BA" sz="1800" dirty="0" smtClean="0"/>
          </a:p>
          <a:p>
            <a:pPr algn="just"/>
            <a:r>
              <a:rPr lang="vi-VN" sz="1800" dirty="0" smtClean="0"/>
              <a:t>Ako </a:t>
            </a:r>
            <a:r>
              <a:rPr lang="vi-VN" sz="1800" dirty="0"/>
              <a:t>se javna rasprava ne održi u prvom </a:t>
            </a:r>
            <a:r>
              <a:rPr lang="vi-VN" sz="1800" dirty="0" smtClean="0"/>
              <a:t>st</a:t>
            </a:r>
            <a:r>
              <a:rPr lang="bs-Latn-BA" sz="1800" dirty="0" smtClean="0"/>
              <a:t>u</a:t>
            </a:r>
            <a:r>
              <a:rPr lang="vi-VN" sz="1800" dirty="0" smtClean="0"/>
              <a:t>pn</a:t>
            </a:r>
            <a:r>
              <a:rPr lang="bs-Latn-BA" sz="1800" dirty="0" smtClean="0"/>
              <a:t>j</a:t>
            </a:r>
            <a:r>
              <a:rPr lang="vi-VN" sz="1800" dirty="0" smtClean="0"/>
              <a:t>u</a:t>
            </a:r>
            <a:r>
              <a:rPr lang="vi-VN" sz="1800" dirty="0"/>
              <a:t>, to se može ispraviti tako što će se u višem </a:t>
            </a:r>
            <a:r>
              <a:rPr lang="vi-VN" sz="1800" dirty="0" smtClean="0"/>
              <a:t>st</a:t>
            </a:r>
            <a:r>
              <a:rPr lang="bs-Latn-BA" sz="1800" dirty="0" smtClean="0"/>
              <a:t>upnju</a:t>
            </a:r>
            <a:r>
              <a:rPr lang="vi-VN" sz="1800" dirty="0" smtClean="0"/>
              <a:t> </a:t>
            </a:r>
            <a:r>
              <a:rPr lang="vi-VN" sz="1800" dirty="0"/>
              <a:t>održati. Međutim, ako apelacioni sud ne razmatra suštinu predmeta ili nije </a:t>
            </a:r>
            <a:r>
              <a:rPr lang="vi-VN" sz="1800" dirty="0" smtClean="0"/>
              <a:t>m</a:t>
            </a:r>
            <a:r>
              <a:rPr lang="bs-Latn-BA" sz="1800" dirty="0" smtClean="0"/>
              <a:t>j</a:t>
            </a:r>
            <a:r>
              <a:rPr lang="vi-VN" sz="1800" dirty="0" smtClean="0"/>
              <a:t>erodavan </a:t>
            </a:r>
            <a:r>
              <a:rPr lang="vi-VN" sz="1800" dirty="0"/>
              <a:t>da se bavi svim aspektima datog predmeta, još </a:t>
            </a:r>
            <a:r>
              <a:rPr lang="vi-VN" sz="1800" dirty="0" smtClean="0"/>
              <a:t>uv</a:t>
            </a:r>
            <a:r>
              <a:rPr lang="bs-Latn-BA" sz="1800" dirty="0" smtClean="0"/>
              <a:t>ij</a:t>
            </a:r>
            <a:r>
              <a:rPr lang="vi-VN" sz="1800" dirty="0" smtClean="0"/>
              <a:t>ek će</a:t>
            </a:r>
            <a:r>
              <a:rPr lang="bs-Latn-BA" sz="1800" dirty="0" smtClean="0"/>
              <a:t> se raditi</a:t>
            </a:r>
            <a:r>
              <a:rPr lang="vi-VN" sz="1800" dirty="0" smtClean="0"/>
              <a:t> </a:t>
            </a:r>
            <a:r>
              <a:rPr lang="vi-VN" sz="1800" dirty="0"/>
              <a:t>o povredi člana </a:t>
            </a:r>
            <a:r>
              <a:rPr lang="vi-VN" sz="1800" dirty="0" smtClean="0"/>
              <a:t>6</a:t>
            </a:r>
            <a:r>
              <a:rPr lang="bs-Latn-BA" sz="1800" dirty="0" smtClean="0"/>
              <a:t>.</a:t>
            </a:r>
          </a:p>
          <a:p>
            <a:pPr algn="just"/>
            <a:endParaRPr lang="bs-Latn-BA" sz="1800" dirty="0" smtClean="0"/>
          </a:p>
          <a:p>
            <a:pPr algn="just"/>
            <a:r>
              <a:rPr lang="vi-VN" sz="1800" dirty="0" smtClean="0"/>
              <a:t>Ne </a:t>
            </a:r>
            <a:r>
              <a:rPr lang="vi-VN" sz="1800" dirty="0"/>
              <a:t>postoji </a:t>
            </a:r>
            <a:r>
              <a:rPr lang="vi-VN" sz="1800" dirty="0" smtClean="0"/>
              <a:t>op</a:t>
            </a:r>
            <a:r>
              <a:rPr lang="bs-Latn-BA" sz="1800" dirty="0" smtClean="0"/>
              <a:t>ći</a:t>
            </a:r>
            <a:r>
              <a:rPr lang="vi-VN" sz="1800" dirty="0" smtClean="0"/>
              <a:t> zaht</a:t>
            </a:r>
            <a:r>
              <a:rPr lang="bs-Latn-BA" sz="1800" dirty="0" smtClean="0"/>
              <a:t>j</a:t>
            </a:r>
            <a:r>
              <a:rPr lang="vi-VN" sz="1800" dirty="0" smtClean="0"/>
              <a:t>ev </a:t>
            </a:r>
            <a:r>
              <a:rPr lang="vi-VN" sz="1800" dirty="0"/>
              <a:t>da se pred apelacionim sudom odvija usmeni pretres. </a:t>
            </a:r>
            <a:r>
              <a:rPr lang="bs-Latn-BA" sz="1800" dirty="0"/>
              <a:t>U</a:t>
            </a:r>
            <a:r>
              <a:rPr lang="vi-VN" sz="1800" dirty="0" smtClean="0"/>
              <a:t> </a:t>
            </a:r>
            <a:r>
              <a:rPr lang="vi-VN" sz="1800" dirty="0"/>
              <a:t>predmetu Aksen protiv Savezne Republike </a:t>
            </a:r>
            <a:r>
              <a:rPr lang="vi-VN" sz="1800" dirty="0" smtClean="0"/>
              <a:t>Nemačke</a:t>
            </a:r>
            <a:r>
              <a:rPr lang="bs-Latn-BA" sz="1800" dirty="0" smtClean="0"/>
              <a:t> 1983 </a:t>
            </a:r>
            <a:r>
              <a:rPr lang="vi-VN" sz="1800" dirty="0" smtClean="0"/>
              <a:t>Sud </a:t>
            </a:r>
            <a:r>
              <a:rPr lang="bs-Latn-BA" sz="1800" dirty="0" smtClean="0"/>
              <a:t>je </a:t>
            </a:r>
            <a:r>
              <a:rPr lang="vi-VN" sz="1800" dirty="0" smtClean="0"/>
              <a:t>zaključio </a:t>
            </a:r>
            <a:r>
              <a:rPr lang="vi-VN" sz="1800" dirty="0"/>
              <a:t>da u krivičnim predmetima usmeni pretres nije neophodan onda kada je apelacioni sud odbacio žalbu isključivo na osnovu prava. Međutim, tamo </a:t>
            </a:r>
            <a:r>
              <a:rPr lang="vi-VN" sz="1800" dirty="0" smtClean="0"/>
              <a:t>gd</a:t>
            </a:r>
            <a:r>
              <a:rPr lang="bs-Latn-BA" sz="1800" dirty="0" smtClean="0"/>
              <a:t>je se</a:t>
            </a:r>
            <a:r>
              <a:rPr lang="vi-VN" sz="1800" dirty="0" smtClean="0"/>
              <a:t> </a:t>
            </a:r>
            <a:r>
              <a:rPr lang="vi-VN" sz="1800" dirty="0"/>
              <a:t>apelacioni sud mora </a:t>
            </a:r>
            <a:r>
              <a:rPr lang="bs-Latn-BA" sz="1800" dirty="0" smtClean="0"/>
              <a:t>baviti</a:t>
            </a:r>
            <a:r>
              <a:rPr lang="vi-VN" sz="1800" dirty="0" smtClean="0"/>
              <a:t> </a:t>
            </a:r>
            <a:r>
              <a:rPr lang="vi-VN" sz="1800" dirty="0"/>
              <a:t>i činjenicama i </a:t>
            </a:r>
            <a:r>
              <a:rPr lang="vi-VN" sz="1800" dirty="0" smtClean="0"/>
              <a:t>pravom</a:t>
            </a:r>
            <a:r>
              <a:rPr lang="bs-Latn-BA" sz="1800" dirty="0"/>
              <a:t> </a:t>
            </a:r>
            <a:r>
              <a:rPr lang="bs-Latn-BA" sz="1800" dirty="0" smtClean="0"/>
              <a:t>i odlučiti</a:t>
            </a:r>
            <a:r>
              <a:rPr lang="vi-VN" sz="1800" dirty="0" smtClean="0"/>
              <a:t> </a:t>
            </a:r>
            <a:r>
              <a:rPr lang="vi-VN" sz="1800" dirty="0"/>
              <a:t>o krivici ili nevinosti </a:t>
            </a:r>
            <a:r>
              <a:rPr lang="vi-VN" sz="1800" dirty="0" smtClean="0"/>
              <a:t>optužen</a:t>
            </a:r>
            <a:r>
              <a:rPr lang="bs-Latn-BA" sz="1800" dirty="0" smtClean="0"/>
              <a:t>e</a:t>
            </a:r>
            <a:r>
              <a:rPr lang="vi-VN" sz="1800" dirty="0" smtClean="0"/>
              <a:t> </a:t>
            </a:r>
            <a:r>
              <a:rPr lang="bs-Latn-BA" sz="1800" dirty="0" smtClean="0"/>
              <a:t>osobe</a:t>
            </a:r>
            <a:r>
              <a:rPr lang="vi-VN" sz="1800" dirty="0" smtClean="0"/>
              <a:t>, </a:t>
            </a:r>
            <a:r>
              <a:rPr lang="vi-VN" sz="1800" dirty="0"/>
              <a:t>ili </a:t>
            </a:r>
            <a:r>
              <a:rPr lang="bs-Latn-BA" sz="1800" dirty="0" smtClean="0"/>
              <a:t>procijeniti</a:t>
            </a:r>
            <a:r>
              <a:rPr lang="vi-VN" sz="1800" dirty="0" smtClean="0"/>
              <a:t> </a:t>
            </a:r>
            <a:r>
              <a:rPr lang="vi-VN" sz="1800" dirty="0"/>
              <a:t>karakter optuženog prilikom preispitivanja kazne, neophodan je usmeni </a:t>
            </a:r>
            <a:r>
              <a:rPr lang="vi-VN" sz="1800" dirty="0" smtClean="0"/>
              <a:t>pretres</a:t>
            </a:r>
            <a:r>
              <a:rPr lang="bs-Latn-BA" sz="1800" dirty="0" smtClean="0"/>
              <a:t>.</a:t>
            </a:r>
            <a:r>
              <a:rPr lang="vi-VN" sz="1800" dirty="0"/>
              <a:t> U građanskopravnim stvarima smatra </a:t>
            </a:r>
            <a:r>
              <a:rPr lang="vi-VN" sz="1800" dirty="0" smtClean="0"/>
              <a:t>se</a:t>
            </a:r>
            <a:r>
              <a:rPr lang="bs-Latn-BA" sz="1800" dirty="0" smtClean="0"/>
              <a:t> </a:t>
            </a:r>
            <a:r>
              <a:rPr lang="pt-BR" sz="1800" dirty="0" smtClean="0"/>
              <a:t>da </a:t>
            </a:r>
            <a:r>
              <a:rPr lang="pt-BR" sz="1800" dirty="0"/>
              <a:t>usmena rasprava na apelacionom nivou nije </a:t>
            </a:r>
            <a:r>
              <a:rPr lang="pt-BR" sz="1800" dirty="0" smtClean="0"/>
              <a:t>neophodna</a:t>
            </a:r>
            <a:r>
              <a:rPr lang="bs-Latn-BA" sz="1800" dirty="0" smtClean="0"/>
              <a:t>.</a:t>
            </a:r>
          </a:p>
          <a:p>
            <a:pPr algn="just"/>
            <a:endParaRPr lang="bs-Latn-BA" sz="1800" dirty="0" smtClean="0"/>
          </a:p>
          <a:p>
            <a:pPr algn="just"/>
            <a:r>
              <a:rPr lang="bs-Latn-BA" sz="1800" dirty="0" smtClean="0"/>
              <a:t>Moguće je i odricanje prava na javnu raspravu, izričito ili prešutno, koje mora biti neopozivo  i ne smije biti u suprotnosti ni sa jednim važnim javnim interesom  ( </a:t>
            </a:r>
            <a:r>
              <a:rPr lang="en-US" sz="1800" dirty="0" smtClean="0"/>
              <a:t>H</a:t>
            </a:r>
            <a:r>
              <a:rPr lang="bs-Latn-BA" sz="1800" dirty="0" smtClean="0"/>
              <a:t>a</a:t>
            </a:r>
            <a:r>
              <a:rPr lang="en-US" sz="1800" dirty="0" smtClean="0"/>
              <a:t>kansson </a:t>
            </a:r>
            <a:r>
              <a:rPr lang="en-US" sz="1800" dirty="0"/>
              <a:t>and Sturesson v. Sweden, </a:t>
            </a:r>
            <a:r>
              <a:rPr lang="bs-Latn-BA" sz="1800" dirty="0" smtClean="0"/>
              <a:t>1990)</a:t>
            </a:r>
          </a:p>
          <a:p>
            <a:pPr algn="just"/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hr-HR" sz="3200" b="1" dirty="0" smtClean="0">
                <a:latin typeface="+mj-lt"/>
              </a:rPr>
              <a:t>Pravo na javnu raspravu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3436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hr-HR" sz="2000" dirty="0" smtClean="0"/>
              <a:t>   Kriteriji </a:t>
            </a:r>
            <a:r>
              <a:rPr lang="hr-HR" sz="2000" dirty="0"/>
              <a:t>za utvrđivanje opravdanosti dužine postupka u građanskim i krivičnim predmetima:</a:t>
            </a:r>
          </a:p>
          <a:p>
            <a:pPr algn="just">
              <a:lnSpc>
                <a:spcPct val="80000"/>
              </a:lnSpc>
            </a:pPr>
            <a:endParaRPr lang="hr-HR" sz="2000" dirty="0" smtClean="0"/>
          </a:p>
          <a:p>
            <a:pPr algn="just">
              <a:lnSpc>
                <a:spcPct val="80000"/>
              </a:lnSpc>
            </a:pPr>
            <a:r>
              <a:rPr lang="hr-HR" sz="2000" dirty="0" smtClean="0"/>
              <a:t>kompleksnost </a:t>
            </a:r>
            <a:r>
              <a:rPr lang="hr-HR" sz="2000" dirty="0"/>
              <a:t>činjenica i pravnih pitanja u konkretnom predmetu </a:t>
            </a:r>
          </a:p>
          <a:p>
            <a:pPr algn="just">
              <a:lnSpc>
                <a:spcPct val="80000"/>
              </a:lnSpc>
            </a:pPr>
            <a:endParaRPr lang="hr-HR" sz="2000" dirty="0" smtClean="0"/>
          </a:p>
          <a:p>
            <a:pPr algn="just">
              <a:lnSpc>
                <a:spcPct val="80000"/>
              </a:lnSpc>
            </a:pPr>
            <a:r>
              <a:rPr lang="hr-HR" sz="2000" dirty="0" smtClean="0"/>
              <a:t>ponašanje </a:t>
            </a:r>
            <a:r>
              <a:rPr lang="hr-HR" sz="2000" dirty="0"/>
              <a:t>stranke u postupku</a:t>
            </a:r>
          </a:p>
          <a:p>
            <a:pPr algn="just">
              <a:lnSpc>
                <a:spcPct val="80000"/>
              </a:lnSpc>
            </a:pPr>
            <a:endParaRPr lang="hr-HR" sz="2000" dirty="0" smtClean="0"/>
          </a:p>
          <a:p>
            <a:pPr algn="just">
              <a:lnSpc>
                <a:spcPct val="80000"/>
              </a:lnSpc>
            </a:pPr>
            <a:r>
              <a:rPr lang="hr-HR" sz="2000" dirty="0" smtClean="0"/>
              <a:t>ponašanje </a:t>
            </a:r>
            <a:r>
              <a:rPr lang="hr-HR" sz="2000" dirty="0"/>
              <a:t>nadležnih organa vlasti</a:t>
            </a:r>
          </a:p>
          <a:p>
            <a:pPr algn="just">
              <a:lnSpc>
                <a:spcPct val="80000"/>
              </a:lnSpc>
            </a:pPr>
            <a:endParaRPr lang="hr-HR" sz="2000" dirty="0" smtClean="0"/>
          </a:p>
          <a:p>
            <a:pPr algn="just">
              <a:lnSpc>
                <a:spcPct val="80000"/>
              </a:lnSpc>
            </a:pPr>
            <a:r>
              <a:rPr lang="hr-HR" sz="2000" dirty="0" smtClean="0"/>
              <a:t>značaj </a:t>
            </a:r>
            <a:r>
              <a:rPr lang="hr-HR" sz="2000" dirty="0"/>
              <a:t>postupka za stranku koja se žali na </a:t>
            </a:r>
            <a:r>
              <a:rPr lang="hr-HR" sz="2000" dirty="0" smtClean="0"/>
              <a:t>kršenje</a:t>
            </a:r>
          </a:p>
          <a:p>
            <a:pPr algn="just">
              <a:lnSpc>
                <a:spcPct val="80000"/>
              </a:lnSpc>
            </a:pPr>
            <a:endParaRPr lang="bs-Latn-BA" sz="2000" dirty="0" smtClean="0"/>
          </a:p>
          <a:p>
            <a:pPr algn="just">
              <a:lnSpc>
                <a:spcPct val="80000"/>
              </a:lnSpc>
            </a:pPr>
            <a:endParaRPr lang="bs-Latn-BA" sz="2000" dirty="0" smtClean="0"/>
          </a:p>
          <a:p>
            <a:pPr algn="just">
              <a:lnSpc>
                <a:spcPct val="80000"/>
              </a:lnSpc>
            </a:pPr>
            <a:r>
              <a:rPr lang="bs-Latn-BA" sz="2000" dirty="0" smtClean="0"/>
              <a:t>Po </a:t>
            </a:r>
            <a:r>
              <a:rPr lang="bs-Latn-BA" sz="2000" dirty="0"/>
              <a:t>osnovu člana 13. Konvencije, država ima pozitivnu </a:t>
            </a:r>
            <a:r>
              <a:rPr lang="bs-Latn-BA" sz="2000" dirty="0" smtClean="0"/>
              <a:t>obvezu uspostaviti </a:t>
            </a:r>
            <a:r>
              <a:rPr lang="bs-Latn-BA" sz="2000" dirty="0"/>
              <a:t>pravni </a:t>
            </a:r>
            <a:r>
              <a:rPr lang="bs-Latn-BA" sz="2000" dirty="0" smtClean="0"/>
              <a:t>lijek </a:t>
            </a:r>
            <a:r>
              <a:rPr lang="bs-Latn-BA" sz="2000" dirty="0"/>
              <a:t>za svaki parnični ili krivični predmet kako bi omogućila ubrzanje dugotrajnog postupka u smislu člana 6. (Kudła)</a:t>
            </a:r>
            <a:endParaRPr lang="hr-HR" sz="2000" dirty="0"/>
          </a:p>
          <a:p>
            <a:pPr algn="just">
              <a:lnSpc>
                <a:spcPct val="80000"/>
              </a:lnSpc>
            </a:pPr>
            <a:endParaRPr lang="hr-HR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hr-HR" sz="3200" dirty="0" smtClean="0">
                <a:latin typeface="+mj-lt"/>
              </a:rPr>
              <a:t>Suđenje u razumnom roku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1460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vi-VN" sz="2800" dirty="0"/>
              <a:t>U građanskopravnim predmetima vr</a:t>
            </a:r>
            <a:r>
              <a:rPr lang="bs-Latn-BA" sz="2800" dirty="0"/>
              <a:t>ij</a:t>
            </a:r>
            <a:r>
              <a:rPr lang="vi-VN" sz="2800" dirty="0"/>
              <a:t>eme koje se uzima u obzir počinje te</a:t>
            </a:r>
            <a:r>
              <a:rPr lang="bs-Latn-BA" sz="2800" dirty="0"/>
              <a:t>ći</a:t>
            </a:r>
            <a:r>
              <a:rPr lang="vi-VN" sz="2800" dirty="0"/>
              <a:t> od trenutka pokretanja postupka (upravnog ili sudskog, u </a:t>
            </a:r>
            <a:r>
              <a:rPr lang="bs-Latn-BA" sz="2800" dirty="0"/>
              <a:t>o</a:t>
            </a:r>
            <a:r>
              <a:rPr lang="vi-VN" sz="2800" dirty="0"/>
              <a:t>visnosti od vrste predmeta)</a:t>
            </a:r>
            <a:endParaRPr lang="bs-Latn-BA" sz="2800" dirty="0"/>
          </a:p>
          <a:p>
            <a:pPr algn="just">
              <a:lnSpc>
                <a:spcPct val="110000"/>
              </a:lnSpc>
            </a:pPr>
            <a:endParaRPr lang="hr-HR" sz="2800" dirty="0"/>
          </a:p>
          <a:p>
            <a:pPr algn="just">
              <a:lnSpc>
                <a:spcPct val="110000"/>
              </a:lnSpc>
            </a:pPr>
            <a:r>
              <a:rPr lang="bs-Latn-BA" sz="2800" dirty="0"/>
              <a:t>U </a:t>
            </a:r>
            <a:r>
              <a:rPr lang="vi-VN" sz="2800" dirty="0"/>
              <a:t>krivičn</a:t>
            </a:r>
            <a:r>
              <a:rPr lang="bs-Latn-BA" sz="2800" dirty="0"/>
              <a:t>i</a:t>
            </a:r>
            <a:r>
              <a:rPr lang="vi-VN" sz="2800" dirty="0"/>
              <a:t>m predmet</a:t>
            </a:r>
            <a:r>
              <a:rPr lang="bs-Latn-BA" sz="2800" dirty="0"/>
              <a:t>ima </a:t>
            </a:r>
            <a:r>
              <a:rPr lang="vi-VN" sz="2800" dirty="0"/>
              <a:t> rok teče od datuma obav</a:t>
            </a:r>
            <a:r>
              <a:rPr lang="bs-Latn-BA" sz="2800" dirty="0"/>
              <a:t>j</a:t>
            </a:r>
            <a:r>
              <a:rPr lang="vi-VN" sz="2800" dirty="0"/>
              <a:t>eštenja o „optužbi”</a:t>
            </a:r>
            <a:r>
              <a:rPr lang="bs-Latn-BA" sz="2800" dirty="0"/>
              <a:t>,</a:t>
            </a:r>
            <a:r>
              <a:rPr lang="vi-VN" sz="2800" dirty="0"/>
              <a:t> na prim</a:t>
            </a:r>
            <a:r>
              <a:rPr lang="bs-Latn-BA" sz="2800" dirty="0"/>
              <a:t>j</a:t>
            </a:r>
            <a:r>
              <a:rPr lang="vi-VN" sz="2800" dirty="0"/>
              <a:t>er, datum pokretanja istrage u kojoj se podnosilac predstavke tretira kao osumnjičeni, </a:t>
            </a:r>
            <a:r>
              <a:rPr lang="bs-Latn-BA" sz="2800" dirty="0"/>
              <a:t>osi</a:t>
            </a:r>
            <a:r>
              <a:rPr lang="vi-VN" sz="2800" dirty="0"/>
              <a:t>m kada je njegov položaj bio bitno pogođen i pr</a:t>
            </a:r>
            <a:r>
              <a:rPr lang="bs-Latn-BA" sz="2800" dirty="0"/>
              <a:t>ij</a:t>
            </a:r>
            <a:r>
              <a:rPr lang="vi-VN" sz="2800" dirty="0"/>
              <a:t>e formuli</a:t>
            </a:r>
            <a:r>
              <a:rPr lang="bs-Latn-BA" sz="2800" dirty="0"/>
              <a:t>ranja</a:t>
            </a:r>
            <a:r>
              <a:rPr lang="vi-VN" sz="2800" dirty="0"/>
              <a:t> „optužbe” – u tom slučaju kao početni datum može biti uzet datum hapšenja, pretresa ili saslušanja, čak i u svojstvu svedoka (Eckle, st. 73–74)</a:t>
            </a:r>
            <a:endParaRPr lang="bs-Latn-BA" sz="2800" dirty="0"/>
          </a:p>
          <a:p>
            <a:pPr algn="just">
              <a:lnSpc>
                <a:spcPct val="110000"/>
              </a:lnSpc>
            </a:pPr>
            <a:endParaRPr lang="bs-Latn-BA" sz="2800" dirty="0"/>
          </a:p>
          <a:p>
            <a:pPr algn="just">
              <a:lnSpc>
                <a:spcPct val="110000"/>
              </a:lnSpc>
            </a:pPr>
            <a:r>
              <a:rPr lang="bs-Latn-BA" sz="2800" dirty="0"/>
              <a:t>Kraj roka u smislu zahtjeva za „razuman rok” je datum obavještenja o konačnoj odluci domaćeg višeg suda kojom se rješava spor, što isključuje postupak izvršenja (Burdov). Kašnjenje u izvršenju </a:t>
            </a:r>
            <a:r>
              <a:rPr lang="bs-Latn-BA" sz="2800" dirty="0" smtClean="0"/>
              <a:t>presude tretira se kao </a:t>
            </a:r>
            <a:r>
              <a:rPr lang="bs-Latn-BA" sz="2800" dirty="0"/>
              <a:t>zaseban problem, konkretno kao mogućno kršenje prava na blagovremeno izvršenje, što spada u okvire prava na pristup sudu.</a:t>
            </a:r>
            <a:endParaRPr lang="hr-HR" sz="2800" dirty="0"/>
          </a:p>
          <a:p>
            <a:pPr algn="just">
              <a:lnSpc>
                <a:spcPct val="80000"/>
              </a:lnSpc>
            </a:pPr>
            <a:endParaRPr lang="hr-HR" sz="2800" dirty="0"/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/>
              <a:t>Suđenje u razumnom roku</a:t>
            </a:r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427053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algn="just"/>
            <a:r>
              <a:rPr lang="bs-Latn-BA" sz="1800" dirty="0"/>
              <a:t>Po mišljenju Suda, bilo bi nezamislivo da član 6, stav 1 detaljno opiše procesne </a:t>
            </a:r>
            <a:r>
              <a:rPr lang="bs-Latn-BA" sz="1800" dirty="0" smtClean="0"/>
              <a:t>garancije </a:t>
            </a:r>
            <a:r>
              <a:rPr lang="bs-Latn-BA" sz="1800" dirty="0"/>
              <a:t>koja stoje na raspolaganju stranaka u postupku, a da prvo ne zaštiti ono što stvarno omogućava korist od tih </a:t>
            </a:r>
            <a:r>
              <a:rPr lang="bs-Latn-BA" sz="1800" dirty="0" smtClean="0"/>
              <a:t>garancija</a:t>
            </a:r>
            <a:r>
              <a:rPr lang="bs-Latn-BA" sz="1800" dirty="0"/>
              <a:t>, to jest pristup </a:t>
            </a:r>
            <a:r>
              <a:rPr lang="bs-Latn-BA" sz="1800" dirty="0" smtClean="0"/>
              <a:t>sudu (</a:t>
            </a:r>
            <a:r>
              <a:rPr lang="en-US" sz="1800" dirty="0" smtClean="0"/>
              <a:t>Golder </a:t>
            </a:r>
            <a:r>
              <a:rPr lang="en-US" sz="1800" dirty="0"/>
              <a:t>v. the United </a:t>
            </a:r>
            <a:r>
              <a:rPr lang="en-US" sz="1800" dirty="0" smtClean="0"/>
              <a:t>Kingdom</a:t>
            </a:r>
            <a:r>
              <a:rPr lang="bs-Latn-BA" sz="1800" dirty="0" smtClean="0"/>
              <a:t>, 1975)</a:t>
            </a:r>
          </a:p>
          <a:p>
            <a:pPr algn="just"/>
            <a:r>
              <a:rPr lang="bs-Latn-BA" sz="1800" dirty="0" smtClean="0"/>
              <a:t>P</a:t>
            </a:r>
            <a:r>
              <a:rPr lang="pt-BR" sz="1800" dirty="0" smtClean="0"/>
              <a:t>ravo </a:t>
            </a:r>
            <a:r>
              <a:rPr lang="pt-BR" sz="1800" dirty="0"/>
              <a:t>na pristup sudu nije apsolutno </a:t>
            </a:r>
            <a:r>
              <a:rPr lang="pt-BR" sz="1800" dirty="0" smtClean="0"/>
              <a:t>pravo</a:t>
            </a:r>
            <a:r>
              <a:rPr lang="bs-Latn-BA" sz="1800" dirty="0" smtClean="0"/>
              <a:t>. </a:t>
            </a:r>
            <a:r>
              <a:rPr lang="vi-VN" sz="1800" dirty="0" smtClean="0"/>
              <a:t>Sud </a:t>
            </a:r>
            <a:r>
              <a:rPr lang="vi-VN" sz="1800" dirty="0"/>
              <a:t>je </a:t>
            </a:r>
            <a:r>
              <a:rPr lang="bs-Latn-BA" sz="1800" dirty="0" smtClean="0"/>
              <a:t>istakao</a:t>
            </a:r>
            <a:r>
              <a:rPr lang="vi-VN" sz="1800" dirty="0" smtClean="0"/>
              <a:t> </a:t>
            </a:r>
            <a:r>
              <a:rPr lang="vi-VN" sz="1800" dirty="0"/>
              <a:t>da sama priroda ovog prava iziskuje </a:t>
            </a:r>
            <a:r>
              <a:rPr lang="vi-VN" sz="1800" dirty="0" smtClean="0"/>
              <a:t>obvezu </a:t>
            </a:r>
            <a:r>
              <a:rPr lang="vi-VN" sz="1800" dirty="0"/>
              <a:t>države da ga </a:t>
            </a:r>
            <a:r>
              <a:rPr lang="vi-VN" sz="1800" dirty="0" smtClean="0"/>
              <a:t>uredi, </a:t>
            </a:r>
            <a:r>
              <a:rPr lang="vi-VN" sz="1800" dirty="0"/>
              <a:t>iako takvo uređivanje nikada ne </a:t>
            </a:r>
            <a:r>
              <a:rPr lang="vi-VN" sz="1800" dirty="0" smtClean="0"/>
              <a:t>sm</a:t>
            </a:r>
            <a:r>
              <a:rPr lang="bs-Latn-BA" sz="1800" dirty="0" smtClean="0"/>
              <a:t>ij</a:t>
            </a:r>
            <a:r>
              <a:rPr lang="vi-VN" sz="1800" dirty="0" smtClean="0"/>
              <a:t>e </a:t>
            </a:r>
            <a:r>
              <a:rPr lang="vi-VN" sz="1800" dirty="0"/>
              <a:t>biti na štetu suštine samog prava, niti </a:t>
            </a:r>
            <a:r>
              <a:rPr lang="vi-VN" sz="1800" dirty="0" smtClean="0"/>
              <a:t>sm</a:t>
            </a:r>
            <a:r>
              <a:rPr lang="bs-Latn-BA" sz="1800" dirty="0" smtClean="0"/>
              <a:t>ij</a:t>
            </a:r>
            <a:r>
              <a:rPr lang="vi-VN" sz="1800" dirty="0" smtClean="0"/>
              <a:t>e </a:t>
            </a:r>
            <a:r>
              <a:rPr lang="vi-VN" sz="1800" dirty="0"/>
              <a:t>biti u suprotnosti s drugim pravima propisanim </a:t>
            </a:r>
            <a:r>
              <a:rPr lang="vi-VN" sz="1800" dirty="0" smtClean="0"/>
              <a:t>Konvencijom.</a:t>
            </a:r>
            <a:endParaRPr lang="bs-Latn-BA" sz="1800" dirty="0" smtClean="0"/>
          </a:p>
          <a:p>
            <a:pPr algn="just"/>
            <a:r>
              <a:rPr lang="vi-VN" sz="1800" dirty="0" smtClean="0"/>
              <a:t>E</a:t>
            </a:r>
            <a:r>
              <a:rPr lang="bs-Latn-BA" sz="1800" dirty="0" smtClean="0"/>
              <a:t>u</a:t>
            </a:r>
            <a:r>
              <a:rPr lang="vi-VN" sz="1800" dirty="0" smtClean="0"/>
              <a:t>ropski </a:t>
            </a:r>
            <a:r>
              <a:rPr lang="vi-VN" sz="1800" dirty="0"/>
              <a:t>sud je u svojoj praksi ustanovio da je bilo kakvo ograničenje </a:t>
            </a:r>
            <a:r>
              <a:rPr lang="vi-VN" sz="1800" dirty="0" smtClean="0"/>
              <a:t>s</a:t>
            </a:r>
            <a:r>
              <a:rPr lang="bs-Latn-BA" sz="1800" dirty="0" smtClean="0"/>
              <a:t>u</a:t>
            </a:r>
            <a:r>
              <a:rPr lang="vi-VN" sz="1800" dirty="0" smtClean="0"/>
              <a:t>glasno </a:t>
            </a:r>
            <a:r>
              <a:rPr lang="vi-VN" sz="1800" dirty="0"/>
              <a:t>sa članom 6 samo pod </a:t>
            </a:r>
            <a:r>
              <a:rPr lang="vi-VN" sz="1800" dirty="0" smtClean="0"/>
              <a:t>sl</a:t>
            </a:r>
            <a:r>
              <a:rPr lang="bs-Latn-BA" sz="1800" dirty="0" smtClean="0"/>
              <a:t>j</a:t>
            </a:r>
            <a:r>
              <a:rPr lang="vi-VN" sz="1800" dirty="0" smtClean="0"/>
              <a:t>edećim u</a:t>
            </a:r>
            <a:r>
              <a:rPr lang="bs-Latn-BA" sz="1800" dirty="0" smtClean="0"/>
              <a:t>vjet</a:t>
            </a:r>
            <a:r>
              <a:rPr lang="vi-VN" sz="1800" dirty="0" smtClean="0"/>
              <a:t>ima</a:t>
            </a:r>
            <a:r>
              <a:rPr lang="vi-VN" sz="1800" dirty="0"/>
              <a:t>: – ako teži legitimnom </a:t>
            </a:r>
            <a:r>
              <a:rPr lang="vi-VN" sz="1800" dirty="0" smtClean="0"/>
              <a:t>cilju</a:t>
            </a:r>
            <a:r>
              <a:rPr lang="bs-Latn-BA" sz="1800" dirty="0" smtClean="0"/>
              <a:t> </a:t>
            </a:r>
            <a:r>
              <a:rPr lang="vi-VN" sz="1800" dirty="0" smtClean="0"/>
              <a:t>i ako </a:t>
            </a:r>
            <a:r>
              <a:rPr lang="vi-VN" sz="1800" dirty="0"/>
              <a:t>postoji razuman odnos </a:t>
            </a:r>
            <a:r>
              <a:rPr lang="bs-Latn-BA" sz="1800" dirty="0" smtClean="0"/>
              <a:t>proporcionalnosti </a:t>
            </a:r>
            <a:r>
              <a:rPr lang="vi-VN" sz="1800" dirty="0" smtClean="0"/>
              <a:t> </a:t>
            </a:r>
            <a:r>
              <a:rPr lang="vi-VN" sz="1800" dirty="0"/>
              <a:t>između </a:t>
            </a:r>
            <a:r>
              <a:rPr lang="vi-VN" sz="1800" dirty="0" smtClean="0"/>
              <a:t>koriš</a:t>
            </a:r>
            <a:r>
              <a:rPr lang="bs-Latn-BA" sz="1800" dirty="0" smtClean="0"/>
              <a:t>t</a:t>
            </a:r>
            <a:r>
              <a:rPr lang="vi-VN" sz="1800" dirty="0" smtClean="0"/>
              <a:t>enih </a:t>
            </a:r>
            <a:r>
              <a:rPr lang="vi-VN" sz="1800" dirty="0"/>
              <a:t>sredstava i cilja kome se </a:t>
            </a:r>
            <a:r>
              <a:rPr lang="bs-Latn-BA" sz="1800" dirty="0" smtClean="0"/>
              <a:t>teži.</a:t>
            </a:r>
          </a:p>
          <a:p>
            <a:pPr algn="just"/>
            <a:r>
              <a:rPr lang="bs-Latn-BA" sz="1800" dirty="0" smtClean="0"/>
              <a:t>PItanje prava na pristup sudu može biti pokrenuto iz različitih razloga, npr. karakreta parničara, uskraćivanja pravne pomoći,  imuniteta, ograničene nadležnosti.</a:t>
            </a:r>
          </a:p>
          <a:p>
            <a:pPr algn="just"/>
            <a:r>
              <a:rPr lang="bs-Latn-BA" sz="1800" dirty="0" smtClean="0"/>
              <a:t>Neizvršenje ili kašnjenje u izvršenju presuda se tretira kao povreda prava na pristup sudu.</a:t>
            </a:r>
            <a:endParaRPr lang="vi-VN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hr-HR" sz="3200" b="1" dirty="0" smtClean="0">
                <a:latin typeface="+mj-lt"/>
              </a:rPr>
              <a:t>Pravo na pristup sudu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7996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Autofit/>
          </a:bodyPr>
          <a:lstStyle/>
          <a:p>
            <a:r>
              <a:rPr lang="bs-Latn-BA" sz="1800" dirty="0"/>
              <a:t>Pojam </a:t>
            </a:r>
            <a:r>
              <a:rPr lang="bs-Latn-BA" sz="1800" dirty="0" smtClean="0"/>
              <a:t>neovisnosti </a:t>
            </a:r>
            <a:r>
              <a:rPr lang="bs-Latn-BA" sz="1800" dirty="0"/>
              <a:t>suda </a:t>
            </a:r>
            <a:r>
              <a:rPr lang="bs-Latn-BA" sz="1800" dirty="0" smtClean="0"/>
              <a:t>podrazumijeva </a:t>
            </a:r>
            <a:r>
              <a:rPr lang="bs-Latn-BA" sz="1800" dirty="0"/>
              <a:t>postojanje procesnih </a:t>
            </a:r>
            <a:r>
              <a:rPr lang="bs-Latn-BA" sz="1800" dirty="0" smtClean="0"/>
              <a:t>jamstava </a:t>
            </a:r>
            <a:r>
              <a:rPr lang="bs-Latn-BA" sz="1800" dirty="0"/>
              <a:t>kako bi se sudska grana vlasti razlikovala od ostalih, posebno od </a:t>
            </a:r>
            <a:r>
              <a:rPr lang="bs-Latn-BA" sz="1800" dirty="0" smtClean="0"/>
              <a:t>izvršne.</a:t>
            </a:r>
          </a:p>
          <a:p>
            <a:r>
              <a:rPr lang="bs-Latn-BA" sz="1800" dirty="0" smtClean="0"/>
              <a:t>Kada </a:t>
            </a:r>
            <a:r>
              <a:rPr lang="bs-Latn-BA" sz="1800" dirty="0"/>
              <a:t>odlučuje o tome da li </a:t>
            </a:r>
            <a:r>
              <a:rPr lang="bs-Latn-BA" sz="1800" dirty="0" smtClean="0"/>
              <a:t>je </a:t>
            </a:r>
            <a:r>
              <a:rPr lang="bs-Latn-BA" sz="1800" dirty="0"/>
              <a:t>sud </a:t>
            </a:r>
            <a:r>
              <a:rPr lang="bs-Latn-BA" sz="1800" dirty="0" smtClean="0"/>
              <a:t>neovisan</a:t>
            </a:r>
            <a:r>
              <a:rPr lang="bs-Latn-BA" sz="1800" dirty="0"/>
              <a:t>, </a:t>
            </a:r>
            <a:r>
              <a:rPr lang="bs-Latn-BA" sz="1800" dirty="0" smtClean="0"/>
              <a:t>Europski </a:t>
            </a:r>
            <a:r>
              <a:rPr lang="bs-Latn-BA" sz="1800" dirty="0"/>
              <a:t>sud razmatra </a:t>
            </a:r>
            <a:r>
              <a:rPr lang="bs-Latn-BA" sz="1800" dirty="0" smtClean="0"/>
              <a:t>sljedeće</a:t>
            </a:r>
            <a:r>
              <a:rPr lang="bs-Latn-BA" sz="1800" dirty="0"/>
              <a:t>: </a:t>
            </a:r>
            <a:r>
              <a:rPr lang="bs-Latn-BA" sz="1800" dirty="0" smtClean="0"/>
              <a:t>način </a:t>
            </a:r>
            <a:r>
              <a:rPr lang="bs-Latn-BA" sz="1800" dirty="0"/>
              <a:t>postavljanja njegovih članova; </a:t>
            </a:r>
            <a:r>
              <a:rPr lang="bs-Latn-BA" sz="1800" dirty="0" smtClean="0"/>
              <a:t> trajanje </a:t>
            </a:r>
            <a:r>
              <a:rPr lang="bs-Latn-BA" sz="1800" dirty="0"/>
              <a:t>mandata; </a:t>
            </a:r>
            <a:r>
              <a:rPr lang="bs-Latn-BA" sz="1800" dirty="0" smtClean="0"/>
              <a:t>postojanje garancija </a:t>
            </a:r>
            <a:r>
              <a:rPr lang="bs-Latn-BA" sz="1800" dirty="0"/>
              <a:t>koje štite od </a:t>
            </a:r>
            <a:r>
              <a:rPr lang="bs-Latn-BA" sz="1800" dirty="0" smtClean="0"/>
              <a:t>vanjskog pritiska </a:t>
            </a:r>
            <a:r>
              <a:rPr lang="bs-Latn-BA" sz="1800" dirty="0"/>
              <a:t>i </a:t>
            </a:r>
            <a:r>
              <a:rPr lang="bs-Latn-BA" sz="1800" dirty="0" smtClean="0"/>
              <a:t> pitanje </a:t>
            </a:r>
            <a:r>
              <a:rPr lang="bs-Latn-BA" sz="1800" dirty="0"/>
              <a:t>da li to </a:t>
            </a:r>
            <a:r>
              <a:rPr lang="bs-Latn-BA" sz="1800" dirty="0" smtClean="0"/>
              <a:t>tijelo </a:t>
            </a:r>
            <a:r>
              <a:rPr lang="bs-Latn-BA" sz="1800" dirty="0"/>
              <a:t>ostavlja </a:t>
            </a:r>
            <a:r>
              <a:rPr lang="bs-Latn-BA" sz="1800" dirty="0" smtClean="0"/>
              <a:t>dojam neovisnog tijela.</a:t>
            </a:r>
          </a:p>
          <a:p>
            <a:endParaRPr lang="bs-Latn-BA" sz="1800" dirty="0"/>
          </a:p>
          <a:p>
            <a:r>
              <a:rPr lang="vi-VN" sz="1800" dirty="0" smtClean="0"/>
              <a:t>„Nepristranost</a:t>
            </a:r>
            <a:r>
              <a:rPr lang="vi-VN" sz="1800" dirty="0"/>
              <a:t>” je odsustvo predrasuda ili </a:t>
            </a:r>
            <a:r>
              <a:rPr lang="vi-VN" sz="1800" dirty="0" smtClean="0"/>
              <a:t>unapr</a:t>
            </a:r>
            <a:r>
              <a:rPr lang="bs-Latn-BA" sz="1800" dirty="0" smtClean="0"/>
              <a:t>ij</a:t>
            </a:r>
            <a:r>
              <a:rPr lang="vi-VN" sz="1800" dirty="0" smtClean="0"/>
              <a:t>ed </a:t>
            </a:r>
            <a:r>
              <a:rPr lang="vi-VN" sz="1800" dirty="0"/>
              <a:t>utvrđenog stava prema strankama. Test </a:t>
            </a:r>
            <a:r>
              <a:rPr lang="vi-VN" sz="1800" dirty="0" smtClean="0"/>
              <a:t>nepristranosti </a:t>
            </a:r>
            <a:r>
              <a:rPr lang="vi-VN" sz="1800" dirty="0"/>
              <a:t>ima dva vida: on može biti subjektivni i objektivni (Piersack</a:t>
            </a:r>
            <a:r>
              <a:rPr lang="vi-VN" sz="1800" dirty="0" smtClean="0"/>
              <a:t>)</a:t>
            </a:r>
            <a:endParaRPr lang="bs-Latn-BA" sz="1800" dirty="0" smtClean="0"/>
          </a:p>
          <a:p>
            <a:r>
              <a:rPr lang="bs-Latn-BA" sz="1800" dirty="0"/>
              <a:t>Subjektivni test </a:t>
            </a:r>
            <a:r>
              <a:rPr lang="bs-Latn-BA" sz="1800" dirty="0" smtClean="0"/>
              <a:t>zahtijeva da </a:t>
            </a:r>
            <a:r>
              <a:rPr lang="bs-Latn-BA" sz="1800" dirty="0"/>
              <a:t>bilo koji član suda ispolji </a:t>
            </a:r>
            <a:r>
              <a:rPr lang="bs-Latn-BA" sz="1800" dirty="0" smtClean="0"/>
              <a:t>osobne </a:t>
            </a:r>
            <a:r>
              <a:rPr lang="bs-Latn-BA" sz="1800" dirty="0"/>
              <a:t>predrasude u odnosu na jednu od stranaka; pretpostavlja se da postoji subjektivna nepristrasnost ako nema čvrstog dokaza o </a:t>
            </a:r>
            <a:r>
              <a:rPr lang="bs-Latn-BA" sz="1800" dirty="0" smtClean="0"/>
              <a:t>suprotnome.</a:t>
            </a:r>
          </a:p>
          <a:p>
            <a:r>
              <a:rPr lang="bs-Latn-BA" sz="1800" dirty="0" smtClean="0"/>
              <a:t>P</a:t>
            </a:r>
            <a:r>
              <a:rPr lang="vi-VN" sz="1800" dirty="0" smtClean="0"/>
              <a:t>rema </a:t>
            </a:r>
            <a:r>
              <a:rPr lang="vi-VN" sz="1800" dirty="0"/>
              <a:t>testu objektivnosti, mora biti utvrđeno da li je, potpuno odvojeno od </a:t>
            </a:r>
            <a:r>
              <a:rPr lang="bs-Latn-BA" sz="1800" dirty="0" smtClean="0"/>
              <a:t>osobnog</a:t>
            </a:r>
            <a:r>
              <a:rPr lang="vi-VN" sz="1800" dirty="0" smtClean="0"/>
              <a:t> </a:t>
            </a:r>
            <a:r>
              <a:rPr lang="vi-VN" sz="1800" dirty="0"/>
              <a:t>ponašanja </a:t>
            </a:r>
            <a:r>
              <a:rPr lang="vi-VN" sz="1800" dirty="0" smtClean="0"/>
              <a:t>su</a:t>
            </a:r>
            <a:r>
              <a:rPr lang="bs-Latn-BA" sz="1800" dirty="0" smtClean="0"/>
              <a:t>ca</a:t>
            </a:r>
            <a:r>
              <a:rPr lang="vi-VN" sz="1800" dirty="0" smtClean="0"/>
              <a:t>, </a:t>
            </a:r>
            <a:r>
              <a:rPr lang="vi-VN" sz="1800" dirty="0"/>
              <a:t>bilo dokazivih činjenica koje mogu </a:t>
            </a:r>
            <a:r>
              <a:rPr lang="bs-Latn-BA" sz="1800" dirty="0" smtClean="0"/>
              <a:t>prouzročiti</a:t>
            </a:r>
            <a:r>
              <a:rPr lang="vi-VN" sz="1800" dirty="0" smtClean="0"/>
              <a:t> </a:t>
            </a:r>
            <a:r>
              <a:rPr lang="vi-VN" sz="1800" dirty="0"/>
              <a:t>sumnju u njegovu </a:t>
            </a:r>
            <a:r>
              <a:rPr lang="vi-VN" sz="1800" dirty="0" smtClean="0"/>
              <a:t>neprist</a:t>
            </a:r>
            <a:r>
              <a:rPr lang="bs-Latn-BA" sz="1800" dirty="0" smtClean="0"/>
              <a:t>ranost</a:t>
            </a:r>
            <a:r>
              <a:rPr lang="vi-VN" sz="1800" dirty="0" smtClean="0"/>
              <a:t>.</a:t>
            </a:r>
            <a:r>
              <a:rPr lang="bs-Latn-BA" sz="1800" dirty="0"/>
              <a:t> </a:t>
            </a:r>
            <a:r>
              <a:rPr lang="bs-Latn-BA" sz="1800" dirty="0" smtClean="0"/>
              <a:t>( Fey </a:t>
            </a:r>
            <a:r>
              <a:rPr lang="bs-Latn-BA" sz="1800" dirty="0"/>
              <a:t>v. </a:t>
            </a:r>
            <a:r>
              <a:rPr lang="bs-Latn-BA" sz="1800" dirty="0" smtClean="0"/>
              <a:t>Austria, 1993 )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hr-HR" sz="3200" b="1" dirty="0" smtClean="0"/>
              <a:t>Neovisan i nepristran sud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68708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lnSpc>
                <a:spcPct val="110000"/>
              </a:lnSpc>
              <a:buNone/>
            </a:pPr>
            <a:endParaRPr lang="bs-Latn-BA" sz="1800" dirty="0"/>
          </a:p>
          <a:p>
            <a:pPr marL="109728" indent="0" algn="just">
              <a:lnSpc>
                <a:spcPct val="110000"/>
              </a:lnSpc>
              <a:buNone/>
            </a:pPr>
            <a:r>
              <a:rPr lang="bs-Latn-BA" sz="1800" smtClean="0"/>
              <a:t>Zahtjev </a:t>
            </a:r>
            <a:r>
              <a:rPr lang="bs-Latn-BA" sz="1800" dirty="0"/>
              <a:t>u pogledu prisustva u prvoj sudskoj instanci gotovo je apsolutan, iako je hipotetički navedeno da „izuzetne okolnosti” mogu opravdati njegovo odbacivanje (Allan Jacobsson [No. 2] v. Sweden, st. 46–49</a:t>
            </a:r>
            <a:r>
              <a:rPr lang="bs-Latn-BA" sz="1800" dirty="0" smtClean="0"/>
              <a:t>).</a:t>
            </a:r>
          </a:p>
          <a:p>
            <a:pPr algn="just">
              <a:lnSpc>
                <a:spcPct val="110000"/>
              </a:lnSpc>
            </a:pPr>
            <a:endParaRPr lang="bs-Latn-BA" sz="1800" dirty="0" smtClean="0"/>
          </a:p>
          <a:p>
            <a:pPr algn="just">
              <a:lnSpc>
                <a:spcPct val="110000"/>
              </a:lnSpc>
            </a:pPr>
            <a:r>
              <a:rPr lang="vi-VN" sz="1800" dirty="0" smtClean="0"/>
              <a:t>E</a:t>
            </a:r>
            <a:r>
              <a:rPr lang="bs-Latn-BA" sz="1800" dirty="0" smtClean="0"/>
              <a:t>u</a:t>
            </a:r>
            <a:r>
              <a:rPr lang="vi-VN" sz="1800" dirty="0" smtClean="0"/>
              <a:t>ropski </a:t>
            </a:r>
            <a:r>
              <a:rPr lang="vi-VN" sz="1800" dirty="0"/>
              <a:t>sud smatra da okrivljeni u krivičnom postupku mora prisustvovati </a:t>
            </a:r>
            <a:r>
              <a:rPr lang="vi-VN" sz="1800" dirty="0" smtClean="0"/>
              <a:t>suđenju.</a:t>
            </a:r>
            <a:r>
              <a:rPr lang="bs-Latn-BA" sz="1800" dirty="0" smtClean="0"/>
              <a:t> </a:t>
            </a:r>
            <a:r>
              <a:rPr lang="vi-VN" sz="1800" dirty="0"/>
              <a:t>Suđenja in apsentia dozvoljavaju se samo ako su a) vlasti uložile najbolje napore da uđu u trag optuženima i da ih </a:t>
            </a:r>
            <a:r>
              <a:rPr lang="vi-VN" sz="1800" dirty="0" smtClean="0"/>
              <a:t>obav</a:t>
            </a:r>
            <a:r>
              <a:rPr lang="bs-Latn-BA" sz="1800" dirty="0" smtClean="0"/>
              <a:t>ij</a:t>
            </a:r>
            <a:r>
              <a:rPr lang="vi-VN" sz="1800" dirty="0" smtClean="0"/>
              <a:t>este </a:t>
            </a:r>
            <a:r>
              <a:rPr lang="vi-VN" sz="1800" dirty="0"/>
              <a:t>o predstojećoj raspravi i b) ako su optužene strane zadržale pravo na kompletno ponovno suđenje u slučaju da se ponovo pojave (Colozza v. Italy, st. 26–33; Krombach v. France, st. 82–91</a:t>
            </a:r>
            <a:r>
              <a:rPr lang="vi-VN" sz="1800" dirty="0" smtClean="0"/>
              <a:t>).</a:t>
            </a:r>
            <a:endParaRPr lang="bs-Latn-BA" sz="1800" dirty="0" smtClean="0"/>
          </a:p>
          <a:p>
            <a:pPr algn="just">
              <a:lnSpc>
                <a:spcPct val="110000"/>
              </a:lnSpc>
            </a:pPr>
            <a:r>
              <a:rPr lang="hr-HR" sz="1800" dirty="0" smtClean="0"/>
              <a:t>Ako </a:t>
            </a:r>
            <a:r>
              <a:rPr lang="hr-HR" sz="1800" dirty="0"/>
              <a:t>je osoba puštena uz </a:t>
            </a:r>
            <a:r>
              <a:rPr lang="hr-HR" sz="1800" dirty="0" smtClean="0"/>
              <a:t>jamstvo </a:t>
            </a:r>
            <a:r>
              <a:rPr lang="hr-HR" sz="1800" dirty="0"/>
              <a:t>i </a:t>
            </a:r>
            <a:r>
              <a:rPr lang="hr-HR" sz="1800" dirty="0" smtClean="0"/>
              <a:t>obvezu </a:t>
            </a:r>
            <a:r>
              <a:rPr lang="hr-HR" sz="1800" dirty="0"/>
              <a:t>da se pojavi na suđenju pa pobjegne, ne može se žaliti na kršenje prava na pristup sudu zbog suđenja u odsustvu (</a:t>
            </a:r>
            <a:r>
              <a:rPr lang="hr-HR" sz="1800" i="1" dirty="0"/>
              <a:t>Karatas i Sari vs. </a:t>
            </a:r>
            <a:r>
              <a:rPr lang="hr-HR" sz="1800" i="1" dirty="0" smtClean="0"/>
              <a:t>Francuske</a:t>
            </a:r>
            <a:r>
              <a:rPr lang="hr-HR" sz="1800" dirty="0" smtClean="0"/>
              <a:t>) </a:t>
            </a:r>
          </a:p>
          <a:p>
            <a:pPr algn="just">
              <a:lnSpc>
                <a:spcPct val="110000"/>
              </a:lnSpc>
            </a:pPr>
            <a:r>
              <a:rPr lang="bs-Latn-BA" sz="1800" dirty="0" smtClean="0"/>
              <a:t>Pravo osobe </a:t>
            </a:r>
            <a:r>
              <a:rPr lang="bs-Latn-BA" sz="1800" dirty="0"/>
              <a:t>da prisustvuje žalbenom postupku </a:t>
            </a:r>
            <a:r>
              <a:rPr lang="bs-Latn-BA" sz="1800" dirty="0" smtClean="0"/>
              <a:t>ovisi </a:t>
            </a:r>
            <a:r>
              <a:rPr lang="bs-Latn-BA" sz="1800" dirty="0"/>
              <a:t>od prirode i </a:t>
            </a:r>
            <a:r>
              <a:rPr lang="bs-Latn-BA" sz="1800" dirty="0" smtClean="0"/>
              <a:t>djelokruga rasprave. </a:t>
            </a:r>
            <a:r>
              <a:rPr lang="vi-VN" sz="1800" dirty="0" smtClean="0"/>
              <a:t>Ako </a:t>
            </a:r>
            <a:r>
              <a:rPr lang="vi-VN" sz="1800" dirty="0"/>
              <a:t>apelacioni sud razmatra samo pravna pitanja, onda nije nužna rasprava u prisustvu okrivljenog. Situacija </a:t>
            </a:r>
            <a:r>
              <a:rPr lang="vi-VN" sz="1800" dirty="0" smtClean="0"/>
              <a:t>je</a:t>
            </a:r>
            <a:r>
              <a:rPr lang="bs-Latn-BA" sz="1800" dirty="0" smtClean="0"/>
              <a:t> </a:t>
            </a:r>
            <a:r>
              <a:rPr lang="vi-VN" sz="1800" dirty="0" smtClean="0"/>
              <a:t>drugačija </a:t>
            </a:r>
            <a:r>
              <a:rPr lang="vi-VN" sz="1800" dirty="0"/>
              <a:t>onda kada se apelacioni sud bavi i razmatranjem činjenica. Kod odlučivanja o tome da li okrivljeni ima pravo prisustva, Sud uzima u obzir kakav je interes </a:t>
            </a:r>
            <a:r>
              <a:rPr lang="vi-VN" sz="1800" dirty="0" smtClean="0"/>
              <a:t>okrivljenog, </a:t>
            </a:r>
            <a:r>
              <a:rPr lang="vi-VN" sz="1800" dirty="0"/>
              <a:t>kao i potrebu apelacionog suda za prisustvom okrivljenog radi utvrđivanja činjenica.</a:t>
            </a:r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hr-HR" sz="3200" b="1" dirty="0" smtClean="0">
                <a:latin typeface="+mj-lt"/>
              </a:rPr>
              <a:t>Pravo na prisustvo u postupku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bs-Latn-BA" i="1" dirty="0"/>
          </a:p>
        </p:txBody>
      </p:sp>
    </p:spTree>
    <p:extLst>
      <p:ext uri="{BB962C8B-B14F-4D97-AF65-F5344CB8AC3E}">
        <p14:creationId xmlns:p14="http://schemas.microsoft.com/office/powerpoint/2010/main" val="1139117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r-HR" altLang="en-US" sz="2400" dirty="0"/>
              <a:t>Pravo optuženog da se brani </a:t>
            </a:r>
            <a:r>
              <a:rPr lang="hr-HR" altLang="en-US" sz="2400" dirty="0" smtClean="0"/>
              <a:t>šutnjom i da ne pridonosi vlastitoj optužbi</a:t>
            </a:r>
            <a:endParaRPr lang="hr-HR" altLang="en-US" sz="2400" dirty="0"/>
          </a:p>
          <a:p>
            <a:pPr>
              <a:lnSpc>
                <a:spcPct val="90000"/>
              </a:lnSpc>
            </a:pPr>
            <a:endParaRPr lang="hr-HR" altLang="en-US" sz="2400" dirty="0" smtClean="0"/>
          </a:p>
          <a:p>
            <a:pPr>
              <a:lnSpc>
                <a:spcPct val="90000"/>
              </a:lnSpc>
            </a:pPr>
            <a:r>
              <a:rPr lang="hr-HR" altLang="en-US" sz="2400" dirty="0" smtClean="0"/>
              <a:t>Predstavlja </a:t>
            </a:r>
            <a:r>
              <a:rPr lang="hr-HR" altLang="en-US" sz="2400" dirty="0"/>
              <a:t>zaštitu optuženog od neprikladne prisile vlasti</a:t>
            </a:r>
          </a:p>
          <a:p>
            <a:pPr>
              <a:lnSpc>
                <a:spcPct val="90000"/>
              </a:lnSpc>
            </a:pPr>
            <a:endParaRPr lang="hr-HR" altLang="en-US" sz="2400" dirty="0" smtClean="0"/>
          </a:p>
          <a:p>
            <a:pPr>
              <a:lnSpc>
                <a:spcPct val="90000"/>
              </a:lnSpc>
            </a:pPr>
            <a:r>
              <a:rPr lang="hr-HR" altLang="en-US" sz="2400" dirty="0" smtClean="0"/>
              <a:t>Podrazumijeva </a:t>
            </a:r>
            <a:r>
              <a:rPr lang="hr-HR" altLang="en-US" sz="2400" dirty="0"/>
              <a:t>obavezu optužbe da dokazuje svoje navode bez pribjegavanja nezakonito prikupljenim dokazima</a:t>
            </a:r>
          </a:p>
          <a:p>
            <a:pPr>
              <a:lnSpc>
                <a:spcPct val="90000"/>
              </a:lnSpc>
            </a:pPr>
            <a:endParaRPr lang="hr-HR" altLang="en-US" sz="2400" i="1" dirty="0" smtClean="0"/>
          </a:p>
          <a:p>
            <a:pPr>
              <a:lnSpc>
                <a:spcPct val="90000"/>
              </a:lnSpc>
            </a:pPr>
            <a:r>
              <a:rPr lang="hr-HR" altLang="en-US" sz="2400" i="1" dirty="0" smtClean="0"/>
              <a:t>Jalloh </a:t>
            </a:r>
            <a:r>
              <a:rPr lang="hr-HR" altLang="en-US" sz="2400" i="1" dirty="0"/>
              <a:t>vs. Njemačke</a:t>
            </a:r>
            <a:r>
              <a:rPr lang="hr-HR" altLang="en-US" sz="2400" dirty="0"/>
              <a:t> (2006.) – korištenje droge koju je aplikant prisilno ‘izbacio’ iz organizma nakon što ju je progutao kao dokaza (povreda člana 6. st. 1. i čl. 3. EK)</a:t>
            </a:r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hr-HR" sz="3200" b="1" dirty="0" smtClean="0">
                <a:latin typeface="+mj-lt"/>
              </a:rPr>
              <a:t>Pravo osobe da ne inkriminira samu sebe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77706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 lnSpcReduction="10000"/>
          </a:bodyPr>
          <a:lstStyle/>
          <a:p>
            <a:pPr algn="just"/>
            <a:r>
              <a:rPr lang="bs-Latn-BA" sz="1800" dirty="0" smtClean="0"/>
              <a:t>S</a:t>
            </a:r>
            <a:r>
              <a:rPr lang="vi-VN" sz="1800" dirty="0" smtClean="0"/>
              <a:t>vako </a:t>
            </a:r>
            <a:r>
              <a:rPr lang="vi-VN" sz="1800" dirty="0"/>
              <a:t>ko je stranka u postupku mora imati razumnu mogućnost predstavljanja svog slučaja sudu, pod </a:t>
            </a:r>
            <a:r>
              <a:rPr lang="vi-VN" sz="1800" dirty="0" smtClean="0"/>
              <a:t>u</a:t>
            </a:r>
            <a:r>
              <a:rPr lang="bs-Latn-BA" sz="1800" dirty="0" smtClean="0"/>
              <a:t>vjetima</a:t>
            </a:r>
            <a:r>
              <a:rPr lang="vi-VN" sz="1800" dirty="0" smtClean="0"/>
              <a:t> </a:t>
            </a:r>
            <a:r>
              <a:rPr lang="vi-VN" sz="1800" dirty="0"/>
              <a:t>koji </a:t>
            </a:r>
            <a:r>
              <a:rPr lang="bs-Latn-BA" sz="1800" dirty="0" smtClean="0"/>
              <a:t>ga</a:t>
            </a:r>
            <a:r>
              <a:rPr lang="vi-VN" sz="1800" dirty="0" smtClean="0"/>
              <a:t> </a:t>
            </a:r>
            <a:r>
              <a:rPr lang="vi-VN" sz="1800" dirty="0"/>
              <a:t>neće dovesti u bitno nepovoljniji položaj u odnosu na drugu stranu. </a:t>
            </a:r>
            <a:endParaRPr lang="bs-Latn-BA" sz="1800" dirty="0" smtClean="0"/>
          </a:p>
          <a:p>
            <a:pPr algn="just"/>
            <a:endParaRPr lang="bs-Latn-BA" sz="1800" dirty="0" smtClean="0"/>
          </a:p>
          <a:p>
            <a:pPr algn="just"/>
            <a:r>
              <a:rPr lang="bs-Latn-BA" sz="1800" dirty="0"/>
              <a:t>P</a:t>
            </a:r>
            <a:r>
              <a:rPr lang="vi-VN" sz="1800" dirty="0" smtClean="0"/>
              <a:t>ravo </a:t>
            </a:r>
            <a:r>
              <a:rPr lang="vi-VN" sz="1800" dirty="0"/>
              <a:t>na </a:t>
            </a:r>
            <a:r>
              <a:rPr lang="bs-Latn-BA" sz="1800" dirty="0" smtClean="0"/>
              <a:t>kontradiktoran</a:t>
            </a:r>
            <a:r>
              <a:rPr lang="vi-VN" sz="1800" dirty="0" smtClean="0"/>
              <a:t> postupak</a:t>
            </a:r>
            <a:r>
              <a:rPr lang="bs-Latn-BA" sz="1800" dirty="0" smtClean="0"/>
              <a:t> </a:t>
            </a:r>
            <a:r>
              <a:rPr lang="vi-VN" sz="1800" dirty="0" smtClean="0"/>
              <a:t>u </a:t>
            </a:r>
            <a:r>
              <a:rPr lang="vi-VN" sz="1800" dirty="0"/>
              <a:t>načelu znači mogućnost da stranke u postupku, u krivičnim ili građanskim stvarima, budu upoznate sa svim dokazima ili napomenama koji su priloženi u spisu i da </a:t>
            </a:r>
            <a:r>
              <a:rPr lang="bs-Latn-BA" sz="1800" dirty="0" smtClean="0"/>
              <a:t>ih </a:t>
            </a:r>
            <a:r>
              <a:rPr lang="vi-VN" sz="1800" dirty="0" smtClean="0"/>
              <a:t>mogu </a:t>
            </a:r>
            <a:r>
              <a:rPr lang="bs-Latn-BA" sz="1800" dirty="0" smtClean="0"/>
              <a:t>komentirati.</a:t>
            </a:r>
          </a:p>
          <a:p>
            <a:pPr algn="just"/>
            <a:endParaRPr lang="hr-HR" sz="1800" dirty="0" smtClean="0"/>
          </a:p>
          <a:p>
            <a:pPr algn="just"/>
            <a:r>
              <a:rPr lang="hr-HR" sz="1800" dirty="0" smtClean="0"/>
              <a:t>Poklapa </a:t>
            </a:r>
            <a:r>
              <a:rPr lang="hr-HR" sz="1800" dirty="0"/>
              <a:t>se sa posebnim garancijama iz člana 6. stav </a:t>
            </a:r>
            <a:r>
              <a:rPr lang="hr-HR" sz="1800" dirty="0" smtClean="0"/>
              <a:t>3. </a:t>
            </a:r>
            <a:r>
              <a:rPr lang="bs-Latn-BA" sz="1800" dirty="0" smtClean="0"/>
              <a:t>U </a:t>
            </a:r>
            <a:r>
              <a:rPr lang="bs-Latn-BA" sz="1800" dirty="0"/>
              <a:t>predmetu Jespers protiv </a:t>
            </a:r>
            <a:r>
              <a:rPr lang="bs-Latn-BA" sz="1800" dirty="0" smtClean="0"/>
              <a:t>Belgije, zaključeno je </a:t>
            </a:r>
            <a:r>
              <a:rPr lang="bs-Latn-BA" sz="1800" dirty="0"/>
              <a:t>da načelo jednakosti strana, uzeto zajedno sa članom 6, stav 3, nameće </a:t>
            </a:r>
            <a:r>
              <a:rPr lang="bs-Latn-BA" sz="1800" dirty="0" smtClean="0"/>
              <a:t>obvezu </a:t>
            </a:r>
            <a:r>
              <a:rPr lang="bs-Latn-BA" sz="1800" dirty="0"/>
              <a:t>organima tužilaštva i istražnim organima da </a:t>
            </a:r>
            <a:r>
              <a:rPr lang="bs-Latn-BA" sz="1800" dirty="0" smtClean="0"/>
              <a:t>objelodane </a:t>
            </a:r>
            <a:r>
              <a:rPr lang="bs-Latn-BA" sz="1800" dirty="0"/>
              <a:t>sav materijal kojim raspolažu, ili koji bi mogli da pribave, a koji bi mogao biti od pomoći okrivljenome da se oslobodi krivice ili da postigne smanjenje kazne. Ovo načelo važi i za materijal koji bi mogao da </a:t>
            </a:r>
            <a:r>
              <a:rPr lang="bs-Latn-BA" sz="1800" dirty="0" smtClean="0"/>
              <a:t>ugroziti </a:t>
            </a:r>
            <a:r>
              <a:rPr lang="bs-Latn-BA" sz="1800" dirty="0"/>
              <a:t>kredibilitet </a:t>
            </a:r>
            <a:r>
              <a:rPr lang="bs-Latn-BA" sz="1800" dirty="0" smtClean="0"/>
              <a:t>svjedoka </a:t>
            </a:r>
            <a:r>
              <a:rPr lang="bs-Latn-BA" sz="1800" dirty="0"/>
              <a:t>optužbe.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hr-HR" sz="3200" b="1" dirty="0" smtClean="0">
                <a:latin typeface="+mj-lt"/>
              </a:rPr>
              <a:t>Ravnopravnost stranaka i kontradiktoran postupak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602444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algn="just"/>
            <a:r>
              <a:rPr lang="bs-Latn-BA" sz="1800" dirty="0"/>
              <a:t>Sudovi nisu dužni da daju detaljne odgovore na svako </a:t>
            </a:r>
            <a:r>
              <a:rPr lang="bs-Latn-BA" sz="1800" dirty="0" smtClean="0"/>
              <a:t>pitanje, </a:t>
            </a:r>
            <a:r>
              <a:rPr lang="bs-Latn-BA" sz="1800" dirty="0"/>
              <a:t>ali </a:t>
            </a:r>
            <a:r>
              <a:rPr lang="bs-Latn-BA" sz="1800" dirty="0" smtClean="0"/>
              <a:t>ako </a:t>
            </a:r>
            <a:r>
              <a:rPr lang="bs-Latn-BA" sz="1800" dirty="0"/>
              <a:t>je neki podnesak od suštinske važnosti za ishod </a:t>
            </a:r>
            <a:r>
              <a:rPr lang="bs-Latn-BA" sz="1800" dirty="0" smtClean="0"/>
              <a:t>predmeta sud se </a:t>
            </a:r>
            <a:r>
              <a:rPr lang="bs-Latn-BA" sz="1800" dirty="0"/>
              <a:t>mora posebno pozabaviti njime u svojoj presudi. </a:t>
            </a:r>
            <a:endParaRPr lang="bs-Latn-BA" sz="1800" dirty="0" smtClean="0"/>
          </a:p>
          <a:p>
            <a:pPr algn="just"/>
            <a:r>
              <a:rPr lang="bs-Latn-BA" sz="1800" dirty="0" smtClean="0"/>
              <a:t>U predmetu Hiro </a:t>
            </a:r>
            <a:r>
              <a:rPr lang="bs-Latn-BA" sz="1800" dirty="0"/>
              <a:t>Balani v. </a:t>
            </a:r>
            <a:r>
              <a:rPr lang="bs-Latn-BA" sz="1800" dirty="0" smtClean="0"/>
              <a:t>Spain, 1994 aplikant </a:t>
            </a:r>
            <a:r>
              <a:rPr lang="bs-Latn-BA" sz="1800" dirty="0"/>
              <a:t>je sudu uputio podnesak koji je </a:t>
            </a:r>
            <a:r>
              <a:rPr lang="bs-Latn-BA" sz="1800" dirty="0" smtClean="0"/>
              <a:t>zahtjevao konkretan </a:t>
            </a:r>
            <a:r>
              <a:rPr lang="bs-Latn-BA" sz="1800" dirty="0"/>
              <a:t>i </a:t>
            </a:r>
            <a:r>
              <a:rPr lang="bs-Latn-BA" sz="1800" dirty="0" smtClean="0"/>
              <a:t>hitan </a:t>
            </a:r>
            <a:r>
              <a:rPr lang="bs-Latn-BA" sz="1800" dirty="0"/>
              <a:t>odgovor. Sud je propustio da odgovori, čime je onemogućio da se utvrdi da li je to pitanje jednostavno zanemario, ili je imao </a:t>
            </a:r>
            <a:r>
              <a:rPr lang="bs-Latn-BA" sz="1800" dirty="0" smtClean="0"/>
              <a:t>namjeru </a:t>
            </a:r>
            <a:r>
              <a:rPr lang="bs-Latn-BA" sz="1800" dirty="0"/>
              <a:t>da ga odbaci, i ako je takva </a:t>
            </a:r>
            <a:r>
              <a:rPr lang="bs-Latn-BA" sz="1800" dirty="0" smtClean="0"/>
              <a:t>namjera </a:t>
            </a:r>
            <a:r>
              <a:rPr lang="bs-Latn-BA" sz="1800" dirty="0"/>
              <a:t>postojala, koji su bili razlozi za odbacivanje. Zaključeno je da takvo postupanje predstavlja kršenje </a:t>
            </a:r>
            <a:r>
              <a:rPr lang="bs-Latn-BA" sz="1800" dirty="0" smtClean="0"/>
              <a:t>čl.6. st.1.</a:t>
            </a:r>
          </a:p>
          <a:p>
            <a:pPr algn="just"/>
            <a:endParaRPr lang="bs-Latn-BA" sz="1800" dirty="0"/>
          </a:p>
          <a:p>
            <a:pPr algn="just"/>
            <a:r>
              <a:rPr lang="bs-Latn-BA" sz="1800" dirty="0" smtClean="0"/>
              <a:t>Ovo </a:t>
            </a:r>
            <a:r>
              <a:rPr lang="bs-Latn-BA" sz="1800" dirty="0"/>
              <a:t>pravo je posebno važno u predmetima u kojima </a:t>
            </a:r>
            <a:r>
              <a:rPr lang="bs-Latn-BA" sz="1800" dirty="0" smtClean="0"/>
              <a:t>osoba želi  ostvariti </a:t>
            </a:r>
            <a:r>
              <a:rPr lang="bs-Latn-BA" sz="1800" dirty="0"/>
              <a:t>svoje pravo na žalbu. U </a:t>
            </a:r>
            <a:r>
              <a:rPr lang="bs-Latn-BA" sz="1800" dirty="0" smtClean="0"/>
              <a:t>predmetu Hadjianastassiou </a:t>
            </a:r>
            <a:r>
              <a:rPr lang="bs-Latn-BA" sz="1800" dirty="0"/>
              <a:t>v. </a:t>
            </a:r>
            <a:r>
              <a:rPr lang="bs-Latn-BA" sz="1800" dirty="0" smtClean="0"/>
              <a:t>Greece,1992 </a:t>
            </a:r>
            <a:r>
              <a:rPr lang="bs-Latn-BA" sz="1800" dirty="0"/>
              <a:t>bio je prekršen član 6 zato što je presuda vojnog suda koja je dostavljena </a:t>
            </a:r>
            <a:r>
              <a:rPr lang="bs-Latn-BA" sz="1800" dirty="0" smtClean="0"/>
              <a:t>aplikantu bila </a:t>
            </a:r>
            <a:r>
              <a:rPr lang="bs-Latn-BA" sz="1800" dirty="0"/>
              <a:t>samo rezime, a kada mu je konačno dostavljen puni tekst presude, bilo mu je zabranjeno da proširi žalbeni osnov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hr-HR" sz="3200" b="1" dirty="0" smtClean="0">
                <a:latin typeface="+mj-lt"/>
              </a:rPr>
              <a:t>Pravo na obrazloženu odluku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4919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hr-HR" b="1" dirty="0" smtClean="0"/>
              <a:t>1</a:t>
            </a:r>
            <a:r>
              <a:rPr lang="hr-HR" dirty="0" smtClean="0"/>
              <a:t>. Prilikom </a:t>
            </a:r>
            <a:r>
              <a:rPr lang="hr-HR" dirty="0"/>
              <a:t>utvrđivanja građanskih prava i </a:t>
            </a:r>
            <a:r>
              <a:rPr lang="hr-HR" dirty="0" smtClean="0"/>
              <a:t>obveza </a:t>
            </a:r>
            <a:r>
              <a:rPr lang="hr-HR" dirty="0"/>
              <a:t>ili osnovanosti bilo kakve krivične optužbe protiv </a:t>
            </a:r>
            <a:r>
              <a:rPr lang="hr-HR" dirty="0" smtClean="0"/>
              <a:t>njega, </a:t>
            </a:r>
            <a:r>
              <a:rPr lang="hr-HR" dirty="0"/>
              <a:t>svako ima pravo </a:t>
            </a:r>
            <a:r>
              <a:rPr lang="hr-HR" dirty="0" smtClean="0"/>
              <a:t>na pravičnu </a:t>
            </a:r>
            <a:r>
              <a:rPr lang="hr-HR" dirty="0"/>
              <a:t>i javnu raspravu u razumnom roku pred </a:t>
            </a:r>
            <a:r>
              <a:rPr lang="hr-HR" dirty="0" smtClean="0"/>
              <a:t>neovisnim </a:t>
            </a:r>
            <a:r>
              <a:rPr lang="hr-HR" dirty="0"/>
              <a:t>i nepristrasnim, zakonom ustanovljenim sudom. Presuda se izriče javno, ali se novinari i javnost mogu isključiti s čitavog ili jednog dijela suđenja u interesu morala, javnog reda ili nacionalne </a:t>
            </a:r>
            <a:r>
              <a:rPr lang="hr-HR" dirty="0" smtClean="0"/>
              <a:t>sigurnosti </a:t>
            </a:r>
            <a:r>
              <a:rPr lang="hr-HR" dirty="0"/>
              <a:t>u demokratskom društvu, kada to nalažu interesi maloljetnika ili zaštite privatnog života strana u sporu, ili kada to sud smatra izričito neophodnim zato što bi u posebnim okolnostima publicitet mogao nanijeti štetu interesima pravde.</a:t>
            </a:r>
            <a:endParaRPr lang="en-US" dirty="0"/>
          </a:p>
          <a:p>
            <a:pPr algn="just"/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3200" dirty="0" smtClean="0"/>
              <a:t>Član 6. Konvencije</a:t>
            </a:r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1850942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algn="just"/>
            <a:r>
              <a:rPr lang="vi-VN" sz="1800" dirty="0" smtClean="0"/>
              <a:t>E</a:t>
            </a:r>
            <a:r>
              <a:rPr lang="bs-Latn-BA" sz="1800" dirty="0" smtClean="0"/>
              <a:t>u</a:t>
            </a:r>
            <a:r>
              <a:rPr lang="vi-VN" sz="1800" dirty="0" smtClean="0"/>
              <a:t>ropski </a:t>
            </a:r>
            <a:r>
              <a:rPr lang="vi-VN" sz="1800" dirty="0"/>
              <a:t>sud često </a:t>
            </a:r>
            <a:r>
              <a:rPr lang="bs-Latn-BA" sz="1800" dirty="0" smtClean="0"/>
              <a:t>ističe</a:t>
            </a:r>
            <a:r>
              <a:rPr lang="vi-VN" sz="1800" dirty="0" smtClean="0"/>
              <a:t> </a:t>
            </a:r>
            <a:r>
              <a:rPr lang="vi-VN" sz="1800" dirty="0"/>
              <a:t>da nije njegov zadatak da </a:t>
            </a:r>
            <a:r>
              <a:rPr lang="vi-VN" sz="1800" dirty="0" smtClean="0"/>
              <a:t>um</a:t>
            </a:r>
            <a:r>
              <a:rPr lang="bs-Latn-BA" sz="1800" dirty="0" smtClean="0"/>
              <a:t>j</a:t>
            </a:r>
            <a:r>
              <a:rPr lang="vi-VN" sz="1800" dirty="0" smtClean="0"/>
              <a:t>esto </a:t>
            </a:r>
            <a:r>
              <a:rPr lang="vi-VN" sz="1800" dirty="0"/>
              <a:t>domaćih sudova </a:t>
            </a:r>
            <a:r>
              <a:rPr lang="bs-Latn-BA" sz="1800" dirty="0" smtClean="0"/>
              <a:t>ocjenjuje</a:t>
            </a:r>
            <a:r>
              <a:rPr lang="vi-VN" sz="1800" dirty="0" smtClean="0"/>
              <a:t> prihvatljivost </a:t>
            </a:r>
            <a:r>
              <a:rPr lang="vi-VN" sz="1800" dirty="0"/>
              <a:t>dokaza, iako može </a:t>
            </a:r>
            <a:r>
              <a:rPr lang="vi-VN" sz="1800" dirty="0" smtClean="0"/>
              <a:t>ispit</a:t>
            </a:r>
            <a:r>
              <a:rPr lang="bs-Latn-BA" sz="1800" dirty="0" smtClean="0"/>
              <a:t>ivati</a:t>
            </a:r>
            <a:r>
              <a:rPr lang="vi-VN" sz="1800" dirty="0" smtClean="0"/>
              <a:t> </a:t>
            </a:r>
            <a:r>
              <a:rPr lang="vi-VN" sz="1800" dirty="0"/>
              <a:t>način na koji su dokazi razmatrani kao bitni element kod odlučivanja o tome da li je suđenje bilo </a:t>
            </a:r>
            <a:r>
              <a:rPr lang="vi-VN" sz="1800" dirty="0" smtClean="0"/>
              <a:t>pravično. </a:t>
            </a:r>
            <a:endParaRPr lang="bs-Latn-BA" sz="1800" dirty="0" smtClean="0"/>
          </a:p>
          <a:p>
            <a:pPr algn="just"/>
            <a:r>
              <a:rPr lang="bs-Latn-BA" sz="1800" b="1" dirty="0"/>
              <a:t>Prihvatanje nezakonito dobijenih dokaza samo po sebi ne predstavlja kršenje člana 6</a:t>
            </a:r>
            <a:r>
              <a:rPr lang="bs-Latn-BA" sz="1800" dirty="0"/>
              <a:t>, ali je Sud u predmetu Schenk v. </a:t>
            </a:r>
            <a:r>
              <a:rPr lang="bs-Latn-BA" sz="1800" dirty="0" smtClean="0"/>
              <a:t>Switzerland, 1988 </a:t>
            </a:r>
            <a:r>
              <a:rPr lang="bs-Latn-BA" sz="1800" dirty="0"/>
              <a:t>zaključio da to može dovesti do nepravičnosti u </a:t>
            </a:r>
            <a:r>
              <a:rPr lang="bs-Latn-BA" sz="1800" dirty="0" smtClean="0"/>
              <a:t>ovisnosti </a:t>
            </a:r>
            <a:r>
              <a:rPr lang="bs-Latn-BA" sz="1800" dirty="0"/>
              <a:t>od činjenica konkretnog predmeta</a:t>
            </a:r>
            <a:r>
              <a:rPr lang="bs-Latn-BA" sz="1800" dirty="0" smtClean="0"/>
              <a:t>.</a:t>
            </a:r>
          </a:p>
          <a:p>
            <a:pPr algn="just"/>
            <a:r>
              <a:rPr lang="vi-VN" sz="1800" dirty="0"/>
              <a:t>Kad se utvrđuje je li postupak u cjelini bio </a:t>
            </a:r>
            <a:r>
              <a:rPr lang="bs-Latn-BA" sz="1800" dirty="0" smtClean="0"/>
              <a:t>pravičan</a:t>
            </a:r>
            <a:r>
              <a:rPr lang="vi-VN" sz="1800" dirty="0" smtClean="0"/>
              <a:t>, </a:t>
            </a:r>
            <a:r>
              <a:rPr lang="vi-VN" sz="1800" dirty="0"/>
              <a:t>potrebno je uzeti u obzir i jesu li poštivana prava obrane. Osobito se mora ispitati je li </a:t>
            </a:r>
            <a:r>
              <a:rPr lang="bs-Latn-BA" sz="1800" dirty="0" smtClean="0"/>
              <a:t>aplikantu</a:t>
            </a:r>
            <a:r>
              <a:rPr lang="vi-VN" sz="1800" dirty="0" smtClean="0"/>
              <a:t> </a:t>
            </a:r>
            <a:r>
              <a:rPr lang="vi-VN" sz="1800" dirty="0"/>
              <a:t>pružena prilika osporiti vjerodostojnost dokaza i usprotiviti se njegovoj uporabi. Osim toga, mora se uzeti u obzir i kvaliteta dokaza, između ostalog i je li, zbog okolnosti u kojima je dokaz pribavljen, dovedena u pitanje njegova pouzdanost ili točnost </a:t>
            </a:r>
            <a:r>
              <a:rPr lang="vi-VN" sz="1800" dirty="0" smtClean="0"/>
              <a:t>( </a:t>
            </a:r>
            <a:r>
              <a:rPr lang="vi-VN" sz="1800" dirty="0"/>
              <a:t>Bykov v. </a:t>
            </a:r>
            <a:r>
              <a:rPr lang="vi-VN" sz="1800" dirty="0" smtClean="0"/>
              <a:t>Russia</a:t>
            </a:r>
            <a:r>
              <a:rPr lang="bs-Latn-BA" sz="1800" dirty="0" smtClean="0"/>
              <a:t>, </a:t>
            </a:r>
            <a:r>
              <a:rPr lang="vi-VN" sz="1800" dirty="0" smtClean="0"/>
              <a:t>2009.)</a:t>
            </a:r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3200" dirty="0" smtClean="0"/>
              <a:t>Prihvatljivost dokaza</a:t>
            </a:r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1220362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CS" sz="1800" dirty="0"/>
              <a:t>Kada je osuđujuća presuda u bitnoj ili odlučujućoj mjeri zasnovana na dokazima koji su pribavljeni nepravično sa stanovišta autonomnih načela člana 6. – npr., ako je priznanje dobijeno kršenjem imuniteta od samooptuživanja – postupak je nepravičan</a:t>
            </a:r>
          </a:p>
          <a:p>
            <a:pPr algn="just"/>
            <a:endParaRPr lang="sr-Latn-CS" sz="1800" dirty="0" smtClean="0"/>
          </a:p>
          <a:p>
            <a:pPr algn="just"/>
            <a:r>
              <a:rPr lang="sr-Latn-CS" sz="1800" dirty="0" smtClean="0"/>
              <a:t>Isto </a:t>
            </a:r>
            <a:r>
              <a:rPr lang="sr-Latn-CS" sz="1800" dirty="0"/>
              <a:t>tako i ako je presuda donesena na osnovu dokaza pribavljenih teškim kršenjem čl. 3 EK (mučenje)</a:t>
            </a:r>
            <a:endParaRPr lang="hr-HR" sz="1800" dirty="0"/>
          </a:p>
          <a:p>
            <a:pPr algn="just"/>
            <a:endParaRPr lang="hr-HR" sz="1800" dirty="0" smtClean="0"/>
          </a:p>
          <a:p>
            <a:pPr algn="just"/>
            <a:r>
              <a:rPr lang="hr-HR" sz="1800" dirty="0" smtClean="0"/>
              <a:t>Međutim</a:t>
            </a:r>
            <a:r>
              <a:rPr lang="hr-HR" sz="1800" dirty="0"/>
              <a:t>, </a:t>
            </a:r>
            <a:r>
              <a:rPr lang="sr-Latn-CS" sz="1800" dirty="0"/>
              <a:t>oslanjanje domaćih sudova na dokaze pribavljene kršenjem nekog drugog člana EK (npr., člana 8) ne mora nužno negativno </a:t>
            </a:r>
            <a:r>
              <a:rPr lang="sr-Latn-CS" sz="1800" dirty="0" smtClean="0"/>
              <a:t>utjecati </a:t>
            </a:r>
            <a:r>
              <a:rPr lang="sr-Latn-CS" sz="1800" dirty="0"/>
              <a:t>na pravičnost postupka po članu </a:t>
            </a:r>
            <a:r>
              <a:rPr lang="sr-Latn-CS" sz="1800" dirty="0" smtClean="0"/>
              <a:t>6. (</a:t>
            </a:r>
            <a:r>
              <a:rPr lang="en-US" sz="1800" dirty="0"/>
              <a:t>Khan v. the United </a:t>
            </a:r>
            <a:r>
              <a:rPr lang="en-US" sz="1800" dirty="0" smtClean="0"/>
              <a:t>Kingdom</a:t>
            </a:r>
            <a:r>
              <a:rPr lang="bs-Latn-BA" sz="1800" dirty="0" smtClean="0"/>
              <a:t>, 2000) </a:t>
            </a:r>
            <a:endParaRPr lang="sr-Latn-CS" sz="1800" dirty="0"/>
          </a:p>
          <a:p>
            <a:pPr algn="just"/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3200" dirty="0" smtClean="0"/>
              <a:t>Prihvatljivost dokaza</a:t>
            </a:r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3434501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1800" dirty="0" smtClean="0"/>
              <a:t>Ovaj </a:t>
            </a:r>
            <a:r>
              <a:rPr lang="hr-HR" sz="1800" dirty="0"/>
              <a:t>princip podrazumijeva tri </a:t>
            </a:r>
            <a:r>
              <a:rPr lang="hr-HR" sz="1800" dirty="0" smtClean="0"/>
              <a:t>aspekta:</a:t>
            </a:r>
          </a:p>
          <a:p>
            <a:pPr marL="285750" indent="-285750" algn="just">
              <a:buFontTx/>
              <a:buChar char="-"/>
            </a:pPr>
            <a:r>
              <a:rPr lang="hr-HR" sz="1800" dirty="0" smtClean="0"/>
              <a:t>Teret </a:t>
            </a:r>
            <a:r>
              <a:rPr lang="hr-HR" sz="1800" dirty="0"/>
              <a:t>dokazivanja je na optužbi i </a:t>
            </a:r>
            <a:r>
              <a:rPr lang="hr-HR" sz="1800" dirty="0" smtClean="0"/>
              <a:t>suci </a:t>
            </a:r>
            <a:r>
              <a:rPr lang="hr-HR" sz="1800" dirty="0"/>
              <a:t>ne mogu polaziti od pretpostavke da je optuženi učinio krivično </a:t>
            </a:r>
            <a:r>
              <a:rPr lang="hr-HR" sz="1800" dirty="0" smtClean="0"/>
              <a:t>djelo</a:t>
            </a:r>
          </a:p>
          <a:p>
            <a:pPr marL="285750" indent="-285750" algn="just">
              <a:buFontTx/>
              <a:buChar char="-"/>
            </a:pPr>
            <a:r>
              <a:rPr lang="hr-HR" sz="1800" dirty="0" smtClean="0"/>
              <a:t>Predstavnicima </a:t>
            </a:r>
            <a:r>
              <a:rPr lang="hr-HR" sz="1800" dirty="0"/>
              <a:t>vlasti i medijima je zabranjeno da daju javne komentare o krivnji neke osobe prije </a:t>
            </a:r>
            <a:r>
              <a:rPr lang="hr-HR" sz="1800" dirty="0" smtClean="0"/>
              <a:t>pravomoćne presude</a:t>
            </a:r>
            <a:r>
              <a:rPr lang="vi-VN" sz="1800" dirty="0"/>
              <a:t> U predmetu </a:t>
            </a:r>
            <a:r>
              <a:rPr lang="bs-Latn-BA" sz="1800" dirty="0"/>
              <a:t>Allenet de Ribermont v. France, 1995 </a:t>
            </a:r>
            <a:r>
              <a:rPr lang="vi-VN" sz="1800" dirty="0"/>
              <a:t>jedan visoki policijski zvaničnik je na konferenciji za štampu, održanoj dok je </a:t>
            </a:r>
            <a:r>
              <a:rPr lang="bs-Latn-BA" sz="1800" dirty="0"/>
              <a:t>aplikant </a:t>
            </a:r>
            <a:r>
              <a:rPr lang="vi-VN" sz="1800" dirty="0"/>
              <a:t>bio u policijskom pritvoru, ukazao na njega kao na podstrekača ub</a:t>
            </a:r>
            <a:r>
              <a:rPr lang="bs-Latn-BA" sz="1800" dirty="0"/>
              <a:t>oj</a:t>
            </a:r>
            <a:r>
              <a:rPr lang="vi-VN" sz="1800" dirty="0"/>
              <a:t>stva. Izjava o krivici koju je dao policajac bez ikakvih kvalifikacija ili rezervi podstakla je javnost da pov</a:t>
            </a:r>
            <a:r>
              <a:rPr lang="bs-Latn-BA" sz="1800" dirty="0"/>
              <a:t>j</a:t>
            </a:r>
            <a:r>
              <a:rPr lang="vi-VN" sz="1800" dirty="0"/>
              <a:t>eruje da je </a:t>
            </a:r>
            <a:r>
              <a:rPr lang="bs-Latn-BA" sz="1800" dirty="0"/>
              <a:t>aplikant</a:t>
            </a:r>
            <a:r>
              <a:rPr lang="vi-VN" sz="1800" dirty="0"/>
              <a:t> kriv i pr</a:t>
            </a:r>
            <a:r>
              <a:rPr lang="bs-Latn-BA" sz="1800" dirty="0"/>
              <a:t>ije</a:t>
            </a:r>
            <a:r>
              <a:rPr lang="vi-VN" sz="1800" dirty="0"/>
              <a:t> no što je nadležni sud proc</a:t>
            </a:r>
            <a:r>
              <a:rPr lang="bs-Latn-BA" sz="1800" dirty="0"/>
              <a:t>ij</a:t>
            </a:r>
            <a:r>
              <a:rPr lang="vi-VN" sz="1800" dirty="0"/>
              <a:t>enio sve činjenice. </a:t>
            </a:r>
            <a:r>
              <a:rPr lang="vi-VN" sz="1800" dirty="0" smtClean="0"/>
              <a:t>Utvrđen</a:t>
            </a:r>
            <a:r>
              <a:rPr lang="bs-Latn-BA" sz="1800" dirty="0" smtClean="0"/>
              <a:t>o</a:t>
            </a:r>
            <a:r>
              <a:rPr lang="vi-VN" sz="1800" dirty="0" smtClean="0"/>
              <a:t> </a:t>
            </a:r>
            <a:r>
              <a:rPr lang="vi-VN" sz="1800" dirty="0"/>
              <a:t>je da je to bio prekršaj načela pretpostavke nevinosti i da to nije moglo biti ispravljeno činjenicom da je s</a:t>
            </a:r>
            <a:r>
              <a:rPr lang="bs-Latn-BA" sz="1800" dirty="0"/>
              <a:t>ud</a:t>
            </a:r>
            <a:r>
              <a:rPr lang="vi-VN" sz="1800" dirty="0"/>
              <a:t> </a:t>
            </a:r>
            <a:r>
              <a:rPr lang="bs-Latn-BA" sz="1800" dirty="0"/>
              <a:t>kasnije</a:t>
            </a:r>
            <a:r>
              <a:rPr lang="vi-VN" sz="1800" dirty="0"/>
              <a:t> oslobodio </a:t>
            </a:r>
            <a:r>
              <a:rPr lang="bs-Latn-BA" sz="1800" dirty="0"/>
              <a:t>aplikanta </a:t>
            </a:r>
            <a:r>
              <a:rPr lang="vi-VN" sz="1800" dirty="0"/>
              <a:t>zbog nedostatka dokaza. </a:t>
            </a:r>
            <a:endParaRPr lang="hr-HR" sz="1800" dirty="0"/>
          </a:p>
          <a:p>
            <a:pPr marL="285750" indent="-285750" algn="just">
              <a:buFontTx/>
              <a:buChar char="-"/>
            </a:pPr>
            <a:r>
              <a:rPr lang="hr-HR" sz="1800" dirty="0"/>
              <a:t>P</a:t>
            </a:r>
            <a:r>
              <a:rPr lang="hr-HR" sz="1800" dirty="0" smtClean="0"/>
              <a:t>ostupak nakon suđenja ne može biti korišten kao forum za proglašavanje krivično odgovornim osobu koja je pravomoćno oslobođena (</a:t>
            </a:r>
            <a:r>
              <a:rPr lang="hr-HR" sz="1800" i="1" dirty="0" smtClean="0"/>
              <a:t>Yasser Hussain protiv Ujedinjenog Kraljevstva</a:t>
            </a:r>
            <a:r>
              <a:rPr lang="hr-HR" sz="1800" dirty="0" smtClean="0"/>
              <a:t>, presuda od 7. juna 2006. godine)</a:t>
            </a:r>
          </a:p>
          <a:p>
            <a:pPr algn="just"/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/>
              <a:t>Čl. 6. st. 2</a:t>
            </a:r>
            <a:r>
              <a:rPr lang="hr-HR" sz="3200" dirty="0" smtClean="0"/>
              <a:t>. </a:t>
            </a:r>
            <a:r>
              <a:rPr lang="hr-HR" sz="3200" dirty="0"/>
              <a:t>– </a:t>
            </a:r>
            <a:r>
              <a:rPr lang="hr-HR" sz="3200" dirty="0" smtClean="0"/>
              <a:t>presumpcija </a:t>
            </a:r>
            <a:r>
              <a:rPr lang="hr-HR" sz="3200" dirty="0"/>
              <a:t>nevinosti</a:t>
            </a:r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2242145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bs-Latn-BA" sz="2000" dirty="0" smtClean="0"/>
          </a:p>
          <a:p>
            <a:pPr algn="just"/>
            <a:endParaRPr lang="bs-Latn-BA" sz="2000" dirty="0"/>
          </a:p>
          <a:p>
            <a:pPr algn="just"/>
            <a:endParaRPr lang="bs-Latn-BA" sz="2000" dirty="0" smtClean="0"/>
          </a:p>
          <a:p>
            <a:pPr algn="just"/>
            <a:r>
              <a:rPr lang="en-US" sz="2000" dirty="0" smtClean="0"/>
              <a:t>Da </a:t>
            </a:r>
            <a:r>
              <a:rPr lang="en-US" sz="2000" dirty="0"/>
              <a:t>bi dokazali povredu jednog od svojih prava na odbranu, </a:t>
            </a:r>
            <a:r>
              <a:rPr lang="bs-Latn-BA" sz="2000" dirty="0" smtClean="0"/>
              <a:t>aplikanti su</a:t>
            </a:r>
            <a:r>
              <a:rPr lang="en-US" sz="2000" dirty="0" smtClean="0"/>
              <a:t> </a:t>
            </a:r>
            <a:r>
              <a:rPr lang="en-US" sz="2000" dirty="0"/>
              <a:t>dužni </a:t>
            </a:r>
            <a:r>
              <a:rPr lang="en-US" sz="2000" dirty="0" smtClean="0"/>
              <a:t>da </a:t>
            </a:r>
            <a:r>
              <a:rPr lang="en-US" sz="2000" dirty="0"/>
              <a:t>dokažu nenadoknadive posljedice spornog ograničenja prava na odbranu po pravičnost krivičnog postupka u c</a:t>
            </a:r>
            <a:r>
              <a:rPr lang="bs-Latn-BA" sz="2000" dirty="0"/>
              <a:t>j</a:t>
            </a:r>
            <a:r>
              <a:rPr lang="en-US" sz="2000" dirty="0"/>
              <a:t>elini, uključujući </a:t>
            </a:r>
            <a:r>
              <a:rPr lang="bs-Latn-BA" sz="2000" dirty="0"/>
              <a:t>i </a:t>
            </a:r>
            <a:r>
              <a:rPr lang="en-US" sz="2000" dirty="0"/>
              <a:t>fazu žalbenog postupka (</a:t>
            </a:r>
            <a:r>
              <a:rPr lang="en-US" sz="2000" i="1" dirty="0"/>
              <a:t>Dal</a:t>
            </a:r>
            <a:r>
              <a:rPr lang="bs-Latn-BA" sz="2000" i="1" dirty="0"/>
              <a:t>los</a:t>
            </a:r>
            <a:r>
              <a:rPr lang="en-US" sz="2000" i="1" dirty="0"/>
              <a:t> v. </a:t>
            </a:r>
            <a:r>
              <a:rPr lang="bs-Latn-BA" sz="2000" i="1" dirty="0"/>
              <a:t>Mađarska</a:t>
            </a:r>
            <a:r>
              <a:rPr lang="en-US" sz="2000" dirty="0"/>
              <a:t>).</a:t>
            </a:r>
          </a:p>
          <a:p>
            <a:pPr algn="just"/>
            <a:endParaRPr lang="bs-Latn-BA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3200" dirty="0"/>
              <a:t>Čl. 6. st. 3. EK – pravo na odbranu</a:t>
            </a:r>
          </a:p>
        </p:txBody>
      </p:sp>
    </p:spTree>
    <p:extLst>
      <p:ext uri="{BB962C8B-B14F-4D97-AF65-F5344CB8AC3E}">
        <p14:creationId xmlns:p14="http://schemas.microsoft.com/office/powerpoint/2010/main" val="769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404813"/>
            <a:ext cx="8280400" cy="6048375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bs-Latn-BA" b="1" dirty="0" smtClean="0"/>
              <a:t>2</a:t>
            </a:r>
            <a:r>
              <a:rPr lang="bs-Latn-BA" dirty="0" smtClean="0"/>
              <a:t>. </a:t>
            </a:r>
            <a:r>
              <a:rPr lang="bs-Latn-BA" dirty="0"/>
              <a:t>Svako tko je optužen za krivično djelo smatra se nevinim dok se njegova krivica po zakonu ne dokaže. </a:t>
            </a:r>
            <a:endParaRPr lang="bs-Latn-BA" dirty="0" smtClean="0"/>
          </a:p>
          <a:p>
            <a:pPr marL="109728" indent="0" algn="just">
              <a:buNone/>
            </a:pPr>
            <a:endParaRPr lang="bs-Latn-BA" dirty="0" smtClean="0"/>
          </a:p>
          <a:p>
            <a:pPr marL="109728" indent="0" algn="just">
              <a:buNone/>
            </a:pPr>
            <a:r>
              <a:rPr lang="bs-Latn-BA" b="1" dirty="0" smtClean="0"/>
              <a:t>3</a:t>
            </a:r>
            <a:r>
              <a:rPr lang="bs-Latn-BA" dirty="0" smtClean="0"/>
              <a:t>. </a:t>
            </a:r>
            <a:r>
              <a:rPr lang="bs-Latn-BA" dirty="0"/>
              <a:t>Svako tko je optužen za krivično djelo ima sljedeća minimalna prava: </a:t>
            </a:r>
            <a:endParaRPr lang="bs-Latn-BA" dirty="0" smtClean="0"/>
          </a:p>
          <a:p>
            <a:pPr marL="109728" indent="0" algn="just">
              <a:buNone/>
            </a:pPr>
            <a:r>
              <a:rPr lang="bs-Latn-BA" b="1" dirty="0" smtClean="0"/>
              <a:t>a) </a:t>
            </a:r>
            <a:r>
              <a:rPr lang="bs-Latn-BA" dirty="0"/>
              <a:t>da odmah, na jeziku koji razumije, bude podrobno obavješten o prirodi i razlogu optužbe protiv njega; </a:t>
            </a:r>
            <a:endParaRPr lang="bs-Latn-BA" dirty="0" smtClean="0"/>
          </a:p>
          <a:p>
            <a:pPr marL="109728" indent="0" algn="just">
              <a:buNone/>
            </a:pPr>
            <a:endParaRPr lang="bs-Latn-BA" dirty="0" smtClean="0"/>
          </a:p>
          <a:p>
            <a:pPr marL="109728" indent="0" algn="just">
              <a:buNone/>
            </a:pPr>
            <a:r>
              <a:rPr lang="bs-Latn-BA" b="1" dirty="0" smtClean="0"/>
              <a:t>b) </a:t>
            </a:r>
            <a:r>
              <a:rPr lang="bs-Latn-BA" dirty="0"/>
              <a:t>da mu se osiguraju vrijeme i uvjeti neophodni za pripremanje obrane; </a:t>
            </a:r>
            <a:endParaRPr lang="bs-Latn-BA" dirty="0" smtClean="0"/>
          </a:p>
          <a:p>
            <a:pPr marL="109728" indent="0" algn="just">
              <a:buNone/>
            </a:pPr>
            <a:endParaRPr lang="bs-Latn-BA" dirty="0" smtClean="0"/>
          </a:p>
          <a:p>
            <a:pPr marL="109728" indent="0" algn="just">
              <a:buNone/>
            </a:pPr>
            <a:r>
              <a:rPr lang="bs-Latn-BA" b="1" dirty="0" smtClean="0"/>
              <a:t>c) </a:t>
            </a:r>
            <a:r>
              <a:rPr lang="bs-Latn-BA" dirty="0"/>
              <a:t>da se brani sam ili uz pomoć branitelja koga sam izabere ili, ukoliko ne raspolaže sredstvima da plati branitelja, da ga dobije besplatno, kada to nalažu interesi pravde; </a:t>
            </a:r>
            <a:endParaRPr lang="bs-Latn-BA" dirty="0" smtClean="0"/>
          </a:p>
          <a:p>
            <a:pPr marL="109728" indent="0" algn="just">
              <a:buNone/>
            </a:pPr>
            <a:endParaRPr lang="bs-Latn-BA" dirty="0" smtClean="0"/>
          </a:p>
          <a:p>
            <a:pPr marL="109728" indent="0" algn="just">
              <a:buNone/>
            </a:pPr>
            <a:r>
              <a:rPr lang="bs-Latn-BA" b="1" dirty="0" smtClean="0"/>
              <a:t>d) </a:t>
            </a:r>
            <a:r>
              <a:rPr lang="bs-Latn-BA" dirty="0"/>
              <a:t>da sam ispituje ili zahtijeva ispitivanje svjedoka optužbe i da se prisustvo i saslušanje svjedoka obrane odobri pod uvjetima koji važe i za svjedoka </a:t>
            </a:r>
            <a:r>
              <a:rPr lang="bs-Latn-BA" dirty="0" smtClean="0"/>
              <a:t>optužbe</a:t>
            </a:r>
            <a:r>
              <a:rPr lang="bs-Latn-BA" dirty="0"/>
              <a:t>; </a:t>
            </a:r>
            <a:endParaRPr lang="bs-Latn-BA" dirty="0" smtClean="0"/>
          </a:p>
          <a:p>
            <a:pPr marL="109728" indent="0" algn="just">
              <a:buNone/>
            </a:pPr>
            <a:endParaRPr lang="bs-Latn-BA" dirty="0" smtClean="0"/>
          </a:p>
          <a:p>
            <a:pPr marL="109728" indent="0" algn="just">
              <a:buNone/>
            </a:pPr>
            <a:r>
              <a:rPr lang="bs-Latn-BA" b="1" dirty="0" smtClean="0"/>
              <a:t>e) </a:t>
            </a:r>
            <a:r>
              <a:rPr lang="bs-Latn-BA" dirty="0"/>
              <a:t>da koristi besplatnu pomoć tumača ukoliko ne razumije ili ne govori jezik koji se koristi na sudu.</a:t>
            </a:r>
          </a:p>
        </p:txBody>
      </p:sp>
    </p:spTree>
    <p:extLst>
      <p:ext uri="{BB962C8B-B14F-4D97-AF65-F5344CB8AC3E}">
        <p14:creationId xmlns:p14="http://schemas.microsoft.com/office/powerpoint/2010/main" val="2660388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bs-Latn-BA" sz="1800" dirty="0" smtClean="0"/>
          </a:p>
          <a:p>
            <a:pPr algn="just"/>
            <a:r>
              <a:rPr lang="en-GB" sz="1800" dirty="0" smtClean="0"/>
              <a:t>Član </a:t>
            </a:r>
            <a:r>
              <a:rPr lang="en-GB" sz="1800" dirty="0"/>
              <a:t>6 </a:t>
            </a:r>
            <a:r>
              <a:rPr lang="en-GB" sz="1800" dirty="0" smtClean="0"/>
              <a:t>garant</a:t>
            </a:r>
            <a:r>
              <a:rPr lang="bs-Latn-BA" sz="1800" dirty="0" smtClean="0"/>
              <a:t>ira</a:t>
            </a:r>
            <a:r>
              <a:rPr lang="en-GB" sz="1800" dirty="0" smtClean="0"/>
              <a:t> </a:t>
            </a:r>
            <a:r>
              <a:rPr lang="en-GB" sz="1800" noProof="1" smtClean="0"/>
              <a:t>pravo</a:t>
            </a:r>
            <a:r>
              <a:rPr lang="en-GB" sz="1800" dirty="0" smtClean="0"/>
              <a:t> </a:t>
            </a:r>
            <a:r>
              <a:rPr lang="en-GB" sz="1800" dirty="0"/>
              <a:t>na pravično </a:t>
            </a:r>
            <a:r>
              <a:rPr lang="en-GB" sz="1800" dirty="0" smtClean="0"/>
              <a:t>su</a:t>
            </a:r>
            <a:r>
              <a:rPr lang="bs-Latn-BA" sz="1800" dirty="0" smtClean="0"/>
              <a:t>đ</a:t>
            </a:r>
            <a:r>
              <a:rPr lang="en-GB" sz="1800" dirty="0" smtClean="0"/>
              <a:t>enje </a:t>
            </a:r>
            <a:r>
              <a:rPr lang="en-GB" sz="1800" dirty="0"/>
              <a:t>koje je od fundamentalnog značaja u demokratskom društvu i koje ima centralno mesto u sistemu </a:t>
            </a:r>
            <a:r>
              <a:rPr lang="en-GB" sz="1800" dirty="0" smtClean="0"/>
              <a:t>Konvencije</a:t>
            </a:r>
            <a:r>
              <a:rPr lang="bs-Latn-BA" sz="1800" dirty="0" smtClean="0"/>
              <a:t>, s obzirom da utvrđuje načelo vladavine prava na kome</a:t>
            </a:r>
            <a:r>
              <a:rPr lang="bs-Latn-BA" sz="1800" dirty="0"/>
              <a:t> </a:t>
            </a:r>
            <a:r>
              <a:rPr lang="bs-Latn-BA" sz="1800" dirty="0" smtClean="0"/>
              <a:t> počivaju demokratska društva.</a:t>
            </a:r>
          </a:p>
          <a:p>
            <a:pPr algn="just"/>
            <a:r>
              <a:rPr lang="bs-Latn-BA" sz="1800" dirty="0" smtClean="0"/>
              <a:t>Stav 1. člana 6. odnosi se na građanske i krivične postupke, d</a:t>
            </a:r>
            <a:r>
              <a:rPr lang="en-GB" sz="1800" dirty="0" smtClean="0"/>
              <a:t>ok </a:t>
            </a:r>
            <a:r>
              <a:rPr lang="en-GB" sz="1800" dirty="0"/>
              <a:t>stavovi 2 i 3 sadrže konkretne odredbe kojima se </a:t>
            </a:r>
            <a:r>
              <a:rPr lang="en-GB" sz="1800" dirty="0" smtClean="0"/>
              <a:t>predvi</a:t>
            </a:r>
            <a:r>
              <a:rPr lang="bs-Latn-BA" sz="1800" dirty="0" smtClean="0"/>
              <a:t>đ</a:t>
            </a:r>
            <a:r>
              <a:rPr lang="en-GB" sz="1800" dirty="0" smtClean="0"/>
              <a:t>aju </a:t>
            </a:r>
            <a:r>
              <a:rPr lang="en-GB" sz="1800" dirty="0"/>
              <a:t>dodatni proceduralni standardi koji se odnose samo na </a:t>
            </a:r>
            <a:r>
              <a:rPr lang="bs-Latn-BA" sz="1800" dirty="0" smtClean="0"/>
              <a:t>osobe</a:t>
            </a:r>
            <a:r>
              <a:rPr lang="en-GB" sz="1800" dirty="0" smtClean="0"/>
              <a:t> koj</a:t>
            </a:r>
            <a:r>
              <a:rPr lang="bs-Latn-BA" sz="1800" dirty="0" smtClean="0"/>
              <a:t>e</a:t>
            </a:r>
            <a:r>
              <a:rPr lang="en-GB" sz="1800" dirty="0" smtClean="0"/>
              <a:t> </a:t>
            </a:r>
            <a:r>
              <a:rPr lang="en-GB" sz="1800" dirty="0"/>
              <a:t>su </a:t>
            </a:r>
            <a:r>
              <a:rPr lang="en-GB" sz="1800" dirty="0" smtClean="0"/>
              <a:t>optužen</a:t>
            </a:r>
            <a:r>
              <a:rPr lang="bs-Latn-BA" sz="1800" dirty="0" smtClean="0"/>
              <a:t>e</a:t>
            </a:r>
            <a:r>
              <a:rPr lang="en-GB" sz="1800" dirty="0" smtClean="0"/>
              <a:t> </a:t>
            </a:r>
            <a:r>
              <a:rPr lang="en-GB" sz="1800" dirty="0"/>
              <a:t>za “krivična” </a:t>
            </a:r>
            <a:r>
              <a:rPr lang="en-GB" sz="1800" dirty="0" smtClean="0"/>
              <a:t>d</a:t>
            </a:r>
            <a:r>
              <a:rPr lang="bs-Latn-BA" sz="1800" dirty="0" smtClean="0"/>
              <a:t>j</a:t>
            </a:r>
            <a:r>
              <a:rPr lang="en-GB" sz="1800" dirty="0" smtClean="0"/>
              <a:t>ela</a:t>
            </a:r>
            <a:r>
              <a:rPr lang="bs-Latn-BA" sz="1800" dirty="0" smtClean="0"/>
              <a:t>.</a:t>
            </a:r>
          </a:p>
          <a:p>
            <a:pPr algn="just"/>
            <a:r>
              <a:rPr lang="en-GB" sz="1800" dirty="0" smtClean="0"/>
              <a:t>Oba </a:t>
            </a:r>
            <a:r>
              <a:rPr lang="en-GB" sz="1800" dirty="0"/>
              <a:t>pojma koja se koriste u Konvenciji, “</a:t>
            </a:r>
            <a:r>
              <a:rPr lang="en-GB" sz="1800" dirty="0" smtClean="0"/>
              <a:t>odlučivanje</a:t>
            </a:r>
            <a:r>
              <a:rPr lang="bs-Latn-BA" sz="1800" dirty="0"/>
              <a:t> </a:t>
            </a:r>
            <a:r>
              <a:rPr lang="en-GB" sz="1800" dirty="0" smtClean="0"/>
              <a:t>o </a:t>
            </a:r>
            <a:r>
              <a:rPr lang="en-GB" sz="1800" dirty="0"/>
              <a:t>krivičnoj optužbi” i “odlučivanje o </a:t>
            </a:r>
            <a:r>
              <a:rPr lang="en-GB" sz="1800" dirty="0" smtClean="0"/>
              <a:t>gra</a:t>
            </a:r>
            <a:r>
              <a:rPr lang="bs-Latn-BA" sz="1800" dirty="0" smtClean="0"/>
              <a:t>đ</a:t>
            </a:r>
            <a:r>
              <a:rPr lang="en-GB" sz="1800" dirty="0" smtClean="0"/>
              <a:t>anskim </a:t>
            </a:r>
            <a:r>
              <a:rPr lang="en-GB" sz="1800" dirty="0"/>
              <a:t>pravima i obavezama” </a:t>
            </a:r>
            <a:r>
              <a:rPr lang="bs-Latn-BA" sz="1800" dirty="0" smtClean="0"/>
              <a:t>imaju autonomna značenja</a:t>
            </a:r>
            <a:r>
              <a:rPr lang="bs-Latn-BA" sz="1800" dirty="0"/>
              <a:t> </a:t>
            </a:r>
            <a:r>
              <a:rPr lang="bs-Latn-BA" sz="1800" dirty="0" smtClean="0"/>
              <a:t>koja se često razlikuju od nacionalnih definicija tih izraza.</a:t>
            </a:r>
          </a:p>
          <a:p>
            <a:pPr algn="just"/>
            <a:r>
              <a:rPr lang="en-GB" sz="1800" dirty="0" smtClean="0"/>
              <a:t>U </a:t>
            </a:r>
            <a:r>
              <a:rPr lang="en-GB" sz="1800" dirty="0"/>
              <a:t>slučaju žalbe po osnovu člana 6, zadatak Suda je da ispita da li je postupak, u </a:t>
            </a:r>
            <a:r>
              <a:rPr lang="en-GB" sz="1800" dirty="0" smtClean="0"/>
              <a:t>c</a:t>
            </a:r>
            <a:r>
              <a:rPr lang="bs-Latn-BA" sz="1800" dirty="0" smtClean="0"/>
              <a:t>j</a:t>
            </a:r>
            <a:r>
              <a:rPr lang="en-GB" sz="1800" dirty="0" smtClean="0"/>
              <a:t>elini</a:t>
            </a:r>
            <a:r>
              <a:rPr lang="en-GB" sz="1800" dirty="0"/>
              <a:t>, bio pravičan i u skladu sa </a:t>
            </a:r>
            <a:r>
              <a:rPr lang="en-GB" sz="1800" dirty="0" smtClean="0"/>
              <a:t>garan</a:t>
            </a:r>
            <a:r>
              <a:rPr lang="bs-Latn-BA" sz="1800" dirty="0"/>
              <a:t>c</a:t>
            </a:r>
            <a:r>
              <a:rPr lang="en-GB" sz="1800" dirty="0" smtClean="0"/>
              <a:t>ijama predvi</a:t>
            </a:r>
            <a:r>
              <a:rPr lang="bs-Latn-BA" sz="1800" dirty="0" smtClean="0"/>
              <a:t>đ</a:t>
            </a:r>
            <a:r>
              <a:rPr lang="en-GB" sz="1800" dirty="0" smtClean="0"/>
              <a:t>enim ov</a:t>
            </a:r>
            <a:r>
              <a:rPr lang="bs-Latn-BA" sz="1800" dirty="0" smtClean="0"/>
              <a:t>im članom</a:t>
            </a:r>
            <a:r>
              <a:rPr lang="en-GB" sz="1800" dirty="0" smtClean="0"/>
              <a:t> </a:t>
            </a:r>
            <a:r>
              <a:rPr lang="en-GB" sz="1800" dirty="0"/>
              <a:t>(</a:t>
            </a:r>
            <a:r>
              <a:rPr lang="en-GB" sz="1800" dirty="0" smtClean="0"/>
              <a:t>vid</a:t>
            </a:r>
            <a:r>
              <a:rPr lang="bs-Latn-BA" sz="1800" dirty="0" smtClean="0"/>
              <a:t>j</a:t>
            </a:r>
            <a:r>
              <a:rPr lang="en-GB" sz="1800" dirty="0" smtClean="0"/>
              <a:t>eti </a:t>
            </a:r>
            <a:r>
              <a:rPr lang="en-GB" sz="1800" i="1" dirty="0"/>
              <a:t>Bernard protiv Francuske</a:t>
            </a:r>
            <a:r>
              <a:rPr lang="en-GB" sz="1800" dirty="0"/>
              <a:t>, 1998</a:t>
            </a:r>
            <a:r>
              <a:rPr lang="en-GB" sz="1800" dirty="0" smtClean="0"/>
              <a:t>)</a:t>
            </a:r>
            <a:r>
              <a:rPr lang="bs-Latn-BA" sz="1800" dirty="0" smtClean="0"/>
              <a:t>, a ne da li su domaći sudovi donijeli ispravnu ili pogrešnu odluku.</a:t>
            </a:r>
            <a:r>
              <a:rPr lang="en-GB" sz="1800" dirty="0" smtClean="0"/>
              <a:t> Sud </a:t>
            </a:r>
            <a:r>
              <a:rPr lang="en-GB" sz="1800" dirty="0"/>
              <a:t>nema pravo da shodno članu 6 naloži obnavljanje sudskog postupka pred nacionalnim sudom niti da </a:t>
            </a:r>
            <a:r>
              <a:rPr lang="en-GB" sz="1800" dirty="0" smtClean="0"/>
              <a:t>zam</a:t>
            </a:r>
            <a:r>
              <a:rPr lang="bs-Latn-BA" sz="1800" dirty="0" smtClean="0"/>
              <a:t>j</a:t>
            </a:r>
            <a:r>
              <a:rPr lang="en-GB" sz="1800" dirty="0" smtClean="0"/>
              <a:t>eni </a:t>
            </a:r>
            <a:r>
              <a:rPr lang="en-GB" sz="1800" dirty="0"/>
              <a:t>utvrdjeno činjenično </a:t>
            </a:r>
            <a:r>
              <a:rPr lang="en-GB" sz="1800" dirty="0" smtClean="0"/>
              <a:t>stanje</a:t>
            </a:r>
            <a:r>
              <a:rPr lang="bs-Latn-BA" sz="1800" dirty="0" smtClean="0"/>
              <a:t> pred nacionalnim sudovima. U skladu sa načelom supsidijarnosti, čl.6 ne dopušta da Sud djeluje kao  sud četvrte instance.</a:t>
            </a:r>
            <a:endParaRPr lang="bs-Latn-BA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16024"/>
          </a:xfrm>
        </p:spPr>
        <p:txBody>
          <a:bodyPr>
            <a:noAutofit/>
          </a:bodyPr>
          <a:lstStyle/>
          <a:p>
            <a:pPr algn="ctr"/>
            <a:r>
              <a:rPr lang="en-GB" sz="2800" dirty="0">
                <a:effectLst/>
              </a:rPr>
              <a:t>Specifi</a:t>
            </a:r>
            <a:r>
              <a:rPr lang="sr-Latn-CS" sz="2800" dirty="0">
                <a:effectLst/>
              </a:rPr>
              <a:t>čne odlike i struktura člana </a:t>
            </a:r>
            <a:r>
              <a:rPr lang="sr-Latn-CS" sz="2800" dirty="0" smtClean="0">
                <a:effectLst/>
              </a:rPr>
              <a:t>6</a:t>
            </a:r>
            <a:r>
              <a:rPr lang="bs-Latn-BA" sz="3600" dirty="0">
                <a:effectLst/>
              </a:rPr>
              <a:t/>
            </a:r>
            <a:br>
              <a:rPr lang="bs-Latn-BA" sz="3600" dirty="0">
                <a:effectLst/>
              </a:rPr>
            </a:br>
            <a:endParaRPr lang="bs-Latn-BA" sz="3600" dirty="0"/>
          </a:p>
        </p:txBody>
      </p:sp>
    </p:spTree>
    <p:extLst>
      <p:ext uri="{BB962C8B-B14F-4D97-AF65-F5344CB8AC3E}">
        <p14:creationId xmlns:p14="http://schemas.microsoft.com/office/powerpoint/2010/main" val="350632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Autofit/>
          </a:bodyPr>
          <a:lstStyle/>
          <a:p>
            <a:pPr algn="just"/>
            <a:r>
              <a:rPr lang="en-GB" sz="1800" dirty="0"/>
              <a:t>Kako bi se član 6 </a:t>
            </a:r>
            <a:r>
              <a:rPr lang="en-GB" sz="1800" dirty="0" smtClean="0"/>
              <a:t>prim</a:t>
            </a:r>
            <a:r>
              <a:rPr lang="bs-Latn-BA" sz="1800" dirty="0" smtClean="0"/>
              <a:t>j</a:t>
            </a:r>
            <a:r>
              <a:rPr lang="en-GB" sz="1800" dirty="0" smtClean="0"/>
              <a:t>enio </a:t>
            </a:r>
            <a:r>
              <a:rPr lang="en-GB" sz="1800" dirty="0"/>
              <a:t>u odnosu na “</a:t>
            </a:r>
            <a:r>
              <a:rPr lang="en-GB" sz="1800" dirty="0" smtClean="0"/>
              <a:t>gra</a:t>
            </a:r>
            <a:r>
              <a:rPr lang="bs-Latn-BA" sz="1800" dirty="0" smtClean="0"/>
              <a:t>đ</a:t>
            </a:r>
            <a:r>
              <a:rPr lang="en-GB" sz="1800" dirty="0" smtClean="0"/>
              <a:t>anski</a:t>
            </a:r>
            <a:r>
              <a:rPr lang="en-GB" sz="1800" dirty="0"/>
              <a:t>” postupak, </a:t>
            </a:r>
            <a:r>
              <a:rPr lang="en-GB" sz="1800" dirty="0" smtClean="0"/>
              <a:t>mora</a:t>
            </a:r>
            <a:r>
              <a:rPr lang="bs-Latn-BA" sz="1800" dirty="0" smtClean="0"/>
              <a:t>ju kumulativno</a:t>
            </a:r>
            <a:r>
              <a:rPr lang="en-GB" sz="1800" dirty="0" smtClean="0"/>
              <a:t> postojati</a:t>
            </a:r>
            <a:r>
              <a:rPr lang="bs-Latn-BA" sz="1800" dirty="0" smtClean="0"/>
              <a:t> tri sljedeća elementa: </a:t>
            </a:r>
          </a:p>
          <a:p>
            <a:pPr marL="452628" indent="-342900" algn="just">
              <a:buAutoNum type="arabicPeriod"/>
            </a:pPr>
            <a:r>
              <a:rPr lang="bs-Latn-BA" sz="1800" dirty="0" smtClean="0"/>
              <a:t>S</a:t>
            </a:r>
            <a:r>
              <a:rPr lang="en-GB" sz="1800" dirty="0" smtClean="0"/>
              <a:t>por </a:t>
            </a:r>
            <a:r>
              <a:rPr lang="en-GB" sz="1800" dirty="0"/>
              <a:t>oko nekog “prava” ili “</a:t>
            </a:r>
            <a:r>
              <a:rPr lang="en-GB" sz="1800" dirty="0" smtClean="0"/>
              <a:t>obveze”</a:t>
            </a:r>
            <a:r>
              <a:rPr lang="bs-Latn-BA" sz="1800" dirty="0" smtClean="0"/>
              <a:t>;</a:t>
            </a:r>
            <a:r>
              <a:rPr lang="en-GB" sz="1800" dirty="0" smtClean="0"/>
              <a:t> </a:t>
            </a:r>
            <a:endParaRPr lang="bs-Latn-BA" sz="1800" dirty="0" smtClean="0"/>
          </a:p>
          <a:p>
            <a:pPr marL="452628" indent="-342900" algn="just">
              <a:buAutoNum type="arabicPeriod"/>
            </a:pPr>
            <a:r>
              <a:rPr lang="bs-Latn-BA" sz="1800" dirty="0" smtClean="0"/>
              <a:t>P</a:t>
            </a:r>
            <a:r>
              <a:rPr lang="en-GB" sz="1800" dirty="0" smtClean="0"/>
              <a:t>ravo</a:t>
            </a:r>
            <a:r>
              <a:rPr lang="bs-Latn-BA" sz="1800" dirty="0"/>
              <a:t> </a:t>
            </a:r>
            <a:r>
              <a:rPr lang="bs-Latn-BA" sz="1800" dirty="0" smtClean="0"/>
              <a:t>ili obveza </a:t>
            </a:r>
            <a:r>
              <a:rPr lang="en-GB" sz="1800" dirty="0" smtClean="0"/>
              <a:t>mora</a:t>
            </a:r>
            <a:r>
              <a:rPr lang="bs-Latn-BA" sz="1800" dirty="0" smtClean="0"/>
              <a:t>ju</a:t>
            </a:r>
            <a:r>
              <a:rPr lang="en-GB" sz="1800" dirty="0" smtClean="0"/>
              <a:t> ima</a:t>
            </a:r>
            <a:r>
              <a:rPr lang="bs-Latn-BA" sz="1800" dirty="0" smtClean="0"/>
              <a:t>ti</a:t>
            </a:r>
            <a:r>
              <a:rPr lang="en-GB" sz="1800" dirty="0" smtClean="0"/>
              <a:t> </a:t>
            </a:r>
            <a:r>
              <a:rPr lang="en-GB" sz="1800" dirty="0"/>
              <a:t>osnov u nacionalnom </a:t>
            </a:r>
            <a:r>
              <a:rPr lang="bs-Latn-BA" sz="1800" dirty="0" smtClean="0"/>
              <a:t> </a:t>
            </a:r>
            <a:r>
              <a:rPr lang="en-GB" sz="1800" dirty="0" smtClean="0"/>
              <a:t>zakon</a:t>
            </a:r>
            <a:r>
              <a:rPr lang="bs-Latn-BA" sz="1800" dirty="0" smtClean="0"/>
              <a:t>odavstvu;</a:t>
            </a:r>
          </a:p>
          <a:p>
            <a:pPr marL="452628" indent="-342900" algn="just">
              <a:buAutoNum type="arabicPeriod"/>
            </a:pPr>
            <a:r>
              <a:rPr lang="bs-Latn-BA" sz="1800" dirty="0" smtClean="0"/>
              <a:t>P</a:t>
            </a:r>
            <a:r>
              <a:rPr lang="en-GB" sz="1800" dirty="0" smtClean="0"/>
              <a:t>ravo ili obaveza moraju biti “gra</a:t>
            </a:r>
            <a:r>
              <a:rPr lang="bs-Latn-BA" sz="1800" dirty="0" smtClean="0"/>
              <a:t>đ</a:t>
            </a:r>
            <a:r>
              <a:rPr lang="en-GB" sz="1800" dirty="0" smtClean="0"/>
              <a:t>anske” prirode</a:t>
            </a:r>
            <a:endParaRPr lang="bs-Latn-BA" sz="1800" dirty="0" smtClean="0"/>
          </a:p>
          <a:p>
            <a:pPr marL="109728" indent="0" algn="just">
              <a:buNone/>
            </a:pPr>
            <a:endParaRPr lang="bs-Latn-BA" sz="1800" dirty="0" smtClean="0"/>
          </a:p>
          <a:p>
            <a:pPr algn="just"/>
            <a:r>
              <a:rPr lang="vi-VN" sz="1800" dirty="0" smtClean="0"/>
              <a:t>Karakter </a:t>
            </a:r>
            <a:r>
              <a:rPr lang="vi-VN" sz="1800" dirty="0"/>
              <a:t>zakonodavstva kojim se uređuje kako će dato pitanje biti </a:t>
            </a:r>
            <a:r>
              <a:rPr lang="vi-VN" sz="1800" dirty="0" smtClean="0"/>
              <a:t>kategori</a:t>
            </a:r>
            <a:r>
              <a:rPr lang="bs-Latn-BA" sz="1800" dirty="0" smtClean="0"/>
              <a:t>zirano</a:t>
            </a:r>
            <a:r>
              <a:rPr lang="vi-VN" sz="1800" dirty="0" smtClean="0"/>
              <a:t> </a:t>
            </a:r>
            <a:r>
              <a:rPr lang="vi-VN" sz="1800" dirty="0"/>
              <a:t>(kao građansko, trgovinsko, upravno itd.) ili koju nadležnost ima </a:t>
            </a:r>
            <a:r>
              <a:rPr lang="bs-Latn-BA" sz="1800" dirty="0" smtClean="0"/>
              <a:t>tijelo</a:t>
            </a:r>
            <a:r>
              <a:rPr lang="vi-VN" sz="1800" dirty="0" smtClean="0"/>
              <a:t> </a:t>
            </a:r>
            <a:r>
              <a:rPr lang="vi-VN" sz="1800" dirty="0"/>
              <a:t>kome se </a:t>
            </a:r>
            <a:r>
              <a:rPr lang="vi-VN" sz="1800" dirty="0" smtClean="0"/>
              <a:t>pov</a:t>
            </a:r>
            <a:r>
              <a:rPr lang="bs-Latn-BA" sz="1800" dirty="0" smtClean="0"/>
              <a:t>j</a:t>
            </a:r>
            <a:r>
              <a:rPr lang="vi-VN" sz="1800" dirty="0" smtClean="0"/>
              <a:t>erava r</a:t>
            </a:r>
            <a:r>
              <a:rPr lang="bs-Latn-BA" sz="1800" dirty="0" smtClean="0"/>
              <a:t>j</a:t>
            </a:r>
            <a:r>
              <a:rPr lang="vi-VN" sz="1800" dirty="0" smtClean="0"/>
              <a:t>ešavanje </a:t>
            </a:r>
            <a:r>
              <a:rPr lang="vi-VN" sz="1800" dirty="0"/>
              <a:t>datog pitanja (sud, tribunal, lokalni ili stručni organ) nije od velike važnosti. Dokle god dato </a:t>
            </a:r>
            <a:r>
              <a:rPr lang="vi-VN" sz="1800" dirty="0" smtClean="0"/>
              <a:t>t</a:t>
            </a:r>
            <a:r>
              <a:rPr lang="bs-Latn-BA" sz="1800" dirty="0" smtClean="0"/>
              <a:t>ijelo</a:t>
            </a:r>
            <a:r>
              <a:rPr lang="vi-VN" sz="1800" dirty="0" smtClean="0"/>
              <a:t> </a:t>
            </a:r>
            <a:r>
              <a:rPr lang="vi-VN" sz="1800" dirty="0"/>
              <a:t>ima nadležnost da </a:t>
            </a:r>
            <a:r>
              <a:rPr lang="vi-VN" sz="1800" dirty="0" smtClean="0"/>
              <a:t>r</a:t>
            </a:r>
            <a:r>
              <a:rPr lang="bs-Latn-BA" sz="1800" dirty="0" smtClean="0"/>
              <a:t>j</a:t>
            </a:r>
            <a:r>
              <a:rPr lang="vi-VN" sz="1800" dirty="0" smtClean="0"/>
              <a:t>ešava </a:t>
            </a:r>
            <a:r>
              <a:rPr lang="vi-VN" sz="1800" dirty="0"/>
              <a:t>„spor”, </a:t>
            </a:r>
            <a:r>
              <a:rPr lang="vi-VN" sz="1800" dirty="0" smtClean="0"/>
              <a:t>prim</a:t>
            </a:r>
            <a:r>
              <a:rPr lang="bs-Latn-BA" sz="1800" dirty="0" smtClean="0"/>
              <a:t>j</a:t>
            </a:r>
            <a:r>
              <a:rPr lang="vi-VN" sz="1800" dirty="0" smtClean="0"/>
              <a:t>enjuje </a:t>
            </a:r>
            <a:r>
              <a:rPr lang="vi-VN" sz="1800" dirty="0"/>
              <a:t>se član 6. (</a:t>
            </a:r>
            <a:r>
              <a:rPr lang="vi-VN" sz="1800" dirty="0" smtClean="0"/>
              <a:t>Ringeisen</a:t>
            </a:r>
            <a:r>
              <a:rPr lang="bs-Latn-BA" sz="1800" dirty="0" smtClean="0"/>
              <a:t> v. Austria</a:t>
            </a:r>
            <a:r>
              <a:rPr lang="vi-VN" sz="1800" dirty="0" smtClean="0"/>
              <a:t>).</a:t>
            </a:r>
            <a:r>
              <a:rPr lang="bs-Latn-BA" sz="1800" dirty="0" smtClean="0"/>
              <a:t> </a:t>
            </a:r>
            <a:endParaRPr lang="bs-Latn-BA" sz="1800" dirty="0" smtClean="0"/>
          </a:p>
          <a:p>
            <a:pPr algn="just"/>
            <a:r>
              <a:rPr lang="vi-VN" sz="1800" dirty="0"/>
              <a:t> prava i obaveze privatnih </a:t>
            </a:r>
            <a:r>
              <a:rPr lang="bs-Latn-BA" sz="1800" dirty="0" smtClean="0"/>
              <a:t>osoba</a:t>
            </a:r>
            <a:r>
              <a:rPr lang="vi-VN" sz="1800" dirty="0" smtClean="0"/>
              <a:t> </a:t>
            </a:r>
            <a:r>
              <a:rPr lang="vi-VN" sz="1800" dirty="0"/>
              <a:t>u njihovim međusobnim odnosima u svim slučajevima </a:t>
            </a:r>
            <a:r>
              <a:rPr lang="bs-Latn-BA" sz="1800" dirty="0" smtClean="0"/>
              <a:t>su </a:t>
            </a:r>
            <a:r>
              <a:rPr lang="vi-VN" sz="1800" dirty="0" smtClean="0"/>
              <a:t>građanska </a:t>
            </a:r>
            <a:r>
              <a:rPr lang="vi-VN" sz="1800" dirty="0"/>
              <a:t>prava i obaveze. Prava privatnih </a:t>
            </a:r>
            <a:r>
              <a:rPr lang="bs-Latn-BA" sz="1800" dirty="0" smtClean="0"/>
              <a:t>osoba</a:t>
            </a:r>
            <a:r>
              <a:rPr lang="bs-Latn-BA" sz="1800" dirty="0"/>
              <a:t> </a:t>
            </a:r>
            <a:r>
              <a:rPr lang="vi-VN" sz="1800" dirty="0" smtClean="0"/>
              <a:t>u </a:t>
            </a:r>
            <a:r>
              <a:rPr lang="vi-VN" sz="1800" dirty="0"/>
              <a:t>međusobnim </a:t>
            </a:r>
            <a:r>
              <a:rPr lang="vi-VN" sz="1800" dirty="0" smtClean="0"/>
              <a:t>odnosima, </a:t>
            </a:r>
            <a:r>
              <a:rPr lang="vi-VN" sz="1800" dirty="0"/>
              <a:t>na </a:t>
            </a:r>
            <a:r>
              <a:rPr lang="vi-VN" sz="1800" dirty="0" smtClean="0"/>
              <a:t>prim</a:t>
            </a:r>
            <a:r>
              <a:rPr lang="bs-Latn-BA" sz="1800" dirty="0" smtClean="0"/>
              <a:t>j</a:t>
            </a:r>
            <a:r>
              <a:rPr lang="vi-VN" sz="1800" dirty="0" smtClean="0"/>
              <a:t>er</a:t>
            </a:r>
            <a:r>
              <a:rPr lang="vi-VN" sz="1800" dirty="0"/>
              <a:t>, u obligacionom </a:t>
            </a:r>
            <a:r>
              <a:rPr lang="vi-VN" sz="1800" dirty="0" smtClean="0"/>
              <a:t>pravu, </a:t>
            </a:r>
            <a:r>
              <a:rPr lang="vi-VN" sz="1800" dirty="0"/>
              <a:t>trgovinskom </a:t>
            </a:r>
            <a:r>
              <a:rPr lang="vi-VN" sz="1800" dirty="0" smtClean="0"/>
              <a:t>pravu,porodičnom pravu, </a:t>
            </a:r>
            <a:r>
              <a:rPr lang="vi-VN" sz="1800" dirty="0"/>
              <a:t>radnom </a:t>
            </a:r>
            <a:r>
              <a:rPr lang="vi-VN" sz="1800" dirty="0" smtClean="0"/>
              <a:t>pravu </a:t>
            </a:r>
            <a:r>
              <a:rPr lang="vi-VN" sz="1800" dirty="0"/>
              <a:t>i </a:t>
            </a:r>
            <a:r>
              <a:rPr lang="bs-Latn-BA" sz="1800" dirty="0" smtClean="0"/>
              <a:t>imovinskom</a:t>
            </a:r>
            <a:r>
              <a:rPr lang="vi-VN" sz="1800" dirty="0" smtClean="0"/>
              <a:t> pravu, uv</a:t>
            </a:r>
            <a:r>
              <a:rPr lang="bs-Latn-BA" sz="1800" dirty="0" smtClean="0"/>
              <a:t>ij</a:t>
            </a:r>
            <a:r>
              <a:rPr lang="vi-VN" sz="1800" dirty="0" smtClean="0"/>
              <a:t>ek </a:t>
            </a:r>
            <a:r>
              <a:rPr lang="vi-VN" sz="1800" dirty="0"/>
              <a:t>su građanska. </a:t>
            </a:r>
            <a:endParaRPr lang="bs-Latn-BA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effectLst/>
              </a:rPr>
              <a:t>Gra</a:t>
            </a:r>
            <a:r>
              <a:rPr lang="bs-Latn-BA" sz="2800" dirty="0" smtClean="0">
                <a:effectLst/>
              </a:rPr>
              <a:t>đ</a:t>
            </a:r>
            <a:r>
              <a:rPr lang="en-GB" sz="2800" dirty="0" smtClean="0">
                <a:effectLst/>
              </a:rPr>
              <a:t>anska </a:t>
            </a:r>
            <a:r>
              <a:rPr lang="en-GB" sz="2800" dirty="0">
                <a:effectLst/>
              </a:rPr>
              <a:t>prava i </a:t>
            </a:r>
            <a:r>
              <a:rPr lang="en-GB" sz="2800" dirty="0" smtClean="0">
                <a:effectLst/>
              </a:rPr>
              <a:t>obaveze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36523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Autofit/>
          </a:bodyPr>
          <a:lstStyle/>
          <a:p>
            <a:pPr algn="just"/>
            <a:r>
              <a:rPr lang="vi-VN" sz="1800" dirty="0"/>
              <a:t>Ako se neki predmet tiče odnosa između pojedinca i države, onda je to područje problematičnije. Sud je priznao </a:t>
            </a:r>
            <a:r>
              <a:rPr lang="bs-Latn-BA" sz="1800" dirty="0"/>
              <a:t>određen</a:t>
            </a:r>
            <a:r>
              <a:rPr lang="vi-VN" sz="1800" dirty="0"/>
              <a:t> broj takvih prava i obveza kao građanska. Zaključio je da je imovina jedna od onih oblasti na koju se član 6 može prim</a:t>
            </a:r>
            <a:r>
              <a:rPr lang="bs-Latn-BA" sz="1800" dirty="0"/>
              <a:t>j</a:t>
            </a:r>
            <a:r>
              <a:rPr lang="vi-VN" sz="1800" dirty="0"/>
              <a:t>eniti. U fazama eksproprijacije, konsolidacije i planiranja, u postupcima koji se tiču građevinskih dozvola i drugih imovinskih dozvola za nekretnine, koji imaju neposredne posl</a:t>
            </a:r>
            <a:r>
              <a:rPr lang="bs-Latn-BA" sz="1800" dirty="0"/>
              <a:t>j</a:t>
            </a:r>
            <a:r>
              <a:rPr lang="vi-VN" sz="1800" dirty="0"/>
              <a:t>edice po imovinska prava,</a:t>
            </a:r>
            <a:r>
              <a:rPr lang="bs-Latn-BA" sz="1800" dirty="0"/>
              <a:t> </a:t>
            </a:r>
            <a:r>
              <a:rPr lang="vi-VN" sz="1800" dirty="0"/>
              <a:t>kao i u postupcima čiji ishod ut</a:t>
            </a:r>
            <a:r>
              <a:rPr lang="bs-Latn-BA" sz="1800" dirty="0"/>
              <a:t>je</a:t>
            </a:r>
            <a:r>
              <a:rPr lang="vi-VN" sz="1800" dirty="0"/>
              <a:t>če na koriš</a:t>
            </a:r>
            <a:r>
              <a:rPr lang="bs-Latn-BA" sz="1800" dirty="0"/>
              <a:t>t</a:t>
            </a:r>
            <a:r>
              <a:rPr lang="vi-VN" sz="1800" dirty="0"/>
              <a:t>enje ili uživanje imovine,</a:t>
            </a:r>
            <a:r>
              <a:rPr lang="bs-Latn-BA" sz="1800" dirty="0"/>
              <a:t> </a:t>
            </a:r>
            <a:r>
              <a:rPr lang="vi-VN" sz="1800" dirty="0" smtClean="0"/>
              <a:t>prim</a:t>
            </a:r>
            <a:r>
              <a:rPr lang="bs-Latn-BA" sz="1800" dirty="0"/>
              <a:t>j</a:t>
            </a:r>
            <a:r>
              <a:rPr lang="vi-VN" sz="1800" dirty="0"/>
              <a:t>enjuje se garan</a:t>
            </a:r>
            <a:r>
              <a:rPr lang="bs-Latn-BA" sz="1800" dirty="0"/>
              <a:t>c</a:t>
            </a:r>
            <a:r>
              <a:rPr lang="vi-VN" sz="1800" dirty="0" smtClean="0"/>
              <a:t>ij</a:t>
            </a:r>
            <a:r>
              <a:rPr lang="bs-Latn-BA" sz="1800" dirty="0" smtClean="0"/>
              <a:t>e</a:t>
            </a:r>
            <a:r>
              <a:rPr lang="vi-VN" sz="1800" dirty="0" smtClean="0"/>
              <a:t> </a:t>
            </a:r>
            <a:r>
              <a:rPr lang="vi-VN" sz="1800" dirty="0"/>
              <a:t>pravičnog </a:t>
            </a:r>
            <a:r>
              <a:rPr lang="vi-VN" sz="1800" dirty="0" smtClean="0"/>
              <a:t>postupka</a:t>
            </a:r>
            <a:r>
              <a:rPr lang="bs-Latn-BA" sz="1800" dirty="0" smtClean="0"/>
              <a:t>.</a:t>
            </a:r>
          </a:p>
          <a:p>
            <a:pPr algn="just"/>
            <a:endParaRPr lang="bs-Latn-BA" sz="1800" dirty="0"/>
          </a:p>
          <a:p>
            <a:pPr algn="just"/>
            <a:r>
              <a:rPr lang="bs-Latn-BA" sz="1800" dirty="0" smtClean="0"/>
              <a:t>N</a:t>
            </a:r>
            <a:r>
              <a:rPr lang="vi-VN" sz="1800" dirty="0" smtClean="0"/>
              <a:t>e </a:t>
            </a:r>
            <a:r>
              <a:rPr lang="vi-VN" sz="1800" dirty="0"/>
              <a:t>postoje razrađeni </a:t>
            </a:r>
            <a:r>
              <a:rPr lang="vi-VN" sz="1800" dirty="0" smtClean="0"/>
              <a:t>kriteriji </a:t>
            </a:r>
            <a:r>
              <a:rPr lang="vi-VN" sz="1800" dirty="0"/>
              <a:t>za univerzalnu definiciju „građanskog” spora, za razliku od </a:t>
            </a:r>
            <a:r>
              <a:rPr lang="vi-VN" sz="1800" dirty="0" smtClean="0"/>
              <a:t>kriterij</a:t>
            </a:r>
            <a:r>
              <a:rPr lang="bs-Latn-BA" sz="1800" dirty="0" smtClean="0"/>
              <a:t>a</a:t>
            </a:r>
            <a:r>
              <a:rPr lang="vi-VN" sz="1800" dirty="0" smtClean="0"/>
              <a:t> </a:t>
            </a:r>
            <a:r>
              <a:rPr lang="vi-VN" sz="1800" dirty="0"/>
              <a:t>za </a:t>
            </a:r>
            <a:r>
              <a:rPr lang="vi-VN" sz="1800" dirty="0" smtClean="0"/>
              <a:t>defini</a:t>
            </a:r>
            <a:r>
              <a:rPr lang="bs-Latn-BA" sz="1800" dirty="0" smtClean="0"/>
              <a:t>ranje</a:t>
            </a:r>
            <a:r>
              <a:rPr lang="vi-VN" sz="1800" dirty="0" smtClean="0"/>
              <a:t> </a:t>
            </a:r>
            <a:r>
              <a:rPr lang="vi-VN" sz="1800" dirty="0"/>
              <a:t>„krivičnog </a:t>
            </a:r>
            <a:r>
              <a:rPr lang="vi-VN" sz="1800" dirty="0" smtClean="0"/>
              <a:t>d</a:t>
            </a:r>
            <a:r>
              <a:rPr lang="bs-Latn-BA" sz="1800" dirty="0" smtClean="0"/>
              <a:t>j</a:t>
            </a:r>
            <a:r>
              <a:rPr lang="vi-VN" sz="1800" dirty="0" smtClean="0"/>
              <a:t>ela</a:t>
            </a:r>
            <a:r>
              <a:rPr lang="vi-VN" sz="1800" dirty="0"/>
              <a:t>” (Engel).</a:t>
            </a:r>
            <a:endParaRPr lang="bs-Latn-BA" sz="1800" dirty="0" smtClean="0"/>
          </a:p>
          <a:p>
            <a:pPr algn="just"/>
            <a:r>
              <a:rPr lang="bs-Latn-BA" sz="1800" dirty="0"/>
              <a:t>Shodno praksi Suda određene oblasti ne spadaju pod opseg člana 6. kao što su : opća poreska i carinska pitanja, pitanja imigracije i državljanstva, obaveza služenja vojnog roka, odbijanje da se izda pasoš, pravo na državno obrazovanje, pravo kandidiranja na javnu funkciju i sl. </a:t>
            </a:r>
          </a:p>
          <a:p>
            <a:pPr algn="just"/>
            <a:endParaRPr lang="bs-Latn-BA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>
                <a:effectLst/>
              </a:rPr>
              <a:t>Gra</a:t>
            </a:r>
            <a:r>
              <a:rPr lang="bs-Latn-BA" sz="2800" dirty="0">
                <a:effectLst/>
              </a:rPr>
              <a:t>đ</a:t>
            </a:r>
            <a:r>
              <a:rPr lang="en-GB" sz="2800" dirty="0">
                <a:effectLst/>
              </a:rPr>
              <a:t>anska prava i obaveze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329263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Autofit/>
          </a:bodyPr>
          <a:lstStyle/>
          <a:p>
            <a:pPr algn="just"/>
            <a:r>
              <a:rPr lang="vi-VN" sz="1800" dirty="0"/>
              <a:t>Godinama se smatralo da postupci pokrenuti radi pristupa službi, nezakonitog otpuštanja ili vraćanja na posao državnih službenika koji su ranije obavljali određene državne funkcije ne spadaju u polje </a:t>
            </a:r>
            <a:r>
              <a:rPr lang="vi-VN" sz="1800" dirty="0" smtClean="0"/>
              <a:t>prim</a:t>
            </a:r>
            <a:r>
              <a:rPr lang="bs-Latn-BA" sz="1800" dirty="0" smtClean="0"/>
              <a:t>j</a:t>
            </a:r>
            <a:r>
              <a:rPr lang="vi-VN" sz="1800" dirty="0" smtClean="0"/>
              <a:t>ene </a:t>
            </a:r>
            <a:r>
              <a:rPr lang="vi-VN" sz="1800" dirty="0"/>
              <a:t>člana 6. Konvencije (Pellegrin v. France ). Međutim, </a:t>
            </a:r>
            <a:r>
              <a:rPr lang="bs-Latn-BA" sz="1800" dirty="0" smtClean="0"/>
              <a:t>nakon </a:t>
            </a:r>
            <a:r>
              <a:rPr lang="vi-VN" sz="1800" dirty="0" smtClean="0"/>
              <a:t>presud</a:t>
            </a:r>
            <a:r>
              <a:rPr lang="bs-Latn-BA" sz="1800" dirty="0" smtClean="0"/>
              <a:t>e </a:t>
            </a:r>
            <a:r>
              <a:rPr lang="vi-VN" sz="1800" dirty="0" smtClean="0"/>
              <a:t>Vilho </a:t>
            </a:r>
            <a:r>
              <a:rPr lang="vi-VN" sz="1800" dirty="0"/>
              <a:t>Eskelinen and others v. </a:t>
            </a:r>
            <a:r>
              <a:rPr lang="vi-VN" sz="1800" dirty="0" smtClean="0"/>
              <a:t>Finland</a:t>
            </a:r>
            <a:r>
              <a:rPr lang="bs-Latn-BA" sz="1800" dirty="0" smtClean="0"/>
              <a:t> iz 2007</a:t>
            </a:r>
            <a:r>
              <a:rPr lang="vi-VN" sz="1800" dirty="0" smtClean="0"/>
              <a:t>, </a:t>
            </a:r>
            <a:r>
              <a:rPr lang="vi-VN" sz="1800" dirty="0"/>
              <a:t>Sud </a:t>
            </a:r>
            <a:r>
              <a:rPr lang="bs-Latn-BA" sz="1800" dirty="0" smtClean="0"/>
              <a:t>takve predmete </a:t>
            </a:r>
            <a:r>
              <a:rPr lang="vi-VN" sz="1800" dirty="0" smtClean="0"/>
              <a:t>smatra </a:t>
            </a:r>
            <a:r>
              <a:rPr lang="vi-VN" sz="1800" dirty="0"/>
              <a:t>„građanskima” </a:t>
            </a:r>
            <a:r>
              <a:rPr lang="bs-Latn-BA" sz="1800" dirty="0" smtClean="0"/>
              <a:t>i primjenjuje čl. 6 </a:t>
            </a:r>
            <a:r>
              <a:rPr lang="vi-VN" sz="1800" dirty="0" smtClean="0"/>
              <a:t>ako </a:t>
            </a:r>
            <a:r>
              <a:rPr lang="vi-VN" sz="1800" dirty="0"/>
              <a:t>se spor odnosi na obična pitanja iz rada (</a:t>
            </a:r>
            <a:r>
              <a:rPr lang="vi-VN" sz="1800" dirty="0" smtClean="0"/>
              <a:t>pla</a:t>
            </a:r>
            <a:r>
              <a:rPr lang="bs-Latn-BA" sz="1800" dirty="0" smtClean="0"/>
              <a:t>ć</a:t>
            </a:r>
            <a:r>
              <a:rPr lang="vi-VN" sz="1800" dirty="0" smtClean="0"/>
              <a:t>e</a:t>
            </a:r>
            <a:r>
              <a:rPr lang="vi-VN" sz="1800" dirty="0"/>
              <a:t>, naknade itd.) i ukoliko unutrašnje pravo omogućuje pristup sudu u takvim kategorijama sporova (čak i tamo </a:t>
            </a:r>
            <a:r>
              <a:rPr lang="vi-VN" sz="1800" dirty="0" smtClean="0"/>
              <a:t>gd</a:t>
            </a:r>
            <a:r>
              <a:rPr lang="bs-Latn-BA" sz="1800" dirty="0" smtClean="0"/>
              <a:t>j</a:t>
            </a:r>
            <a:r>
              <a:rPr lang="vi-VN" sz="1800" dirty="0" smtClean="0"/>
              <a:t>e </a:t>
            </a:r>
            <a:r>
              <a:rPr lang="vi-VN" sz="1800" dirty="0"/>
              <a:t>je jedina mogućnost koja se podnosiocu predstavke otvara kada je reč o pristupu sudu – obraćanje ustavnom sudu (Olujić v. Croatia</a:t>
            </a:r>
            <a:r>
              <a:rPr lang="bs-Latn-BA" sz="1800" dirty="0"/>
              <a:t> )</a:t>
            </a:r>
            <a:r>
              <a:rPr lang="vi-VN" sz="1800" dirty="0" smtClean="0"/>
              <a:t>.</a:t>
            </a:r>
            <a:endParaRPr lang="bs-Latn-BA" sz="1800" dirty="0" smtClean="0"/>
          </a:p>
          <a:p>
            <a:pPr algn="just"/>
            <a:r>
              <a:rPr lang="bs-Latn-BA" sz="1800" dirty="0" smtClean="0"/>
              <a:t>Za razliku od svoje ranije prakse, </a:t>
            </a:r>
            <a:r>
              <a:rPr lang="vi-VN" sz="1800" dirty="0" smtClean="0"/>
              <a:t>Sud </a:t>
            </a:r>
            <a:r>
              <a:rPr lang="bs-Latn-BA" sz="1800" dirty="0" smtClean="0"/>
              <a:t>sada </a:t>
            </a:r>
            <a:r>
              <a:rPr lang="vi-VN" sz="1800" dirty="0" smtClean="0"/>
              <a:t>jasno stav</a:t>
            </a:r>
            <a:r>
              <a:rPr lang="bs-Latn-BA" sz="1800" dirty="0" smtClean="0"/>
              <a:t>lja</a:t>
            </a:r>
            <a:r>
              <a:rPr lang="vi-VN" sz="1800" dirty="0" smtClean="0"/>
              <a:t> </a:t>
            </a:r>
            <a:r>
              <a:rPr lang="vi-VN" sz="1800" dirty="0"/>
              <a:t>do znanja da član 6 obuhvata i postupke u kojima se donosi odluka o tome da li neko ima pravo, u skladu s programom socijalne zaštite, na povlastice iz oblasti zdravstvenog </a:t>
            </a:r>
            <a:r>
              <a:rPr lang="vi-VN" sz="1800" dirty="0" smtClean="0"/>
              <a:t>osiguranja, </a:t>
            </a:r>
            <a:r>
              <a:rPr lang="vi-VN" sz="1800" dirty="0"/>
              <a:t>na </a:t>
            </a:r>
            <a:r>
              <a:rPr lang="vi-VN" sz="1800" dirty="0" smtClean="0"/>
              <a:t>invalidninu </a:t>
            </a:r>
            <a:r>
              <a:rPr lang="vi-VN" sz="1800" dirty="0"/>
              <a:t>i na državnu </a:t>
            </a:r>
            <a:r>
              <a:rPr lang="bs-Latn-BA" sz="1800" dirty="0" smtClean="0"/>
              <a:t>mirovinu.</a:t>
            </a:r>
          </a:p>
          <a:p>
            <a:pPr algn="just"/>
            <a:r>
              <a:rPr lang="bs-Latn-BA" sz="1800" dirty="0" smtClean="0"/>
              <a:t>Također i </a:t>
            </a:r>
            <a:r>
              <a:rPr lang="vi-VN" sz="1800" dirty="0" smtClean="0"/>
              <a:t>post</a:t>
            </a:r>
            <a:r>
              <a:rPr lang="bs-Latn-BA" sz="1800" dirty="0" smtClean="0"/>
              <a:t>u</a:t>
            </a:r>
            <a:r>
              <a:rPr lang="vi-VN" sz="1800" dirty="0" smtClean="0"/>
              <a:t>pci </a:t>
            </a:r>
            <a:r>
              <a:rPr lang="vi-VN" sz="1800" dirty="0"/>
              <a:t>pred ustavnim sudovima ili javnopravni postupci </a:t>
            </a:r>
            <a:r>
              <a:rPr lang="vi-VN" sz="1800" dirty="0" smtClean="0"/>
              <a:t>uop</a:t>
            </a:r>
            <a:r>
              <a:rPr lang="bs-Latn-BA" sz="1800" dirty="0" smtClean="0"/>
              <a:t>ć</a:t>
            </a:r>
            <a:r>
              <a:rPr lang="vi-VN" sz="1800" dirty="0" smtClean="0"/>
              <a:t>e</a:t>
            </a:r>
            <a:r>
              <a:rPr lang="vi-VN" sz="1800" dirty="0"/>
              <a:t>, </a:t>
            </a:r>
            <a:r>
              <a:rPr lang="bs-Latn-BA" sz="1800" dirty="0" smtClean="0"/>
              <a:t>su obuhvaćeni garancijama pravičnog suđenja </a:t>
            </a:r>
            <a:r>
              <a:rPr lang="vi-VN" sz="1800" dirty="0" smtClean="0"/>
              <a:t>onda </a:t>
            </a:r>
            <a:r>
              <a:rPr lang="vi-VN" sz="1800" dirty="0"/>
              <a:t>kada njihov ishod može biti odlučujući za građanska prava i </a:t>
            </a:r>
            <a:r>
              <a:rPr lang="vi-VN" sz="1800" dirty="0" smtClean="0"/>
              <a:t>obaveze.</a:t>
            </a:r>
            <a:endParaRPr lang="bs-Latn-BA" sz="1800" dirty="0"/>
          </a:p>
          <a:p>
            <a:pPr algn="just"/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>
                <a:effectLst/>
              </a:rPr>
              <a:t>Gra</a:t>
            </a:r>
            <a:r>
              <a:rPr lang="bs-Latn-BA" sz="2800" dirty="0">
                <a:effectLst/>
              </a:rPr>
              <a:t>đ</a:t>
            </a:r>
            <a:r>
              <a:rPr lang="en-GB" sz="2800" dirty="0">
                <a:effectLst/>
              </a:rPr>
              <a:t>anska prava i obaveze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3038154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algn="just"/>
            <a:r>
              <a:rPr lang="bs-Latn-BA" sz="1800" dirty="0" smtClean="0"/>
              <a:t>Primjenljivost </a:t>
            </a:r>
            <a:r>
              <a:rPr lang="bs-Latn-BA" sz="1800" dirty="0"/>
              <a:t>člana 6. pod njegovim krivičnim zaglavljem </a:t>
            </a:r>
            <a:r>
              <a:rPr lang="bs-Latn-BA" sz="1800" dirty="0" smtClean="0"/>
              <a:t>podrazumijeva </a:t>
            </a:r>
            <a:r>
              <a:rPr lang="bs-Latn-BA" sz="1800" dirty="0"/>
              <a:t>nekumulativno prisustvo bilo </a:t>
            </a:r>
            <a:r>
              <a:rPr lang="bs-Latn-BA" sz="1800" dirty="0" smtClean="0"/>
              <a:t>kojega </a:t>
            </a:r>
            <a:r>
              <a:rPr lang="bs-Latn-BA" sz="1800" dirty="0"/>
              <a:t>od </a:t>
            </a:r>
            <a:r>
              <a:rPr lang="bs-Latn-BA" sz="1800" dirty="0" smtClean="0"/>
              <a:t>sljedeća tri </a:t>
            </a:r>
            <a:r>
              <a:rPr lang="bs-Latn-BA" sz="1800" dirty="0"/>
              <a:t>elemenata (</a:t>
            </a:r>
            <a:r>
              <a:rPr lang="bs-Latn-BA" sz="1800" dirty="0" smtClean="0"/>
              <a:t>Engel i drugi v. Nizozemska, 1976): </a:t>
            </a:r>
          </a:p>
          <a:p>
            <a:pPr algn="just"/>
            <a:r>
              <a:rPr lang="bs-Latn-BA" sz="1800" dirty="0" smtClean="0"/>
              <a:t>- </a:t>
            </a:r>
            <a:r>
              <a:rPr lang="bs-Latn-BA" sz="1800" b="1" dirty="0"/>
              <a:t>kvalifikacija </a:t>
            </a:r>
            <a:r>
              <a:rPr lang="bs-Latn-BA" sz="1800" b="1" dirty="0" smtClean="0"/>
              <a:t>djela </a:t>
            </a:r>
            <a:r>
              <a:rPr lang="bs-Latn-BA" sz="1800" b="1" dirty="0"/>
              <a:t>kao krivičnog u  </a:t>
            </a:r>
            <a:r>
              <a:rPr lang="bs-Latn-BA" sz="1800" b="1" dirty="0" smtClean="0"/>
              <a:t>unutrašnjem pravu </a:t>
            </a:r>
          </a:p>
          <a:p>
            <a:pPr algn="just"/>
            <a:r>
              <a:rPr lang="bs-Latn-BA" sz="1800" dirty="0"/>
              <a:t>- </a:t>
            </a:r>
            <a:r>
              <a:rPr lang="bs-Latn-BA" sz="1800" b="1" dirty="0"/>
              <a:t>priroda djela </a:t>
            </a:r>
            <a:endParaRPr lang="bs-Latn-BA" sz="1800" b="1" dirty="0" smtClean="0"/>
          </a:p>
          <a:p>
            <a:pPr algn="just"/>
            <a:r>
              <a:rPr lang="bs-Latn-BA" sz="1800" dirty="0"/>
              <a:t>- </a:t>
            </a:r>
            <a:r>
              <a:rPr lang="bs-Latn-BA" sz="1800" b="1" dirty="0"/>
              <a:t>priroda i stupanj težine moguće kazne </a:t>
            </a:r>
          </a:p>
          <a:p>
            <a:pPr algn="just"/>
            <a:endParaRPr lang="bs-Latn-BA" sz="1800" b="1" dirty="0"/>
          </a:p>
          <a:p>
            <a:pPr algn="just"/>
            <a:r>
              <a:rPr lang="bs-Latn-BA" sz="1800" b="1" dirty="0"/>
              <a:t>kvalifikacija djela kao krivičnog u   unutrašnjem pravu </a:t>
            </a:r>
            <a:endParaRPr lang="bs-Latn-BA" sz="1800" b="1" dirty="0" smtClean="0"/>
          </a:p>
          <a:p>
            <a:pPr marL="109728" indent="0" algn="just">
              <a:buNone/>
            </a:pPr>
            <a:r>
              <a:rPr lang="vi-VN" sz="1800" dirty="0" smtClean="0"/>
              <a:t>Jasna </a:t>
            </a:r>
            <a:r>
              <a:rPr lang="vi-VN" sz="1800" dirty="0"/>
              <a:t>kvalifikacija nekog </a:t>
            </a:r>
            <a:r>
              <a:rPr lang="vi-VN" sz="1800" dirty="0" smtClean="0"/>
              <a:t>d</a:t>
            </a:r>
            <a:r>
              <a:rPr lang="bs-Latn-BA" sz="1800" dirty="0" smtClean="0"/>
              <a:t>j</a:t>
            </a:r>
            <a:r>
              <a:rPr lang="vi-VN" sz="1800" dirty="0" smtClean="0"/>
              <a:t>ela </a:t>
            </a:r>
            <a:r>
              <a:rPr lang="vi-VN" sz="1800" dirty="0"/>
              <a:t>u unutrašnjem pravu kao krivičnog automatski aktivira član </a:t>
            </a:r>
            <a:r>
              <a:rPr lang="vi-VN" sz="1800" dirty="0" smtClean="0"/>
              <a:t>6.</a:t>
            </a:r>
            <a:r>
              <a:rPr lang="bs-Latn-BA" sz="1800" dirty="0" smtClean="0"/>
              <a:t> U</a:t>
            </a:r>
            <a:r>
              <a:rPr lang="vi-VN" sz="1800" dirty="0" smtClean="0"/>
              <a:t>koliko d</a:t>
            </a:r>
            <a:r>
              <a:rPr lang="bs-Latn-BA" sz="1800" dirty="0" smtClean="0"/>
              <a:t>j</a:t>
            </a:r>
            <a:r>
              <a:rPr lang="vi-VN" sz="1800" dirty="0" smtClean="0"/>
              <a:t>elo </a:t>
            </a:r>
            <a:r>
              <a:rPr lang="vi-VN" sz="1800" dirty="0"/>
              <a:t>nije </a:t>
            </a:r>
            <a:r>
              <a:rPr lang="vi-VN" sz="1800" dirty="0" smtClean="0"/>
              <a:t>kvalifi</a:t>
            </a:r>
            <a:r>
              <a:rPr lang="bs-Latn-BA" sz="1800" dirty="0" smtClean="0"/>
              <a:t>cirano</a:t>
            </a:r>
            <a:r>
              <a:rPr lang="vi-VN" sz="1800" dirty="0" smtClean="0"/>
              <a:t> </a:t>
            </a:r>
            <a:r>
              <a:rPr lang="vi-VN" sz="1800" dirty="0"/>
              <a:t>kao krivično, </a:t>
            </a:r>
            <a:r>
              <a:rPr lang="vi-VN" sz="1800" dirty="0" smtClean="0"/>
              <a:t> </a:t>
            </a:r>
            <a:r>
              <a:rPr lang="vi-VN" sz="1800" dirty="0"/>
              <a:t>tada drugo i treće </a:t>
            </a:r>
            <a:r>
              <a:rPr lang="vi-VN" sz="1800" dirty="0" smtClean="0"/>
              <a:t>m</a:t>
            </a:r>
            <a:r>
              <a:rPr lang="bs-Latn-BA" sz="1800" dirty="0" smtClean="0"/>
              <a:t>j</a:t>
            </a:r>
            <a:r>
              <a:rPr lang="vi-VN" sz="1800" dirty="0" smtClean="0"/>
              <a:t>erilo imaju</a:t>
            </a:r>
            <a:r>
              <a:rPr lang="bs-Latn-BA" sz="1800" dirty="0" smtClean="0"/>
              <a:t> veću težinu  </a:t>
            </a:r>
          </a:p>
          <a:p>
            <a:pPr algn="just"/>
            <a:r>
              <a:rPr lang="bs-Latn-BA" sz="1800" dirty="0" smtClean="0"/>
              <a:t>- </a:t>
            </a:r>
            <a:r>
              <a:rPr lang="bs-Latn-BA" sz="1800" b="1" dirty="0"/>
              <a:t>priroda </a:t>
            </a:r>
            <a:r>
              <a:rPr lang="bs-Latn-BA" sz="1800" b="1" dirty="0" smtClean="0"/>
              <a:t>djela </a:t>
            </a:r>
          </a:p>
          <a:p>
            <a:pPr marL="109728" indent="0" algn="just">
              <a:buNone/>
            </a:pPr>
            <a:r>
              <a:rPr lang="vi-VN" sz="1800" dirty="0" smtClean="0"/>
              <a:t>Kada </a:t>
            </a:r>
            <a:r>
              <a:rPr lang="vi-VN" sz="1800" dirty="0"/>
              <a:t>je cilj zakona </a:t>
            </a:r>
            <a:r>
              <a:rPr lang="vi-VN" sz="1800" dirty="0" smtClean="0"/>
              <a:t>spr</a:t>
            </a:r>
            <a:r>
              <a:rPr lang="bs-Latn-BA" sz="1800" dirty="0" smtClean="0"/>
              <a:t>ij</a:t>
            </a:r>
            <a:r>
              <a:rPr lang="vi-VN" sz="1800" dirty="0" smtClean="0"/>
              <a:t>ečavanje d</a:t>
            </a:r>
            <a:r>
              <a:rPr lang="bs-Latn-BA" sz="1800" dirty="0" smtClean="0"/>
              <a:t>j</a:t>
            </a:r>
            <a:r>
              <a:rPr lang="vi-VN" sz="1800" dirty="0" smtClean="0"/>
              <a:t>ela </a:t>
            </a:r>
            <a:r>
              <a:rPr lang="vi-VN" sz="1800" dirty="0"/>
              <a:t>koje bi mogla </a:t>
            </a:r>
            <a:r>
              <a:rPr lang="vi-VN" sz="1800" dirty="0" smtClean="0"/>
              <a:t>počini</a:t>
            </a:r>
            <a:r>
              <a:rPr lang="bs-Latn-BA" sz="1800" dirty="0" smtClean="0"/>
              <a:t>ti</a:t>
            </a:r>
            <a:r>
              <a:rPr lang="vi-VN" sz="1800" dirty="0" smtClean="0"/>
              <a:t> </a:t>
            </a:r>
            <a:r>
              <a:rPr lang="vi-VN" sz="1800" dirty="0"/>
              <a:t>određena grupa ili klasa ljudi (vojnika, zatvorenika, </a:t>
            </a:r>
            <a:r>
              <a:rPr lang="vi-VN" sz="1800" dirty="0" smtClean="0"/>
              <a:t>l</a:t>
            </a:r>
            <a:r>
              <a:rPr lang="bs-Latn-BA" sz="1800" dirty="0" smtClean="0"/>
              <a:t>j</a:t>
            </a:r>
            <a:r>
              <a:rPr lang="vi-VN" sz="1800" dirty="0" smtClean="0"/>
              <a:t>ekara </a:t>
            </a:r>
            <a:r>
              <a:rPr lang="vi-VN" sz="1800" dirty="0"/>
              <a:t>i </a:t>
            </a:r>
            <a:r>
              <a:rPr lang="bs-Latn-BA" sz="1800" dirty="0" smtClean="0"/>
              <a:t>sl.</a:t>
            </a:r>
            <a:r>
              <a:rPr lang="vi-VN" sz="1800" dirty="0" smtClean="0"/>
              <a:t>), </a:t>
            </a:r>
            <a:r>
              <a:rPr lang="vi-VN" sz="1800" dirty="0"/>
              <a:t>onda je veća </a:t>
            </a:r>
            <a:r>
              <a:rPr lang="vi-VN" sz="1800" dirty="0" smtClean="0"/>
              <a:t>v</a:t>
            </a:r>
            <a:r>
              <a:rPr lang="bs-Latn-BA" sz="1800" dirty="0" smtClean="0"/>
              <a:t>j</a:t>
            </a:r>
            <a:r>
              <a:rPr lang="vi-VN" sz="1800" dirty="0" smtClean="0"/>
              <a:t>erovatnoća </a:t>
            </a:r>
            <a:r>
              <a:rPr lang="vi-VN" sz="1800" dirty="0"/>
              <a:t>da </a:t>
            </a:r>
            <a:r>
              <a:rPr lang="vi-VN" sz="1800" dirty="0" smtClean="0"/>
              <a:t>će</a:t>
            </a:r>
            <a:r>
              <a:rPr lang="bs-Latn-BA" sz="1800" dirty="0" smtClean="0"/>
              <a:t> </a:t>
            </a:r>
            <a:r>
              <a:rPr lang="vi-VN" sz="1800" dirty="0" smtClean="0"/>
              <a:t>to d</a:t>
            </a:r>
            <a:r>
              <a:rPr lang="bs-Latn-BA" sz="1800" dirty="0" smtClean="0"/>
              <a:t>j</a:t>
            </a:r>
            <a:r>
              <a:rPr lang="vi-VN" sz="1800" dirty="0" smtClean="0"/>
              <a:t>elo </a:t>
            </a:r>
            <a:r>
              <a:rPr lang="vi-VN" sz="1800" dirty="0"/>
              <a:t>biti smatrano disciplinskim, odnosno da neće biti obuhvaćeno članom 6. </a:t>
            </a:r>
            <a:r>
              <a:rPr lang="bs-Latn-BA" sz="1800" dirty="0" smtClean="0"/>
              <a:t>A</a:t>
            </a:r>
            <a:r>
              <a:rPr lang="vi-VN" sz="1800" dirty="0" smtClean="0"/>
              <a:t>ko </a:t>
            </a:r>
            <a:r>
              <a:rPr lang="vi-VN" sz="1800" dirty="0"/>
              <a:t>norma ima </a:t>
            </a:r>
            <a:r>
              <a:rPr lang="vi-VN" sz="1800" dirty="0" smtClean="0"/>
              <a:t>op</a:t>
            </a:r>
            <a:r>
              <a:rPr lang="bs-Latn-BA" sz="1800" dirty="0" smtClean="0"/>
              <a:t>ć</a:t>
            </a:r>
            <a:r>
              <a:rPr lang="vi-VN" sz="1800" dirty="0" smtClean="0"/>
              <a:t>e posl</a:t>
            </a:r>
            <a:r>
              <a:rPr lang="bs-Latn-BA" sz="1800" dirty="0" smtClean="0"/>
              <a:t>j</a:t>
            </a:r>
            <a:r>
              <a:rPr lang="vi-VN" sz="1800" dirty="0" smtClean="0"/>
              <a:t>edice</a:t>
            </a:r>
            <a:r>
              <a:rPr lang="vi-VN" sz="1800" dirty="0"/>
              <a:t>, onda je </a:t>
            </a:r>
            <a:r>
              <a:rPr lang="vi-VN" sz="1800" dirty="0" smtClean="0"/>
              <a:t>v</a:t>
            </a:r>
            <a:r>
              <a:rPr lang="bs-Latn-BA" sz="1800" dirty="0" smtClean="0"/>
              <a:t>j</a:t>
            </a:r>
            <a:r>
              <a:rPr lang="vi-VN" sz="1800" dirty="0" smtClean="0"/>
              <a:t>erovatno </a:t>
            </a:r>
            <a:r>
              <a:rPr lang="vi-VN" sz="1800" dirty="0"/>
              <a:t>da će ona u smislu člana 6 biti </a:t>
            </a:r>
            <a:r>
              <a:rPr lang="vi-VN" sz="1800" dirty="0" smtClean="0"/>
              <a:t>krivična</a:t>
            </a:r>
            <a:r>
              <a:rPr lang="bs-Latn-BA" sz="1800" dirty="0" smtClean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„</a:t>
            </a:r>
            <a:r>
              <a:rPr lang="bs-Latn-BA" sz="3200" dirty="0" smtClean="0">
                <a:effectLst/>
              </a:rPr>
              <a:t>Krivična optužba“</a:t>
            </a:r>
            <a:endParaRPr lang="bs-Latn-BA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134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s-Latn-BA" sz="1800" dirty="0"/>
              <a:t>- </a:t>
            </a:r>
            <a:r>
              <a:rPr lang="bs-Latn-BA" sz="1800" b="1" dirty="0"/>
              <a:t>priroda i stupanj težine moguće kazne </a:t>
            </a:r>
          </a:p>
          <a:p>
            <a:pPr marL="109728" indent="0" algn="just">
              <a:buNone/>
            </a:pPr>
            <a:r>
              <a:rPr lang="bs-Latn-BA" sz="1800" dirty="0"/>
              <a:t>Ovaj element podrazumijeva procjenu maksimalne moguće kazne zaprijećene prekršitelju zakona na osnovu važećeg prava, a ne stvarne kazne izrečene u datim okolnostima (Ezeh and Connors). Da bi bila klasificirana kao „krivična”, kazna treba biti represivna, a ne samo da služi odvraćanju. S obzirom na represivnu prirodu kazne o kojoj je u datom slučaju riječ, mogući stupanj težine (iznos) kazne postaje beznačajan . </a:t>
            </a:r>
          </a:p>
          <a:p>
            <a:pPr algn="just"/>
            <a:endParaRPr lang="hr-HR" sz="1800" dirty="0"/>
          </a:p>
          <a:p>
            <a:pPr algn="just"/>
            <a:r>
              <a:rPr lang="hr-HR" sz="1800" dirty="0" smtClean="0"/>
              <a:t>“</a:t>
            </a:r>
            <a:r>
              <a:rPr lang="hr-HR" sz="1800" b="1" dirty="0" smtClean="0"/>
              <a:t>Optužba</a:t>
            </a:r>
            <a:r>
              <a:rPr lang="hr-HR" sz="1800" dirty="0"/>
              <a:t>” postoji od momenta kada država poduzme mjere “koje impliciraju tvrdnje da je osoba počinila krivično djelo, što značajno utiče na situaciju osumnjičene osobe” (</a:t>
            </a:r>
            <a:r>
              <a:rPr lang="hr-HR" sz="1800" i="1" dirty="0"/>
              <a:t>Fotti i dr. vs. Italije</a:t>
            </a:r>
            <a:r>
              <a:rPr lang="hr-HR" sz="1800" dirty="0"/>
              <a:t>) (npr. izdavanje naloga, pretres prostorija ili osoba, ali ne i pokretanje policijske istrage, ispitivanje svjedoka ili druge radnje koje nemaju direktnog </a:t>
            </a:r>
            <a:r>
              <a:rPr lang="hr-HR" sz="1800" dirty="0" smtClean="0"/>
              <a:t>utjecaja </a:t>
            </a:r>
            <a:r>
              <a:rPr lang="hr-HR" sz="1800" dirty="0"/>
              <a:t>na oštećenog)</a:t>
            </a:r>
          </a:p>
          <a:p>
            <a:pPr algn="just"/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„</a:t>
            </a:r>
            <a:r>
              <a:rPr lang="bs-Latn-BA" sz="3200" dirty="0">
                <a:effectLst/>
              </a:rPr>
              <a:t>Krivična optužba“</a:t>
            </a:r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557026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905</TotalTime>
  <Words>3515</Words>
  <Application>Microsoft Office PowerPoint</Application>
  <PresentationFormat>On-screen Show (4:3)</PresentationFormat>
  <Paragraphs>158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Član 6. Konvencije Pravo na pravično suđenje</vt:lpstr>
      <vt:lpstr>Član 6. Konvencije</vt:lpstr>
      <vt:lpstr>PowerPoint Presentation</vt:lpstr>
      <vt:lpstr>Specifične odlike i struktura člana 6 </vt:lpstr>
      <vt:lpstr>Građanska prava i obaveze</vt:lpstr>
      <vt:lpstr>Građanska prava i obaveze</vt:lpstr>
      <vt:lpstr>Građanska prava i obaveze</vt:lpstr>
      <vt:lpstr>„Krivična optužba“</vt:lpstr>
      <vt:lpstr>„Krivična optužba“</vt:lpstr>
      <vt:lpstr>Garancije iz čl.6. st. 1.</vt:lpstr>
      <vt:lpstr>Pravo na javnu raspravu </vt:lpstr>
      <vt:lpstr>Suđenje u razumnom roku </vt:lpstr>
      <vt:lpstr>Suđenje u razumnom roku</vt:lpstr>
      <vt:lpstr>Pravo na pristup sudu </vt:lpstr>
      <vt:lpstr>Neovisan i nepristran sud </vt:lpstr>
      <vt:lpstr>Pravo na prisustvo u postupku </vt:lpstr>
      <vt:lpstr>Pravo osobe da ne inkriminira samu sebe </vt:lpstr>
      <vt:lpstr>Ravnopravnost stranaka i kontradiktoran postupak </vt:lpstr>
      <vt:lpstr>Pravo na obrazloženu odluku </vt:lpstr>
      <vt:lpstr>Prihvatljivost dokaza</vt:lpstr>
      <vt:lpstr>Prihvatljivost dokaza</vt:lpstr>
      <vt:lpstr>Čl. 6. st. 2. – presumpcija nevinosti</vt:lpstr>
      <vt:lpstr>Čl. 6. st. 3. EK – pravo na odbranu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Član 6. Konvencije Pravo na pravično suđenje</dc:title>
  <dc:creator>Monika</dc:creator>
  <cp:lastModifiedBy>Monika</cp:lastModifiedBy>
  <cp:revision>52</cp:revision>
  <dcterms:created xsi:type="dcterms:W3CDTF">2015-11-21T16:55:54Z</dcterms:created>
  <dcterms:modified xsi:type="dcterms:W3CDTF">2015-11-25T20:45:52Z</dcterms:modified>
</cp:coreProperties>
</file>