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524D3B9-3EE6-4BED-A66D-3BEE816E63C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68209B-6428-4634-906E-3FD1DB3DF51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D3B9-3EE6-4BED-A66D-3BEE816E63C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09B-6428-4634-906E-3FD1DB3DF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D3B9-3EE6-4BED-A66D-3BEE816E63C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68209B-6428-4634-906E-3FD1DB3DF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D3B9-3EE6-4BED-A66D-3BEE816E63C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09B-6428-4634-906E-3FD1DB3DF5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24D3B9-3EE6-4BED-A66D-3BEE816E63C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68209B-6428-4634-906E-3FD1DB3DF5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D3B9-3EE6-4BED-A66D-3BEE816E63C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09B-6428-4634-906E-3FD1DB3DF5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D3B9-3EE6-4BED-A66D-3BEE816E63C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09B-6428-4634-906E-3FD1DB3DF5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D3B9-3EE6-4BED-A66D-3BEE816E63C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09B-6428-4634-906E-3FD1DB3DF51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D3B9-3EE6-4BED-A66D-3BEE816E63C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09B-6428-4634-906E-3FD1DB3DF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D3B9-3EE6-4BED-A66D-3BEE816E63C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68209B-6428-4634-906E-3FD1DB3DF5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D3B9-3EE6-4BED-A66D-3BEE816E63C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09B-6428-4634-906E-3FD1DB3DF5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524D3B9-3EE6-4BED-A66D-3BEE816E63C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868209B-6428-4634-906E-3FD1DB3DF5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ZLOCIN IZ MRZNJE</a:t>
            </a:r>
            <a:br>
              <a:rPr lang="sr-Latn-RS" dirty="0" smtClean="0"/>
            </a:br>
            <a:r>
              <a:rPr lang="sr-Latn-RS" sz="2800" dirty="0" smtClean="0"/>
              <a:t>manifestacija diskriminacije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3617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800" dirty="0"/>
              <a:t>“… when investigating violent incidents, State authorities have the </a:t>
            </a:r>
            <a:r>
              <a:rPr lang="en-US" sz="2800" dirty="0" smtClean="0"/>
              <a:t>additional</a:t>
            </a:r>
            <a:r>
              <a:rPr lang="sr-Latn-RS" sz="2800" dirty="0" smtClean="0"/>
              <a:t> </a:t>
            </a:r>
            <a:r>
              <a:rPr lang="en-US" sz="2800" dirty="0" smtClean="0"/>
              <a:t>duty </a:t>
            </a:r>
            <a:r>
              <a:rPr lang="en-US" sz="2800" dirty="0"/>
              <a:t>to take all reasonable steps to unmask any racist motive and to </a:t>
            </a:r>
            <a:r>
              <a:rPr lang="en-US" sz="2800" dirty="0" smtClean="0"/>
              <a:t>establish</a:t>
            </a:r>
            <a:r>
              <a:rPr lang="sr-Latn-RS" sz="2800" dirty="0"/>
              <a:t> </a:t>
            </a:r>
            <a:r>
              <a:rPr lang="sr-Latn-RS" sz="2800" dirty="0" smtClean="0"/>
              <a:t>w</a:t>
            </a:r>
            <a:r>
              <a:rPr lang="en-US" sz="2800" dirty="0" smtClean="0"/>
              <a:t>whether</a:t>
            </a:r>
            <a:r>
              <a:rPr lang="sr-Latn-RS" sz="2800" dirty="0" smtClean="0"/>
              <a:t> </a:t>
            </a:r>
            <a:r>
              <a:rPr lang="en-US" sz="2800" dirty="0" smtClean="0"/>
              <a:t>or </a:t>
            </a:r>
            <a:r>
              <a:rPr lang="en-US" sz="2800" dirty="0"/>
              <a:t>not ethnic hatred or prejudice may have played a role in </a:t>
            </a:r>
            <a:r>
              <a:rPr lang="en-US" sz="2800" dirty="0" smtClean="0"/>
              <a:t>the</a:t>
            </a:r>
            <a:r>
              <a:rPr lang="sr-Latn-RS" sz="2800" dirty="0" smtClean="0"/>
              <a:t> </a:t>
            </a:r>
            <a:r>
              <a:rPr lang="en-US" sz="2800" dirty="0" smtClean="0"/>
              <a:t>events</a:t>
            </a:r>
            <a:r>
              <a:rPr lang="en-US" sz="2800" dirty="0"/>
              <a:t>. Failing to do so and treating racially induced violence and brutality </a:t>
            </a:r>
            <a:r>
              <a:rPr lang="en-US" sz="2800" dirty="0" smtClean="0"/>
              <a:t>on</a:t>
            </a:r>
            <a:r>
              <a:rPr lang="sr-Latn-RS" sz="2800" dirty="0" smtClean="0"/>
              <a:t> </a:t>
            </a:r>
            <a:r>
              <a:rPr lang="en-US" sz="2800" dirty="0" smtClean="0"/>
              <a:t>an </a:t>
            </a:r>
            <a:r>
              <a:rPr lang="en-US" sz="2800" dirty="0"/>
              <a:t>equal footing with cases that have no racist overtones would be to turn </a:t>
            </a:r>
            <a:r>
              <a:rPr lang="sr-Latn-RS" sz="2800" dirty="0" smtClean="0"/>
              <a:t>a </a:t>
            </a:r>
            <a:r>
              <a:rPr lang="en-US" sz="2800" dirty="0" smtClean="0"/>
              <a:t>blind </a:t>
            </a:r>
            <a:r>
              <a:rPr lang="en-US" sz="2800" dirty="0"/>
              <a:t>eye to the specific nature of acts that are particularly destructive of </a:t>
            </a:r>
            <a:r>
              <a:rPr lang="en-US" sz="2800" dirty="0" smtClean="0"/>
              <a:t>fundamental</a:t>
            </a:r>
            <a:r>
              <a:rPr lang="sr-Latn-RS" sz="2800" dirty="0" smtClean="0"/>
              <a:t> </a:t>
            </a:r>
            <a:r>
              <a:rPr lang="en-US" sz="2800" dirty="0" smtClean="0"/>
              <a:t>rights</a:t>
            </a:r>
            <a:r>
              <a:rPr lang="en-US" sz="2800" dirty="0"/>
              <a:t>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Secic V. Hrvatska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432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Model krivicnog dela retkost na kontinentu (izuzev Ujedinjenog Kraljevstva i Ceske)</a:t>
            </a:r>
          </a:p>
          <a:p>
            <a:r>
              <a:rPr lang="sr-Latn-RS" dirty="0" smtClean="0"/>
              <a:t>OTEZAVAJUCA OKOLNOST:</a:t>
            </a:r>
          </a:p>
          <a:p>
            <a:endParaRPr lang="sr-Latn-RS" dirty="0"/>
          </a:p>
          <a:p>
            <a:pPr>
              <a:buFontTx/>
              <a:buChar char="-"/>
            </a:pPr>
            <a:r>
              <a:rPr lang="sr-Latn-RS" dirty="0" smtClean="0"/>
              <a:t>Svi ostali sistemi su suvojili model „otezavajuce oklnosti“</a:t>
            </a:r>
          </a:p>
          <a:p>
            <a:pPr>
              <a:buFontTx/>
              <a:buChar char="-"/>
            </a:pPr>
            <a:r>
              <a:rPr lang="sr-Latn-RS" dirty="0" smtClean="0"/>
              <a:t>Podrazumeva otezavajucu oklnost za pocinjeno krivicno delo sto za efekat ima izricanje strozije kazne.</a:t>
            </a:r>
          </a:p>
          <a:p>
            <a:pPr>
              <a:buFontTx/>
              <a:buChar char="-"/>
            </a:pPr>
            <a:r>
              <a:rPr lang="sr-Latn-RS" dirty="0" smtClean="0"/>
              <a:t>Sud primarno utvrdjuje krivicu a potom razmatra da li ima dovoljno dokaza koji konstituisu zlocin kao zlocin pocinjen/motivisan mrznjom.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Krivicno delo ili otezavajuca okolnost?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178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Opsti pristup prodrazumeva da zlocin motivisan mrznom moze biti otezavajuca okolnost za bilo koje krivicno delo.</a:t>
            </a:r>
          </a:p>
          <a:p>
            <a:r>
              <a:rPr lang="sr-Latn-RS" dirty="0" smtClean="0"/>
              <a:t>Specifican pristup podrazumeva specifikaciju (samo odredjena) krivicnih dela kod kojih se moze primeniti otezavajuca oklnost (uglavnom rasizam, ksenofobija i homofobija/transfobija) </a:t>
            </a:r>
          </a:p>
          <a:p>
            <a:r>
              <a:rPr lang="sr-Latn-RS" dirty="0" smtClean="0"/>
              <a:t>U vecini sistema teret spada na tuzilastvo koje ima obavezu da istrazi bilo koje radnje koje mogu koje se mogu klasifikovati kao otezavajuce oklnosti tj strozijeg izricanja kazanene politke.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Opsti i specificni pristup otezavajucoj oklnosti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20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Izbor </a:t>
            </a:r>
            <a:r>
              <a:rPr lang="vi-VN" dirty="0" smtClean="0"/>
              <a:t>za</a:t>
            </a:r>
            <a:r>
              <a:rPr lang="sr-Latn-RS" dirty="0" smtClean="0"/>
              <a:t>s</a:t>
            </a:r>
            <a:r>
              <a:rPr lang="vi-VN" dirty="0" smtClean="0"/>
              <a:t>tic</a:t>
            </a:r>
            <a:r>
              <a:rPr lang="sr-Latn-RS" dirty="0" smtClean="0"/>
              <a:t>c</a:t>
            </a:r>
            <a:r>
              <a:rPr lang="vi-VN" dirty="0" smtClean="0"/>
              <a:t>enih </a:t>
            </a:r>
            <a:r>
              <a:rPr lang="vi-VN" dirty="0"/>
              <a:t>karakteristika je jedan od najvažnijih </a:t>
            </a:r>
            <a:r>
              <a:rPr lang="vi-VN" dirty="0" smtClean="0"/>
              <a:t>aspekata</a:t>
            </a:r>
            <a:r>
              <a:rPr lang="sr-Latn-RS" dirty="0" smtClean="0"/>
              <a:t> zlocina iz mrznje</a:t>
            </a:r>
            <a:r>
              <a:rPr lang="vi-VN" dirty="0" smtClean="0"/>
              <a:t> </a:t>
            </a:r>
            <a:r>
              <a:rPr lang="vi-VN" dirty="0"/>
              <a:t>. Ne postoji precizan odgovor na pitanje koje karakteristike treba da bude </a:t>
            </a:r>
            <a:r>
              <a:rPr lang="vi-VN" dirty="0" smtClean="0"/>
              <a:t>uklj</a:t>
            </a:r>
            <a:r>
              <a:rPr lang="sr-Latn-RS" dirty="0" smtClean="0"/>
              <a:t>ucene</a:t>
            </a:r>
            <a:r>
              <a:rPr lang="vi-VN" dirty="0" smtClean="0"/>
              <a:t> </a:t>
            </a:r>
            <a:r>
              <a:rPr lang="vi-VN" dirty="0"/>
              <a:t>, ali </a:t>
            </a:r>
            <a:r>
              <a:rPr lang="sr-Latn-RS" dirty="0" smtClean="0"/>
              <a:t>to </a:t>
            </a:r>
            <a:r>
              <a:rPr lang="vi-VN" dirty="0" smtClean="0"/>
              <a:t>su </a:t>
            </a:r>
            <a:r>
              <a:rPr lang="vi-VN" dirty="0"/>
              <a:t>uglavnom </a:t>
            </a:r>
            <a:r>
              <a:rPr lang="vi-VN" dirty="0" smtClean="0"/>
              <a:t>on</a:t>
            </a:r>
            <a:r>
              <a:rPr lang="sr-Latn-RS" dirty="0" smtClean="0"/>
              <a:t>e</a:t>
            </a:r>
            <a:r>
              <a:rPr lang="vi-VN" dirty="0" smtClean="0"/>
              <a:t> </a:t>
            </a:r>
            <a:r>
              <a:rPr lang="vi-VN" dirty="0"/>
              <a:t>koji su </a:t>
            </a:r>
            <a:r>
              <a:rPr lang="vi-VN" dirty="0" smtClean="0"/>
              <a:t>o</a:t>
            </a:r>
            <a:r>
              <a:rPr lang="sr-Latn-RS" dirty="0" smtClean="0"/>
              <a:t>c</a:t>
            </a:r>
            <a:r>
              <a:rPr lang="vi-VN" dirty="0" smtClean="0"/>
              <a:t>igledn</a:t>
            </a:r>
            <a:r>
              <a:rPr lang="sr-Latn-RS" dirty="0"/>
              <a:t>e</a:t>
            </a:r>
            <a:r>
              <a:rPr lang="vi-VN" dirty="0" smtClean="0"/>
              <a:t> ili primetn</a:t>
            </a:r>
            <a:r>
              <a:rPr lang="sr-Latn-RS" dirty="0" smtClean="0"/>
              <a:t>e</a:t>
            </a:r>
            <a:r>
              <a:rPr lang="vi-VN" dirty="0" smtClean="0"/>
              <a:t> </a:t>
            </a:r>
            <a:r>
              <a:rPr lang="vi-VN" dirty="0"/>
              <a:t>drugima </a:t>
            </a:r>
            <a:r>
              <a:rPr lang="sr-Latn-RS" dirty="0" smtClean="0"/>
              <a:t>te zbog koji pojedinci</a:t>
            </a:r>
            <a:r>
              <a:rPr lang="vi-VN" dirty="0" smtClean="0"/>
              <a:t> lakše</a:t>
            </a:r>
            <a:r>
              <a:rPr lang="sr-Latn-RS" dirty="0" smtClean="0"/>
              <a:t> postaju</a:t>
            </a:r>
            <a:r>
              <a:rPr lang="vi-VN" dirty="0" smtClean="0"/>
              <a:t> </a:t>
            </a:r>
            <a:r>
              <a:rPr lang="vi-VN" dirty="0"/>
              <a:t>meta </a:t>
            </a:r>
            <a:r>
              <a:rPr lang="vi-VN" dirty="0" smtClean="0"/>
              <a:t>prestupnika. </a:t>
            </a:r>
            <a:r>
              <a:rPr lang="vi-VN" dirty="0"/>
              <a:t>Odluka mora biti u vezi sa </a:t>
            </a:r>
            <a:r>
              <a:rPr lang="vi-VN" dirty="0" smtClean="0"/>
              <a:t>potreb</a:t>
            </a:r>
            <a:r>
              <a:rPr lang="sr-Latn-RS" dirty="0" smtClean="0"/>
              <a:t>ama</a:t>
            </a:r>
            <a:r>
              <a:rPr lang="vi-VN" dirty="0" smtClean="0"/>
              <a:t> </a:t>
            </a:r>
            <a:r>
              <a:rPr lang="vi-VN" dirty="0"/>
              <a:t>svake </a:t>
            </a:r>
            <a:r>
              <a:rPr lang="vi-VN" dirty="0" smtClean="0"/>
              <a:t>države, </a:t>
            </a:r>
            <a:r>
              <a:rPr lang="vi-VN" dirty="0"/>
              <a:t>ali mora da se zasniva na </a:t>
            </a:r>
            <a:r>
              <a:rPr lang="vi-VN" dirty="0" smtClean="0"/>
              <a:t>praviln</a:t>
            </a:r>
            <a:r>
              <a:rPr lang="sr-Latn-RS" dirty="0" smtClean="0"/>
              <a:t>oj</a:t>
            </a:r>
            <a:r>
              <a:rPr lang="vi-VN" dirty="0" smtClean="0"/>
              <a:t> </a:t>
            </a:r>
            <a:r>
              <a:rPr lang="vi-VN" dirty="0"/>
              <a:t>procene jednog broja </a:t>
            </a:r>
            <a:r>
              <a:rPr lang="vi-VN" dirty="0" smtClean="0"/>
              <a:t>faktor</a:t>
            </a:r>
            <a:r>
              <a:rPr lang="sr-Latn-RS" dirty="0" smtClean="0"/>
              <a:t>a...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Licne i/ili stecene karateristike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69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sr-Latn-RS" dirty="0" smtClean="0"/>
              <a:t>I. NEOTUDJIVE I STECENE KARATERISTIKE:</a:t>
            </a:r>
          </a:p>
          <a:p>
            <a:pPr>
              <a:buFontTx/>
              <a:buChar char="-"/>
            </a:pPr>
            <a:r>
              <a:rPr lang="sr-Latn-RS" dirty="0" smtClean="0"/>
              <a:t>Neotudjive: rasa, boja koze ili pak jezik</a:t>
            </a:r>
          </a:p>
          <a:p>
            <a:pPr>
              <a:buFontTx/>
              <a:buChar char="-"/>
            </a:pPr>
            <a:r>
              <a:rPr lang="sr-Latn-RS" dirty="0" smtClean="0"/>
              <a:t>Stecene: nacionalnosti, modeli ponasanja, amblemi</a:t>
            </a:r>
          </a:p>
          <a:p>
            <a:pPr marL="45720" indent="0">
              <a:buNone/>
            </a:pPr>
            <a:r>
              <a:rPr lang="sr-Latn-RS" dirty="0" smtClean="0"/>
              <a:t>* Utvrdjuju se </a:t>
            </a:r>
            <a:r>
              <a:rPr lang="sr-Latn-RS" b="1" dirty="0" smtClean="0"/>
              <a:t>markeri</a:t>
            </a:r>
            <a:r>
              <a:rPr lang="sr-Latn-RS" dirty="0" smtClean="0"/>
              <a:t> grupnog identiteta </a:t>
            </a:r>
          </a:p>
          <a:p>
            <a:pPr marL="45720" indent="0">
              <a:buNone/>
            </a:pPr>
            <a:r>
              <a:rPr lang="sr-Latn-RS" dirty="0"/>
              <a:t> </a:t>
            </a:r>
            <a:r>
              <a:rPr lang="sr-Latn-RS" dirty="0" smtClean="0"/>
              <a:t>II. SOCIJALNI I ISTORISKI KONTEKST</a:t>
            </a:r>
          </a:p>
          <a:p>
            <a:pPr>
              <a:buFontTx/>
              <a:buChar char="-"/>
            </a:pPr>
            <a:r>
              <a:rPr lang="sr-Latn-RS" dirty="0" smtClean="0"/>
              <a:t>Tradicionalno ukorenjene netrpeljivosti </a:t>
            </a:r>
          </a:p>
          <a:p>
            <a:pPr>
              <a:buFontTx/>
              <a:buChar char="-"/>
            </a:pPr>
            <a:r>
              <a:rPr lang="sr-Latn-RS" dirty="0" smtClean="0"/>
              <a:t>Istoriski sukobi i trnutno drustveno stanje</a:t>
            </a:r>
          </a:p>
          <a:p>
            <a:pPr>
              <a:buFontTx/>
              <a:buChar char="-"/>
            </a:pPr>
            <a:r>
              <a:rPr lang="sr-Latn-RS" dirty="0" smtClean="0"/>
              <a:t>Povecanja oredjenog kriminalitat</a:t>
            </a:r>
          </a:p>
          <a:p>
            <a:pPr>
              <a:buFontTx/>
              <a:buChar char="-"/>
            </a:pPr>
            <a:r>
              <a:rPr lang="sr-Latn-RS" dirty="0" smtClean="0"/>
              <a:t>Netrpeljivosti usled vece vidljivosti grupe (LGBT ili obleli od HIVA)</a:t>
            </a:r>
          </a:p>
          <a:p>
            <a:pPr marL="45720" indent="0">
              <a:buNone/>
            </a:pPr>
            <a:r>
              <a:rPr lang="sr-Latn-RS" dirty="0" smtClean="0"/>
              <a:t>*Najcesce zastupljene karateristike su: rasa, etnicitet, poreklo/nacionalnost, religiska pripadnost a sve cesce i seksualna orjentacija. Treba obratiti paznju kako su pomenuti termini definisani u nacionalnom zakonodavstvu pogotovo kada govorimo o rasi ili nacionalnosti.</a:t>
            </a:r>
          </a:p>
          <a:p>
            <a:pPr marL="45720" indent="0">
              <a:buNone/>
            </a:pPr>
            <a:endParaRPr lang="sr-Latn-R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Faktori za procenu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054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DOKAZI:</a:t>
            </a:r>
          </a:p>
          <a:p>
            <a:pPr>
              <a:buFontTx/>
              <a:buChar char="-"/>
            </a:pPr>
            <a:r>
              <a:rPr lang="sr-Latn-RS" dirty="0" smtClean="0"/>
              <a:t>PRIRODA ZLOCINA</a:t>
            </a:r>
          </a:p>
          <a:p>
            <a:pPr>
              <a:buFontTx/>
              <a:buChar char="-"/>
            </a:pPr>
            <a:r>
              <a:rPr lang="sr-Latn-RS" dirty="0" smtClean="0"/>
              <a:t>KVALITET ISTRAGE</a:t>
            </a:r>
          </a:p>
          <a:p>
            <a:pPr>
              <a:buFontTx/>
              <a:buChar char="-"/>
            </a:pPr>
            <a:r>
              <a:rPr lang="sr-Latn-RS" dirty="0" smtClean="0"/>
              <a:t>USTAVNE I ZAKONSKE ODREDBE PO PITANJU PRIKUPLJANJA I IZVODJENA DOKAZA</a:t>
            </a:r>
          </a:p>
          <a:p>
            <a:pPr>
              <a:buFontTx/>
              <a:buChar char="-"/>
            </a:pPr>
            <a:r>
              <a:rPr lang="sr-Latn-RS" dirty="0" smtClean="0"/>
              <a:t>*MOTIV JE CESTO OCIGLEDA ALI UME DA BUDE I SKRIVEN TE ZAHEVA DALJU ISTRAGU.</a:t>
            </a:r>
          </a:p>
          <a:p>
            <a:pPr>
              <a:buFontTx/>
              <a:buChar char="-"/>
            </a:pPr>
            <a:r>
              <a:rPr lang="sr-Latn-RS" dirty="0" smtClean="0"/>
              <a:t>PROBLEM „VISE MOTIVA“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DOKAZI I MOTIVI?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IMOVINA KAO I POJEDINCI MOGU BITI POGODJENI ZLOCINOM MOTIVISANIM MRZNJOM</a:t>
            </a:r>
          </a:p>
          <a:p>
            <a:r>
              <a:rPr lang="sr-Latn-RS" dirty="0" smtClean="0"/>
              <a:t>NORMA MORA DA BUDE SIMETRICNA (DVOSMERNA)</a:t>
            </a:r>
          </a:p>
          <a:p>
            <a:r>
              <a:rPr lang="sr-Latn-RS" dirty="0" smtClean="0"/>
              <a:t>SUDOVI MORAJU BITI U OBAVEZI DA RAZMATRAJU ZLOCIN IZ MRZNJE ONDA KADA SU PREZENTOVANI SA RELEVATNIM DOKAZIMA</a:t>
            </a:r>
          </a:p>
          <a:p>
            <a:r>
              <a:rPr lang="sr-Latn-RS" dirty="0" smtClean="0"/>
              <a:t>NORMA MORA DA PREPOZNAJE OPSTE PRIHVACENJE NEOTUDJIVE KARATERISTIKE POJEDINCA</a:t>
            </a:r>
          </a:p>
          <a:p>
            <a:r>
              <a:rPr lang="sr-Latn-RS" dirty="0" smtClean="0"/>
              <a:t>NORMA MORA DA UZME U OBZIR SOCIJANE I ISTORISKE OBRASCE TRADICIONALNO UKORENJENE DISKRIMINACIJE</a:t>
            </a:r>
          </a:p>
          <a:p>
            <a:r>
              <a:rPr lang="sr-Latn-RS" dirty="0" smtClean="0"/>
              <a:t>TERMINOLOGIJA MORA BITI JASNA I PRECIZNA</a:t>
            </a:r>
          </a:p>
          <a:p>
            <a:r>
              <a:rPr lang="sr-Latn-RS" dirty="0" smtClean="0"/>
              <a:t>NRMA NE TREBA DA UZIMA U OBZIR AKO JE ZRTVA GRESKOM TARGETIRANA</a:t>
            </a:r>
          </a:p>
          <a:p>
            <a:r>
              <a:rPr lang="sr-Latn-RS" dirty="0" smtClean="0"/>
              <a:t>NORMA TREBA DA PREPOZNA VISE MOTIVA ZBOG KOJI JE POCINJENO KRIVICNO DELO. </a:t>
            </a:r>
          </a:p>
          <a:p>
            <a:pPr marL="45720" indent="0">
              <a:buNone/>
            </a:pPr>
            <a:endParaRPr lang="sr-Latn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FORMIRANJE NORME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27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 smtClean="0"/>
              <a:t>krivi</a:t>
            </a:r>
            <a:r>
              <a:rPr lang="sr-Latn-RS" dirty="0" smtClean="0"/>
              <a:t>c</a:t>
            </a:r>
            <a:r>
              <a:rPr lang="en-US" dirty="0" smtClean="0"/>
              <a:t>no </a:t>
            </a:r>
            <a:r>
              <a:rPr lang="en-US" dirty="0" err="1"/>
              <a:t>delo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RS" dirty="0" smtClean="0"/>
              <a:t>c</a:t>
            </a:r>
            <a:r>
              <a:rPr lang="en-US" dirty="0" err="1" smtClean="0"/>
              <a:t>injeno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mržnje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pripadnosti</a:t>
            </a:r>
            <a:r>
              <a:rPr lang="en-US" dirty="0"/>
              <a:t> </a:t>
            </a:r>
            <a:r>
              <a:rPr lang="en-US" dirty="0" err="1"/>
              <a:t>rasi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veroispovesti</a:t>
            </a:r>
            <a:r>
              <a:rPr lang="en-US" dirty="0"/>
              <a:t>,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etničke</a:t>
            </a:r>
            <a:r>
              <a:rPr lang="en-US" dirty="0"/>
              <a:t> </a:t>
            </a:r>
            <a:r>
              <a:rPr lang="en-US" dirty="0" err="1"/>
              <a:t>pripadnosti</a:t>
            </a:r>
            <a:r>
              <a:rPr lang="en-US" dirty="0"/>
              <a:t>, </a:t>
            </a:r>
            <a:r>
              <a:rPr lang="en-US" dirty="0" err="1"/>
              <a:t>pola</a:t>
            </a:r>
            <a:r>
              <a:rPr lang="en-US" dirty="0"/>
              <a:t>, </a:t>
            </a:r>
            <a:r>
              <a:rPr lang="en-US" dirty="0" err="1"/>
              <a:t>seksualne</a:t>
            </a:r>
            <a:r>
              <a:rPr lang="en-US" dirty="0"/>
              <a:t> </a:t>
            </a:r>
            <a:r>
              <a:rPr lang="en-US" dirty="0" err="1"/>
              <a:t>orijentacije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rodnog</a:t>
            </a:r>
            <a:r>
              <a:rPr lang="en-US" dirty="0"/>
              <a:t> </a:t>
            </a:r>
            <a:r>
              <a:rPr lang="en-US" dirty="0" err="1"/>
              <a:t>identiteta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okolnost</a:t>
            </a:r>
            <a:r>
              <a:rPr lang="en-US" dirty="0"/>
              <a:t> </a:t>
            </a:r>
            <a:r>
              <a:rPr lang="en-US" dirty="0" err="1"/>
              <a:t>sud</a:t>
            </a:r>
            <a:r>
              <a:rPr lang="en-US" dirty="0"/>
              <a:t> </a:t>
            </a:r>
            <a:r>
              <a:rPr lang="sr-Latn-RS" dirty="0" err="1" smtClean="0"/>
              <a:t>c</a:t>
            </a:r>
            <a:r>
              <a:rPr lang="en-US" dirty="0" smtClean="0"/>
              <a:t>e </a:t>
            </a:r>
            <a:r>
              <a:rPr lang="en-US" dirty="0" err="1"/>
              <a:t>ceniti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otežavajuću</a:t>
            </a:r>
            <a:r>
              <a:rPr lang="en-US" dirty="0"/>
              <a:t> </a:t>
            </a:r>
            <a:r>
              <a:rPr lang="en-US" dirty="0" err="1"/>
              <a:t>okolnost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propisana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obeležje</a:t>
            </a:r>
            <a:r>
              <a:rPr lang="en-US" dirty="0"/>
              <a:t> </a:t>
            </a:r>
            <a:r>
              <a:rPr lang="en-US" dirty="0" err="1" smtClean="0"/>
              <a:t>krivi</a:t>
            </a:r>
            <a:r>
              <a:rPr lang="sr-Latn-RS" dirty="0" smtClean="0"/>
              <a:t>c</a:t>
            </a:r>
            <a:r>
              <a:rPr lang="en-US" dirty="0" smtClean="0"/>
              <a:t>nog </a:t>
            </a:r>
            <a:r>
              <a:rPr lang="en-US" dirty="0" err="1"/>
              <a:t>dela</a:t>
            </a:r>
            <a:r>
              <a:rPr lang="en-US" dirty="0" smtClean="0"/>
              <a:t>.</a:t>
            </a:r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r>
              <a:rPr lang="sr-Latn-RS" dirty="0" smtClean="0"/>
              <a:t>Nacinjen kompromis, izostali su: </a:t>
            </a:r>
            <a:r>
              <a:rPr lang="vi-VN" dirty="0" smtClean="0"/>
              <a:t>veroispovest, političko </a:t>
            </a:r>
            <a:r>
              <a:rPr lang="vi-VN" dirty="0"/>
              <a:t>ili </a:t>
            </a:r>
            <a:r>
              <a:rPr lang="vi-VN" dirty="0" smtClean="0"/>
              <a:t>drugo ubeđenj</a:t>
            </a:r>
            <a:r>
              <a:rPr lang="sr-Latn-RS" dirty="0" smtClean="0"/>
              <a:t>e</a:t>
            </a:r>
            <a:r>
              <a:rPr lang="vi-VN" dirty="0" smtClean="0"/>
              <a:t>, jezik</a:t>
            </a:r>
            <a:r>
              <a:rPr lang="sr-Latn-RS" dirty="0" smtClean="0"/>
              <a:t>, </a:t>
            </a:r>
            <a:r>
              <a:rPr lang="vi-VN" dirty="0" smtClean="0"/>
              <a:t>starost, zdravstveno stanj</a:t>
            </a:r>
            <a:r>
              <a:rPr lang="sr-Latn-RS" dirty="0" smtClean="0"/>
              <a:t>e</a:t>
            </a:r>
            <a:r>
              <a:rPr lang="vi-VN" dirty="0" smtClean="0"/>
              <a:t>, inva</a:t>
            </a:r>
            <a:r>
              <a:rPr lang="sr-Latn-RS" dirty="0" smtClean="0"/>
              <a:t>l</a:t>
            </a:r>
            <a:r>
              <a:rPr lang="vi-VN" dirty="0" smtClean="0"/>
              <a:t>idite</a:t>
            </a:r>
            <a:r>
              <a:rPr lang="sr-Latn-RS" dirty="0" smtClean="0"/>
              <a:t>t</a:t>
            </a:r>
            <a:r>
              <a:rPr lang="vi-VN" dirty="0" smtClean="0"/>
              <a:t>, obrazovanj</a:t>
            </a:r>
            <a:r>
              <a:rPr lang="sr-Latn-RS" dirty="0" smtClean="0"/>
              <a:t>e</a:t>
            </a:r>
            <a:r>
              <a:rPr lang="vi-VN" dirty="0" smtClean="0"/>
              <a:t>, društven</a:t>
            </a:r>
            <a:r>
              <a:rPr lang="sr-Latn-RS" dirty="0" smtClean="0"/>
              <a:t>i</a:t>
            </a:r>
            <a:r>
              <a:rPr lang="vi-VN" dirty="0" smtClean="0"/>
              <a:t> položaj, socijalno porekl</a:t>
            </a:r>
            <a:r>
              <a:rPr lang="sr-Latn-RS" dirty="0" smtClean="0"/>
              <a:t>o</a:t>
            </a:r>
            <a:r>
              <a:rPr lang="vi-VN" dirty="0" smtClean="0"/>
              <a:t>, </a:t>
            </a:r>
            <a:r>
              <a:rPr lang="vi-VN" dirty="0"/>
              <a:t>imovnom stanju ili </a:t>
            </a:r>
            <a:r>
              <a:rPr lang="vi-VN" dirty="0" smtClean="0"/>
              <a:t>neko drugo lično svojstv</a:t>
            </a:r>
            <a:r>
              <a:rPr lang="sr-Latn-RS" dirty="0" smtClean="0"/>
              <a:t>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Clna 54a krivicnog zakonika 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36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Zlocini iz mrznje (ZM) su krivicna dela pocinjena/motivisana na osnovu predrasude.</a:t>
            </a:r>
          </a:p>
          <a:p>
            <a:r>
              <a:rPr lang="sr-Latn-RS" dirty="0" smtClean="0"/>
              <a:t>ZM ne predstavlja jedan specificni akt/krivicno delo vec moze biti zastrasivanje, ptetnja, unistavanje imovine, napad, ubistvo ili bilo koje drugo krivicno delo.</a:t>
            </a:r>
          </a:p>
          <a:p>
            <a:r>
              <a:rPr lang="sr-Latn-RS" dirty="0" smtClean="0"/>
              <a:t>Stoga „zlocin iz mrznje ili „zlocin iz predrasude“ opisuje karateristiku zlocina a ne govori o nekom specificnom delu tj clanu krivicnog zakonika.</a:t>
            </a:r>
          </a:p>
          <a:p>
            <a:r>
              <a:rPr lang="sr-Latn-RS" dirty="0" smtClean="0"/>
              <a:t>Termin opisuje koncept a ne pravnu definiciju</a:t>
            </a:r>
          </a:p>
          <a:p>
            <a:r>
              <a:rPr lang="sr-Latn-RS" dirty="0" smtClean="0"/>
              <a:t>Nema konsezusa oko univerzalne definicije ali ima oko potrebnih elemenata pri izradi zakona.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DEFINISANJE ZLOCINA IZ MRZNJE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4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ZM uvek sadrzi dva osnovna elementa:</a:t>
            </a:r>
          </a:p>
          <a:p>
            <a:r>
              <a:rPr lang="sr-Latn-RS" dirty="0" smtClean="0"/>
              <a:t>Krivicno delo</a:t>
            </a:r>
          </a:p>
          <a:p>
            <a:r>
              <a:rPr lang="sr-Latn-RS" dirty="0" smtClean="0"/>
              <a:t>Predrasudu/mrznju kao motiv</a:t>
            </a:r>
          </a:p>
          <a:p>
            <a:endParaRPr lang="sr-Latn-RS" dirty="0"/>
          </a:p>
          <a:p>
            <a:r>
              <a:rPr lang="sr-Latn-RS" dirty="0" smtClean="0"/>
              <a:t>ZM uvek </a:t>
            </a:r>
            <a:r>
              <a:rPr lang="sr-Latn-RS" b="1" dirty="0" smtClean="0"/>
              <a:t>zahteva krivicno</a:t>
            </a:r>
            <a:r>
              <a:rPr lang="sr-Latn-RS" dirty="0" smtClean="0"/>
              <a:t> delo koje je motivisano predrasudom/mrznjom gde bez ovog elementa nema ZM vec je u pitanju krivicno delo.</a:t>
            </a:r>
          </a:p>
          <a:p>
            <a:r>
              <a:rPr lang="sr-Latn-RS" dirty="0" smtClean="0"/>
              <a:t>Pocinilac targetira zrtvu zbog njenog </a:t>
            </a:r>
            <a:r>
              <a:rPr lang="sr-Latn-RS" b="1" dirty="0" smtClean="0"/>
              <a:t>zasticenog licnog svojstva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Dva elementa zM-a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74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Impakt/unitcaj na zajednicu/e</a:t>
            </a:r>
          </a:p>
          <a:p>
            <a:r>
              <a:rPr lang="sr-Latn-RS" dirty="0" smtClean="0"/>
              <a:t>Zrtve zlocina iz mrznje su targetirane zbog svog </a:t>
            </a:r>
            <a:r>
              <a:rPr lang="sr-Latn-RS" b="1" dirty="0" smtClean="0"/>
              <a:t>licnog svojstva</a:t>
            </a:r>
            <a:r>
              <a:rPr lang="sr-Latn-RS" dirty="0" smtClean="0"/>
              <a:t> tj onoga sto </a:t>
            </a:r>
            <a:r>
              <a:rPr lang="sr-Latn-RS" b="1" dirty="0" smtClean="0"/>
              <a:t>predstvaljaju</a:t>
            </a:r>
            <a:r>
              <a:rPr lang="sr-Latn-RS" dirty="0" smtClean="0"/>
              <a:t> redije nego zbog onoga sto licno jesu.</a:t>
            </a:r>
          </a:p>
          <a:p>
            <a:r>
              <a:rPr lang="sr-Latn-RS" dirty="0" smtClean="0"/>
              <a:t>Efekat koji stvara ZM se prostire na sva jedinke koje imaju isto ili slicno licno svojstvo (sirenje straha).</a:t>
            </a:r>
          </a:p>
          <a:p>
            <a:endParaRPr lang="sr-Latn-RS" dirty="0"/>
          </a:p>
          <a:p>
            <a:r>
              <a:rPr lang="sr-Latn-RS" dirty="0" smtClean="0"/>
              <a:t>ZM ostecuju veze izmedju zajednica i pojedinaca, urusavaju drustvenu koheziju i onemogucavaju aktivno ucesce.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Specificnosti ZM-a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89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Pocinilac moze da pocini delo vodjen ljubomrom ili zeljom da zadovolji vrsnjacka ocekivanja (pridoda vrnjckih ocekivanja moze da kaflifikuju ili diskvalifikuje delo kao zlocin iz mrznje)</a:t>
            </a:r>
          </a:p>
          <a:p>
            <a:r>
              <a:rPr lang="sr-Latn-RS" dirty="0" smtClean="0"/>
              <a:t>Pocinilac nema direktnu mzrnju prema zrtvi/meti ali ima prema grupi ciji je ona clan.</a:t>
            </a:r>
          </a:p>
          <a:p>
            <a:r>
              <a:rPr lang="sr-Latn-RS" dirty="0" smtClean="0"/>
              <a:t>Pocinilac je neprijateljski orijentisan prema svim grupama izvan svoje drustvene grupe (dvosmerno).</a:t>
            </a:r>
          </a:p>
          <a:p>
            <a:r>
              <a:rPr lang="sr-Latn-RS" dirty="0" smtClean="0"/>
              <a:t>Na jednom apstraktnom nivou, zrtva moze da prestavlja IDEJU, kao sto su drustvene tenzije oko imigracione politike, prema kojim pocinilac ima jak negativni nagon.</a:t>
            </a:r>
          </a:p>
          <a:p>
            <a:r>
              <a:rPr lang="sr-Latn-RS" dirty="0" smtClean="0"/>
              <a:t>PREDRASUDA je siri termin od mrznje i obicno je vezan za grupe ili ideje koje neke grupe predstavljaju u ocim pocinioca.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Predrasuda ili mrznja?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29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Poruka koju delo salje a obicno ide u smeru da zrtva nije, ne treba ili ne sve da bude clan datog drustva.</a:t>
            </a:r>
          </a:p>
          <a:p>
            <a:pPr marL="45720" indent="0">
              <a:buNone/>
            </a:pPr>
            <a:endParaRPr lang="sr-Latn-RS" dirty="0" smtClean="0"/>
          </a:p>
          <a:p>
            <a:r>
              <a:rPr lang="sr-Latn-RS" dirty="0" smtClean="0"/>
              <a:t>LJUDSKA PRAVA I JEDNAKOST (koncep jednakosti)</a:t>
            </a:r>
          </a:p>
          <a:p>
            <a:pPr marL="45720" indent="0">
              <a:buNone/>
            </a:pPr>
            <a:endParaRPr lang="sr-Latn-RS" dirty="0" smtClean="0"/>
          </a:p>
          <a:p>
            <a:r>
              <a:rPr lang="sr-Latn-RS" dirty="0" smtClean="0"/>
              <a:t>EFEKAT PO ZRTVU (ozbiljnija pretnja po mentalno zdravlje)</a:t>
            </a:r>
          </a:p>
          <a:p>
            <a:pPr marL="45720" indent="0">
              <a:buNone/>
            </a:pPr>
            <a:endParaRPr lang="sr-Latn-RS" dirty="0" smtClean="0"/>
          </a:p>
          <a:p>
            <a:r>
              <a:rPr lang="sr-Latn-RS" dirty="0" smtClean="0"/>
              <a:t>NEGATIVAN UTICAJ </a:t>
            </a:r>
            <a:r>
              <a:rPr lang="sr-Latn-RS" smtClean="0"/>
              <a:t>NA ZAJEDNICU </a:t>
            </a:r>
            <a:r>
              <a:rPr lang="sr-Latn-RS" dirty="0" smtClean="0"/>
              <a:t>( simbolicki i relani uticaj)</a:t>
            </a:r>
          </a:p>
          <a:p>
            <a:pPr marL="45720" indent="0">
              <a:buNone/>
            </a:pPr>
            <a:endParaRPr lang="sr-Latn-RS" dirty="0" smtClean="0"/>
          </a:p>
          <a:p>
            <a:r>
              <a:rPr lang="sr-Latn-RS" dirty="0" smtClean="0"/>
              <a:t>BEZBEDNOSNO PITANJE (javni red i mir, unozavanje tezija)</a:t>
            </a:r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Sta izdvaja zlocin iz mrznje?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580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FORMALNA:</a:t>
            </a:r>
          </a:p>
          <a:p>
            <a:pPr marL="45720" indent="0">
              <a:buNone/>
            </a:pPr>
            <a:r>
              <a:rPr lang="sr-Latn-RS" dirty="0" smtClean="0"/>
              <a:t>Neadekvatna istraga i utrdjivanje cinjenickog stanja (zanemarivanje elementa mrznje)</a:t>
            </a:r>
          </a:p>
          <a:p>
            <a:pPr marL="45720" indent="0">
              <a:buNone/>
            </a:pPr>
            <a:r>
              <a:rPr lang="sr-Latn-RS" dirty="0" smtClean="0"/>
              <a:t>Neadekvatna klasifikacija dela od strane tuzilastva</a:t>
            </a:r>
          </a:p>
          <a:p>
            <a:pPr marL="45720" indent="0">
              <a:buNone/>
            </a:pPr>
            <a:r>
              <a:rPr lang="sr-Latn-RS" dirty="0" smtClean="0"/>
              <a:t>Propustanje suda da odredi odgovarajucu kaznu</a:t>
            </a:r>
          </a:p>
          <a:p>
            <a:pPr marL="45720" indent="0">
              <a:buNone/>
            </a:pPr>
            <a:endParaRPr lang="sr-Latn-RS" dirty="0" smtClean="0"/>
          </a:p>
          <a:p>
            <a:pPr marL="45720" indent="0">
              <a:buNone/>
            </a:pPr>
            <a:r>
              <a:rPr lang="sr-Latn-RS" dirty="0" smtClean="0"/>
              <a:t>POLITICKA VAZNOST</a:t>
            </a:r>
          </a:p>
          <a:p>
            <a:pPr marL="45720" indent="0">
              <a:buNone/>
            </a:pPr>
            <a:r>
              <a:rPr lang="sr-Latn-RS" dirty="0" smtClean="0"/>
              <a:t>Uspostavljanje drustvenog konsenzusa</a:t>
            </a:r>
          </a:p>
          <a:p>
            <a:pPr marL="45720" indent="0">
              <a:buNone/>
            </a:pPr>
            <a:r>
              <a:rPr lang="sr-Latn-RS" dirty="0" smtClean="0"/>
              <a:t>Prevetivno delovanje</a:t>
            </a:r>
          </a:p>
          <a:p>
            <a:pPr marL="45720" indent="0">
              <a:buNone/>
            </a:pPr>
            <a:r>
              <a:rPr lang="sr-Latn-RS" dirty="0" smtClean="0"/>
              <a:t>Sustinska inkluzija</a:t>
            </a:r>
          </a:p>
          <a:p>
            <a:pPr marL="45720" indent="0">
              <a:buNone/>
            </a:pPr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VAZNOST POSTOJANJA ZM-a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8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3200" dirty="0" smtClean="0"/>
              <a:t>GENOCID</a:t>
            </a:r>
          </a:p>
          <a:p>
            <a:endParaRPr lang="sr-Latn-RS" sz="3200" dirty="0" smtClean="0"/>
          </a:p>
          <a:p>
            <a:r>
              <a:rPr lang="sr-Latn-RS" sz="3200" dirty="0" smtClean="0"/>
              <a:t>ANTI-DISKRIMINACIONO ZAKONODAVSTVO</a:t>
            </a:r>
          </a:p>
          <a:p>
            <a:pPr marL="45720" indent="0">
              <a:buNone/>
            </a:pPr>
            <a:endParaRPr lang="sr-Latn-RS" sz="3200" dirty="0" smtClean="0"/>
          </a:p>
          <a:p>
            <a:r>
              <a:rPr lang="sr-Latn-RS" sz="3200" dirty="0" smtClean="0"/>
              <a:t>GOVOR MRZNJE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POVEZANI KONCEPTI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31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UN Pakt o gradjanskim i politickim pravima</a:t>
            </a:r>
          </a:p>
          <a:p>
            <a:r>
              <a:rPr lang="sr-Latn-RS" dirty="0" smtClean="0"/>
              <a:t>UN Konvencija o eliminaciji svih odlika rasne diskriminacije (ukljucujuci nacinalnost i etnicitet)</a:t>
            </a:r>
          </a:p>
          <a:p>
            <a:pPr marL="45720" indent="0">
              <a:buNone/>
            </a:pPr>
            <a:endParaRPr lang="sr-Latn-RS" dirty="0"/>
          </a:p>
          <a:p>
            <a:pPr marL="45720" indent="0">
              <a:buNone/>
            </a:pPr>
            <a:r>
              <a:rPr lang="sr-Latn-RS" dirty="0" smtClean="0"/>
              <a:t>Clan 4. Konvencije</a:t>
            </a:r>
          </a:p>
          <a:p>
            <a:pPr marL="45720" indent="0">
              <a:buNone/>
            </a:pPr>
            <a:r>
              <a:rPr lang="sr-Latn-RS" dirty="0" smtClean="0"/>
              <a:t>Nalaze kako pozitivne tako i negativne mere</a:t>
            </a:r>
          </a:p>
          <a:p>
            <a:pPr marL="45720" indent="0" algn="just">
              <a:buNone/>
            </a:pPr>
            <a:r>
              <a:rPr lang="sr-Latn-RS" dirty="0" smtClean="0"/>
              <a:t>Clan4. a</a:t>
            </a:r>
            <a:r>
              <a:rPr lang="sr-Latn-RS" dirty="0"/>
              <a:t>) da utvrde </a:t>
            </a:r>
            <a:r>
              <a:rPr lang="sr-Latn-RS" b="1" dirty="0"/>
              <a:t>kao krivično djelo </a:t>
            </a:r>
            <a:r>
              <a:rPr lang="sr-Latn-RS" dirty="0"/>
              <a:t>svako širenje ideja zasnovanih na superiornosti ili rasnoj mržnji, svako </a:t>
            </a:r>
            <a:r>
              <a:rPr lang="sr-Latn-RS" dirty="0" smtClean="0"/>
              <a:t>podsticanje </a:t>
            </a:r>
            <a:r>
              <a:rPr lang="sr-Latn-RS" dirty="0"/>
              <a:t>na rasnu diskriminaciju, </a:t>
            </a:r>
            <a:r>
              <a:rPr lang="sr-Latn-RS" b="1" dirty="0"/>
              <a:t>kao i sva djela nasilja</a:t>
            </a:r>
            <a:r>
              <a:rPr lang="sr-Latn-RS" dirty="0"/>
              <a:t>, ili izazivanja na takva nasilja, uperenih </a:t>
            </a:r>
            <a:r>
              <a:rPr lang="sr-Latn-RS" dirty="0" smtClean="0"/>
              <a:t>protiv </a:t>
            </a:r>
            <a:r>
              <a:rPr lang="sr-Latn-RS" dirty="0"/>
              <a:t>svake rase ili svake grupe osoba druge boje ili drugog etničkog porijekla, kao i pružanje </a:t>
            </a:r>
            <a:r>
              <a:rPr lang="sr-Latn-RS" dirty="0" smtClean="0"/>
              <a:t>pomoći </a:t>
            </a:r>
            <a:r>
              <a:rPr lang="sr-Latn-RS" dirty="0"/>
              <a:t>rasističkim aktivnostima, podrazumijevajući tu i njihovo </a:t>
            </a:r>
            <a:r>
              <a:rPr lang="sr-Latn-RS" dirty="0" smtClean="0"/>
              <a:t>finansiranje.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MEDJUNARODNI INSTRUMENTI I ZM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176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812</TotalTime>
  <Words>1186</Words>
  <Application>Microsoft Office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Grid</vt:lpstr>
      <vt:lpstr>ZLOCIN IZ MRZNJE manifestacija diskriminacije</vt:lpstr>
      <vt:lpstr>DEFINISANJE ZLOCINA IZ MRZNJE</vt:lpstr>
      <vt:lpstr>Dva elementa zM-a</vt:lpstr>
      <vt:lpstr>Specificnosti ZM-a</vt:lpstr>
      <vt:lpstr>Predrasuda ili mrznja?</vt:lpstr>
      <vt:lpstr>Sta izdvaja zlocin iz mrznje?</vt:lpstr>
      <vt:lpstr>VAZNOST POSTOJANJA ZM-a</vt:lpstr>
      <vt:lpstr>POVEZANI KONCEPTI</vt:lpstr>
      <vt:lpstr>MEDJUNARODNI INSTRUMENTI I ZM</vt:lpstr>
      <vt:lpstr>Secic V. Hrvatska</vt:lpstr>
      <vt:lpstr>Krivicno delo ili otezavajuca okolnost?</vt:lpstr>
      <vt:lpstr>Opsti i specificni pristup otezavajucoj oklnosti</vt:lpstr>
      <vt:lpstr>Licne i/ili stecene karateristike</vt:lpstr>
      <vt:lpstr>Faktori za procenu</vt:lpstr>
      <vt:lpstr>DOKAZI I MOTIVI?</vt:lpstr>
      <vt:lpstr>FORMIRANJE NORME</vt:lpstr>
      <vt:lpstr>Clna 54a krivicnog zakonika 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ZLOCIN IZ MRZNJE manifestacija diskriminacije</dc:title>
  <dc:creator>Mladen A. P</dc:creator>
  <cp:lastModifiedBy>Mladen A. P</cp:lastModifiedBy>
  <cp:revision>25</cp:revision>
  <dcterms:created xsi:type="dcterms:W3CDTF">2014-09-08T08:09:38Z</dcterms:created>
  <dcterms:modified xsi:type="dcterms:W3CDTF">2014-09-08T21:42:30Z</dcterms:modified>
</cp:coreProperties>
</file>