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7" r:id="rId4"/>
    <p:sldId id="278" r:id="rId5"/>
    <p:sldId id="279"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80" r:id="rId25"/>
    <p:sldId id="281" r:id="rId26"/>
    <p:sldId id="282" r:id="rId27"/>
    <p:sldId id="283" r:id="rId28"/>
    <p:sldId id="286" r:id="rId29"/>
    <p:sldId id="284" r:id="rId3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5" autoAdjust="0"/>
    <p:restoredTop sz="94660"/>
  </p:normalViewPr>
  <p:slideViewPr>
    <p:cSldViewPr snapToGrid="0">
      <p:cViewPr varScale="1">
        <p:scale>
          <a:sx n="95" d="100"/>
          <a:sy n="95" d="100"/>
        </p:scale>
        <p:origin x="3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1186929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312659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366437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117603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2462978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184569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40467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45046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359121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291609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F4661-32AE-4C20-803C-2534A1A71ED9}" type="datetimeFigureOut">
              <a:rPr lang="bs-Latn-BA" smtClean="0"/>
              <a:t>22.5.2014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FC4FCC69-1A0E-4219-A8F0-97F25F85D1D9}" type="slidenum">
              <a:rPr lang="bs-Latn-BA" smtClean="0"/>
              <a:t>‹#›</a:t>
            </a:fld>
            <a:endParaRPr lang="bs-Latn-BA"/>
          </a:p>
        </p:txBody>
      </p:sp>
    </p:spTree>
    <p:extLst>
      <p:ext uri="{BB962C8B-B14F-4D97-AF65-F5344CB8AC3E}">
        <p14:creationId xmlns:p14="http://schemas.microsoft.com/office/powerpoint/2010/main" val="18610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F4661-32AE-4C20-803C-2534A1A71ED9}" type="datetimeFigureOut">
              <a:rPr lang="bs-Latn-BA" smtClean="0"/>
              <a:t>22.5.2014</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FCC69-1A0E-4219-A8F0-97F25F85D1D9}" type="slidenum">
              <a:rPr lang="bs-Latn-BA" smtClean="0"/>
              <a:t>‹#›</a:t>
            </a:fld>
            <a:endParaRPr lang="bs-Latn-BA"/>
          </a:p>
        </p:txBody>
      </p:sp>
    </p:spTree>
    <p:extLst>
      <p:ext uri="{BB962C8B-B14F-4D97-AF65-F5344CB8AC3E}">
        <p14:creationId xmlns:p14="http://schemas.microsoft.com/office/powerpoint/2010/main" val="2870208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9323"/>
          </a:xfrm>
        </p:spPr>
        <p:txBody>
          <a:bodyPr>
            <a:normAutofit/>
          </a:bodyPr>
          <a:lstStyle/>
          <a:p>
            <a:pPr algn="ctr"/>
            <a:r>
              <a:rPr lang="bs-Latn-BA" sz="2000" dirty="0" smtClean="0"/>
              <a:t>Ustavni sud BiH – </a:t>
            </a:r>
            <a:r>
              <a:rPr lang="bs-Latn-BA" sz="2000" dirty="0" err="1" smtClean="0"/>
              <a:t>apelaciona</a:t>
            </a:r>
            <a:r>
              <a:rPr lang="bs-Latn-BA" sz="2000" dirty="0" smtClean="0"/>
              <a:t> nadležnost</a:t>
            </a:r>
            <a:endParaRPr lang="bs-Latn-BA" sz="2000" dirty="0"/>
          </a:p>
        </p:txBody>
      </p:sp>
      <p:sp>
        <p:nvSpPr>
          <p:cNvPr id="3" name="Content Placeholder 2"/>
          <p:cNvSpPr>
            <a:spLocks noGrp="1"/>
          </p:cNvSpPr>
          <p:nvPr>
            <p:ph idx="1"/>
          </p:nvPr>
        </p:nvSpPr>
        <p:spPr>
          <a:xfrm>
            <a:off x="838200" y="1326382"/>
            <a:ext cx="10515600" cy="4850581"/>
          </a:xfrm>
        </p:spPr>
        <p:txBody>
          <a:bodyPr>
            <a:normAutofit/>
          </a:bodyPr>
          <a:lstStyle/>
          <a:p>
            <a:pPr marL="0" indent="0">
              <a:buNone/>
            </a:pPr>
            <a:r>
              <a:rPr lang="bs-Latn-BA" sz="4000" dirty="0" smtClean="0"/>
              <a:t>Član VI/3.b) Ustava BiH</a:t>
            </a:r>
          </a:p>
          <a:p>
            <a:pPr marL="0" indent="0">
              <a:buNone/>
            </a:pPr>
            <a:endParaRPr lang="bs-Latn-BA" sz="4000" dirty="0" smtClean="0"/>
          </a:p>
          <a:p>
            <a:pPr marL="0" indent="0">
              <a:buNone/>
            </a:pPr>
            <a:r>
              <a:rPr lang="bs-Latn-BA" sz="4000" dirty="0" smtClean="0"/>
              <a:t>„Ustavni sud također ima apelacionu nadležnost u pitanjima koja su sadržana u ovom Ustavu, kada ona postanu predmet spora zbog presude bilo kojeg suda u Bosni i Hercegovini.“</a:t>
            </a:r>
            <a:endParaRPr lang="bs-Latn-BA" sz="4000" dirty="0"/>
          </a:p>
        </p:txBody>
      </p:sp>
    </p:spTree>
    <p:extLst>
      <p:ext uri="{BB962C8B-B14F-4D97-AF65-F5344CB8AC3E}">
        <p14:creationId xmlns:p14="http://schemas.microsoft.com/office/powerpoint/2010/main" val="2646925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952"/>
          </a:xfrm>
        </p:spPr>
        <p:txBody>
          <a:bodyPr>
            <a:normAutofit/>
          </a:bodyPr>
          <a:lstStyle/>
          <a:p>
            <a:pPr algn="ctr"/>
            <a:r>
              <a:rPr lang="bs-Latn-BA" sz="2000" dirty="0" smtClean="0"/>
              <a:t>Član 18.</a:t>
            </a:r>
            <a:br>
              <a:rPr lang="bs-Latn-BA" sz="2000" dirty="0" smtClean="0"/>
            </a:br>
            <a:r>
              <a:rPr lang="bs-Latn-BA" sz="2000" dirty="0" smtClean="0"/>
              <a:t>(dopustivost apelacije)</a:t>
            </a:r>
            <a:endParaRPr lang="bs-Latn-BA" sz="2000" dirty="0"/>
          </a:p>
        </p:txBody>
      </p:sp>
      <p:sp>
        <p:nvSpPr>
          <p:cNvPr id="3" name="Content Placeholder 2"/>
          <p:cNvSpPr>
            <a:spLocks noGrp="1"/>
          </p:cNvSpPr>
          <p:nvPr>
            <p:ph idx="1"/>
          </p:nvPr>
        </p:nvSpPr>
        <p:spPr/>
        <p:txBody>
          <a:bodyPr/>
          <a:lstStyle/>
          <a:p>
            <a:pPr marL="0" indent="0">
              <a:buNone/>
            </a:pPr>
            <a:r>
              <a:rPr lang="hr-HR" altLang="sr-Latn-RS" sz="3600" dirty="0" smtClean="0"/>
              <a:t>(4)Ustavni sud će odbaciti apelaciju kao očigledno </a:t>
            </a:r>
            <a:r>
              <a:rPr lang="hr-HR" altLang="sr-Latn-RS" sz="3600" i="1" dirty="0" smtClean="0"/>
              <a:t>(prima </a:t>
            </a:r>
            <a:r>
              <a:rPr lang="hr-HR" altLang="sr-Latn-RS" sz="3600" i="1" dirty="0" err="1" smtClean="0"/>
              <a:t>facie</a:t>
            </a:r>
            <a:r>
              <a:rPr lang="hr-HR" altLang="sr-Latn-RS" sz="3600" i="1" dirty="0" smtClean="0"/>
              <a:t>)</a:t>
            </a:r>
            <a:r>
              <a:rPr lang="hr-HR" altLang="sr-Latn-RS" sz="3600" dirty="0" smtClean="0"/>
              <a:t> neosnovanu kada utvrdi da ne postoji opravdan zahtjev stranke u postupku, odnosno da predočene činjenice ne mogu opravdati tvrdnju da postoji kršenje Ustavom zaštićenih prava i/ili kada se za stranku u postupku utvrdi da ne snosi posljedice kršenja Ustavom zaštićenih prava, tako da je ispitivanje merituma apelacije nepotrebno. </a:t>
            </a:r>
            <a:endParaRPr lang="bs-Latn-BA" altLang="sr-Latn-RS" sz="3600" dirty="0" smtClean="0"/>
          </a:p>
          <a:p>
            <a:endParaRPr lang="bs-Latn-BA" dirty="0"/>
          </a:p>
        </p:txBody>
      </p:sp>
    </p:spTree>
    <p:extLst>
      <p:ext uri="{BB962C8B-B14F-4D97-AF65-F5344CB8AC3E}">
        <p14:creationId xmlns:p14="http://schemas.microsoft.com/office/powerpoint/2010/main" val="4005160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9565"/>
          </a:xfrm>
        </p:spPr>
        <p:txBody>
          <a:bodyPr>
            <a:normAutofit fontScale="90000"/>
          </a:bodyPr>
          <a:lstStyle/>
          <a:p>
            <a:pPr algn="ctr"/>
            <a:r>
              <a:rPr lang="bs-Latn-BA" sz="2000" dirty="0" smtClean="0"/>
              <a:t>Član 18.</a:t>
            </a:r>
            <a:br>
              <a:rPr lang="bs-Latn-BA" sz="2000" dirty="0" smtClean="0"/>
            </a:br>
            <a:r>
              <a:rPr lang="bs-Latn-BA" sz="2000" dirty="0" smtClean="0"/>
              <a:t>(dopustivost apelacije)</a:t>
            </a:r>
            <a:endParaRPr lang="bs-Latn-BA" sz="2000" dirty="0"/>
          </a:p>
        </p:txBody>
      </p:sp>
      <p:sp>
        <p:nvSpPr>
          <p:cNvPr id="3" name="Content Placeholder 2"/>
          <p:cNvSpPr>
            <a:spLocks noGrp="1"/>
          </p:cNvSpPr>
          <p:nvPr>
            <p:ph idx="1"/>
          </p:nvPr>
        </p:nvSpPr>
        <p:spPr/>
        <p:txBody>
          <a:bodyPr/>
          <a:lstStyle/>
          <a:p>
            <a:pPr marL="0" indent="0">
              <a:buNone/>
            </a:pPr>
            <a:r>
              <a:rPr lang="bs-Latn-BA" altLang="sr-Latn-RS" sz="4400" dirty="0" smtClean="0"/>
              <a:t>(5)</a:t>
            </a:r>
            <a:r>
              <a:rPr lang="en-US" altLang="sr-Latn-RS" sz="4400" dirty="0" err="1" smtClean="0"/>
              <a:t>Ustavni</a:t>
            </a:r>
            <a:r>
              <a:rPr lang="en-US" altLang="sr-Latn-RS" sz="4400" dirty="0" smtClean="0"/>
              <a:t> </a:t>
            </a:r>
            <a:r>
              <a:rPr lang="en-US" altLang="sr-Latn-RS" sz="4400" dirty="0" err="1" smtClean="0"/>
              <a:t>sud</a:t>
            </a:r>
            <a:r>
              <a:rPr lang="hr-HR" altLang="sr-Latn-RS" sz="4400" dirty="0" smtClean="0"/>
              <a:t> ć</a:t>
            </a:r>
            <a:r>
              <a:rPr lang="en-US" altLang="sr-Latn-RS" sz="4400" dirty="0" smtClean="0"/>
              <a:t>e </a:t>
            </a:r>
            <a:r>
              <a:rPr lang="en-US" altLang="sr-Latn-RS" sz="4400" dirty="0" err="1" smtClean="0"/>
              <a:t>odbaciti</a:t>
            </a:r>
            <a:r>
              <a:rPr lang="en-US" altLang="sr-Latn-RS" sz="4400" dirty="0" smtClean="0"/>
              <a:t> </a:t>
            </a:r>
            <a:r>
              <a:rPr lang="en-US" altLang="sr-Latn-RS" sz="4400" dirty="0" err="1" smtClean="0"/>
              <a:t>apelaciju</a:t>
            </a:r>
            <a:r>
              <a:rPr lang="en-US" altLang="sr-Latn-RS" sz="4400" dirty="0" smtClean="0"/>
              <a:t> </a:t>
            </a:r>
            <a:r>
              <a:rPr lang="en-US" altLang="sr-Latn-RS" sz="4400" dirty="0" err="1" smtClean="0"/>
              <a:t>kada</a:t>
            </a:r>
            <a:r>
              <a:rPr lang="en-US" altLang="sr-Latn-RS" sz="4400" dirty="0" smtClean="0"/>
              <a:t> </a:t>
            </a:r>
            <a:r>
              <a:rPr lang="en-US" altLang="sr-Latn-RS" sz="4400" dirty="0" err="1" smtClean="0"/>
              <a:t>ocijeni</a:t>
            </a:r>
            <a:r>
              <a:rPr lang="en-US" altLang="sr-Latn-RS" sz="4400" dirty="0" smtClean="0"/>
              <a:t> da </a:t>
            </a:r>
            <a:r>
              <a:rPr lang="en-US" altLang="sr-Latn-RS" sz="4400" dirty="0" err="1" smtClean="0"/>
              <a:t>apelant</a:t>
            </a:r>
            <a:r>
              <a:rPr lang="en-US" altLang="sr-Latn-RS" sz="4400" dirty="0" smtClean="0"/>
              <a:t> </a:t>
            </a:r>
            <a:r>
              <a:rPr lang="en-US" altLang="sr-Latn-RS" sz="4400" dirty="0" err="1" smtClean="0"/>
              <a:t>nije</a:t>
            </a:r>
            <a:r>
              <a:rPr lang="en-US" altLang="sr-Latn-RS" sz="4400" dirty="0" smtClean="0"/>
              <a:t> </a:t>
            </a:r>
            <a:r>
              <a:rPr lang="en-US" altLang="sr-Latn-RS" sz="4400" dirty="0" err="1" smtClean="0"/>
              <a:t>pretrpio</a:t>
            </a:r>
            <a:r>
              <a:rPr lang="en-US" altLang="sr-Latn-RS" sz="4400" dirty="0" smtClean="0"/>
              <a:t> </a:t>
            </a:r>
            <a:r>
              <a:rPr lang="en-US" altLang="sr-Latn-RS" sz="4400" dirty="0" err="1" smtClean="0"/>
              <a:t>zna</a:t>
            </a:r>
            <a:r>
              <a:rPr lang="hr-HR" altLang="sr-Latn-RS" sz="4400" dirty="0" smtClean="0"/>
              <a:t>č</a:t>
            </a:r>
            <a:r>
              <a:rPr lang="en-US" altLang="sr-Latn-RS" sz="4400" dirty="0" err="1" smtClean="0"/>
              <a:t>ajniju</a:t>
            </a:r>
            <a:r>
              <a:rPr lang="hr-HR" altLang="sr-Latn-RS" sz="4400" dirty="0" smtClean="0"/>
              <a:t> š</a:t>
            </a:r>
            <a:r>
              <a:rPr lang="en-US" altLang="sr-Latn-RS" sz="4400" dirty="0" err="1" smtClean="0"/>
              <a:t>tetu</a:t>
            </a:r>
            <a:r>
              <a:rPr lang="en-US" altLang="sr-Latn-RS" sz="4400" dirty="0" smtClean="0"/>
              <a:t> </a:t>
            </a:r>
            <a:r>
              <a:rPr lang="en-US" altLang="sr-Latn-RS" sz="4400" dirty="0" err="1" smtClean="0"/>
              <a:t>izuzev</a:t>
            </a:r>
            <a:r>
              <a:rPr lang="en-US" altLang="sr-Latn-RS" sz="4400" dirty="0" smtClean="0"/>
              <a:t> </a:t>
            </a:r>
            <a:r>
              <a:rPr lang="en-US" altLang="sr-Latn-RS" sz="4400" dirty="0" err="1" smtClean="0"/>
              <a:t>ako</a:t>
            </a:r>
            <a:r>
              <a:rPr lang="en-US" altLang="sr-Latn-RS" sz="4400" dirty="0" smtClean="0"/>
              <a:t> </a:t>
            </a:r>
            <a:r>
              <a:rPr lang="en-US" altLang="sr-Latn-RS" sz="4400" dirty="0" err="1" smtClean="0"/>
              <a:t>po</a:t>
            </a:r>
            <a:r>
              <a:rPr lang="hr-HR" altLang="sr-Latn-RS" sz="4400" dirty="0" smtClean="0"/>
              <a:t>š</a:t>
            </a:r>
            <a:r>
              <a:rPr lang="en-US" altLang="sr-Latn-RS" sz="4400" dirty="0" err="1" smtClean="0"/>
              <a:t>tivanje</a:t>
            </a:r>
            <a:r>
              <a:rPr lang="en-US" altLang="sr-Latn-RS" sz="4400" dirty="0" smtClean="0"/>
              <a:t> </a:t>
            </a:r>
            <a:r>
              <a:rPr lang="en-US" altLang="sr-Latn-RS" sz="4400" dirty="0" err="1" smtClean="0"/>
              <a:t>ljudskih</a:t>
            </a:r>
            <a:r>
              <a:rPr lang="en-US" altLang="sr-Latn-RS" sz="4400" dirty="0" smtClean="0"/>
              <a:t> </a:t>
            </a:r>
            <a:r>
              <a:rPr lang="en-US" altLang="sr-Latn-RS" sz="4400" dirty="0" err="1" smtClean="0"/>
              <a:t>prava</a:t>
            </a:r>
            <a:r>
              <a:rPr lang="hr-HR" altLang="sr-Latn-RS" sz="4400" dirty="0" smtClean="0"/>
              <a:t>, </a:t>
            </a:r>
            <a:r>
              <a:rPr lang="en-US" altLang="sr-Latn-RS" sz="4400" dirty="0" err="1" smtClean="0"/>
              <a:t>kako</a:t>
            </a:r>
            <a:r>
              <a:rPr lang="en-US" altLang="sr-Latn-RS" sz="4400" dirty="0" smtClean="0"/>
              <a:t> je to </a:t>
            </a:r>
            <a:r>
              <a:rPr lang="en-US" altLang="sr-Latn-RS" sz="4400" dirty="0" err="1" smtClean="0"/>
              <a:t>definirano</a:t>
            </a:r>
            <a:r>
              <a:rPr lang="en-US" altLang="sr-Latn-RS" sz="4400" dirty="0" smtClean="0"/>
              <a:t> u </a:t>
            </a:r>
            <a:r>
              <a:rPr lang="en-US" altLang="sr-Latn-RS" sz="4400" dirty="0" err="1" smtClean="0"/>
              <a:t>Ustavu</a:t>
            </a:r>
            <a:r>
              <a:rPr lang="hr-HR" altLang="sr-Latn-RS" sz="4400" dirty="0" smtClean="0"/>
              <a:t>, </a:t>
            </a:r>
            <a:r>
              <a:rPr lang="en-US" altLang="sr-Latn-RS" sz="4400" dirty="0" err="1" smtClean="0"/>
              <a:t>zahtijeva</a:t>
            </a:r>
            <a:r>
              <a:rPr lang="en-US" altLang="sr-Latn-RS" sz="4400" dirty="0" smtClean="0"/>
              <a:t> </a:t>
            </a:r>
            <a:r>
              <a:rPr lang="en-US" altLang="sr-Latn-RS" sz="4400" dirty="0" err="1" smtClean="0"/>
              <a:t>razmatranje</a:t>
            </a:r>
            <a:r>
              <a:rPr lang="en-US" altLang="sr-Latn-RS" sz="4400" dirty="0" smtClean="0"/>
              <a:t> </a:t>
            </a:r>
            <a:r>
              <a:rPr lang="en-US" altLang="sr-Latn-RS" sz="4400" dirty="0" err="1" smtClean="0"/>
              <a:t>apelacije</a:t>
            </a:r>
            <a:r>
              <a:rPr lang="en-US" altLang="sr-Latn-RS" sz="4400" dirty="0" smtClean="0"/>
              <a:t> u </a:t>
            </a:r>
            <a:r>
              <a:rPr lang="en-US" altLang="sr-Latn-RS" sz="4400" dirty="0" err="1" smtClean="0"/>
              <a:t>meritumu</a:t>
            </a:r>
            <a:r>
              <a:rPr lang="hr-HR" altLang="sr-Latn-RS" sz="4400" dirty="0" smtClean="0"/>
              <a:t>. </a:t>
            </a:r>
            <a:endParaRPr lang="bs-Latn-BA" altLang="sr-Latn-RS" sz="4400" dirty="0" smtClean="0"/>
          </a:p>
          <a:p>
            <a:endParaRPr lang="bs-Latn-BA" dirty="0"/>
          </a:p>
        </p:txBody>
      </p:sp>
    </p:spTree>
    <p:extLst>
      <p:ext uri="{BB962C8B-B14F-4D97-AF65-F5344CB8AC3E}">
        <p14:creationId xmlns:p14="http://schemas.microsoft.com/office/powerpoint/2010/main" val="2049744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a:bodyPr>
          <a:lstStyle/>
          <a:p>
            <a:pPr algn="ctr"/>
            <a:r>
              <a:rPr lang="hr-HR" sz="2000" b="1" dirty="0" smtClean="0"/>
              <a:t>Član 21.</a:t>
            </a:r>
            <a:r>
              <a:rPr lang="bs-Latn-BA" sz="2000" b="1" dirty="0" smtClean="0"/>
              <a:t/>
            </a:r>
            <a:br>
              <a:rPr lang="bs-Latn-BA" sz="2000" b="1" dirty="0" smtClean="0"/>
            </a:br>
            <a:r>
              <a:rPr lang="hr-HR" sz="2000" b="1" dirty="0" smtClean="0"/>
              <a:t>(Sadržaj zahtjeva/apelacije)</a:t>
            </a:r>
            <a:endParaRPr lang="bs-Latn-BA" sz="2000" dirty="0"/>
          </a:p>
        </p:txBody>
      </p:sp>
      <p:sp>
        <p:nvSpPr>
          <p:cNvPr id="3" name="Content Placeholder 2"/>
          <p:cNvSpPr>
            <a:spLocks noGrp="1"/>
          </p:cNvSpPr>
          <p:nvPr>
            <p:ph idx="1"/>
          </p:nvPr>
        </p:nvSpPr>
        <p:spPr>
          <a:xfrm>
            <a:off x="838200" y="1366576"/>
            <a:ext cx="10515600" cy="4810387"/>
          </a:xfrm>
        </p:spPr>
        <p:txBody>
          <a:bodyPr>
            <a:normAutofit/>
          </a:bodyPr>
          <a:lstStyle/>
          <a:p>
            <a:pPr marL="0" indent="0">
              <a:buNone/>
              <a:defRPr/>
            </a:pPr>
            <a:r>
              <a:rPr lang="hr-HR" dirty="0" smtClean="0"/>
              <a:t>(2)Apelacija </a:t>
            </a:r>
            <a:r>
              <a:rPr lang="hr-HR" dirty="0"/>
              <a:t>iz člana VI/3.b) Ustava treba da sadrži:</a:t>
            </a:r>
            <a:endParaRPr lang="bs-Latn-BA" dirty="0"/>
          </a:p>
          <a:p>
            <a:pPr marL="0" indent="0" fontAlgn="auto">
              <a:spcAft>
                <a:spcPts val="0"/>
              </a:spcAft>
              <a:buNone/>
              <a:defRPr/>
            </a:pPr>
            <a:r>
              <a:rPr lang="hr-HR" dirty="0" smtClean="0"/>
              <a:t>a) odluku </a:t>
            </a:r>
            <a:r>
              <a:rPr lang="hr-HR" dirty="0"/>
              <a:t>suda u Bosni i Hercegovini koja se osporava; </a:t>
            </a:r>
            <a:endParaRPr lang="bs-Latn-BA" dirty="0"/>
          </a:p>
          <a:p>
            <a:pPr marL="0" indent="0" fontAlgn="auto">
              <a:spcAft>
                <a:spcPts val="0"/>
              </a:spcAft>
              <a:buNone/>
              <a:defRPr/>
            </a:pPr>
            <a:r>
              <a:rPr lang="hr-HR" dirty="0" smtClean="0"/>
              <a:t>b) odredbe </a:t>
            </a:r>
            <a:r>
              <a:rPr lang="hr-HR" dirty="0"/>
              <a:t>Ustava i/ili međunarodnih dokumenata o ljudskim pravima koji se primjenjuju u Bosni i Hercegovini za koje apelant smatra da su povrijeđene; </a:t>
            </a:r>
            <a:endParaRPr lang="bs-Latn-BA" dirty="0"/>
          </a:p>
          <a:p>
            <a:pPr marL="0" indent="0" fontAlgn="auto">
              <a:spcAft>
                <a:spcPts val="0"/>
              </a:spcAft>
              <a:buNone/>
              <a:defRPr/>
            </a:pPr>
            <a:r>
              <a:rPr lang="hr-HR" dirty="0" smtClean="0"/>
              <a:t>c) navode</a:t>
            </a:r>
            <a:r>
              <a:rPr lang="hr-HR" dirty="0"/>
              <a:t>, činjenice i dokaze na kojima se apelacija zasniva; </a:t>
            </a:r>
            <a:endParaRPr lang="bs-Latn-BA" dirty="0"/>
          </a:p>
          <a:p>
            <a:pPr marL="0" indent="0" fontAlgn="auto">
              <a:spcAft>
                <a:spcPts val="0"/>
              </a:spcAft>
              <a:buNone/>
              <a:defRPr/>
            </a:pPr>
            <a:r>
              <a:rPr lang="hr-HR" dirty="0" smtClean="0"/>
              <a:t>d) u </a:t>
            </a:r>
            <a:r>
              <a:rPr lang="hr-HR" dirty="0"/>
              <a:t>nedostatku osporene odluke, razloge za podnošenje apelacije; </a:t>
            </a:r>
            <a:endParaRPr lang="bs-Latn-BA" dirty="0"/>
          </a:p>
          <a:p>
            <a:pPr marL="0" indent="0" fontAlgn="auto">
              <a:spcAft>
                <a:spcPts val="0"/>
              </a:spcAft>
              <a:buNone/>
              <a:defRPr/>
            </a:pPr>
            <a:r>
              <a:rPr lang="hr-HR" dirty="0" smtClean="0"/>
              <a:t>e) potpis </a:t>
            </a:r>
            <a:r>
              <a:rPr lang="hr-HR" dirty="0"/>
              <a:t>podnosioca apelacije, odnosno ovlaštenog punomoćnika.</a:t>
            </a:r>
            <a:endParaRPr lang="bs-Latn-BA" dirty="0"/>
          </a:p>
          <a:p>
            <a:pPr marL="0" indent="0" fontAlgn="auto">
              <a:spcAft>
                <a:spcPts val="0"/>
              </a:spcAft>
              <a:buNone/>
              <a:defRPr/>
            </a:pPr>
            <a:r>
              <a:rPr lang="hr-HR" dirty="0" smtClean="0"/>
              <a:t>f) posebnu </a:t>
            </a:r>
            <a:r>
              <a:rPr lang="hr-HR" dirty="0"/>
              <a:t>punomoć za zastupanje pred Ustavnim sudom ako podnosilac apelacije ima zastupnika </a:t>
            </a:r>
            <a:endParaRPr lang="bs-Latn-BA" dirty="0"/>
          </a:p>
          <a:p>
            <a:endParaRPr lang="bs-Latn-BA" dirty="0"/>
          </a:p>
        </p:txBody>
      </p:sp>
    </p:spTree>
    <p:extLst>
      <p:ext uri="{BB962C8B-B14F-4D97-AF65-F5344CB8AC3E}">
        <p14:creationId xmlns:p14="http://schemas.microsoft.com/office/powerpoint/2010/main" val="1994659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9807"/>
          </a:xfrm>
        </p:spPr>
        <p:txBody>
          <a:bodyPr>
            <a:normAutofit/>
          </a:bodyPr>
          <a:lstStyle/>
          <a:p>
            <a:pPr algn="ctr"/>
            <a:r>
              <a:rPr lang="hr-HR" sz="2000" b="1" dirty="0" smtClean="0"/>
              <a:t>Član 23.</a:t>
            </a:r>
            <a:r>
              <a:rPr lang="bs-Latn-BA" sz="2000" b="1" dirty="0" smtClean="0"/>
              <a:t/>
            </a:r>
            <a:br>
              <a:rPr lang="bs-Latn-BA" sz="2000" b="1" dirty="0" smtClean="0"/>
            </a:br>
            <a:r>
              <a:rPr lang="hr-HR" sz="2000" b="1" dirty="0" smtClean="0"/>
              <a:t>(Odgovor na zahtjev/apelaciju)</a:t>
            </a:r>
            <a:endParaRPr lang="bs-Latn-BA" sz="2000" dirty="0"/>
          </a:p>
        </p:txBody>
      </p:sp>
      <p:sp>
        <p:nvSpPr>
          <p:cNvPr id="3" name="Content Placeholder 2"/>
          <p:cNvSpPr>
            <a:spLocks noGrp="1"/>
          </p:cNvSpPr>
          <p:nvPr>
            <p:ph idx="1"/>
          </p:nvPr>
        </p:nvSpPr>
        <p:spPr>
          <a:xfrm>
            <a:off x="838200" y="1326382"/>
            <a:ext cx="10515600" cy="4850581"/>
          </a:xfrm>
        </p:spPr>
        <p:txBody>
          <a:bodyPr>
            <a:normAutofit lnSpcReduction="10000"/>
          </a:bodyPr>
          <a:lstStyle/>
          <a:p>
            <a:pPr marL="0" indent="0" fontAlgn="auto">
              <a:spcAft>
                <a:spcPts val="0"/>
              </a:spcAft>
              <a:buNone/>
              <a:defRPr/>
            </a:pPr>
            <a:r>
              <a:rPr lang="hr-HR" dirty="0" smtClean="0"/>
              <a:t>(2) Ustavni </a:t>
            </a:r>
            <a:r>
              <a:rPr lang="hr-HR" dirty="0"/>
              <a:t>sud dostavlja zahtjev/apelaciju donosiocu osporenog akta radi davanja odgovora, odnosno dostavljanja spisa.</a:t>
            </a:r>
            <a:endParaRPr lang="bs-Latn-BA" dirty="0"/>
          </a:p>
          <a:p>
            <a:pPr marL="0" indent="0" fontAlgn="auto">
              <a:spcAft>
                <a:spcPts val="0"/>
              </a:spcAft>
              <a:buNone/>
              <a:defRPr/>
            </a:pPr>
            <a:r>
              <a:rPr lang="hr-HR" dirty="0" smtClean="0"/>
              <a:t>(3) Ustavni </a:t>
            </a:r>
            <a:r>
              <a:rPr lang="hr-HR" dirty="0"/>
              <a:t>sud dostavlja apelaciju i drugoj stranci u postupku u kojem je donesena presuda/odluka koja se pobija apelacijom s ciljem davanja odgovora.</a:t>
            </a:r>
            <a:endParaRPr lang="bs-Latn-BA" dirty="0"/>
          </a:p>
          <a:p>
            <a:pPr marL="0" indent="0" fontAlgn="auto">
              <a:spcAft>
                <a:spcPts val="0"/>
              </a:spcAft>
              <a:buNone/>
              <a:defRPr/>
            </a:pPr>
            <a:r>
              <a:rPr lang="hr-HR" dirty="0" smtClean="0"/>
              <a:t>(4) Nedostavljanje </a:t>
            </a:r>
            <a:r>
              <a:rPr lang="hr-HR" dirty="0"/>
              <a:t>odgovora na zahtjev/apelaciju ne utiče na tok postupka pred Ustavnim sudom, koji će u tom slučaju temeljiti svoju odluku na dostavljenim informacijama koje nisu osporene od strane drugih učesnika u postupku.</a:t>
            </a:r>
            <a:endParaRPr lang="bs-Latn-BA" dirty="0"/>
          </a:p>
          <a:p>
            <a:pPr marL="0" indent="0" fontAlgn="auto">
              <a:spcAft>
                <a:spcPts val="0"/>
              </a:spcAft>
              <a:buNone/>
              <a:defRPr/>
            </a:pPr>
            <a:r>
              <a:rPr lang="hr-HR" dirty="0" smtClean="0"/>
              <a:t>(6) U </a:t>
            </a:r>
            <a:r>
              <a:rPr lang="hr-HR" dirty="0"/>
              <a:t>slučaju kada se radi o istom ili sličnom pitanju Ustavni sud neće dostavljati zahtjev/apelaciju radi davanja odgovora već će uzeti u obzir ranije dostavljene odgovore.</a:t>
            </a:r>
            <a:endParaRPr lang="bs-Latn-BA" dirty="0"/>
          </a:p>
          <a:p>
            <a:endParaRPr lang="bs-Latn-BA" dirty="0"/>
          </a:p>
        </p:txBody>
      </p:sp>
    </p:spTree>
    <p:extLst>
      <p:ext uri="{BB962C8B-B14F-4D97-AF65-F5344CB8AC3E}">
        <p14:creationId xmlns:p14="http://schemas.microsoft.com/office/powerpoint/2010/main" val="1270069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0387"/>
          </a:xfrm>
        </p:spPr>
        <p:txBody>
          <a:bodyPr>
            <a:normAutofit/>
          </a:bodyPr>
          <a:lstStyle/>
          <a:p>
            <a:pPr algn="ctr"/>
            <a:r>
              <a:rPr lang="hr-HR" altLang="sr-Latn-RS" sz="2000" b="1" dirty="0" smtClean="0"/>
              <a:t>Član 31.</a:t>
            </a:r>
            <a:r>
              <a:rPr lang="bs-Latn-BA" altLang="sr-Latn-RS" sz="2000" b="1" dirty="0" smtClean="0"/>
              <a:t/>
            </a:r>
            <a:br>
              <a:rPr lang="bs-Latn-BA" altLang="sr-Latn-RS" sz="2000" b="1" dirty="0" smtClean="0"/>
            </a:br>
            <a:r>
              <a:rPr lang="hr-HR" altLang="sr-Latn-RS" sz="2000" b="1" dirty="0" smtClean="0"/>
              <a:t>(Obim odlučivanja)</a:t>
            </a:r>
            <a:endParaRPr lang="bs-Latn-BA" sz="2000" dirty="0"/>
          </a:p>
        </p:txBody>
      </p:sp>
      <p:sp>
        <p:nvSpPr>
          <p:cNvPr id="3" name="Content Placeholder 2"/>
          <p:cNvSpPr>
            <a:spLocks noGrp="1"/>
          </p:cNvSpPr>
          <p:nvPr>
            <p:ph idx="1"/>
          </p:nvPr>
        </p:nvSpPr>
        <p:spPr/>
        <p:txBody>
          <a:bodyPr/>
          <a:lstStyle/>
          <a:p>
            <a:pPr marL="0" indent="0">
              <a:buNone/>
            </a:pPr>
            <a:endParaRPr lang="hr-HR" sz="4000" dirty="0" smtClean="0"/>
          </a:p>
          <a:p>
            <a:pPr marL="0" indent="0">
              <a:buNone/>
            </a:pPr>
            <a:r>
              <a:rPr lang="hr-HR" sz="4000" dirty="0" smtClean="0"/>
              <a:t>Kod odlučivanja Ustavni sud u pravilu ispituje postoje li samo one povrede koje su iznesene u zahtjevu/apelaciji.</a:t>
            </a:r>
            <a:endParaRPr lang="bs-Latn-BA" sz="4000" dirty="0" smtClean="0"/>
          </a:p>
          <a:p>
            <a:endParaRPr lang="bs-Latn-BA" dirty="0"/>
          </a:p>
        </p:txBody>
      </p:sp>
    </p:spTree>
    <p:extLst>
      <p:ext uri="{BB962C8B-B14F-4D97-AF65-F5344CB8AC3E}">
        <p14:creationId xmlns:p14="http://schemas.microsoft.com/office/powerpoint/2010/main" val="372997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ctr"/>
            <a:r>
              <a:rPr lang="hr-HR" sz="2000" b="1" dirty="0" smtClean="0"/>
              <a:t>Član 57.</a:t>
            </a:r>
            <a:r>
              <a:rPr lang="bs-Latn-BA" sz="2000" b="1" dirty="0" smtClean="0"/>
              <a:t/>
            </a:r>
            <a:br>
              <a:rPr lang="bs-Latn-BA" sz="2000" b="1" dirty="0" smtClean="0"/>
            </a:br>
            <a:r>
              <a:rPr lang="hr-HR" sz="2000" b="1" dirty="0" smtClean="0"/>
              <a:t>(Vrste odluka)</a:t>
            </a:r>
            <a:endParaRPr lang="bs-Latn-BA" sz="2000" dirty="0"/>
          </a:p>
        </p:txBody>
      </p:sp>
      <p:sp>
        <p:nvSpPr>
          <p:cNvPr id="3" name="Content Placeholder 2"/>
          <p:cNvSpPr>
            <a:spLocks noGrp="1"/>
          </p:cNvSpPr>
          <p:nvPr>
            <p:ph idx="1"/>
          </p:nvPr>
        </p:nvSpPr>
        <p:spPr>
          <a:xfrm>
            <a:off x="838200" y="1564368"/>
            <a:ext cx="10515600" cy="4351338"/>
          </a:xfrm>
        </p:spPr>
        <p:txBody>
          <a:bodyPr>
            <a:normAutofit fontScale="92500"/>
          </a:bodyPr>
          <a:lstStyle/>
          <a:p>
            <a:pPr marL="0" indent="0">
              <a:buNone/>
              <a:defRPr/>
            </a:pPr>
            <a:r>
              <a:rPr lang="hr-HR" dirty="0" smtClean="0"/>
              <a:t>(1) Nakon </a:t>
            </a:r>
            <a:r>
              <a:rPr lang="hr-HR" dirty="0"/>
              <a:t>vijećanja i glasanja Ustavni sud donosi odluke.</a:t>
            </a:r>
            <a:endParaRPr lang="bs-Latn-BA" dirty="0"/>
          </a:p>
          <a:p>
            <a:pPr marL="0" indent="0">
              <a:buNone/>
              <a:defRPr/>
            </a:pPr>
            <a:r>
              <a:rPr lang="hr-HR" dirty="0" smtClean="0"/>
              <a:t>(2) Odluke </a:t>
            </a:r>
            <a:r>
              <a:rPr lang="hr-HR" dirty="0"/>
              <a:t>Ustavnog suda su:</a:t>
            </a:r>
            <a:endParaRPr lang="bs-Latn-BA" dirty="0"/>
          </a:p>
          <a:p>
            <a:pPr marL="0" indent="0" fontAlgn="auto">
              <a:spcAft>
                <a:spcPts val="0"/>
              </a:spcAft>
              <a:buNone/>
              <a:defRPr/>
            </a:pPr>
            <a:r>
              <a:rPr lang="hr-HR" dirty="0" smtClean="0"/>
              <a:t>a) dopustivosti </a:t>
            </a:r>
            <a:r>
              <a:rPr lang="hr-HR" dirty="0"/>
              <a:t>zahtjeva/apelacije; </a:t>
            </a:r>
            <a:endParaRPr lang="bs-Latn-BA" dirty="0"/>
          </a:p>
          <a:p>
            <a:pPr marL="0" indent="0" fontAlgn="auto">
              <a:spcAft>
                <a:spcPts val="0"/>
              </a:spcAft>
              <a:buNone/>
              <a:defRPr/>
            </a:pPr>
            <a:r>
              <a:rPr lang="hr-HR" dirty="0" smtClean="0"/>
              <a:t>b) o </a:t>
            </a:r>
            <a:r>
              <a:rPr lang="hr-HR" dirty="0"/>
              <a:t>dopustivosti i meritumu zahtjeva/apelacije (potpuna ili </a:t>
            </a:r>
            <a:r>
              <a:rPr lang="hr-HR" dirty="0" err="1"/>
              <a:t>djelimična</a:t>
            </a:r>
            <a:r>
              <a:rPr lang="hr-HR" dirty="0"/>
              <a:t>); </a:t>
            </a:r>
            <a:endParaRPr lang="bs-Latn-BA" dirty="0"/>
          </a:p>
          <a:p>
            <a:pPr marL="0" indent="0" fontAlgn="auto">
              <a:spcAft>
                <a:spcPts val="0"/>
              </a:spcAft>
              <a:buNone/>
              <a:defRPr/>
            </a:pPr>
            <a:r>
              <a:rPr lang="hr-HR" dirty="0" smtClean="0"/>
              <a:t>c) o </a:t>
            </a:r>
            <a:r>
              <a:rPr lang="hr-HR" dirty="0"/>
              <a:t>prestanku važenja odredbe/općeg akta </a:t>
            </a:r>
            <a:r>
              <a:rPr lang="hr-HR" dirty="0" err="1"/>
              <a:t>nesaglasne</a:t>
            </a:r>
            <a:r>
              <a:rPr lang="hr-HR" dirty="0"/>
              <a:t> sa Ustavom; </a:t>
            </a:r>
            <a:endParaRPr lang="bs-Latn-BA" dirty="0"/>
          </a:p>
          <a:p>
            <a:pPr marL="0" indent="0" fontAlgn="auto">
              <a:spcAft>
                <a:spcPts val="0"/>
              </a:spcAft>
              <a:buNone/>
              <a:defRPr/>
            </a:pPr>
            <a:r>
              <a:rPr lang="hr-HR" dirty="0" smtClean="0"/>
              <a:t>d) o </a:t>
            </a:r>
            <a:r>
              <a:rPr lang="hr-HR" dirty="0"/>
              <a:t>obustavi postupka; </a:t>
            </a:r>
            <a:endParaRPr lang="bs-Latn-BA" dirty="0"/>
          </a:p>
          <a:p>
            <a:pPr marL="0" indent="0" fontAlgn="auto">
              <a:spcAft>
                <a:spcPts val="0"/>
              </a:spcAft>
              <a:buNone/>
              <a:defRPr/>
            </a:pPr>
            <a:r>
              <a:rPr lang="hr-HR" dirty="0" smtClean="0"/>
              <a:t>e) o </a:t>
            </a:r>
            <a:r>
              <a:rPr lang="hr-HR" dirty="0"/>
              <a:t>privremenoj mjeri. </a:t>
            </a:r>
            <a:endParaRPr lang="bs-Latn-BA" dirty="0"/>
          </a:p>
          <a:p>
            <a:pPr marL="0" indent="0">
              <a:buNone/>
              <a:defRPr/>
            </a:pPr>
            <a:r>
              <a:rPr lang="hr-HR" dirty="0" smtClean="0"/>
              <a:t>(2) U </a:t>
            </a:r>
            <a:r>
              <a:rPr lang="hr-HR" dirty="0"/>
              <a:t>slučaju potrebe u postupku pred Ustavnim sudom, kao i o unutarnjim pitanjima Ustavnog suda, mogu se donositi rješenja i zaključci.</a:t>
            </a:r>
            <a:endParaRPr lang="bs-Latn-BA" dirty="0"/>
          </a:p>
          <a:p>
            <a:endParaRPr lang="bs-Latn-BA" dirty="0"/>
          </a:p>
        </p:txBody>
      </p:sp>
    </p:spTree>
    <p:extLst>
      <p:ext uri="{BB962C8B-B14F-4D97-AF65-F5344CB8AC3E}">
        <p14:creationId xmlns:p14="http://schemas.microsoft.com/office/powerpoint/2010/main" val="882311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0049"/>
          </a:xfrm>
        </p:spPr>
        <p:txBody>
          <a:bodyPr>
            <a:normAutofit/>
          </a:bodyPr>
          <a:lstStyle/>
          <a:p>
            <a:pPr algn="ctr"/>
            <a:r>
              <a:rPr lang="hr-HR" sz="2000" b="1" dirty="0" smtClean="0"/>
              <a:t>Član 62.</a:t>
            </a:r>
            <a:r>
              <a:rPr lang="bs-Latn-BA" sz="2000" b="1" dirty="0" smtClean="0"/>
              <a:t/>
            </a:r>
            <a:br>
              <a:rPr lang="bs-Latn-BA" sz="2000" b="1" dirty="0" smtClean="0"/>
            </a:br>
            <a:r>
              <a:rPr lang="hr-HR" sz="2000" b="1" dirty="0" smtClean="0"/>
              <a:t>(</a:t>
            </a:r>
            <a:r>
              <a:rPr lang="hr-HR" sz="2000" b="1" dirty="0" err="1" smtClean="0"/>
              <a:t>Dejstvo</a:t>
            </a:r>
            <a:r>
              <a:rPr lang="hr-HR" sz="2000" b="1" dirty="0" smtClean="0"/>
              <a:t> odluka o apelaciji)</a:t>
            </a:r>
            <a:endParaRPr lang="bs-Latn-BA" sz="2000" dirty="0"/>
          </a:p>
        </p:txBody>
      </p:sp>
      <p:sp>
        <p:nvSpPr>
          <p:cNvPr id="3" name="Content Placeholder 2"/>
          <p:cNvSpPr>
            <a:spLocks noGrp="1"/>
          </p:cNvSpPr>
          <p:nvPr>
            <p:ph idx="1"/>
          </p:nvPr>
        </p:nvSpPr>
        <p:spPr>
          <a:xfrm>
            <a:off x="838200" y="1574416"/>
            <a:ext cx="10515600" cy="4351338"/>
          </a:xfrm>
        </p:spPr>
        <p:txBody>
          <a:bodyPr/>
          <a:lstStyle/>
          <a:p>
            <a:pPr marL="0" indent="0">
              <a:buNone/>
            </a:pPr>
            <a:r>
              <a:rPr lang="hr-HR" altLang="sr-Latn-RS" dirty="0" smtClean="0"/>
              <a:t>(1) Odlukom kojom usvaja apelaciju Ustavni sud ukida osporenu odluku i predmet vraća sudu, odnosno organu koji je donio tu odluku na ponovni postupak, osim u slučaju kada se posljedice kršenja ustavnih prava mogu otkloniti na drugi način.</a:t>
            </a:r>
            <a:endParaRPr lang="bs-Latn-BA" altLang="sr-Latn-RS" dirty="0" smtClean="0"/>
          </a:p>
          <a:p>
            <a:pPr marL="0" indent="0">
              <a:buNone/>
            </a:pPr>
            <a:r>
              <a:rPr lang="hr-HR" altLang="sr-Latn-RS" dirty="0" smtClean="0"/>
              <a:t>(3) U obrazloženju odluke Ustavni sud navodi koje je ustavno pravo povrijeđeno i u čemu se sastoji povreda.</a:t>
            </a:r>
            <a:endParaRPr lang="bs-Latn-BA" altLang="sr-Latn-RS" dirty="0" smtClean="0"/>
          </a:p>
          <a:p>
            <a:pPr marL="0" indent="0">
              <a:buNone/>
            </a:pPr>
            <a:r>
              <a:rPr lang="hr-HR" altLang="sr-Latn-RS" dirty="0" smtClean="0"/>
              <a:t>(4) Sud, odnosno organ čija je odluka ukinuta, dužan je donijeti novu odluku pri čemu je obavezan poštovati pravno </a:t>
            </a:r>
            <a:r>
              <a:rPr lang="hr-HR" altLang="sr-Latn-RS" dirty="0" err="1" smtClean="0"/>
              <a:t>shvatanje</a:t>
            </a:r>
            <a:r>
              <a:rPr lang="hr-HR" altLang="sr-Latn-RS" dirty="0" smtClean="0"/>
              <a:t> Ustavnog suda o povredi Ustavom utvrđenih prava i osnovnih sloboda podnosioca apelacije.</a:t>
            </a:r>
            <a:endParaRPr lang="bs-Latn-BA" altLang="sr-Latn-RS" dirty="0" smtClean="0"/>
          </a:p>
          <a:p>
            <a:endParaRPr lang="bs-Latn-BA" dirty="0"/>
          </a:p>
        </p:txBody>
      </p:sp>
    </p:spTree>
    <p:extLst>
      <p:ext uri="{BB962C8B-B14F-4D97-AF65-F5344CB8AC3E}">
        <p14:creationId xmlns:p14="http://schemas.microsoft.com/office/powerpoint/2010/main" val="363540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0000"/>
          </a:xfrm>
        </p:spPr>
        <p:txBody>
          <a:bodyPr>
            <a:normAutofit/>
          </a:bodyPr>
          <a:lstStyle/>
          <a:p>
            <a:pPr algn="ctr"/>
            <a:r>
              <a:rPr lang="hr-HR" altLang="sr-Latn-RS" sz="2000" b="1" dirty="0" smtClean="0"/>
              <a:t>Član 62.</a:t>
            </a:r>
            <a:r>
              <a:rPr lang="bs-Latn-BA" altLang="sr-Latn-RS" sz="2000" b="1" dirty="0" smtClean="0"/>
              <a:t/>
            </a:r>
            <a:br>
              <a:rPr lang="bs-Latn-BA" altLang="sr-Latn-RS" sz="2000" b="1" dirty="0" smtClean="0"/>
            </a:br>
            <a:r>
              <a:rPr lang="hr-HR" altLang="sr-Latn-RS" sz="2000" b="1" dirty="0" smtClean="0"/>
              <a:t>(</a:t>
            </a:r>
            <a:r>
              <a:rPr lang="hr-HR" altLang="sr-Latn-RS" sz="2000" b="1" dirty="0" err="1" smtClean="0"/>
              <a:t>Dejstvo</a:t>
            </a:r>
            <a:r>
              <a:rPr lang="hr-HR" altLang="sr-Latn-RS" sz="2000" b="1" dirty="0" smtClean="0"/>
              <a:t> odluka o apelaciji)</a:t>
            </a:r>
            <a:endParaRPr lang="bs-Latn-BA" sz="2000" dirty="0"/>
          </a:p>
        </p:txBody>
      </p:sp>
      <p:sp>
        <p:nvSpPr>
          <p:cNvPr id="3" name="Content Placeholder 2"/>
          <p:cNvSpPr>
            <a:spLocks noGrp="1"/>
          </p:cNvSpPr>
          <p:nvPr>
            <p:ph idx="1"/>
          </p:nvPr>
        </p:nvSpPr>
        <p:spPr>
          <a:xfrm>
            <a:off x="838200" y="1507253"/>
            <a:ext cx="10515600" cy="4669710"/>
          </a:xfrm>
        </p:spPr>
        <p:txBody>
          <a:bodyPr>
            <a:normAutofit fontScale="92500" lnSpcReduction="10000"/>
          </a:bodyPr>
          <a:lstStyle/>
          <a:p>
            <a:pPr marL="0" indent="0" fontAlgn="auto">
              <a:spcAft>
                <a:spcPts val="0"/>
              </a:spcAft>
              <a:buNone/>
              <a:defRPr/>
            </a:pPr>
            <a:r>
              <a:rPr lang="hr-HR" dirty="0" smtClean="0"/>
              <a:t>(5) Izuzetno </a:t>
            </a:r>
            <a:r>
              <a:rPr lang="hr-HR" dirty="0"/>
              <a:t>ako organ čija je odluka ukinuta u smislu prethodnog  stava donese novu odluku bez poštivanja pravnog </a:t>
            </a:r>
            <a:r>
              <a:rPr lang="hr-HR" dirty="0" err="1"/>
              <a:t>shvatanja</a:t>
            </a:r>
            <a:r>
              <a:rPr lang="hr-HR" dirty="0"/>
              <a:t> Ustavnog suda, Ustavni sud može sam odlučiti o meritumu predmeta ukoliko postoji odluka organa koja ne krši ustavna prava, tako što će takvu odluku ostaviti na pravnoj snazi. </a:t>
            </a:r>
            <a:endParaRPr lang="bs-Latn-BA" dirty="0"/>
          </a:p>
          <a:p>
            <a:pPr marL="0" indent="0" fontAlgn="auto">
              <a:spcAft>
                <a:spcPts val="0"/>
              </a:spcAft>
              <a:buNone/>
              <a:defRPr/>
            </a:pPr>
            <a:r>
              <a:rPr lang="hr-HR" dirty="0" smtClean="0"/>
              <a:t>(6) Postupak </a:t>
            </a:r>
            <a:r>
              <a:rPr lang="hr-HR" dirty="0"/>
              <a:t>pred sudom, odnosno organom iz stava (4 ovog člana, hitan je.</a:t>
            </a:r>
            <a:endParaRPr lang="bs-Latn-BA" dirty="0"/>
          </a:p>
          <a:p>
            <a:pPr marL="0" indent="0" fontAlgn="auto">
              <a:spcAft>
                <a:spcPts val="0"/>
              </a:spcAft>
              <a:buNone/>
              <a:defRPr/>
            </a:pPr>
            <a:r>
              <a:rPr lang="hr-HR" dirty="0" smtClean="0"/>
              <a:t>(7) Odlukom </a:t>
            </a:r>
            <a:r>
              <a:rPr lang="hr-HR" dirty="0"/>
              <a:t>kojom usvaja apelaciju zbog povrede člana II/3.e) Ustava, zbog </a:t>
            </a:r>
            <a:r>
              <a:rPr lang="hr-HR" dirty="0" err="1"/>
              <a:t>nedonošenja</a:t>
            </a:r>
            <a:r>
              <a:rPr lang="hr-HR" dirty="0"/>
              <a:t> odluke u razumnom roku, Ustavni sud može naložiti hitno okončanje postupka.</a:t>
            </a:r>
            <a:endParaRPr lang="bs-Latn-BA" dirty="0"/>
          </a:p>
          <a:p>
            <a:pPr marL="0" indent="0" fontAlgn="auto">
              <a:spcAft>
                <a:spcPts val="0"/>
              </a:spcAft>
              <a:buNone/>
              <a:defRPr/>
            </a:pPr>
            <a:r>
              <a:rPr lang="bs-Latn-BA" dirty="0" smtClean="0"/>
              <a:t>(8) </a:t>
            </a:r>
            <a:r>
              <a:rPr lang="en-US" dirty="0" err="1" smtClean="0"/>
              <a:t>Ukoliko</a:t>
            </a:r>
            <a:r>
              <a:rPr lang="en-US" dirty="0" smtClean="0"/>
              <a:t> </a:t>
            </a:r>
            <a:r>
              <a:rPr lang="en-US" dirty="0" err="1"/>
              <a:t>Ustavni</a:t>
            </a:r>
            <a:r>
              <a:rPr lang="en-US" dirty="0"/>
              <a:t> </a:t>
            </a:r>
            <a:r>
              <a:rPr lang="en-US" dirty="0" err="1"/>
              <a:t>sud</a:t>
            </a:r>
            <a:r>
              <a:rPr lang="en-US" dirty="0"/>
              <a:t> ne </a:t>
            </a:r>
            <a:r>
              <a:rPr lang="en-US" dirty="0" err="1"/>
              <a:t>odlu</a:t>
            </a:r>
            <a:r>
              <a:rPr lang="hr-HR" dirty="0"/>
              <a:t>č</a:t>
            </a:r>
            <a:r>
              <a:rPr lang="en-US" dirty="0" err="1"/>
              <a:t>i</a:t>
            </a:r>
            <a:r>
              <a:rPr lang="en-US" dirty="0"/>
              <a:t> </a:t>
            </a:r>
            <a:r>
              <a:rPr lang="en-US" dirty="0" err="1"/>
              <a:t>druga</a:t>
            </a:r>
            <a:r>
              <a:rPr lang="hr-HR" dirty="0"/>
              <a:t>č</a:t>
            </a:r>
            <a:r>
              <a:rPr lang="en-US" dirty="0" err="1"/>
              <a:t>ije</a:t>
            </a:r>
            <a:r>
              <a:rPr lang="hr-HR" dirty="0"/>
              <a:t>, </a:t>
            </a:r>
            <a:r>
              <a:rPr lang="en-US" dirty="0" err="1"/>
              <a:t>pravno</a:t>
            </a:r>
            <a:r>
              <a:rPr lang="en-US" dirty="0"/>
              <a:t> </a:t>
            </a:r>
            <a:r>
              <a:rPr lang="en-US" dirty="0" err="1"/>
              <a:t>djelovanje</a:t>
            </a:r>
            <a:r>
              <a:rPr lang="en-US" dirty="0"/>
              <a:t> </a:t>
            </a:r>
            <a:r>
              <a:rPr lang="en-US" dirty="0" err="1"/>
              <a:t>odluka</a:t>
            </a:r>
            <a:r>
              <a:rPr lang="en-US" dirty="0"/>
              <a:t> o </a:t>
            </a:r>
            <a:r>
              <a:rPr lang="en-US" dirty="0" err="1"/>
              <a:t>apelaciji</a:t>
            </a:r>
            <a:r>
              <a:rPr lang="en-US" dirty="0"/>
              <a:t> </a:t>
            </a:r>
            <a:r>
              <a:rPr lang="en-US" dirty="0" err="1"/>
              <a:t>po</a:t>
            </a:r>
            <a:r>
              <a:rPr lang="hr-HR" dirty="0"/>
              <a:t>č</a:t>
            </a:r>
            <a:r>
              <a:rPr lang="en-US" dirty="0" err="1"/>
              <a:t>inje</a:t>
            </a:r>
            <a:r>
              <a:rPr lang="en-US" dirty="0"/>
              <a:t> </a:t>
            </a:r>
            <a:r>
              <a:rPr lang="en-US" dirty="0" err="1"/>
              <a:t>dostavljanjem</a:t>
            </a:r>
            <a:r>
              <a:rPr lang="en-US" dirty="0"/>
              <a:t> </a:t>
            </a:r>
            <a:r>
              <a:rPr lang="en-US" dirty="0" err="1"/>
              <a:t>odluke</a:t>
            </a:r>
            <a:r>
              <a:rPr lang="en-US" dirty="0"/>
              <a:t> </a:t>
            </a:r>
            <a:r>
              <a:rPr lang="en-US" dirty="0" err="1"/>
              <a:t>subjektu</a:t>
            </a:r>
            <a:r>
              <a:rPr lang="en-US" dirty="0"/>
              <a:t> </a:t>
            </a:r>
            <a:r>
              <a:rPr lang="en-US" dirty="0" err="1"/>
              <a:t>nadle</a:t>
            </a:r>
            <a:r>
              <a:rPr lang="hr-HR" dirty="0"/>
              <a:t>ž</a:t>
            </a:r>
            <a:r>
              <a:rPr lang="en-US" dirty="0"/>
              <a:t>nom </a:t>
            </a:r>
            <a:r>
              <a:rPr lang="en-US" dirty="0" err="1"/>
              <a:t>za</a:t>
            </a:r>
            <a:r>
              <a:rPr lang="en-US" dirty="0"/>
              <a:t> </a:t>
            </a:r>
            <a:r>
              <a:rPr lang="en-US" dirty="0" err="1"/>
              <a:t>njeno</a:t>
            </a:r>
            <a:r>
              <a:rPr lang="en-US" dirty="0"/>
              <a:t> </a:t>
            </a:r>
            <a:r>
              <a:rPr lang="en-US" dirty="0" err="1"/>
              <a:t>izvr</a:t>
            </a:r>
            <a:r>
              <a:rPr lang="hr-HR" dirty="0"/>
              <a:t>š</a:t>
            </a:r>
            <a:r>
              <a:rPr lang="en-US" dirty="0" err="1"/>
              <a:t>enje</a:t>
            </a:r>
            <a:r>
              <a:rPr lang="hr-HR" dirty="0"/>
              <a:t>.</a:t>
            </a:r>
            <a:endParaRPr lang="bs-Latn-BA" dirty="0"/>
          </a:p>
          <a:p>
            <a:endParaRPr lang="bs-Latn-BA" dirty="0"/>
          </a:p>
        </p:txBody>
      </p:sp>
    </p:spTree>
    <p:extLst>
      <p:ext uri="{BB962C8B-B14F-4D97-AF65-F5344CB8AC3E}">
        <p14:creationId xmlns:p14="http://schemas.microsoft.com/office/powerpoint/2010/main" val="230895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9565"/>
          </a:xfrm>
        </p:spPr>
        <p:txBody>
          <a:bodyPr>
            <a:normAutofit fontScale="90000"/>
          </a:bodyPr>
          <a:lstStyle/>
          <a:p>
            <a:pPr algn="ctr"/>
            <a:r>
              <a:rPr lang="hr-HR" sz="2000" b="1" dirty="0" smtClean="0"/>
              <a:t>Član 63.</a:t>
            </a:r>
            <a:r>
              <a:rPr lang="bs-Latn-BA" sz="2000" b="1" dirty="0" smtClean="0"/>
              <a:t/>
            </a:r>
            <a:br>
              <a:rPr lang="bs-Latn-BA" sz="2000" b="1" dirty="0" smtClean="0"/>
            </a:br>
            <a:r>
              <a:rPr lang="hr-HR" sz="2000" b="1" dirty="0" smtClean="0"/>
              <a:t>(Odluka o obustavi postupka)</a:t>
            </a:r>
            <a:endParaRPr lang="bs-Latn-BA" sz="2000" dirty="0"/>
          </a:p>
        </p:txBody>
      </p:sp>
      <p:sp>
        <p:nvSpPr>
          <p:cNvPr id="3" name="Content Placeholder 2"/>
          <p:cNvSpPr>
            <a:spLocks noGrp="1"/>
          </p:cNvSpPr>
          <p:nvPr>
            <p:ph idx="1"/>
          </p:nvPr>
        </p:nvSpPr>
        <p:spPr/>
        <p:txBody>
          <a:bodyPr>
            <a:normAutofit lnSpcReduction="10000"/>
          </a:bodyPr>
          <a:lstStyle/>
          <a:p>
            <a:pPr marL="0" indent="0">
              <a:buNone/>
              <a:defRPr/>
            </a:pPr>
            <a:r>
              <a:rPr lang="hr-HR" dirty="0" smtClean="0"/>
              <a:t>(1) Ustavni </a:t>
            </a:r>
            <a:r>
              <a:rPr lang="hr-HR" dirty="0"/>
              <a:t>sud će donijeti odluku kojom obustavlja postupak o zahtjevu/apelaciji kada je u toku postupka:</a:t>
            </a:r>
            <a:endParaRPr lang="bs-Latn-BA" dirty="0"/>
          </a:p>
          <a:p>
            <a:pPr marL="0" indent="0" fontAlgn="auto">
              <a:spcAft>
                <a:spcPts val="0"/>
              </a:spcAft>
              <a:buNone/>
              <a:defRPr/>
            </a:pPr>
            <a:r>
              <a:rPr lang="hr-HR" dirty="0" smtClean="0"/>
              <a:t>a) otklonjena </a:t>
            </a:r>
            <a:r>
              <a:rPr lang="hr-HR" dirty="0"/>
              <a:t>neustavnost osporenog akta; </a:t>
            </a:r>
            <a:endParaRPr lang="bs-Latn-BA" dirty="0"/>
          </a:p>
          <a:p>
            <a:pPr marL="0" indent="0" fontAlgn="auto">
              <a:spcAft>
                <a:spcPts val="0"/>
              </a:spcAft>
              <a:buNone/>
              <a:defRPr/>
            </a:pPr>
            <a:r>
              <a:rPr lang="hr-HR" dirty="0" smtClean="0"/>
              <a:t>b) osporeni </a:t>
            </a:r>
            <a:r>
              <a:rPr lang="hr-HR" dirty="0"/>
              <a:t>opći akt prestao važiti; </a:t>
            </a:r>
            <a:endParaRPr lang="bs-Latn-BA" dirty="0"/>
          </a:p>
          <a:p>
            <a:pPr marL="0" indent="0" fontAlgn="auto">
              <a:spcAft>
                <a:spcPts val="0"/>
              </a:spcAft>
              <a:buNone/>
              <a:defRPr/>
            </a:pPr>
            <a:r>
              <a:rPr lang="hr-HR" dirty="0" smtClean="0"/>
              <a:t>c) apelant </a:t>
            </a:r>
            <a:r>
              <a:rPr lang="hr-HR" dirty="0"/>
              <a:t>umro ili kada je apelant koji je pravno lice prestao postojati;</a:t>
            </a:r>
            <a:endParaRPr lang="bs-Latn-BA" dirty="0"/>
          </a:p>
          <a:p>
            <a:pPr marL="0" indent="0" fontAlgn="auto">
              <a:spcAft>
                <a:spcPts val="0"/>
              </a:spcAft>
              <a:buNone/>
              <a:defRPr/>
            </a:pPr>
            <a:r>
              <a:rPr lang="hr-HR" dirty="0" smtClean="0"/>
              <a:t>d) podnosilac </a:t>
            </a:r>
            <a:r>
              <a:rPr lang="hr-HR" dirty="0"/>
              <a:t>zahtjeva/apelacije odustao od zahtjeva/apelacije;</a:t>
            </a:r>
            <a:endParaRPr lang="bs-Latn-BA" dirty="0"/>
          </a:p>
          <a:p>
            <a:pPr marL="0" indent="0" fontAlgn="auto">
              <a:spcAft>
                <a:spcPts val="0"/>
              </a:spcAft>
              <a:buNone/>
              <a:defRPr/>
            </a:pPr>
            <a:r>
              <a:rPr lang="hr-HR" dirty="0" smtClean="0"/>
              <a:t>e) prestala </a:t>
            </a:r>
            <a:r>
              <a:rPr lang="hr-HR" dirty="0"/>
              <a:t>postojati pretpostavka za vođenje postupka (podnosilac izgubio interes) ili kada Ustavni sud utvrdi da nije svrsishodno voditi daljnji postupak pod uvjetom da je to u skladu sa poštivanjem ljudskih prava.</a:t>
            </a:r>
            <a:endParaRPr lang="bs-Latn-BA" dirty="0"/>
          </a:p>
          <a:p>
            <a:endParaRPr lang="bs-Latn-BA" dirty="0"/>
          </a:p>
        </p:txBody>
      </p:sp>
    </p:spTree>
    <p:extLst>
      <p:ext uri="{BB962C8B-B14F-4D97-AF65-F5344CB8AC3E}">
        <p14:creationId xmlns:p14="http://schemas.microsoft.com/office/powerpoint/2010/main" val="1311957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a:bodyPr>
          <a:lstStyle/>
          <a:p>
            <a:pPr algn="ctr"/>
            <a:r>
              <a:rPr lang="hr-HR" altLang="sr-Latn-RS" sz="2000" b="1" dirty="0" smtClean="0"/>
              <a:t>Član 63.</a:t>
            </a:r>
            <a:r>
              <a:rPr lang="bs-Latn-BA" altLang="sr-Latn-RS" sz="2000" b="1" dirty="0" smtClean="0"/>
              <a:t/>
            </a:r>
            <a:br>
              <a:rPr lang="bs-Latn-BA" altLang="sr-Latn-RS" sz="2000" b="1" dirty="0" smtClean="0"/>
            </a:br>
            <a:r>
              <a:rPr lang="hr-HR" altLang="sr-Latn-RS" sz="2000" b="1" dirty="0" smtClean="0"/>
              <a:t>(Odluka o obustavi postupka)</a:t>
            </a:r>
            <a:endParaRPr lang="bs-Latn-BA" sz="2000" dirty="0"/>
          </a:p>
        </p:txBody>
      </p:sp>
      <p:sp>
        <p:nvSpPr>
          <p:cNvPr id="3" name="Content Placeholder 2"/>
          <p:cNvSpPr>
            <a:spLocks noGrp="1"/>
          </p:cNvSpPr>
          <p:nvPr>
            <p:ph idx="1"/>
          </p:nvPr>
        </p:nvSpPr>
        <p:spPr/>
        <p:txBody>
          <a:bodyPr/>
          <a:lstStyle/>
          <a:p>
            <a:pPr marL="0" indent="0">
              <a:buNone/>
            </a:pPr>
            <a:r>
              <a:rPr lang="hr-HR" sz="3200" dirty="0" smtClean="0"/>
              <a:t>(2) U slučaju iz </a:t>
            </a:r>
            <a:r>
              <a:rPr lang="hr-HR" sz="3200" dirty="0" err="1" smtClean="0"/>
              <a:t>tač</a:t>
            </a:r>
            <a:r>
              <a:rPr lang="hr-HR" sz="3200" dirty="0" smtClean="0"/>
              <a:t>. a) i b) stava (1) ovog člana, Ustavni sud će nastaviti postupak ako se radi o očiglednoj povredi odredbi člana II Ustava ili ukoliko posljedice povrijeđenih prava i sloboda nisu otklonjene, a u slučaju iz tačke c) stava (1) ovog člana ako nasljednik, odnosno pravni slijednik, u roku od 30 dana od dana smrti odnosno prestanka postojanja pravnog lica, odnosno izmjene statusa, podnese pismeni zahtjev da preuzima nastavak postupka.</a:t>
            </a:r>
            <a:endParaRPr lang="bs-Latn-BA" sz="3200" dirty="0" smtClean="0"/>
          </a:p>
          <a:p>
            <a:endParaRPr lang="bs-Latn-BA" dirty="0"/>
          </a:p>
        </p:txBody>
      </p:sp>
    </p:spTree>
    <p:extLst>
      <p:ext uri="{BB962C8B-B14F-4D97-AF65-F5344CB8AC3E}">
        <p14:creationId xmlns:p14="http://schemas.microsoft.com/office/powerpoint/2010/main" val="70092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9807"/>
          </a:xfrm>
        </p:spPr>
        <p:txBody>
          <a:bodyPr>
            <a:normAutofit/>
          </a:bodyPr>
          <a:lstStyle/>
          <a:p>
            <a:pPr algn="ctr"/>
            <a:r>
              <a:rPr lang="bs-Latn-BA" sz="2000" dirty="0" smtClean="0"/>
              <a:t>Član II/3. Ustava BiH</a:t>
            </a:r>
            <a:endParaRPr lang="bs-Latn-BA" sz="2000" dirty="0"/>
          </a:p>
        </p:txBody>
      </p:sp>
      <p:sp>
        <p:nvSpPr>
          <p:cNvPr id="3" name="Content Placeholder 2"/>
          <p:cNvSpPr>
            <a:spLocks noGrp="1"/>
          </p:cNvSpPr>
          <p:nvPr>
            <p:ph idx="1"/>
          </p:nvPr>
        </p:nvSpPr>
        <p:spPr>
          <a:xfrm>
            <a:off x="838200" y="1105319"/>
            <a:ext cx="10515600" cy="5071644"/>
          </a:xfrm>
        </p:spPr>
        <p:txBody>
          <a:bodyPr>
            <a:normAutofit fontScale="32500" lnSpcReduction="20000"/>
          </a:bodyPr>
          <a:lstStyle/>
          <a:p>
            <a:pPr marL="0" indent="0">
              <a:buNone/>
            </a:pPr>
            <a:r>
              <a:rPr lang="hr-HR" sz="5100" dirty="0" smtClean="0"/>
              <a:t>Katalog </a:t>
            </a:r>
            <a:r>
              <a:rPr lang="hr-HR" sz="5100" dirty="0"/>
              <a:t>prava </a:t>
            </a:r>
            <a:endParaRPr lang="bs-Latn-BA" sz="5100" dirty="0"/>
          </a:p>
          <a:p>
            <a:pPr marL="0" indent="0">
              <a:buNone/>
            </a:pPr>
            <a:r>
              <a:rPr lang="hr-HR" sz="5100" dirty="0"/>
              <a:t>Sva lica na teritoriji Bosne i Hercegovine uživaju ljudska prava i slobode iz stava 2. ovog člana, što uključuje: </a:t>
            </a:r>
            <a:endParaRPr lang="bs-Latn-BA" sz="5100" dirty="0"/>
          </a:p>
          <a:p>
            <a:pPr marL="0" indent="0">
              <a:buNone/>
            </a:pPr>
            <a:r>
              <a:rPr lang="hr-HR" sz="5100" dirty="0"/>
              <a:t>a) Pravo na život. </a:t>
            </a:r>
            <a:endParaRPr lang="bs-Latn-BA" sz="5100" dirty="0"/>
          </a:p>
          <a:p>
            <a:pPr marL="0" indent="0">
              <a:buNone/>
            </a:pPr>
            <a:r>
              <a:rPr lang="hr-HR" sz="5100" dirty="0"/>
              <a:t>b) Pravo lica da ne bude podvrgnuto mučenju niti nečovječnom ili ponižavajućem tretmanu ili kazni. </a:t>
            </a:r>
            <a:endParaRPr lang="bs-Latn-BA" sz="5100" dirty="0"/>
          </a:p>
          <a:p>
            <a:pPr marL="0" indent="0">
              <a:buNone/>
            </a:pPr>
            <a:r>
              <a:rPr lang="hr-HR" sz="5100" dirty="0"/>
              <a:t>c) Pravo lica da ne bude držano u ropstvu ili </a:t>
            </a:r>
            <a:r>
              <a:rPr lang="hr-HR" sz="5100" dirty="0" err="1"/>
              <a:t>potčinjenosti</a:t>
            </a:r>
            <a:r>
              <a:rPr lang="hr-HR" sz="5100" dirty="0"/>
              <a:t>, ili na prisilnom ili obaveznom radu. </a:t>
            </a:r>
            <a:endParaRPr lang="bs-Latn-BA" sz="5100" dirty="0"/>
          </a:p>
          <a:p>
            <a:pPr marL="0" indent="0">
              <a:buNone/>
            </a:pPr>
            <a:r>
              <a:rPr lang="hr-HR" sz="5100" dirty="0"/>
              <a:t>d) Pravo na ličnu slobodu i sigurnost. </a:t>
            </a:r>
            <a:endParaRPr lang="bs-Latn-BA" sz="5100" dirty="0"/>
          </a:p>
          <a:p>
            <a:pPr marL="0" indent="0">
              <a:buNone/>
            </a:pPr>
            <a:r>
              <a:rPr lang="hr-HR" sz="5100" dirty="0"/>
              <a:t>e) Pravo na pravično saslušanje u građanskim i krivičnim stvarima i druga prava u vezi sa krivičnim postupkom. </a:t>
            </a:r>
            <a:endParaRPr lang="bs-Latn-BA" sz="5100" dirty="0"/>
          </a:p>
          <a:p>
            <a:pPr marL="0" indent="0">
              <a:buNone/>
            </a:pPr>
            <a:r>
              <a:rPr lang="hr-HR" sz="5100" dirty="0"/>
              <a:t>f) Pravo na privatni i porodični život, dom i prepisku. </a:t>
            </a:r>
            <a:endParaRPr lang="bs-Latn-BA" sz="5100" dirty="0"/>
          </a:p>
          <a:p>
            <a:pPr marL="0" indent="0">
              <a:buNone/>
            </a:pPr>
            <a:r>
              <a:rPr lang="hr-HR" sz="5100" dirty="0"/>
              <a:t>g) Slobodu misli, savjesti i vjere. </a:t>
            </a:r>
            <a:endParaRPr lang="bs-Latn-BA" sz="5100" dirty="0"/>
          </a:p>
          <a:p>
            <a:pPr marL="0" indent="0">
              <a:buNone/>
            </a:pPr>
            <a:r>
              <a:rPr lang="hr-HR" sz="5100" dirty="0"/>
              <a:t>h) Slobodu izražavanja. </a:t>
            </a:r>
            <a:endParaRPr lang="bs-Latn-BA" sz="5100" dirty="0"/>
          </a:p>
          <a:p>
            <a:pPr marL="0" indent="0">
              <a:buNone/>
            </a:pPr>
            <a:r>
              <a:rPr lang="hr-HR" sz="5100" dirty="0"/>
              <a:t>i) Slobodu mirnog okupljanja i slobodu udruživanja s drugima. </a:t>
            </a:r>
            <a:endParaRPr lang="bs-Latn-BA" sz="5100" dirty="0"/>
          </a:p>
          <a:p>
            <a:pPr marL="0" indent="0">
              <a:buNone/>
            </a:pPr>
            <a:r>
              <a:rPr lang="hr-HR" sz="5100" dirty="0"/>
              <a:t>j) Pravo na brak i zasnivanje porodice. </a:t>
            </a:r>
            <a:endParaRPr lang="bs-Latn-BA" sz="5100" dirty="0"/>
          </a:p>
          <a:p>
            <a:pPr marL="0" indent="0">
              <a:buNone/>
            </a:pPr>
            <a:r>
              <a:rPr lang="hr-HR" sz="5100" dirty="0"/>
              <a:t>k) Pravo na imovinu. </a:t>
            </a:r>
            <a:endParaRPr lang="bs-Latn-BA" sz="5100" dirty="0"/>
          </a:p>
          <a:p>
            <a:pPr marL="0" indent="0">
              <a:buNone/>
            </a:pPr>
            <a:r>
              <a:rPr lang="hr-HR" sz="5100" dirty="0"/>
              <a:t>l) Pravo na obrazovanje. </a:t>
            </a:r>
            <a:endParaRPr lang="bs-Latn-BA" sz="5100" dirty="0"/>
          </a:p>
          <a:p>
            <a:pPr marL="0" indent="0">
              <a:buNone/>
            </a:pPr>
            <a:r>
              <a:rPr lang="hr-HR" sz="5100" dirty="0"/>
              <a:t>m) Pravo na slobodu kretanja i prebivališta. </a:t>
            </a:r>
            <a:endParaRPr lang="bs-Latn-BA" sz="5100" dirty="0"/>
          </a:p>
          <a:p>
            <a:endParaRPr lang="bs-Latn-BA" dirty="0"/>
          </a:p>
        </p:txBody>
      </p:sp>
    </p:spTree>
    <p:extLst>
      <p:ext uri="{BB962C8B-B14F-4D97-AF65-F5344CB8AC3E}">
        <p14:creationId xmlns:p14="http://schemas.microsoft.com/office/powerpoint/2010/main" val="1876832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8937"/>
          </a:xfrm>
        </p:spPr>
        <p:txBody>
          <a:bodyPr>
            <a:normAutofit fontScale="90000"/>
          </a:bodyPr>
          <a:lstStyle/>
          <a:p>
            <a:pPr algn="ctr"/>
            <a:r>
              <a:rPr lang="hr-HR" sz="2000" b="1" dirty="0" smtClean="0"/>
              <a:t>Član 64.</a:t>
            </a:r>
            <a:r>
              <a:rPr lang="bs-Latn-BA" sz="2000" b="1" dirty="0" smtClean="0"/>
              <a:t/>
            </a:r>
            <a:br>
              <a:rPr lang="bs-Latn-BA" sz="2000" b="1" dirty="0" smtClean="0"/>
            </a:br>
            <a:r>
              <a:rPr lang="hr-HR" sz="2000" b="1" dirty="0" smtClean="0"/>
              <a:t>(Odluka o privremenoj mjeri)</a:t>
            </a:r>
            <a:endParaRPr lang="bs-Latn-BA" sz="2000" dirty="0"/>
          </a:p>
        </p:txBody>
      </p:sp>
      <p:sp>
        <p:nvSpPr>
          <p:cNvPr id="3" name="Content Placeholder 2"/>
          <p:cNvSpPr>
            <a:spLocks noGrp="1"/>
          </p:cNvSpPr>
          <p:nvPr>
            <p:ph idx="1"/>
          </p:nvPr>
        </p:nvSpPr>
        <p:spPr>
          <a:xfrm>
            <a:off x="838200" y="1276140"/>
            <a:ext cx="10515600" cy="5004079"/>
          </a:xfrm>
        </p:spPr>
        <p:txBody>
          <a:bodyPr>
            <a:normAutofit fontScale="92500" lnSpcReduction="20000"/>
          </a:bodyPr>
          <a:lstStyle/>
          <a:p>
            <a:pPr marL="0" indent="0" fontAlgn="auto">
              <a:spcAft>
                <a:spcPts val="0"/>
              </a:spcAft>
              <a:buNone/>
              <a:defRPr/>
            </a:pPr>
            <a:r>
              <a:rPr lang="hr-HR" dirty="0" smtClean="0"/>
              <a:t>(1) Ustavni </a:t>
            </a:r>
            <a:r>
              <a:rPr lang="hr-HR" dirty="0"/>
              <a:t>sud može, na vlastitu inicijativu ili na </a:t>
            </a:r>
            <a:r>
              <a:rPr lang="hr-HR" dirty="0" err="1"/>
              <a:t>na</a:t>
            </a:r>
            <a:r>
              <a:rPr lang="hr-HR" dirty="0"/>
              <a:t> zahtjev podnosioca zahtjeva ili apelanta, odrediti svaku privremenu mjeru za koju smatra da je treba donijeti u interesu stranaka ili pravilnog vođenja postupka.</a:t>
            </a:r>
            <a:endParaRPr lang="bs-Latn-BA" dirty="0"/>
          </a:p>
          <a:p>
            <a:pPr marL="0" indent="0" fontAlgn="auto">
              <a:spcAft>
                <a:spcPts val="0"/>
              </a:spcAft>
              <a:buNone/>
              <a:defRPr/>
            </a:pPr>
            <a:r>
              <a:rPr lang="hr-HR" dirty="0" smtClean="0"/>
              <a:t>(2) Izuzetno</a:t>
            </a:r>
            <a:r>
              <a:rPr lang="hr-HR" dirty="0"/>
              <a:t>, predsjednik Ustavnog suda može, u nemogućnosti sazivanja sjednice, odrediti privremenu mjeru iz stava (1) ovog člana.</a:t>
            </a:r>
            <a:endParaRPr lang="bs-Latn-BA" dirty="0"/>
          </a:p>
          <a:p>
            <a:pPr marL="0" indent="0" fontAlgn="auto">
              <a:spcAft>
                <a:spcPts val="0"/>
              </a:spcAft>
              <a:buNone/>
              <a:defRPr/>
            </a:pPr>
            <a:r>
              <a:rPr lang="hr-HR" dirty="0" smtClean="0"/>
              <a:t>(3) Odluka </a:t>
            </a:r>
            <a:r>
              <a:rPr lang="hr-HR" dirty="0"/>
              <a:t>o mjeri iz st. (1) i (2) ovog člana odmah se dostavlja donosiocu osporenog akta, stranci, i drugim organima nadležnim za njeno izvršenje.</a:t>
            </a:r>
            <a:endParaRPr lang="bs-Latn-BA" dirty="0"/>
          </a:p>
          <a:p>
            <a:pPr marL="0" indent="0" fontAlgn="auto">
              <a:spcAft>
                <a:spcPts val="0"/>
              </a:spcAft>
              <a:buNone/>
              <a:defRPr/>
            </a:pPr>
            <a:r>
              <a:rPr lang="hr-HR" dirty="0" smtClean="0"/>
              <a:t>(4) Postupak </a:t>
            </a:r>
            <a:r>
              <a:rPr lang="hr-HR" dirty="0"/>
              <a:t>za donošenje privremene mjere hitan je, a odluka kojom se usvaja zahtjev za donošenje privremene mjere je obavezujuća do donošenja konačne odluke Ustavnog suda.</a:t>
            </a:r>
            <a:endParaRPr lang="bs-Latn-BA" dirty="0"/>
          </a:p>
          <a:p>
            <a:pPr marL="0" indent="0" fontAlgn="auto">
              <a:spcAft>
                <a:spcPts val="0"/>
              </a:spcAft>
              <a:buNone/>
              <a:defRPr/>
            </a:pPr>
            <a:r>
              <a:rPr lang="hr-HR" dirty="0" smtClean="0"/>
              <a:t>(5) Zahtjev </a:t>
            </a:r>
            <a:r>
              <a:rPr lang="hr-HR" dirty="0"/>
              <a:t>za donošenje privremene mjere može podnijeti učesnik u postupku pred Ustavnim sudom iz člana 16. ovih pravila, pod </a:t>
            </a:r>
            <a:r>
              <a:rPr lang="hr-HR" dirty="0" err="1"/>
              <a:t>uslovom</a:t>
            </a:r>
            <a:r>
              <a:rPr lang="hr-HR" dirty="0"/>
              <a:t> da je prethodno, u skladu sa mogućnošću propisanom zakonom, tražio odlaganje izvršenja odluka redovnih sudova ili organa uprave u postupku koji je vođen pred tim sudovima, odnosno organima.</a:t>
            </a:r>
            <a:endParaRPr lang="bs-Latn-BA" dirty="0"/>
          </a:p>
          <a:p>
            <a:endParaRPr lang="bs-Latn-BA" dirty="0"/>
          </a:p>
        </p:txBody>
      </p:sp>
    </p:spTree>
    <p:extLst>
      <p:ext uri="{BB962C8B-B14F-4D97-AF65-F5344CB8AC3E}">
        <p14:creationId xmlns:p14="http://schemas.microsoft.com/office/powerpoint/2010/main" val="52908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0145"/>
          </a:xfrm>
        </p:spPr>
        <p:txBody>
          <a:bodyPr>
            <a:normAutofit/>
          </a:bodyPr>
          <a:lstStyle/>
          <a:p>
            <a:pPr algn="ctr"/>
            <a:r>
              <a:rPr lang="hr-HR" sz="2000" b="1" dirty="0" smtClean="0"/>
              <a:t>Član 72.</a:t>
            </a:r>
            <a:r>
              <a:rPr lang="bs-Latn-BA" sz="2000" b="1" dirty="0" smtClean="0"/>
              <a:t/>
            </a:r>
            <a:br>
              <a:rPr lang="bs-Latn-BA" sz="2000" b="1" dirty="0" smtClean="0"/>
            </a:br>
            <a:r>
              <a:rPr lang="hr-HR" sz="2000" b="1" dirty="0" smtClean="0"/>
              <a:t>(Obaveznost izvršenja, način i rok izvršenja)</a:t>
            </a:r>
            <a:endParaRPr lang="bs-Latn-BA" sz="2000" dirty="0"/>
          </a:p>
        </p:txBody>
      </p:sp>
      <p:sp>
        <p:nvSpPr>
          <p:cNvPr id="3" name="Content Placeholder 2"/>
          <p:cNvSpPr>
            <a:spLocks noGrp="1"/>
          </p:cNvSpPr>
          <p:nvPr>
            <p:ph idx="1"/>
          </p:nvPr>
        </p:nvSpPr>
        <p:spPr/>
        <p:txBody>
          <a:bodyPr>
            <a:normAutofit/>
          </a:bodyPr>
          <a:lstStyle/>
          <a:p>
            <a:pPr marL="0" indent="0" fontAlgn="auto">
              <a:spcAft>
                <a:spcPts val="0"/>
              </a:spcAft>
              <a:buNone/>
              <a:defRPr/>
            </a:pPr>
            <a:r>
              <a:rPr lang="hr-HR" dirty="0" smtClean="0"/>
              <a:t>(1) Odluke </a:t>
            </a:r>
            <a:r>
              <a:rPr lang="hr-HR" dirty="0"/>
              <a:t>Ustavnog suda konačne su i obavezujuće i dužno ih je poštovati svako fizičko i pravno lice.</a:t>
            </a:r>
            <a:endParaRPr lang="bs-Latn-BA" dirty="0"/>
          </a:p>
          <a:p>
            <a:pPr marL="0" indent="0" fontAlgn="auto">
              <a:spcAft>
                <a:spcPts val="0"/>
              </a:spcAft>
              <a:buNone/>
              <a:defRPr/>
            </a:pPr>
            <a:r>
              <a:rPr lang="hr-HR" dirty="0" smtClean="0"/>
              <a:t>(2) Svi </a:t>
            </a:r>
            <a:r>
              <a:rPr lang="hr-HR" dirty="0"/>
              <a:t>organi vlasti dužni su, u okviru svojih nadležnosti utvrđenih Ustavom i zakonom, provoditi odluke Ustavnog suda.</a:t>
            </a:r>
            <a:endParaRPr lang="bs-Latn-BA" dirty="0"/>
          </a:p>
          <a:p>
            <a:pPr marL="0" indent="0" fontAlgn="auto">
              <a:spcAft>
                <a:spcPts val="0"/>
              </a:spcAft>
              <a:buNone/>
              <a:defRPr/>
            </a:pPr>
            <a:r>
              <a:rPr lang="hr-HR" dirty="0" smtClean="0"/>
              <a:t>(3) Svako </a:t>
            </a:r>
            <a:r>
              <a:rPr lang="hr-HR" dirty="0" err="1"/>
              <a:t>ko</a:t>
            </a:r>
            <a:r>
              <a:rPr lang="hr-HR" dirty="0"/>
              <a:t> ima pravni interes može tražiti da se izvrši odluka Ustavnog suda</a:t>
            </a:r>
            <a:r>
              <a:rPr lang="hr-HR" dirty="0" smtClean="0"/>
              <a:t>.</a:t>
            </a:r>
          </a:p>
          <a:p>
            <a:pPr marL="0" indent="0" fontAlgn="auto">
              <a:spcAft>
                <a:spcPts val="0"/>
              </a:spcAft>
              <a:buNone/>
              <a:defRPr/>
            </a:pPr>
            <a:r>
              <a:rPr lang="hr-HR" dirty="0" smtClean="0"/>
              <a:t>(4) Ustavni sud u svojoj odluci može odrediti način i rok izvršavanja odluke Ustavnog suda.</a:t>
            </a:r>
            <a:endParaRPr lang="hr-HR" dirty="0"/>
          </a:p>
          <a:p>
            <a:endParaRPr lang="bs-Latn-BA" dirty="0"/>
          </a:p>
        </p:txBody>
      </p:sp>
    </p:spTree>
    <p:extLst>
      <p:ext uri="{BB962C8B-B14F-4D97-AF65-F5344CB8AC3E}">
        <p14:creationId xmlns:p14="http://schemas.microsoft.com/office/powerpoint/2010/main" val="3918015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a:bodyPr>
          <a:lstStyle/>
          <a:p>
            <a:pPr algn="ctr"/>
            <a:r>
              <a:rPr lang="hr-HR" sz="2000" b="1" dirty="0" smtClean="0"/>
              <a:t>Član 72.</a:t>
            </a:r>
            <a:r>
              <a:rPr lang="bs-Latn-BA" sz="2000" b="1" dirty="0" smtClean="0"/>
              <a:t/>
            </a:r>
            <a:br>
              <a:rPr lang="bs-Latn-BA" sz="2000" b="1" dirty="0" smtClean="0"/>
            </a:br>
            <a:r>
              <a:rPr lang="hr-HR" sz="2000" b="1" dirty="0" smtClean="0"/>
              <a:t>(Obaveznost izvršenja, način i rok izvršenja)</a:t>
            </a:r>
            <a:endParaRPr lang="bs-Latn-BA" sz="2000" dirty="0"/>
          </a:p>
        </p:txBody>
      </p:sp>
      <p:sp>
        <p:nvSpPr>
          <p:cNvPr id="3" name="Content Placeholder 2"/>
          <p:cNvSpPr>
            <a:spLocks noGrp="1"/>
          </p:cNvSpPr>
          <p:nvPr>
            <p:ph idx="1"/>
          </p:nvPr>
        </p:nvSpPr>
        <p:spPr/>
        <p:txBody>
          <a:bodyPr/>
          <a:lstStyle/>
          <a:p>
            <a:pPr marL="0" indent="0">
              <a:buNone/>
            </a:pPr>
            <a:r>
              <a:rPr lang="hr-HR" dirty="0" smtClean="0"/>
              <a:t>(5) U roku iz stava (4) ovog člana organ koji je obavezan izvršiti odluku Ustavnog suda dužan je dostaviti obavještenje o </a:t>
            </a:r>
            <a:r>
              <a:rPr lang="hr-HR" dirty="0" err="1" smtClean="0"/>
              <a:t>preduzetim</a:t>
            </a:r>
            <a:r>
              <a:rPr lang="hr-HR" dirty="0" smtClean="0"/>
              <a:t> mjerama s ciljem izvršenja odluke Ustavnog suda, kako je to naznačeno u odluci.</a:t>
            </a:r>
          </a:p>
          <a:p>
            <a:pPr marL="0" indent="0">
              <a:buNone/>
            </a:pPr>
            <a:r>
              <a:rPr lang="hr-HR" dirty="0" smtClean="0"/>
              <a:t>(6)U slučaju </a:t>
            </a:r>
            <a:r>
              <a:rPr lang="hr-HR" dirty="0" err="1" smtClean="0"/>
              <a:t>nepostupanja</a:t>
            </a:r>
            <a:r>
              <a:rPr lang="hr-HR" dirty="0" smtClean="0"/>
              <a:t>, odnosno kašnjenja u izvršavanju ili obavještavanju Ustavnog suda o </a:t>
            </a:r>
            <a:r>
              <a:rPr lang="hr-HR" dirty="0" err="1" smtClean="0"/>
              <a:t>preduzetim</a:t>
            </a:r>
            <a:r>
              <a:rPr lang="hr-HR" dirty="0" smtClean="0"/>
              <a:t> mjerama, Ustavni sud donosi rješenje kojim se utvrđuje da odluka Ustavnog suda nije izvršena, odnosno može odrediti način izvršenja odluke. Ovo rješenje dostavlja se nadležnom tužiocu, odnosno drugom organu nadležnom za izvršenje kojeg odredi Ustavni sud.</a:t>
            </a:r>
            <a:endParaRPr lang="bs-Latn-BA" dirty="0" smtClean="0"/>
          </a:p>
          <a:p>
            <a:endParaRPr lang="bs-Latn-BA" dirty="0"/>
          </a:p>
        </p:txBody>
      </p:sp>
    </p:spTree>
    <p:extLst>
      <p:ext uri="{BB962C8B-B14F-4D97-AF65-F5344CB8AC3E}">
        <p14:creationId xmlns:p14="http://schemas.microsoft.com/office/powerpoint/2010/main" val="3657772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1451"/>
          </a:xfrm>
        </p:spPr>
        <p:txBody>
          <a:bodyPr>
            <a:normAutofit/>
          </a:bodyPr>
          <a:lstStyle/>
          <a:p>
            <a:pPr algn="ctr"/>
            <a:r>
              <a:rPr lang="bs-Latn-BA" sz="2000" dirty="0" smtClean="0"/>
              <a:t>Ustavni sud BiH – </a:t>
            </a:r>
            <a:r>
              <a:rPr lang="bs-Latn-BA" sz="2000" dirty="0" err="1" smtClean="0"/>
              <a:t>apelaciona</a:t>
            </a:r>
            <a:r>
              <a:rPr lang="bs-Latn-BA" sz="2000" dirty="0" smtClean="0"/>
              <a:t> nadležnost</a:t>
            </a:r>
            <a:endParaRPr lang="bs-Latn-BA" sz="2000" dirty="0"/>
          </a:p>
        </p:txBody>
      </p:sp>
      <p:sp>
        <p:nvSpPr>
          <p:cNvPr id="3" name="Content Placeholder 2"/>
          <p:cNvSpPr>
            <a:spLocks noGrp="1"/>
          </p:cNvSpPr>
          <p:nvPr>
            <p:ph idx="1"/>
          </p:nvPr>
        </p:nvSpPr>
        <p:spPr/>
        <p:txBody>
          <a:bodyPr>
            <a:normAutofit/>
          </a:bodyPr>
          <a:lstStyle/>
          <a:p>
            <a:pPr marL="0" indent="0">
              <a:buNone/>
            </a:pPr>
            <a:r>
              <a:rPr lang="pl-PL" sz="4000" dirty="0"/>
              <a:t>U svojoj jurisprudenciji Ustavni sud je pojam „presude” tumačio šire, tako da je apelaciju moguće podnijeti ne samo protiv presuda već i protiv drugih odluka i rješenja redovnih sudova kojima se konačno rješava o određenim pravima i slobodama. </a:t>
            </a:r>
            <a:endParaRPr lang="bs-Latn-BA" sz="4000" dirty="0"/>
          </a:p>
        </p:txBody>
      </p:sp>
    </p:spTree>
    <p:extLst>
      <p:ext uri="{BB962C8B-B14F-4D97-AF65-F5344CB8AC3E}">
        <p14:creationId xmlns:p14="http://schemas.microsoft.com/office/powerpoint/2010/main" val="858991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9323"/>
          </a:xfrm>
        </p:spPr>
        <p:txBody>
          <a:bodyPr>
            <a:normAutofit/>
          </a:bodyPr>
          <a:lstStyle/>
          <a:p>
            <a:pPr algn="ctr"/>
            <a:r>
              <a:rPr lang="bs-Latn-BA" sz="2000" dirty="0" smtClean="0"/>
              <a:t>Ustavni sud BiH - AP 39/03 od 27. februara 2004. godine</a:t>
            </a:r>
            <a:endParaRPr lang="bs-Latn-BA" sz="2000" dirty="0"/>
          </a:p>
        </p:txBody>
      </p:sp>
      <p:sp>
        <p:nvSpPr>
          <p:cNvPr id="3" name="Content Placeholder 2"/>
          <p:cNvSpPr>
            <a:spLocks noGrp="1"/>
          </p:cNvSpPr>
          <p:nvPr>
            <p:ph idx="1"/>
          </p:nvPr>
        </p:nvSpPr>
        <p:spPr>
          <a:xfrm>
            <a:off x="838200" y="1356527"/>
            <a:ext cx="10515600" cy="4820436"/>
          </a:xfrm>
        </p:spPr>
        <p:txBody>
          <a:bodyPr>
            <a:normAutofit/>
          </a:bodyPr>
          <a:lstStyle/>
          <a:p>
            <a:pPr marL="0" indent="0">
              <a:buNone/>
            </a:pPr>
            <a:r>
              <a:rPr lang="bs-Latn-BA" dirty="0" smtClean="0"/>
              <a:t>13. Naime, prema članu VI/3.b) Ustava Bosne i Hercegovine, svako ko je bio stranka u određenom postupku i ko ima presudu bilo kog suda kojom smatra da su povrijeđena njegova ustavna prava, može podnijeti </a:t>
            </a:r>
            <a:r>
              <a:rPr lang="bs-Latn-BA" dirty="0" err="1" smtClean="0"/>
              <a:t>apelaciju</a:t>
            </a:r>
            <a:r>
              <a:rPr lang="bs-Latn-BA" dirty="0" smtClean="0"/>
              <a:t> Ustavnom sudu.</a:t>
            </a:r>
          </a:p>
          <a:p>
            <a:pPr marL="0" indent="0">
              <a:buNone/>
            </a:pPr>
            <a:r>
              <a:rPr lang="bs-Latn-BA" dirty="0" smtClean="0"/>
              <a:t>15. Ustavni sud zaključuje da Evropska konvencija pruža minimum zaštite u pogledu ljudskih prava i osnovnih sloboda, dok Ustav Bosne i Hercegovine daje širu zaštitu. U skladu s navedenim, a imajući u vidu da Ustav Bosne i Hercegovine ne sadrži precizne odredbe o funkcioniranju državnih organa, Ustavni sud smatra da je potrebno da izmijeni svoju dosadašnju praksu i da dozvoli državnim organima podnošenje apelacija, u skladu sa Poslovnikom Ustavnog suda. </a:t>
            </a:r>
            <a:endParaRPr lang="bs-Latn-BA" dirty="0"/>
          </a:p>
        </p:txBody>
      </p:sp>
    </p:spTree>
    <p:extLst>
      <p:ext uri="{BB962C8B-B14F-4D97-AF65-F5344CB8AC3E}">
        <p14:creationId xmlns:p14="http://schemas.microsoft.com/office/powerpoint/2010/main" val="610110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Ustavni sud BiH- AP 612/04 od 30. novembra 2004. godine</a:t>
            </a:r>
            <a:endParaRPr lang="bs-Latn-BA" sz="2000" dirty="0"/>
          </a:p>
        </p:txBody>
      </p:sp>
      <p:sp>
        <p:nvSpPr>
          <p:cNvPr id="3" name="Content Placeholder 2"/>
          <p:cNvSpPr>
            <a:spLocks noGrp="1"/>
          </p:cNvSpPr>
          <p:nvPr>
            <p:ph idx="1"/>
          </p:nvPr>
        </p:nvSpPr>
        <p:spPr/>
        <p:txBody>
          <a:bodyPr/>
          <a:lstStyle/>
          <a:p>
            <a:pPr marL="0" indent="0">
              <a:buNone/>
            </a:pPr>
            <a:r>
              <a:rPr lang="bs-Latn-BA" dirty="0" smtClean="0"/>
              <a:t>25. Ustavni sud naglašava da, u skladu sa sudskom praksom Evropskog suda za ljudska prava i Ustavnog suda (vidi </a:t>
            </a:r>
            <a:r>
              <a:rPr lang="bs-Latn-BA" dirty="0" err="1" smtClean="0"/>
              <a:t>mutatis</a:t>
            </a:r>
            <a:r>
              <a:rPr lang="bs-Latn-BA" dirty="0" smtClean="0"/>
              <a:t> </a:t>
            </a:r>
            <a:r>
              <a:rPr lang="bs-Latn-BA" dirty="0" err="1" smtClean="0"/>
              <a:t>mutandis</a:t>
            </a:r>
            <a:r>
              <a:rPr lang="bs-Latn-BA" dirty="0" smtClean="0"/>
              <a:t> presudu Evropskog suda za ljudska prava, Barbera, </a:t>
            </a:r>
            <a:r>
              <a:rPr lang="bs-Latn-BA" dirty="0" err="1" smtClean="0"/>
              <a:t>Messeque</a:t>
            </a:r>
            <a:r>
              <a:rPr lang="bs-Latn-BA" dirty="0" smtClean="0"/>
              <a:t> and </a:t>
            </a:r>
            <a:r>
              <a:rPr lang="bs-Latn-BA" dirty="0" err="1" smtClean="0"/>
              <a:t>Jabardo</a:t>
            </a:r>
            <a:r>
              <a:rPr lang="bs-Latn-BA" dirty="0" smtClean="0"/>
              <a:t> v. </a:t>
            </a:r>
            <a:r>
              <a:rPr lang="bs-Latn-BA" dirty="0" err="1" smtClean="0"/>
              <a:t>Spain</a:t>
            </a:r>
            <a:r>
              <a:rPr lang="bs-Latn-BA" dirty="0" smtClean="0"/>
              <a:t>, od 6. decembra 1988. godine, serija A broj 146, paragraf 68; Odluku Ustavnog suda broj U 63/01, od 27. juna 2003. godine, stav 19), pitanje da li je </a:t>
            </a:r>
            <a:r>
              <a:rPr lang="bs-Latn-BA" dirty="0" err="1" smtClean="0"/>
              <a:t>ispoštovan</a:t>
            </a:r>
            <a:r>
              <a:rPr lang="bs-Latn-BA" dirty="0" smtClean="0"/>
              <a:t> princip </a:t>
            </a:r>
            <a:r>
              <a:rPr lang="bs-Latn-BA" dirty="0" err="1" smtClean="0"/>
              <a:t>pravičnog</a:t>
            </a:r>
            <a:r>
              <a:rPr lang="bs-Latn-BA" dirty="0" smtClean="0"/>
              <a:t> suđenja se mora cijeniti na osnovu postupka u cjelini, s obzirom da se nedostatak, do kojeg je došlo u jednoj fazi postupka može popraviti u naknadnoj fazi postupka. Ovo znači da obično nije moguće odrediti da li je postupak bio pravičan ili ne dok se postupak ne okonča i ne donese konačna sudska odluka</a:t>
            </a:r>
            <a:endParaRPr lang="bs-Latn-BA" dirty="0"/>
          </a:p>
        </p:txBody>
      </p:sp>
    </p:spTree>
    <p:extLst>
      <p:ext uri="{BB962C8B-B14F-4D97-AF65-F5344CB8AC3E}">
        <p14:creationId xmlns:p14="http://schemas.microsoft.com/office/powerpoint/2010/main" val="2244391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0580"/>
          </a:xfrm>
        </p:spPr>
        <p:txBody>
          <a:bodyPr>
            <a:normAutofit/>
          </a:bodyPr>
          <a:lstStyle/>
          <a:p>
            <a:pPr algn="ctr"/>
            <a:r>
              <a:rPr lang="bs-Latn-BA" sz="2000" dirty="0" smtClean="0"/>
              <a:t>Ustavni sud BiH- AP 612/04 od 30. novembra 2004. godine</a:t>
            </a:r>
            <a:endParaRPr lang="bs-Latn-BA" sz="2000" dirty="0"/>
          </a:p>
        </p:txBody>
      </p:sp>
      <p:sp>
        <p:nvSpPr>
          <p:cNvPr id="3" name="Content Placeholder 2"/>
          <p:cNvSpPr>
            <a:spLocks noGrp="1"/>
          </p:cNvSpPr>
          <p:nvPr>
            <p:ph idx="1"/>
          </p:nvPr>
        </p:nvSpPr>
        <p:spPr/>
        <p:txBody>
          <a:bodyPr/>
          <a:lstStyle/>
          <a:p>
            <a:pPr marL="0" indent="0">
              <a:buNone/>
            </a:pPr>
            <a:r>
              <a:rPr lang="bs-Latn-BA" dirty="0" smtClean="0"/>
              <a:t>26. Ustavni sud, dalje, smatra da pravo na pravičan postupak daje, inter </a:t>
            </a:r>
            <a:r>
              <a:rPr lang="bs-Latn-BA" dirty="0" err="1" smtClean="0"/>
              <a:t>alia</a:t>
            </a:r>
            <a:r>
              <a:rPr lang="bs-Latn-BA" dirty="0" smtClean="0"/>
              <a:t>, mogućnost organu koji odlučuje da predoči razloge presude s obzirom da to omogućava </a:t>
            </a:r>
            <a:r>
              <a:rPr lang="bs-Latn-BA" dirty="0" err="1" smtClean="0"/>
              <a:t>apelantu</a:t>
            </a:r>
            <a:r>
              <a:rPr lang="bs-Latn-BA" dirty="0" smtClean="0"/>
              <a:t> da djelotvorno koristi raspoložive pravne lijekove. Međutim, član 6. Evropske konvencije ne predviđa da sud ispituje sve argumente koje su strane </a:t>
            </a:r>
            <a:r>
              <a:rPr lang="bs-Latn-BA" dirty="0" err="1" smtClean="0"/>
              <a:t>izložile</a:t>
            </a:r>
            <a:r>
              <a:rPr lang="bs-Latn-BA" dirty="0" smtClean="0"/>
              <a:t> u toku postupka, nego samo argumente koje sud smatra relevantnim. Sud mora uzeti u obzir argumente strana u postupku, ali oni ne moraju svi biti </a:t>
            </a:r>
            <a:r>
              <a:rPr lang="bs-Latn-BA" dirty="0" err="1" smtClean="0"/>
              <a:t>izneseni</a:t>
            </a:r>
            <a:r>
              <a:rPr lang="bs-Latn-BA" dirty="0" smtClean="0"/>
              <a:t> u obrazloženju presude (vidi Odluku Ustavnog suda broj U 62/01, od 5. aprila 2002. godine, tačka 19, objavljenu u  "Službenom glasniku Bosne i Hercegovine", broj 24/02).</a:t>
            </a:r>
            <a:endParaRPr lang="bs-Latn-BA" dirty="0"/>
          </a:p>
        </p:txBody>
      </p:sp>
    </p:spTree>
    <p:extLst>
      <p:ext uri="{BB962C8B-B14F-4D97-AF65-F5344CB8AC3E}">
        <p14:creationId xmlns:p14="http://schemas.microsoft.com/office/powerpoint/2010/main" val="1978584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097"/>
          </a:xfrm>
        </p:spPr>
        <p:txBody>
          <a:bodyPr>
            <a:normAutofit/>
          </a:bodyPr>
          <a:lstStyle/>
          <a:p>
            <a:pPr algn="ctr"/>
            <a:r>
              <a:rPr lang="bs-Latn-BA" sz="2000" dirty="0" smtClean="0"/>
              <a:t>Ustavni sud BiH- AP 612/04 od 30. novembra 2004. godine</a:t>
            </a:r>
            <a:endParaRPr lang="bs-Latn-BA" sz="2000" dirty="0"/>
          </a:p>
        </p:txBody>
      </p:sp>
      <p:sp>
        <p:nvSpPr>
          <p:cNvPr id="3" name="Content Placeholder 2"/>
          <p:cNvSpPr>
            <a:spLocks noGrp="1"/>
          </p:cNvSpPr>
          <p:nvPr>
            <p:ph idx="1"/>
          </p:nvPr>
        </p:nvSpPr>
        <p:spPr>
          <a:xfrm>
            <a:off x="838200" y="1547446"/>
            <a:ext cx="10515600" cy="4629517"/>
          </a:xfrm>
        </p:spPr>
        <p:txBody>
          <a:bodyPr/>
          <a:lstStyle/>
          <a:p>
            <a:pPr marL="0" indent="0">
              <a:buNone/>
            </a:pPr>
            <a:r>
              <a:rPr lang="bs-Latn-BA" dirty="0" smtClean="0"/>
              <a:t>27. Konačno, van nadležnosti Ustavnog suda je da procjenjuje kvalitet zaključaka sudova u pogledu procjene dokaza, ukoliko se ova procjena ne doima očigledno </a:t>
            </a:r>
            <a:r>
              <a:rPr lang="bs-Latn-BA" dirty="0" err="1" smtClean="0"/>
              <a:t>proizvoljnom</a:t>
            </a:r>
            <a:r>
              <a:rPr lang="bs-Latn-BA" dirty="0" smtClean="0"/>
              <a:t>. Isto tako, Ustavni sud se neće miješati u način na koji su redovni sudovi usvojili dokaze kao </a:t>
            </a:r>
            <a:r>
              <a:rPr lang="bs-Latn-BA" dirty="0" err="1" smtClean="0"/>
              <a:t>dokaznu</a:t>
            </a:r>
            <a:r>
              <a:rPr lang="bs-Latn-BA" dirty="0" smtClean="0"/>
              <a:t> građu. U vezi s tim, Ustavni sud se neće miješati u situaciju kada redovni sudovi poklanjaju povjerenje dokazima jedne strane u postupku na osnovu </a:t>
            </a:r>
            <a:r>
              <a:rPr lang="bs-Latn-BA" dirty="0" err="1" smtClean="0"/>
              <a:t>sudačke</a:t>
            </a:r>
            <a:r>
              <a:rPr lang="bs-Latn-BA" dirty="0" smtClean="0"/>
              <a:t> slobodne procijene. To je isključivo uloga redovnih sudova, čak i kada su izjave svjedoka na javnoj raspravi i pod zakletvom suprotne jedna drugoj (vidi presudu Evropskog suda za ljudska prava, </a:t>
            </a:r>
            <a:r>
              <a:rPr lang="bs-Latn-BA" dirty="0" err="1" smtClean="0"/>
              <a:t>Doorson</a:t>
            </a:r>
            <a:r>
              <a:rPr lang="bs-Latn-BA" dirty="0" smtClean="0"/>
              <a:t> protiv Holandije, od 6. marta 1996. godine, objavljena u Izvještajima, broj 1996-II, stav 78).</a:t>
            </a:r>
            <a:endParaRPr lang="bs-Latn-BA" dirty="0"/>
          </a:p>
        </p:txBody>
      </p:sp>
    </p:spTree>
    <p:extLst>
      <p:ext uri="{BB962C8B-B14F-4D97-AF65-F5344CB8AC3E}">
        <p14:creationId xmlns:p14="http://schemas.microsoft.com/office/powerpoint/2010/main" val="628897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9807"/>
          </a:xfrm>
        </p:spPr>
        <p:txBody>
          <a:bodyPr>
            <a:normAutofit/>
          </a:bodyPr>
          <a:lstStyle/>
          <a:p>
            <a:pPr algn="ctr"/>
            <a:r>
              <a:rPr lang="bs-Latn-BA" sz="2000" dirty="0" smtClean="0"/>
              <a:t>Ustavni sud BiH – U 29/02 od 27. juna 2003. godine</a:t>
            </a:r>
            <a:endParaRPr lang="bs-Latn-BA" sz="2000" dirty="0"/>
          </a:p>
        </p:txBody>
      </p:sp>
      <p:sp>
        <p:nvSpPr>
          <p:cNvPr id="3" name="Content Placeholder 2"/>
          <p:cNvSpPr>
            <a:spLocks noGrp="1"/>
          </p:cNvSpPr>
          <p:nvPr>
            <p:ph idx="1"/>
          </p:nvPr>
        </p:nvSpPr>
        <p:spPr/>
        <p:txBody>
          <a:bodyPr/>
          <a:lstStyle/>
          <a:p>
            <a:r>
              <a:rPr lang="bs-Latn-BA" dirty="0" smtClean="0"/>
              <a:t>23. U skladu sa </a:t>
            </a:r>
            <a:r>
              <a:rPr lang="bs-Latn-BA" dirty="0" err="1" smtClean="0"/>
              <a:t>dosadašnjom</a:t>
            </a:r>
            <a:r>
              <a:rPr lang="bs-Latn-BA" dirty="0" smtClean="0"/>
              <a:t> praksom Ustavnog suda, nadležnost Ustavnog suda iz člana VI/3.b) Ustava Bosne i Hercegovine je ograničena samo na «pitanja sadržana u Ustavu». Ustavni sud nije nadležan da ocjenjuje kako su redovni sudovi utvrdili činjenično stanje ili tumačili i </a:t>
            </a:r>
            <a:r>
              <a:rPr lang="bs-Latn-BA" dirty="0" err="1" smtClean="0"/>
              <a:t>primjenili</a:t>
            </a:r>
            <a:r>
              <a:rPr lang="bs-Latn-BA" dirty="0" smtClean="0"/>
              <a:t> zakon, osim u slučaju kada odlukama redovnih sudova dođe do kršenja ustavnih prava. To će biti slučaj kada se odlukom redovnog suda ustavna prava pojedinca zanemare ili pogrešno primijene, kada se zakon očito proizvoljno primijeni, kada je primijenjeni zakon sam po sebi neustavan, ili kada dođe do povrede osnovnih principa </a:t>
            </a:r>
            <a:r>
              <a:rPr lang="bs-Latn-BA" dirty="0" err="1" smtClean="0"/>
              <a:t>pravičnog</a:t>
            </a:r>
            <a:r>
              <a:rPr lang="bs-Latn-BA" dirty="0" smtClean="0"/>
              <a:t> postupka (</a:t>
            </a:r>
            <a:r>
              <a:rPr lang="bs-Latn-BA" dirty="0" err="1" smtClean="0"/>
              <a:t>pravično</a:t>
            </a:r>
            <a:r>
              <a:rPr lang="bs-Latn-BA" dirty="0" smtClean="0"/>
              <a:t> suđenje, pristup sudu, efikasni pravni lijekovi, itd.).</a:t>
            </a:r>
          </a:p>
          <a:p>
            <a:endParaRPr lang="bs-Latn-BA" dirty="0"/>
          </a:p>
        </p:txBody>
      </p:sp>
    </p:spTree>
    <p:extLst>
      <p:ext uri="{BB962C8B-B14F-4D97-AF65-F5344CB8AC3E}">
        <p14:creationId xmlns:p14="http://schemas.microsoft.com/office/powerpoint/2010/main" val="3164262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097"/>
          </a:xfrm>
        </p:spPr>
        <p:txBody>
          <a:bodyPr>
            <a:normAutofit/>
          </a:bodyPr>
          <a:lstStyle/>
          <a:p>
            <a:pPr algn="ctr"/>
            <a:r>
              <a:rPr lang="bs-Latn-BA" sz="2000" dirty="0" smtClean="0"/>
              <a:t>Ustavni sud BiH – AP 311/04 od 22. aprila 2005. godine</a:t>
            </a:r>
            <a:endParaRPr lang="bs-Latn-BA" sz="2000" dirty="0"/>
          </a:p>
        </p:txBody>
      </p:sp>
      <p:sp>
        <p:nvSpPr>
          <p:cNvPr id="3" name="Content Placeholder 2"/>
          <p:cNvSpPr>
            <a:spLocks noGrp="1"/>
          </p:cNvSpPr>
          <p:nvPr>
            <p:ph idx="1"/>
          </p:nvPr>
        </p:nvSpPr>
        <p:spPr>
          <a:xfrm>
            <a:off x="838200" y="1396721"/>
            <a:ext cx="10515600" cy="4780242"/>
          </a:xfrm>
        </p:spPr>
        <p:txBody>
          <a:bodyPr>
            <a:normAutofit lnSpcReduction="10000"/>
          </a:bodyPr>
          <a:lstStyle/>
          <a:p>
            <a:pPr marL="0" indent="0">
              <a:buNone/>
            </a:pPr>
            <a:r>
              <a:rPr lang="bs-Latn-BA" dirty="0" smtClean="0"/>
              <a:t>26. Ustavni sud smatra značajnim poštivanje principa “slobodne ocjene dokaza“ redovnih sudova koji je također inkorporiran i u članu 8. Zakona o </a:t>
            </a:r>
            <a:r>
              <a:rPr lang="bs-Latn-BA" dirty="0" err="1" smtClean="0"/>
              <a:t>parničnom</a:t>
            </a:r>
            <a:r>
              <a:rPr lang="bs-Latn-BA" dirty="0" smtClean="0"/>
              <a:t> postupku. Taj princip je dodatno podržan stavom Ustavnog suda kako je to već navedeno u ovoj odluci. Ukoliko bi Ustavni sud uvijek ispitivao ocjenu dokaza i način na koji su redovni sudovi utvrdili relevantne činjenice, pretvorio bi se u sud četvrte instance, što nije njegova uloga predviđena Ustavom Bosne i Hercegovine. Međutim, kada je očigledno da je u određenom postupku došlo do </a:t>
            </a:r>
            <a:r>
              <a:rPr lang="bs-Latn-BA" dirty="0" err="1" smtClean="0"/>
              <a:t>proizvoljnog</a:t>
            </a:r>
            <a:r>
              <a:rPr lang="bs-Latn-BA" dirty="0" smtClean="0"/>
              <a:t> postupanja redovnog suda, kako u postupku utvrđivanja činjenica tako i primjene relevantnih </a:t>
            </a:r>
            <a:r>
              <a:rPr lang="bs-Latn-BA" dirty="0" err="1" smtClean="0"/>
              <a:t>pozitivno-pravnih</a:t>
            </a:r>
            <a:r>
              <a:rPr lang="bs-Latn-BA" dirty="0" smtClean="0"/>
              <a:t> propisa, kao što je to slučaj u konkretnom predmetu, Ustavni sud smatra neophodnim da se upusti u ispitivanje načina na koji su nadležni sudovi </a:t>
            </a:r>
            <a:r>
              <a:rPr lang="bs-Latn-BA" dirty="0" err="1" smtClean="0"/>
              <a:t>utvrđivali</a:t>
            </a:r>
            <a:r>
              <a:rPr lang="bs-Latn-BA" dirty="0" smtClean="0"/>
              <a:t> činjenice i na tako utvrđene činjenice primijenili </a:t>
            </a:r>
            <a:r>
              <a:rPr lang="bs-Latn-BA" dirty="0" err="1" smtClean="0"/>
              <a:t>pozitivno-pravne</a:t>
            </a:r>
            <a:r>
              <a:rPr lang="bs-Latn-BA" dirty="0" smtClean="0"/>
              <a:t> propise.</a:t>
            </a:r>
            <a:endParaRPr lang="bs-Latn-BA" dirty="0"/>
          </a:p>
        </p:txBody>
      </p:sp>
    </p:spTree>
    <p:extLst>
      <p:ext uri="{BB962C8B-B14F-4D97-AF65-F5344CB8AC3E}">
        <p14:creationId xmlns:p14="http://schemas.microsoft.com/office/powerpoint/2010/main" val="365797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pPr algn="ctr"/>
            <a:r>
              <a:rPr lang="bs-Latn-BA" sz="2000" dirty="0" smtClean="0"/>
              <a:t>Član II/4. Ustava BiH</a:t>
            </a:r>
            <a:endParaRPr lang="bs-Latn-BA" sz="2000" dirty="0"/>
          </a:p>
        </p:txBody>
      </p:sp>
      <p:sp>
        <p:nvSpPr>
          <p:cNvPr id="3" name="Content Placeholder 2"/>
          <p:cNvSpPr>
            <a:spLocks noGrp="1"/>
          </p:cNvSpPr>
          <p:nvPr>
            <p:ph idx="1"/>
          </p:nvPr>
        </p:nvSpPr>
        <p:spPr/>
        <p:txBody>
          <a:bodyPr/>
          <a:lstStyle/>
          <a:p>
            <a:pPr marL="0" indent="0">
              <a:buNone/>
            </a:pPr>
            <a:r>
              <a:rPr lang="hr-HR" sz="3200" dirty="0"/>
              <a:t>Nediskriminacija </a:t>
            </a:r>
            <a:endParaRPr lang="bs-Latn-BA" sz="3200" dirty="0"/>
          </a:p>
          <a:p>
            <a:pPr marL="0" indent="0">
              <a:buNone/>
            </a:pPr>
            <a:r>
              <a:rPr lang="hr-HR" sz="3200" dirty="0"/>
              <a:t>Uživanje prava i sloboda, predviđenih u ovom članu ili u međunarodnim sporazumima navedenim u Aneksu I ovog Ustava, osigurano je svim licima u Bosni i Hercegovini bez diskriminacije po bilo kojem osnovu kao što je pol, rasa, boja, jezik, vjera, političko i drugo mišljenje, nacionalno ili socijalno porijeklo, povezanost sa nacionalnom manjinom, imovina, rođenje ili drugi status. </a:t>
            </a:r>
            <a:endParaRPr lang="bs-Latn-BA" sz="3200" dirty="0"/>
          </a:p>
          <a:p>
            <a:endParaRPr lang="bs-Latn-BA" dirty="0"/>
          </a:p>
        </p:txBody>
      </p:sp>
    </p:spTree>
    <p:extLst>
      <p:ext uri="{BB962C8B-B14F-4D97-AF65-F5344CB8AC3E}">
        <p14:creationId xmlns:p14="http://schemas.microsoft.com/office/powerpoint/2010/main" val="266040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9565"/>
          </a:xfrm>
        </p:spPr>
        <p:txBody>
          <a:bodyPr>
            <a:normAutofit/>
          </a:bodyPr>
          <a:lstStyle/>
          <a:p>
            <a:pPr algn="ctr"/>
            <a:r>
              <a:rPr lang="bs-Latn-BA" sz="2000" dirty="0" smtClean="0"/>
              <a:t>Član II/5. Ustava BiH</a:t>
            </a:r>
            <a:endParaRPr lang="bs-Latn-BA" sz="2000" dirty="0"/>
          </a:p>
        </p:txBody>
      </p:sp>
      <p:sp>
        <p:nvSpPr>
          <p:cNvPr id="3" name="Content Placeholder 2"/>
          <p:cNvSpPr>
            <a:spLocks noGrp="1"/>
          </p:cNvSpPr>
          <p:nvPr>
            <p:ph idx="1"/>
          </p:nvPr>
        </p:nvSpPr>
        <p:spPr/>
        <p:txBody>
          <a:bodyPr/>
          <a:lstStyle/>
          <a:p>
            <a:pPr marL="0" indent="0">
              <a:buNone/>
            </a:pPr>
            <a:r>
              <a:rPr lang="hr-HR" sz="3200" dirty="0"/>
              <a:t>Izbjeglice i raseljene osobe</a:t>
            </a:r>
          </a:p>
          <a:p>
            <a:pPr marL="0" indent="0">
              <a:buNone/>
            </a:pPr>
            <a:r>
              <a:rPr lang="hr-HR" sz="3200" dirty="0"/>
              <a:t>Sve izbjeglice i raseljena lica imaju pravo da se slobodno vrate u svoje domove. Oni imaju pravo, u skladu s Aneksom 7 </a:t>
            </a:r>
            <a:r>
              <a:rPr lang="hr-HR" sz="3200" dirty="0" err="1"/>
              <a:t>Opšteg</a:t>
            </a:r>
            <a:r>
              <a:rPr lang="hr-HR" sz="3200" dirty="0"/>
              <a:t> okvirnog sporazuma, da im se vrati imovina koje su bili lišeni za vrijeme neprijateljstava od 1991. i da dobiju kompenzaciju za svu takvu imovinu, koja im ne može biti vraćena. Sve obaveze ili izjave u vezi sa takvom imovinom, koje su date pod prisilom, ništave su. </a:t>
            </a:r>
            <a:endParaRPr lang="bs-Latn-BA" sz="3200" dirty="0"/>
          </a:p>
          <a:p>
            <a:endParaRPr lang="bs-Latn-BA" dirty="0"/>
          </a:p>
        </p:txBody>
      </p:sp>
    </p:spTree>
    <p:extLst>
      <p:ext uri="{BB962C8B-B14F-4D97-AF65-F5344CB8AC3E}">
        <p14:creationId xmlns:p14="http://schemas.microsoft.com/office/powerpoint/2010/main" val="298933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838"/>
            <a:ext cx="10515600" cy="673239"/>
          </a:xfrm>
        </p:spPr>
        <p:txBody>
          <a:bodyPr>
            <a:normAutofit fontScale="90000"/>
          </a:bodyPr>
          <a:lstStyle/>
          <a:p>
            <a:pPr algn="ctr"/>
            <a:r>
              <a:rPr lang="hr-HR" sz="2000" dirty="0"/>
              <a:t>Aneks I Dodatni sporazumi o ljudskim pravima koji će se primjenjivati u </a:t>
            </a:r>
            <a:r>
              <a:rPr lang="hr-HR" sz="2000" dirty="0" smtClean="0"/>
              <a:t>BiH </a:t>
            </a:r>
            <a:r>
              <a:rPr lang="bs-Latn-BA" dirty="0"/>
              <a:t/>
            </a:r>
            <a:br>
              <a:rPr lang="bs-Latn-BA" dirty="0"/>
            </a:br>
            <a:endParaRPr lang="bs-Latn-BA" dirty="0"/>
          </a:p>
        </p:txBody>
      </p:sp>
      <p:sp>
        <p:nvSpPr>
          <p:cNvPr id="3" name="Content Placeholder 2"/>
          <p:cNvSpPr>
            <a:spLocks noGrp="1"/>
          </p:cNvSpPr>
          <p:nvPr>
            <p:ph idx="1"/>
          </p:nvPr>
        </p:nvSpPr>
        <p:spPr>
          <a:xfrm>
            <a:off x="838200" y="1055077"/>
            <a:ext cx="10515600" cy="5546690"/>
          </a:xfrm>
        </p:spPr>
        <p:txBody>
          <a:bodyPr>
            <a:normAutofit fontScale="32500" lnSpcReduction="20000"/>
          </a:bodyPr>
          <a:lstStyle/>
          <a:p>
            <a:pPr marL="0" lvl="0" indent="0">
              <a:buNone/>
            </a:pPr>
            <a:r>
              <a:rPr lang="hr-HR" sz="5100" dirty="0"/>
              <a:t>1. Konvencija o sprečavanju i kažnjavanju zločina genocida (1948) </a:t>
            </a:r>
            <a:endParaRPr lang="bs-Latn-BA" sz="5100" dirty="0"/>
          </a:p>
          <a:p>
            <a:pPr marL="0" lvl="0" indent="0">
              <a:buNone/>
            </a:pPr>
            <a:r>
              <a:rPr lang="hr-HR" sz="5100" dirty="0"/>
              <a:t>2. Ženevske konvencije I-IV o zaštiti žrtava rata (1949) i Dopunski protokoli I-II (1977) </a:t>
            </a:r>
            <a:endParaRPr lang="bs-Latn-BA" sz="5100" dirty="0"/>
          </a:p>
          <a:p>
            <a:pPr marL="0" lvl="0" indent="0">
              <a:buNone/>
            </a:pPr>
            <a:r>
              <a:rPr lang="hr-HR" sz="5100" dirty="0"/>
              <a:t>3. Konvencija koja se odnosi na status izbjeglica (1951) i Protokol (1966) </a:t>
            </a:r>
            <a:endParaRPr lang="bs-Latn-BA" sz="5100" dirty="0"/>
          </a:p>
          <a:p>
            <a:pPr marL="0" indent="0">
              <a:buNone/>
            </a:pPr>
            <a:r>
              <a:rPr lang="hr-HR" sz="5100" dirty="0"/>
              <a:t>4. Konvencija o državljanstvu udatih žena (1957) </a:t>
            </a:r>
            <a:endParaRPr lang="bs-Latn-BA" sz="5100" dirty="0"/>
          </a:p>
          <a:p>
            <a:pPr marL="0" lvl="0" indent="0">
              <a:buNone/>
            </a:pPr>
            <a:r>
              <a:rPr lang="hr-HR" sz="5100" dirty="0"/>
              <a:t>5. Konvencija o smanjenju broja lica bez državljanstva (1961) </a:t>
            </a:r>
            <a:endParaRPr lang="bs-Latn-BA" sz="5100" dirty="0"/>
          </a:p>
          <a:p>
            <a:pPr marL="0" indent="0">
              <a:buNone/>
            </a:pPr>
            <a:r>
              <a:rPr lang="hr-HR" sz="5100" dirty="0"/>
              <a:t>6. Međunarodna konvencija o uklanjanju svih oblika rasne diskriminacije (1965) </a:t>
            </a:r>
            <a:endParaRPr lang="bs-Latn-BA" sz="5100" dirty="0"/>
          </a:p>
          <a:p>
            <a:pPr marL="0" lvl="0" indent="0">
              <a:buNone/>
            </a:pPr>
            <a:r>
              <a:rPr lang="hr-HR" sz="5100" dirty="0"/>
              <a:t>7. Međunarodni pakt o građanskim i političkim pravima (1966) i </a:t>
            </a:r>
            <a:r>
              <a:rPr lang="hr-HR" sz="5100" dirty="0" err="1"/>
              <a:t>Opcioni</a:t>
            </a:r>
            <a:r>
              <a:rPr lang="hr-HR" sz="5100" dirty="0"/>
              <a:t> protokoli (1966 i 1989) </a:t>
            </a:r>
            <a:endParaRPr lang="bs-Latn-BA" sz="5100" dirty="0"/>
          </a:p>
          <a:p>
            <a:pPr marL="0" lvl="0" indent="0">
              <a:buNone/>
            </a:pPr>
            <a:r>
              <a:rPr lang="hr-HR" sz="5100" dirty="0"/>
              <a:t>8. Međunarodni pakt o ekonomskim, socijalnim i kulturnim pravima (1966) </a:t>
            </a:r>
            <a:endParaRPr lang="bs-Latn-BA" sz="5100" dirty="0"/>
          </a:p>
          <a:p>
            <a:pPr marL="0" indent="0">
              <a:buNone/>
            </a:pPr>
            <a:r>
              <a:rPr lang="hr-HR" sz="5100" dirty="0"/>
              <a:t>9. Konvencija o uklanjanju svih oblika diskriminacije u odnosu na žene (1979) </a:t>
            </a:r>
            <a:endParaRPr lang="bs-Latn-BA" sz="5100" dirty="0"/>
          </a:p>
          <a:p>
            <a:pPr marL="0" lvl="0" indent="0">
              <a:buNone/>
            </a:pPr>
            <a:r>
              <a:rPr lang="hr-HR" sz="5100" dirty="0"/>
              <a:t>10. Konvencija protiv mučenja i drugih surovih, nehumanih ili ponižavajućih tretmana ili kažnjavanja (1984) </a:t>
            </a:r>
            <a:endParaRPr lang="bs-Latn-BA" sz="5100" dirty="0"/>
          </a:p>
          <a:p>
            <a:pPr marL="0" indent="0">
              <a:buNone/>
            </a:pPr>
            <a:r>
              <a:rPr lang="hr-HR" sz="5100" dirty="0"/>
              <a:t>11. Evropska konvencija o sprečavanju mučenja, nehumanog ili ponižavajućeg tretmana ili kažnjavanja (1987) </a:t>
            </a:r>
            <a:endParaRPr lang="bs-Latn-BA" sz="5100" dirty="0"/>
          </a:p>
          <a:p>
            <a:pPr marL="0" indent="0">
              <a:buNone/>
            </a:pPr>
            <a:r>
              <a:rPr lang="hr-HR" sz="5100" dirty="0"/>
              <a:t>12. Konvencija o pravima djeteta (1989) </a:t>
            </a:r>
            <a:endParaRPr lang="bs-Latn-BA" sz="5100" dirty="0"/>
          </a:p>
          <a:p>
            <a:pPr marL="0" lvl="0" indent="0">
              <a:buNone/>
            </a:pPr>
            <a:r>
              <a:rPr lang="hr-HR" sz="5100" dirty="0"/>
              <a:t>13. Međunarodna konvencija o zaštiti prava svih radnika-migranata i članova njihovih porodica (1990) </a:t>
            </a:r>
            <a:endParaRPr lang="bs-Latn-BA" sz="5100" dirty="0"/>
          </a:p>
          <a:p>
            <a:pPr marL="0" lvl="0" indent="0">
              <a:buNone/>
            </a:pPr>
            <a:r>
              <a:rPr lang="hr-HR" sz="5100" dirty="0"/>
              <a:t>14. Evropska povelja za regionalne jezike i jezike manjina (1992) </a:t>
            </a:r>
            <a:endParaRPr lang="bs-Latn-BA" sz="5100" dirty="0"/>
          </a:p>
          <a:p>
            <a:pPr marL="0" lvl="0" indent="0">
              <a:buNone/>
            </a:pPr>
            <a:r>
              <a:rPr lang="hr-HR" sz="5100" dirty="0"/>
              <a:t>15. Okvirna Konvencija za zaštitu nacionalnih manjina (1994) </a:t>
            </a:r>
            <a:endParaRPr lang="bs-Latn-BA" sz="5100" dirty="0"/>
          </a:p>
          <a:p>
            <a:endParaRPr lang="bs-Latn-BA" dirty="0"/>
          </a:p>
        </p:txBody>
      </p:sp>
    </p:spTree>
    <p:extLst>
      <p:ext uri="{BB962C8B-B14F-4D97-AF65-F5344CB8AC3E}">
        <p14:creationId xmlns:p14="http://schemas.microsoft.com/office/powerpoint/2010/main" val="58596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9372"/>
          </a:xfrm>
        </p:spPr>
        <p:txBody>
          <a:bodyPr>
            <a:normAutofit/>
          </a:bodyPr>
          <a:lstStyle/>
          <a:p>
            <a:pPr algn="ctr"/>
            <a:r>
              <a:rPr lang="bs-Latn-BA" sz="2000" dirty="0" smtClean="0"/>
              <a:t>Član VI/2.b) Ustava BiH</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sz="4000" dirty="0" smtClean="0"/>
              <a:t>„Sud će, većinom glasova svih članova, usvojiti svoja pravila o radu...“</a:t>
            </a:r>
          </a:p>
          <a:p>
            <a:pPr marL="0" indent="0">
              <a:buNone/>
            </a:pPr>
            <a:endParaRPr lang="bs-Latn-BA" sz="4000" dirty="0"/>
          </a:p>
          <a:p>
            <a:pPr marL="0" indent="0">
              <a:buNone/>
            </a:pPr>
            <a:r>
              <a:rPr lang="bs-Latn-BA" sz="4000" dirty="0" smtClean="0"/>
              <a:t>Pravila Ustavnog suda Bosne i Hercegovine („Službeni glasnik BiH“, broj 22/14)</a:t>
            </a:r>
            <a:endParaRPr lang="bs-Latn-BA" sz="4000" dirty="0"/>
          </a:p>
        </p:txBody>
      </p:sp>
    </p:spTree>
    <p:extLst>
      <p:ext uri="{BB962C8B-B14F-4D97-AF65-F5344CB8AC3E}">
        <p14:creationId xmlns:p14="http://schemas.microsoft.com/office/powerpoint/2010/main" val="368136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Član 18.</a:t>
            </a:r>
            <a:br>
              <a:rPr lang="bs-Latn-BA" sz="2000" dirty="0" smtClean="0"/>
            </a:br>
            <a:r>
              <a:rPr lang="bs-Latn-BA" sz="2000" dirty="0" smtClean="0"/>
              <a:t>(dopustivost apelacije)</a:t>
            </a:r>
            <a:endParaRPr lang="bs-Latn-BA" sz="2000" dirty="0"/>
          </a:p>
        </p:txBody>
      </p:sp>
      <p:sp>
        <p:nvSpPr>
          <p:cNvPr id="3" name="Content Placeholder 2"/>
          <p:cNvSpPr>
            <a:spLocks noGrp="1"/>
          </p:cNvSpPr>
          <p:nvPr>
            <p:ph idx="1"/>
          </p:nvPr>
        </p:nvSpPr>
        <p:spPr/>
        <p:txBody>
          <a:bodyPr/>
          <a:lstStyle/>
          <a:p>
            <a:pPr marL="0" indent="0">
              <a:buNone/>
            </a:pPr>
            <a:r>
              <a:rPr lang="hr-HR" altLang="sr-Latn-RS" dirty="0" smtClean="0"/>
              <a:t>(1)Ustavni </a:t>
            </a:r>
            <a:r>
              <a:rPr lang="hr-HR" altLang="sr-Latn-RS" dirty="0"/>
              <a:t>sud može razmatrati apelaciju samo ako su protiv presude, odnosno odluke koja se njome pobija, iscrpljeni svi djelotvorni pravni lijekovi mogući prema zakonu i ako je podnesena u roku od 60 dana od dana kada je podnosilac apelacije primio odluku o posljednjem djelotvornom pravnom lijeku kojeg je koristio.</a:t>
            </a:r>
            <a:endParaRPr lang="bs-Latn-BA" altLang="sr-Latn-RS" dirty="0"/>
          </a:p>
          <a:p>
            <a:pPr marL="0" indent="0">
              <a:buNone/>
            </a:pPr>
            <a:r>
              <a:rPr lang="bs-Latn-BA" altLang="sr-Latn-RS" dirty="0" smtClean="0"/>
              <a:t>(2)</a:t>
            </a:r>
            <a:r>
              <a:rPr lang="en-US" altLang="sr-Latn-RS" dirty="0" err="1" smtClean="0"/>
              <a:t>Ustavni</a:t>
            </a:r>
            <a:r>
              <a:rPr lang="en-US" altLang="sr-Latn-RS" dirty="0" smtClean="0"/>
              <a:t> </a:t>
            </a:r>
            <a:r>
              <a:rPr lang="en-US" altLang="sr-Latn-RS" dirty="0" err="1"/>
              <a:t>sud</a:t>
            </a:r>
            <a:r>
              <a:rPr lang="en-US" altLang="sr-Latn-RS" dirty="0"/>
              <a:t> </a:t>
            </a:r>
            <a:r>
              <a:rPr lang="en-US" altLang="sr-Latn-RS" dirty="0" err="1"/>
              <a:t>može</a:t>
            </a:r>
            <a:r>
              <a:rPr lang="en-US" altLang="sr-Latn-RS" dirty="0"/>
              <a:t> </a:t>
            </a:r>
            <a:r>
              <a:rPr lang="en-US" altLang="sr-Latn-RS" dirty="0" err="1"/>
              <a:t>iznimno</a:t>
            </a:r>
            <a:r>
              <a:rPr lang="en-US" altLang="sr-Latn-RS" dirty="0"/>
              <a:t> </a:t>
            </a:r>
            <a:r>
              <a:rPr lang="en-US" altLang="sr-Latn-RS" dirty="0" err="1"/>
              <a:t>razmatrati</a:t>
            </a:r>
            <a:r>
              <a:rPr lang="en-US" altLang="sr-Latn-RS" dirty="0"/>
              <a:t> </a:t>
            </a:r>
            <a:r>
              <a:rPr lang="en-US" altLang="sr-Latn-RS" dirty="0" err="1"/>
              <a:t>apelaciju</a:t>
            </a:r>
            <a:r>
              <a:rPr lang="en-US" altLang="sr-Latn-RS" dirty="0"/>
              <a:t> </a:t>
            </a:r>
            <a:r>
              <a:rPr lang="en-US" altLang="sr-Latn-RS" dirty="0" err="1"/>
              <a:t>i</a:t>
            </a:r>
            <a:r>
              <a:rPr lang="en-US" altLang="sr-Latn-RS" dirty="0"/>
              <a:t> </a:t>
            </a:r>
            <a:r>
              <a:rPr lang="en-US" altLang="sr-Latn-RS" dirty="0" err="1"/>
              <a:t>kada</a:t>
            </a:r>
            <a:r>
              <a:rPr lang="en-US" altLang="sr-Latn-RS" dirty="0"/>
              <a:t> </a:t>
            </a:r>
            <a:r>
              <a:rPr lang="en-US" altLang="sr-Latn-RS" dirty="0" err="1"/>
              <a:t>nema</a:t>
            </a:r>
            <a:r>
              <a:rPr lang="en-US" altLang="sr-Latn-RS" dirty="0"/>
              <a:t> </a:t>
            </a:r>
            <a:r>
              <a:rPr lang="en-US" altLang="sr-Latn-RS" dirty="0" err="1"/>
              <a:t>odluke</a:t>
            </a:r>
            <a:r>
              <a:rPr lang="en-US" altLang="sr-Latn-RS" dirty="0"/>
              <a:t> </a:t>
            </a:r>
            <a:r>
              <a:rPr lang="en-US" altLang="sr-Latn-RS" dirty="0" err="1"/>
              <a:t>nadležnog</a:t>
            </a:r>
            <a:r>
              <a:rPr lang="en-US" altLang="sr-Latn-RS" dirty="0"/>
              <a:t> </a:t>
            </a:r>
            <a:r>
              <a:rPr lang="en-US" altLang="sr-Latn-RS" dirty="0" err="1"/>
              <a:t>suda</a:t>
            </a:r>
            <a:r>
              <a:rPr lang="en-US" altLang="sr-Latn-RS" dirty="0"/>
              <a:t>, </a:t>
            </a:r>
            <a:r>
              <a:rPr lang="en-US" altLang="sr-Latn-RS" dirty="0" err="1"/>
              <a:t>ukoliko</a:t>
            </a:r>
            <a:r>
              <a:rPr lang="en-US" altLang="sr-Latn-RS" dirty="0"/>
              <a:t> </a:t>
            </a:r>
            <a:r>
              <a:rPr lang="en-US" altLang="sr-Latn-RS" dirty="0" err="1"/>
              <a:t>apelacija</a:t>
            </a:r>
            <a:r>
              <a:rPr lang="en-US" altLang="sr-Latn-RS" dirty="0"/>
              <a:t> </a:t>
            </a:r>
            <a:r>
              <a:rPr lang="en-US" altLang="sr-Latn-RS" dirty="0" err="1"/>
              <a:t>ukazuje</a:t>
            </a:r>
            <a:r>
              <a:rPr lang="en-US" altLang="sr-Latn-RS" dirty="0"/>
              <a:t> </a:t>
            </a:r>
            <a:r>
              <a:rPr lang="en-US" altLang="sr-Latn-RS" dirty="0" err="1"/>
              <a:t>na</a:t>
            </a:r>
            <a:r>
              <a:rPr lang="en-US" altLang="sr-Latn-RS" dirty="0"/>
              <a:t> </a:t>
            </a:r>
            <a:r>
              <a:rPr lang="en-US" altLang="sr-Latn-RS" dirty="0" err="1"/>
              <a:t>ozbiljna</a:t>
            </a:r>
            <a:r>
              <a:rPr lang="en-US" altLang="sr-Latn-RS" dirty="0"/>
              <a:t> </a:t>
            </a:r>
            <a:r>
              <a:rPr lang="en-US" altLang="sr-Latn-RS" dirty="0" err="1"/>
              <a:t>kršenja</a:t>
            </a:r>
            <a:r>
              <a:rPr lang="en-US" altLang="sr-Latn-RS" dirty="0"/>
              <a:t> </a:t>
            </a:r>
            <a:r>
              <a:rPr lang="en-US" altLang="sr-Latn-RS" dirty="0" err="1"/>
              <a:t>prava</a:t>
            </a:r>
            <a:r>
              <a:rPr lang="en-US" altLang="sr-Latn-RS" dirty="0"/>
              <a:t> </a:t>
            </a:r>
            <a:r>
              <a:rPr lang="en-US" altLang="sr-Latn-RS" dirty="0" err="1"/>
              <a:t>i</a:t>
            </a:r>
            <a:r>
              <a:rPr lang="en-US" altLang="sr-Latn-RS" dirty="0"/>
              <a:t> </a:t>
            </a:r>
            <a:r>
              <a:rPr lang="en-US" altLang="sr-Latn-RS" dirty="0" err="1"/>
              <a:t>temeljnih</a:t>
            </a:r>
            <a:r>
              <a:rPr lang="en-US" altLang="sr-Latn-RS" dirty="0"/>
              <a:t> </a:t>
            </a:r>
            <a:r>
              <a:rPr lang="en-US" altLang="sr-Latn-RS" dirty="0" err="1"/>
              <a:t>sloboda</a:t>
            </a:r>
            <a:r>
              <a:rPr lang="en-US" altLang="sr-Latn-RS" dirty="0"/>
              <a:t> </a:t>
            </a:r>
            <a:r>
              <a:rPr lang="en-US" altLang="sr-Latn-RS" dirty="0" err="1"/>
              <a:t>koja</a:t>
            </a:r>
            <a:r>
              <a:rPr lang="en-US" altLang="sr-Latn-RS" dirty="0"/>
              <a:t> </a:t>
            </a:r>
            <a:r>
              <a:rPr lang="en-US" altLang="sr-Latn-RS" dirty="0" err="1"/>
              <a:t>štite</a:t>
            </a:r>
            <a:r>
              <a:rPr lang="en-US" altLang="sr-Latn-RS" dirty="0"/>
              <a:t> </a:t>
            </a:r>
            <a:r>
              <a:rPr lang="en-US" altLang="sr-Latn-RS" dirty="0" err="1"/>
              <a:t>Ustav</a:t>
            </a:r>
            <a:r>
              <a:rPr lang="en-US" altLang="sr-Latn-RS" dirty="0"/>
              <a:t> </a:t>
            </a:r>
            <a:r>
              <a:rPr lang="en-US" altLang="sr-Latn-RS" dirty="0" err="1"/>
              <a:t>ili</a:t>
            </a:r>
            <a:r>
              <a:rPr lang="en-US" altLang="sr-Latn-RS" dirty="0"/>
              <a:t> </a:t>
            </a:r>
            <a:r>
              <a:rPr lang="en-US" altLang="sr-Latn-RS" dirty="0" err="1"/>
              <a:t>međunarodni</a:t>
            </a:r>
            <a:r>
              <a:rPr lang="en-US" altLang="sr-Latn-RS" dirty="0"/>
              <a:t> </a:t>
            </a:r>
            <a:r>
              <a:rPr lang="en-US" altLang="sr-Latn-RS" dirty="0" err="1"/>
              <a:t>dokumenti</a:t>
            </a:r>
            <a:r>
              <a:rPr lang="en-US" altLang="sr-Latn-RS" dirty="0"/>
              <a:t> </a:t>
            </a:r>
            <a:r>
              <a:rPr lang="en-US" altLang="sr-Latn-RS" dirty="0" err="1"/>
              <a:t>koji</a:t>
            </a:r>
            <a:r>
              <a:rPr lang="en-US" altLang="sr-Latn-RS" dirty="0"/>
              <a:t> se </a:t>
            </a:r>
            <a:r>
              <a:rPr lang="en-US" altLang="sr-Latn-RS" dirty="0" err="1"/>
              <a:t>primjenjuju</a:t>
            </a:r>
            <a:r>
              <a:rPr lang="en-US" altLang="sr-Latn-RS" dirty="0"/>
              <a:t> u </a:t>
            </a:r>
            <a:r>
              <a:rPr lang="en-US" altLang="sr-Latn-RS" dirty="0" err="1"/>
              <a:t>Bosni</a:t>
            </a:r>
            <a:r>
              <a:rPr lang="en-US" altLang="sr-Latn-RS" dirty="0"/>
              <a:t> </a:t>
            </a:r>
            <a:r>
              <a:rPr lang="en-US" altLang="sr-Latn-RS" dirty="0" err="1"/>
              <a:t>i</a:t>
            </a:r>
            <a:r>
              <a:rPr lang="en-US" altLang="sr-Latn-RS" dirty="0"/>
              <a:t> </a:t>
            </a:r>
            <a:r>
              <a:rPr lang="en-US" altLang="sr-Latn-RS" dirty="0" err="1"/>
              <a:t>Hercegovini</a:t>
            </a:r>
            <a:r>
              <a:rPr lang="en-US" altLang="sr-Latn-RS" dirty="0"/>
              <a:t>. </a:t>
            </a:r>
            <a:endParaRPr lang="bs-Latn-BA" altLang="sr-Latn-RS" dirty="0"/>
          </a:p>
          <a:p>
            <a:endParaRPr lang="bs-Latn-BA" dirty="0"/>
          </a:p>
        </p:txBody>
      </p:sp>
    </p:spTree>
    <p:extLst>
      <p:ext uri="{BB962C8B-B14F-4D97-AF65-F5344CB8AC3E}">
        <p14:creationId xmlns:p14="http://schemas.microsoft.com/office/powerpoint/2010/main" val="1028664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0532"/>
          </a:xfrm>
        </p:spPr>
        <p:txBody>
          <a:bodyPr>
            <a:normAutofit/>
          </a:bodyPr>
          <a:lstStyle/>
          <a:p>
            <a:pPr algn="ctr"/>
            <a:r>
              <a:rPr lang="bs-Latn-BA" sz="2000" dirty="0" smtClean="0"/>
              <a:t>Član 18.</a:t>
            </a:r>
            <a:br>
              <a:rPr lang="bs-Latn-BA" sz="2000" dirty="0" smtClean="0"/>
            </a:br>
            <a:r>
              <a:rPr lang="bs-Latn-BA" sz="2000" dirty="0" smtClean="0"/>
              <a:t>(dopustivost apelacije)</a:t>
            </a:r>
            <a:endParaRPr lang="bs-Latn-BA" sz="2000" dirty="0"/>
          </a:p>
        </p:txBody>
      </p:sp>
      <p:sp>
        <p:nvSpPr>
          <p:cNvPr id="3" name="Content Placeholder 2"/>
          <p:cNvSpPr>
            <a:spLocks noGrp="1"/>
          </p:cNvSpPr>
          <p:nvPr>
            <p:ph idx="1"/>
          </p:nvPr>
        </p:nvSpPr>
        <p:spPr>
          <a:xfrm>
            <a:off x="838200" y="1396721"/>
            <a:ext cx="10515600" cy="4780242"/>
          </a:xfrm>
        </p:spPr>
        <p:txBody>
          <a:bodyPr>
            <a:normAutofit lnSpcReduction="10000"/>
          </a:bodyPr>
          <a:lstStyle/>
          <a:p>
            <a:pPr marL="0" indent="0">
              <a:buNone/>
              <a:defRPr/>
            </a:pPr>
            <a:r>
              <a:rPr lang="hr-HR" dirty="0" smtClean="0"/>
              <a:t>(3)Apelacija </a:t>
            </a:r>
            <a:r>
              <a:rPr lang="hr-HR" dirty="0"/>
              <a:t>nije dopustiva ako postoji neki od sljedećih slučajeva:</a:t>
            </a:r>
            <a:endParaRPr lang="bs-Latn-BA" dirty="0"/>
          </a:p>
          <a:p>
            <a:pPr marL="0" indent="0" fontAlgn="auto">
              <a:spcAft>
                <a:spcPts val="0"/>
              </a:spcAft>
              <a:buNone/>
              <a:defRPr/>
            </a:pPr>
            <a:r>
              <a:rPr lang="hr-HR" dirty="0" smtClean="0"/>
              <a:t>a) Ustavni </a:t>
            </a:r>
            <a:r>
              <a:rPr lang="hr-HR" dirty="0"/>
              <a:t>sud nije nadležan za odlučivanje; </a:t>
            </a:r>
            <a:endParaRPr lang="bs-Latn-BA" dirty="0"/>
          </a:p>
          <a:p>
            <a:pPr marL="0" indent="0" fontAlgn="auto">
              <a:spcAft>
                <a:spcPts val="0"/>
              </a:spcAft>
              <a:buNone/>
              <a:defRPr/>
            </a:pPr>
            <a:r>
              <a:rPr lang="hr-HR" dirty="0" smtClean="0"/>
              <a:t>b) apelacija </a:t>
            </a:r>
            <a:r>
              <a:rPr lang="hr-HR" dirty="0"/>
              <a:t>je anonimna; </a:t>
            </a:r>
            <a:endParaRPr lang="bs-Latn-BA" dirty="0"/>
          </a:p>
          <a:p>
            <a:pPr marL="0" indent="0" fontAlgn="auto">
              <a:spcAft>
                <a:spcPts val="0"/>
              </a:spcAft>
              <a:buNone/>
              <a:defRPr/>
            </a:pPr>
            <a:r>
              <a:rPr lang="hr-HR" dirty="0" smtClean="0"/>
              <a:t>c) protekao </a:t>
            </a:r>
            <a:r>
              <a:rPr lang="hr-HR" dirty="0"/>
              <a:t>je rok za podnošenje apelacije; </a:t>
            </a:r>
            <a:endParaRPr lang="bs-Latn-BA" dirty="0"/>
          </a:p>
          <a:p>
            <a:pPr marL="0" indent="0" fontAlgn="auto">
              <a:spcAft>
                <a:spcPts val="0"/>
              </a:spcAft>
              <a:buNone/>
              <a:defRPr/>
            </a:pPr>
            <a:r>
              <a:rPr lang="hr-HR" dirty="0" smtClean="0"/>
              <a:t>d) apelaciju </a:t>
            </a:r>
            <a:r>
              <a:rPr lang="hr-HR" dirty="0"/>
              <a:t>je podnijelo neovlašteno lice; </a:t>
            </a:r>
            <a:endParaRPr lang="bs-Latn-BA" dirty="0"/>
          </a:p>
          <a:p>
            <a:pPr marL="0" indent="0" fontAlgn="auto">
              <a:spcAft>
                <a:spcPts val="0"/>
              </a:spcAft>
              <a:buNone/>
              <a:defRPr/>
            </a:pPr>
            <a:r>
              <a:rPr lang="hr-HR" dirty="0" smtClean="0"/>
              <a:t>e) radi </a:t>
            </a:r>
            <a:r>
              <a:rPr lang="hr-HR" dirty="0"/>
              <a:t>se o pitanju o kojem je Ustavni sud već odlučivao, a iz navoda ili dokaza iznesenih u apelaciji ne proizlazi da ima osnova za ponovno odlučivanje;</a:t>
            </a:r>
            <a:endParaRPr lang="bs-Latn-BA" dirty="0"/>
          </a:p>
          <a:p>
            <a:pPr marL="0" indent="0" fontAlgn="auto">
              <a:spcAft>
                <a:spcPts val="0"/>
              </a:spcAft>
              <a:buNone/>
              <a:defRPr/>
            </a:pPr>
            <a:r>
              <a:rPr lang="hr-HR" dirty="0" smtClean="0"/>
              <a:t>f) apelant </a:t>
            </a:r>
            <a:r>
              <a:rPr lang="hr-HR" dirty="0"/>
              <a:t>je zloupotrijebio pravo na podnošenje apelacije; </a:t>
            </a:r>
            <a:endParaRPr lang="bs-Latn-BA" dirty="0"/>
          </a:p>
          <a:p>
            <a:pPr marL="0" indent="0" fontAlgn="auto">
              <a:spcAft>
                <a:spcPts val="0"/>
              </a:spcAft>
              <a:buNone/>
              <a:defRPr/>
            </a:pPr>
            <a:r>
              <a:rPr lang="hr-HR" dirty="0" smtClean="0"/>
              <a:t>g) ako </a:t>
            </a:r>
            <a:r>
              <a:rPr lang="hr-HR" dirty="0"/>
              <a:t>su izmijenjene pravne okolnosti; </a:t>
            </a:r>
            <a:endParaRPr lang="bs-Latn-BA" dirty="0"/>
          </a:p>
          <a:p>
            <a:endParaRPr lang="bs-Latn-BA" dirty="0"/>
          </a:p>
        </p:txBody>
      </p:sp>
    </p:spTree>
    <p:extLst>
      <p:ext uri="{BB962C8B-B14F-4D97-AF65-F5344CB8AC3E}">
        <p14:creationId xmlns:p14="http://schemas.microsoft.com/office/powerpoint/2010/main" val="42970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9855"/>
          </a:xfrm>
        </p:spPr>
        <p:txBody>
          <a:bodyPr>
            <a:normAutofit/>
          </a:bodyPr>
          <a:lstStyle/>
          <a:p>
            <a:pPr algn="ctr"/>
            <a:r>
              <a:rPr lang="bs-Latn-BA" sz="2000" dirty="0" smtClean="0"/>
              <a:t>Član 18.</a:t>
            </a:r>
            <a:br>
              <a:rPr lang="bs-Latn-BA" sz="2000" dirty="0" smtClean="0"/>
            </a:br>
            <a:r>
              <a:rPr lang="bs-Latn-BA" sz="2000" dirty="0" smtClean="0"/>
              <a:t>(dopustivost apelacije)</a:t>
            </a:r>
            <a:endParaRPr lang="bs-Latn-BA" sz="2000" dirty="0"/>
          </a:p>
        </p:txBody>
      </p:sp>
      <p:sp>
        <p:nvSpPr>
          <p:cNvPr id="3" name="Content Placeholder 2"/>
          <p:cNvSpPr>
            <a:spLocks noGrp="1"/>
          </p:cNvSpPr>
          <p:nvPr>
            <p:ph idx="1"/>
          </p:nvPr>
        </p:nvSpPr>
        <p:spPr>
          <a:xfrm>
            <a:off x="838200" y="1346479"/>
            <a:ext cx="10515600" cy="4903596"/>
          </a:xfrm>
        </p:spPr>
        <p:txBody>
          <a:bodyPr/>
          <a:lstStyle/>
          <a:p>
            <a:pPr marL="0" indent="0" fontAlgn="auto">
              <a:spcAft>
                <a:spcPts val="0"/>
              </a:spcAft>
              <a:buNone/>
              <a:defRPr/>
            </a:pPr>
            <a:endParaRPr lang="hr-HR" dirty="0" smtClean="0"/>
          </a:p>
          <a:p>
            <a:pPr marL="0" indent="0" fontAlgn="auto">
              <a:spcAft>
                <a:spcPts val="0"/>
              </a:spcAft>
              <a:buNone/>
              <a:defRPr/>
            </a:pPr>
            <a:r>
              <a:rPr lang="hr-HR" dirty="0" smtClean="0"/>
              <a:t>h) apelacija </a:t>
            </a:r>
            <a:r>
              <a:rPr lang="hr-HR" dirty="0"/>
              <a:t>je </a:t>
            </a:r>
            <a:r>
              <a:rPr lang="hr-HR" i="1" dirty="0" err="1"/>
              <a:t>ratione</a:t>
            </a:r>
            <a:r>
              <a:rPr lang="hr-HR" i="1" dirty="0"/>
              <a:t> </a:t>
            </a:r>
            <a:r>
              <a:rPr lang="hr-HR" i="1" dirty="0" err="1"/>
              <a:t>materiae</a:t>
            </a:r>
            <a:r>
              <a:rPr lang="hr-HR" dirty="0"/>
              <a:t> inkompatibilna sa Ustavom; </a:t>
            </a:r>
            <a:endParaRPr lang="bs-Latn-BA" dirty="0"/>
          </a:p>
          <a:p>
            <a:pPr marL="0" indent="0" fontAlgn="auto">
              <a:spcAft>
                <a:spcPts val="0"/>
              </a:spcAft>
              <a:buNone/>
              <a:defRPr/>
            </a:pPr>
            <a:r>
              <a:rPr lang="hr-HR" dirty="0" smtClean="0"/>
              <a:t>i) apelacija </a:t>
            </a:r>
            <a:r>
              <a:rPr lang="hr-HR" dirty="0"/>
              <a:t>je </a:t>
            </a:r>
            <a:r>
              <a:rPr lang="hr-HR" i="1" dirty="0" err="1"/>
              <a:t>ratione</a:t>
            </a:r>
            <a:r>
              <a:rPr lang="hr-HR" i="1" dirty="0"/>
              <a:t> </a:t>
            </a:r>
            <a:r>
              <a:rPr lang="hr-HR" i="1" dirty="0" err="1"/>
              <a:t>personae</a:t>
            </a:r>
            <a:r>
              <a:rPr lang="hr-HR" dirty="0"/>
              <a:t> inkompatibilna sa Ustavom; </a:t>
            </a:r>
            <a:endParaRPr lang="bs-Latn-BA" dirty="0"/>
          </a:p>
          <a:p>
            <a:pPr marL="0" indent="0" fontAlgn="auto">
              <a:spcAft>
                <a:spcPts val="0"/>
              </a:spcAft>
              <a:buNone/>
              <a:defRPr/>
            </a:pPr>
            <a:r>
              <a:rPr lang="hr-HR" dirty="0" smtClean="0"/>
              <a:t>j) apelacija </a:t>
            </a:r>
            <a:r>
              <a:rPr lang="hr-HR" dirty="0"/>
              <a:t>je </a:t>
            </a:r>
            <a:r>
              <a:rPr lang="hr-HR" i="1" dirty="0" err="1"/>
              <a:t>ratione</a:t>
            </a:r>
            <a:r>
              <a:rPr lang="hr-HR" i="1" dirty="0"/>
              <a:t> </a:t>
            </a:r>
            <a:r>
              <a:rPr lang="hr-HR" i="1" dirty="0" err="1"/>
              <a:t>temporis</a:t>
            </a:r>
            <a:r>
              <a:rPr lang="hr-HR" dirty="0"/>
              <a:t> inkompatibilna sa Ustavom; </a:t>
            </a:r>
            <a:endParaRPr lang="bs-Latn-BA" dirty="0"/>
          </a:p>
          <a:p>
            <a:pPr marL="0" indent="0" fontAlgn="auto">
              <a:spcAft>
                <a:spcPts val="0"/>
              </a:spcAft>
              <a:buNone/>
              <a:defRPr/>
            </a:pPr>
            <a:r>
              <a:rPr lang="hr-HR" dirty="0" smtClean="0"/>
              <a:t>k) apelant </a:t>
            </a:r>
            <a:r>
              <a:rPr lang="hr-HR" dirty="0"/>
              <a:t>je propustio da u ostavljenom roku dopuni/precizira apelaciju; </a:t>
            </a:r>
            <a:endParaRPr lang="bs-Latn-BA" dirty="0"/>
          </a:p>
          <a:p>
            <a:pPr marL="0" indent="0" fontAlgn="auto">
              <a:spcAft>
                <a:spcPts val="0"/>
              </a:spcAft>
              <a:buNone/>
              <a:defRPr/>
            </a:pPr>
            <a:r>
              <a:rPr lang="hr-HR" dirty="0" smtClean="0"/>
              <a:t>l) apelacija </a:t>
            </a:r>
            <a:r>
              <a:rPr lang="hr-HR" dirty="0"/>
              <a:t>je preuranjena; </a:t>
            </a:r>
            <a:endParaRPr lang="bs-Latn-BA" dirty="0"/>
          </a:p>
          <a:p>
            <a:pPr marL="0" indent="0" fontAlgn="auto">
              <a:spcAft>
                <a:spcPts val="0"/>
              </a:spcAft>
              <a:buNone/>
              <a:defRPr/>
            </a:pPr>
            <a:r>
              <a:rPr lang="hr-HR" dirty="0" smtClean="0"/>
              <a:t>m) apelant </a:t>
            </a:r>
            <a:r>
              <a:rPr lang="hr-HR" dirty="0"/>
              <a:t>nije iscrpio pravne lijekove moguće po zakonu.</a:t>
            </a:r>
            <a:endParaRPr lang="bs-Latn-BA" dirty="0"/>
          </a:p>
        </p:txBody>
      </p:sp>
    </p:spTree>
    <p:extLst>
      <p:ext uri="{BB962C8B-B14F-4D97-AF65-F5344CB8AC3E}">
        <p14:creationId xmlns:p14="http://schemas.microsoft.com/office/powerpoint/2010/main" val="4212304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2732</Words>
  <Application>Microsoft Office PowerPoint</Application>
  <PresentationFormat>Widescreen</PresentationFormat>
  <Paragraphs>142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Ustavni sud BiH – apelaciona nadležnost</vt:lpstr>
      <vt:lpstr>Član II/3. Ustava BiH</vt:lpstr>
      <vt:lpstr>Član II/4. Ustava BiH</vt:lpstr>
      <vt:lpstr>Član II/5. Ustava BiH</vt:lpstr>
      <vt:lpstr>Aneks I Dodatni sporazumi o ljudskim pravima koji će se primjenjivati u BiH  </vt:lpstr>
      <vt:lpstr>Član VI/2.b) Ustava BiH</vt:lpstr>
      <vt:lpstr>Član 18. (dopustivost apelacije)</vt:lpstr>
      <vt:lpstr>Član 18. (dopustivost apelacije)</vt:lpstr>
      <vt:lpstr>Član 18. (dopustivost apelacije)</vt:lpstr>
      <vt:lpstr>Član 18. (dopustivost apelacije)</vt:lpstr>
      <vt:lpstr>Član 18. (dopustivost apelacije)</vt:lpstr>
      <vt:lpstr>Član 21. (Sadržaj zahtjeva/apelacije)</vt:lpstr>
      <vt:lpstr>Član 23. (Odgovor na zahtjev/apelaciju)</vt:lpstr>
      <vt:lpstr>Član 31. (Obim odlučivanja)</vt:lpstr>
      <vt:lpstr>Član 57. (Vrste odluka)</vt:lpstr>
      <vt:lpstr>Član 62. (Dejstvo odluka o apelaciji)</vt:lpstr>
      <vt:lpstr>Član 62. (Dejstvo odluka o apelaciji)</vt:lpstr>
      <vt:lpstr>Član 63. (Odluka o obustavi postupka)</vt:lpstr>
      <vt:lpstr>Član 63. (Odluka o obustavi postupka)</vt:lpstr>
      <vt:lpstr>Član 64. (Odluka o privremenoj mjeri)</vt:lpstr>
      <vt:lpstr>Član 72. (Obaveznost izvršenja, način i rok izvršenja)</vt:lpstr>
      <vt:lpstr>Član 72. (Obaveznost izvršenja, način i rok izvršenja)</vt:lpstr>
      <vt:lpstr>Ustavni sud BiH – apelaciona nadležnost</vt:lpstr>
      <vt:lpstr>Ustavni sud BiH - AP 39/03 od 27. februara 2004. godine</vt:lpstr>
      <vt:lpstr>Ustavni sud BiH- AP 612/04 od 30. novembra 2004. godine</vt:lpstr>
      <vt:lpstr>Ustavni sud BiH- AP 612/04 od 30. novembra 2004. godine</vt:lpstr>
      <vt:lpstr>Ustavni sud BiH- AP 612/04 od 30. novembra 2004. godine</vt:lpstr>
      <vt:lpstr>Ustavni sud BiH – U 29/02 od 27. juna 2003. godine</vt:lpstr>
      <vt:lpstr>Ustavni sud BiH – AP 311/04 od 22. aprila 2005. godine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Ustavni sud BiH – apelaciona nadležnost</dc:title>
  <dc:creator>Zvonko Mijan</dc:creator>
  <cp:lastModifiedBy>Zvonko Mijan</cp:lastModifiedBy>
  <cp:revision>29</cp:revision>
  <dcterms:created xsi:type="dcterms:W3CDTF">2014-05-22T08:06:30Z</dcterms:created>
  <dcterms:modified xsi:type="dcterms:W3CDTF">2014-05-22T11:45:56Z</dcterms:modified>
</cp:coreProperties>
</file>