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60FBB1F-9FA5-472F-B2E3-438A205A62FF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690D3D1-0A5C-41BD-99FE-83130014D14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304800"/>
            <a:ext cx="8062912" cy="1941513"/>
          </a:xfrm>
        </p:spPr>
        <p:txBody>
          <a:bodyPr/>
          <a:lstStyle/>
          <a:p>
            <a:pPr algn="ctr"/>
            <a:r>
              <a:rPr lang="en-US" dirty="0" smtClean="0"/>
              <a:t>PREKR</a:t>
            </a:r>
            <a:r>
              <a:rPr lang="sr-Latn-BA" dirty="0" smtClean="0"/>
              <a:t>ŠAJI IZ </a:t>
            </a:r>
            <a:br>
              <a:rPr lang="sr-Latn-BA" dirty="0" smtClean="0"/>
            </a:br>
            <a:r>
              <a:rPr lang="sr-Latn-BA" dirty="0" smtClean="0"/>
              <a:t>OBLASTI POREZA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8062912" cy="17526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</a:rPr>
              <a:t>Sudija Osnovnog suda u Banja Luci </a:t>
            </a:r>
          </a:p>
          <a:p>
            <a:pPr algn="ctr"/>
            <a:endParaRPr lang="sr-Latn-BA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</a:rPr>
              <a:t>Nives Ćetojević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990599"/>
          </a:xfrm>
        </p:spPr>
        <p:txBody>
          <a:bodyPr/>
          <a:lstStyle/>
          <a:p>
            <a:pPr algn="ctr"/>
            <a:r>
              <a:rPr lang="sr-Latn-BA" dirty="0" smtClean="0"/>
              <a:t>PORESKA UPRAVA 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914400"/>
            <a:ext cx="8062912" cy="5943600"/>
          </a:xfrm>
        </p:spPr>
        <p:txBody>
          <a:bodyPr anchor="ctr">
            <a:normAutofit fontScale="25000" lnSpcReduction="20000"/>
          </a:bodyPr>
          <a:lstStyle/>
          <a:p>
            <a:pPr algn="l"/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Poreska uprava Republike Srpske je nastala 2001.godine, spajanjem Finansijske policije RS i RUJP RS, te je u vrijeme osnivanja u svojoj nadležnosti imala i direkrnte i indirektne poreze, sve do osnivanja UIO BiH.</a:t>
            </a:r>
            <a:endParaRPr lang="en-US" sz="8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8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8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Zakonom o poreskoj upravi iz 2001.godine bila su pored prekršaja propisana i krvična djela iz oblasti poreza(poreska utaja, l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ažna poreska isprava ,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odnošenje lažne poreske prijave 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, s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ječ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avanje poreskog službenika u obavljanju službene dužnosti 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dr.), međutim kasnijim izmjenama ovog Zakona ista su obrisana, jer su propisana i odredbama Krivičnog zakona RS.</a:t>
            </a:r>
            <a:endParaRPr lang="en-US" sz="8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8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 skladu sa navedenim 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akonom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pore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 obveznik je dužan podnijeti pore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 prijavu nadležnoj pore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oj upravi, koja se sastoji od izvještaja i drugih relevantnih dokumenata u vezi sa pore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om obavezom. Pore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 prijava se podnosi za svaku vrstu poreza kojoj podliježe određeni pore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 obveznik u skladu sa pore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sk</a:t>
            </a:r>
            <a:r>
              <a:rPr lang="sr-Cyrl-CS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im zakonom</a:t>
            </a:r>
            <a:r>
              <a:rPr lang="sr-Latn-BA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.Faktički je ovim Zakonom prvi put propisano samooporezivanje od strane poreskih obveznika , jer je ranijim zakonima RUJP-a bila ta  koja je utvrđivala poresku obavezu, izdavala rješenja poreskim obveznicima , nakon čega su oni plaćali utvrđenu poresku obavezu.</a:t>
            </a:r>
            <a:endParaRPr lang="en-US" sz="8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7200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8600"/>
            <a:ext cx="8062912" cy="2017713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Pokretanje prekršajnog postupka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276600"/>
            <a:ext cx="8062912" cy="3276600"/>
          </a:xfrm>
        </p:spPr>
        <p:txBody>
          <a:bodyPr/>
          <a:lstStyle/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Ovlašteni organ za pokretanje  prekršajnog postupka iz oblasti poreza su Poreska uprava RS za direktne poreze i Uprava za indirektno oporezivanje BiH za indirektne poreze.</a:t>
            </a:r>
            <a:endParaRPr lang="sr-Latn-BA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Postupak se pokreće: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-zahtjevom za pokretanje prekršajnog postupka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-izdavanjem prekršajnih naloga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52401"/>
            <a:ext cx="8062912" cy="533399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dirty="0" smtClean="0"/>
              <a:t>PRAKSA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609600"/>
            <a:ext cx="8062912" cy="6248400"/>
          </a:xfrm>
        </p:spPr>
        <p:txBody>
          <a:bodyPr>
            <a:noAutofit/>
          </a:bodyPr>
          <a:lstStyle/>
          <a:p>
            <a:pPr algn="l"/>
            <a:r>
              <a:rPr lang="sr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praksi se često pojavljuje dodatni posao za sudiju prilikom vođenja postupka iz ove oblasti zbog nepreciznog činjeničnog stanja u zahtjevu </a:t>
            </a:r>
            <a:r>
              <a:rPr lang="sr-Cyrl-C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pokretanje prekršajnog postupka </a:t>
            </a:r>
            <a:r>
              <a:rPr lang="sr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 prekršajnom nalogu.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Razlog za to su dugi periodi kontrole poslovanja poreskog obveznika od strane inspektora UIO BiH ili Poreske uprave RS, pa tako prekršajni nalog UIO BiH često glasi ovako:“što u periodu od 01.03.2007.godine do 10.09.2010.godine nije pravilno obračunao PDV u iznosu od 60.000, KM  čime je počinio prekršaj iz člana 32.Zakona o PDV-u“ i nakon toga je kao sankcija utvrđena novčana kazna od 30.000,00 KM.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Obaveza PDV-a je mjesečna obaveza, PDV se obračunava i plaća do 10 u mjesecu za prethodni mjesec i tu nema prolongiranja obaveza , neplaćanje zbog pretplate i sl.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Drugi primjer su zahtjevi za pokretanje prekršajnog postupka inspektora PU RS u kojima u 3 prekršaja opisan na 5 stranica zahtjeva u kojima je navedeno da je poreski obveznik počinio prekršaj iz 10 zakonskih propisa.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jedan i drugi se moraju precizirati da bi se po njima moglo postupati i to zbog eventualne zastare i primjene odogovarajućih propisa.Naročito imajući u vidu odredbe člana 10.Zakona o prekršajima RS koji određuje opšti minimum odnosno maksimum novčane kazne, o čemu često inspektori prilikom izdavanja prekršajnog naloga ne vode računa, dok je to za sudiju obaveza. 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8601"/>
            <a:ext cx="806291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sr-Cyrl-C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CS" b="1" dirty="0" smtClean="0"/>
              <a:t>Počinioci prekršaja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362200"/>
            <a:ext cx="8062912" cy="4114800"/>
          </a:xfrm>
        </p:spPr>
        <p:txBody>
          <a:bodyPr/>
          <a:lstStyle/>
          <a:p>
            <a:pPr algn="l"/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rekršaje iz oblasti porez</a:t>
            </a:r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mogu počiniti: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-pravna lica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-odgovorna lica u pravnom licu(izuzetak Zakon o poreskoj upravi)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-preduzetnici i 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-fizička lica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8603456" cy="2093913"/>
          </a:xfrm>
        </p:spPr>
        <p:txBody>
          <a:bodyPr>
            <a:normAutofit fontScale="90000"/>
          </a:bodyPr>
          <a:lstStyle/>
          <a:p>
            <a:pPr algn="l"/>
            <a:r>
              <a:rPr lang="sr-Latn-BA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BA" sz="2700" dirty="0" smtClean="0">
                <a:latin typeface="Arial" pitchFamily="34" charset="0"/>
                <a:cs typeface="Arial" pitchFamily="34" charset="0"/>
              </a:rPr>
              <a:t>Nadležnost suda određuje se prema</a:t>
            </a:r>
            <a:r>
              <a:rPr lang="sr-Cyrl-CS" sz="2700" dirty="0" smtClean="0">
                <a:latin typeface="Arial" pitchFamily="34" charset="0"/>
                <a:cs typeface="Arial" pitchFamily="34" charset="0"/>
              </a:rPr>
              <a:t> prema sjedištu pravnog lica, odnosno prema sjedištu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 smtClean="0">
                <a:latin typeface="Arial" pitchFamily="34" charset="0"/>
                <a:cs typeface="Arial" pitchFamily="34" charset="0"/>
              </a:rPr>
            </a:br>
            <a:r>
              <a:rPr lang="sr-Cyrl-CS" sz="2700" dirty="0" smtClean="0">
                <a:latin typeface="Arial" pitchFamily="34" charset="0"/>
                <a:cs typeface="Arial" pitchFamily="34" charset="0"/>
              </a:rPr>
              <a:t>poslovne jedinice</a:t>
            </a:r>
            <a:r>
              <a:rPr lang="sr-Latn-BA" sz="2700" dirty="0" smtClean="0">
                <a:latin typeface="Arial" pitchFamily="34" charset="0"/>
                <a:cs typeface="Arial" pitchFamily="34" charset="0"/>
              </a:rPr>
              <a:t>, ista je i u slučaju odgovornog lica u pravnom licu, dok je za preduzetnike i fizička lica nadležan sud u mjestu prebivališta istih</a:t>
            </a:r>
            <a:r>
              <a:rPr lang="sr-Latn-BA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981200"/>
            <a:ext cx="8062912" cy="4724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Dešava se da se prekršajni nalog izda radnji a ne fizičkom licu koji je vlasnik radnje, tako i zahtjev za pokretanje prekršaja protiv radnje i odgovonog lica u radnji.Najlakši način na koji se može prepoznati radi li se o pravnom licu ili preduzetniku je JIB koji za pravna lica počinje sa 44, a za preduzetnike sa 45 i sadrži ukupno 13 cifara.Ovo u slučaju kad je ovlašteni organ Poreska uprava RS .Ukoliko je to UIO BiH, kod njih se poreski obveznici identificiraju pomoću PIB-a, koji je u stvari JIB bez prvog broj (4) i ima ukupno 12 cifara.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fizičko lice identifikacija se vrši pomoću JMB.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8601"/>
            <a:ext cx="8062912" cy="1295399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dirty="0" smtClean="0">
                <a:latin typeface="Arial" pitchFamily="34" charset="0"/>
                <a:cs typeface="Arial" pitchFamily="34" charset="0"/>
              </a:rPr>
              <a:t>IZRICANJE SANKCIJA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066800"/>
            <a:ext cx="8062912" cy="5562600"/>
          </a:xfrm>
        </p:spPr>
        <p:txBody>
          <a:bodyPr>
            <a:noAutofit/>
          </a:bodyPr>
          <a:lstStyle/>
          <a:p>
            <a:pPr algn="l"/>
            <a:endParaRPr lang="sr-Latn-BA" sz="2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Latn-BA" sz="20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Kao u svim drugim prekršajnim postupcima, nakon utvrđivanja odgovornosti okrivljenog istom se određuje sankcija.Za prekršaje iz oblasti poreza to je novčana kazna i uslovna osuda, nije propisano oduzimanje imovinske koristi.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Postoje određene specifičnosti u ovoj oblasti.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prekršaje propisane Zakonom o porezu na dohodak, Zakonom o porezu na dobit i Zakonom o porezima na imovinu, propisana je samo dispozicija ali ne i sankcija, koja je propisana odredbama Zakona o poreskoj upravi.Ovaj Zakon  nema odredbi o kažnjavanju odgovornih lica u pravnom licu za prekršaj počinjen od pravnog lica.I rok zastarjevanja pokretanja i vođenja prekršajnog postupka za prekršaje sankcionisane ovim Zakonom je duži, što je propisano i odredbama člana 28.Zakona o prekršajima RS.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304801"/>
            <a:ext cx="8062912" cy="1371600"/>
          </a:xfrm>
        </p:spPr>
        <p:txBody>
          <a:bodyPr>
            <a:normAutofit/>
          </a:bodyPr>
          <a:lstStyle/>
          <a:p>
            <a:pPr algn="ctr"/>
            <a:r>
              <a:rPr lang="sr-Latn-BA" sz="4000" dirty="0" smtClean="0">
                <a:latin typeface="Arial" pitchFamily="34" charset="0"/>
                <a:cs typeface="Arial" pitchFamily="34" charset="0"/>
              </a:rPr>
              <a:t>ZAKLJUČAK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143000"/>
            <a:ext cx="8062912" cy="5334000"/>
          </a:xfrm>
        </p:spPr>
        <p:txBody>
          <a:bodyPr>
            <a:normAutofit fontScale="92500" lnSpcReduction="20000"/>
          </a:bodyPr>
          <a:lstStyle/>
          <a:p>
            <a:pPr algn="l"/>
            <a:endParaRPr lang="sr-Latn-BA" b="1" dirty="0" smtClean="0"/>
          </a:p>
          <a:p>
            <a:pPr algn="just"/>
            <a:r>
              <a:rPr lang="sr-Latn-BA" b="1" dirty="0" smtClean="0">
                <a:latin typeface="Arial" pitchFamily="34" charset="0"/>
                <a:cs typeface="Arial" pitchFamily="34" charset="0"/>
              </a:rPr>
              <a:t>Zakonodavac sigurno ima potrebe za intervencijama u oblasti prekršaja iz oblasti poreza, naročito imajući u vidu sankcije koje su fiksno propisane, obzirom da je poreski obveznik platio pripadajući porez zajedno sa kamatom i nakon toga plaća i visoku novčanu kaznu u ekonomskoj situaciji u kojoj jesmo.</a:t>
            </a:r>
          </a:p>
          <a:p>
            <a:pPr algn="just"/>
            <a:endParaRPr lang="sr-Latn-BA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BA" b="1" dirty="0" smtClean="0">
                <a:latin typeface="Arial" pitchFamily="34" charset="0"/>
                <a:cs typeface="Arial" pitchFamily="34" charset="0"/>
              </a:rPr>
              <a:t>Bolje rješenje je propisivanje sankcije u većem rasponu, gdje bi sudija imao mogućnost uzeti u obzir olakšavajuće i otežavajuće okolnosti prilikom utvrđivanja visine novčane kazne.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/>
              <a:t>                                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062912" cy="1103313"/>
          </a:xfrm>
        </p:spPr>
        <p:txBody>
          <a:bodyPr/>
          <a:lstStyle/>
          <a:p>
            <a:pPr algn="ctr"/>
            <a:r>
              <a:rPr lang="sr-Latn-BA" dirty="0" smtClean="0"/>
              <a:t>UVOD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8062912" cy="5029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sr-Latn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NADLEŽNOST SUDOVA</a:t>
            </a:r>
          </a:p>
          <a:p>
            <a:pPr algn="just"/>
            <a:endParaRPr lang="sr-Latn-CS" sz="28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Zakonom o sudovima RS (Sl.gl.RS br.111/04, 109/05, 37/06) propisana je stvarna i mjesna nadležnost sudova u RS.Tako je odredbama člana 24.a)navedenog Zakona  propisano da su u prekršajnim predmetima iz oblasti carina i poreza mjesno nadležna prekršajna odjeljenja  osnovnih sudova iz člana 24.tog Zakona, za cijelo područje koje je u nadležnosti odgovarajućeg okružnog suda(Banja Luka, Bijeljina, Doboj, Trebinje i Sokolac), dok je stvarna nadležnost propisana članom 26.tačka 3 Zakonom o sudovima RS kojim je propisano da je osnovni sud nadležan da u prvom stepenu i odlučuje u svim prekršajnim predmetima i zahtjevima za ponavljanje prekršajnog postupka. 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8600"/>
            <a:ext cx="8062912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Tako su  za Okružni sud Banja Luka pripadajuće opštine za carinske i poreske prekršaje: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705600" cy="4114800"/>
          </a:xfrm>
        </p:spPr>
        <p:txBody>
          <a:bodyPr>
            <a:normAutofit/>
          </a:bodyPr>
          <a:lstStyle/>
          <a:p>
            <a:pPr algn="l"/>
            <a:endParaRPr lang="en-US" sz="34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429000"/>
          <a:ext cx="7391400" cy="25958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17949"/>
                <a:gridCol w="2707473"/>
                <a:gridCol w="2165978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1. Banja Luka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 8. Oštra Luka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15. Šipovo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2. Gradiška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 9. Dubica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16. Jezero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3. Srbac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10. Prnjavor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17. Istočni Drvar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4. Laktaši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11. Novi Grad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18. Drinić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5. Kotor Varoš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12. Kostajnica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19. Kupres u RS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6. Čelinac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13. Krupa na Uni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20. Ribnik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7. Prnjavor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14. Mrkonjić Grad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b="1" dirty="0" smtClean="0">
                          <a:solidFill>
                            <a:schemeClr val="bg1"/>
                          </a:solidFill>
                        </a:rPr>
                        <a:t>21. Kneževo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89906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sz="5300" dirty="0" smtClean="0"/>
              <a:t>INDIREKTNI I DIREKTNI POREZI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6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U nadležnosti države BiH su indirektni porezi i to </a:t>
            </a:r>
            <a:r>
              <a:rPr lang="sr-Latn-BA" dirty="0" smtClean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-porez na dodanu vrijednost - PDV,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- uvozne i izvozne dažbine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sr-Cyrl-CS" dirty="0" smtClean="0">
                <a:solidFill>
                  <a:schemeClr val="bg1"/>
                </a:solidFill>
              </a:rPr>
              <a:t>carina,</a:t>
            </a:r>
            <a:r>
              <a:rPr lang="sr-Latn-BA" dirty="0" smtClean="0">
                <a:solidFill>
                  <a:schemeClr val="bg1"/>
                </a:solidFill>
              </a:rPr>
              <a:t>takse)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-akciza kao poseban porez, </a:t>
            </a:r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i predstavljaju prihode države i uplaćuju se na jedinstveni račun Uprave za indirektno oporezivanje BiH koja isti dan raspodjeljuje prihode na entitete i Brčko Distrikt BiH.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61306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dirty="0" smtClean="0"/>
              <a:t>OSNOVNI PROPISI KOJI REGULIŠU OVU OBLAST SU: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dirty="0" smtClean="0">
                <a:solidFill>
                  <a:schemeClr val="bg1"/>
                </a:solidFill>
              </a:rPr>
              <a:t>Z</a:t>
            </a:r>
            <a:r>
              <a:rPr lang="sr-Cyrl-CS" dirty="0" smtClean="0">
                <a:solidFill>
                  <a:schemeClr val="bg1"/>
                </a:solidFill>
              </a:rPr>
              <a:t>akon o sistemu indirektnog oprezivanja(</a:t>
            </a:r>
            <a:r>
              <a:rPr lang="sr-Latn-BA" dirty="0" smtClean="0">
                <a:solidFill>
                  <a:schemeClr val="bg1"/>
                </a:solidFill>
              </a:rPr>
              <a:t>Sl.list BiH br</a:t>
            </a:r>
            <a:r>
              <a:rPr lang="sr-Cyrl-CS" dirty="0" smtClean="0">
                <a:solidFill>
                  <a:schemeClr val="bg1"/>
                </a:solidFill>
              </a:rPr>
              <a:t> 44/03, 52/04)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sr-Cyrl-CS" dirty="0" smtClean="0">
                <a:solidFill>
                  <a:schemeClr val="bg1"/>
                </a:solidFill>
              </a:rPr>
              <a:t>Zakon o porezu na dodatu vrijednost(</a:t>
            </a:r>
            <a:r>
              <a:rPr lang="sr-Latn-BA" dirty="0" smtClean="0">
                <a:solidFill>
                  <a:schemeClr val="bg1"/>
                </a:solidFill>
              </a:rPr>
              <a:t>Sl.list BiH br.</a:t>
            </a:r>
            <a:r>
              <a:rPr lang="sr-Cyrl-CS" dirty="0" smtClean="0">
                <a:solidFill>
                  <a:schemeClr val="bg1"/>
                </a:solidFill>
              </a:rPr>
              <a:t>9/05, 35/05)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sr-Cyrl-CS" dirty="0" smtClean="0">
                <a:solidFill>
                  <a:schemeClr val="bg1"/>
                </a:solidFill>
              </a:rPr>
              <a:t>Pravilnik o primjeni Zakona o porezu na dodatu vrijednost(</a:t>
            </a:r>
            <a:r>
              <a:rPr lang="sr-Latn-BA" dirty="0" smtClean="0">
                <a:solidFill>
                  <a:schemeClr val="bg1"/>
                </a:solidFill>
              </a:rPr>
              <a:t>Sl.list BiH br </a:t>
            </a:r>
            <a:r>
              <a:rPr lang="sr-Cyrl-CS" dirty="0" smtClean="0">
                <a:solidFill>
                  <a:schemeClr val="bg1"/>
                </a:solidFill>
              </a:rPr>
              <a:t>93/05,21/06,60/06)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sr-Latn-BA" dirty="0" smtClean="0">
                <a:solidFill>
                  <a:schemeClr val="bg1"/>
                </a:solidFill>
              </a:rPr>
              <a:t>P</a:t>
            </a:r>
            <a:r>
              <a:rPr lang="sr-Cyrl-CS" dirty="0" smtClean="0">
                <a:solidFill>
                  <a:schemeClr val="bg1"/>
                </a:solidFill>
              </a:rPr>
              <a:t>ravilnik o registraciji i upisu  u jedinstveni registar obveznika indirektnih poreza(</a:t>
            </a:r>
            <a:r>
              <a:rPr lang="sr-Latn-BA" dirty="0" smtClean="0">
                <a:solidFill>
                  <a:schemeClr val="bg1"/>
                </a:solidFill>
              </a:rPr>
              <a:t>Sl.list BiH br </a:t>
            </a:r>
            <a:r>
              <a:rPr lang="sr-Cyrl-CS" dirty="0" smtClean="0">
                <a:solidFill>
                  <a:schemeClr val="bg1"/>
                </a:solidFill>
              </a:rPr>
              <a:t>28/07</a:t>
            </a:r>
            <a:r>
              <a:rPr lang="sr-Latn-BA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sr-Cyrl-CS" dirty="0" smtClean="0">
                <a:solidFill>
                  <a:schemeClr val="bg1"/>
                </a:solidFill>
              </a:rPr>
              <a:t>Zakon o akciz</a:t>
            </a:r>
            <a:r>
              <a:rPr lang="sr-Latn-BA" dirty="0" smtClean="0">
                <a:solidFill>
                  <a:schemeClr val="bg1"/>
                </a:solidFill>
              </a:rPr>
              <a:t>a</a:t>
            </a:r>
            <a:r>
              <a:rPr lang="sr-Cyrl-CS" dirty="0" smtClean="0">
                <a:solidFill>
                  <a:schemeClr val="bg1"/>
                </a:solidFill>
              </a:rPr>
              <a:t>ma u BiH(</a:t>
            </a:r>
            <a:r>
              <a:rPr lang="sr-Latn-BA" dirty="0" smtClean="0">
                <a:solidFill>
                  <a:schemeClr val="bg1"/>
                </a:solidFill>
              </a:rPr>
              <a:t>Sl.list BiH br </a:t>
            </a:r>
            <a:r>
              <a:rPr lang="sr-Cyrl-CS" dirty="0" smtClean="0">
                <a:solidFill>
                  <a:schemeClr val="bg1"/>
                </a:solidFill>
              </a:rPr>
              <a:t>49/09</a:t>
            </a:r>
            <a:r>
              <a:rPr lang="sr-Cyrl-CS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pPr algn="ctr"/>
            <a:r>
              <a:rPr lang="sr-Cyrl-C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Sa uvođenjem poreza na dodanu vrijednost - PDV-a od 01.01.2006. godine prestala je primjena poreza na promet proizvoda i usluga, odnosno došlo je do njegovog ukidanja, tj. PDV je, faktički, zamijenio porez na promet proizvoda i usluga na entitetskom nivou.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BA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UIO </a:t>
            </a:r>
            <a:r>
              <a:rPr lang="sr-Latn-BA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BiH 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je nasta</a:t>
            </a:r>
            <a:r>
              <a:rPr lang="sr-Latn-BA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spajanjem Federalne carinske uprave FBiH i Republičke uprave carina RS,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u čijem sastavu se nalazila i Carinska služba BDBiH.</a:t>
            </a:r>
            <a:r>
              <a:rPr lang="sr-Latn-BA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je samostalna upravna organizacija koja provodi</a:t>
            </a:r>
            <a:r>
              <a:rPr lang="sr-Latn-BA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zakonske i druge propise o indirektnom oporezivanju, politiku koju utvrđuje Upravni odbor UIO, kao i naplatu indirektnih poreza na teritoriji BiH. Stvaranje UIO je korak ka stvaranju jedinstvenog ekonomskog prostora u BiH i članstvu u Evropskoj uniji.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812281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42106"/>
          </a:xfrm>
        </p:spPr>
        <p:txBody>
          <a:bodyPr>
            <a:normAutofit fontScale="90000"/>
          </a:bodyPr>
          <a:lstStyle/>
          <a:p>
            <a:r>
              <a:rPr lang="sr-Latn-BA" dirty="0" smtClean="0"/>
              <a:t>----------------------------------------------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40408"/>
          </a:xfrm>
        </p:spPr>
        <p:txBody>
          <a:bodyPr numCol="1">
            <a:normAutofit fontScale="85000" lnSpcReduction="10000"/>
          </a:bodyPr>
          <a:lstStyle/>
          <a:p>
            <a:pPr algn="ctr">
              <a:buNone/>
            </a:pPr>
            <a:r>
              <a:rPr lang="sr-Latn-BA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ravno, odnosno fizičko lic</a:t>
            </a:r>
            <a:r>
              <a:rPr lang="sr-Latn-BA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stiče status poreznog obveznika</a:t>
            </a:r>
            <a:r>
              <a:rPr lang="sr-Latn-BA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registracijom u UIO BiH koju je dužno izvršiti s</a:t>
            </a: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vako </a:t>
            </a:r>
            <a:r>
              <a:rPr lang="sr-Latn-BA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lice </a:t>
            </a: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čiji oporezivi promet dobrima ili uslugama prelazi ili je vjerovatno da će preći prag od 50.000,00 KM</a:t>
            </a:r>
            <a:r>
              <a:rPr lang="sr-Latn-BA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godišnje.</a:t>
            </a:r>
            <a:endParaRPr lang="en-US" sz="3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Lica koja izvrše oporezivi promet ispod navedenog praga u pojedinim slučajevima, mogu</a:t>
            </a:r>
            <a:endParaRPr lang="en-US" sz="3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dobrovoljno registr</a:t>
            </a:r>
            <a:r>
              <a:rPr lang="sr-Latn-BA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ovati.</a:t>
            </a: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(npr. ako žele izvršiti povrat PDV-a koji je nastao u vezi sa tim</a:t>
            </a:r>
            <a:endParaRPr lang="en-US" sz="3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oporezivim prometom) čime stiču status obveznika PDV-a.</a:t>
            </a:r>
            <a:endParaRPr lang="en-US" sz="3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Porezne stope su: standardna stopa 17% na oporezivi promet dobara i usluga i na uvoz</a:t>
            </a:r>
            <a:endParaRPr lang="en-US" sz="3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CS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dobara u BiH i nulta stopa na izvoz.</a:t>
            </a:r>
            <a:endParaRPr lang="en-US" sz="3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8600"/>
            <a:ext cx="8062912" cy="1981200"/>
          </a:xfrm>
        </p:spPr>
        <p:txBody>
          <a:bodyPr>
            <a:noAutofit/>
          </a:bodyPr>
          <a:lstStyle/>
          <a:p>
            <a:pPr algn="l"/>
            <a:r>
              <a:rPr lang="sr-Cyrl-CS" sz="3200" dirty="0" smtClean="0">
                <a:latin typeface="Arial" pitchFamily="34" charset="0"/>
                <a:cs typeface="Arial" pitchFamily="34" charset="0"/>
              </a:rPr>
              <a:t>U nadležnosti entiteta (FBiH i RS) i Brčko Distrikta BiH ostali su direktni porezi, i to: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438400"/>
            <a:ext cx="8062912" cy="4114800"/>
          </a:xfrm>
        </p:spPr>
        <p:txBody>
          <a:bodyPr>
            <a:normAutofit/>
          </a:bodyPr>
          <a:lstStyle/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-porez na dobit fizičkih i pravnih lica,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-porez na imovinu,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porez na prihod od imovine i imovinskih prava,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porez na prihod od autorskih prava,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-porez na nasljeđe i poklon,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-porez na dobitke od igara na sreću, 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-porez na ukupan prihod fizičkih lica (građana) i dr., koji su regulirani posebnim zakonima i predstavljaju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prihode entiteta, Brčko Distrikta BiH i kantona.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304800"/>
            <a:ext cx="8062912" cy="1941513"/>
          </a:xfrm>
        </p:spPr>
        <p:txBody>
          <a:bodyPr>
            <a:normAutofit fontScale="90000"/>
          </a:bodyPr>
          <a:lstStyle/>
          <a:p>
            <a:pPr algn="ctr"/>
            <a:r>
              <a:rPr lang="sr-Latn-BA" dirty="0" smtClean="0"/>
              <a:t>Osnovni propisi koji regulišu ovu oblast su: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00200"/>
            <a:ext cx="8062912" cy="5257800"/>
          </a:xfrm>
        </p:spPr>
        <p:txBody>
          <a:bodyPr>
            <a:noAutofit/>
          </a:bodyPr>
          <a:lstStyle/>
          <a:p>
            <a:pPr algn="l"/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Zakon o poreskoj upravi-prečišćen  tekst(</a:t>
            </a:r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Službeni glasnik RS br.</a:t>
            </a:r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112/07, 22/08, 34/09)</a:t>
            </a:r>
            <a:endParaRPr lang="sr-Latn-BA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Zakon o porezu na dohodak(</a:t>
            </a:r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Službeni glasnik RS br </a:t>
            </a:r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91/06,128/06,120/08)</a:t>
            </a:r>
            <a:endParaRPr lang="sr-Latn-BA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Pravilnik o primjeni Zakona o porezu na dohodak(</a:t>
            </a:r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Službeni glasnik RS br </a:t>
            </a:r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68/08)</a:t>
            </a:r>
            <a:endParaRPr lang="sr-Latn-BA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Zakon o fiskalnim kasama(</a:t>
            </a:r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Službeni glasnik RS br </a:t>
            </a:r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69/07)</a:t>
            </a:r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Pravilnik o dinamici fiskalizacije u RS(</a:t>
            </a:r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Službeni glasnik RS br </a:t>
            </a:r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55/08,92/08118/08)</a:t>
            </a:r>
            <a:endParaRPr lang="sr-Latn-BA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Uredba o uslovima i načinu plaćanja gotovim novcem(</a:t>
            </a:r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Službeni glasnik RS br </a:t>
            </a:r>
            <a:r>
              <a:rPr lang="sr-Cyrl-C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97/03, 1/04)</a:t>
            </a:r>
            <a:endParaRPr lang="sr-Latn-BA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B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Zakon o porezima na imovinu, Zakon o porezu na dobit i dr.</a:t>
            </a: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1090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PREKRŠAJI IZ  OBLASTI POREZA</vt:lpstr>
      <vt:lpstr>UVOD</vt:lpstr>
      <vt:lpstr>Tako su  za Okružni sud Banja Luka pripadajuće opštine za carinske i poreske prekršaje: </vt:lpstr>
      <vt:lpstr>INDIREKTNI I DIREKTNI POREZI </vt:lpstr>
      <vt:lpstr>OSNOVNI PROPISI KOJI REGULIŠU OVU OBLAST SU: </vt:lpstr>
      <vt:lpstr>Sa uvođenjem poreza na dodanu vrijednost - PDV-a od 01.01.2006. godine prestala je primjena poreza na promet proizvoda i usluga, odnosno došlo je do njegovog ukidanja, tj. PDV je, faktički, zamijenio porez na promet proizvoda i usluga na entitetskom nivou.   UIO BiH je nastao spajanjem Federalne carinske uprave FBiH i Republičke uprave carina RS, u čijem sastavu se nalazila i Carinska služba BDBiH.To je samostalna upravna organizacija koja provodi zakonske i druge propise o indirektnom oporezivanju, politiku koju utvrđuje Upravni odbor UIO, kao i naplatu indirektnih poreza na teritoriji BiH. Stvaranje UIO je korak ka stvaranju jedinstvenog ekonomskog prostora u BiH i članstvu u Evropskoj uniji. </vt:lpstr>
      <vt:lpstr>----------------------------------------------</vt:lpstr>
      <vt:lpstr>U nadležnosti entiteta (FBiH i RS) i Brčko Distrikta BiH ostali su direktni porezi, i to: </vt:lpstr>
      <vt:lpstr>Osnovni propisi koji regulišu ovu oblast su: </vt:lpstr>
      <vt:lpstr>PORESKA UPRAVA RS</vt:lpstr>
      <vt:lpstr>Pokretanje prekršajnog postupka  </vt:lpstr>
      <vt:lpstr>PRAKSA</vt:lpstr>
      <vt:lpstr>   Počinioci prekršaja</vt:lpstr>
      <vt:lpstr>  Nadležnost suda određuje se prema prema sjedištu pravnog lica, odnosno prema sjedištu poslovne jedinice, ista je i u slučaju odgovornog lica u pravnom licu, dok je za preduzetnike i fizička lica nadležan sud u mjestu prebivališta istih. </vt:lpstr>
      <vt:lpstr>IZRICANJE SANKCIJA </vt:lpstr>
      <vt:lpstr>ZAKLJUČAK </vt:lpstr>
    </vt:vector>
  </TitlesOfParts>
  <Company>Racunar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PREKRŠAJI IZ  OBLASTI POREZA</dc:title>
  <dc:creator>Owner</dc:creator>
  <cp:lastModifiedBy>CEST RS</cp:lastModifiedBy>
  <cp:revision>15</cp:revision>
  <dcterms:created xsi:type="dcterms:W3CDTF">2010-10-10T17:26:21Z</dcterms:created>
  <dcterms:modified xsi:type="dcterms:W3CDTF">2014-03-27T08:16:10Z</dcterms:modified>
</cp:coreProperties>
</file>