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7" r:id="rId4"/>
    <p:sldId id="267" r:id="rId5"/>
    <p:sldId id="258" r:id="rId6"/>
    <p:sldId id="259" r:id="rId7"/>
    <p:sldId id="260" r:id="rId8"/>
    <p:sldId id="261" r:id="rId9"/>
    <p:sldId id="268" r:id="rId10"/>
    <p:sldId id="269" r:id="rId11"/>
    <p:sldId id="270" r:id="rId12"/>
    <p:sldId id="271" r:id="rId13"/>
    <p:sldId id="262" r:id="rId14"/>
    <p:sldId id="274" r:id="rId15"/>
    <p:sldId id="264" r:id="rId16"/>
    <p:sldId id="266" r:id="rId17"/>
    <p:sldId id="273" r:id="rId18"/>
    <p:sldId id="272" r:id="rId19"/>
    <p:sldId id="312" r:id="rId20"/>
    <p:sldId id="317" r:id="rId21"/>
    <p:sldId id="333" r:id="rId22"/>
    <p:sldId id="318" r:id="rId23"/>
    <p:sldId id="319" r:id="rId24"/>
    <p:sldId id="324" r:id="rId25"/>
    <p:sldId id="320" r:id="rId26"/>
    <p:sldId id="321" r:id="rId27"/>
    <p:sldId id="265" r:id="rId28"/>
    <p:sldId id="313" r:id="rId29"/>
    <p:sldId id="314" r:id="rId30"/>
    <p:sldId id="322" r:id="rId31"/>
    <p:sldId id="309" r:id="rId32"/>
    <p:sldId id="263" r:id="rId33"/>
    <p:sldId id="323" r:id="rId34"/>
    <p:sldId id="315" r:id="rId35"/>
    <p:sldId id="325" r:id="rId36"/>
    <p:sldId id="326" r:id="rId37"/>
    <p:sldId id="291" r:id="rId38"/>
    <p:sldId id="331" r:id="rId39"/>
    <p:sldId id="327" r:id="rId40"/>
    <p:sldId id="295" r:id="rId41"/>
    <p:sldId id="307" r:id="rId42"/>
    <p:sldId id="289" r:id="rId43"/>
    <p:sldId id="290" r:id="rId44"/>
    <p:sldId id="287" r:id="rId45"/>
    <p:sldId id="298" r:id="rId46"/>
    <p:sldId id="278" r:id="rId47"/>
    <p:sldId id="279" r:id="rId48"/>
    <p:sldId id="281" r:id="rId49"/>
    <p:sldId id="282" r:id="rId50"/>
    <p:sldId id="283" r:id="rId51"/>
    <p:sldId id="299" r:id="rId52"/>
    <p:sldId id="332" r:id="rId53"/>
    <p:sldId id="286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/>
              <a:t>Psihološki pristup djeci u kontaktu sa zakonom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Olga Lola </a:t>
            </a:r>
            <a:r>
              <a:rPr lang="bs-Latn-BA" dirty="0" err="1"/>
              <a:t>Ninković,dipl.</a:t>
            </a:r>
            <a:r>
              <a:rPr lang="bs-Latn-BA" err="1"/>
              <a:t>psihol</a:t>
            </a:r>
            <a:r>
              <a:rPr lang="bs-Latn-BA"/>
              <a:t>.,psih.th.</a:t>
            </a:r>
            <a:endParaRPr lang="bs-Latn-BA" dirty="0"/>
          </a:p>
          <a:p>
            <a:r>
              <a:rPr lang="bs-Latn-BA" dirty="0"/>
              <a:t>Banjaluka</a:t>
            </a:r>
            <a:r>
              <a:rPr lang="bs-Latn-BA"/>
              <a:t>,  2022.</a:t>
            </a:r>
            <a:r>
              <a:rPr lang="bs-Latn-BA" dirty="0"/>
              <a:t>godine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4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FORMALNA I NEFORMALNA STIGMATIZACIJA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FORMALNA ( od strane društvenih institucija, policija, tužilaštvo, sud... )</a:t>
            </a:r>
          </a:p>
          <a:p>
            <a:r>
              <a:rPr lang="bs-Latn-BA" dirty="0"/>
              <a:t>NEFORMALNA (roditelji, rodbina, prijatelji)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Za MP neformalna stigmatizacija </a:t>
            </a:r>
            <a:r>
              <a:rPr lang="bs-Latn-BA"/>
              <a:t>je značajnija i </a:t>
            </a:r>
            <a:r>
              <a:rPr lang="bs-Latn-BA" dirty="0"/>
              <a:t>ima više uticaja na sliku o sebi (</a:t>
            </a:r>
            <a:r>
              <a:rPr lang="bs-Latn-BA" dirty="0" err="1"/>
              <a:t>samopoimanje</a:t>
            </a:r>
            <a:r>
              <a:rPr lang="bs-Latn-BA" dirty="0"/>
              <a:t>) i samopoštovanje.</a:t>
            </a:r>
          </a:p>
          <a:p>
            <a:r>
              <a:rPr lang="bs-Latn-BA" dirty="0"/>
              <a:t>KAKO JE KOD ŽRTAVA?</a:t>
            </a:r>
          </a:p>
          <a:p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4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TEORIJE ETIKETIRANJA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Teorije etiketiranja bave se uticajem negativnog etiketiranja ili stigmatizacije. Pripadaju skupini teorija društvene reakcije koje </a:t>
            </a:r>
            <a:r>
              <a:rPr lang="bs-Latn-BA" dirty="0" err="1"/>
              <a:t>objašnjavaju</a:t>
            </a:r>
            <a:r>
              <a:rPr lang="bs-Latn-BA" dirty="0"/>
              <a:t> razvoj </a:t>
            </a:r>
            <a:r>
              <a:rPr lang="bs-Latn-BA" dirty="0" err="1"/>
              <a:t>delinkvetnog</a:t>
            </a:r>
            <a:r>
              <a:rPr lang="bs-Latn-BA" dirty="0"/>
              <a:t> </a:t>
            </a:r>
            <a:r>
              <a:rPr lang="bs-Latn-BA" dirty="0" err="1"/>
              <a:t>ponašanja</a:t>
            </a:r>
            <a:r>
              <a:rPr lang="bs-Latn-BA" dirty="0"/>
              <a:t> kao posljedicu uticaja društva i okoline, posebno formalnih institucija, ali i neformalnih kao što su roditelji, društvo </a:t>
            </a:r>
            <a:r>
              <a:rPr lang="bs-Latn-BA" dirty="0" err="1"/>
              <a:t>isl</a:t>
            </a:r>
            <a:r>
              <a:rPr lang="bs-Latn-BA" dirty="0"/>
              <a:t>. Na taj način mladi preuzimaju sliku o sebi od strane drugih i učvršćuju svoje delinkventno </a:t>
            </a:r>
            <a:r>
              <a:rPr lang="bs-Latn-BA" dirty="0" err="1"/>
              <a:t>ponašanje</a:t>
            </a:r>
            <a:r>
              <a:rPr lang="bs-Latn-BA" dirty="0"/>
              <a:t>. </a:t>
            </a:r>
          </a:p>
          <a:p>
            <a:r>
              <a:rPr lang="bs-Latn-BA" u="sng" dirty="0"/>
              <a:t>Kad se to dešava?</a:t>
            </a:r>
          </a:p>
          <a:p>
            <a:pPr marL="0" indent="0">
              <a:buNone/>
            </a:pPr>
            <a:r>
              <a:rPr lang="bs-Latn-BA"/>
              <a:t>-Ako </a:t>
            </a:r>
            <a:r>
              <a:rPr lang="bs-Latn-BA" dirty="0"/>
              <a:t>je formalna i neformalna stigmatizacija </a:t>
            </a:r>
            <a:r>
              <a:rPr lang="bs-Latn-BA"/>
              <a:t>dugotrajna </a:t>
            </a:r>
          </a:p>
          <a:p>
            <a:pPr marL="0" indent="0">
              <a:buNone/>
            </a:pPr>
            <a:r>
              <a:rPr lang="bs-Latn-BA"/>
              <a:t>-Ako </a:t>
            </a:r>
            <a:r>
              <a:rPr lang="bs-Latn-BA" dirty="0"/>
              <a:t>je neformalna stigmatizacija jaka, rigidna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0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TEORIJA POSRAMLJIVANJA (</a:t>
            </a:r>
            <a:r>
              <a:rPr lang="bs-Latn-BA" dirty="0" err="1"/>
              <a:t>Shaming</a:t>
            </a:r>
            <a:r>
              <a:rPr lang="bs-Latn-BA" dirty="0"/>
              <a:t> </a:t>
            </a:r>
            <a:r>
              <a:rPr lang="bs-Latn-BA" dirty="0" err="1"/>
              <a:t>theory</a:t>
            </a:r>
            <a:r>
              <a:rPr lang="bs-Latn-BA" dirty="0"/>
              <a:t>, Braitweite,1989)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Stid ima ključan uticaj na razvoj identiteta, savjesti i digniteta.</a:t>
            </a:r>
          </a:p>
          <a:p>
            <a:r>
              <a:rPr lang="bs-Latn-BA" dirty="0"/>
              <a:t>Stid </a:t>
            </a:r>
            <a:r>
              <a:rPr lang="bs-Latn-BA"/>
              <a:t>je „loš“ </a:t>
            </a:r>
            <a:r>
              <a:rPr lang="bs-Latn-BA" dirty="0"/>
              <a:t>ako dolazi iz pravca formalnog etiketiranja odnosno, sramoćenja jer </a:t>
            </a:r>
            <a:r>
              <a:rPr lang="bs-Latn-BA" dirty="0" err="1"/>
              <a:t>povećava</a:t>
            </a:r>
            <a:r>
              <a:rPr lang="bs-Latn-BA" dirty="0"/>
              <a:t> rizik za vršenje krivičnih dijela.</a:t>
            </a:r>
          </a:p>
          <a:p>
            <a:r>
              <a:rPr lang="bs-Latn-BA" dirty="0"/>
              <a:t>Dobar stid je </a:t>
            </a:r>
            <a:r>
              <a:rPr lang="bs-Latn-BA" dirty="0" err="1"/>
              <a:t>nestigmatizirajući</a:t>
            </a:r>
            <a:r>
              <a:rPr lang="bs-Latn-BA" dirty="0"/>
              <a:t> i dolazi od posramljivanja važnih osoba sa kojima smo svakodnevno u kontaktu i koji djeluje na promjenu </a:t>
            </a:r>
            <a:r>
              <a:rPr lang="bs-Latn-BA" dirty="0" err="1"/>
              <a:t>ponašanja</a:t>
            </a:r>
            <a:r>
              <a:rPr lang="bs-Latn-BA" dirty="0"/>
              <a:t>. </a:t>
            </a:r>
            <a:r>
              <a:rPr lang="bs-Latn-BA" dirty="0" err="1"/>
              <a:t>Najznačajni</a:t>
            </a:r>
            <a:r>
              <a:rPr lang="bs-Latn-BA" dirty="0"/>
              <a:t> su roditelji i prijatelji.</a:t>
            </a:r>
          </a:p>
          <a:p>
            <a:r>
              <a:rPr lang="bs-Latn-BA" u="sng" dirty="0"/>
              <a:t>„Zdravo posramljivanje“ da bi imalo uticaj mora da zadovolji nekoliko uslova</a:t>
            </a:r>
            <a:r>
              <a:rPr lang="bs-Latn-BA" dirty="0"/>
              <a:t>:</a:t>
            </a:r>
          </a:p>
          <a:p>
            <a:pPr marL="0" indent="0">
              <a:buNone/>
            </a:pPr>
            <a:r>
              <a:rPr lang="bs-Latn-BA"/>
              <a:t>1.Da </a:t>
            </a:r>
            <a:r>
              <a:rPr lang="bs-Latn-BA" dirty="0"/>
              <a:t>bude ograničenog trajanja,</a:t>
            </a:r>
          </a:p>
          <a:p>
            <a:pPr marL="0" indent="0">
              <a:buNone/>
            </a:pPr>
            <a:r>
              <a:rPr lang="bs-Latn-BA"/>
              <a:t>2.Da </a:t>
            </a:r>
            <a:r>
              <a:rPr lang="bs-Latn-BA" dirty="0"/>
              <a:t>se izrazi sa poštovanjem ličnosti, odnosno da kritika bude upućena isključivo na </a:t>
            </a:r>
            <a:r>
              <a:rPr lang="bs-Latn-BA" dirty="0" err="1"/>
              <a:t>ponašanje</a:t>
            </a:r>
            <a:r>
              <a:rPr lang="bs-Latn-BA" dirty="0"/>
              <a:t>, a ne na biće,</a:t>
            </a:r>
          </a:p>
          <a:p>
            <a:pPr marL="0" indent="0">
              <a:buNone/>
            </a:pPr>
            <a:r>
              <a:rPr lang="bs-Latn-BA"/>
              <a:t>3.Da </a:t>
            </a:r>
            <a:r>
              <a:rPr lang="bs-Latn-BA" dirty="0"/>
              <a:t>roditelji i prijatelji i sami nisu počinioci kaznenih djela.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Zlostavljanje kao faktor rizika za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dirty="0" err="1"/>
              <a:t>Oko</a:t>
            </a:r>
            <a:r>
              <a:rPr lang="en-US" altLang="en-US" dirty="0"/>
              <a:t> 80 </a:t>
            </a:r>
            <a:r>
              <a:rPr lang="en-US" altLang="en-US" dirty="0" err="1"/>
              <a:t>odsto</a:t>
            </a:r>
            <a:r>
              <a:rPr lang="en-US" altLang="en-US" dirty="0"/>
              <a:t> </a:t>
            </a:r>
            <a:r>
              <a:rPr lang="en-US" altLang="en-US" dirty="0" err="1"/>
              <a:t>djece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mladih</a:t>
            </a:r>
            <a:r>
              <a:rPr lang="en-US" altLang="en-US" dirty="0"/>
              <a:t> u </a:t>
            </a:r>
            <a:r>
              <a:rPr lang="en-US" altLang="en-US" dirty="0" err="1"/>
              <a:t>sukobu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zakonom</a:t>
            </a:r>
            <a:r>
              <a:rPr lang="en-US" altLang="en-US" dirty="0"/>
              <a:t>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bili</a:t>
            </a:r>
            <a:r>
              <a:rPr lang="en-US" altLang="en-US" dirty="0"/>
              <a:t> </a:t>
            </a:r>
            <a:r>
              <a:rPr lang="en-US" altLang="en-US" dirty="0" err="1"/>
              <a:t>žrtve</a:t>
            </a:r>
            <a:r>
              <a:rPr lang="en-US" altLang="en-US" dirty="0"/>
              <a:t> </a:t>
            </a:r>
            <a:r>
              <a:rPr lang="en-US" altLang="en-US" dirty="0" err="1"/>
              <a:t>neke</a:t>
            </a:r>
            <a:r>
              <a:rPr lang="en-US" altLang="en-US" dirty="0"/>
              <a:t> </a:t>
            </a:r>
            <a:r>
              <a:rPr lang="en-US" altLang="en-US" dirty="0" err="1"/>
              <a:t>vrste</a:t>
            </a:r>
            <a:r>
              <a:rPr lang="en-US" altLang="en-US" dirty="0"/>
              <a:t> </a:t>
            </a:r>
            <a:r>
              <a:rPr lang="en-US" altLang="en-US" dirty="0" err="1"/>
              <a:t>nasilja</a:t>
            </a:r>
            <a:r>
              <a:rPr lang="en-US" altLang="en-US" dirty="0"/>
              <a:t> </a:t>
            </a:r>
            <a:r>
              <a:rPr lang="en-US" altLang="en-US" dirty="0" err="1"/>
              <a:t>ili</a:t>
            </a:r>
            <a:r>
              <a:rPr lang="en-US" altLang="en-US" dirty="0"/>
              <a:t> </a:t>
            </a:r>
            <a:r>
              <a:rPr lang="en-US" altLang="en-US" dirty="0" err="1"/>
              <a:t>zlostavljanja</a:t>
            </a:r>
            <a:endParaRPr lang="en-US" altLang="en-US" dirty="0"/>
          </a:p>
          <a:p>
            <a:pPr>
              <a:lnSpc>
                <a:spcPct val="70000"/>
              </a:lnSpc>
            </a:pPr>
            <a:r>
              <a:rPr lang="en-US" altLang="en-US" dirty="0" err="1"/>
              <a:t>Fizičko</a:t>
            </a:r>
            <a:r>
              <a:rPr lang="en-US" altLang="en-US" dirty="0"/>
              <a:t> </a:t>
            </a:r>
            <a:r>
              <a:rPr lang="en-US" altLang="en-US" dirty="0" err="1"/>
              <a:t>nasilje</a:t>
            </a:r>
            <a:r>
              <a:rPr lang="en-US" altLang="en-US" dirty="0"/>
              <a:t> </a:t>
            </a:r>
            <a:r>
              <a:rPr lang="en-US" altLang="en-US" dirty="0" err="1"/>
              <a:t>nad</a:t>
            </a:r>
            <a:r>
              <a:rPr lang="en-US" altLang="en-US" dirty="0"/>
              <a:t> </a:t>
            </a:r>
            <a:r>
              <a:rPr lang="en-US" altLang="en-US" dirty="0" err="1"/>
              <a:t>dječacima</a:t>
            </a:r>
            <a:r>
              <a:rPr lang="en-US" altLang="en-US" dirty="0"/>
              <a:t> u </a:t>
            </a:r>
            <a:r>
              <a:rPr lang="en-US" altLang="en-US" dirty="0" err="1"/>
              <a:t>vezi</a:t>
            </a:r>
            <a:r>
              <a:rPr lang="en-US" altLang="en-US" dirty="0"/>
              <a:t> je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njihovim</a:t>
            </a:r>
            <a:r>
              <a:rPr lang="en-US" altLang="en-US" dirty="0"/>
              <a:t> </a:t>
            </a:r>
            <a:r>
              <a:rPr lang="en-US" altLang="en-US" err="1"/>
              <a:t>nasilnim</a:t>
            </a:r>
            <a:r>
              <a:rPr lang="en-US" altLang="en-US"/>
              <a:t> ponaš</a:t>
            </a:r>
            <a:r>
              <a:rPr lang="bs-Latn-BA" altLang="en-US"/>
              <a:t>a</a:t>
            </a:r>
            <a:r>
              <a:rPr lang="en-US" altLang="en-US"/>
              <a:t>njem</a:t>
            </a:r>
            <a:endParaRPr lang="en-US" altLang="en-US" dirty="0"/>
          </a:p>
          <a:p>
            <a:pPr>
              <a:lnSpc>
                <a:spcPct val="70000"/>
              </a:lnSpc>
            </a:pPr>
            <a:r>
              <a:rPr lang="en-US" altLang="en-US" dirty="0" err="1"/>
              <a:t>Antisocijalna</a:t>
            </a:r>
            <a:r>
              <a:rPr lang="en-US" altLang="en-US" dirty="0"/>
              <a:t> </a:t>
            </a:r>
            <a:r>
              <a:rPr lang="en-US" altLang="en-US" dirty="0" err="1"/>
              <a:t>ponašanja</a:t>
            </a:r>
            <a:r>
              <a:rPr lang="en-US" altLang="en-US" dirty="0"/>
              <a:t> </a:t>
            </a:r>
            <a:r>
              <a:rPr lang="en-US" altLang="en-US" dirty="0" err="1"/>
              <a:t>kod</a:t>
            </a:r>
            <a:r>
              <a:rPr lang="en-US" altLang="en-US" dirty="0"/>
              <a:t> ml</a:t>
            </a:r>
            <a:r>
              <a:rPr lang="bs-Latn-BA" altLang="en-US" dirty="0"/>
              <a:t>a</a:t>
            </a:r>
            <a:r>
              <a:rPr lang="en-US" altLang="en-US" dirty="0" err="1"/>
              <a:t>dih</a:t>
            </a:r>
            <a:r>
              <a:rPr lang="en-US" altLang="en-US" dirty="0"/>
              <a:t> </a:t>
            </a:r>
            <a:r>
              <a:rPr lang="en-US" altLang="en-US" dirty="0" err="1"/>
              <a:t>djevojaka</a:t>
            </a:r>
            <a:r>
              <a:rPr lang="en-US" altLang="en-US" dirty="0"/>
              <a:t> (</a:t>
            </a:r>
            <a:r>
              <a:rPr lang="en-US" altLang="en-US" dirty="0" err="1"/>
              <a:t>zavisnost</a:t>
            </a:r>
            <a:r>
              <a:rPr lang="en-US" altLang="en-US" dirty="0"/>
              <a:t>, </a:t>
            </a:r>
            <a:r>
              <a:rPr lang="en-US" altLang="en-US" dirty="0" err="1"/>
              <a:t>skitnja</a:t>
            </a:r>
            <a:r>
              <a:rPr lang="en-US" altLang="en-US" dirty="0"/>
              <a:t>, </a:t>
            </a:r>
            <a:r>
              <a:rPr lang="en-US" altLang="en-US" dirty="0" err="1"/>
              <a:t>promiskuitet</a:t>
            </a:r>
            <a:r>
              <a:rPr lang="en-US" altLang="en-US" dirty="0"/>
              <a:t>) </a:t>
            </a:r>
            <a:r>
              <a:rPr lang="en-US" altLang="en-US" dirty="0" err="1"/>
              <a:t>uvijek</a:t>
            </a:r>
            <a:r>
              <a:rPr lang="en-US" altLang="en-US" dirty="0"/>
              <a:t> je u </a:t>
            </a:r>
            <a:r>
              <a:rPr lang="en-US" altLang="en-US" dirty="0" err="1"/>
              <a:t>vezi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nasiljem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zlostavljanjem</a:t>
            </a:r>
            <a:r>
              <a:rPr lang="en-US" altLang="en-US" dirty="0"/>
              <a:t> </a:t>
            </a:r>
            <a:r>
              <a:rPr lang="en-US" altLang="en-US" dirty="0" err="1"/>
              <a:t>koje</a:t>
            </a:r>
            <a:r>
              <a:rPr lang="en-US" altLang="en-US" dirty="0"/>
              <a:t> one </a:t>
            </a:r>
            <a:r>
              <a:rPr lang="en-US" altLang="en-US" dirty="0" err="1"/>
              <a:t>trpe</a:t>
            </a:r>
            <a:r>
              <a:rPr lang="en-US" altLang="en-US" dirty="0"/>
              <a:t>, </a:t>
            </a:r>
            <a:r>
              <a:rPr lang="en-US" altLang="en-US" dirty="0" err="1"/>
              <a:t>najčešče</a:t>
            </a:r>
            <a:r>
              <a:rPr lang="en-US" altLang="en-US" dirty="0"/>
              <a:t> u </a:t>
            </a:r>
            <a:r>
              <a:rPr lang="en-US" altLang="en-US" dirty="0" err="1"/>
              <a:t>porodici</a:t>
            </a:r>
            <a:r>
              <a:rPr lang="bs-Latn-BA" altLang="en-US" dirty="0"/>
              <a:t>.</a:t>
            </a:r>
          </a:p>
          <a:p>
            <a:pPr>
              <a:lnSpc>
                <a:spcPct val="70000"/>
              </a:lnSpc>
            </a:pPr>
            <a:r>
              <a:rPr lang="bs-Latn-BA" altLang="en-US" dirty="0" err="1"/>
              <a:t>Procenat</a:t>
            </a:r>
            <a:r>
              <a:rPr lang="bs-Latn-BA" altLang="en-US" dirty="0"/>
              <a:t>  PTSP-</a:t>
            </a:r>
            <a:r>
              <a:rPr lang="bs-Latn-BA" altLang="en-US" dirty="0" err="1"/>
              <a:t>ija</a:t>
            </a:r>
            <a:r>
              <a:rPr lang="bs-Latn-BA" altLang="en-US" dirty="0"/>
              <a:t> kod MP kreće se od 30 do 50 %</a:t>
            </a:r>
          </a:p>
          <a:p>
            <a:pPr>
              <a:lnSpc>
                <a:spcPct val="70000"/>
              </a:lnSpc>
            </a:pPr>
            <a:r>
              <a:rPr lang="bs-Latn-BA" altLang="en-US" dirty="0"/>
              <a:t>Posljedica zanemarivanja i zlostavljanja najčešće je depresivnost, međutim ona nije vidljiva, jer se takvi mladi kod kuće, u školi, u društvu  </a:t>
            </a:r>
            <a:r>
              <a:rPr lang="bs-Latn-BA" altLang="en-US" dirty="0" err="1"/>
              <a:t>ponašaju</a:t>
            </a:r>
            <a:r>
              <a:rPr lang="bs-Latn-BA" altLang="en-US" dirty="0"/>
              <a:t> ekscesivno, a ne depresivno, potišteno...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953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Začarani krug zlostavljanje-nasilništvo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b="1" u="sng" dirty="0"/>
              <a:t>Socijalno učenje </a:t>
            </a:r>
            <a:r>
              <a:rPr lang="bs-Latn-BA" dirty="0"/>
              <a:t>(dijete </a:t>
            </a:r>
            <a:r>
              <a:rPr lang="bs-Latn-BA" dirty="0" err="1"/>
              <a:t>nauči</a:t>
            </a:r>
            <a:r>
              <a:rPr lang="bs-Latn-BA" dirty="0"/>
              <a:t> da je nasilje jedini način da razrješava probleme ili postigne željeni cilj);</a:t>
            </a:r>
          </a:p>
          <a:p>
            <a:r>
              <a:rPr lang="bs-Latn-BA" b="1" u="sng"/>
              <a:t>Traumatska iskustva koja  uslovljavaju pojačanu </a:t>
            </a:r>
            <a:r>
              <a:rPr lang="bs-Latn-BA" b="1" u="sng" dirty="0"/>
              <a:t>pobuđenost organizma;</a:t>
            </a:r>
          </a:p>
          <a:p>
            <a:r>
              <a:rPr lang="bs-Latn-BA" dirty="0"/>
              <a:t>Zlostavljanje i zanemarivanje dovodi do </a:t>
            </a:r>
            <a:r>
              <a:rPr lang="bs-Latn-BA" b="1" u="sng" dirty="0"/>
              <a:t>osjećaja </a:t>
            </a:r>
            <a:r>
              <a:rPr lang="bs-Latn-BA" b="1" u="sng" dirty="0" err="1"/>
              <a:t>odbačenosti</a:t>
            </a:r>
            <a:r>
              <a:rPr lang="bs-Latn-BA" b="1" u="sng" dirty="0"/>
              <a:t>- </a:t>
            </a:r>
            <a:r>
              <a:rPr lang="bs-Latn-BA" dirty="0"/>
              <a:t>uslovljava </a:t>
            </a:r>
            <a:r>
              <a:rPr lang="bs-Latn-BA" dirty="0" err="1"/>
              <a:t>nepovijerenje</a:t>
            </a:r>
            <a:r>
              <a:rPr lang="bs-Latn-BA" dirty="0"/>
              <a:t> prema drugima, ali i </a:t>
            </a:r>
            <a:r>
              <a:rPr lang="bs-Latn-BA" dirty="0" err="1"/>
              <a:t>nemogućnost</a:t>
            </a:r>
            <a:r>
              <a:rPr lang="bs-Latn-BA" dirty="0"/>
              <a:t> građenja bliskih veza sa drugima; </a:t>
            </a:r>
          </a:p>
          <a:p>
            <a:r>
              <a:rPr lang="bs-Latn-BA" b="1" u="sng" dirty="0"/>
              <a:t>Prisla ponavljanja </a:t>
            </a:r>
            <a:r>
              <a:rPr lang="bs-Latn-BA" dirty="0"/>
              <a:t>–traže ljude i situacije koje reflektuju njihova traumatska iskustva da bi ponovo iskusili ista;</a:t>
            </a:r>
          </a:p>
          <a:p>
            <a:r>
              <a:rPr lang="bs-Latn-BA" b="1" u="sng" dirty="0"/>
              <a:t>Kognitivni deficit </a:t>
            </a:r>
            <a:r>
              <a:rPr lang="bs-Latn-BA" dirty="0"/>
              <a:t>(nesposobnost da brzo i neutralno obrade informacije, otežano </a:t>
            </a:r>
            <a:r>
              <a:rPr lang="bs-Latn-BA" dirty="0" err="1"/>
              <a:t>pamćenje</a:t>
            </a:r>
            <a:r>
              <a:rPr lang="bs-Latn-BA" dirty="0"/>
              <a:t>, reaguju neverbalno umjesto verbalno, </a:t>
            </a:r>
            <a:r>
              <a:rPr lang="bs-Latn-BA" dirty="0" err="1"/>
              <a:t>impulsivnost</a:t>
            </a:r>
            <a:r>
              <a:rPr lang="bs-Latn-BA" dirty="0"/>
              <a:t>);</a:t>
            </a:r>
          </a:p>
          <a:p>
            <a:r>
              <a:rPr lang="bs-Latn-BA" b="1" u="sng" dirty="0"/>
              <a:t>Problemi u razumijevanju socijalnih znakova i podsticaja </a:t>
            </a:r>
            <a:r>
              <a:rPr lang="bs-Latn-BA" dirty="0"/>
              <a:t>(preosjetljivost na gestove, poruke ili </a:t>
            </a:r>
            <a:r>
              <a:rPr lang="bs-Latn-BA" dirty="0" err="1"/>
              <a:t>ponašanja</a:t>
            </a:r>
            <a:r>
              <a:rPr lang="bs-Latn-BA" dirty="0"/>
              <a:t> drugih dovode do pogrešnog tumačenja istih i tendencije da se uvijek reaguje na isti način).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Studija slučaja: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Dječak (17) </a:t>
            </a:r>
            <a:r>
              <a:rPr lang="bs-Latn-BA"/>
              <a:t>žrtva seksualnog zlostavljanja /</a:t>
            </a:r>
            <a:r>
              <a:rPr lang="bs-Latn-BA" dirty="0"/>
              <a:t>za djelo optužena dva punoljetna starija lica</a:t>
            </a:r>
          </a:p>
          <a:p>
            <a:r>
              <a:rPr lang="bs-Latn-BA" dirty="0"/>
              <a:t>Porodična anamneza: Živi sa majkom koja ne radi i lošeg je zdravstvenog stanja i sa četiri mlađe sestre koje je majka stekla u različitim vanbračnim vezama. I sam je dijete iz vanbračne veze, otac je napustio majku nakon njegovog rođenja, priznao ga je ali nemaju nikakav kontakt. Majka je često mijenjala partnere koje je dovodila kući i to mu je jako smetalo. Većina ih nije bila dobra, tako se sa jednim kada je imao 15-16 godina potukao i potegao </a:t>
            </a:r>
            <a:r>
              <a:rPr lang="bs-Latn-BA" dirty="0" err="1"/>
              <a:t>nož</a:t>
            </a:r>
            <a:r>
              <a:rPr lang="bs-Latn-BA" dirty="0"/>
              <a:t>. Navodi da je bio spreman da ga ubije. Uprkos životu koji vodi njegova majka, smatra da imaju korektan odnos. </a:t>
            </a:r>
            <a:r>
              <a:rPr lang="bs-Latn-BA" dirty="0" err="1"/>
              <a:t>Ponaša</a:t>
            </a:r>
            <a:r>
              <a:rPr lang="bs-Latn-BA" dirty="0"/>
              <a:t> se zaštitnički prema njoj, ali joj i zamjera način života. O sestrama više brine on, nego ona.</a:t>
            </a:r>
          </a:p>
          <a:p>
            <a:r>
              <a:rPr lang="bs-Latn-BA" dirty="0"/>
              <a:t>Izgled i socijalno </a:t>
            </a:r>
            <a:r>
              <a:rPr lang="bs-Latn-BA" dirty="0" err="1"/>
              <a:t>ponašanje</a:t>
            </a:r>
            <a:r>
              <a:rPr lang="bs-Latn-BA" dirty="0"/>
              <a:t>: Sitne građe, uredne i prijatne spoljašnjosti. Voli da bude moderan, kosu farba, </a:t>
            </a:r>
            <a:r>
              <a:rPr lang="bs-Latn-BA" dirty="0" err="1"/>
              <a:t>obožava</a:t>
            </a:r>
            <a:r>
              <a:rPr lang="bs-Latn-BA" dirty="0"/>
              <a:t> nakit i pirsinge. Svjestan je da svojim izgledom privlači pažnju i na neki način uživa u tome.</a:t>
            </a:r>
          </a:p>
          <a:p>
            <a:r>
              <a:rPr lang="bs-Latn-BA" dirty="0"/>
              <a:t>U školi postiže vrlo dobar uspjeh, voli istoriju i zanima ga pravo... Volio bi da studira pravo i da jednog dana bude sudija.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66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Studija slučaja: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Tokom razgovora je prijatan, komunikativan, vrlo elokventan i odaje utisak djeteta sa izuzetnim socijalnim vještinama.</a:t>
            </a:r>
          </a:p>
          <a:p>
            <a:r>
              <a:rPr lang="bs-Latn-BA" dirty="0"/>
              <a:t>U pubertetu je shvatio da je homoseksualac, zaljubio se u jednog dječaka u školi kada je imao 12.godina. Patio je zbog toga, jer je znao da mu dječak neće odgovoriti na simpatije. Prvi seksualni  odnos imao je sa nepunih 14 </a:t>
            </a:r>
            <a:r>
              <a:rPr lang="bs-Latn-BA"/>
              <a:t>godina sa starijim </a:t>
            </a:r>
            <a:r>
              <a:rPr lang="bs-Latn-BA" dirty="0"/>
              <a:t>mladićem (20).Negira da je u pitanju bilo zlostavljanje i prisila. Imao je nakon toga još nekoliko veza, uglavnom sa starijim mladićima koje su uključivale seksualne odnose. Trenutno je u vezi sa mladićem svojih godina, smatra da je to njegova najozbiljnija veza.</a:t>
            </a:r>
          </a:p>
          <a:p>
            <a:r>
              <a:rPr lang="bs-Latn-BA" dirty="0"/>
              <a:t>Nakon djela </a:t>
            </a:r>
            <a:r>
              <a:rPr lang="bs-Latn-BA" dirty="0" err="1"/>
              <a:t>pokušao</a:t>
            </a:r>
            <a:r>
              <a:rPr lang="bs-Latn-BA" dirty="0"/>
              <a:t> je suicid, te je smješten na psihijatrijsku kliniku. Sada se osjeća dobro. Jako su ga potresli medijski izvještaji o tome.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26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Studija slučaja: svjedočenje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u="sng" dirty="0"/>
              <a:t>N</a:t>
            </a:r>
            <a:r>
              <a:rPr lang="en-US" dirty="0" err="1"/>
              <a:t>akon</a:t>
            </a:r>
            <a:r>
              <a:rPr lang="en-US" dirty="0"/>
              <a:t> </a:t>
            </a:r>
            <a:r>
              <a:rPr lang="en-US" dirty="0" err="1"/>
              <a:t>svjedočenja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seksualnom</a:t>
            </a:r>
            <a:r>
              <a:rPr lang="en-US" dirty="0"/>
              <a:t> </a:t>
            </a:r>
            <a:r>
              <a:rPr lang="en-US" dirty="0" err="1"/>
              <a:t>zlostavljanju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dominirali</a:t>
            </a:r>
            <a:r>
              <a:rPr lang="en-US" dirty="0"/>
              <a:t> </a:t>
            </a:r>
            <a:r>
              <a:rPr lang="en-US" dirty="0" err="1"/>
              <a:t>osjećaj</a:t>
            </a:r>
            <a:r>
              <a:rPr lang="en-US" dirty="0"/>
              <a:t> </a:t>
            </a:r>
            <a:r>
              <a:rPr lang="en-US" dirty="0" err="1"/>
              <a:t>straha</a:t>
            </a:r>
            <a:r>
              <a:rPr lang="en-US" dirty="0"/>
              <a:t>, </a:t>
            </a:r>
            <a:r>
              <a:rPr lang="en-US" dirty="0" err="1"/>
              <a:t>krivice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stida</a:t>
            </a:r>
            <a:r>
              <a:rPr lang="en-US" dirty="0"/>
              <a:t>, </a:t>
            </a:r>
            <a:r>
              <a:rPr lang="en-US" dirty="0" err="1"/>
              <a:t>ispoljava</a:t>
            </a:r>
            <a:r>
              <a:rPr lang="en-US" dirty="0"/>
              <a:t> </a:t>
            </a:r>
            <a:r>
              <a:rPr lang="en-US" dirty="0" err="1"/>
              <a:t>snažnu</a:t>
            </a:r>
            <a:r>
              <a:rPr lang="en-US" dirty="0"/>
              <a:t> </a:t>
            </a:r>
            <a:r>
              <a:rPr lang="en-US" dirty="0" err="1"/>
              <a:t>reakciju</a:t>
            </a:r>
            <a:r>
              <a:rPr lang="en-US" dirty="0"/>
              <a:t> </a:t>
            </a:r>
            <a:r>
              <a:rPr lang="en-US" dirty="0" err="1"/>
              <a:t>ljutnje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zlostavljačima</a:t>
            </a:r>
            <a:r>
              <a:rPr lang="en-US" dirty="0"/>
              <a:t>. </a:t>
            </a:r>
            <a:r>
              <a:rPr lang="en-US" dirty="0" err="1"/>
              <a:t>Iako</a:t>
            </a:r>
            <a:r>
              <a:rPr lang="en-US" dirty="0"/>
              <a:t> je </a:t>
            </a:r>
            <a:r>
              <a:rPr lang="en-US" dirty="0" err="1"/>
              <a:t>svjedočio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prostorije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/>
              <a:t>vidi</a:t>
            </a:r>
            <a:r>
              <a:rPr lang="en-US" dirty="0"/>
              <a:t> </a:t>
            </a:r>
            <a:r>
              <a:rPr lang="en-US" dirty="0" err="1"/>
              <a:t>optužena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ljutnju</a:t>
            </a:r>
            <a:r>
              <a:rPr lang="en-US" dirty="0"/>
              <a:t> </a:t>
            </a:r>
            <a:r>
              <a:rPr lang="en-US" dirty="0" err="1"/>
              <a:t>pobudila</a:t>
            </a:r>
            <a:r>
              <a:rPr lang="en-US" dirty="0"/>
              <a:t> je </a:t>
            </a:r>
            <a:r>
              <a:rPr lang="en-US" dirty="0" err="1"/>
              <a:t>fatazija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mu se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smijali</a:t>
            </a:r>
            <a:r>
              <a:rPr lang="en-US" dirty="0"/>
              <a:t>, </a:t>
            </a:r>
            <a:r>
              <a:rPr lang="en-US" dirty="0" err="1"/>
              <a:t>cerili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je on </a:t>
            </a:r>
            <a:r>
              <a:rPr lang="en-US" dirty="0" err="1"/>
              <a:t>davao</a:t>
            </a:r>
            <a:r>
              <a:rPr lang="en-US" dirty="0"/>
              <a:t> </a:t>
            </a:r>
            <a:r>
              <a:rPr lang="en-US" dirty="0" err="1"/>
              <a:t>iskaz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. </a:t>
            </a:r>
            <a:r>
              <a:rPr lang="en-US" dirty="0" err="1"/>
              <a:t>Duboko</a:t>
            </a:r>
            <a:r>
              <a:rPr lang="en-US" dirty="0"/>
              <a:t> </a:t>
            </a:r>
            <a:r>
              <a:rPr lang="en-US" dirty="0" err="1"/>
              <a:t>povrijeđen</a:t>
            </a:r>
            <a:r>
              <a:rPr lang="en-US" dirty="0"/>
              <a:t>, </a:t>
            </a:r>
            <a:r>
              <a:rPr lang="en-US" dirty="0" err="1"/>
              <a:t>želi</a:t>
            </a:r>
            <a:r>
              <a:rPr lang="en-US" dirty="0"/>
              <a:t> da se </a:t>
            </a:r>
            <a:r>
              <a:rPr lang="en-US" dirty="0" err="1"/>
              <a:t>suoči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optuženima</a:t>
            </a:r>
            <a:r>
              <a:rPr lang="en-US" dirty="0"/>
              <a:t> (</a:t>
            </a:r>
            <a:r>
              <a:rPr lang="en-US" dirty="0" err="1"/>
              <a:t>psuje</a:t>
            </a:r>
            <a:r>
              <a:rPr lang="en-US" dirty="0"/>
              <a:t>, </a:t>
            </a:r>
            <a:r>
              <a:rPr lang="en-US" dirty="0" err="1"/>
              <a:t>prijeti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smrću</a:t>
            </a:r>
            <a:r>
              <a:rPr lang="en-US" dirty="0"/>
              <a:t>), da bi </a:t>
            </a:r>
            <a:r>
              <a:rPr lang="en-US" dirty="0" err="1"/>
              <a:t>nakon</a:t>
            </a:r>
            <a:r>
              <a:rPr lang="en-US" dirty="0"/>
              <a:t> toga  </a:t>
            </a:r>
            <a:r>
              <a:rPr lang="en-US" dirty="0" err="1"/>
              <a:t>zaključio</a:t>
            </a:r>
            <a:r>
              <a:rPr lang="en-US" dirty="0"/>
              <a:t> “da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”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prebacio</a:t>
            </a:r>
            <a:r>
              <a:rPr lang="en-US" dirty="0"/>
              <a:t> </a:t>
            </a:r>
            <a:r>
              <a:rPr lang="en-US" dirty="0" err="1"/>
              <a:t>agresiju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(</a:t>
            </a:r>
            <a:r>
              <a:rPr lang="en-US" dirty="0" err="1"/>
              <a:t>udara</a:t>
            </a:r>
            <a:r>
              <a:rPr lang="en-US" dirty="0"/>
              <a:t> se </a:t>
            </a:r>
            <a:r>
              <a:rPr lang="en-US" dirty="0" err="1"/>
              <a:t>šakama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glavi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prsima</a:t>
            </a:r>
            <a:r>
              <a:rPr lang="en-US" dirty="0"/>
              <a:t>, </a:t>
            </a:r>
            <a:r>
              <a:rPr lang="en-US" dirty="0" err="1"/>
              <a:t>prijeti</a:t>
            </a:r>
            <a:r>
              <a:rPr lang="en-US" dirty="0"/>
              <a:t> </a:t>
            </a:r>
            <a:r>
              <a:rPr lang="en-US" dirty="0" err="1"/>
              <a:t>samoubistvom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72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PITANJE: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/>
              <a:t>1</a:t>
            </a:r>
            <a:r>
              <a:rPr lang="bs-Latn-BA"/>
              <a:t>. Koji rizične faktori se registruju u ovom slučaju? </a:t>
            </a:r>
          </a:p>
          <a:p>
            <a:pPr marL="0" indent="0">
              <a:buNone/>
            </a:pPr>
            <a:r>
              <a:rPr lang="bs-Latn-BA"/>
              <a:t>2.Da </a:t>
            </a:r>
            <a:r>
              <a:rPr lang="bs-Latn-BA" dirty="0"/>
              <a:t>li će formalno priznanje mladiću da je žrtva (osuda za </a:t>
            </a:r>
            <a:r>
              <a:rPr lang="bs-Latn-BA" dirty="0" err="1"/>
              <a:t>počinitelje</a:t>
            </a:r>
            <a:r>
              <a:rPr lang="bs-Latn-BA" dirty="0"/>
              <a:t>) imati uticaj na njegovo rizično </a:t>
            </a:r>
            <a:r>
              <a:rPr lang="bs-Latn-BA" err="1"/>
              <a:t>ponašanje</a:t>
            </a:r>
            <a:r>
              <a:rPr lang="bs-Latn-BA"/>
              <a:t>?</a:t>
            </a: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73010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70F1A-73B7-4DB8-8AA2-7FE822E7F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4000"/>
              <a:t>II KOMPETENCIJE DJECE ZA UČEŠĆE U POSTUPKU </a:t>
            </a:r>
            <a:endParaRPr lang="en-US" altLang="sr-Latn-RS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D63C28-E40A-47E0-A981-1CE35CA53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s-Latn-BA" altLang="sr-Latn-RS" sz="2800"/>
              <a:t>Bilo da se dijete nađe u ulozi svjedoka-oštećenog, svjedoka-očevica ili počinioca krivičnog djela, uvijek se može postaviti pitanje njegove kompetentnosti  s obzirom da psihofizički razvoj djece počinje od rođenja i traje do adolescencije/punoljetstva.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sr-Latn-R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1206D4-5B5A-45DA-B701-8F48B4CB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 		I </a:t>
            </a:r>
            <a:r>
              <a:rPr lang="bs-Latn-BA" sz="4000"/>
              <a:t>DJECA U SUKOBU SA ZAKONOM </a:t>
            </a:r>
          </a:p>
        </p:txBody>
      </p:sp>
    </p:spTree>
    <p:extLst>
      <p:ext uri="{BB962C8B-B14F-4D97-AF65-F5344CB8AC3E}">
        <p14:creationId xmlns:p14="http://schemas.microsoft.com/office/powerpoint/2010/main" val="1787548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5D7156D-039B-41DA-AECD-978B4FF4B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/>
              <a:t>Od čega zavisi sposobnost djeteta da svjedoči ? </a:t>
            </a:r>
            <a:endParaRPr lang="en-US" altLang="sr-Latn-R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C4E511E-E805-4728-B545-DBDB6AD47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altLang="sr-Latn-RS"/>
              <a:t>Individualni kapaciteti</a:t>
            </a:r>
          </a:p>
          <a:p>
            <a:r>
              <a:rPr lang="bs-Latn-BA" altLang="sr-Latn-RS"/>
              <a:t>Kontekst ispitivanja </a:t>
            </a:r>
          </a:p>
          <a:p>
            <a:r>
              <a:rPr lang="bs-Latn-BA" altLang="sr-Latn-RS"/>
              <a:t>Sposobnosti ispitivača </a:t>
            </a:r>
          </a:p>
          <a:p>
            <a:r>
              <a:rPr lang="bs-Latn-BA" altLang="sr-Latn-RS"/>
              <a:t>Psihološke pripreme i podrške djeteta </a:t>
            </a:r>
          </a:p>
          <a:p>
            <a:pPr marL="0" indent="0">
              <a:buNone/>
            </a:pPr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936867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35FA-A8BF-49B1-87FB-B771FB3B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TEST: PROCJENA VAŽNOSTI SPOSOBNOSTI DJETETA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6120-E371-4446-8100-7435191BB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53634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B3F640-636A-4CDD-B7B6-44C90DA09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 sz="4000">
                <a:latin typeface="Tahoma" panose="020B0604030504040204" pitchFamily="34" charset="0"/>
              </a:rPr>
              <a:t>Stresni aspekti svjedočenja za djecu </a:t>
            </a:r>
            <a:r>
              <a:rPr lang="bs-Latn-BA" altLang="en-US" sz="4000"/>
              <a:t> </a:t>
            </a:r>
            <a:endParaRPr lang="en-US" altLang="en-US" sz="40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D62836E-EE40-4D64-959E-E5B61F828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Prepričavanje događaja 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Način izražavanja/rječnik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Pitanja koja nadilaze djetetov stupanj razvoja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Nebitna pitanja 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Brza pitanja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Višestruka pitanja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Ponavljanje pitanja 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Prekidanje djeteta u odgovoru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Insistiranje na specifičnim detaljima događaja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Insistiranje na tačnom vremenu 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Insistiranje da dijete odredi sukcesiju događaja</a:t>
            </a:r>
          </a:p>
          <a:p>
            <a:pPr eaLnBrk="1" hangingPunct="1">
              <a:lnSpc>
                <a:spcPct val="80000"/>
              </a:lnSpc>
            </a:pPr>
            <a:r>
              <a:rPr lang="bs-Latn-BA" altLang="en-US" sz="2400">
                <a:latin typeface="Tahoma" panose="020B0604030504040204" pitchFamily="34" charset="0"/>
              </a:rPr>
              <a:t>Pitanja o seksualnoj prošlosti </a:t>
            </a:r>
            <a:endParaRPr lang="en-US" altLang="en-US" sz="2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Problemi komunikacije sa djecom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9403"/>
            <a:ext cx="8596668" cy="4771960"/>
          </a:xfrm>
        </p:spPr>
        <p:txBody>
          <a:bodyPr/>
          <a:lstStyle/>
          <a:p>
            <a:endParaRPr lang="bs-Latn-BA" dirty="0"/>
          </a:p>
        </p:txBody>
      </p:sp>
      <p:sp>
        <p:nvSpPr>
          <p:cNvPr id="4" name="Rectangle 3"/>
          <p:cNvSpPr/>
          <p:nvPr/>
        </p:nvSpPr>
        <p:spPr>
          <a:xfrm>
            <a:off x="1194098" y="2312890"/>
            <a:ext cx="22268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Dijete ne razumije odraslog 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5066852" y="334294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851235" y="257107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1704" y="2259107"/>
            <a:ext cx="21945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Odrasli ne razumije dijete 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033191" y="3302595"/>
            <a:ext cx="484632" cy="48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465346" y="3259565"/>
            <a:ext cx="484632" cy="537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194098" y="3894260"/>
            <a:ext cx="2226833" cy="2054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Kognitivni razvoj </a:t>
            </a:r>
          </a:p>
          <a:p>
            <a:pPr algn="ctr"/>
            <a:r>
              <a:rPr lang="bs-Latn-BA" dirty="0"/>
              <a:t>Sredina i </a:t>
            </a:r>
            <a:r>
              <a:rPr lang="bs-Latn-BA" dirty="0" err="1"/>
              <a:t>porjeklo</a:t>
            </a:r>
            <a:r>
              <a:rPr lang="bs-Latn-BA" dirty="0"/>
              <a:t> </a:t>
            </a:r>
          </a:p>
          <a:p>
            <a:pPr algn="ctr"/>
            <a:r>
              <a:rPr lang="bs-Latn-BA" dirty="0"/>
              <a:t>Psihički status  Potrebe 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561704" y="3926533"/>
            <a:ext cx="2194560" cy="2022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Vještine i znanja</a:t>
            </a:r>
          </a:p>
          <a:p>
            <a:pPr algn="ctr"/>
            <a:r>
              <a:rPr lang="bs-Latn-BA" dirty="0"/>
              <a:t>Osjetljivost i empatija </a:t>
            </a:r>
          </a:p>
          <a:p>
            <a:pPr algn="ctr"/>
            <a:r>
              <a:rPr lang="bs-Latn-BA" dirty="0"/>
              <a:t>Fleksibilnost </a:t>
            </a:r>
          </a:p>
          <a:p>
            <a:pPr algn="ctr"/>
            <a:r>
              <a:rPr lang="bs-Latn-BA" dirty="0"/>
              <a:t>Objektivnost </a:t>
            </a:r>
          </a:p>
          <a:p>
            <a:pPr algn="ctr"/>
            <a:r>
              <a:rPr lang="bs-Latn-BA" dirty="0"/>
              <a:t>Strpljenje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82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2BC0-F0FA-4576-866D-7130AA74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Komunikativnost i jezičke kompetencije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3815B-2B1E-492C-9E5C-8CBDE7417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altLang="sr-Latn-RS" sz="1800"/>
              <a:t>SVAKO DIJETE MOŽE DA KOMUNICIRA!</a:t>
            </a:r>
          </a:p>
          <a:p>
            <a:r>
              <a:rPr lang="bs-Latn-BA" altLang="sr-Latn-RS" u="sng"/>
              <a:t>Komunikacija sa djecom zavisi od vještine odraslog!</a:t>
            </a:r>
          </a:p>
          <a:p>
            <a:pPr>
              <a:lnSpc>
                <a:spcPct val="90000"/>
              </a:lnSpc>
            </a:pPr>
            <a:r>
              <a:rPr lang="bs-Latn-BA" altLang="sr-Latn-RS" sz="1800"/>
              <a:t>Razgovor sa djetetom u  ustanovama nije prirodna sredina za dijete.</a:t>
            </a:r>
          </a:p>
          <a:p>
            <a:pPr>
              <a:lnSpc>
                <a:spcPct val="90000"/>
              </a:lnSpc>
            </a:pPr>
            <a:r>
              <a:rPr lang="bs-Latn-BA" altLang="sr-Latn-RS" sz="1800"/>
              <a:t>Djetetu se mora prilagoditi riječnik i stil komunikacije. </a:t>
            </a:r>
          </a:p>
          <a:p>
            <a:pPr>
              <a:lnSpc>
                <a:spcPct val="90000"/>
              </a:lnSpc>
            </a:pPr>
            <a:r>
              <a:rPr lang="bs-Latn-BA" altLang="sr-Latn-RS" sz="1800"/>
              <a:t>Sa djetetom  se priča jednostavno bez upotrebe zamjenica i  stranih riječi.</a:t>
            </a:r>
          </a:p>
          <a:p>
            <a:pPr>
              <a:lnSpc>
                <a:spcPct val="90000"/>
              </a:lnSpc>
            </a:pPr>
            <a:r>
              <a:rPr lang="bs-Latn-BA" altLang="sr-Latn-RS" sz="1800"/>
              <a:t>Dijete odgovara na onaj dio pitanja koji razumije što može dovesti do zbunjujućih odgovora. Treba provjeriti da li dijete razumije šta ga pitamo.</a:t>
            </a:r>
          </a:p>
          <a:p>
            <a:pPr>
              <a:lnSpc>
                <a:spcPct val="90000"/>
              </a:lnSpc>
            </a:pPr>
            <a:r>
              <a:rPr lang="bs-Latn-BA" altLang="sr-Latn-RS" sz="1800"/>
              <a:t>U komunikaciji sa djecom uvijek treba obraćati pažnju na neverbalni govor, naročito ako su u pitanju mlađa djeca. Za djecu do 6- 7.godina dobro je koristiti pomoćna sredstva kao što su crteži, lutke..</a:t>
            </a:r>
            <a:endParaRPr lang="en-US" altLang="sr-Latn-RS" sz="1800"/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46089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Primjer </a:t>
            </a:r>
            <a:r>
              <a:rPr lang="bs-Latn-BA"/>
              <a:t>1. Dječak (14) u sukobu sa zakonom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“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benzinska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</a:t>
            </a:r>
            <a:r>
              <a:rPr lang="en-US" i="1" dirty="0" err="1"/>
              <a:t>udaljena</a:t>
            </a:r>
            <a:r>
              <a:rPr lang="en-US" i="1" dirty="0"/>
              <a:t>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”Pa…. </a:t>
            </a:r>
            <a:r>
              <a:rPr lang="en-US" i="1" dirty="0" err="1"/>
              <a:t>šta</a:t>
            </a:r>
            <a:r>
              <a:rPr lang="en-US" i="1" dirty="0"/>
              <a:t> ja </a:t>
            </a:r>
            <a:r>
              <a:rPr lang="en-US" i="1" dirty="0" err="1"/>
              <a:t>znam</a:t>
            </a:r>
            <a:r>
              <a:rPr lang="en-US" i="1" dirty="0"/>
              <a:t>…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”Dobro,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…. </a:t>
            </a:r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da </a:t>
            </a:r>
            <a:r>
              <a:rPr lang="en-US" i="1" dirty="0" err="1"/>
              <a:t>pješice</a:t>
            </a:r>
            <a:r>
              <a:rPr lang="en-US" i="1" dirty="0"/>
              <a:t> </a:t>
            </a:r>
            <a:r>
              <a:rPr lang="en-US" i="1" dirty="0" err="1"/>
              <a:t>stigneš</a:t>
            </a:r>
            <a:r>
              <a:rPr lang="en-US" i="1" dirty="0"/>
              <a:t> od </a:t>
            </a:r>
            <a:r>
              <a:rPr lang="en-US" i="1" dirty="0" err="1"/>
              <a:t>svoje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 do 	</a:t>
            </a:r>
            <a:r>
              <a:rPr lang="en-US" i="1" dirty="0" err="1"/>
              <a:t>pumpe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“Pa… pet </a:t>
            </a:r>
            <a:r>
              <a:rPr lang="en-US" i="1" dirty="0" err="1"/>
              <a:t>minuta</a:t>
            </a:r>
            <a:r>
              <a:rPr lang="en-US" i="1" dirty="0"/>
              <a:t>, </a:t>
            </a:r>
            <a:r>
              <a:rPr lang="en-US" i="1" dirty="0" err="1"/>
              <a:t>možda</a:t>
            </a:r>
            <a:r>
              <a:rPr lang="en-US" i="1" dirty="0"/>
              <a:t> </a:t>
            </a:r>
            <a:r>
              <a:rPr lang="en-US" i="1" dirty="0" err="1"/>
              <a:t>deset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:”</a:t>
            </a:r>
            <a:r>
              <a:rPr lang="en-US" i="1" dirty="0" err="1"/>
              <a:t>Mogu</a:t>
            </a:r>
            <a:r>
              <a:rPr lang="en-US" i="1" dirty="0"/>
              <a:t> li </a:t>
            </a:r>
            <a:r>
              <a:rPr lang="en-US" i="1" dirty="0" err="1"/>
              <a:t>zaključiti</a:t>
            </a:r>
            <a:r>
              <a:rPr lang="en-US" i="1" dirty="0"/>
              <a:t> da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 do </a:t>
            </a:r>
            <a:r>
              <a:rPr lang="en-US" i="1" dirty="0" err="1"/>
              <a:t>pume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minimalno</a:t>
            </a:r>
            <a:r>
              <a:rPr lang="en-US" i="1" dirty="0"/>
              <a:t> 5, a </a:t>
            </a:r>
            <a:r>
              <a:rPr lang="en-US" i="1" dirty="0" err="1"/>
              <a:t>maksimalmo</a:t>
            </a:r>
            <a:r>
              <a:rPr lang="en-US" i="1" dirty="0"/>
              <a:t> 10 	</a:t>
            </a:r>
            <a:r>
              <a:rPr lang="en-US" i="1" dirty="0" err="1"/>
              <a:t>minuta</a:t>
            </a:r>
            <a:r>
              <a:rPr lang="en-US" i="1" dirty="0"/>
              <a:t> da se </a:t>
            </a:r>
            <a:r>
              <a:rPr lang="en-US" i="1" dirty="0" err="1"/>
              <a:t>stigne</a:t>
            </a:r>
            <a:r>
              <a:rPr lang="en-US" i="1" dirty="0"/>
              <a:t> </a:t>
            </a:r>
            <a:r>
              <a:rPr lang="en-US" i="1" dirty="0" err="1"/>
              <a:t>pješice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:”Da.”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03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Primjer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”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benzinska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</a:t>
            </a:r>
            <a:r>
              <a:rPr lang="en-US" i="1" dirty="0" err="1"/>
              <a:t>udaljena</a:t>
            </a:r>
            <a:r>
              <a:rPr lang="en-US" i="1" dirty="0"/>
              <a:t>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”Pa…. </a:t>
            </a:r>
            <a:r>
              <a:rPr lang="en-US" i="1" dirty="0" err="1"/>
              <a:t>šta</a:t>
            </a:r>
            <a:r>
              <a:rPr lang="en-US" i="1" dirty="0"/>
              <a:t> ja </a:t>
            </a:r>
            <a:r>
              <a:rPr lang="en-US" i="1" dirty="0" err="1"/>
              <a:t>znam</a:t>
            </a:r>
            <a:r>
              <a:rPr lang="en-US" i="1" dirty="0"/>
              <a:t>…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“Pa </a:t>
            </a:r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 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 do </a:t>
            </a:r>
            <a:r>
              <a:rPr lang="en-US" i="1" dirty="0" err="1"/>
              <a:t>pumpe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pomalo</a:t>
            </a:r>
            <a:r>
              <a:rPr lang="en-US" i="1" dirty="0"/>
              <a:t> </a:t>
            </a:r>
            <a:r>
              <a:rPr lang="en-US" i="1" dirty="0" err="1"/>
              <a:t>drsko</a:t>
            </a:r>
            <a:r>
              <a:rPr lang="en-US" i="1" dirty="0"/>
              <a:t>): “</a:t>
            </a:r>
            <a:r>
              <a:rPr lang="en-US" i="1" dirty="0" err="1"/>
              <a:t>Jel</a:t>
            </a:r>
            <a:r>
              <a:rPr lang="en-US" i="1" dirty="0"/>
              <a:t> </a:t>
            </a:r>
            <a:r>
              <a:rPr lang="en-US" i="1" dirty="0" err="1"/>
              <a:t>meni</a:t>
            </a:r>
            <a:r>
              <a:rPr lang="en-US" i="1" dirty="0"/>
              <a:t>?”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 </a:t>
            </a:r>
            <a:r>
              <a:rPr lang="en-US" i="1" dirty="0"/>
              <a:t>(</a:t>
            </a:r>
            <a:r>
              <a:rPr lang="en-US" i="1" dirty="0" err="1"/>
              <a:t>iznervirano</a:t>
            </a:r>
            <a:r>
              <a:rPr lang="en-US" i="1" dirty="0"/>
              <a:t>): “Da, </a:t>
            </a:r>
            <a:r>
              <a:rPr lang="en-US" i="1" dirty="0" err="1"/>
              <a:t>tebi</a:t>
            </a:r>
            <a:r>
              <a:rPr lang="en-US" i="1" dirty="0"/>
              <a:t>.”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provokativno</a:t>
            </a:r>
            <a:r>
              <a:rPr lang="en-US" i="1" dirty="0"/>
              <a:t>): “</a:t>
            </a:r>
            <a:r>
              <a:rPr lang="en-US" i="1" dirty="0" err="1"/>
              <a:t>Jel</a:t>
            </a:r>
            <a:r>
              <a:rPr lang="en-US" i="1" dirty="0"/>
              <a:t>  </a:t>
            </a:r>
            <a:r>
              <a:rPr lang="en-US" i="1" dirty="0" err="1"/>
              <a:t>biciklom</a:t>
            </a:r>
            <a:r>
              <a:rPr lang="en-US" i="1" dirty="0"/>
              <a:t>?”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 </a:t>
            </a:r>
            <a:r>
              <a:rPr lang="en-US" i="1" dirty="0"/>
              <a:t>(</a:t>
            </a:r>
            <a:r>
              <a:rPr lang="en-US" i="1" dirty="0" err="1"/>
              <a:t>smirenije</a:t>
            </a:r>
            <a:r>
              <a:rPr lang="en-US" i="1" dirty="0"/>
              <a:t>): ”Ne </a:t>
            </a:r>
            <a:r>
              <a:rPr lang="en-US" i="1" dirty="0" err="1"/>
              <a:t>biciklom</a:t>
            </a:r>
            <a:r>
              <a:rPr lang="en-US" i="1" dirty="0"/>
              <a:t>, </a:t>
            </a:r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hodaš</a:t>
            </a:r>
            <a:r>
              <a:rPr lang="en-US" i="1" dirty="0"/>
              <a:t>…” 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osmjehuje</a:t>
            </a:r>
            <a:r>
              <a:rPr lang="en-US" i="1" dirty="0"/>
              <a:t> se): “Aha, </a:t>
            </a:r>
            <a:r>
              <a:rPr lang="en-US" i="1" dirty="0" err="1"/>
              <a:t>mislio</a:t>
            </a:r>
            <a:r>
              <a:rPr lang="en-US" i="1" dirty="0"/>
              <a:t>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biciklom</a:t>
            </a:r>
            <a:r>
              <a:rPr lang="en-US" i="1" dirty="0"/>
              <a:t>, ja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stalno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bicklu</a:t>
            </a:r>
            <a:r>
              <a:rPr lang="en-US" i="1" dirty="0"/>
              <a:t>… “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 </a:t>
            </a:r>
            <a:r>
              <a:rPr lang="en-US" i="1" dirty="0"/>
              <a:t>(</a:t>
            </a:r>
            <a:r>
              <a:rPr lang="en-US" i="1" dirty="0" err="1"/>
              <a:t>iznervirano</a:t>
            </a:r>
            <a:r>
              <a:rPr lang="en-US" i="1" dirty="0"/>
              <a:t>): ”Dobro, </a:t>
            </a:r>
            <a:r>
              <a:rPr lang="en-US" i="1" dirty="0" err="1"/>
              <a:t>jesi</a:t>
            </a:r>
            <a:r>
              <a:rPr lang="en-US" i="1" dirty="0"/>
              <a:t> li 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veče</a:t>
            </a:r>
            <a:r>
              <a:rPr lang="en-US" i="1" dirty="0"/>
              <a:t> bio 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biciklu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trijumfalno</a:t>
            </a:r>
            <a:r>
              <a:rPr lang="en-US" i="1" dirty="0"/>
              <a:t>): “</a:t>
            </a:r>
            <a:r>
              <a:rPr lang="en-US" i="1" dirty="0" err="1"/>
              <a:t>Nisam</a:t>
            </a:r>
            <a:r>
              <a:rPr lang="en-US" i="1" dirty="0"/>
              <a:t>. </a:t>
            </a:r>
            <a:r>
              <a:rPr lang="en-US" i="1" dirty="0" err="1"/>
              <a:t>Tu</a:t>
            </a:r>
            <a:r>
              <a:rPr lang="en-US" i="1" dirty="0"/>
              <a:t> me </a:t>
            </a:r>
            <a:r>
              <a:rPr lang="en-US" i="1" dirty="0" err="1"/>
              <a:t>veče</a:t>
            </a:r>
            <a:r>
              <a:rPr lang="en-US" i="1" dirty="0"/>
              <a:t>  </a:t>
            </a:r>
            <a:r>
              <a:rPr lang="en-US" i="1" dirty="0" err="1"/>
              <a:t>pokupio</a:t>
            </a:r>
            <a:r>
              <a:rPr lang="en-US" i="1" dirty="0"/>
              <a:t> M. </a:t>
            </a:r>
            <a:r>
              <a:rPr lang="en-US" i="1" dirty="0" err="1"/>
              <a:t>svojim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motorom</a:t>
            </a:r>
            <a:r>
              <a:rPr lang="en-US" i="1" dirty="0"/>
              <a:t>...”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80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Primjer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”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benzinska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</a:t>
            </a:r>
            <a:r>
              <a:rPr lang="en-US" i="1" dirty="0" err="1"/>
              <a:t>udaljena</a:t>
            </a:r>
            <a:r>
              <a:rPr lang="en-US" i="1" dirty="0"/>
              <a:t> od 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”Pa…. </a:t>
            </a:r>
            <a:r>
              <a:rPr lang="en-US" i="1" dirty="0" err="1"/>
              <a:t>šta</a:t>
            </a:r>
            <a:r>
              <a:rPr lang="en-US" i="1" dirty="0"/>
              <a:t> ja </a:t>
            </a:r>
            <a:r>
              <a:rPr lang="en-US" i="1" dirty="0" err="1"/>
              <a:t>znam</a:t>
            </a:r>
            <a:r>
              <a:rPr lang="en-US" i="1" dirty="0"/>
              <a:t>…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daleko</a:t>
            </a:r>
            <a:r>
              <a:rPr lang="en-US" i="1" dirty="0"/>
              <a:t>.”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“A </a:t>
            </a:r>
            <a:r>
              <a:rPr lang="en-US" i="1" dirty="0" err="1"/>
              <a:t>reci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nama</a:t>
            </a:r>
            <a:r>
              <a:rPr lang="en-US" i="1" dirty="0"/>
              <a:t>… </a:t>
            </a:r>
            <a:r>
              <a:rPr lang="en-US" i="1" dirty="0" err="1"/>
              <a:t>ideš</a:t>
            </a:r>
            <a:r>
              <a:rPr lang="en-US" i="1" dirty="0"/>
              <a:t> li  u </a:t>
            </a:r>
            <a:r>
              <a:rPr lang="en-US" i="1" dirty="0" err="1"/>
              <a:t>školu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: “Idem.”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”</a:t>
            </a:r>
            <a:r>
              <a:rPr lang="en-US" i="1" dirty="0" err="1"/>
              <a:t>Kakav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đak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počinje</a:t>
            </a:r>
            <a:r>
              <a:rPr lang="en-US" i="1" dirty="0"/>
              <a:t> da </a:t>
            </a:r>
            <a:r>
              <a:rPr lang="en-US" i="1" dirty="0" err="1"/>
              <a:t>zamuckuje</a:t>
            </a:r>
            <a:r>
              <a:rPr lang="en-US" i="1" dirty="0"/>
              <a:t>): “Pa… </a:t>
            </a:r>
            <a:r>
              <a:rPr lang="en-US" i="1" dirty="0" err="1"/>
              <a:t>onako</a:t>
            </a:r>
            <a:r>
              <a:rPr lang="en-US" i="1" dirty="0"/>
              <a:t> .. </a:t>
            </a:r>
            <a:r>
              <a:rPr lang="en-US" i="1" dirty="0" err="1"/>
              <a:t>dobar</a:t>
            </a:r>
            <a:r>
              <a:rPr lang="en-US" i="1" dirty="0"/>
              <a:t>… “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”</a:t>
            </a:r>
            <a:r>
              <a:rPr lang="en-US" i="1" dirty="0" err="1"/>
              <a:t>Šta</a:t>
            </a:r>
            <a:r>
              <a:rPr lang="en-US" i="1" dirty="0"/>
              <a:t> </a:t>
            </a:r>
            <a:r>
              <a:rPr lang="en-US" i="1" dirty="0" err="1"/>
              <a:t>imaš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matematike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muca</a:t>
            </a:r>
            <a:r>
              <a:rPr lang="en-US" i="1" dirty="0"/>
              <a:t>): “</a:t>
            </a:r>
            <a:r>
              <a:rPr lang="en-US" i="1" dirty="0" err="1"/>
              <a:t>Ddd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..”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 </a:t>
            </a:r>
            <a:r>
              <a:rPr lang="en-US" i="1" dirty="0"/>
              <a:t>“Pa </a:t>
            </a:r>
            <a:r>
              <a:rPr lang="en-US" i="1" dirty="0" err="1"/>
              <a:t>jesi</a:t>
            </a:r>
            <a:r>
              <a:rPr lang="en-US" i="1" dirty="0"/>
              <a:t> li  </a:t>
            </a:r>
            <a:r>
              <a:rPr lang="en-US" i="1" dirty="0" err="1"/>
              <a:t>naučio</a:t>
            </a:r>
            <a:r>
              <a:rPr lang="en-US" i="1" dirty="0"/>
              <a:t> </a:t>
            </a:r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jedan</a:t>
            </a:r>
            <a:r>
              <a:rPr lang="en-US" i="1" dirty="0"/>
              <a:t> </a:t>
            </a:r>
            <a:r>
              <a:rPr lang="en-US" i="1" dirty="0" err="1"/>
              <a:t>kilometar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metara</a:t>
            </a:r>
            <a:r>
              <a:rPr lang="en-US" i="1" dirty="0"/>
              <a:t>?”</a:t>
            </a:r>
            <a:endParaRPr lang="en-US" dirty="0"/>
          </a:p>
          <a:p>
            <a:r>
              <a:rPr lang="en-US" i="1" dirty="0" err="1"/>
              <a:t>Dijete</a:t>
            </a:r>
            <a:r>
              <a:rPr lang="en-US" i="1" dirty="0"/>
              <a:t> (</a:t>
            </a:r>
            <a:r>
              <a:rPr lang="en-US" i="1" dirty="0" err="1"/>
              <a:t>tiho,nesigurno</a:t>
            </a:r>
            <a:r>
              <a:rPr lang="en-US" i="1" dirty="0"/>
              <a:t>): ”</a:t>
            </a:r>
            <a:r>
              <a:rPr lang="en-US" i="1" dirty="0" err="1"/>
              <a:t>Jesam</a:t>
            </a:r>
            <a:r>
              <a:rPr lang="en-US" i="1" dirty="0"/>
              <a:t>.” </a:t>
            </a:r>
            <a:endParaRPr lang="en-US" dirty="0"/>
          </a:p>
          <a:p>
            <a:r>
              <a:rPr lang="bs-Latn-BA" i="1"/>
              <a:t>Odrasli</a:t>
            </a:r>
            <a:r>
              <a:rPr lang="en-US" i="1"/>
              <a:t>: </a:t>
            </a:r>
            <a:r>
              <a:rPr lang="en-US" i="1" dirty="0"/>
              <a:t>“Pa </a:t>
            </a:r>
            <a:r>
              <a:rPr lang="en-US" i="1" dirty="0" err="1"/>
              <a:t>ajde</a:t>
            </a:r>
            <a:r>
              <a:rPr lang="en-US" i="1" dirty="0"/>
              <a:t> 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nama</a:t>
            </a:r>
            <a:r>
              <a:rPr lang="en-US" i="1" dirty="0"/>
              <a:t> </a:t>
            </a:r>
            <a:r>
              <a:rPr lang="en-US" i="1" dirty="0" err="1"/>
              <a:t>onda</a:t>
            </a:r>
            <a:r>
              <a:rPr lang="en-US" i="1" dirty="0"/>
              <a:t> </a:t>
            </a:r>
            <a:r>
              <a:rPr lang="en-US" i="1" dirty="0" err="1"/>
              <a:t>lijepo</a:t>
            </a:r>
            <a:r>
              <a:rPr lang="en-US" i="1" dirty="0"/>
              <a:t> </a:t>
            </a:r>
            <a:r>
              <a:rPr lang="en-US" i="1" dirty="0" err="1"/>
              <a:t>reci</a:t>
            </a:r>
            <a:r>
              <a:rPr lang="en-US" i="1" dirty="0"/>
              <a:t> </a:t>
            </a:r>
            <a:r>
              <a:rPr lang="en-US" i="1" dirty="0" err="1"/>
              <a:t>koliko</a:t>
            </a:r>
            <a:r>
              <a:rPr lang="en-US" i="1" dirty="0"/>
              <a:t> je </a:t>
            </a:r>
            <a:r>
              <a:rPr lang="en-US" i="1" dirty="0" err="1"/>
              <a:t>kilometara</a:t>
            </a:r>
            <a:r>
              <a:rPr lang="en-US" i="1" dirty="0"/>
              <a:t> </a:t>
            </a:r>
            <a:r>
              <a:rPr lang="en-US" i="1" dirty="0" err="1"/>
              <a:t>ili</a:t>
            </a:r>
            <a:r>
              <a:rPr lang="en-US" i="1" dirty="0"/>
              <a:t> </a:t>
            </a:r>
            <a:r>
              <a:rPr lang="en-US" i="1" dirty="0" err="1"/>
              <a:t>metara</a:t>
            </a:r>
            <a:r>
              <a:rPr lang="en-US" i="1" dirty="0"/>
              <a:t>  </a:t>
            </a:r>
            <a:r>
              <a:rPr lang="en-US" i="1" dirty="0" err="1"/>
              <a:t>udaljena</a:t>
            </a:r>
            <a:r>
              <a:rPr lang="en-US" i="1" dirty="0"/>
              <a:t> </a:t>
            </a:r>
            <a:r>
              <a:rPr lang="en-US" i="1" dirty="0" err="1"/>
              <a:t>pumpa</a:t>
            </a:r>
            <a:r>
              <a:rPr lang="en-US" i="1" dirty="0"/>
              <a:t> od 	</a:t>
            </a:r>
            <a:r>
              <a:rPr lang="en-US" i="1" dirty="0" err="1"/>
              <a:t>tvoje</a:t>
            </a:r>
            <a:r>
              <a:rPr lang="en-US" i="1" dirty="0"/>
              <a:t> </a:t>
            </a:r>
            <a:r>
              <a:rPr lang="en-US" i="1" dirty="0" err="1"/>
              <a:t>kuće</a:t>
            </a:r>
            <a:r>
              <a:rPr lang="en-US" i="1" dirty="0"/>
              <a:t>?”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30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291BFE3-4E0A-4604-B4B7-0BAC83D74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/>
              <a:t>Kognitivne kompetencije djece </a:t>
            </a:r>
            <a:endParaRPr lang="en-US" altLang="sr-Latn-R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527590-B777-4A5D-B15C-152553369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s-Latn-BA" altLang="sr-Latn-RS" sz="2000" b="1"/>
              <a:t>Dječije pamćenje i zaboravljanje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sz="2000"/>
              <a:t>Proces rekonstrukcije upamćenog je složen i zavisi od kalendarskog uzrasta djece, jer se ovi procesi razvijaju i sazrijevaju tokom odrastanja.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sz="2000"/>
              <a:t>PREPOZNAVANJE je najjednostavniji oblik sjećanja.Dijete na uzrastu od 3 godine može lako da odgovori na pitanje: “Da li je taj čovjek imao kapu?”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sz="2000"/>
              <a:t>SPONTANO sjećanje na događaj moguće je kod adolescenata i starije djece. Ako dijete od 7 godina pitamo: “Ispričaj mi čega se sjećaš/šta se dogodilo?” , dijete u tom uzrastu će najčešće reći: “Ne znam/Ništa” ili kratko: “Igrali smo se/Bili smo vani”.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sz="2000"/>
              <a:t>Dakle, otvorena pitanja pogodna su za djecu od 12 godina, dok su direkta/specifična pitanja pogodna za djecu ispod 12 godina.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75730CB-F8FB-4AFD-B624-2B7E7AAF0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/>
              <a:t>Dječije pamćenje i zaboravljanje </a:t>
            </a:r>
            <a:endParaRPr lang="en-US" altLang="sr-Latn-R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C6E8758-6CDF-44AE-864F-FA1B40B11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1671" y="1557338"/>
            <a:ext cx="9630242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sz="2400"/>
              <a:t>Iako  čak i djeca  predškolskog uzrasta imaju kapacitet upamćivanja problem nastaje zbog toga što: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s-Latn-BA" altLang="sr-Latn-RS" sz="2400"/>
              <a:t>djeca ne obraćaju pažnju na detalje koji su relevantni odraslim osobama,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s-Latn-BA" altLang="sr-Latn-RS" sz="2400"/>
              <a:t>nisu  u stanju da ispričaju iskustva koja ne razumiju ili nemaju dovoljno znanja o njima,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s-Latn-BA" altLang="sr-Latn-RS" sz="2400"/>
              <a:t>dijete nema jezičkih/vokabularnih kapaciteta da ih opiše.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bs-Latn-BA" altLang="sr-Latn-RS" sz="2400"/>
              <a:t>*Traumatsko pamćenje kod djece se snažno utiskuje i teško zaboravlja, ali je podložno mehanizmima disocijacije i supresije. Ovim mehanizmima dijete se brani od neugodnog iskustva.</a:t>
            </a:r>
            <a:endParaRPr lang="en-US" altLang="sr-Latn-RS" sz="2400"/>
          </a:p>
          <a:p>
            <a:pPr>
              <a:lnSpc>
                <a:spcPct val="80000"/>
              </a:lnSpc>
            </a:pPr>
            <a:endParaRPr lang="en-US" altLang="sr-Latn-R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ADOLESCENCIJA I DELINKVENCIJA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Adolescencija je period kada se uči da se bude odrastao i zreo. Greške i propusti mogu da se tolerišu samo do granice kada one ne prave trajnu štetu djetetu ili trajno umanjuju </a:t>
            </a:r>
            <a:r>
              <a:rPr lang="bs-Latn-BA" altLang="en-US" dirty="0" err="1">
                <a:latin typeface="Arial" panose="020B0604020202020204" pitchFamily="34" charset="0"/>
              </a:rPr>
              <a:t>negove</a:t>
            </a:r>
            <a:r>
              <a:rPr lang="bs-Latn-BA" altLang="en-US" dirty="0">
                <a:latin typeface="Arial" panose="020B0604020202020204" pitchFamily="34" charset="0"/>
              </a:rPr>
              <a:t> </a:t>
            </a:r>
            <a:r>
              <a:rPr lang="bs-Latn-BA" altLang="en-US" dirty="0" err="1">
                <a:latin typeface="Arial" panose="020B0604020202020204" pitchFamily="34" charset="0"/>
              </a:rPr>
              <a:t>mogućnosti</a:t>
            </a:r>
            <a:r>
              <a:rPr lang="bs-Latn-BA" altLang="en-US" dirty="0">
                <a:latin typeface="Arial" panose="020B0604020202020204" pitchFamily="34" charset="0"/>
              </a:rPr>
              <a:t>.</a:t>
            </a:r>
          </a:p>
          <a:p>
            <a:r>
              <a:rPr lang="bs-Latn-BA" altLang="en-US" dirty="0">
                <a:latin typeface="Arial" panose="020B0604020202020204" pitchFamily="34" charset="0"/>
              </a:rPr>
              <a:t>Delinkvencija se do određene granice može </a:t>
            </a:r>
            <a:r>
              <a:rPr lang="bs-Latn-BA" altLang="en-US" dirty="0" err="1">
                <a:latin typeface="Arial" panose="020B0604020202020204" pitchFamily="34" charset="0"/>
              </a:rPr>
              <a:t>posmatrati</a:t>
            </a:r>
            <a:r>
              <a:rPr lang="bs-Latn-BA" altLang="en-US" dirty="0">
                <a:latin typeface="Arial" panose="020B0604020202020204" pitchFamily="34" charset="0"/>
              </a:rPr>
              <a:t> kao normalna epizoda odrastanja.</a:t>
            </a:r>
          </a:p>
          <a:p>
            <a:pPr marL="0" indent="0">
              <a:buNone/>
            </a:pPr>
            <a:r>
              <a:rPr lang="bs-Latn-BA"/>
              <a:t>KAKO </a:t>
            </a:r>
            <a:r>
              <a:rPr lang="bs-Latn-BA" dirty="0"/>
              <a:t>ODREĐUJEMO GRANICU, KADA SE NEKA PONAŠANJA MOGU SMATRATI NORMALNIM?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11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BE9C2-6294-4C8D-AD9F-15A04B4C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Faze kognitivnog razvoja mišljenja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06793B-69D1-47DB-9C1A-378BF95FF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74886"/>
              </p:ext>
            </p:extLst>
          </p:nvPr>
        </p:nvGraphicFramePr>
        <p:xfrm>
          <a:off x="677863" y="1280160"/>
          <a:ext cx="8596311" cy="534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54134375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675460771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768887957"/>
                    </a:ext>
                  </a:extLst>
                </a:gridCol>
              </a:tblGrid>
              <a:tr h="766371">
                <a:tc>
                  <a:txBody>
                    <a:bodyPr/>
                    <a:lstStyle/>
                    <a:p>
                      <a:r>
                        <a:rPr lang="bs-Latn-BA"/>
                        <a:t>PREOPERACIONALNA 2-7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KONKRETNE OPERACIJE 7-11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FORMALNE OPERACIJE 11-16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31676"/>
                  </a:ext>
                </a:extLst>
              </a:tr>
              <a:tr h="4576329">
                <a:tc>
                  <a:txBody>
                    <a:bodyPr/>
                    <a:lstStyle/>
                    <a:p>
                      <a:r>
                        <a:rPr lang="bs-Latn-BA" altLang="sr-Latn-RS"/>
                        <a:t>-ne može da sagleda tuđu perspektivu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nema logičkih operacija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 nema pojma broja, vremena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 neosjetljivost na protivrječnosti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Nediferencira subjektivno od objektivnog/ realno od nerealnog</a:t>
                      </a:r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altLang="sr-Latn-RS"/>
                        <a:t>-nema apstraktnih operacija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ne može da odvoji sadržaj od forme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 ne razumije da su pravila arbitrarna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nema interpropozicionog mišljenja-operiše samo sa istinitim iskazima,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bs-Latn-BA" altLang="sr-Latn-RS"/>
                        <a:t>nema hipotetičko-deduktivnog mišljenja, </a:t>
                      </a:r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bs-Latn-BA" altLang="sr-Latn-RS" sz="1800"/>
                        <a:t>-shvata socijalne odnose, norme, pravila, ideologiju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bs-Latn-BA" altLang="sr-Latn-RS" sz="1800"/>
                        <a:t>-posjeduje hipotetičko-deduktivno mišljenje, eksperimetalno mišljenje i sposobno da gradi svoje teorije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bs-Latn-BA" altLang="sr-Latn-RS" sz="1800"/>
                        <a:t>-rješava kombinatoriku, vjerovatnoću, proporcije,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bs-Latn-BA" altLang="sr-Latn-RS" sz="1800"/>
                        <a:t>-shvata metafore, poslovice, ironiju, analogiju,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bs-Latn-BA" altLang="sr-Latn-RS" sz="1800"/>
                        <a:t>-razvija se se apstraktno mišljenje </a:t>
                      </a:r>
                    </a:p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2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683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878708-905B-400F-A2CC-F700C4B4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Karakteristike djece u odnosu na uzrast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AFE71-27F7-4B53-BCDA-FF1E1F6EA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4185623" cy="806845"/>
          </a:xfrm>
        </p:spPr>
        <p:txBody>
          <a:bodyPr/>
          <a:lstStyle/>
          <a:p>
            <a:r>
              <a:rPr lang="bs-Latn-BA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bs-Latn-BA"/>
              <a:t>Karakteristike djece ranog školskog uzrasta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F41E6-C639-4512-9DA8-D69B89F2C7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/>
              <a:t>Nemaju otpor prema</a:t>
            </a:r>
            <a:r>
              <a:rPr lang="bs-Latn-BA" baseline="0"/>
              <a:t> odraslima </a:t>
            </a:r>
          </a:p>
          <a:p>
            <a:r>
              <a:rPr lang="bs-Latn-BA"/>
              <a:t>Traže potvrdu za tačan odgovor</a:t>
            </a:r>
          </a:p>
          <a:p>
            <a:r>
              <a:rPr lang="bs-Latn-BA"/>
              <a:t>Vole pravila </a:t>
            </a:r>
          </a:p>
          <a:p>
            <a:r>
              <a:rPr lang="bs-Latn-BA"/>
              <a:t>Pružiće i netačne odgovore kako bi zadovoljili očekivanja odraslog,</a:t>
            </a:r>
            <a:r>
              <a:rPr lang="bs-Latn-BA" baseline="0"/>
              <a:t> bez namjere da lažu</a:t>
            </a:r>
          </a:p>
          <a:p>
            <a:r>
              <a:rPr lang="bs-Latn-BA" baseline="0"/>
              <a:t>Prostorna i vremenska orjentacija je varijabilna i zavisi od različitih faktora </a:t>
            </a:r>
          </a:p>
          <a:p>
            <a:r>
              <a:rPr lang="bs-Latn-BA" baseline="0"/>
              <a:t>Često imaju izražene psihosomatske reakcije, naročito ako su žrtve (jak bol u stomaku, glavobolja, mučnina, povraćanje isl)</a:t>
            </a:r>
            <a:endParaRPr lang="en-US"/>
          </a:p>
          <a:p>
            <a:endParaRPr lang="bs-Latn-B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506AED-15E8-4E0C-8F24-F70A48E98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s-Latn-BA"/>
              <a:t>Karakteristike adolescenata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BBB230-59FA-4895-8AF2-F13A8EFB930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>
                <a:latin typeface="+mn-lt"/>
              </a:rPr>
              <a:t>Imaju otpor prema odraslima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>
                <a:latin typeface="+mn-lt"/>
              </a:rPr>
              <a:t>Teško se usuđuju pričati o onome što ne razumiju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>
                <a:latin typeface="+mn-lt"/>
              </a:rPr>
              <a:t>Bitan im je pol </a:t>
            </a:r>
            <a:r>
              <a:rPr lang="bs-Latn-BA" altLang="en-US">
                <a:latin typeface="+mn-lt"/>
              </a:rPr>
              <a:t>odraslog </a:t>
            </a:r>
            <a:endParaRPr lang="en-US" altLang="en-US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>
                <a:latin typeface="+mn-lt"/>
              </a:rPr>
              <a:t>Vole da imaju osjećaj kontrole nad svojom pričom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>
                <a:latin typeface="+mn-lt"/>
              </a:rPr>
              <a:t>Karakteristični su osjećaji ljutnje, anksioznosti</a:t>
            </a:r>
            <a:r>
              <a:rPr lang="bs-Latn-BA" altLang="en-US">
                <a:latin typeface="+mn-lt"/>
              </a:rPr>
              <a:t> i </a:t>
            </a:r>
            <a:r>
              <a:rPr lang="en-US" altLang="en-US">
                <a:latin typeface="+mn-lt"/>
              </a:rPr>
              <a:t> straha</a:t>
            </a:r>
            <a:endParaRPr lang="bs-Latn-BA" altLang="en-US">
              <a:latin typeface="+mn-lt"/>
            </a:endParaRPr>
          </a:p>
          <a:p>
            <a:pPr>
              <a:lnSpc>
                <a:spcPct val="90000"/>
              </a:lnSpc>
              <a:defRPr/>
            </a:pPr>
            <a:r>
              <a:rPr lang="bs-Latn-BA" altLang="en-US">
                <a:latin typeface="+mn-lt"/>
              </a:rPr>
              <a:t>Imaju razvijen rječnik </a:t>
            </a:r>
          </a:p>
          <a:p>
            <a:pPr>
              <a:lnSpc>
                <a:spcPct val="90000"/>
              </a:lnSpc>
              <a:defRPr/>
            </a:pPr>
            <a:r>
              <a:rPr lang="bs-Latn-BA" altLang="en-US">
                <a:latin typeface="+mn-lt"/>
              </a:rPr>
              <a:t>Ne vole pravila, ali im se podvrgavaju ako je u pitanju autoritet</a:t>
            </a:r>
          </a:p>
          <a:p>
            <a:pPr>
              <a:lnSpc>
                <a:spcPct val="90000"/>
              </a:lnSpc>
              <a:defRPr/>
            </a:pPr>
            <a:r>
              <a:rPr lang="bs-Latn-BA" altLang="en-US">
                <a:latin typeface="+mn-lt"/>
              </a:rPr>
              <a:t>Boje se da će pogriješiti </a:t>
            </a:r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06546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7922770-6439-4A40-88FA-EC8B63151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/>
              <a:t>Sugestibilnost djece </a:t>
            </a:r>
            <a:endParaRPr lang="en-US" altLang="sr-Latn-R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DC1CD2F-25B4-456F-97DD-0E034709A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bs-Latn-BA" altLang="sr-Latn-RS" sz="2800"/>
              <a:t>Djeca nisu ni manje ni više podložna sugestiji u odnosu na odrasle. Čak i mala  djeca mogu da odole sugestiji.</a:t>
            </a:r>
          </a:p>
          <a:p>
            <a:pPr>
              <a:lnSpc>
                <a:spcPct val="90000"/>
              </a:lnSpc>
            </a:pPr>
            <a:r>
              <a:rPr lang="bs-Latn-BA" altLang="sr-Latn-RS" sz="2800"/>
              <a:t>Djeca mlađa od 6 godina su sugestibilnija u odnosu  na stariju djecu. Sugestibilnost djece na uzrastu  od 10 godina slična je sugestibilnosti odraslih.</a:t>
            </a:r>
          </a:p>
          <a:p>
            <a:pPr>
              <a:lnSpc>
                <a:spcPct val="90000"/>
              </a:lnSpc>
            </a:pPr>
            <a:r>
              <a:rPr lang="bs-Latn-BA" altLang="sr-Latn-RS" sz="2800"/>
              <a:t>Sugestibilnost djece povećava se ispitivanjem od strane autoriteta (sudija ili policajac u uniformi). Prevazilazi se izbjegavanjem sugestibilnih pitanja. </a:t>
            </a:r>
          </a:p>
          <a:p>
            <a:pPr>
              <a:lnSpc>
                <a:spcPct val="90000"/>
              </a:lnSpc>
            </a:pPr>
            <a:endParaRPr lang="en-US" altLang="sr-Latn-RS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4E42EC-532D-49BB-B764-045E096EF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/>
              <a:t>Moralnost kod djece </a:t>
            </a:r>
            <a:endParaRPr lang="en-US" altLang="sr-Latn-R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553FBC4-C1F1-4A41-AFDA-5CA32BA74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bs-Latn-BA" altLang="sr-Latn-RS" sz="2400"/>
              <a:t>Djeca već u uzrastu od 5 godina razumiju potrebu da govore istinu. Govoriti istinu za njih znači govoriti ono čega se sjećaju. Školska djeca razumiju i potrebu utvrđivanja činjenica i u stanju su da razumiju osnove istražnog i sudskog postupka.</a:t>
            </a:r>
          </a:p>
          <a:p>
            <a:pPr>
              <a:lnSpc>
                <a:spcPct val="90000"/>
              </a:lnSpc>
            </a:pPr>
            <a:r>
              <a:rPr lang="bs-Latn-BA" altLang="sr-Latn-RS" sz="2400"/>
              <a:t>Već na uzrastu od 3-4 godine djeca su u stanju da razlikuju istinu od laži i da razumiju da na sudu treba da govore istinu (Myers, 1997)</a:t>
            </a:r>
          </a:p>
          <a:p>
            <a:pPr>
              <a:lnSpc>
                <a:spcPct val="90000"/>
              </a:lnSpc>
            </a:pPr>
            <a:r>
              <a:rPr lang="bs-Latn-BA" altLang="sr-Latn-RS" sz="2400"/>
              <a:t>Da li djeca razlikuju činjenice od mašte?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sz="2400"/>
              <a:t>Da, djeca su u stanju da odvoje doživljeno od mašte ili sugestije.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sz="2400"/>
              <a:t>*Nasilje za djecu predstavlja ekstremno neprijatno i neprihvatljivo iskustvo, tako da će imaju tendenciju da negiraju taj događaj, prije nego da daju lažni iskaz o tome šta se dogodilo.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s-Latn-BA" altLang="sr-Latn-R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sr-Latn-RS"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8E3F172-4F48-43C2-9AEF-A7C1E58EA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/>
              <a:t>Psihoseksualni razvoj </a:t>
            </a:r>
            <a:endParaRPr lang="en-US" altLang="sr-Latn-R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D5D7E7D-8E04-4F6B-8C2C-4EE0FC643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s-Latn-BA" altLang="sr-Latn-RS" sz="2000"/>
              <a:t>Oralna faza (do18 mj)-Djetetove aktivnosti i zadovoljstva  odvijaju se preko usta.</a:t>
            </a:r>
          </a:p>
          <a:p>
            <a:pPr>
              <a:lnSpc>
                <a:spcPct val="80000"/>
              </a:lnSpc>
            </a:pPr>
            <a:r>
              <a:rPr lang="bs-Latn-BA" altLang="sr-Latn-RS" sz="2000"/>
              <a:t>Analna faza (2-3 g)-Navikavanje na čistoću, kontrola sfinktera, svijest o postojanju genitalija, pokazivanje genitalija i genitalna igra koja se ne povezuje sa seksualnošću.</a:t>
            </a:r>
          </a:p>
          <a:p>
            <a:pPr>
              <a:lnSpc>
                <a:spcPct val="80000"/>
              </a:lnSpc>
            </a:pPr>
            <a:r>
              <a:rPr lang="bs-Latn-BA" altLang="sr-Latn-RS" sz="2000"/>
              <a:t>Falusna faza (4-7 g)-Interesovanje za polne razlike, javlja se stid, rivalstvo prema roditelju istog pola. </a:t>
            </a:r>
          </a:p>
          <a:p>
            <a:pPr>
              <a:lnSpc>
                <a:spcPct val="80000"/>
              </a:lnSpc>
            </a:pPr>
            <a:r>
              <a:rPr lang="bs-Latn-BA" altLang="sr-Latn-RS" sz="2000"/>
              <a:t>Faza latencije (7-12) –Potisnut libido, aseksualna faza, djeca nemaju razvijen pojam seksualnosti niti se interesuju za antomiju i funkcije genitalija, u ovom periodu intezivan je intelektualni razvoj.</a:t>
            </a:r>
          </a:p>
          <a:p>
            <a:pPr>
              <a:lnSpc>
                <a:spcPct val="80000"/>
              </a:lnSpc>
            </a:pPr>
            <a:r>
              <a:rPr lang="bs-Latn-BA" altLang="sr-Latn-RS" sz="2000"/>
              <a:t>Genitalna faza (od 12 g)-Intenzivne promjene na tijelu, libdo se vezuje za genitalije, interesovanje za suprotni pol... </a:t>
            </a:r>
            <a:endParaRPr lang="en-US" altLang="sr-Latn-R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007BBD6-1EC5-4D37-8FE5-DB678446A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sz="4000"/>
              <a:t>Emocije kod djece </a:t>
            </a:r>
            <a:endParaRPr lang="en-US" altLang="sr-Latn-RS" sz="40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6501D17-C7CD-41AF-B30A-6CB63EEB0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334" y="1355465"/>
            <a:ext cx="8596668" cy="51313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bs-Latn-BA" altLang="sr-Latn-RS" sz="2800"/>
              <a:t>Djeca su u stanju da emocionalno reaguju na pojave u ranom uzrastu, ali i  da registriju emocije odraslih preko njihovih neverbalnih kanala. </a:t>
            </a:r>
          </a:p>
          <a:p>
            <a:pPr>
              <a:lnSpc>
                <a:spcPct val="80000"/>
              </a:lnSpc>
            </a:pPr>
            <a:r>
              <a:rPr lang="bs-Latn-BA" altLang="sr-Latn-RS" sz="2800"/>
              <a:t>Djeci je  teško da interpretiraju i objasne emocije.</a:t>
            </a:r>
          </a:p>
          <a:p>
            <a:pPr>
              <a:lnSpc>
                <a:spcPct val="80000"/>
              </a:lnSpc>
            </a:pPr>
            <a:r>
              <a:rPr lang="bs-Latn-BA" altLang="sr-Latn-RS" sz="2800"/>
              <a:t>Za razliku od odraslih djeca teže kontrolišu emocije.</a:t>
            </a:r>
          </a:p>
          <a:p>
            <a:pPr eaLnBrk="1" hangingPunct="1"/>
            <a:r>
              <a:rPr lang="bs-Latn-BA" altLang="sr-Latn-RS" sz="2800"/>
              <a:t> </a:t>
            </a:r>
            <a:r>
              <a:rPr lang="bs-Latn-BA" altLang="en-US" sz="2800">
                <a:latin typeface="Tahoma" panose="020B0604030504040204" pitchFamily="34" charset="0"/>
              </a:rPr>
              <a:t>Emocionalna reakcija djeteta oštećenog krivičnim djelom </a:t>
            </a:r>
            <a:r>
              <a:rPr lang="bs-Latn-BA" altLang="en-US" sz="2800" u="sng">
                <a:latin typeface="Tahoma" panose="020B0604030504040204" pitchFamily="34" charset="0"/>
              </a:rPr>
              <a:t>nije uvijek</a:t>
            </a:r>
            <a:r>
              <a:rPr lang="bs-Latn-BA" altLang="en-US" sz="2800">
                <a:latin typeface="Tahoma" panose="020B0604030504040204" pitchFamily="34" charset="0"/>
              </a:rPr>
              <a:t> povezana za štetu/povredu koju je pretrpjelo dijete.</a:t>
            </a:r>
          </a:p>
          <a:p>
            <a:pPr eaLnBrk="1" hangingPunct="1"/>
            <a:r>
              <a:rPr lang="bs-Latn-BA" altLang="en-US" sz="2800">
                <a:latin typeface="Tahoma" panose="020B0604030504040204" pitchFamily="34" charset="0"/>
              </a:rPr>
              <a:t>Važno je kroz socijalnu anamnezu dobiti podatke i o drugim traumatskim ili negativnim događajima u djetetovom životu. Takvi događaji mogu maskirati posljedice i reakcije traume izazvanog krivičnim djelom.</a:t>
            </a:r>
            <a:endParaRPr lang="en-US" altLang="en-US" sz="280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</a:pPr>
            <a:endParaRPr lang="en-US" altLang="sr-Latn-RS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6C1C-31C4-4E68-AC1F-14311E3D6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KARAKTERISTIČNE EMOCIJE KOD DJCE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496C6F-98D0-4256-A618-98E441257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235315"/>
              </p:ext>
            </p:extLst>
          </p:nvPr>
        </p:nvGraphicFramePr>
        <p:xfrm>
          <a:off x="677863" y="2160588"/>
          <a:ext cx="8596312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96468273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780637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ŽRTVE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POČINIOCI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75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STID- izražena kod djece osnovnoškolskog uzrasta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LJUTNJA- karakteristična za dječake žrtve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ANKSIOZNOST- karakteristična za djevojčice pubertetske dobi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GAĐENJE- reakcija na oralni seks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DEPRESIJA- karakteristična kod žrtva koje su u emotivnom odnosu sa zlostavljačem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KRIVICA/SAMOOPTUŽIVANJE - najčešće prisutan osjećaj kod žrtva seksualnog zlostavljanja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altLang="sr-Latn-RS" sz="1800"/>
                        <a:t>STRAH- dijete je povrijeđeno i prijećeno mu je od strane zlostavljača</a:t>
                      </a:r>
                    </a:p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STRAH-može da bude u vezi formalne ili neformalne kazne</a:t>
                      </a:r>
                    </a:p>
                    <a:p>
                      <a:r>
                        <a:rPr lang="bs-Latn-BA"/>
                        <a:t>STID –javlja se u specifičnim situacijama</a:t>
                      </a:r>
                    </a:p>
                    <a:p>
                      <a:r>
                        <a:rPr lang="bs-Latn-BA"/>
                        <a:t>AGRESIVNOST- može da bude maskirana depresija ili posljedica stanja ovisnosti</a:t>
                      </a:r>
                    </a:p>
                    <a:p>
                      <a:r>
                        <a:rPr lang="bs-Latn-BA"/>
                        <a:t>DEPRESIJA-rijetko je manifestna i može da bude u vezi sa stanjima ovisnosti </a:t>
                      </a:r>
                    </a:p>
                    <a:p>
                      <a:r>
                        <a:rPr lang="bs-Latn-BA"/>
                        <a:t>KRIVICA –ponekad lažna radi ublažavanja kazne </a:t>
                      </a:r>
                    </a:p>
                    <a:p>
                      <a:r>
                        <a:rPr lang="bs-Latn-BA"/>
                        <a:t>MRŽNJA i GNJEV-može da bude usmjerena na bilo koga najčešće prikrivena nesigurnost i strah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043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9803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45111"/>
          </a:xfrm>
        </p:spPr>
        <p:txBody>
          <a:bodyPr>
            <a:normAutofit/>
          </a:bodyPr>
          <a:lstStyle/>
          <a:p>
            <a:r>
              <a:rPr lang="bs-Latn-BA"/>
              <a:t>Sposobnosti </a:t>
            </a:r>
            <a:r>
              <a:rPr lang="bs-Latn-BA" dirty="0"/>
              <a:t>djeteta za učešće u postupku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677863" y="2160588"/>
          <a:ext cx="418306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721">
                  <a:extLst>
                    <a:ext uri="{9D8B030D-6E8A-4147-A177-3AD203B41FA5}">
                      <a16:colId xmlns:a16="http://schemas.microsoft.com/office/drawing/2014/main" val="732206024"/>
                    </a:ext>
                  </a:extLst>
                </a:gridCol>
                <a:gridCol w="3688341">
                  <a:extLst>
                    <a:ext uri="{9D8B030D-6E8A-4147-A177-3AD203B41FA5}">
                      <a16:colId xmlns:a16="http://schemas.microsoft.com/office/drawing/2014/main" val="3657183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 b="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b="0" dirty="0">
                          <a:solidFill>
                            <a:schemeClr val="tx1"/>
                          </a:solidFill>
                        </a:rPr>
                        <a:t>Intelektualna</a:t>
                      </a:r>
                      <a:r>
                        <a:rPr lang="bs-Latn-BA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s-Latn-BA" b="0" baseline="0">
                          <a:solidFill>
                            <a:schemeClr val="tx1"/>
                          </a:solidFill>
                        </a:rPr>
                        <a:t>zrelost        RV       </a:t>
                      </a:r>
                      <a:endParaRPr lang="bs-Latn-B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0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Zdravstveno </a:t>
                      </a:r>
                      <a:r>
                        <a:rPr lang="bs-Latn-BA"/>
                        <a:t>stanje              V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284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Motivacija za </a:t>
                      </a:r>
                      <a:r>
                        <a:rPr lang="bs-Latn-BA"/>
                        <a:t>svjedočenje      RV  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411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Trenutno emocionalno </a:t>
                      </a:r>
                      <a:r>
                        <a:rPr lang="bs-Latn-BA"/>
                        <a:t>stanje    V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55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Prostorna/</a:t>
                      </a:r>
                      <a:r>
                        <a:rPr lang="bs-Latn-BA" baseline="0" dirty="0"/>
                        <a:t>vremenska </a:t>
                      </a:r>
                      <a:r>
                        <a:rPr lang="bs-Latn-BA" baseline="0" err="1"/>
                        <a:t>orjentacija</a:t>
                      </a:r>
                      <a:r>
                        <a:rPr lang="bs-Latn-BA" baseline="0"/>
                        <a:t> RV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91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Emocionalne reakcije</a:t>
                      </a:r>
                      <a:r>
                        <a:rPr lang="bs-Latn-BA" baseline="0" dirty="0"/>
                        <a:t> vezane za </a:t>
                      </a:r>
                      <a:r>
                        <a:rPr lang="bs-Latn-BA" baseline="0"/>
                        <a:t>događaj              V                                     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94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Komunikacijske</a:t>
                      </a:r>
                      <a:r>
                        <a:rPr lang="bs-Latn-BA" baseline="0" dirty="0"/>
                        <a:t> </a:t>
                      </a:r>
                      <a:r>
                        <a:rPr lang="bs-Latn-BA" baseline="0"/>
                        <a:t>vještine     RV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46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Razumijevanje </a:t>
                      </a:r>
                      <a:r>
                        <a:rPr lang="bs-Latn-BA"/>
                        <a:t>postupka      RV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25941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089525" y="2160588"/>
          <a:ext cx="418465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997">
                  <a:extLst>
                    <a:ext uri="{9D8B030D-6E8A-4147-A177-3AD203B41FA5}">
                      <a16:colId xmlns:a16="http://schemas.microsoft.com/office/drawing/2014/main" val="1571287102"/>
                    </a:ext>
                  </a:extLst>
                </a:gridCol>
                <a:gridCol w="3615653">
                  <a:extLst>
                    <a:ext uri="{9D8B030D-6E8A-4147-A177-3AD203B41FA5}">
                      <a16:colId xmlns:a16="http://schemas.microsoft.com/office/drawing/2014/main" val="1124066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 b="0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b="0" dirty="0">
                          <a:solidFill>
                            <a:schemeClr val="tx1"/>
                          </a:solidFill>
                        </a:rPr>
                        <a:t>Emocionalni stav prema optuž</a:t>
                      </a:r>
                      <a:r>
                        <a:rPr lang="bs-Latn-BA" b="0">
                          <a:solidFill>
                            <a:schemeClr val="tx1"/>
                          </a:solidFill>
                        </a:rPr>
                        <a:t>. RV</a:t>
                      </a:r>
                      <a:endParaRPr lang="bs-Latn-B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92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Školska </a:t>
                      </a:r>
                      <a:r>
                        <a:rPr lang="bs-Latn-BA"/>
                        <a:t>anamneza         N          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00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Socijalna </a:t>
                      </a:r>
                      <a:r>
                        <a:rPr lang="bs-Latn-BA"/>
                        <a:t>anamneza</a:t>
                      </a:r>
                      <a:r>
                        <a:rPr lang="bs-Latn-BA" baseline="0"/>
                        <a:t>          RV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91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Čitanje i </a:t>
                      </a:r>
                      <a:r>
                        <a:rPr lang="bs-Latn-BA"/>
                        <a:t>pisanja              N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83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Pojam broja i</a:t>
                      </a:r>
                      <a:r>
                        <a:rPr lang="bs-Latn-BA" baseline="0" dirty="0"/>
                        <a:t> </a:t>
                      </a:r>
                      <a:r>
                        <a:rPr lang="bs-Latn-BA" baseline="0"/>
                        <a:t>mjera        RV 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58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Rječnik                             RV     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035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Znanja o </a:t>
                      </a:r>
                      <a:r>
                        <a:rPr lang="bs-Latn-BA"/>
                        <a:t>seksualnosti           RV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17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 dirty="0"/>
                        <a:t>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Socijalna </a:t>
                      </a:r>
                      <a:r>
                        <a:rPr lang="bs-Latn-BA"/>
                        <a:t>zrelost                   RV 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302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8140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469F-43DD-4F4E-AC33-305C5249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III Saslušanje djece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472C8-E56C-448D-B6C5-AF045D237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Saslušanje djece</a:t>
            </a:r>
          </a:p>
        </p:txBody>
      </p:sp>
    </p:spTree>
    <p:extLst>
      <p:ext uri="{BB962C8B-B14F-4D97-AF65-F5344CB8AC3E}">
        <p14:creationId xmlns:p14="http://schemas.microsoft.com/office/powerpoint/2010/main" val="36281629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4159C6B-C8FB-40F4-9461-03883A294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/>
              <a:t>Osnovni prinicipi rada stručnih savjetnika/saradnika 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8315918-B368-4E08-8644-147150C82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s-Latn-BA" altLang="en-US">
                <a:latin typeface="Tahoma" panose="020B0604030504040204" pitchFamily="34" charset="0"/>
              </a:rPr>
              <a:t>Rad psihologa ni u jednom segmetu ne ulazi u sadržaj iskaza koji će svjedok dati pred sudom/tužilaštvom već se isključivo odnosi na procjenu psihičkog stanja i potreba.</a:t>
            </a:r>
          </a:p>
          <a:p>
            <a:pPr eaLnBrk="1" hangingPunct="1">
              <a:defRPr/>
            </a:pPr>
            <a:r>
              <a:rPr lang="bs-Latn-BA" altLang="en-US">
                <a:latin typeface="Tahoma" panose="020B0604030504040204" pitchFamily="34" charset="0"/>
              </a:rPr>
              <a:t>Mišljenje koje psiholog Odjela za podršku svjedocima i stručni savjetnik dostavlja tužilaštvu ili sudu nije vještačenje.  </a:t>
            </a: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defRPr/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>
              <a:defRPr/>
            </a:pPr>
            <a:endParaRPr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  Formula : 3+/12 +1/6</a:t>
            </a:r>
            <a:br>
              <a:rPr lang="bs-Latn-BA" dirty="0"/>
            </a:br>
            <a:r>
              <a:rPr lang="bs-Latn-BA" dirty="0"/>
              <a:t>Poremećaji u </a:t>
            </a:r>
            <a:r>
              <a:rPr lang="bs-Latn-BA" dirty="0" err="1"/>
              <a:t>ponašanju</a:t>
            </a:r>
            <a:r>
              <a:rPr lang="bs-Latn-BA" dirty="0"/>
              <a:t> (blagi, umjereni, teški)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INDIKATORI:</a:t>
            </a:r>
          </a:p>
          <a:p>
            <a:pPr marL="0" indent="0">
              <a:buNone/>
            </a:pPr>
            <a:r>
              <a:rPr lang="bs-Latn-BA" b="1" u="sng" dirty="0"/>
              <a:t>1.Agresivnost prema ljudima i životinjama </a:t>
            </a:r>
            <a:r>
              <a:rPr lang="bs-Latn-BA" dirty="0"/>
              <a:t>(kinji, prijeti, zlostavlja druge, u sukobu koristi </a:t>
            </a:r>
            <a:r>
              <a:rPr lang="bs-Latn-BA" dirty="0" err="1"/>
              <a:t>oruđe</a:t>
            </a:r>
            <a:r>
              <a:rPr lang="bs-Latn-BA" dirty="0"/>
              <a:t>, </a:t>
            </a:r>
            <a:r>
              <a:rPr lang="bs-Latn-BA" dirty="0" err="1"/>
              <a:t>oružje</a:t>
            </a:r>
            <a:r>
              <a:rPr lang="bs-Latn-BA" dirty="0"/>
              <a:t> i predmete kojima može nanijeti ozbiljne </a:t>
            </a:r>
            <a:r>
              <a:rPr lang="bs-Latn-BA" dirty="0" err="1"/>
              <a:t>povrede,okrutnost</a:t>
            </a:r>
            <a:r>
              <a:rPr lang="bs-Latn-BA" dirty="0"/>
              <a:t> prema ljudima, svirepost prema životinjama, krade direktno od žrtava, prinuda na seksualne aktivnosti)</a:t>
            </a:r>
          </a:p>
          <a:p>
            <a:pPr marL="0" indent="0">
              <a:buNone/>
            </a:pPr>
            <a:r>
              <a:rPr lang="bs-Latn-BA" b="1" u="sng" dirty="0"/>
              <a:t>2.Uništavanje imovine </a:t>
            </a:r>
            <a:r>
              <a:rPr lang="bs-Latn-BA" dirty="0"/>
              <a:t>(svjesno uništava imovinu, podmeće požar svjesno da izazove štetu)</a:t>
            </a:r>
          </a:p>
          <a:p>
            <a:pPr marL="0" indent="0">
              <a:buNone/>
            </a:pPr>
            <a:r>
              <a:rPr lang="bs-Latn-BA" b="1" u="sng" dirty="0"/>
              <a:t>3.Krađe, obmane, prevare </a:t>
            </a:r>
            <a:r>
              <a:rPr lang="bs-Latn-BA" dirty="0"/>
              <a:t>(povale u tuđi stan, kola, laž za izbjegavanje odgovornosti i obaveza, krade bez kontakta sa žrtvom )</a:t>
            </a:r>
          </a:p>
          <a:p>
            <a:pPr marL="0" indent="0">
              <a:buNone/>
            </a:pPr>
            <a:r>
              <a:rPr lang="bs-Latn-BA" b="1" u="sng" dirty="0"/>
              <a:t>4.Ozbiljno </a:t>
            </a:r>
            <a:r>
              <a:rPr lang="bs-Latn-BA" b="1" u="sng" dirty="0" err="1"/>
              <a:t>kršenje</a:t>
            </a:r>
            <a:r>
              <a:rPr lang="bs-Latn-BA" b="1" u="sng" dirty="0"/>
              <a:t> normi i pravila </a:t>
            </a:r>
            <a:r>
              <a:rPr lang="bs-Latn-BA" dirty="0"/>
              <a:t>(bježi od </a:t>
            </a:r>
            <a:r>
              <a:rPr lang="bs-Latn-BA" dirty="0" err="1"/>
              <a:t>kuće,bježi</a:t>
            </a:r>
            <a:r>
              <a:rPr lang="bs-Latn-BA" dirty="0"/>
              <a:t> iz škole, problemi počeli prije 13-te godine)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177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Praksa </a:t>
            </a:r>
            <a:r>
              <a:rPr lang="bs-Latn-BA"/>
              <a:t>saslušanja djece u sudu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altLang="sr-Latn-RS" u="sng">
                <a:latin typeface="Tahoma" panose="020B0604030504040204" pitchFamily="34" charset="0"/>
              </a:rPr>
              <a:t>Djeca  </a:t>
            </a:r>
            <a:r>
              <a:rPr lang="bs-Latn-BA" altLang="sr-Latn-RS">
                <a:latin typeface="Tahoma" panose="020B0604030504040204" pitchFamily="34" charset="0"/>
              </a:rPr>
              <a:t>svjedoče uz obavezno </a:t>
            </a:r>
            <a:r>
              <a:rPr lang="bs-Latn-BA" altLang="sr-Latn-RS" dirty="0">
                <a:latin typeface="Tahoma" panose="020B0604030504040204" pitchFamily="34" charset="0"/>
              </a:rPr>
              <a:t>uz prisustvo stručnog lica ( psihologa, soc.radnika) iz posebne prostorije. U prostoriji gdje se saslušava dijete može se  dopustiti prisustvo roditelja/staratelja ukoliko je onemogućen vizuelni kontakt. 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Kada su u pitanju starija djeca, naročito tinejdžeri žrtve seksualnog nasilja, treba se konsultovati sa njima i napraviti procjenu da li roditeljima uopšte  omogućiti da  slušaju iskaz djeteta u sudnici. </a:t>
            </a:r>
            <a:endParaRPr lang="en-US" altLang="sr-Latn-RS" dirty="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</a:pPr>
            <a:r>
              <a:rPr lang="bs-Latn-BA" altLang="sr-Latn-RS" dirty="0">
                <a:latin typeface="Tahoma" panose="020B0604030504040204" pitchFamily="34" charset="0"/>
              </a:rPr>
              <a:t>Omogućiti djetetu da prije pretresa upozna predsjedavajućeg sudskog vijeća ili postupajućeg sudiju.</a:t>
            </a:r>
          </a:p>
          <a:p>
            <a:pPr>
              <a:lnSpc>
                <a:spcPct val="80000"/>
              </a:lnSpc>
            </a:pPr>
            <a:r>
              <a:rPr lang="bs-Latn-BA" altLang="sr-Latn-RS">
                <a:latin typeface="Tahoma" panose="020B0604030504040204" pitchFamily="34" charset="0"/>
              </a:rPr>
              <a:t>Svi </a:t>
            </a:r>
            <a:r>
              <a:rPr lang="bs-Latn-BA" altLang="sr-Latn-RS" dirty="0">
                <a:latin typeface="Tahoma" panose="020B0604030504040204" pitchFamily="34" charset="0"/>
              </a:rPr>
              <a:t>prisutni u sudnici  na monitoru vide dijete koje svjedoči i obavezno omogućiti da se vidi i stručno lice uz čiju pomoć dijete svjedoči kako bi sve stranke u postupku mogle da vide da se ni na koji način ne vrši uticaj na sadržaj iskaza koji dijete daje.  </a:t>
            </a:r>
            <a:endParaRPr lang="en-US" altLang="sr-Latn-RS" dirty="0">
              <a:latin typeface="Tahoma" panose="020B0604030504040204" pitchFamily="34" charset="0"/>
            </a:endParaRP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239042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2CFB-A4FC-43F6-B73C-FDC2599C9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Praksa saslušanja djece u istrazi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80E7E-41BE-40D1-8949-0752318E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Prisustvo tužioca u drugoj prostoriji </a:t>
            </a:r>
          </a:p>
          <a:p>
            <a:r>
              <a:rPr lang="bs-Latn-BA"/>
              <a:t>Saradnja stručnog lica i tužioca u pripremi pitanja </a:t>
            </a:r>
          </a:p>
          <a:p>
            <a:r>
              <a:rPr lang="bs-Latn-BA"/>
              <a:t>Obezbjediti nesmetano saslušanje djeteta (standardizacija tehničke opreme, uzimanje izjave na zapisnik isl.) </a:t>
            </a:r>
          </a:p>
        </p:txBody>
      </p:sp>
    </p:spTree>
    <p:extLst>
      <p:ext uri="{BB962C8B-B14F-4D97-AF65-F5344CB8AC3E}">
        <p14:creationId xmlns:p14="http://schemas.microsoft.com/office/powerpoint/2010/main" val="17767278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Psihološka priprema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altLang="sr-Latn-RS" dirty="0">
                <a:latin typeface="Tahoma" panose="020B0604030504040204" pitchFamily="34" charset="0"/>
              </a:rPr>
              <a:t>CILJEVI PSIHOLOŠKE PRIPREME: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1.Smanji negativne posljedice svjedočenja (ublaži sekundarnu traumatizaciju)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2.Smanji nivo stresa, straha i  anksioznosti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3.Pomaže da se shvati priroda pravosudnog postupka 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4.Poboljšava </a:t>
            </a:r>
            <a:r>
              <a:rPr lang="bs-Latn-BA" altLang="sr-Latn-RS">
                <a:latin typeface="Tahoma" panose="020B0604030504040204" pitchFamily="34" charset="0"/>
              </a:rPr>
              <a:t>sposobnost djeteta da pruži  </a:t>
            </a:r>
            <a:r>
              <a:rPr lang="bs-Latn-BA" altLang="sr-Latn-RS" dirty="0">
                <a:latin typeface="Tahoma" panose="020B0604030504040204" pitchFamily="34" charset="0"/>
              </a:rPr>
              <a:t>najpotpuniji, najtačniji i istinit iskaz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232693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Psihološka priprema =Informisanje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sr-Latn-RS" dirty="0">
                <a:latin typeface="Tahoma" panose="020B0604030504040204" pitchFamily="34" charset="0"/>
              </a:rPr>
              <a:t>Informisanje svjedoka/žrtava jednako je važno i za djecu i za odrasle, jer je većina svjedoka pravno neuka.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Informisanje o  sudskom procesu i ulogama stranaka (tužioca, odbrane, sudije).Tokom informisanja djece ne služiti se eufemizmima.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Omogućiti djeci da prije suđenje posjeti sud, pokazati im sudnicu, pokazati gdje ko sjedi, prostorije iz kojih će svjedočiti, upoznati ga sa tehničkom opremom i sl. 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Djeci ne obećavati ono što niste sigurni da se može ispuniti. </a:t>
            </a:r>
            <a:endParaRPr lang="en-US" altLang="sr-Latn-RS" dirty="0"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bs-Latn-BA" altLang="sr-Latn-RS" u="sng" dirty="0">
                <a:latin typeface="Tahoma" panose="020B0604030504040204" pitchFamily="34" charset="0"/>
              </a:rPr>
              <a:t>			Poznato izaziva manje straha od nepoznatog!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769691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Psihološka procjena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sr-Latn-RS" dirty="0">
                <a:latin typeface="Tahoma" panose="020B0604030504040204" pitchFamily="34" charset="0"/>
              </a:rPr>
              <a:t>Psihološka procjena odnosi se na trenutni psihički status djeteta svjedoka/žrtve u kojem se opisuju njegove emocije i </a:t>
            </a:r>
            <a:r>
              <a:rPr lang="bs-Latn-BA" altLang="sr-Latn-RS" dirty="0" err="1">
                <a:latin typeface="Tahoma" panose="020B0604030504040204" pitchFamily="34" charset="0"/>
              </a:rPr>
              <a:t>ponašanje</a:t>
            </a:r>
            <a:r>
              <a:rPr lang="bs-Latn-BA" altLang="sr-Latn-RS" dirty="0">
                <a:latin typeface="Tahoma" panose="020B0604030504040204" pitchFamily="34" charset="0"/>
              </a:rPr>
              <a:t>.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Procjena može da sadrži i procjenu kognitivnih sposobnosti (shvatanja svoje uloge u postupku i razumijevanja postupka), verbalnih sposobnosti i motivacije.</a:t>
            </a:r>
          </a:p>
          <a:p>
            <a:r>
              <a:rPr lang="bs-Latn-BA" altLang="sr-Latn-RS" dirty="0">
                <a:latin typeface="Tahoma" panose="020B0604030504040204" pitchFamily="34" charset="0"/>
              </a:rPr>
              <a:t>CILJ: Dosta</a:t>
            </a:r>
            <a:r>
              <a:rPr lang="bs-Latn-BA" dirty="0"/>
              <a:t>vlja  tužiocu/sudiji radi planiranja postupka ispitivanja i dodjeljivanja mjera zaštite. </a:t>
            </a:r>
          </a:p>
          <a:p>
            <a:pPr marL="0" indent="0">
              <a:buNone/>
            </a:pPr>
            <a:r>
              <a:rPr lang="bs-Latn-BA" altLang="sr-Latn-RS" dirty="0">
                <a:latin typeface="Tahoma" panose="020B0604030504040204" pitchFamily="34" charset="0"/>
              </a:rPr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83995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0288AD-8630-4AC6-BEF4-D448EFFC9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SMJERNICE ZA PRAVILNO VOĐENJE RAZGOVORA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EFFFF-9C8E-4CEF-859C-CF6C31F1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Ispitivanje prilagođeno uzrastu djeteta</a:t>
            </a:r>
          </a:p>
          <a:p>
            <a:r>
              <a:rPr lang="bs-Latn-BA"/>
              <a:t>Ispitivanje prilagođeno sposobnostima djeteta </a:t>
            </a:r>
          </a:p>
          <a:p>
            <a:r>
              <a:rPr lang="bs-Latn-BA"/>
              <a:t>Ispitivanje prilagođeno trenutnom emocionalnom stanju</a:t>
            </a:r>
          </a:p>
          <a:p>
            <a:r>
              <a:rPr lang="bs-Latn-BA"/>
              <a:t>Ispitivanje prilagođeno trenutnim potrebama djeteta </a:t>
            </a:r>
          </a:p>
        </p:txBody>
      </p:sp>
    </p:spTree>
    <p:extLst>
      <p:ext uri="{BB962C8B-B14F-4D97-AF65-F5344CB8AC3E}">
        <p14:creationId xmlns:p14="http://schemas.microsoft.com/office/powerpoint/2010/main" val="42288038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sr-Latn-RS" dirty="0"/>
              <a:t>10 “zlatnih” pravila za  razgovora sa djecom  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s-Latn-BA" altLang="sr-Latn-RS" dirty="0"/>
              <a:t>1.Poštovati lični  </a:t>
            </a:r>
            <a:r>
              <a:rPr lang="bs-Latn-BA" altLang="sr-Latn-RS"/>
              <a:t>prostor djeteta </a:t>
            </a:r>
            <a:endParaRPr lang="bs-Latn-BA" altLang="sr-Latn-RS" dirty="0"/>
          </a:p>
          <a:p>
            <a:pPr>
              <a:lnSpc>
                <a:spcPct val="80000"/>
              </a:lnSpc>
            </a:pPr>
            <a:r>
              <a:rPr lang="bs-Latn-BA" altLang="sr-Latn-RS" dirty="0"/>
              <a:t>2.Slobodan pristup izlazu, otvoren pogled na vrata/prozor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3.Ukloniti distraktore pažnje /isključiti  mobilni telefon 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4.Uspostaviti pravila razgovora 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5.Objasniti  </a:t>
            </a:r>
            <a:r>
              <a:rPr lang="bs-Latn-BA" altLang="sr-Latn-RS"/>
              <a:t>svrhu razgovora</a:t>
            </a:r>
            <a:endParaRPr lang="bs-Latn-BA" altLang="sr-Latn-RS" dirty="0"/>
          </a:p>
          <a:p>
            <a:pPr>
              <a:lnSpc>
                <a:spcPct val="80000"/>
              </a:lnSpc>
            </a:pPr>
            <a:r>
              <a:rPr lang="bs-Latn-BA" altLang="sr-Latn-RS" dirty="0"/>
              <a:t>6.Što manje osoba u prostoriji 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7.Obraćati se djetetu imenom, ne  prezimenom i ne  nadimkom</a:t>
            </a:r>
            <a:r>
              <a:rPr lang="bs-Latn-BA" altLang="sr-Latn-RS"/>
              <a:t>! </a:t>
            </a:r>
            <a:endParaRPr lang="bs-Latn-BA" altLang="sr-Latn-RS" dirty="0"/>
          </a:p>
          <a:p>
            <a:pPr>
              <a:lnSpc>
                <a:spcPct val="80000"/>
              </a:lnSpc>
            </a:pPr>
            <a:r>
              <a:rPr lang="bs-Latn-BA" altLang="sr-Latn-RS" dirty="0"/>
              <a:t>8.Početi sa otvorenim pitanjima/dati priliku da samo ispriča svoje viđenje događaja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9.Ne ubjeđivati /Ne moliti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10.</a:t>
            </a:r>
            <a:r>
              <a:rPr lang="bs-Latn-BA" altLang="sr-Latn-RS"/>
              <a:t>Zatvoriti razgovor/dati povratne informacije </a:t>
            </a:r>
            <a:endParaRPr lang="en-US" altLang="sr-Latn-R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37779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						</a:t>
            </a:r>
            <a:br>
              <a:rPr lang="bs-Latn-BA" dirty="0"/>
            </a:br>
            <a:r>
              <a:rPr lang="bs-Latn-BA" dirty="0"/>
              <a:t>	VRSTE PITANJA I INTERVENCIJA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s-Latn-BA" altLang="sr-Latn-RS" dirty="0"/>
              <a:t>OTVORENA PITANJA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/>
              <a:t>Šta </a:t>
            </a:r>
            <a:r>
              <a:rPr lang="bs-Latn-BA" altLang="sr-Latn-RS" dirty="0"/>
              <a:t>mi možeš ispričati o </a:t>
            </a:r>
            <a:r>
              <a:rPr lang="bs-Latn-BA" altLang="sr-Latn-RS"/>
              <a:t>događaju? Šta  možeš ispričati o onome što ti se dešavalo?</a:t>
            </a:r>
            <a:endParaRPr lang="bs-Latn-BA" altLang="sr-Latn-R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Postavljate ih kad želite podstaći verbalizaciju i dobiti priliku da posmatrate ponašanje.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ZATVORENA PITANJA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Zahtjevaju decidan odgovor Da ili Ne. Nisu pogodna za </a:t>
            </a:r>
            <a:r>
              <a:rPr lang="bs-Latn-BA" altLang="sr-Latn-RS"/>
              <a:t>seksualne delikte i djecu predškolskog i ranog školskog uzrasta.</a:t>
            </a:r>
            <a:endParaRPr lang="bs-Latn-BA" altLang="sr-Latn-R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Upotrijebite ih kada želite ostvariti kontrolu nad ispitivanjem i za kratko vrijeme pribaviti veću količinu informacija.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Dobra su za ispitivanje zatvorenih i uplašenih osoba.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678277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Sporna PITANJA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s-Latn-BA" altLang="sr-Latn-RS" dirty="0"/>
              <a:t>PITANJE “Zašto?”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Dižete “gard” kod žrtava, naročito djece i </a:t>
            </a:r>
            <a:r>
              <a:rPr lang="bs-Latn-BA" altLang="sr-Latn-RS"/>
              <a:t>žrtava seksualnog </a:t>
            </a:r>
            <a:r>
              <a:rPr lang="bs-Latn-BA" altLang="sr-Latn-RS" dirty="0"/>
              <a:t>nasilja, imputirate kritiku ili krivicu (krivica preživjelog).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Pitanjem ZAŠTO povećavate strah, krivicu, ljutnju i izazivate povlačenje.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b="1" dirty="0"/>
              <a:t>NE</a:t>
            </a:r>
            <a:r>
              <a:rPr lang="bs-Latn-BA" altLang="sr-Latn-RS"/>
              <a:t>: Zašto si pristala da se skineš i pošalješ mu tu fotografiju ?</a:t>
            </a:r>
            <a:endParaRPr lang="bs-Latn-BA" altLang="sr-Latn-R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b="1" dirty="0"/>
              <a:t>DA</a:t>
            </a:r>
            <a:r>
              <a:rPr lang="bs-Latn-BA" altLang="sr-Latn-RS"/>
              <a:t>: Kako </a:t>
            </a:r>
            <a:r>
              <a:rPr lang="bs-Latn-BA" altLang="sr-Latn-RS" dirty="0"/>
              <a:t>je došlo do </a:t>
            </a:r>
            <a:r>
              <a:rPr lang="bs-Latn-BA" altLang="sr-Latn-RS"/>
              <a:t>toga da.....?  </a:t>
            </a:r>
            <a:endParaRPr lang="bs-Latn-BA" altLang="sr-Latn-R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VIŠESTRUKA PITANJA I  PITANJA PRETPOSTAVKE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-Izbjegavajte ih - dobićete nejasne odgovore.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284287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Dobra pitanja i intervencije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bs-Latn-BA" altLang="sr-Latn-RS" b="1" dirty="0"/>
              <a:t>PITANJA REFLEKSIJE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Upotrijebite ih kod zatvorenih osoba i osoba  pod traumom.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/>
              <a:t>A: Rekao je da ako to ne uradim da će poslati svima (počinje </a:t>
            </a:r>
            <a:r>
              <a:rPr lang="bs-Latn-BA" altLang="sr-Latn-RS" dirty="0"/>
              <a:t>da </a:t>
            </a:r>
            <a:r>
              <a:rPr lang="bs-Latn-BA" altLang="sr-Latn-RS"/>
              <a:t>se trese)</a:t>
            </a:r>
            <a:endParaRPr lang="bs-Latn-BA" altLang="sr-Latn-R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/>
              <a:t>B: Da će svima poslati..</a:t>
            </a:r>
            <a:endParaRPr lang="bs-Latn-BA" altLang="sr-Latn-R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b="1" dirty="0"/>
              <a:t>PARAFRAZIRANJE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A</a:t>
            </a:r>
            <a:r>
              <a:rPr lang="bs-Latn-BA" altLang="sr-Latn-RS"/>
              <a:t>: Pokušala </a:t>
            </a:r>
            <a:r>
              <a:rPr lang="bs-Latn-BA" altLang="sr-Latn-RS" dirty="0"/>
              <a:t>sam </a:t>
            </a:r>
            <a:r>
              <a:rPr lang="bs-Latn-BA" altLang="sr-Latn-RS"/>
              <a:t>da odem, ali oni su, oni su me jako uhvatili ( </a:t>
            </a:r>
            <a:r>
              <a:rPr lang="bs-Latn-BA" altLang="sr-Latn-RS" dirty="0"/>
              <a:t>počinje da plače)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/>
              <a:t>B:Razumijem pokušala si otići ali nisi mogla...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/>
              <a:t>OPREZ: Ne unositi sadržaj/informacije koje dijete nije reklo.</a:t>
            </a:r>
            <a:endParaRPr lang="bs-Latn-BA" altLang="sr-Latn-R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b="1" dirty="0"/>
              <a:t>SUMIRANJE-REZIMIRANJE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 dirty="0"/>
              <a:t>Na kraju svake faze razgovora. Pomaže žrtvi/svjedoku da stekne uvid šta je do tada ispričao, </a:t>
            </a:r>
            <a:r>
              <a:rPr lang="bs-Latn-BA" altLang="sr-Latn-RS"/>
              <a:t>a onome ko razgovara sa djetetom da </a:t>
            </a:r>
            <a:r>
              <a:rPr lang="bs-Latn-BA" altLang="sr-Latn-RS" dirty="0"/>
              <a:t>provjeri da li je dobro shvatio.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720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RAZVOJ ADOLESCENATA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Različiti adolescenti razvijaju se različitim ritmom.</a:t>
            </a:r>
          </a:p>
          <a:p>
            <a:r>
              <a:rPr lang="bs-Latn-BA" altLang="en-US" dirty="0">
                <a:latin typeface="Arial" panose="020B0604020202020204" pitchFamily="34" charset="0"/>
              </a:rPr>
              <a:t>Različite dimenzije ličnosti nikada se ne razvijaju simultano, u isto vrijeme, istim intenzitetom. Zbog toga se  u nekim situacijama  </a:t>
            </a:r>
            <a:r>
              <a:rPr lang="bs-Latn-BA" altLang="en-US" dirty="0" err="1">
                <a:latin typeface="Arial" panose="020B0604020202020204" pitchFamily="34" charset="0"/>
              </a:rPr>
              <a:t>ponašaju</a:t>
            </a:r>
            <a:r>
              <a:rPr lang="bs-Latn-BA" altLang="en-US" dirty="0">
                <a:latin typeface="Arial" panose="020B0604020202020204" pitchFamily="34" charset="0"/>
              </a:rPr>
              <a:t> kao odrasli, a u nekim drugim kao djeca.</a:t>
            </a:r>
          </a:p>
          <a:p>
            <a:r>
              <a:rPr lang="bs-Latn-BA" altLang="en-US" dirty="0">
                <a:latin typeface="Arial" panose="020B0604020202020204" pitchFamily="34" charset="0"/>
              </a:rPr>
              <a:t>Adolescenciju prate promjene hormona koji utiču na </a:t>
            </a:r>
            <a:r>
              <a:rPr lang="bs-Latn-BA" altLang="en-US" dirty="0" err="1">
                <a:latin typeface="Arial" panose="020B0604020202020204" pitchFamily="34" charset="0"/>
              </a:rPr>
              <a:t>ponašanje</a:t>
            </a:r>
            <a:r>
              <a:rPr lang="bs-Latn-BA" altLang="en-US" dirty="0">
                <a:latin typeface="Arial" panose="020B0604020202020204" pitchFamily="34" charset="0"/>
              </a:rPr>
              <a:t>, ali je zabluda da su “žrtve hormona”, veću ulogu na </a:t>
            </a:r>
            <a:r>
              <a:rPr lang="bs-Latn-BA" altLang="en-US" dirty="0" err="1">
                <a:latin typeface="Arial" panose="020B0604020202020204" pitchFamily="34" charset="0"/>
              </a:rPr>
              <a:t>ponašanje</a:t>
            </a:r>
            <a:r>
              <a:rPr lang="bs-Latn-BA" altLang="en-US" dirty="0">
                <a:latin typeface="Arial" panose="020B0604020202020204" pitchFamily="34" charset="0"/>
              </a:rPr>
              <a:t> imaju socijalni faktori.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009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Konfrontiranje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s-Latn-BA" altLang="sr-Latn-RS" dirty="0"/>
              <a:t>Korisno, ali traži oprez i dobru procjenu.</a:t>
            </a:r>
          </a:p>
          <a:p>
            <a:pPr>
              <a:lnSpc>
                <a:spcPct val="80000"/>
              </a:lnSpc>
            </a:pPr>
            <a:r>
              <a:rPr lang="bs-Latn-BA" altLang="sr-Latn-RS" dirty="0"/>
              <a:t>Koristiti samo u završnoj fazi razgovora kada je  </a:t>
            </a:r>
            <a:r>
              <a:rPr lang="bs-Latn-BA" altLang="sr-Latn-RS"/>
              <a:t>stepen ugroženosti djetata  </a:t>
            </a:r>
            <a:r>
              <a:rPr lang="bs-Latn-BA" altLang="sr-Latn-RS" dirty="0"/>
              <a:t>najmanji.</a:t>
            </a:r>
          </a:p>
          <a:p>
            <a:pPr>
              <a:lnSpc>
                <a:spcPct val="80000"/>
              </a:lnSpc>
            </a:pPr>
            <a:r>
              <a:rPr lang="bs-Latn-BA" altLang="sr-Latn-RS"/>
              <a:t>A: On </a:t>
            </a:r>
            <a:r>
              <a:rPr lang="bs-Latn-BA" altLang="sr-Latn-RS" dirty="0"/>
              <a:t>i ja se volimo, on brine o meni.... to što imamo slobodan život, to je naša stvar!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s-Latn-BA" altLang="sr-Latn-RS"/>
              <a:t>	B:Kažeš </a:t>
            </a:r>
            <a:r>
              <a:rPr lang="bs-Latn-BA" altLang="sr-Latn-RS" dirty="0"/>
              <a:t>da imate slobodan život... kako onda objašnjavaš činjenicu da nemaš niti jednog ličnog dokumenta</a:t>
            </a:r>
            <a:r>
              <a:rPr lang="bs-Latn-BA" altLang="sr-Latn-RS"/>
              <a:t>, mobilni telefon</a:t>
            </a:r>
            <a:endParaRPr lang="bs-Latn-BA" altLang="sr-Latn-R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126246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0F12-AB18-4711-899F-E4DC40B9F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Izazovi u ispitivanju djece žrtava i svjedoka u istrazi i sudskom postupku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69D-01DB-43C8-B13C-49D5062A1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Nejasne procedure ispitivanja </a:t>
            </a:r>
          </a:p>
          <a:p>
            <a:r>
              <a:rPr lang="bs-Latn-BA"/>
              <a:t>Nesaradnja profesionalaca </a:t>
            </a:r>
          </a:p>
          <a:p>
            <a:r>
              <a:rPr lang="bs-Latn-BA"/>
              <a:t>Greške tokom radnji koji se poduzimaju prema žrtvi (pregled, vještačenja, mjere koje izriče sud i drugo)</a:t>
            </a:r>
          </a:p>
          <a:p>
            <a:r>
              <a:rPr lang="bs-Latn-BA"/>
              <a:t>Stavovi  profesionalaca  </a:t>
            </a:r>
          </a:p>
          <a:p>
            <a:r>
              <a:rPr lang="bs-Latn-BA"/>
              <a:t>Needukovanost profesionalaca  </a:t>
            </a:r>
          </a:p>
          <a:p>
            <a:r>
              <a:rPr lang="bs-Latn-BA"/>
              <a:t>Posljedice i stanja djece žrtava </a:t>
            </a:r>
          </a:p>
        </p:txBody>
      </p:sp>
    </p:spTree>
    <p:extLst>
      <p:ext uri="{BB962C8B-B14F-4D97-AF65-F5344CB8AC3E}">
        <p14:creationId xmlns:p14="http://schemas.microsoft.com/office/powerpoint/2010/main" val="3165183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7E14-FCBC-443C-AEDC-7435192D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Vježba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FE94-84CA-462D-BB0B-6854EE3F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396057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						-kraj-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>
              <a:buNone/>
            </a:pPr>
            <a:r>
              <a:rPr lang="bs-Latn-BA" sz="4000" dirty="0"/>
              <a:t>HVALA NA PAŽNJI ! </a:t>
            </a:r>
          </a:p>
        </p:txBody>
      </p:sp>
    </p:spTree>
    <p:extLst>
      <p:ext uri="{BB962C8B-B14F-4D97-AF65-F5344CB8AC3E}">
        <p14:creationId xmlns:p14="http://schemas.microsoft.com/office/powerpoint/2010/main" val="361530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UTICAJ RANE I KASNE MATURACIJE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altLang="en-US" dirty="0">
              <a:latin typeface="Arial" panose="020B0604020202020204" pitchFamily="34" charset="0"/>
            </a:endParaRPr>
          </a:p>
          <a:p>
            <a:r>
              <a:rPr lang="bs-Latn-BA" dirty="0"/>
              <a:t>DJEČACI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s-Latn-BA" altLang="en-US" b="1" dirty="0" err="1">
                <a:latin typeface="Arial" panose="020B0604020202020204" pitchFamily="34" charset="0"/>
              </a:rPr>
              <a:t>Rana</a:t>
            </a:r>
            <a:r>
              <a:rPr lang="bs-Latn-BA" altLang="en-US" dirty="0" err="1">
                <a:latin typeface="Arial" panose="020B0604020202020204" pitchFamily="34" charset="0"/>
              </a:rPr>
              <a:t>:popularnost</a:t>
            </a:r>
            <a:r>
              <a:rPr lang="bs-Latn-BA" altLang="en-US" dirty="0">
                <a:latin typeface="Arial" panose="020B0604020202020204" pitchFamily="34" charset="0"/>
              </a:rPr>
              <a:t> među vršnjacima, naročito kod djevojčica, sigurnost u sebe, </a:t>
            </a:r>
            <a:r>
              <a:rPr lang="bs-Latn-BA" altLang="en-US" dirty="0" err="1">
                <a:latin typeface="Arial" panose="020B0604020202020204" pitchFamily="34" charset="0"/>
              </a:rPr>
              <a:t>skolnost</a:t>
            </a:r>
            <a:r>
              <a:rPr lang="bs-Latn-BA" altLang="en-US" dirty="0">
                <a:latin typeface="Arial" panose="020B0604020202020204" pitchFamily="34" charset="0"/>
              </a:rPr>
              <a:t> ka preuzimanju rizika i rizično </a:t>
            </a:r>
            <a:r>
              <a:rPr lang="bs-Latn-BA" altLang="en-US" dirty="0" err="1">
                <a:latin typeface="Arial" panose="020B0604020202020204" pitchFamily="34" charset="0"/>
              </a:rPr>
              <a:t>ponašanje</a:t>
            </a:r>
            <a:r>
              <a:rPr lang="bs-Latn-BA" altLang="en-US" dirty="0">
                <a:latin typeface="Arial" panose="020B0604020202020204" pitchFamily="34" charset="0"/>
              </a:rPr>
              <a:t>.</a:t>
            </a:r>
          </a:p>
          <a:p>
            <a:r>
              <a:rPr lang="bs-Latn-BA" altLang="en-US" b="1" dirty="0">
                <a:latin typeface="Arial" panose="020B0604020202020204" pitchFamily="34" charset="0"/>
              </a:rPr>
              <a:t>Kasna</a:t>
            </a:r>
            <a:r>
              <a:rPr lang="bs-Latn-BA" altLang="en-US" dirty="0">
                <a:latin typeface="Arial" panose="020B0604020202020204" pitchFamily="34" charset="0"/>
              </a:rPr>
              <a:t>: manjak samopoštovanja, nesigurnost, frustriranost, </a:t>
            </a:r>
            <a:r>
              <a:rPr lang="bs-Latn-BA" altLang="en-US" dirty="0" err="1">
                <a:latin typeface="Arial" panose="020B0604020202020204" pitchFamily="34" charset="0"/>
              </a:rPr>
              <a:t>skolnost</a:t>
            </a:r>
            <a:r>
              <a:rPr lang="bs-Latn-BA" altLang="en-US" dirty="0">
                <a:latin typeface="Arial" panose="020B0604020202020204" pitchFamily="34" charset="0"/>
              </a:rPr>
              <a:t> regresiji. Može da dovede do </a:t>
            </a:r>
            <a:r>
              <a:rPr lang="bs-Latn-BA" altLang="en-US" dirty="0" err="1">
                <a:latin typeface="Arial" panose="020B0604020202020204" pitchFamily="34" charset="0"/>
              </a:rPr>
              <a:t>povlačenja</a:t>
            </a:r>
            <a:r>
              <a:rPr lang="bs-Latn-BA" altLang="en-US" dirty="0">
                <a:latin typeface="Arial" panose="020B0604020202020204" pitchFamily="34" charset="0"/>
              </a:rPr>
              <a:t> ili dokazivanja svoje zrelosti na društveno neprihvatljiv način.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s-Latn-BA" dirty="0"/>
              <a:t>DJEVOJČICE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s-Latn-BA" altLang="en-US" b="1" dirty="0" err="1">
                <a:latin typeface="Arial" panose="020B0604020202020204" pitchFamily="34" charset="0"/>
              </a:rPr>
              <a:t>Rana</a:t>
            </a:r>
            <a:r>
              <a:rPr lang="bs-Latn-BA" altLang="en-US" dirty="0" err="1">
                <a:latin typeface="Arial" panose="020B0604020202020204" pitchFamily="34" charset="0"/>
              </a:rPr>
              <a:t>:konfuzija</a:t>
            </a:r>
            <a:r>
              <a:rPr lang="bs-Latn-BA" altLang="en-US" dirty="0">
                <a:latin typeface="Arial" panose="020B0604020202020204" pitchFamily="34" charset="0"/>
              </a:rPr>
              <a:t>, emocionalni problemi, nezadovoljstvo izgledom ili </a:t>
            </a:r>
            <a:r>
              <a:rPr lang="bs-Latn-BA" altLang="en-US" dirty="0" err="1">
                <a:latin typeface="Arial" panose="020B0604020202020204" pitchFamily="34" charset="0"/>
              </a:rPr>
              <a:t>seksualizirano</a:t>
            </a:r>
            <a:r>
              <a:rPr lang="bs-Latn-BA" altLang="en-US" dirty="0">
                <a:latin typeface="Arial" panose="020B0604020202020204" pitchFamily="34" charset="0"/>
              </a:rPr>
              <a:t> </a:t>
            </a:r>
            <a:r>
              <a:rPr lang="bs-Latn-BA" altLang="en-US" dirty="0" err="1">
                <a:latin typeface="Arial" panose="020B0604020202020204" pitchFamily="34" charset="0"/>
              </a:rPr>
              <a:t>ponašanje</a:t>
            </a:r>
            <a:r>
              <a:rPr lang="bs-Latn-BA" altLang="en-US" dirty="0">
                <a:latin typeface="Arial" panose="020B0604020202020204" pitchFamily="34" charset="0"/>
              </a:rPr>
              <a:t>, traže društvo starijih. Dovodi do preispitivanja </a:t>
            </a:r>
            <a:r>
              <a:rPr lang="bs-Latn-BA" altLang="en-US" dirty="0" err="1">
                <a:latin typeface="Arial" panose="020B0604020202020204" pitchFamily="34" charset="0"/>
              </a:rPr>
              <a:t>polnog</a:t>
            </a:r>
            <a:r>
              <a:rPr lang="bs-Latn-BA" altLang="en-US" dirty="0">
                <a:latin typeface="Arial" panose="020B0604020202020204" pitchFamily="34" charset="0"/>
              </a:rPr>
              <a:t> identiteta ili društveno neprihvatljivog/rizičnog  </a:t>
            </a:r>
            <a:r>
              <a:rPr lang="bs-Latn-BA" altLang="en-US" dirty="0" err="1">
                <a:latin typeface="Arial" panose="020B0604020202020204" pitchFamily="34" charset="0"/>
              </a:rPr>
              <a:t>ponašanja</a:t>
            </a:r>
            <a:r>
              <a:rPr lang="bs-Latn-BA" altLang="en-US" dirty="0">
                <a:latin typeface="Arial" panose="020B0604020202020204" pitchFamily="34" charset="0"/>
              </a:rPr>
              <a:t>.</a:t>
            </a:r>
          </a:p>
          <a:p>
            <a:r>
              <a:rPr lang="bs-Latn-BA" altLang="en-US" b="1" dirty="0">
                <a:latin typeface="Arial" panose="020B0604020202020204" pitchFamily="34" charset="0"/>
              </a:rPr>
              <a:t>Kasna</a:t>
            </a:r>
            <a:r>
              <a:rPr lang="bs-Latn-BA" altLang="en-US" dirty="0">
                <a:latin typeface="Arial" panose="020B0604020202020204" pitchFamily="34" charset="0"/>
              </a:rPr>
              <a:t>: obično ima samo posljedice u </a:t>
            </a:r>
            <a:r>
              <a:rPr lang="bs-Latn-BA" altLang="en-US" dirty="0" err="1">
                <a:latin typeface="Arial" panose="020B0604020202020204" pitchFamily="34" charset="0"/>
              </a:rPr>
              <a:t>povlačenju</a:t>
            </a:r>
            <a:r>
              <a:rPr lang="bs-Latn-BA" altLang="en-US" dirty="0">
                <a:latin typeface="Arial" panose="020B0604020202020204" pitchFamily="34" charset="0"/>
              </a:rPr>
              <a:t>, nesigurnosti i nezrelosti. Nema veliki uticaj na MD kod djevojčica.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5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OSOBINE ADOLESCENATA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PREUZIMANJE RIZIKA je specijalnost adolescencije. Adolescenti slijede </a:t>
            </a:r>
            <a:r>
              <a:rPr lang="bs-Latn-BA" altLang="en-US" dirty="0" err="1">
                <a:latin typeface="Arial" panose="020B0604020202020204" pitchFamily="34" charset="0"/>
              </a:rPr>
              <a:t>biloški</a:t>
            </a:r>
            <a:r>
              <a:rPr lang="bs-Latn-BA" altLang="en-US" dirty="0">
                <a:latin typeface="Arial" panose="020B0604020202020204" pitchFamily="34" charset="0"/>
              </a:rPr>
              <a:t> </a:t>
            </a:r>
            <a:r>
              <a:rPr lang="bs-Latn-BA" altLang="en-US" dirty="0" err="1">
                <a:latin typeface="Arial" panose="020B0604020202020204" pitchFamily="34" charset="0"/>
              </a:rPr>
              <a:t>obrazac:izlaganje</a:t>
            </a:r>
            <a:r>
              <a:rPr lang="bs-Latn-BA" altLang="en-US" dirty="0">
                <a:latin typeface="Arial" panose="020B0604020202020204" pitchFamily="34" charset="0"/>
              </a:rPr>
              <a:t> novim </a:t>
            </a:r>
            <a:r>
              <a:rPr lang="bs-Latn-BA" altLang="en-US" dirty="0" err="1">
                <a:latin typeface="Arial" panose="020B0604020202020204" pitchFamily="34" charset="0"/>
              </a:rPr>
              <a:t>stimulusima</a:t>
            </a:r>
            <a:r>
              <a:rPr lang="bs-Latn-BA" altLang="en-US" dirty="0">
                <a:latin typeface="Arial" panose="020B0604020202020204" pitchFamily="34" charset="0"/>
              </a:rPr>
              <a:t> i novim situacijama. To je razvojna potreba uz pomoć koje se razvijaju i preispituju. U vezi sa tim je osobina o SPOSTVENOJ </a:t>
            </a:r>
            <a:r>
              <a:rPr lang="bs-Latn-BA" altLang="en-US">
                <a:latin typeface="Arial" panose="020B0604020202020204" pitchFamily="34" charset="0"/>
              </a:rPr>
              <a:t>NEPOVREDIVOSTI („Samo </a:t>
            </a:r>
            <a:r>
              <a:rPr lang="bs-Latn-BA" altLang="en-US" dirty="0">
                <a:latin typeface="Arial" panose="020B0604020202020204" pitchFamily="34" charset="0"/>
              </a:rPr>
              <a:t>glupacima </a:t>
            </a:r>
            <a:r>
              <a:rPr lang="bs-Latn-BA" altLang="en-US">
                <a:latin typeface="Arial" panose="020B0604020202020204" pitchFamily="34" charset="0"/>
              </a:rPr>
              <a:t>se dešava da ih uhvate...)</a:t>
            </a:r>
            <a:endParaRPr lang="bs-Latn-BA" altLang="en-US" dirty="0">
              <a:latin typeface="Arial" panose="020B0604020202020204" pitchFamily="34" charset="0"/>
            </a:endParaRPr>
          </a:p>
          <a:p>
            <a:r>
              <a:rPr lang="bs-Latn-BA" altLang="en-US" dirty="0">
                <a:latin typeface="Arial" panose="020B0604020202020204" pitchFamily="34" charset="0"/>
              </a:rPr>
              <a:t>ZANEMARIVANJE BUDUĆNOSTI (Sada i ovdje). Nemaju percepciju vremena kao odrasli. Fokusiraju se na sadašnjost, njihovi ciljevi su kratkotrajni. Radije će uzeti malu nagradu odmah, nego veću kasnije.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0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OSOBINE ADOLESCENATA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en-US" dirty="0">
                <a:latin typeface="Arial" panose="020B0604020202020204" pitchFamily="34" charset="0"/>
              </a:rPr>
              <a:t>DONOŠENJE ODLUKA – Kod donošenja odluka veću vrijednost ima stav vršnjaka nego posljedica. </a:t>
            </a:r>
          </a:p>
          <a:p>
            <a:r>
              <a:rPr lang="bs-Latn-BA" altLang="en-US" dirty="0">
                <a:latin typeface="Arial" panose="020B0604020202020204" pitchFamily="34" charset="0"/>
              </a:rPr>
              <a:t>IMPULISIVNOST – Kod adolescenata su slabi “kočioni mehanizmi” </a:t>
            </a:r>
            <a:r>
              <a:rPr lang="bs-Latn-BA" altLang="en-US" dirty="0" err="1">
                <a:latin typeface="Arial" panose="020B0604020202020204" pitchFamily="34" charset="0"/>
              </a:rPr>
              <a:t>tj.sposobnost</a:t>
            </a:r>
            <a:r>
              <a:rPr lang="bs-Latn-BA" altLang="en-US" dirty="0">
                <a:latin typeface="Arial" panose="020B0604020202020204" pitchFamily="34" charset="0"/>
              </a:rPr>
              <a:t> </a:t>
            </a:r>
            <a:r>
              <a:rPr lang="bs-Latn-BA" altLang="en-US" dirty="0" err="1">
                <a:latin typeface="Arial" panose="020B0604020202020204" pitchFamily="34" charset="0"/>
              </a:rPr>
              <a:t>kotrole</a:t>
            </a:r>
            <a:r>
              <a:rPr lang="bs-Latn-BA" altLang="en-US" dirty="0">
                <a:latin typeface="Arial" panose="020B0604020202020204" pitchFamily="34" charset="0"/>
              </a:rPr>
              <a:t> impulsa, te se na taj način </a:t>
            </a:r>
            <a:r>
              <a:rPr lang="bs-Latn-BA" altLang="en-US" dirty="0" err="1">
                <a:latin typeface="Arial" panose="020B0604020202020204" pitchFamily="34" charset="0"/>
              </a:rPr>
              <a:t>objašnjava</a:t>
            </a:r>
            <a:r>
              <a:rPr lang="bs-Latn-BA" altLang="en-US" dirty="0">
                <a:latin typeface="Arial" panose="020B0604020202020204" pitchFamily="34" charset="0"/>
              </a:rPr>
              <a:t> njihova sklonost eksperimentisanju sa drogama i alkoholom.</a:t>
            </a:r>
          </a:p>
          <a:p>
            <a:r>
              <a:rPr lang="bs-Latn-BA" altLang="en-US" dirty="0">
                <a:latin typeface="Arial" panose="020B0604020202020204" pitchFamily="34" charset="0"/>
              </a:rPr>
              <a:t>MAGIČNO RAZMIŠLJANJE- Kad su u </a:t>
            </a:r>
            <a:r>
              <a:rPr lang="bs-Latn-BA" altLang="en-US" dirty="0" err="1">
                <a:latin typeface="Arial" panose="020B0604020202020204" pitchFamily="34" charset="0"/>
              </a:rPr>
              <a:t>škripicu</a:t>
            </a:r>
            <a:r>
              <a:rPr lang="bs-Latn-BA" altLang="en-US" dirty="0">
                <a:latin typeface="Arial" panose="020B0604020202020204" pitchFamily="34" charset="0"/>
              </a:rPr>
              <a:t> regresiraju </a:t>
            </a:r>
          </a:p>
          <a:p>
            <a:r>
              <a:rPr lang="bs-Latn-BA" altLang="en-US" dirty="0">
                <a:latin typeface="Arial" panose="020B0604020202020204" pitchFamily="34" charset="0"/>
              </a:rPr>
              <a:t>Većina osobina je u vezi su sa nerazvijenošću frontalnog režnja mozga koji je </a:t>
            </a:r>
            <a:r>
              <a:rPr lang="bs-Latn-BA" altLang="en-US" dirty="0" err="1">
                <a:latin typeface="Arial" panose="020B0604020202020204" pitchFamily="34" charset="0"/>
              </a:rPr>
              <a:t>kotroliše</a:t>
            </a:r>
            <a:r>
              <a:rPr lang="bs-Latn-BA" altLang="en-US" dirty="0">
                <a:latin typeface="Arial" panose="020B0604020202020204" pitchFamily="34" charset="0"/>
              </a:rPr>
              <a:t> egzekutivne funkcije (</a:t>
            </a:r>
            <a:r>
              <a:rPr lang="bs-Latn-BA" altLang="en-US" dirty="0" err="1">
                <a:latin typeface="Arial" panose="020B0604020202020204" pitchFamily="34" charset="0"/>
              </a:rPr>
              <a:t>rezonovanje</a:t>
            </a:r>
            <a:r>
              <a:rPr lang="bs-Latn-BA" altLang="en-US" dirty="0">
                <a:latin typeface="Arial" panose="020B0604020202020204" pitchFamily="34" charset="0"/>
              </a:rPr>
              <a:t>, planiranje i donošenje odluka), a koji se razvija do rane zrelosti.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6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UTICAJ STIGMATIZACIJE NA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b="1" u="sng" dirty="0"/>
              <a:t>Vrste stigme (Goffman,1963):</a:t>
            </a:r>
          </a:p>
          <a:p>
            <a:pPr marL="0" indent="0">
              <a:buNone/>
            </a:pPr>
            <a:r>
              <a:rPr lang="bs-Latn-BA" dirty="0"/>
              <a:t>1.Obilježja tijela (deformitet, invalidnost...)</a:t>
            </a:r>
          </a:p>
          <a:p>
            <a:pPr marL="0" indent="0">
              <a:buNone/>
            </a:pPr>
            <a:r>
              <a:rPr lang="bs-Latn-BA" dirty="0"/>
              <a:t>2.Mrlje karaktera (psihički </a:t>
            </a:r>
            <a:r>
              <a:rPr lang="bs-Latn-BA" dirty="0" err="1"/>
              <a:t>poremećaji,ovisnosti</a:t>
            </a:r>
            <a:r>
              <a:rPr lang="bs-Latn-BA" dirty="0"/>
              <a:t>, nezaposlenost, kriminalitet, delinkvencija)</a:t>
            </a:r>
          </a:p>
          <a:p>
            <a:pPr marL="0" indent="0">
              <a:buNone/>
            </a:pPr>
            <a:r>
              <a:rPr lang="bs-Latn-BA" dirty="0"/>
              <a:t>3.Identitet plemena (rasa, nacionalnost, pol, religija...)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/>
              <a:t>Osobe sa stigmama  koje su podložne kontroli (</a:t>
            </a:r>
            <a:r>
              <a:rPr lang="bs-Latn-BA" dirty="0" err="1"/>
              <a:t>npr.delinkvencija</a:t>
            </a:r>
            <a:r>
              <a:rPr lang="bs-Latn-BA" dirty="0"/>
              <a:t>) su društveno nepoželjni, te više i otvorenije odbacivani od društva, za razliku od osoba sa stigmama koje su nepodložne kontroli ili trajne, a  koje u društvu mogu da izazovu sažaljenje, čak i organizovanu reakciju i podršku.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175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2266</TotalTime>
  <Words>4371</Words>
  <Application>Microsoft Office PowerPoint</Application>
  <PresentationFormat>Widescreen</PresentationFormat>
  <Paragraphs>367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Tahoma</vt:lpstr>
      <vt:lpstr>Trebuchet MS</vt:lpstr>
      <vt:lpstr>Wingdings</vt:lpstr>
      <vt:lpstr>Wingdings 3</vt:lpstr>
      <vt:lpstr>Facet</vt:lpstr>
      <vt:lpstr>Psihološki pristup djeci u kontaktu sa zakonom </vt:lpstr>
      <vt:lpstr>   I DJECA U SUKOBU SA ZAKONOM </vt:lpstr>
      <vt:lpstr>ADOLESCENCIJA I DELINKVENCIJA </vt:lpstr>
      <vt:lpstr>  Formula : 3+/12 +1/6 Poremećaji u ponašanju (blagi, umjereni, teški)</vt:lpstr>
      <vt:lpstr>RAZVOJ ADOLESCENATA </vt:lpstr>
      <vt:lpstr>UTICAJ RANE I KASNE MATURACIJE </vt:lpstr>
      <vt:lpstr>OSOBINE ADOLESCENATA </vt:lpstr>
      <vt:lpstr>OSOBINE ADOLESCENATA </vt:lpstr>
      <vt:lpstr>UTICAJ STIGMATIZACIJE NA MP</vt:lpstr>
      <vt:lpstr>FORMALNA I NEFORMALNA STIGMATIZACIJA </vt:lpstr>
      <vt:lpstr>TEORIJE ETIKETIRANJA </vt:lpstr>
      <vt:lpstr>TEORIJA POSRAMLJIVANJA (Shaming theory, Braitweite,1989)</vt:lpstr>
      <vt:lpstr>Zlostavljanje kao faktor rizika za MP</vt:lpstr>
      <vt:lpstr>Začarani krug zlostavljanje-nasilništvo </vt:lpstr>
      <vt:lpstr>Studija slučaja: </vt:lpstr>
      <vt:lpstr>Studija slučaja: </vt:lpstr>
      <vt:lpstr>Studija slučaja: svjedočenje</vt:lpstr>
      <vt:lpstr>PITANJE:</vt:lpstr>
      <vt:lpstr>II KOMPETENCIJE DJECE ZA UČEŠĆE U POSTUPKU </vt:lpstr>
      <vt:lpstr>Od čega zavisi sposobnost djeteta da svjedoči ? </vt:lpstr>
      <vt:lpstr>TEST: PROCJENA VAŽNOSTI SPOSOBNOSTI DJETETA </vt:lpstr>
      <vt:lpstr>Stresni aspekti svjedočenja za djecu  </vt:lpstr>
      <vt:lpstr>Problemi komunikacije sa djecom </vt:lpstr>
      <vt:lpstr>Komunikativnost i jezičke kompetencije </vt:lpstr>
      <vt:lpstr>Primjer 1. Dječak (14) u sukobu sa zakonom</vt:lpstr>
      <vt:lpstr>Primjer 2.</vt:lpstr>
      <vt:lpstr>Primjer 3.</vt:lpstr>
      <vt:lpstr>Kognitivne kompetencije djece </vt:lpstr>
      <vt:lpstr>Dječije pamćenje i zaboravljanje </vt:lpstr>
      <vt:lpstr>Faze kognitivnog razvoja mišljenja </vt:lpstr>
      <vt:lpstr>Karakteristike djece u odnosu na uzrast</vt:lpstr>
      <vt:lpstr>Sugestibilnost djece </vt:lpstr>
      <vt:lpstr>Moralnost kod djece </vt:lpstr>
      <vt:lpstr>Psihoseksualni razvoj </vt:lpstr>
      <vt:lpstr>Emocije kod djece </vt:lpstr>
      <vt:lpstr>KARAKTERISTIČNE EMOCIJE KOD DJCE </vt:lpstr>
      <vt:lpstr>Sposobnosti djeteta za učešće u postupku </vt:lpstr>
      <vt:lpstr>III Saslušanje djece </vt:lpstr>
      <vt:lpstr>Osnovni prinicipi rada stručnih savjetnika/saradnika </vt:lpstr>
      <vt:lpstr>Praksa saslušanja djece u sudu </vt:lpstr>
      <vt:lpstr>Praksa saslušanja djece u istrazi </vt:lpstr>
      <vt:lpstr>Psihološka priprema </vt:lpstr>
      <vt:lpstr>Psihološka priprema =Informisanje </vt:lpstr>
      <vt:lpstr>Psihološka procjena </vt:lpstr>
      <vt:lpstr>SMJERNICE ZA PRAVILNO VOĐENJE RAZGOVORA </vt:lpstr>
      <vt:lpstr>10 “zlatnih” pravila za  razgovora sa djecom   </vt:lpstr>
      <vt:lpstr>        VRSTE PITANJA I INTERVENCIJA  </vt:lpstr>
      <vt:lpstr>Sporna PITANJA </vt:lpstr>
      <vt:lpstr>Dobra pitanja i intervencije </vt:lpstr>
      <vt:lpstr>Konfrontiranje </vt:lpstr>
      <vt:lpstr>Izazovi u ispitivanju djece žrtava i svjedoka u istrazi i sudskom postupku </vt:lpstr>
      <vt:lpstr>Vježba</vt:lpstr>
      <vt:lpstr>      -kraj-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Djeca u riziku i djeca u sukobu sa zakonom</dc:title>
  <dc:creator>Olga Lola Ninkovic</dc:creator>
  <cp:lastModifiedBy>Olga-Lola Ninkovic</cp:lastModifiedBy>
  <cp:revision>69</cp:revision>
  <dcterms:created xsi:type="dcterms:W3CDTF">2017-03-02T12:40:19Z</dcterms:created>
  <dcterms:modified xsi:type="dcterms:W3CDTF">2022-04-26T10:33:34Z</dcterms:modified>
</cp:coreProperties>
</file>