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8" r:id="rId3"/>
    <p:sldId id="259" r:id="rId4"/>
    <p:sldId id="276" r:id="rId5"/>
    <p:sldId id="260" r:id="rId6"/>
    <p:sldId id="272" r:id="rId7"/>
    <p:sldId id="261" r:id="rId8"/>
    <p:sldId id="263" r:id="rId9"/>
    <p:sldId id="266" r:id="rId10"/>
    <p:sldId id="278" r:id="rId11"/>
    <p:sldId id="264" r:id="rId12"/>
    <p:sldId id="273" r:id="rId13"/>
    <p:sldId id="268" r:id="rId14"/>
    <p:sldId id="267" r:id="rId15"/>
    <p:sldId id="274" r:id="rId16"/>
    <p:sldId id="279" r:id="rId17"/>
    <p:sldId id="270" r:id="rId18"/>
    <p:sldId id="275" r:id="rId19"/>
    <p:sldId id="262" r:id="rId20"/>
    <p:sldId id="280" r:id="rId21"/>
    <p:sldId id="269" r:id="rId22"/>
    <p:sldId id="271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2" d="100"/>
          <a:sy n="122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04-May-22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9286AD2-18A9-4868-A4E3-7A2097A20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sr-Latn-BA" sz="6000" dirty="0"/>
              <a:t>Psihološki aspekti porodičnog nasilja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sr-Latn-B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Branislava Popović, </a:t>
            </a:r>
          </a:p>
          <a:p>
            <a:r>
              <a:rPr lang="sr-Latn-B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psiholog i psihoterapeut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A picture containing building, sitting, bench, side&#10;&#10;Description automatically generated">
            <a:extLst>
              <a:ext uri="{FF2B5EF4-FFF2-40B4-BE49-F238E27FC236}">
                <a16:creationId xmlns:a16="http://schemas.microsoft.com/office/drawing/2014/main" xmlns="" id="{282CF6DD-7FE8-4063-9551-1B7BBCE92A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E7A7CD63-7EC3-44F3-95D0-595C4019FF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F2FDCB-BCD2-49F1-A56E-0403E292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Stilovi reagovanja na nezadovoljene potrebe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1602D2-D5AA-45DE-BE62-FCEB6022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Predavanje (uslužnost i popuštanje)</a:t>
            </a:r>
          </a:p>
          <a:p>
            <a:endParaRPr lang="sr-Latn-BA" dirty="0"/>
          </a:p>
          <a:p>
            <a:r>
              <a:rPr lang="sr-Latn-BA" dirty="0"/>
              <a:t>Izbegavanje ( izbegavanje situacija, konzumiranje supstanci, distrakcije)</a:t>
            </a:r>
          </a:p>
          <a:p>
            <a:endParaRPr lang="sr-Latn-BA" dirty="0"/>
          </a:p>
          <a:p>
            <a:r>
              <a:rPr lang="sr-Latn-BA" dirty="0"/>
              <a:t>Nadkompenzovanje (preterivanja u kompenzovanju sopstvenih potreba)</a:t>
            </a:r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0F460-5F5B-4DCE-8313-636E75A2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Dinamika nasilnih odnosa u porodici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D21C90-6728-4787-8011-63C7D6D5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Faza napetosti počinioca nasilja</a:t>
            </a:r>
          </a:p>
          <a:p>
            <a:r>
              <a:rPr lang="sr-Latn-BA" dirty="0"/>
              <a:t>Faza akutnog nasilja</a:t>
            </a:r>
          </a:p>
          <a:p>
            <a:r>
              <a:rPr lang="sr-Latn-BA" dirty="0"/>
              <a:t>Faza smanjivanja napetosti - ,,medeni mesec“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1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8255C-F2C5-495A-845B-6BD7343F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Učvršćivanje zlostavljačkog ponašanja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9A553-D4A6-4DA3-BD38-E49D0EA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Direktno potkrepljenje</a:t>
            </a:r>
          </a:p>
          <a:p>
            <a:pPr marL="0" indent="0">
              <a:buNone/>
            </a:pPr>
            <a:r>
              <a:rPr lang="sr-Latn-BA" dirty="0"/>
              <a:t>Negativno potkrepljenje</a:t>
            </a:r>
          </a:p>
          <a:p>
            <a:pPr marL="0" indent="0">
              <a:buNone/>
            </a:pPr>
            <a:r>
              <a:rPr lang="sr-Latn-BA" dirty="0"/>
              <a:t>Vikarijsko potkrepljenje</a:t>
            </a:r>
          </a:p>
          <a:p>
            <a:pPr marL="0" indent="0">
              <a:buNone/>
            </a:pPr>
            <a:r>
              <a:rPr lang="sr-Latn-BA" dirty="0"/>
              <a:t>Socijalno potkrepljenje</a:t>
            </a:r>
          </a:p>
          <a:p>
            <a:pPr marL="0" indent="0">
              <a:buNone/>
            </a:pPr>
            <a:r>
              <a:rPr lang="sr-Latn-BA" dirty="0"/>
              <a:t>Odsustvo kazne (neugodna posledica ili izostanak pozitivne posledice)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8255C-F2C5-495A-845B-6BD7343F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Težina emocionalnog zlostavljanja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9A553-D4A6-4DA3-BD38-E49D0EA6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533"/>
            <a:ext cx="10058400" cy="3972559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/>
              <a:t>Teško prepoznato od okoline</a:t>
            </a:r>
          </a:p>
          <a:p>
            <a:r>
              <a:rPr lang="sr-Latn-BA" dirty="0"/>
              <a:t>Teško ga i žrtva prepoznaje</a:t>
            </a:r>
          </a:p>
          <a:p>
            <a:r>
              <a:rPr lang="sr-Latn-BA" dirty="0"/>
              <a:t>Vrlo delotvorno i podmuklo</a:t>
            </a:r>
          </a:p>
          <a:p>
            <a:r>
              <a:rPr lang="sr-Latn-BA" dirty="0"/>
              <a:t>Teško je validirati iskustvo i dobiti podršku</a:t>
            </a:r>
          </a:p>
          <a:p>
            <a:r>
              <a:rPr lang="sr-Latn-BA" dirty="0"/>
              <a:t>Konfuzija oko razumevanja i doživljaja stvarnosti, teško imenuje šta se dešava</a:t>
            </a:r>
          </a:p>
          <a:p>
            <a:r>
              <a:rPr lang="sr-Latn-BA" dirty="0"/>
              <a:t>Teško se otkriva i zaustavlja, tako da često dugo traje. </a:t>
            </a:r>
          </a:p>
          <a:p>
            <a:r>
              <a:rPr lang="sr-Latn-BA" dirty="0"/>
              <a:t>Nastaju promene u ličnosti.</a:t>
            </a:r>
          </a:p>
          <a:p>
            <a:r>
              <a:rPr lang="sr-Latn-BA" dirty="0"/>
              <a:t>Fizička bolest – somatizacija i nesvesni beg u bolest</a:t>
            </a:r>
          </a:p>
          <a:p>
            <a:r>
              <a:rPr lang="sr-Latn-BA" dirty="0"/>
              <a:t>Zlostavljanje sebe</a:t>
            </a:r>
          </a:p>
          <a:p>
            <a:r>
              <a:rPr lang="sr-Latn-BA" dirty="0"/>
              <a:t>Mehanizmi međusobno pojačavaju dejstvo jedan drugom i oslabljuju sposobnost žrtve da se pobrine za sebe</a:t>
            </a:r>
          </a:p>
          <a:p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0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02CCE-8074-4C4D-A603-ADED59915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Mehanizmi delovanja emocionalnog nasilja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A1F2B3-A35F-4EBA-9E8F-BA247F24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1377"/>
            <a:ext cx="10058400" cy="4017715"/>
          </a:xfrm>
        </p:spPr>
        <p:txBody>
          <a:bodyPr>
            <a:normAutofit fontScale="85000" lnSpcReduction="10000"/>
          </a:bodyPr>
          <a:lstStyle/>
          <a:p>
            <a:r>
              <a:rPr lang="sr-Latn-BA" b="1" dirty="0"/>
              <a:t>Podrivanje osećaja kompetentnosti i autonomije</a:t>
            </a:r>
          </a:p>
          <a:p>
            <a:r>
              <a:rPr lang="sr-Latn-BA" i="1" dirty="0"/>
              <a:t>(omalovažavanje, ismevanje, kritikovanje, ponižavanje, nametanje osećanja krivice, izazivanje bespomoćnosti,</a:t>
            </a:r>
          </a:p>
          <a:p>
            <a:r>
              <a:rPr lang="sr-Latn-BA" i="1" dirty="0"/>
              <a:t>zabrane, izolacija, kontrola...)</a:t>
            </a:r>
          </a:p>
          <a:p>
            <a:r>
              <a:rPr lang="sr-Latn-BA" b="1" dirty="0"/>
              <a:t>Podrivanje osećaja kontrole </a:t>
            </a:r>
          </a:p>
          <a:p>
            <a:r>
              <a:rPr lang="sr-Latn-BA" i="1" dirty="0"/>
              <a:t>(menjanje ,,pravila“  igre, ukidanje strukture i kriterijuma šta je dobro a šta ne)</a:t>
            </a:r>
          </a:p>
          <a:p>
            <a:r>
              <a:rPr lang="sr-Latn-BA" b="1" dirty="0"/>
              <a:t>Podrivanje potrebe za sigurnošću</a:t>
            </a:r>
          </a:p>
          <a:p>
            <a:r>
              <a:rPr lang="sr-Latn-BA" i="1" dirty="0"/>
              <a:t>(vikanje, ispadi besa, uništavanje stvarikoje su osobi važne, naglašavanje sopstvene moći, pretnje, nametanje svoje volje i zahtevanje dozvole, izolacija od bliskih osoba...)</a:t>
            </a:r>
          </a:p>
          <a:p>
            <a:pPr marL="0" indent="0">
              <a:buNone/>
            </a:pPr>
            <a:r>
              <a:rPr lang="sr-Latn-BA" b="1" dirty="0"/>
              <a:t>Potreba za validacijom </a:t>
            </a:r>
          </a:p>
          <a:p>
            <a:pPr marL="0" indent="0">
              <a:buNone/>
            </a:pPr>
            <a:r>
              <a:rPr lang="sr-Latn-BA" i="1" dirty="0"/>
              <a:t>(uskraćivanje kontakta, fizičkog i verbalnog, odbacivanje, pretnje napuštanjem...)</a:t>
            </a:r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80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8255C-F2C5-495A-845B-6BD7343F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Emocionalno zlostavljanje i trauma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9A553-D4A6-4DA3-BD38-E49D0EA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Trauma je psihološka rana, nastala delovanjem jednog ili više stresnih događaja, ali i hronično prisutnih manje stresnih događaja. Traumatski događaji uglavnom ugrožavaju život, telesni i psihički integritet, nas, nekog ili nečeg što nam je od životne važnosti.</a:t>
            </a:r>
          </a:p>
          <a:p>
            <a:pPr marL="0" indent="0">
              <a:buNone/>
            </a:pPr>
            <a:r>
              <a:rPr lang="sr-Latn-BA" dirty="0"/>
              <a:t>Traume sa velikim T – izdvojeni ugrožavajući događaji</a:t>
            </a:r>
          </a:p>
          <a:p>
            <a:pPr marL="0" indent="0">
              <a:buNone/>
            </a:pPr>
            <a:r>
              <a:rPr lang="sr-Latn-BA" dirty="0"/>
              <a:t>Traume sa malim t – relacione, kompleksne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6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B80FC-857B-4F6C-8D19-1BC146A0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E11DEE-8DD5-4184-9150-C693DE4D3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pPr algn="ctr"/>
            <a:r>
              <a:rPr lang="sr-Latn-BA" sz="3600" b="1" i="1" dirty="0"/>
              <a:t>,,Trauma nije ono što nam se događa, već ono što držimo u sebi u nedostatku empatičnog svedoka“</a:t>
            </a:r>
          </a:p>
          <a:p>
            <a:pPr lvl="8" algn="ctr"/>
            <a:r>
              <a:rPr lang="sr-Latn-BA" sz="3600" b="1" i="1" dirty="0"/>
              <a:t>Piter Levin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77721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162A1-D98E-4623-9251-6ED5ADFA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Mehanizmi reagovanja na ugroženost (Pordžis)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CB4647-C1E0-4611-AF52-386A197DF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Socijalno angažovanje ( ,,upomoć“)</a:t>
            </a:r>
          </a:p>
          <a:p>
            <a:endParaRPr lang="sr-Latn-BA" b="1" dirty="0"/>
          </a:p>
          <a:p>
            <a:r>
              <a:rPr lang="sr-Latn-BA" b="1" dirty="0"/>
              <a:t>,,Bori se ili beži“</a:t>
            </a:r>
          </a:p>
          <a:p>
            <a:endParaRPr lang="sr-Latn-BA" b="1" dirty="0"/>
          </a:p>
          <a:p>
            <a:r>
              <a:rPr lang="sr-Latn-BA" b="1" dirty="0"/>
              <a:t>Mehanizam gašenja, cepanja</a:t>
            </a:r>
          </a:p>
        </p:txBody>
      </p:sp>
    </p:spTree>
    <p:extLst>
      <p:ext uri="{BB962C8B-B14F-4D97-AF65-F5344CB8AC3E}">
        <p14:creationId xmlns:p14="http://schemas.microsoft.com/office/powerpoint/2010/main" val="315518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8255C-F2C5-495A-845B-6BD7343F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Telo sve beleži – fiziološke posledice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9A553-D4A6-4DA3-BD38-E49D0EA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Aktiviran simpatički nervni sistem – borba ili beg</a:t>
            </a:r>
          </a:p>
          <a:p>
            <a:r>
              <a:rPr lang="sr-Latn-BA" dirty="0"/>
              <a:t>Blokiran talamus – stalna senzorna preopterećenost</a:t>
            </a:r>
          </a:p>
          <a:p>
            <a:r>
              <a:rPr lang="sr-Latn-BA" dirty="0"/>
              <a:t>Desni i levi dorzalni prefrontalni korteks – gubitak osećaja za vreme</a:t>
            </a:r>
          </a:p>
          <a:p>
            <a:r>
              <a:rPr lang="sr-Latn-BA" dirty="0"/>
              <a:t>Smanjena aktivnost gotovo svake oblasti mozga – disociranost</a:t>
            </a:r>
          </a:p>
          <a:p>
            <a:r>
              <a:rPr lang="sr-Latn-BA" dirty="0"/>
              <a:t>Aktivacija nerva vagusa – registrujemo suptilne emocionalne promene</a:t>
            </a:r>
          </a:p>
          <a:p>
            <a:r>
              <a:rPr lang="sr-Latn-BA" dirty="0"/>
              <a:t>Moždano stablo i limbički sistem – aktivacija straha</a:t>
            </a:r>
          </a:p>
          <a:p>
            <a:r>
              <a:rPr lang="sr-Latn-BA" dirty="0"/>
              <a:t>Deaktivacija Brokine zone – ne može da verbalizuje</a:t>
            </a:r>
          </a:p>
        </p:txBody>
      </p:sp>
    </p:spTree>
    <p:extLst>
      <p:ext uri="{BB962C8B-B14F-4D97-AF65-F5344CB8AC3E}">
        <p14:creationId xmlns:p14="http://schemas.microsoft.com/office/powerpoint/2010/main" val="312693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9F405-618E-4C58-B827-176D9BC9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Posledice emocionalnog zlostavljanja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6EF65A-41F0-43B3-A3BB-5EDE7730E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Anksiozni simptomi, pojačana osetljivost i pobuđenost, pojačana briga i sigurnosna, zaštitna ponašanja, problemi sa snom i hipernadraženost</a:t>
            </a:r>
          </a:p>
          <a:p>
            <a:r>
              <a:rPr lang="sr-Latn-BA" dirty="0"/>
              <a:t>Depresivno raspoloženje, sniženo raspoleženje, pad vitalnog dinamizma, gubitak zadovoljstva i volje, samoosuđivanje i samoobezvreživanje, beznadežnost</a:t>
            </a:r>
          </a:p>
          <a:p>
            <a:r>
              <a:rPr lang="sr-Latn-BA" dirty="0"/>
              <a:t>Potiskivanje i negiranje, te razvoj somatskih bolesti </a:t>
            </a:r>
          </a:p>
          <a:p>
            <a:r>
              <a:rPr lang="sr-Latn-BA" dirty="0"/>
              <a:t>Apatija i anhedonija, fragmentirana sećanja, isključenost</a:t>
            </a:r>
          </a:p>
          <a:p>
            <a:r>
              <a:rPr lang="sr-Latn-BA" dirty="0"/>
              <a:t>Prisilne misli, suicidalne misli</a:t>
            </a:r>
          </a:p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7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FBDCECDC-EEE3-4128-AA5E-82A8C0879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Autofit/>
          </a:bodyPr>
          <a:lstStyle/>
          <a:p>
            <a:pPr lvl="0"/>
            <a:r>
              <a:rPr lang="en-US" sz="4000" b="0" i="0" dirty="0" err="1">
                <a:solidFill>
                  <a:schemeClr val="tx1"/>
                </a:solidFill>
                <a:effectLst/>
              </a:rPr>
              <a:t>Mnog</a:t>
            </a:r>
            <a:r>
              <a:rPr lang="sr-Latn-BA" sz="4000" dirty="0">
                <a:solidFill>
                  <a:schemeClr val="tx1"/>
                </a:solidFill>
              </a:rPr>
              <a:t>i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preživel</a:t>
            </a:r>
            <a:r>
              <a:rPr lang="sr-Latn-BA" sz="4000" dirty="0">
                <a:solidFill>
                  <a:schemeClr val="tx1"/>
                </a:solidFill>
              </a:rPr>
              <a:t>i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in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s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istiraju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da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nisu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hrabri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: ‘Da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sam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hrab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ra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zaustavi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la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bih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zlostavljanje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.’ ‘Da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sam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bi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la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hrab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ra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, ne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bih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se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boj</a:t>
            </a:r>
            <a:r>
              <a:rPr lang="sr-Latn-BA" sz="4000" b="0" i="0" dirty="0">
                <a:solidFill>
                  <a:schemeClr val="tx1"/>
                </a:solidFill>
                <a:effectLst/>
              </a:rPr>
              <a:t>ala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’ ...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Većina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nas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je to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pomešala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. Ne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započinjete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s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hrabrošću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, a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zatim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se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suočavate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strahom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.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Postajete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hrabri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jer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se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suočavate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sa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svojim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0" i="0" dirty="0" err="1">
                <a:solidFill>
                  <a:schemeClr val="tx1"/>
                </a:solidFill>
                <a:effectLst/>
              </a:rPr>
              <a:t>strahom</a:t>
            </a:r>
            <a:r>
              <a:rPr lang="en-US" sz="4000" b="0" i="0" dirty="0">
                <a:solidFill>
                  <a:schemeClr val="tx1"/>
                </a:solidFill>
                <a:effectLst/>
              </a:rPr>
              <a:t>. 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4260EDE0-989C-4E16-AF94-F652294D8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- Laura Davies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796BC5-701C-4928-A725-C725820A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Simptomi traume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37E5DA-9B18-4030-B2BB-9E55E1E8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r>
              <a:rPr lang="sr-Latn-BA" dirty="0"/>
              <a:t>Simptomi pojačane pobuđenosti</a:t>
            </a:r>
          </a:p>
          <a:p>
            <a:endParaRPr lang="sr-Latn-BA" dirty="0"/>
          </a:p>
          <a:p>
            <a:r>
              <a:rPr lang="sr-Latn-BA" dirty="0"/>
              <a:t>Simptomi izbegavanja</a:t>
            </a:r>
          </a:p>
          <a:p>
            <a:endParaRPr lang="sr-Latn-BA" dirty="0"/>
          </a:p>
          <a:p>
            <a:r>
              <a:rPr lang="sr-Latn-BA" dirty="0"/>
              <a:t>Simptomi nametanja</a:t>
            </a:r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94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F38CC-004D-4CFF-B284-611DBD91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Kako to može da izgleda?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70E71A-06DC-40B4-94D4-5DDB5440C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2667"/>
            <a:ext cx="10058400" cy="4006425"/>
          </a:xfrm>
        </p:spPr>
        <p:txBody>
          <a:bodyPr>
            <a:normAutofit fontScale="47500" lnSpcReduction="20000"/>
          </a:bodyPr>
          <a:lstStyle/>
          <a:p>
            <a:r>
              <a:rPr lang="sr-Latn-BA" dirty="0"/>
              <a:t>Pije, stalno uzima neke lekove</a:t>
            </a:r>
          </a:p>
          <a:p>
            <a:r>
              <a:rPr lang="sr-Latn-BA" dirty="0"/>
              <a:t>Ne brine o deci, ne kuva, ne sprema po kući</a:t>
            </a:r>
          </a:p>
          <a:p>
            <a:r>
              <a:rPr lang="sr-Latn-BA" dirty="0"/>
              <a:t>Zapuštena je i neuredna, smrdi, ne kupa se</a:t>
            </a:r>
          </a:p>
          <a:p>
            <a:r>
              <a:rPr lang="sr-Latn-BA" dirty="0"/>
              <a:t>Deca je uopšte ne poštuju, ništa ne slušaju</a:t>
            </a:r>
          </a:p>
          <a:p>
            <a:r>
              <a:rPr lang="sr-Latn-BA" dirty="0"/>
              <a:t>Neće odnose sa njim</a:t>
            </a:r>
          </a:p>
          <a:p>
            <a:r>
              <a:rPr lang="sr-Latn-BA" dirty="0"/>
              <a:t>Otežano kognitivno funkcionisanje</a:t>
            </a:r>
          </a:p>
          <a:p>
            <a:r>
              <a:rPr lang="sr-Latn-BA" dirty="0"/>
              <a:t>Laže, petlja, zaboravlja, rasejana je</a:t>
            </a:r>
          </a:p>
          <a:p>
            <a:r>
              <a:rPr lang="sr-Latn-BA" dirty="0"/>
              <a:t>Ponaša se i doživljava sebe kao bezvrednu, krivu, lošu, jadnu</a:t>
            </a:r>
          </a:p>
          <a:p>
            <a:r>
              <a:rPr lang="sr-Latn-BA" dirty="0"/>
              <a:t>Opravdava zlostavljača, racionalizuje njegovo ponašanje i pravda svojim</a:t>
            </a:r>
          </a:p>
          <a:p>
            <a:r>
              <a:rPr lang="sr-Latn-BA" dirty="0"/>
              <a:t>Idealizuje odnos i negira probleme</a:t>
            </a:r>
          </a:p>
          <a:p>
            <a:r>
              <a:rPr lang="sr-Latn-BA" dirty="0"/>
              <a:t>,,Ali ja njega volim...“</a:t>
            </a:r>
          </a:p>
          <a:p>
            <a:r>
              <a:rPr lang="sr-Latn-BA" dirty="0"/>
              <a:t>Histeriše, napada, provocira</a:t>
            </a:r>
          </a:p>
          <a:p>
            <a:r>
              <a:rPr lang="sr-Latn-BA" dirty="0"/>
              <a:t>Promiskuitetno ponašanje</a:t>
            </a:r>
          </a:p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3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38B29-8F87-4D88-BE1F-82ABC37D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Proces oporavka od traume</a:t>
            </a:r>
            <a:br>
              <a:rPr lang="sr-Latn-BA" dirty="0"/>
            </a:br>
            <a:r>
              <a:rPr lang="sr-Latn-BA" dirty="0"/>
              <a:t>(Herman, Butollo, 2000)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1CC64-0CCF-4B35-8410-80BDB3344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Faza uspostavljanja sigurnosti</a:t>
            </a:r>
          </a:p>
          <a:p>
            <a:r>
              <a:rPr lang="sr-Latn-BA" dirty="0"/>
              <a:t>Faza rada na stabilizaciji</a:t>
            </a:r>
          </a:p>
          <a:p>
            <a:r>
              <a:rPr lang="sr-Latn-BA" dirty="0"/>
              <a:t>Faza razrade traume/nasilja i proces žalovanja</a:t>
            </a:r>
          </a:p>
          <a:p>
            <a:r>
              <a:rPr lang="sr-Latn-BA" dirty="0"/>
              <a:t>Faza integracije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54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730D0-4A88-4647-B4B2-D0CF6536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/>
              <a:t>Hvala na pažnji!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8C8691-55CE-402F-9F66-107959A29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4A33E-A7C1-4365-81CD-28EF1F88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Porodično nasilje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222AA-4634-4530-A78E-3A219F0DE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Nasilje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ženama</a:t>
            </a:r>
            <a:r>
              <a:rPr lang="en-US" dirty="0"/>
              <a:t>”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ženama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dela </a:t>
            </a:r>
            <a:r>
              <a:rPr lang="en-US" dirty="0" err="1"/>
              <a:t>rodno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fizičke</a:t>
            </a:r>
            <a:r>
              <a:rPr lang="en-US" dirty="0"/>
              <a:t>, </a:t>
            </a:r>
            <a:r>
              <a:rPr lang="en-US" dirty="0" err="1"/>
              <a:t>seksualne</a:t>
            </a:r>
            <a:r>
              <a:rPr lang="en-US" dirty="0"/>
              <a:t>, </a:t>
            </a:r>
            <a:r>
              <a:rPr lang="en-US" dirty="0" err="1"/>
              <a:t>psihičke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patnje</a:t>
            </a:r>
            <a:r>
              <a:rPr lang="en-US" dirty="0"/>
              <a:t> za </a:t>
            </a:r>
            <a:r>
              <a:rPr lang="en-US" dirty="0" err="1"/>
              <a:t>žene</a:t>
            </a:r>
            <a:r>
              <a:rPr lang="en-US" dirty="0"/>
              <a:t>, </a:t>
            </a:r>
            <a:r>
              <a:rPr lang="en-US" dirty="0" err="1"/>
              <a:t>obuhvatajući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prijetnje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delima</a:t>
            </a:r>
            <a:r>
              <a:rPr lang="en-US" dirty="0"/>
              <a:t>, </a:t>
            </a:r>
            <a:r>
              <a:rPr lang="en-US" dirty="0" err="1"/>
              <a:t>prinudu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arbitrarno</a:t>
            </a:r>
            <a:r>
              <a:rPr lang="en-US" dirty="0"/>
              <a:t> </a:t>
            </a:r>
            <a:r>
              <a:rPr lang="en-US" dirty="0" err="1"/>
              <a:t>lišavanje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privatnom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. </a:t>
            </a:r>
            <a:endParaRPr lang="sr-Latn-BA" dirty="0"/>
          </a:p>
          <a:p>
            <a:r>
              <a:rPr lang="en-US" dirty="0"/>
              <a:t>„</a:t>
            </a:r>
            <a:r>
              <a:rPr lang="en-US" dirty="0" err="1"/>
              <a:t>Nasilje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”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dirty="0" err="1"/>
              <a:t>fizičkog</a:t>
            </a:r>
            <a:r>
              <a:rPr lang="en-US" dirty="0"/>
              <a:t>, </a:t>
            </a:r>
            <a:r>
              <a:rPr lang="en-US" dirty="0" err="1"/>
              <a:t>seksualnog</a:t>
            </a:r>
            <a:r>
              <a:rPr lang="en-US" dirty="0"/>
              <a:t>, </a:t>
            </a:r>
            <a:r>
              <a:rPr lang="en-US" dirty="0" err="1"/>
              <a:t>psihičkog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do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domaćinstvu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bivših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sadašnjih</a:t>
            </a:r>
            <a:r>
              <a:rPr lang="en-US" dirty="0"/>
              <a:t> </a:t>
            </a:r>
            <a:r>
              <a:rPr lang="en-US" dirty="0" err="1"/>
              <a:t>supružnika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, </a:t>
            </a:r>
            <a:r>
              <a:rPr lang="en-US" dirty="0" err="1"/>
              <a:t>nezavisno</a:t>
            </a:r>
            <a:r>
              <a:rPr lang="en-US" dirty="0"/>
              <a:t> od toga da li </a:t>
            </a:r>
            <a:r>
              <a:rPr lang="en-US" dirty="0" err="1"/>
              <a:t>učinilac</a:t>
            </a:r>
            <a:r>
              <a:rPr lang="en-US" dirty="0"/>
              <a:t> </a:t>
            </a:r>
            <a:r>
              <a:rPr lang="en-US" dirty="0" err="1"/>
              <a:t>dijeli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dijelio</a:t>
            </a:r>
            <a:r>
              <a:rPr lang="en-US" dirty="0"/>
              <a:t> </a:t>
            </a:r>
            <a:r>
              <a:rPr lang="en-US" dirty="0" err="1"/>
              <a:t>domaćinstvo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žrtvom</a:t>
            </a:r>
            <a:endParaRPr lang="sr-Latn-BA" dirty="0"/>
          </a:p>
          <a:p>
            <a:pPr lvl="8"/>
            <a:endParaRPr lang="sr-Latn-BA" dirty="0"/>
          </a:p>
          <a:p>
            <a:pPr lvl="8"/>
            <a:r>
              <a:rPr lang="sr-Latn-BA" dirty="0"/>
              <a:t>                 </a:t>
            </a:r>
            <a:r>
              <a:rPr lang="en-US" dirty="0" err="1"/>
              <a:t>Konvencija</a:t>
            </a:r>
            <a:r>
              <a:rPr lang="en-US" dirty="0"/>
              <a:t> </a:t>
            </a:r>
            <a:r>
              <a:rPr lang="en-US" dirty="0" err="1"/>
              <a:t>Savjeta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 o </a:t>
            </a:r>
            <a:r>
              <a:rPr lang="en-US" dirty="0" err="1"/>
              <a:t>sprečavanju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suzbijanju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ženama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178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9C9C5-E0F3-4FD9-85D1-DDACC6842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Nasilje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4BFC8C-FB0C-49DD-BEC7-A5080565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„</a:t>
            </a:r>
            <a:r>
              <a:rPr lang="sr-Latn-BA" dirty="0"/>
              <a:t>N</a:t>
            </a:r>
            <a:r>
              <a:rPr lang="en-US" dirty="0" err="1"/>
              <a:t>asilje</a:t>
            </a:r>
            <a:r>
              <a:rPr lang="en-US" dirty="0"/>
              <a:t> n</a:t>
            </a:r>
            <a:r>
              <a:rPr lang="sr-Cyrl-RS" dirty="0"/>
              <a:t>а</a:t>
            </a:r>
            <a:r>
              <a:rPr lang="en-US" dirty="0" err="1"/>
              <a:t>merno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,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,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</a:t>
            </a:r>
            <a:r>
              <a:rPr lang="sr-Cyrl-RS" dirty="0"/>
              <a:t>а, </a:t>
            </a:r>
            <a:r>
              <a:rPr lang="en-US" dirty="0" err="1"/>
              <a:t>ili</a:t>
            </a:r>
            <a:r>
              <a:rPr lang="en-US" dirty="0"/>
              <a:t> prem</a:t>
            </a:r>
            <a:r>
              <a:rPr lang="sr-Cyrl-RS" dirty="0"/>
              <a:t>а </a:t>
            </a:r>
            <a:r>
              <a:rPr lang="en-US" dirty="0" err="1"/>
              <a:t>grupi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z</a:t>
            </a:r>
            <a:r>
              <a:rPr lang="sr-Cyrl-RS" dirty="0"/>
              <a:t>а</a:t>
            </a:r>
            <a:r>
              <a:rPr lang="en-US" dirty="0" err="1"/>
              <a:t>jednici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za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, </a:t>
            </a:r>
            <a:r>
              <a:rPr lang="en-US" dirty="0" err="1"/>
              <a:t>psihičke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, </a:t>
            </a:r>
            <a:r>
              <a:rPr lang="en-US" dirty="0" err="1"/>
              <a:t>liš</a:t>
            </a:r>
            <a:r>
              <a:rPr lang="sr-Cyrl-RS" dirty="0"/>
              <a:t>а</a:t>
            </a:r>
            <a:r>
              <a:rPr lang="en-US" dirty="0"/>
              <a:t>v</a:t>
            </a:r>
            <a:r>
              <a:rPr lang="sr-Cyrl-RS" dirty="0"/>
              <a:t>а</a:t>
            </a:r>
            <a:r>
              <a:rPr lang="en-US" dirty="0" err="1"/>
              <a:t>nje</a:t>
            </a:r>
            <a:r>
              <a:rPr lang="en-US" dirty="0"/>
              <a:t>, </a:t>
            </a:r>
            <a:r>
              <a:rPr lang="en-US" dirty="0" err="1"/>
              <a:t>zanemarivanje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smrt</a:t>
            </a:r>
            <a:r>
              <a:rPr lang="en-US" dirty="0"/>
              <a:t>“. </a:t>
            </a:r>
            <a:endParaRPr lang="sr-Latn-BA" dirty="0"/>
          </a:p>
          <a:p>
            <a:endParaRPr lang="sr-Latn-BA" dirty="0"/>
          </a:p>
          <a:p>
            <a:pPr marL="201168" lvl="1" indent="0">
              <a:buNone/>
            </a:pPr>
            <a:r>
              <a:rPr lang="sr-Latn-BA" dirty="0"/>
              <a:t>					</a:t>
            </a:r>
            <a:r>
              <a:rPr lang="en-US" dirty="0" err="1"/>
              <a:t>Svetska</a:t>
            </a:r>
            <a:r>
              <a:rPr lang="en-US" dirty="0"/>
              <a:t> </a:t>
            </a:r>
            <a:r>
              <a:rPr lang="en-US" dirty="0" err="1"/>
              <a:t>zdravstvena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0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985BC-89C2-4B64-BAF5-DF900E86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Oblici nasilja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C0B388-1114-4832-AC97-5D465B8D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fizičko</a:t>
            </a:r>
            <a:r>
              <a:rPr lang="en-US" b="1" dirty="0"/>
              <a:t> </a:t>
            </a:r>
            <a:r>
              <a:rPr lang="en-US" b="1" dirty="0" err="1"/>
              <a:t>nasilje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oružja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prijetnje</a:t>
            </a:r>
            <a:r>
              <a:rPr lang="en-US" dirty="0"/>
              <a:t>, </a:t>
            </a:r>
            <a:r>
              <a:rPr lang="en-US" dirty="0" err="1"/>
              <a:t>kazne</a:t>
            </a:r>
            <a:r>
              <a:rPr lang="en-US" dirty="0"/>
              <a:t>, </a:t>
            </a:r>
            <a:r>
              <a:rPr lang="en-US" dirty="0" err="1"/>
              <a:t>dominacije</a:t>
            </a:r>
            <a:r>
              <a:rPr lang="en-US" dirty="0"/>
              <a:t>, </a:t>
            </a:r>
            <a:r>
              <a:rPr lang="en-US" dirty="0" err="1"/>
              <a:t>kontrolisanja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povrijeđivanja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načinima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, a za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tjelesnu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tešku</a:t>
            </a:r>
            <a:r>
              <a:rPr lang="en-US" dirty="0"/>
              <a:t> </a:t>
            </a:r>
            <a:r>
              <a:rPr lang="en-US" dirty="0" err="1"/>
              <a:t>tjelesnu</a:t>
            </a:r>
            <a:r>
              <a:rPr lang="en-US" dirty="0"/>
              <a:t> </a:t>
            </a:r>
            <a:r>
              <a:rPr lang="en-US" dirty="0" err="1"/>
              <a:t>povredu</a:t>
            </a:r>
            <a:r>
              <a:rPr lang="en-US" dirty="0"/>
              <a:t>; </a:t>
            </a:r>
            <a:endParaRPr lang="sr-Latn-BA" dirty="0"/>
          </a:p>
          <a:p>
            <a:r>
              <a:rPr lang="en-US" b="1" dirty="0" err="1"/>
              <a:t>psihičko</a:t>
            </a:r>
            <a:r>
              <a:rPr lang="en-US" b="1" dirty="0"/>
              <a:t> </a:t>
            </a:r>
            <a:r>
              <a:rPr lang="en-US" b="1" dirty="0" err="1"/>
              <a:t>nasilje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ozbiljnu</a:t>
            </a:r>
            <a:r>
              <a:rPr lang="en-US" dirty="0"/>
              <a:t> </a:t>
            </a:r>
            <a:r>
              <a:rPr lang="en-US" dirty="0" err="1"/>
              <a:t>prijetnju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napadnut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porodice</a:t>
            </a:r>
            <a:r>
              <a:rPr lang="en-US" dirty="0"/>
              <a:t>. Ono se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zastrašivanje</a:t>
            </a:r>
            <a:r>
              <a:rPr lang="en-US" dirty="0"/>
              <a:t>,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/>
              <a:t>kritikovanje</a:t>
            </a:r>
            <a:r>
              <a:rPr lang="en-US" dirty="0"/>
              <a:t>, </a:t>
            </a:r>
            <a:r>
              <a:rPr lang="en-US" dirty="0" err="1"/>
              <a:t>podcjenjivanje</a:t>
            </a:r>
            <a:r>
              <a:rPr lang="en-US" dirty="0"/>
              <a:t>,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optužbe</a:t>
            </a:r>
            <a:r>
              <a:rPr lang="en-US" dirty="0"/>
              <a:t>, </a:t>
            </a:r>
            <a:r>
              <a:rPr lang="en-US" dirty="0" err="1"/>
              <a:t>emocionalno</a:t>
            </a:r>
            <a:r>
              <a:rPr lang="en-US" dirty="0"/>
              <a:t> </a:t>
            </a:r>
            <a:r>
              <a:rPr lang="en-US" dirty="0" err="1"/>
              <a:t>ucjenjivanje</a:t>
            </a:r>
            <a:r>
              <a:rPr lang="en-US" dirty="0"/>
              <a:t>,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žrtve</a:t>
            </a:r>
            <a:r>
              <a:rPr lang="en-US" dirty="0"/>
              <a:t>, </a:t>
            </a:r>
            <a:r>
              <a:rPr lang="en-US" dirty="0" err="1"/>
              <a:t>verbalno</a:t>
            </a:r>
            <a:r>
              <a:rPr lang="en-US" dirty="0"/>
              <a:t> </a:t>
            </a:r>
            <a:r>
              <a:rPr lang="en-US" dirty="0" err="1"/>
              <a:t>zlostavljanje</a:t>
            </a:r>
            <a:r>
              <a:rPr lang="en-US" dirty="0"/>
              <a:t>, </a:t>
            </a:r>
            <a:r>
              <a:rPr lang="en-US" dirty="0" err="1"/>
              <a:t>uznemiravanje</a:t>
            </a:r>
            <a:r>
              <a:rPr lang="en-US" dirty="0"/>
              <a:t>, </a:t>
            </a:r>
            <a:r>
              <a:rPr lang="en-US" dirty="0" err="1"/>
              <a:t>maltretiranje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;  </a:t>
            </a:r>
            <a:endParaRPr lang="sr-Latn-BA" dirty="0"/>
          </a:p>
          <a:p>
            <a:r>
              <a:rPr lang="en-US" b="1" dirty="0" err="1"/>
              <a:t>seksualno</a:t>
            </a:r>
            <a:r>
              <a:rPr lang="en-US" b="1" dirty="0"/>
              <a:t> </a:t>
            </a:r>
            <a:r>
              <a:rPr lang="en-US" b="1" dirty="0" err="1"/>
              <a:t>nasilje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vid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polne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vid </a:t>
            </a:r>
            <a:r>
              <a:rPr lang="en-US" dirty="0" err="1"/>
              <a:t>degradiranja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ponižavanja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seksualnoj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vid </a:t>
            </a:r>
            <a:r>
              <a:rPr lang="en-US" dirty="0" err="1"/>
              <a:t>prisiljavanja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seksualni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silovanje</a:t>
            </a:r>
            <a:r>
              <a:rPr lang="en-US" dirty="0"/>
              <a:t>.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prate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psihičko</a:t>
            </a:r>
            <a:r>
              <a:rPr lang="en-US" dirty="0"/>
              <a:t> </a:t>
            </a:r>
            <a:r>
              <a:rPr lang="en-US" dirty="0" err="1"/>
              <a:t>nasilje</a:t>
            </a:r>
            <a:r>
              <a:rPr lang="en-US" dirty="0"/>
              <a:t>, a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ponižavajući</a:t>
            </a:r>
            <a:r>
              <a:rPr lang="en-US" dirty="0"/>
              <a:t>; </a:t>
            </a:r>
            <a:endParaRPr lang="sr-Latn-BA" dirty="0"/>
          </a:p>
          <a:p>
            <a:r>
              <a:rPr lang="en-US" b="1" dirty="0" err="1"/>
              <a:t>ekonomsko</a:t>
            </a:r>
            <a:r>
              <a:rPr lang="en-US" dirty="0"/>
              <a:t> </a:t>
            </a:r>
            <a:r>
              <a:rPr lang="en-US" b="1" dirty="0" err="1"/>
              <a:t>nasilje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vrijednih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kontrolisanje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, </a:t>
            </a:r>
            <a:r>
              <a:rPr lang="en-US" dirty="0" err="1"/>
              <a:t>zabrana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porodice</a:t>
            </a:r>
            <a:r>
              <a:rPr lang="en-US" dirty="0"/>
              <a:t> da </a:t>
            </a:r>
            <a:r>
              <a:rPr lang="en-US" dirty="0" err="1"/>
              <a:t>raspolaže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, </a:t>
            </a:r>
            <a:r>
              <a:rPr lang="en-US" dirty="0" err="1"/>
              <a:t>zabrana</a:t>
            </a:r>
            <a:r>
              <a:rPr lang="en-US" dirty="0"/>
              <a:t> da se </a:t>
            </a:r>
            <a:r>
              <a:rPr lang="en-US" dirty="0" err="1"/>
              <a:t>zaposli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/>
              <a:t>, </a:t>
            </a:r>
            <a:r>
              <a:rPr lang="en-US" dirty="0" err="1"/>
              <a:t>oduzimanje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za rad, </a:t>
            </a:r>
            <a:r>
              <a:rPr lang="en-US" dirty="0" err="1"/>
              <a:t>nametanje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detaljnih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trošenju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973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7E5E4-78A9-4534-90B5-B0085641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Točak nasiilja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AFCA47D-241C-4A58-AB6E-E530156AF5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462845"/>
            <a:ext cx="6321778" cy="5846410"/>
          </a:xfrm>
        </p:spPr>
      </p:pic>
    </p:spTree>
    <p:extLst>
      <p:ext uri="{BB962C8B-B14F-4D97-AF65-F5344CB8AC3E}">
        <p14:creationId xmlns:p14="http://schemas.microsoft.com/office/powerpoint/2010/main" val="382403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3516B-2BFE-4741-B6DB-C4421482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3600" dirty="0"/>
              <a:t>Bidemarnova karta:</a:t>
            </a:r>
            <a:br>
              <a:rPr lang="sr-Latn-BA" sz="3600" dirty="0"/>
            </a:br>
            <a:r>
              <a:rPr lang="sr-Latn-BA" sz="3600" dirty="0"/>
              <a:t>Emocionalno zlostavljanje</a:t>
            </a:r>
            <a:br>
              <a:rPr lang="sr-Latn-BA" sz="3600" dirty="0"/>
            </a:br>
            <a:r>
              <a:rPr lang="sr-Latn-BA" sz="3600" dirty="0"/>
              <a:t>(NiCarty, 1986.)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FDE88E-9CD0-4A59-9FCC-B0843F9C5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b="1" dirty="0"/>
              <a:t>Izolacija: </a:t>
            </a:r>
            <a:r>
              <a:rPr lang="sr-Latn-BA" i="1" dirty="0"/>
              <a:t>oduzima soc. podršku žrtvi, ljubomorni ispadi, kontrola kontakata, razvija zavisnost od zlostavljača, zajedničke ,,tajne“ kojima se ucenjuje pred drugima</a:t>
            </a:r>
          </a:p>
          <a:p>
            <a:r>
              <a:rPr lang="sr-Latn-BA" b="1" dirty="0"/>
              <a:t>Monopolizacija percepcije: </a:t>
            </a:r>
            <a:r>
              <a:rPr lang="sr-Latn-BA" i="1" dirty="0"/>
              <a:t>fiksira pažnju žrtve na narav, raspoloženje, potrebe, želje, zahteve zlostavljača, eliminiše sve inf. osim onih od zlostavljača, osujećuje svaku akciju osim pokoravanja, uloga žrtve je da prepoznaje i zadovoljava potrebe zlostavljača, kako bi održala mir</a:t>
            </a:r>
          </a:p>
          <a:p>
            <a:r>
              <a:rPr lang="sr-Latn-BA" b="1" dirty="0"/>
              <a:t>Slabost i iscrpljenost</a:t>
            </a:r>
            <a:r>
              <a:rPr lang="sr-Latn-BA" dirty="0"/>
              <a:t>: </a:t>
            </a:r>
            <a:r>
              <a:rPr lang="sr-Latn-BA" i="1" dirty="0"/>
              <a:t>oslabljuje fizičku i psihičku sposobnost za otpor, uskraćivanje elementarnih potreba (hrana, san, kretanje)</a:t>
            </a:r>
          </a:p>
          <a:p>
            <a:r>
              <a:rPr lang="sr-Latn-BA" b="1" dirty="0"/>
              <a:t>Pretnje: </a:t>
            </a:r>
            <a:r>
              <a:rPr lang="sr-Latn-BA" i="1" dirty="0"/>
              <a:t>neguje nesigurnost omalovažavanjem, održavanje strepnje, napetosti i neizvesnosti zbog mogućih reakcija počinioca</a:t>
            </a:r>
          </a:p>
          <a:p>
            <a:r>
              <a:rPr lang="sr-Latn-BA" b="1" dirty="0"/>
              <a:t>Privremena milost</a:t>
            </a:r>
            <a:r>
              <a:rPr lang="sr-Latn-BA" dirty="0"/>
              <a:t>:</a:t>
            </a:r>
            <a:r>
              <a:rPr lang="sr-Latn-BA" i="1" dirty="0"/>
              <a:t> pozitivna motivacija za pokoravanje, izvinjavanje, izjave ljubavi, pokloni, priznavanje kvaliteta žrtvi i vlastitih zabluda, stvara dodatnu konfuziju kod žrtve</a:t>
            </a:r>
          </a:p>
          <a:p>
            <a:r>
              <a:rPr lang="sr-Latn-BA" b="1" dirty="0"/>
              <a:t>Demonstracija moći</a:t>
            </a:r>
            <a:r>
              <a:rPr lang="sr-Latn-BA" b="1" i="1" dirty="0"/>
              <a:t>: </a:t>
            </a:r>
            <a:r>
              <a:rPr lang="sr-Latn-BA" i="1" dirty="0"/>
              <a:t>uzaludnost otpora, ucene i pretnje uskraćivanjem ili uništavanjem objekta vezanosti ako ne ispunjava uslove,obezvređivanje njenih alternativa za budućnost, pojačavanje zavisnosti, demonstriranje moći i neravnopravnosti moći –kontrole i mogućnosti proganjanja</a:t>
            </a:r>
          </a:p>
          <a:p>
            <a:r>
              <a:rPr lang="sr-Latn-BA" b="1" dirty="0"/>
              <a:t>Degradacija</a:t>
            </a:r>
            <a:r>
              <a:rPr lang="sr-Latn-BA" dirty="0"/>
              <a:t>: </a:t>
            </a:r>
            <a:r>
              <a:rPr lang="sr-Latn-BA" i="1" dirty="0"/>
              <a:t>otpor je gori od kapituliranja, kažnjavanje, manipulacija žrtvinom odgovornošću i saosećanjem. Kako bi odustala od svojih potreba i podredila se potrebama zlostavljača</a:t>
            </a:r>
          </a:p>
          <a:p>
            <a:r>
              <a:rPr lang="sr-Latn-BA" b="1" dirty="0"/>
              <a:t>Postavljanje besmislenih zahteva</a:t>
            </a:r>
            <a:r>
              <a:rPr lang="sr-Latn-BA" dirty="0"/>
              <a:t>: </a:t>
            </a:r>
            <a:r>
              <a:rPr lang="sr-Latn-BA" i="1" dirty="0"/>
              <a:t>razvija naviku pokoravanja, ,,dresiranje“, beapogovorne poslušnosti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2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DEC12-E72E-4D6A-B2DC-F59DBC6B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Nasilje i pojam moći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8C7EAF-456A-435D-AB49-589F80E63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Izvori moći: fizička, ekonomska, intelektualna, statusna....</a:t>
            </a:r>
          </a:p>
          <a:p>
            <a:pPr marL="0" indent="0">
              <a:buNone/>
            </a:pPr>
            <a:r>
              <a:rPr lang="sr-Latn-BA" dirty="0"/>
              <a:t>Moć je potencijal osobe da zadovolji neke svoje potrebe. Sama po sebi nije loša.</a:t>
            </a:r>
          </a:p>
          <a:p>
            <a:pPr marL="0" indent="0">
              <a:buNone/>
            </a:pPr>
            <a:r>
              <a:rPr lang="sr-Latn-BA" dirty="0"/>
              <a:t>Realizuje se tek unutar odnosa.</a:t>
            </a:r>
          </a:p>
          <a:p>
            <a:pPr marL="0" indent="0">
              <a:buNone/>
            </a:pPr>
            <a:r>
              <a:rPr lang="sr-Latn-BA" dirty="0"/>
              <a:t>Ravnomerna raspodela moći – dogovaranje, pregovaranje, zajedničke odluke</a:t>
            </a:r>
          </a:p>
          <a:p>
            <a:pPr marL="0" indent="0">
              <a:buNone/>
            </a:pPr>
            <a:r>
              <a:rPr lang="sr-Latn-BA" dirty="0"/>
              <a:t>Neravnomerna raspodela : odgovorno raspolaganje ili zloupotreba moći</a:t>
            </a:r>
          </a:p>
          <a:p>
            <a:pPr marL="0" indent="0">
              <a:buNone/>
            </a:pPr>
            <a:r>
              <a:rPr lang="sr-Latn-BA" dirty="0"/>
              <a:t>Sloboda izbora i odgovornost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6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90832-32ED-4ACA-883E-BB2CB2B9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Osnovne psihološke potrebe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F3CE8-14DA-4A0F-9678-B0BEF9EED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BA" b="1" dirty="0"/>
              <a:t>Autonomija, kompetencija i osećaj identiteta (slika o sebi)</a:t>
            </a:r>
          </a:p>
          <a:p>
            <a:pPr marL="0" indent="0">
              <a:buNone/>
            </a:pPr>
            <a:r>
              <a:rPr lang="sr-Latn-BA" dirty="0"/>
              <a:t>(nesigurnost, separaciona anksioznost, zavisnost)</a:t>
            </a:r>
          </a:p>
          <a:p>
            <a:pPr marL="0" indent="0">
              <a:buNone/>
            </a:pPr>
            <a:r>
              <a:rPr lang="sr-Latn-BA" b="1" dirty="0"/>
              <a:t>Bazična sigurnost (slika o svetu)</a:t>
            </a:r>
          </a:p>
          <a:p>
            <a:pPr marL="0" indent="0">
              <a:buNone/>
            </a:pPr>
            <a:r>
              <a:rPr lang="sr-Latn-BA" dirty="0"/>
              <a:t>(vulnerabilnost, prenadraženost, preosetljivost, bespomoćnost)</a:t>
            </a:r>
          </a:p>
          <a:p>
            <a:pPr marL="0" indent="0">
              <a:buNone/>
            </a:pPr>
            <a:r>
              <a:rPr lang="sr-Latn-BA" b="1" dirty="0"/>
              <a:t>Potreba za povezanošću sa drugima (slika o drugima)</a:t>
            </a:r>
          </a:p>
          <a:p>
            <a:pPr marL="0" indent="0">
              <a:buNone/>
            </a:pPr>
            <a:r>
              <a:rPr lang="sr-Latn-BA" dirty="0"/>
              <a:t> (samožrtvovanje i podređivanje, krivica, strah od napuštanja)</a:t>
            </a:r>
          </a:p>
          <a:p>
            <a:pPr marL="0" indent="0">
              <a:buNone/>
            </a:pPr>
            <a:r>
              <a:rPr lang="sr-Latn-BA" b="1" dirty="0"/>
              <a:t>Vrednovanje i uvažavanje</a:t>
            </a:r>
          </a:p>
          <a:p>
            <a:pPr marL="0" indent="0">
              <a:buNone/>
            </a:pPr>
            <a:r>
              <a:rPr lang="sr-Latn-BA" dirty="0"/>
              <a:t>(doživljaj bezvrednosti, nisko samopoštovanje, autodestruktivnost)</a:t>
            </a:r>
          </a:p>
          <a:p>
            <a:pPr marL="0" indent="0">
              <a:buNone/>
            </a:pPr>
            <a:r>
              <a:rPr lang="sr-Latn-BA" b="1" dirty="0"/>
              <a:t>Razumna očekivanja i realistične granice</a:t>
            </a:r>
          </a:p>
          <a:p>
            <a:pPr marL="0" indent="0">
              <a:buNone/>
            </a:pPr>
            <a:r>
              <a:rPr lang="sr-Latn-BA" dirty="0"/>
              <a:t> (privilegovanost, niska frustraciona tolerancija)</a:t>
            </a:r>
          </a:p>
          <a:p>
            <a:pPr marL="0" indent="0">
              <a:buNone/>
            </a:pPr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9804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{2E9D67D4-FC46-4890-B68E-99FE83C0F97A}tf56160789_win32</Template>
  <TotalTime>797</TotalTime>
  <Words>1432</Words>
  <Application>Microsoft Office PowerPoint</Application>
  <PresentationFormat>Custom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1_RetrospectVTI</vt:lpstr>
      <vt:lpstr>Psihološki aspekti porodičnog nasilja</vt:lpstr>
      <vt:lpstr>Mnogi preživeli insistiraju da nisu hrabri: ‘Da sam hrabra zaustavila bih zlostavljanje.’ ‘Da sam bila hrabra, ne bih se bojala’ ... Većina nas je to pomešala. Ne započinjete s hrabrošću, a zatim se suočavate sa strahom. Postajete hrabri jer se suočavate sa svojim strahom. </vt:lpstr>
      <vt:lpstr>Porodično nasilje</vt:lpstr>
      <vt:lpstr>Nasilje</vt:lpstr>
      <vt:lpstr>Oblici nasilja</vt:lpstr>
      <vt:lpstr>Točak nasiilja</vt:lpstr>
      <vt:lpstr>Bidemarnova karta: Emocionalno zlostavljanje (NiCarty, 1986.)</vt:lpstr>
      <vt:lpstr>Nasilje i pojam moći</vt:lpstr>
      <vt:lpstr>Osnovne psihološke potrebe</vt:lpstr>
      <vt:lpstr>Stilovi reagovanja na nezadovoljene potrebe</vt:lpstr>
      <vt:lpstr>Dinamika nasilnih odnosa u porodici</vt:lpstr>
      <vt:lpstr>Učvršćivanje zlostavljačkog ponašanja</vt:lpstr>
      <vt:lpstr>Težina emocionalnog zlostavljanja</vt:lpstr>
      <vt:lpstr>Mehanizmi delovanja emocionalnog nasilja</vt:lpstr>
      <vt:lpstr>Emocionalno zlostavljanje i trauma</vt:lpstr>
      <vt:lpstr>PowerPoint Presentation</vt:lpstr>
      <vt:lpstr>Mehanizmi reagovanja na ugroženost (Pordžis)</vt:lpstr>
      <vt:lpstr>Telo sve beleži – fiziološke posledice</vt:lpstr>
      <vt:lpstr>Posledice emocionalnog zlostavljanja</vt:lpstr>
      <vt:lpstr>Simptomi traume</vt:lpstr>
      <vt:lpstr>Kako to može da izgleda?</vt:lpstr>
      <vt:lpstr>Proces oporavka od traume (Herman, Butollo, 2000)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Psihološki aspekti porodičnog nasilja</dc:title>
  <dc:creator>Branislava Popovic</dc:creator>
  <cp:lastModifiedBy>Lenovo</cp:lastModifiedBy>
  <cp:revision>12</cp:revision>
  <dcterms:created xsi:type="dcterms:W3CDTF">2022-04-27T18:32:37Z</dcterms:created>
  <dcterms:modified xsi:type="dcterms:W3CDTF">2022-05-04T07:23:39Z</dcterms:modified>
</cp:coreProperties>
</file>