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3" r:id="rId23"/>
    <p:sldId id="279" r:id="rId24"/>
    <p:sldId id="280" r:id="rId25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90" d="100"/>
          <a:sy n="90" d="100"/>
        </p:scale>
        <p:origin x="307" y="-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59EC-2E55-453B-B23D-6F81F593BDF9}" type="datetimeFigureOut">
              <a:rPr lang="bs-Latn-BA" smtClean="0"/>
              <a:t>2. 4. 2022.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E567F-5C61-48DF-9209-DE3255C4C90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1958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5A35-DE6F-422F-9BAD-433B46A5C7CE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01DE-B4FF-49F1-8DEE-99B2AFD6C1D0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0667-5C81-4DC1-A5C3-C5C35B701081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EFF9-08E1-4705-8D29-BFBCB6805CAE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6B51-6C06-4239-AF8C-10C16D5D9CE4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42A-442E-41EC-B2D4-0C988E30B4C0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7E6C-7B32-4500-B132-32BB6EDC2B66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5DB-8373-46D7-99D9-7AB715544FEC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984-FBD9-4FBB-B016-BA8B71979839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0AE-3DB5-43EA-8DAC-73AE9613E6D3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AEB5-ACC6-46D7-B73B-0B362AF61F9E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FD8-B7BB-4077-8F52-686C4B405F6B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2ABE-D3CD-49DB-9FB5-60BABFD52563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C8E5-8F8B-4A08-8E60-2BA0EBADBD52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26FB-0549-4E70-B019-9CAB2D1C3015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1FA5-CD41-4CDD-9AF0-F786A3CD3C38}" type="datetime1">
              <a:rPr lang="en-US" smtClean="0"/>
              <a:t>02-Apr-22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33EE-B953-4EE3-891C-0EC0A23DF09F}" type="datetime1">
              <a:rPr lang="en-US" smtClean="0"/>
              <a:t>02-Apr-22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sz="3200" dirty="0"/>
              <a:t>OSNOVNA PRAVILA O FORMI PRESUDE I ZAHTJEVI NA KOJE PRESUDA TREBA ODGOVORITI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Emir Neradin, sudija Vrhovnog suda Federacije Bosne i Hercegovine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83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1F91-31FD-4130-8F46-87C99089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Objavljivanje presude (član 301. i 303. ZKP </a:t>
            </a:r>
            <a:r>
              <a:rPr lang="bs-Latn-BA" dirty="0" err="1"/>
              <a:t>FBiH</a:t>
            </a:r>
            <a:r>
              <a:rPr lang="bs-Latn-BA" dirty="0"/>
              <a:t> / član 300. i 302. ZKP 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FA70E-42E5-45BB-BF9C-FAAC13294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Odmah nakon što je izrečena presuda se javno objavljuje. Ako sud nije u </a:t>
            </a:r>
            <a:r>
              <a:rPr lang="bs-Latn-BA" dirty="0" err="1"/>
              <a:t>mogućnosti</a:t>
            </a:r>
            <a:r>
              <a:rPr lang="bs-Latn-BA" dirty="0"/>
              <a:t> odmah po završetku glavnog pretresa, objavljivanje se može </a:t>
            </a:r>
            <a:r>
              <a:rPr lang="bs-Latn-BA" dirty="0" err="1"/>
              <a:t>odložiti</a:t>
            </a:r>
            <a:r>
              <a:rPr lang="bs-Latn-BA" dirty="0"/>
              <a:t> za najviše tri dana i istovremeno se određuje mjesto i vrijeme presude</a:t>
            </a:r>
          </a:p>
          <a:p>
            <a:r>
              <a:rPr lang="bs-Latn-BA" dirty="0"/>
              <a:t>Objavljivanje presude se vrši javnim čitanjem izreke presude i saopštavanjem ukratko razloga presude</a:t>
            </a:r>
          </a:p>
          <a:p>
            <a:pPr eaLnBrk="1" hangingPunct="1">
              <a:lnSpc>
                <a:spcPct val="90000"/>
              </a:lnSpc>
            </a:pPr>
            <a:r>
              <a:rPr lang="bs-Latn-BA" dirty="0"/>
              <a:t> </a:t>
            </a:r>
            <a:r>
              <a:rPr lang="hr-HR" altLang="en-US" sz="1800" dirty="0"/>
              <a:t>Objavljivanje presude će se izvršiti i kad stranka, branitelj, zakonski zastupnik ili punomoćnik nije prisutan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1800" dirty="0"/>
              <a:t>Ako je javnost na glavnom pretresu bila isključena, izreka presude će se uvijek pročitati u javnom zasjedanju a sudija odnosno vijeće će odlučiti hoće li i koliko isključiti javnost pri objavljivanju razloga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1800" dirty="0"/>
              <a:t>Po objavljivanju presude sudija odnosno predsjednik vijeća će poučiti optuženog i oštećenog o pravu na žalbu i o pravu na odgovor na žalbu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1800" dirty="0"/>
              <a:t>Ako je optuženom izrečena uslovna osuda, sudija odnosno predsjednik vijeća će ga upozoriti na značaj uslovne osude i na uslove kojih se mora pridržavati </a:t>
            </a:r>
          </a:p>
          <a:p>
            <a:endParaRPr lang="bs-Latn-B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59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566-6296-44BF-A48E-C1348ED1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Unošenje izreke presude u zapisnik (član 269. ZKP </a:t>
            </a:r>
            <a:r>
              <a:rPr lang="bs-Latn-BA" dirty="0" err="1"/>
              <a:t>FBiH</a:t>
            </a:r>
            <a:r>
              <a:rPr lang="bs-Latn-BA" dirty="0"/>
              <a:t> / član 269. ZKP 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43537-5272-4564-941B-1A09FD5B6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zapisnik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glavnom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pretresu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unosi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potpuna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izreka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presude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uz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naznačenje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da li je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presuda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javno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objavljena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Izreka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presude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unesena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zapisnik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glavnom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pretresu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predstavlja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u="sng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izvornik</a:t>
            </a:r>
            <a:r>
              <a:rPr lang="en-US" b="1" u="sng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Ako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doneseno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rješenje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pritvoru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ono se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unosi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zapisnik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glavnom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pretresu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CA59-9B8F-43E8-AB7E-168BBE24F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Osnovna pravila o pisanoj izradi presude I (ZKP </a:t>
            </a:r>
            <a:r>
              <a:rPr lang="bs-Latn-BA" dirty="0" err="1"/>
              <a:t>FBiH</a:t>
            </a:r>
            <a:r>
              <a:rPr lang="bs-Latn-BA" dirty="0"/>
              <a:t> / ZKP 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3ED37-E3C7-4BC8-80D6-9161E4DF3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en-US" sz="1800" dirty="0"/>
              <a:t>Pisano izrađena presuda mora u potpunosti odgovarati presudi koja je objavljena (član 305. stav 1. ZKP FBiH / član 304. stav 1. ZKP RS)</a:t>
            </a:r>
          </a:p>
          <a:p>
            <a:pPr eaLnBrk="1" hangingPunct="1"/>
            <a:r>
              <a:rPr lang="hr-HR" altLang="en-US" sz="1800" dirty="0"/>
              <a:t>Presuda koja je objavljena mora se pisano izraditi u roku od 15 dana po objavljivanju, a u složenim stvarima, izuzetno u roku od 30 dana (član 304. stav 1. ZKP FBiH / član 303. stav 1. ZKP RS)</a:t>
            </a:r>
          </a:p>
          <a:p>
            <a:pPr eaLnBrk="1" hangingPunct="1"/>
            <a:r>
              <a:rPr lang="hr-HR" altLang="en-US" sz="1800" dirty="0"/>
              <a:t>Presudu potpisuje sudija odnosno predsjednik vijeća i zapisničar (član 304. stav 2. ZKP FBiH / član 303. stav 1. ZKP RS)</a:t>
            </a:r>
          </a:p>
          <a:p>
            <a:pPr eaLnBrk="1" hangingPunct="1"/>
            <a:r>
              <a:rPr lang="hr-HR" altLang="en-US" sz="1800" dirty="0"/>
              <a:t>Ovjereni prepis izrađene presude dostavlja se strankama, branitelju, oštećenom, osobi kojoj je oduzet predmet, pravnoj osobi kojoj je izrečeno oduzimanje imovinske koristi (član 304. stav 3. i 5. ZKP FBiH / član 303. stav 3. i 5. ZKP 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1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1C2E-B022-4629-94FD-7564C7CE3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Osnovna pravila o pisanoj izradi presude II (član 62. Pravilnika)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00E8-5677-4AE1-80CB-E6AE35985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Originalom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sudska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donesena</a:t>
            </a:r>
            <a:r>
              <a:rPr lang="en-US" dirty="0"/>
              <a:t> </a:t>
            </a:r>
            <a:r>
              <a:rPr lang="en-US" b="1" dirty="0"/>
              <a:t>u </a:t>
            </a:r>
            <a:r>
              <a:rPr lang="en-US" b="1" dirty="0" err="1"/>
              <a:t>skladu</a:t>
            </a:r>
            <a:r>
              <a:rPr lang="en-US" b="1" dirty="0"/>
              <a:t> s </a:t>
            </a:r>
            <a:r>
              <a:rPr lang="en-US" b="1" dirty="0" err="1"/>
              <a:t>procesnim</a:t>
            </a:r>
            <a:r>
              <a:rPr lang="en-US" b="1" dirty="0"/>
              <a:t> </a:t>
            </a:r>
            <a:r>
              <a:rPr lang="en-US" b="1" dirty="0" err="1"/>
              <a:t>zakonima</a:t>
            </a:r>
            <a:r>
              <a:rPr lang="en-US" dirty="0"/>
              <a:t>, </a:t>
            </a:r>
            <a:r>
              <a:rPr lang="en-US" dirty="0" err="1"/>
              <a:t>sastavljena</a:t>
            </a:r>
            <a:r>
              <a:rPr lang="en-US" dirty="0"/>
              <a:t> </a:t>
            </a:r>
            <a:r>
              <a:rPr lang="en-US" b="1" dirty="0"/>
              <a:t>u </a:t>
            </a:r>
            <a:r>
              <a:rPr lang="en-US" b="1" dirty="0" err="1"/>
              <a:t>propisanom</a:t>
            </a:r>
            <a:r>
              <a:rPr lang="en-US" b="1" dirty="0"/>
              <a:t> </a:t>
            </a:r>
            <a:r>
              <a:rPr lang="en-US" b="1" dirty="0" err="1"/>
              <a:t>obliku</a:t>
            </a:r>
            <a:r>
              <a:rPr lang="en-US" b="1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potpisana</a:t>
            </a:r>
            <a:r>
              <a:rPr lang="en-US" dirty="0"/>
              <a:t> od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parafira</a:t>
            </a:r>
            <a:r>
              <a:rPr lang="en-US" dirty="0"/>
              <a:t> </a:t>
            </a:r>
            <a:r>
              <a:rPr lang="en-US" dirty="0" err="1"/>
              <a:t>sudija</a:t>
            </a:r>
            <a:r>
              <a:rPr lang="en-US" dirty="0"/>
              <a:t> </a:t>
            </a:r>
            <a:r>
              <a:rPr lang="en-US" dirty="0" err="1"/>
              <a:t>izvjestilac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potpiše</a:t>
            </a:r>
            <a:r>
              <a:rPr lang="en-US" dirty="0"/>
              <a:t> </a:t>
            </a:r>
            <a:r>
              <a:rPr lang="en-US" dirty="0" err="1"/>
              <a:t>sudija</a:t>
            </a:r>
            <a:r>
              <a:rPr lang="en-US" dirty="0"/>
              <a:t> </a:t>
            </a:r>
            <a:r>
              <a:rPr lang="en-US" dirty="0" err="1"/>
              <a:t>pojedinac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zaposlenik</a:t>
            </a:r>
            <a:endParaRPr lang="bs-Latn-BA" dirty="0"/>
          </a:p>
          <a:p>
            <a:r>
              <a:rPr lang="en-US" dirty="0"/>
              <a:t>Original </a:t>
            </a:r>
            <a:r>
              <a:rPr lang="en-US" dirty="0" err="1"/>
              <a:t>prvostepene</a:t>
            </a:r>
            <a:r>
              <a:rPr lang="en-US" dirty="0"/>
              <a:t> </a:t>
            </a:r>
            <a:r>
              <a:rPr lang="en-US" dirty="0" err="1"/>
              <a:t>presude</a:t>
            </a:r>
            <a:r>
              <a:rPr lang="en-US" dirty="0"/>
              <a:t> </a:t>
            </a:r>
            <a:r>
              <a:rPr lang="en-US" dirty="0" err="1"/>
              <a:t>izrađuje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potpisuje</a:t>
            </a:r>
            <a:r>
              <a:rPr lang="en-US" dirty="0"/>
              <a:t> </a:t>
            </a:r>
            <a:r>
              <a:rPr lang="en-US" b="1" dirty="0" err="1"/>
              <a:t>sudija</a:t>
            </a:r>
            <a:r>
              <a:rPr lang="en-US" b="1" dirty="0"/>
              <a:t>, </a:t>
            </a:r>
            <a:r>
              <a:rPr lang="en-US" b="1" dirty="0" err="1"/>
              <a:t>odnosno</a:t>
            </a:r>
            <a:r>
              <a:rPr lang="en-US" b="1" dirty="0"/>
              <a:t> </a:t>
            </a:r>
            <a:r>
              <a:rPr lang="en-US" b="1" dirty="0" err="1"/>
              <a:t>predsjednik</a:t>
            </a:r>
            <a:r>
              <a:rPr lang="en-US" b="1" dirty="0"/>
              <a:t> </a:t>
            </a:r>
            <a:r>
              <a:rPr lang="en-US" b="1" dirty="0" err="1"/>
              <a:t>vijeća</a:t>
            </a:r>
            <a:r>
              <a:rPr lang="en-US" dirty="0"/>
              <a:t> koji je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donio</a:t>
            </a:r>
            <a:r>
              <a:rPr lang="en-US" dirty="0"/>
              <a:t>. Original </a:t>
            </a:r>
            <a:r>
              <a:rPr lang="en-US" b="1" dirty="0" err="1"/>
              <a:t>odluke</a:t>
            </a:r>
            <a:r>
              <a:rPr lang="en-US" b="1" dirty="0"/>
              <a:t> </a:t>
            </a:r>
            <a:r>
              <a:rPr lang="en-US" b="1" dirty="0" err="1"/>
              <a:t>donesene</a:t>
            </a:r>
            <a:r>
              <a:rPr lang="en-US" b="1" dirty="0"/>
              <a:t> po </a:t>
            </a:r>
            <a:r>
              <a:rPr lang="en-US" b="1" dirty="0" err="1"/>
              <a:t>pravnim</a:t>
            </a:r>
            <a:r>
              <a:rPr lang="en-US" b="1" dirty="0"/>
              <a:t> </a:t>
            </a:r>
            <a:r>
              <a:rPr lang="en-US" b="1" dirty="0" err="1"/>
              <a:t>lijekovima</a:t>
            </a:r>
            <a:r>
              <a:rPr lang="en-US" b="1" dirty="0"/>
              <a:t> </a:t>
            </a:r>
            <a:r>
              <a:rPr lang="en-US" dirty="0" err="1"/>
              <a:t>izrađuje</a:t>
            </a:r>
            <a:r>
              <a:rPr lang="en-US" dirty="0"/>
              <a:t> </a:t>
            </a:r>
            <a:r>
              <a:rPr lang="en-US" dirty="0" err="1"/>
              <a:t>sudija</a:t>
            </a:r>
            <a:r>
              <a:rPr lang="en-US" dirty="0"/>
              <a:t> </a:t>
            </a:r>
            <a:r>
              <a:rPr lang="en-US" dirty="0" err="1"/>
              <a:t>izvjestilac</a:t>
            </a:r>
            <a:r>
              <a:rPr lang="en-US" dirty="0"/>
              <a:t>, a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prezime</a:t>
            </a:r>
            <a:r>
              <a:rPr lang="en-US" dirty="0"/>
              <a:t> tog </a:t>
            </a:r>
            <a:r>
              <a:rPr lang="en-US" dirty="0" err="1"/>
              <a:t>sudije</a:t>
            </a:r>
            <a:r>
              <a:rPr lang="en-US" dirty="0"/>
              <a:t> </a:t>
            </a:r>
            <a:r>
              <a:rPr lang="en-US" dirty="0" err="1"/>
              <a:t>navodi</a:t>
            </a:r>
            <a:r>
              <a:rPr lang="en-US" dirty="0"/>
              <a:t> se u </a:t>
            </a:r>
            <a:r>
              <a:rPr lang="en-US" dirty="0" err="1"/>
              <a:t>uvodu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.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potpisom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originalu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potvrđuje</a:t>
            </a:r>
            <a:r>
              <a:rPr lang="en-US" dirty="0"/>
              <a:t> da je </a:t>
            </a:r>
            <a:r>
              <a:rPr lang="en-US" dirty="0" err="1"/>
              <a:t>izreka</a:t>
            </a:r>
            <a:r>
              <a:rPr lang="en-US" dirty="0"/>
              <a:t> </a:t>
            </a:r>
            <a:r>
              <a:rPr lang="en-US" dirty="0" err="1"/>
              <a:t>originala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identična</a:t>
            </a:r>
            <a:r>
              <a:rPr lang="en-US" dirty="0"/>
              <a:t> </a:t>
            </a:r>
            <a:r>
              <a:rPr lang="en-US" dirty="0" err="1"/>
              <a:t>izreci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zapisniku</a:t>
            </a:r>
            <a:r>
              <a:rPr lang="en-US" dirty="0"/>
              <a:t> o </a:t>
            </a:r>
            <a:r>
              <a:rPr lang="en-US" dirty="0" err="1"/>
              <a:t>vijećanju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da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razloge</a:t>
            </a:r>
            <a:r>
              <a:rPr lang="en-US" dirty="0"/>
              <a:t> u </a:t>
            </a:r>
            <a:r>
              <a:rPr lang="en-US" dirty="0" err="1"/>
              <a:t>obrazloženju</a:t>
            </a:r>
            <a:r>
              <a:rPr lang="en-US" dirty="0"/>
              <a:t> 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opredijelili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u </a:t>
            </a:r>
            <a:r>
              <a:rPr lang="en-US" dirty="0" err="1"/>
              <a:t>izreci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27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36B9-351E-400C-939E-539B22CB7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Osnovna pravila o pisanoj izradi presude III (član 62. Pravilnika)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F7F4F-729C-4A3D-9F9C-33ADAC352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prepisa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u </a:t>
            </a:r>
            <a:r>
              <a:rPr lang="en-US" dirty="0" err="1"/>
              <a:t>svemu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/>
              <a:t>originalu</a:t>
            </a:r>
            <a:endParaRPr lang="bs-Latn-BA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b="1" dirty="0" err="1"/>
              <a:t>prepise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se </a:t>
            </a:r>
            <a:r>
              <a:rPr lang="en-US" b="1" dirty="0" err="1"/>
              <a:t>ime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prezime</a:t>
            </a:r>
            <a:r>
              <a:rPr lang="en-US" b="1" dirty="0"/>
              <a:t> </a:t>
            </a:r>
            <a:r>
              <a:rPr lang="en-US" b="1" dirty="0" err="1"/>
              <a:t>potpisnika</a:t>
            </a:r>
            <a:r>
              <a:rPr lang="en-US" b="1" dirty="0"/>
              <a:t> </a:t>
            </a:r>
            <a:r>
              <a:rPr lang="en-US" b="1" dirty="0" err="1"/>
              <a:t>originala</a:t>
            </a:r>
            <a:r>
              <a:rPr lang="en-US" b="1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je original </a:t>
            </a:r>
            <a:r>
              <a:rPr lang="en-US" dirty="0" err="1"/>
              <a:t>potpisao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, </a:t>
            </a:r>
            <a:r>
              <a:rPr lang="en-US" dirty="0" err="1"/>
              <a:t>sudija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zaposlenik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skraćenica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en-US" dirty="0"/>
              <a:t> da je original </a:t>
            </a:r>
            <a:r>
              <a:rPr lang="en-US" dirty="0" err="1"/>
              <a:t>potpisan</a:t>
            </a:r>
            <a:r>
              <a:rPr lang="en-US" dirty="0"/>
              <a:t> </a:t>
            </a:r>
            <a:r>
              <a:rPr lang="bs-Latn-BA" dirty="0"/>
              <a:t>svoje</a:t>
            </a:r>
            <a:r>
              <a:rPr lang="en-US" dirty="0" err="1"/>
              <a:t>ručno</a:t>
            </a:r>
            <a:r>
              <a:rPr lang="en-US" dirty="0"/>
              <a:t>. </a:t>
            </a:r>
            <a:r>
              <a:rPr lang="en-US" dirty="0" err="1"/>
              <a:t>Ispod</a:t>
            </a:r>
            <a:r>
              <a:rPr lang="en-US" dirty="0"/>
              <a:t> toga </a:t>
            </a:r>
            <a:r>
              <a:rPr lang="en-US" dirty="0" err="1"/>
              <a:t>stavlja</a:t>
            </a:r>
            <a:r>
              <a:rPr lang="en-US" dirty="0"/>
              <a:t> se </a:t>
            </a:r>
            <a:r>
              <a:rPr lang="en-US" dirty="0" err="1"/>
              <a:t>otisak</a:t>
            </a:r>
            <a:r>
              <a:rPr lang="en-US" dirty="0"/>
              <a:t> </a:t>
            </a:r>
            <a:r>
              <a:rPr lang="en-US" dirty="0" err="1"/>
              <a:t>štambilja</a:t>
            </a:r>
            <a:r>
              <a:rPr lang="en-US" dirty="0"/>
              <a:t> o </a:t>
            </a:r>
            <a:r>
              <a:rPr lang="en-US" dirty="0" err="1"/>
              <a:t>ovjeri</a:t>
            </a:r>
            <a:r>
              <a:rPr lang="en-US" dirty="0"/>
              <a:t> </a:t>
            </a:r>
            <a:r>
              <a:rPr lang="en-US" dirty="0" err="1"/>
              <a:t>tačnosti</a:t>
            </a:r>
            <a:r>
              <a:rPr lang="en-US" dirty="0"/>
              <a:t> </a:t>
            </a:r>
            <a:r>
              <a:rPr lang="en-US" dirty="0" err="1"/>
              <a:t>prepisa</a:t>
            </a:r>
            <a:r>
              <a:rPr lang="en-US" dirty="0"/>
              <a:t> (</a:t>
            </a:r>
            <a:r>
              <a:rPr lang="en-US" dirty="0" err="1"/>
              <a:t>štambilj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4)</a:t>
            </a:r>
            <a:endParaRPr lang="bs-Latn-BA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odluci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izjaviti</a:t>
            </a:r>
            <a:r>
              <a:rPr lang="en-US" dirty="0"/>
              <a:t> </a:t>
            </a:r>
            <a:r>
              <a:rPr lang="en-US" dirty="0" err="1"/>
              <a:t>redovan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lijek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se </a:t>
            </a:r>
            <a:r>
              <a:rPr lang="en-US" dirty="0" err="1"/>
              <a:t>potpuna</a:t>
            </a:r>
            <a:r>
              <a:rPr lang="en-US" dirty="0"/>
              <a:t> </a:t>
            </a:r>
            <a:r>
              <a:rPr lang="en-US" dirty="0" err="1"/>
              <a:t>pouka</a:t>
            </a:r>
            <a:r>
              <a:rPr lang="en-US" dirty="0"/>
              <a:t> o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lijeku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47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A451E-39B1-41CC-BA90-92849DC37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Način pisanja sudskih odluka (član 63. Pravilnika)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28DE5-13C4-4F9F-9F8C-0C4BC19C5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T</a:t>
            </a:r>
            <a:r>
              <a:rPr lang="en-US" dirty="0" err="1"/>
              <a:t>ekst</a:t>
            </a:r>
            <a:r>
              <a:rPr lang="en-US" dirty="0"/>
              <a:t> </a:t>
            </a:r>
            <a:r>
              <a:rPr lang="en-US" dirty="0" err="1"/>
              <a:t>sudskih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napisan</a:t>
            </a:r>
            <a:r>
              <a:rPr lang="en-US" dirty="0"/>
              <a:t> </a:t>
            </a:r>
            <a:r>
              <a:rPr lang="en-US" b="1" dirty="0" err="1"/>
              <a:t>jasno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sažeto</a:t>
            </a:r>
            <a:endParaRPr lang="bs-Latn-BA" b="1" dirty="0"/>
          </a:p>
          <a:p>
            <a:r>
              <a:rPr lang="en-US" dirty="0"/>
              <a:t>U </a:t>
            </a:r>
            <a:r>
              <a:rPr lang="en-US" dirty="0" err="1"/>
              <a:t>pismenim</a:t>
            </a:r>
            <a:r>
              <a:rPr lang="en-US" dirty="0"/>
              <a:t> </a:t>
            </a:r>
            <a:r>
              <a:rPr lang="en-US" dirty="0" err="1"/>
              <a:t>odlukama</a:t>
            </a:r>
            <a:r>
              <a:rPr lang="en-US" dirty="0"/>
              <a:t> treba se </a:t>
            </a:r>
            <a:r>
              <a:rPr lang="en-US" dirty="0" err="1"/>
              <a:t>držati</a:t>
            </a:r>
            <a:r>
              <a:rPr lang="en-US" dirty="0"/>
              <a:t> </a:t>
            </a:r>
            <a:r>
              <a:rPr lang="en-US" b="1" dirty="0" err="1"/>
              <a:t>zakonske</a:t>
            </a:r>
            <a:r>
              <a:rPr lang="en-US" b="1" dirty="0"/>
              <a:t> </a:t>
            </a:r>
            <a:r>
              <a:rPr lang="en-US" b="1" dirty="0" err="1"/>
              <a:t>terminologije</a:t>
            </a:r>
            <a:r>
              <a:rPr lang="en-US" dirty="0"/>
              <a:t>, a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izbjegavati</a:t>
            </a:r>
            <a:r>
              <a:rPr lang="en-US" dirty="0"/>
              <a:t> </a:t>
            </a:r>
            <a:r>
              <a:rPr lang="en-US" dirty="0" err="1"/>
              <a:t>suvišnu</a:t>
            </a:r>
            <a:r>
              <a:rPr lang="en-US" dirty="0"/>
              <a:t> </a:t>
            </a:r>
            <a:r>
              <a:rPr lang="en-US" b="1" dirty="0" err="1"/>
              <a:t>upotrebu</a:t>
            </a:r>
            <a:r>
              <a:rPr lang="en-US" b="1" dirty="0"/>
              <a:t> </a:t>
            </a:r>
            <a:r>
              <a:rPr lang="en-US" b="1" dirty="0" err="1"/>
              <a:t>stranih</a:t>
            </a:r>
            <a:r>
              <a:rPr lang="en-US" b="1" dirty="0"/>
              <a:t> </a:t>
            </a:r>
            <a:r>
              <a:rPr lang="en-US" b="1" dirty="0" err="1"/>
              <a:t>riječi</a:t>
            </a:r>
            <a:r>
              <a:rPr lang="en-US" b="1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usvojene</a:t>
            </a:r>
            <a:r>
              <a:rPr lang="en-US" dirty="0"/>
              <a:t> u </a:t>
            </a:r>
            <a:r>
              <a:rPr lang="en-US" dirty="0" err="1"/>
              <a:t>redovnoj</a:t>
            </a:r>
            <a:r>
              <a:rPr lang="en-US" dirty="0"/>
              <a:t> </a:t>
            </a:r>
            <a:r>
              <a:rPr lang="en-US" dirty="0" err="1"/>
              <a:t>komunikaciji</a:t>
            </a:r>
            <a:r>
              <a:rPr lang="en-US" dirty="0"/>
              <a:t> u </a:t>
            </a:r>
            <a:r>
              <a:rPr lang="en-US" dirty="0" err="1"/>
              <a:t>sudu</a:t>
            </a:r>
            <a:r>
              <a:rPr lang="en-US" dirty="0"/>
              <a:t>. </a:t>
            </a:r>
            <a:r>
              <a:rPr lang="en-US" dirty="0" err="1"/>
              <a:t>Obrazloženje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razumljivo</a:t>
            </a:r>
            <a:r>
              <a:rPr lang="en-US" dirty="0"/>
              <a:t>, a </a:t>
            </a:r>
            <a:r>
              <a:rPr lang="en-US" dirty="0" err="1"/>
              <a:t>izražavanje</a:t>
            </a:r>
            <a:r>
              <a:rPr lang="en-US" dirty="0"/>
              <a:t> mora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/>
              <a:t>ugledu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bs-Latn-BA" dirty="0"/>
              <a:t>a</a:t>
            </a:r>
          </a:p>
          <a:p>
            <a:r>
              <a:rPr lang="en-US" dirty="0" err="1"/>
              <a:t>Vremensko</a:t>
            </a:r>
            <a:r>
              <a:rPr lang="en-US" dirty="0"/>
              <a:t> </a:t>
            </a:r>
            <a:r>
              <a:rPr lang="en-US" dirty="0" err="1"/>
              <a:t>trajanje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en-US" dirty="0"/>
              <a:t>,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bs-Latn-BA" dirty="0"/>
              <a:t> 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označavaju</a:t>
            </a:r>
            <a:r>
              <a:rPr lang="en-US" dirty="0"/>
              <a:t> se </a:t>
            </a:r>
            <a:r>
              <a:rPr lang="en-US" b="1" dirty="0"/>
              <a:t>u </a:t>
            </a:r>
            <a:r>
              <a:rPr lang="en-US" b="1" dirty="0" err="1"/>
              <a:t>izreci</a:t>
            </a:r>
            <a:r>
              <a:rPr lang="en-US" b="1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b="1" dirty="0" err="1"/>
              <a:t>brojem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slovima</a:t>
            </a:r>
            <a:endParaRPr lang="bs-Latn-BA" b="1" dirty="0"/>
          </a:p>
          <a:p>
            <a:r>
              <a:rPr lang="en-US" dirty="0"/>
              <a:t>U </a:t>
            </a:r>
            <a:r>
              <a:rPr lang="en-US" dirty="0" err="1"/>
              <a:t>izreci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obrazloženju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stranke</a:t>
            </a:r>
            <a:r>
              <a:rPr lang="en-US" dirty="0"/>
              <a:t> treba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b="1" dirty="0" err="1"/>
              <a:t>označavati</a:t>
            </a:r>
            <a:r>
              <a:rPr lang="en-US" b="1" dirty="0"/>
              <a:t> </a:t>
            </a:r>
            <a:r>
              <a:rPr lang="en-US" b="1" dirty="0" err="1"/>
              <a:t>njihovim</a:t>
            </a:r>
            <a:r>
              <a:rPr lang="en-US" b="1" dirty="0"/>
              <a:t> </a:t>
            </a:r>
            <a:r>
              <a:rPr lang="en-US" b="1" dirty="0" err="1"/>
              <a:t>imenom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prezimenom</a:t>
            </a:r>
            <a:r>
              <a:rPr lang="en-US" dirty="0"/>
              <a:t>, </a:t>
            </a:r>
            <a:r>
              <a:rPr lang="en-US" b="1" dirty="0" err="1"/>
              <a:t>odnosno</a:t>
            </a:r>
            <a:r>
              <a:rPr lang="en-US" b="1" dirty="0"/>
              <a:t> </a:t>
            </a:r>
            <a:r>
              <a:rPr lang="en-US" b="1" dirty="0" err="1"/>
              <a:t>nazivom</a:t>
            </a:r>
            <a:r>
              <a:rPr lang="en-US" b="1" dirty="0"/>
              <a:t>, </a:t>
            </a:r>
            <a:r>
              <a:rPr lang="en-US" dirty="0"/>
              <a:t>a ne po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nabrajanja</a:t>
            </a:r>
            <a:r>
              <a:rPr lang="en-US" dirty="0"/>
              <a:t> (</a:t>
            </a:r>
            <a:r>
              <a:rPr lang="en-US" dirty="0" err="1"/>
              <a:t>prvotužilac</a:t>
            </a:r>
            <a:r>
              <a:rPr lang="en-US" dirty="0"/>
              <a:t>, </a:t>
            </a:r>
            <a:r>
              <a:rPr lang="en-US" dirty="0" err="1"/>
              <a:t>drugooptuženi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  <a:r>
              <a:rPr lang="bs-Latn-BA" dirty="0"/>
              <a:t>)</a:t>
            </a:r>
          </a:p>
          <a:p>
            <a:r>
              <a:rPr lang="en-US" dirty="0"/>
              <a:t>U </a:t>
            </a:r>
            <a:r>
              <a:rPr lang="en-US" dirty="0" err="1"/>
              <a:t>tekstu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upotrebljavati</a:t>
            </a:r>
            <a:r>
              <a:rPr lang="en-US" dirty="0"/>
              <a:t> </a:t>
            </a:r>
            <a:r>
              <a:rPr lang="en-US" b="1" dirty="0" err="1"/>
              <a:t>skraćenice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op</a:t>
            </a:r>
            <a:r>
              <a:rPr lang="bs-Latn-BA" dirty="0" err="1"/>
              <a:t>št</a:t>
            </a:r>
            <a:r>
              <a:rPr lang="en-US" dirty="0" err="1"/>
              <a:t>eprihvaćene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razumljive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ne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povoda</a:t>
            </a:r>
            <a:r>
              <a:rPr lang="en-US" dirty="0"/>
              <a:t> </a:t>
            </a:r>
            <a:r>
              <a:rPr lang="en-US" dirty="0" err="1"/>
              <a:t>sumnji</a:t>
            </a:r>
            <a:r>
              <a:rPr lang="en-US" dirty="0"/>
              <a:t> o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značenju</a:t>
            </a:r>
            <a:r>
              <a:rPr lang="en-US" dirty="0"/>
              <a:t>. </a:t>
            </a:r>
            <a:r>
              <a:rPr lang="en-US" b="1" dirty="0" err="1"/>
              <a:t>Zakone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druge</a:t>
            </a:r>
            <a:r>
              <a:rPr lang="en-US" b="1" dirty="0"/>
              <a:t> </a:t>
            </a:r>
            <a:r>
              <a:rPr lang="en-US" b="1" dirty="0" err="1"/>
              <a:t>propise</a:t>
            </a:r>
            <a:r>
              <a:rPr lang="en-US" b="1" dirty="0"/>
              <a:t> </a:t>
            </a:r>
            <a:r>
              <a:rPr lang="en-US" dirty="0"/>
              <a:t>koji se </a:t>
            </a:r>
            <a:r>
              <a:rPr lang="en-US" dirty="0" err="1"/>
              <a:t>navode</a:t>
            </a:r>
            <a:r>
              <a:rPr lang="en-US" dirty="0"/>
              <a:t> u </a:t>
            </a:r>
            <a:r>
              <a:rPr lang="en-US" dirty="0" err="1"/>
              <a:t>tekstu</a:t>
            </a:r>
            <a:r>
              <a:rPr lang="en-US" dirty="0"/>
              <a:t> treba </a:t>
            </a:r>
            <a:r>
              <a:rPr lang="en-US" dirty="0" err="1"/>
              <a:t>navesti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punim </a:t>
            </a:r>
            <a:r>
              <a:rPr lang="en-US" dirty="0" err="1"/>
              <a:t>nazivom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naznačavanje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službenog</a:t>
            </a:r>
            <a:r>
              <a:rPr lang="en-US" dirty="0"/>
              <a:t> </a:t>
            </a:r>
            <a:r>
              <a:rPr lang="en-US" dirty="0" err="1"/>
              <a:t>glasila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objavljeni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6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05F73-5F1F-408A-AC77-B6C96E6A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Tehničko uređivanje sudskih odluka (član 63. Pravilnika)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E2A0-D6D8-44E4-8849-972C7C551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U</a:t>
            </a:r>
            <a:r>
              <a:rPr lang="en-US" dirty="0"/>
              <a:t> </a:t>
            </a:r>
            <a:r>
              <a:rPr lang="en-US" dirty="0" err="1"/>
              <a:t>sudskoj</a:t>
            </a:r>
            <a:r>
              <a:rPr lang="en-US" dirty="0"/>
              <a:t> </a:t>
            </a:r>
            <a:r>
              <a:rPr lang="en-US" dirty="0" err="1"/>
              <a:t>odluci</a:t>
            </a:r>
            <a:r>
              <a:rPr lang="en-US" dirty="0"/>
              <a:t> u </a:t>
            </a:r>
            <a:r>
              <a:rPr lang="en-US" dirty="0" err="1"/>
              <a:t>gornjem</a:t>
            </a:r>
            <a:r>
              <a:rPr lang="en-US" dirty="0"/>
              <a:t> </a:t>
            </a:r>
            <a:r>
              <a:rPr lang="en-US" dirty="0" err="1"/>
              <a:t>lijevom</a:t>
            </a:r>
            <a:r>
              <a:rPr lang="en-US" dirty="0"/>
              <a:t> </a:t>
            </a:r>
            <a:r>
              <a:rPr lang="en-US" dirty="0" err="1"/>
              <a:t>uglu</a:t>
            </a:r>
            <a:r>
              <a:rPr lang="bs-Latn-BA" dirty="0"/>
              <a:t> je zaglavlje</a:t>
            </a:r>
          </a:p>
          <a:p>
            <a:r>
              <a:rPr lang="bs-Latn-BA" dirty="0"/>
              <a:t>I</a:t>
            </a:r>
            <a:r>
              <a:rPr lang="en-US" dirty="0" err="1"/>
              <a:t>spod</a:t>
            </a:r>
            <a:r>
              <a:rPr lang="en-US" dirty="0"/>
              <a:t> </a:t>
            </a:r>
            <a:r>
              <a:rPr lang="en-US" dirty="0" err="1"/>
              <a:t>uvoda</a:t>
            </a:r>
            <a:r>
              <a:rPr lang="en-US" dirty="0"/>
              <a:t>, a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teksta</a:t>
            </a:r>
            <a:r>
              <a:rPr lang="en-US" dirty="0"/>
              <a:t> </a:t>
            </a:r>
            <a:r>
              <a:rPr lang="en-US" dirty="0" err="1"/>
              <a:t>izreke</a:t>
            </a:r>
            <a:r>
              <a:rPr lang="en-US" dirty="0"/>
              <a:t> u </a:t>
            </a:r>
            <a:r>
              <a:rPr lang="en-US" dirty="0" err="1"/>
              <a:t>posebnom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označiti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slovima</a:t>
            </a:r>
            <a:r>
              <a:rPr lang="en-US" dirty="0"/>
              <a:t>: "PRESUDA ILI </a:t>
            </a:r>
            <a:r>
              <a:rPr lang="en-US" dirty="0" err="1"/>
              <a:t>RJEŠENjE</a:t>
            </a:r>
            <a:r>
              <a:rPr lang="en-US" dirty="0"/>
              <a:t>„</a:t>
            </a:r>
            <a:endParaRPr lang="bs-Latn-BA" dirty="0"/>
          </a:p>
          <a:p>
            <a:r>
              <a:rPr lang="bs-Latn-BA" dirty="0"/>
              <a:t>I</a:t>
            </a:r>
            <a:r>
              <a:rPr lang="en-US" dirty="0" err="1"/>
              <a:t>spod</a:t>
            </a:r>
            <a:r>
              <a:rPr lang="en-US" dirty="0"/>
              <a:t> </a:t>
            </a:r>
            <a:r>
              <a:rPr lang="en-US" dirty="0" err="1"/>
              <a:t>izreke</a:t>
            </a:r>
            <a:r>
              <a:rPr lang="en-US" dirty="0"/>
              <a:t>, a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obrazloženja</a:t>
            </a:r>
            <a:r>
              <a:rPr lang="en-US" dirty="0"/>
              <a:t> </a:t>
            </a:r>
            <a:r>
              <a:rPr lang="en-US" dirty="0" err="1"/>
              <a:t>upisuje</a:t>
            </a:r>
            <a:r>
              <a:rPr lang="en-US" dirty="0"/>
              <a:t> se </a:t>
            </a:r>
            <a:r>
              <a:rPr lang="en-US" dirty="0" err="1"/>
              <a:t>naslov</a:t>
            </a:r>
            <a:r>
              <a:rPr lang="en-US" dirty="0"/>
              <a:t>: "</a:t>
            </a:r>
            <a:r>
              <a:rPr lang="en-US" dirty="0" err="1"/>
              <a:t>Obrazloženje</a:t>
            </a:r>
            <a:r>
              <a:rPr lang="en-US" dirty="0"/>
              <a:t>"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početnim</a:t>
            </a:r>
            <a:r>
              <a:rPr lang="en-US" dirty="0"/>
              <a:t> </a:t>
            </a:r>
            <a:r>
              <a:rPr lang="en-US" dirty="0" err="1"/>
              <a:t>slovom</a:t>
            </a:r>
            <a:r>
              <a:rPr lang="en-US" dirty="0"/>
              <a:t> bez </a:t>
            </a:r>
            <a:r>
              <a:rPr lang="en-US" dirty="0" err="1"/>
              <a:t>rastavljanja</a:t>
            </a:r>
            <a:endParaRPr lang="bs-Latn-BA" dirty="0"/>
          </a:p>
          <a:p>
            <a:r>
              <a:rPr lang="bs-Latn-BA" dirty="0"/>
              <a:t>U </a:t>
            </a:r>
            <a:r>
              <a:rPr lang="en-US" dirty="0" err="1"/>
              <a:t>donjem</a:t>
            </a:r>
            <a:r>
              <a:rPr lang="en-US" dirty="0"/>
              <a:t> </a:t>
            </a:r>
            <a:r>
              <a:rPr lang="en-US" dirty="0" err="1"/>
              <a:t>desnom</a:t>
            </a:r>
            <a:r>
              <a:rPr lang="en-US" dirty="0"/>
              <a:t> </a:t>
            </a:r>
            <a:r>
              <a:rPr lang="en-US" dirty="0" err="1"/>
              <a:t>uglu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stranici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stranicama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treba da </a:t>
            </a:r>
            <a:r>
              <a:rPr lang="en-US" dirty="0" err="1"/>
              <a:t>stoji</a:t>
            </a:r>
            <a:r>
              <a:rPr lang="en-US" dirty="0"/>
              <a:t> </a:t>
            </a:r>
            <a:r>
              <a:rPr lang="en-US" dirty="0" err="1"/>
              <a:t>oznaka</a:t>
            </a:r>
            <a:r>
              <a:rPr lang="en-US" dirty="0"/>
              <a:t> </a:t>
            </a:r>
            <a:r>
              <a:rPr lang="en-US" dirty="0" err="1"/>
              <a:t>rednog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stranice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34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FC39A-2374-4C08-9A7D-A4E7506AA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Sastavni dijelovi presude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1AE36-88D0-4420-BA3C-435B2E600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8596668" cy="4470014"/>
          </a:xfrm>
        </p:spPr>
        <p:txBody>
          <a:bodyPr/>
          <a:lstStyle/>
          <a:p>
            <a:r>
              <a:rPr lang="bs-Latn-BA" b="1" dirty="0"/>
              <a:t>Zaglavlje</a:t>
            </a:r>
            <a:r>
              <a:rPr lang="bs-Latn-BA" dirty="0"/>
              <a:t> (član 63. Pravilnika o unutrašnjem sudskom poslovanju)</a:t>
            </a:r>
          </a:p>
          <a:p>
            <a:r>
              <a:rPr lang="bs-Latn-BA" b="1" dirty="0"/>
              <a:t>Uvod</a:t>
            </a:r>
            <a:r>
              <a:rPr lang="bs-Latn-BA" dirty="0"/>
              <a:t> (član 305. stav 1. ZKP </a:t>
            </a:r>
            <a:r>
              <a:rPr lang="bs-Latn-BA" dirty="0" err="1"/>
              <a:t>FBiH</a:t>
            </a:r>
            <a:r>
              <a:rPr lang="bs-Latn-BA" dirty="0"/>
              <a:t> / član 304. stav 1. ZKP RS)</a:t>
            </a:r>
          </a:p>
          <a:p>
            <a:r>
              <a:rPr lang="bs-Latn-BA" b="1" dirty="0"/>
              <a:t>Izreka</a:t>
            </a:r>
            <a:r>
              <a:rPr lang="bs-Latn-BA" dirty="0"/>
              <a:t> (član 305. stav 1. ZKP </a:t>
            </a:r>
            <a:r>
              <a:rPr lang="bs-Latn-BA" dirty="0" err="1"/>
              <a:t>FBiH</a:t>
            </a:r>
            <a:r>
              <a:rPr lang="bs-Latn-BA" dirty="0"/>
              <a:t> / član 304. stav 1. ZKP RS)</a:t>
            </a:r>
          </a:p>
          <a:p>
            <a:r>
              <a:rPr lang="bs-Latn-BA" b="1" dirty="0"/>
              <a:t>Obrazloženje</a:t>
            </a:r>
            <a:r>
              <a:rPr lang="bs-Latn-BA" dirty="0"/>
              <a:t> (član 305. stav 1. ZKP </a:t>
            </a:r>
            <a:r>
              <a:rPr lang="bs-Latn-BA" dirty="0" err="1"/>
              <a:t>FBiH</a:t>
            </a:r>
            <a:r>
              <a:rPr lang="bs-Latn-BA" dirty="0"/>
              <a:t> / član 304. stav 1. ZKP RS)</a:t>
            </a:r>
          </a:p>
          <a:p>
            <a:r>
              <a:rPr lang="bs-Latn-BA" b="1" dirty="0"/>
              <a:t>Potpis sudije, odnosno predsjednika vijeća i zapisničara</a:t>
            </a:r>
            <a:r>
              <a:rPr lang="bs-Latn-BA" dirty="0"/>
              <a:t> (član 304. stav 2. ZKP </a:t>
            </a:r>
            <a:r>
              <a:rPr lang="bs-Latn-BA" dirty="0" err="1"/>
              <a:t>FBiH</a:t>
            </a:r>
            <a:r>
              <a:rPr lang="bs-Latn-BA" dirty="0"/>
              <a:t> / član 303. stav 2. ZKP RS)</a:t>
            </a:r>
          </a:p>
          <a:p>
            <a:r>
              <a:rPr lang="bs-Latn-BA" b="1" dirty="0"/>
              <a:t>Pouka optuženom i oštećenom o pravu na žalbu </a:t>
            </a:r>
            <a:r>
              <a:rPr lang="bs-Latn-BA" dirty="0"/>
              <a:t>(član 304. stav 4. ZKP </a:t>
            </a:r>
            <a:r>
              <a:rPr lang="bs-Latn-BA" dirty="0" err="1"/>
              <a:t>FBiH</a:t>
            </a:r>
            <a:r>
              <a:rPr lang="bs-Latn-BA" dirty="0"/>
              <a:t> / član 303. stav 4. ZKP RS)</a:t>
            </a:r>
          </a:p>
          <a:p>
            <a:r>
              <a:rPr lang="bs-Latn-BA" b="1" dirty="0"/>
              <a:t>Pouka o pravu na žalbu </a:t>
            </a:r>
            <a:r>
              <a:rPr lang="bs-Latn-BA" dirty="0"/>
              <a:t>licu od koga je presudom oduzet predmet i pravnom licu (ali i fizičkom) kojem je izrečeno oduzimanje imovinske koristi (član 304. stav 5. ZKP </a:t>
            </a:r>
            <a:r>
              <a:rPr lang="bs-Latn-BA" dirty="0" err="1"/>
              <a:t>FBiH</a:t>
            </a:r>
            <a:r>
              <a:rPr lang="bs-Latn-BA" dirty="0"/>
              <a:t> / član 304. stav 4. ZKP RS)</a:t>
            </a:r>
          </a:p>
          <a:p>
            <a:endParaRPr lang="bs-Latn-B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24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75C0-E0DC-4B80-85C8-E7FA1D9B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Izgled zaglavlja (član 63. Pravilnika o unutrašnjem sudskom poslovanju)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A1B1C-FDFD-4AB1-B853-2ABF8732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sudskoj</a:t>
            </a:r>
            <a:r>
              <a:rPr lang="en-US" dirty="0"/>
              <a:t> </a:t>
            </a:r>
            <a:r>
              <a:rPr lang="en-US" dirty="0" err="1"/>
              <a:t>odluci</a:t>
            </a:r>
            <a:r>
              <a:rPr lang="en-US" dirty="0"/>
              <a:t> u </a:t>
            </a:r>
            <a:r>
              <a:rPr lang="en-US" dirty="0" err="1"/>
              <a:t>gornjem</a:t>
            </a:r>
            <a:r>
              <a:rPr lang="en-US" dirty="0"/>
              <a:t> </a:t>
            </a:r>
            <a:r>
              <a:rPr lang="en-US" dirty="0" err="1"/>
              <a:t>lijevom</a:t>
            </a:r>
            <a:r>
              <a:rPr lang="en-US" dirty="0"/>
              <a:t> </a:t>
            </a:r>
            <a:r>
              <a:rPr lang="en-US" dirty="0" err="1"/>
              <a:t>uglu</a:t>
            </a:r>
            <a:r>
              <a:rPr lang="en-US" dirty="0"/>
              <a:t> treba da </a:t>
            </a:r>
            <a:r>
              <a:rPr lang="en-US" dirty="0" err="1"/>
              <a:t>stoji</a:t>
            </a:r>
            <a:r>
              <a:rPr lang="en-US" dirty="0"/>
              <a:t>: </a:t>
            </a:r>
            <a:endParaRPr lang="bs-Latn-BA" dirty="0"/>
          </a:p>
          <a:p>
            <a:pPr lvl="1"/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, </a:t>
            </a:r>
            <a:endParaRPr lang="bs-Latn-BA" dirty="0"/>
          </a:p>
          <a:p>
            <a:pPr lvl="1"/>
            <a:r>
              <a:rPr lang="en-US" dirty="0" err="1"/>
              <a:t>entiteta</a:t>
            </a:r>
            <a:r>
              <a:rPr lang="en-US" dirty="0"/>
              <a:t>, </a:t>
            </a:r>
            <a:endParaRPr lang="bs-Latn-BA" dirty="0"/>
          </a:p>
          <a:p>
            <a:pPr lvl="1"/>
            <a:r>
              <a:rPr lang="en-US" dirty="0" err="1"/>
              <a:t>kantona</a:t>
            </a:r>
            <a:r>
              <a:rPr lang="en-US" dirty="0"/>
              <a:t>, </a:t>
            </a:r>
            <a:endParaRPr lang="bs-Latn-BA" dirty="0"/>
          </a:p>
          <a:p>
            <a:pPr lvl="1"/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, </a:t>
            </a:r>
            <a:endParaRPr lang="bs-Latn-BA" dirty="0"/>
          </a:p>
          <a:p>
            <a:pPr lvl="1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, </a:t>
            </a:r>
            <a:endParaRPr lang="bs-Latn-BA" dirty="0"/>
          </a:p>
          <a:p>
            <a:pPr lvl="1"/>
            <a:r>
              <a:rPr lang="en-US" dirty="0"/>
              <a:t>datum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,</a:t>
            </a:r>
            <a:endParaRPr lang="bs-Latn-BA" dirty="0"/>
          </a:p>
          <a:p>
            <a:pPr lvl="1"/>
            <a:r>
              <a:rPr lang="en-US" dirty="0"/>
              <a:t>u </a:t>
            </a:r>
            <a:r>
              <a:rPr lang="en-US" dirty="0" err="1"/>
              <a:t>odlukama</a:t>
            </a:r>
            <a:r>
              <a:rPr lang="en-US" dirty="0"/>
              <a:t> </a:t>
            </a:r>
            <a:r>
              <a:rPr lang="en-US" dirty="0" err="1"/>
              <a:t>sudova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Distrikta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suda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07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05D6-F17A-42D9-8EF4-DE33F823D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800" dirty="0"/>
              <a:t>Sadržaj uvoda pisano izrađene presude (član 305. stav 2. ZKP </a:t>
            </a:r>
            <a:r>
              <a:rPr lang="bs-Latn-BA" sz="2800" dirty="0" err="1"/>
              <a:t>FBiH</a:t>
            </a:r>
            <a:r>
              <a:rPr lang="bs-Latn-BA" sz="2800" dirty="0"/>
              <a:t> / član 304. stav 2. ZKP RS)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0CEB0-3B20-4EB1-A259-007FAFD2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bs-Latn-BA" altLang="en-US" sz="1800" dirty="0" err="1"/>
              <a:t>Naznačenje</a:t>
            </a:r>
            <a:r>
              <a:rPr lang="bs-Latn-BA" altLang="en-US" sz="1800" dirty="0"/>
              <a:t> da se presuda izriče u ime </a:t>
            </a:r>
            <a:r>
              <a:rPr lang="bs-Latn-BA" altLang="en-US" sz="1800" dirty="0" err="1"/>
              <a:t>FBiH</a:t>
            </a:r>
            <a:r>
              <a:rPr lang="bs-Latn-BA" altLang="en-US" sz="1800" dirty="0"/>
              <a:t> / RS </a:t>
            </a:r>
          </a:p>
          <a:p>
            <a:pPr eaLnBrk="1" hangingPunct="1"/>
            <a:r>
              <a:rPr lang="bs-Latn-BA" altLang="en-US" sz="1800" dirty="0"/>
              <a:t>Naziv suda</a:t>
            </a:r>
          </a:p>
          <a:p>
            <a:pPr eaLnBrk="1" hangingPunct="1"/>
            <a:r>
              <a:rPr lang="bs-Latn-BA" altLang="en-US" sz="1800" dirty="0"/>
              <a:t>Ime i prezime predsjednika i članova vijeća i zapisničara</a:t>
            </a:r>
          </a:p>
          <a:p>
            <a:pPr eaLnBrk="1" hangingPunct="1"/>
            <a:r>
              <a:rPr lang="bs-Latn-BA" altLang="en-US" sz="1800" dirty="0"/>
              <a:t>Ime i prezime </a:t>
            </a:r>
            <a:r>
              <a:rPr lang="bs-Latn-BA" altLang="en-US" sz="1800" dirty="0" smtClean="0"/>
              <a:t>optuženog (naziv pravne osobe i ime zastupnika)</a:t>
            </a:r>
            <a:endParaRPr lang="bs-Latn-BA" altLang="en-US" sz="1800" dirty="0"/>
          </a:p>
          <a:p>
            <a:pPr eaLnBrk="1" hangingPunct="1"/>
            <a:r>
              <a:rPr lang="bs-Latn-BA" altLang="en-US" sz="1800" dirty="0"/>
              <a:t>Krivično djelo za koje je </a:t>
            </a:r>
            <a:r>
              <a:rPr lang="bs-Latn-BA" altLang="en-US" sz="1800" dirty="0" smtClean="0"/>
              <a:t>optužen (iz optužnice)</a:t>
            </a:r>
            <a:endParaRPr lang="bs-Latn-BA" altLang="en-US" sz="1800" dirty="0"/>
          </a:p>
          <a:p>
            <a:pPr eaLnBrk="1" hangingPunct="1"/>
            <a:r>
              <a:rPr lang="bs-Latn-BA" altLang="en-US" sz="1800" dirty="0"/>
              <a:t>Da li je optuženi bio prisutan na glavnom </a:t>
            </a:r>
            <a:r>
              <a:rPr lang="bs-Latn-BA" altLang="en-US" sz="1800" dirty="0" smtClean="0"/>
              <a:t>pretresu (?)</a:t>
            </a:r>
            <a:endParaRPr lang="bs-Latn-BA" altLang="en-US" sz="1800" dirty="0"/>
          </a:p>
          <a:p>
            <a:pPr eaLnBrk="1" hangingPunct="1"/>
            <a:r>
              <a:rPr lang="bs-Latn-BA" altLang="en-US" sz="1800" dirty="0"/>
              <a:t>Dan održavanja glavnog </a:t>
            </a:r>
            <a:r>
              <a:rPr lang="bs-Latn-BA" altLang="en-US" sz="1800" dirty="0" smtClean="0"/>
              <a:t>pretresa (dan završetka glavnog pretresa)</a:t>
            </a:r>
            <a:endParaRPr lang="bs-Latn-BA" altLang="en-US" sz="1800" dirty="0"/>
          </a:p>
          <a:p>
            <a:pPr eaLnBrk="1" hangingPunct="1"/>
            <a:r>
              <a:rPr lang="bs-Latn-BA" altLang="en-US" sz="1800" dirty="0"/>
              <a:t>Da li je glavni pretres bio javan</a:t>
            </a:r>
          </a:p>
          <a:p>
            <a:pPr eaLnBrk="1" hangingPunct="1"/>
            <a:r>
              <a:rPr lang="bs-Latn-BA" altLang="en-US" sz="1800" dirty="0"/>
              <a:t>Ime i prezime tužioca, branioca, zakonskog zastupnika i punomoćnika koji su bili prisutni na glavnom pretresu</a:t>
            </a:r>
          </a:p>
          <a:p>
            <a:pPr eaLnBrk="1" hangingPunct="1"/>
            <a:r>
              <a:rPr lang="bs-Latn-BA" altLang="en-US" sz="1800" dirty="0"/>
              <a:t>Dan objavljivanja izrečene presude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/>
              <a:t>Odlučivanje</a:t>
            </a:r>
            <a:r>
              <a:rPr lang="bs-Latn-BA" dirty="0"/>
              <a:t> u krivičnom postupku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000" dirty="0"/>
              <a:t>Proces koji obuhvata: </a:t>
            </a:r>
          </a:p>
          <a:p>
            <a:pPr lvl="1"/>
            <a:r>
              <a:rPr lang="bs-Latn-BA" dirty="0"/>
              <a:t>- Donošenje odluke od strane sudije pojedinca ili vijećanje i glasanje (vijeće)</a:t>
            </a:r>
          </a:p>
          <a:p>
            <a:pPr lvl="1"/>
            <a:r>
              <a:rPr lang="bs-Latn-BA" dirty="0"/>
              <a:t>- </a:t>
            </a:r>
            <a:r>
              <a:rPr lang="bs-Latn-BA" dirty="0" smtClean="0"/>
              <a:t>Objava </a:t>
            </a:r>
            <a:endParaRPr lang="bs-Latn-BA" dirty="0"/>
          </a:p>
          <a:p>
            <a:pPr lvl="1"/>
            <a:r>
              <a:rPr lang="bs-Latn-BA" dirty="0"/>
              <a:t>- Pismena izrada odluke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32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65BF6-AFEA-4118-BC97-0597E9BD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Uopšte o izreci i obrazloženju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D83E2-BADD-4F71-9752-E603B4718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721"/>
            <a:ext cx="8596668" cy="4598642"/>
          </a:xfrm>
        </p:spPr>
        <p:txBody>
          <a:bodyPr>
            <a:normAutofit/>
          </a:bodyPr>
          <a:lstStyle/>
          <a:p>
            <a:r>
              <a:rPr lang="bs-Latn-BA" dirty="0"/>
              <a:t>Izreka je centralni dio presude koji sadrži odluku suda o primjeni zakona u konkretnom </a:t>
            </a:r>
            <a:r>
              <a:rPr lang="bs-Latn-BA" dirty="0" smtClean="0"/>
              <a:t>slučaju</a:t>
            </a:r>
            <a:endParaRPr lang="bs-Latn-BA" dirty="0"/>
          </a:p>
          <a:p>
            <a:r>
              <a:rPr lang="bs-Latn-BA" dirty="0"/>
              <a:t>Obrazloženje je dio odluke u kojem sud izlaže proces formiranja odluke - ocjenu dokaza i primjenu zakona. </a:t>
            </a:r>
          </a:p>
          <a:p>
            <a:r>
              <a:rPr lang="bs-Latn-BA" dirty="0"/>
              <a:t>Obrazloženje je namijenjeno strankama, višem sudu i javnosti</a:t>
            </a:r>
          </a:p>
          <a:p>
            <a:r>
              <a:rPr lang="bs-Latn-BA" dirty="0"/>
              <a:t>Obrazloženje </a:t>
            </a:r>
            <a:r>
              <a:rPr lang="bs-Latn-BA" dirty="0" err="1"/>
              <a:t>omogućava</a:t>
            </a:r>
            <a:r>
              <a:rPr lang="bs-Latn-BA" dirty="0"/>
              <a:t>: </a:t>
            </a:r>
          </a:p>
          <a:p>
            <a:pPr lvl="1"/>
            <a:r>
              <a:rPr lang="bs-Latn-BA" dirty="0"/>
              <a:t>Razumijevanje i prihvatanje sudske odluke</a:t>
            </a:r>
          </a:p>
          <a:p>
            <a:pPr lvl="1"/>
            <a:r>
              <a:rPr lang="bs-Latn-BA" dirty="0"/>
              <a:t>Strankama </a:t>
            </a:r>
            <a:r>
              <a:rPr lang="bs-Latn-BA" dirty="0" err="1"/>
              <a:t>omogućava</a:t>
            </a:r>
            <a:r>
              <a:rPr lang="bs-Latn-BA" dirty="0"/>
              <a:t> ostvarivanje prava na žalbu</a:t>
            </a:r>
          </a:p>
          <a:p>
            <a:pPr lvl="1"/>
            <a:r>
              <a:rPr lang="bs-Latn-BA" dirty="0"/>
              <a:t>Kontrolu sudskih odluka</a:t>
            </a:r>
          </a:p>
          <a:p>
            <a:pPr lvl="1"/>
            <a:r>
              <a:rPr lang="bs-Latn-BA" dirty="0"/>
              <a:t>Sprječava </a:t>
            </a:r>
            <a:r>
              <a:rPr lang="bs-Latn-BA" dirty="0" err="1"/>
              <a:t>arbirtrernost</a:t>
            </a:r>
            <a:r>
              <a:rPr lang="bs-Latn-BA" dirty="0"/>
              <a:t> i samovolju</a:t>
            </a:r>
          </a:p>
          <a:p>
            <a:pPr lvl="1"/>
            <a:r>
              <a:rPr lang="bs-Latn-BA" dirty="0"/>
              <a:t>Ujednačavanje sudske prakse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05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BAD7A-5B05-4744-946E-136A3EC59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094" y="599440"/>
            <a:ext cx="8596668" cy="1320800"/>
          </a:xfrm>
        </p:spPr>
        <p:txBody>
          <a:bodyPr/>
          <a:lstStyle/>
          <a:p>
            <a:r>
              <a:rPr lang="bs-Latn-BA" dirty="0"/>
              <a:t>Primjer uspostavljanje standarda u formatiranju teksta sudskih odluka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D1102-8CA2-4DBB-AB76-8CC860401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dirty="0"/>
              <a:t>Margine (gornja, donja, lijeve, desno) 2,50 cm</a:t>
            </a:r>
          </a:p>
          <a:p>
            <a:pPr algn="just"/>
            <a:r>
              <a:rPr lang="bs-Latn-BA" dirty="0"/>
              <a:t>Vrsta slova (font) – Times New Roman</a:t>
            </a:r>
          </a:p>
          <a:p>
            <a:pPr algn="just"/>
            <a:r>
              <a:rPr lang="bs-Latn-BA" dirty="0" err="1"/>
              <a:t>Velična</a:t>
            </a:r>
            <a:r>
              <a:rPr lang="bs-Latn-BA" dirty="0"/>
              <a:t> slova 12</a:t>
            </a:r>
          </a:p>
          <a:p>
            <a:pPr algn="just"/>
            <a:r>
              <a:rPr lang="bs-Latn-BA" dirty="0"/>
              <a:t>Prored 1</a:t>
            </a:r>
          </a:p>
          <a:p>
            <a:pPr algn="just"/>
            <a:r>
              <a:rPr lang="bs-Latn-BA" dirty="0"/>
              <a:t>Standardizacija u pogledu izgleda sudskih odluka nije propisana, uspostavlja se interno na nivou sudova</a:t>
            </a:r>
          </a:p>
          <a:p>
            <a:pPr algn="just"/>
            <a:r>
              <a:rPr lang="bs-Latn-BA" dirty="0"/>
              <a:t>Primjer: U Republici Srbiji je dopisom Vrhovnog kasacionog suda od 23.11.2016. godine uspostavljen standardan izgled i forma sudskih odluka po tačno određenim parametrima za formatiranje teksta.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91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2A82-4029-4059-B21F-03FF4C46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Zahtjevi na koje presuda treba da odgovori 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EF8F5-8A0E-47E1-A075-BF3182584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b="1" dirty="0"/>
              <a:t>Jasnoća i preciznost </a:t>
            </a:r>
            <a:r>
              <a:rPr lang="bs-Latn-BA" dirty="0"/>
              <a:t>u pisanju – riječi i rečenične konstrukcije moraju na siguran način uputiti na razloge presude, koji moraju biti jasni i nedvosmisleni </a:t>
            </a:r>
            <a:r>
              <a:rPr lang="en-US" dirty="0" err="1"/>
              <a:t>Pri</a:t>
            </a:r>
            <a:r>
              <a:rPr lang="bs-Latn-BA" dirty="0"/>
              <a:t> </a:t>
            </a:r>
            <a:r>
              <a:rPr lang="en-US" dirty="0"/>
              <a:t>tom</a:t>
            </a:r>
            <a:r>
              <a:rPr lang="bs-Latn-BA" dirty="0"/>
              <a:t>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logike</a:t>
            </a:r>
            <a:r>
              <a:rPr lang="en-US" dirty="0"/>
              <a:t>, </a:t>
            </a:r>
            <a:r>
              <a:rPr lang="en-US" dirty="0" err="1"/>
              <a:t>argumentacije</a:t>
            </a:r>
            <a:r>
              <a:rPr lang="en-US" dirty="0"/>
              <a:t>, </a:t>
            </a:r>
            <a:r>
              <a:rPr lang="en-US" dirty="0" err="1"/>
              <a:t>psihologije</a:t>
            </a:r>
            <a:r>
              <a:rPr lang="bs-Latn-BA" dirty="0"/>
              <a:t> i</a:t>
            </a:r>
            <a:r>
              <a:rPr lang="en-US" dirty="0"/>
              <a:t> </a:t>
            </a:r>
            <a:r>
              <a:rPr lang="en-US" dirty="0" err="1"/>
              <a:t>gramatike</a:t>
            </a:r>
            <a:endParaRPr lang="bs-Latn-BA" dirty="0"/>
          </a:p>
          <a:p>
            <a:r>
              <a:rPr lang="bs-Latn-BA" b="1" dirty="0"/>
              <a:t>Razumljivost</a:t>
            </a:r>
            <a:r>
              <a:rPr lang="bs-Latn-BA" dirty="0"/>
              <a:t> - pored toga što treba biti pravno korektna, odnosno pravilna i zakonita, p</a:t>
            </a:r>
            <a:r>
              <a:rPr lang="en-US" dirty="0" err="1"/>
              <a:t>resuda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razumljiva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čitljiva</a:t>
            </a:r>
            <a:r>
              <a:rPr lang="bs-Latn-BA" dirty="0"/>
              <a:t>. Potrebno je </a:t>
            </a:r>
            <a:r>
              <a:rPr lang="bs-Latn-BA" dirty="0" err="1"/>
              <a:t>oditi</a:t>
            </a:r>
            <a:r>
              <a:rPr lang="bs-Latn-BA" dirty="0"/>
              <a:t> računa o organizaciji teksta, razdvajanju odlomaka, preglednosti, jasnoći teksta i konciznosti, </a:t>
            </a:r>
          </a:p>
          <a:p>
            <a:r>
              <a:rPr lang="bs-Latn-BA" dirty="0"/>
              <a:t>Fokus treba biti na onome što je </a:t>
            </a:r>
            <a:r>
              <a:rPr lang="bs-Latn-BA" b="1" dirty="0"/>
              <a:t>relevantno</a:t>
            </a:r>
            <a:r>
              <a:rPr lang="bs-Latn-BA" dirty="0"/>
              <a:t>, potrebno je </a:t>
            </a:r>
            <a:r>
              <a:rPr lang="bs-Latn-BA" dirty="0" err="1"/>
              <a:t>identifikovati</a:t>
            </a:r>
            <a:r>
              <a:rPr lang="bs-Latn-BA" dirty="0"/>
              <a:t> odlučne činjenice i njima se baviti a izbjeći sve što nije od značaja za donošenje odluke.</a:t>
            </a:r>
          </a:p>
          <a:p>
            <a:r>
              <a:rPr lang="bs-Latn-BA" dirty="0"/>
              <a:t>Voditi računa da se izbjegnu </a:t>
            </a:r>
            <a:r>
              <a:rPr lang="bs-Latn-BA" b="1" dirty="0"/>
              <a:t>ponavljanja</a:t>
            </a:r>
            <a:r>
              <a:rPr lang="bs-Latn-BA" dirty="0"/>
              <a:t> u tekstu</a:t>
            </a:r>
          </a:p>
          <a:p>
            <a:r>
              <a:rPr lang="bs-Latn-BA" b="1" dirty="0"/>
              <a:t>Prekomjerno obrazloženje </a:t>
            </a:r>
            <a:r>
              <a:rPr lang="bs-Latn-BA" dirty="0"/>
              <a:t>i </a:t>
            </a:r>
            <a:r>
              <a:rPr lang="bs-Latn-BA" b="1" dirty="0"/>
              <a:t>dugačke rečenice </a:t>
            </a:r>
            <a:r>
              <a:rPr lang="bs-Latn-BA" dirty="0"/>
              <a:t>umanjuju jasnoću </a:t>
            </a:r>
            <a:r>
              <a:rPr lang="bs-Latn-BA" dirty="0" err="1"/>
              <a:t>izražavanja</a:t>
            </a:r>
            <a:r>
              <a:rPr lang="bs-Latn-BA" dirty="0"/>
              <a:t> </a:t>
            </a:r>
          </a:p>
          <a:p>
            <a:r>
              <a:rPr lang="en-US" b="1" dirty="0" err="1"/>
              <a:t>Jezgrovito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bs-Latn-BA" dirty="0"/>
              <a:t>traži od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 da </a:t>
            </a:r>
            <a:r>
              <a:rPr lang="en-US" dirty="0" err="1"/>
              <a:t>precizno</a:t>
            </a:r>
            <a:r>
              <a:rPr lang="en-US" dirty="0"/>
              <a:t> </a:t>
            </a:r>
            <a:r>
              <a:rPr lang="en-US" dirty="0" err="1"/>
              <a:t>promišlja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usredotoči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relevantno</a:t>
            </a:r>
            <a:r>
              <a:rPr lang="en-US" dirty="0"/>
              <a:t> 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66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6F28-C94A-4A24-96C3-731E7D439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Zahtjevi na koje presuda treba da odgovori 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B0D87-6158-4F72-A528-891A471A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Potrebno je poštivati jezička i gramatička pravila u pisanju</a:t>
            </a:r>
          </a:p>
          <a:p>
            <a:r>
              <a:rPr lang="bs-Latn-BA" dirty="0"/>
              <a:t>P</a:t>
            </a:r>
            <a:r>
              <a:rPr lang="en-US" dirty="0" err="1"/>
              <a:t>ravnički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jasnoću</a:t>
            </a:r>
            <a:r>
              <a:rPr lang="en-US" dirty="0"/>
              <a:t>, </a:t>
            </a:r>
            <a:r>
              <a:rPr lang="en-US" dirty="0" err="1"/>
              <a:t>određenost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razumljivost</a:t>
            </a:r>
            <a:r>
              <a:rPr lang="bs-Latn-BA" dirty="0"/>
              <a:t> </a:t>
            </a:r>
            <a:endParaRPr lang="en-US" dirty="0"/>
          </a:p>
          <a:p>
            <a:r>
              <a:rPr lang="bs-Latn-BA" dirty="0"/>
              <a:t>Jezički stil svakog sudije je ličnog </a:t>
            </a:r>
            <a:r>
              <a:rPr lang="bs-Latn-BA" dirty="0" err="1"/>
              <a:t>karatera</a:t>
            </a:r>
            <a:endParaRPr lang="bs-Latn-BA" dirty="0"/>
          </a:p>
          <a:p>
            <a:endParaRPr lang="bs-Latn-BA" dirty="0"/>
          </a:p>
          <a:p>
            <a:endParaRPr lang="bs-Latn-B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40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2D924-1230-4DD2-9971-1F9D7AAF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Latn-BA" sz="2800" dirty="0"/>
              <a:t>Mišljenje br. 11 Savjetodavnog vijeća evropskih sudija (CCJE – 2008) o kvalitetu sudskih odluka, tačka 31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32221-C3F1-4ED6-8E83-F61AA041F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Da bi sudska odluka postigla visoko </a:t>
            </a:r>
            <a:r>
              <a:rPr lang="bs-Latn-BA" dirty="0" err="1"/>
              <a:t>kvalitet</a:t>
            </a:r>
            <a:r>
              <a:rPr lang="bs-Latn-BA" dirty="0"/>
              <a:t>, stranke i društvo općenito moraju da je doživljavaju kao rezultat pravilne primjene pravnih propisa, pravičnog postupka i pravilne ocjene činjenica, te kao odluku koju je moguće izvršiti. Tek će tada stranke biti uvjerene da je njihov predmet adekvatno razmotren i riješen, a društvo će odluku vidjeti kao faktor u ponovnom uspostavljanju društvene harmonije (tačka 31)</a:t>
            </a:r>
          </a:p>
          <a:p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razumljive</a:t>
            </a:r>
            <a:r>
              <a:rPr lang="en-US" dirty="0"/>
              <a:t>, </a:t>
            </a:r>
            <a:r>
              <a:rPr lang="en-US" dirty="0" err="1"/>
              <a:t>napisane</a:t>
            </a:r>
            <a:r>
              <a:rPr lang="en-US" dirty="0"/>
              <a:t> </a:t>
            </a:r>
            <a:r>
              <a:rPr lang="en-US" dirty="0" err="1"/>
              <a:t>jasnim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jednostavnim</a:t>
            </a:r>
            <a:r>
              <a:rPr lang="en-US" dirty="0"/>
              <a:t> </a:t>
            </a:r>
            <a:r>
              <a:rPr lang="en-US" dirty="0" err="1"/>
              <a:t>jezikom</a:t>
            </a:r>
            <a:r>
              <a:rPr lang="en-US" dirty="0"/>
              <a:t> –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preduvjet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šira</a:t>
            </a:r>
            <a:r>
              <a:rPr lang="en-US" dirty="0"/>
              <a:t> </a:t>
            </a:r>
            <a:r>
              <a:rPr lang="en-US" dirty="0" err="1"/>
              <a:t>javnost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stranke</a:t>
            </a:r>
            <a:r>
              <a:rPr lang="en-US" dirty="0"/>
              <a:t> </a:t>
            </a:r>
            <a:r>
              <a:rPr lang="en-US" dirty="0" err="1"/>
              <a:t>razumiju</a:t>
            </a:r>
            <a:r>
              <a:rPr lang="en-US" dirty="0"/>
              <a:t>. </a:t>
            </a:r>
            <a:r>
              <a:rPr lang="en-US" dirty="0" err="1"/>
              <a:t>Zbog</a:t>
            </a:r>
            <a:r>
              <a:rPr lang="en-US" dirty="0"/>
              <a:t> toga je </a:t>
            </a:r>
            <a:r>
              <a:rPr lang="en-US" dirty="0" err="1"/>
              <a:t>potrebno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koherentno</a:t>
            </a:r>
            <a:r>
              <a:rPr lang="en-US" dirty="0"/>
              <a:t> </a:t>
            </a:r>
            <a:r>
              <a:rPr lang="en-US" dirty="0" err="1"/>
              <a:t>organizirane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sadržavaju</a:t>
            </a:r>
            <a:r>
              <a:rPr lang="en-US" dirty="0"/>
              <a:t> </a:t>
            </a:r>
            <a:r>
              <a:rPr lang="en-US" dirty="0" err="1"/>
              <a:t>obrazloženje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napisane</a:t>
            </a:r>
            <a:r>
              <a:rPr lang="en-US" dirty="0"/>
              <a:t> </a:t>
            </a:r>
            <a:r>
              <a:rPr lang="en-US" dirty="0" err="1"/>
              <a:t>jasnim</a:t>
            </a:r>
            <a:r>
              <a:rPr lang="en-US" dirty="0"/>
              <a:t> </a:t>
            </a:r>
            <a:r>
              <a:rPr lang="en-US" dirty="0" err="1"/>
              <a:t>stilom</a:t>
            </a:r>
            <a:r>
              <a:rPr lang="en-US" dirty="0"/>
              <a:t> koji je </a:t>
            </a:r>
            <a:r>
              <a:rPr lang="en-US" dirty="0" err="1"/>
              <a:t>svakomu</a:t>
            </a:r>
            <a:r>
              <a:rPr lang="en-US" dirty="0"/>
              <a:t> </a:t>
            </a:r>
            <a:r>
              <a:rPr lang="en-US" dirty="0" err="1"/>
              <a:t>razumljiv</a:t>
            </a:r>
            <a:r>
              <a:rPr lang="bs-Latn-BA" dirty="0"/>
              <a:t> (tačka 32)</a:t>
            </a:r>
            <a:r>
              <a:rPr lang="en-US" dirty="0"/>
              <a:t> </a:t>
            </a:r>
            <a:endParaRPr lang="bs-Latn-BA" dirty="0"/>
          </a:p>
          <a:p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bs-Latn-BA" dirty="0" err="1"/>
              <a:t>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odabrati</a:t>
            </a:r>
            <a:r>
              <a:rPr lang="en-US" dirty="0"/>
              <a:t> </a:t>
            </a:r>
            <a:r>
              <a:rPr lang="en-US" dirty="0" err="1"/>
              <a:t>osobni</a:t>
            </a:r>
            <a:r>
              <a:rPr lang="en-US" dirty="0"/>
              <a:t> </a:t>
            </a:r>
            <a:r>
              <a:rPr lang="en-US" dirty="0" err="1"/>
              <a:t>stil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organizaciju</a:t>
            </a:r>
            <a:r>
              <a:rPr lang="en-US" dirty="0"/>
              <a:t> </a:t>
            </a:r>
            <a:r>
              <a:rPr lang="en-US" dirty="0" err="1"/>
              <a:t>teksta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upotrebljavati</a:t>
            </a:r>
            <a:r>
              <a:rPr lang="en-US" dirty="0"/>
              <a:t> </a:t>
            </a:r>
            <a:r>
              <a:rPr lang="en-US" dirty="0" err="1"/>
              <a:t>standardizirane</a:t>
            </a:r>
            <a:r>
              <a:rPr lang="en-US" dirty="0"/>
              <a:t> </a:t>
            </a:r>
            <a:r>
              <a:rPr lang="en-US" dirty="0" err="1"/>
              <a:t>modele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. CCJE </a:t>
            </a:r>
            <a:r>
              <a:rPr lang="en-US" dirty="0" err="1"/>
              <a:t>predlaže</a:t>
            </a:r>
            <a:r>
              <a:rPr lang="en-US" dirty="0"/>
              <a:t> da </a:t>
            </a:r>
            <a:r>
              <a:rPr lang="en-US" dirty="0" err="1"/>
              <a:t>pravosudna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sastave</a:t>
            </a:r>
            <a:r>
              <a:rPr lang="en-US" dirty="0"/>
              <a:t> </a:t>
            </a:r>
            <a:r>
              <a:rPr lang="en-US" dirty="0" err="1"/>
              <a:t>kompendij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olakšaju</a:t>
            </a:r>
            <a:r>
              <a:rPr lang="en-US" dirty="0"/>
              <a:t> </a:t>
            </a:r>
            <a:r>
              <a:rPr lang="en-US" dirty="0" err="1"/>
              <a:t>sastavljanje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bs-Latn-BA" dirty="0"/>
              <a:t> (tačka 33)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0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Vrste odluka (član 177. ZKP </a:t>
            </a:r>
            <a:r>
              <a:rPr lang="bs-Latn-BA" dirty="0" err="1"/>
              <a:t>FBiH</a:t>
            </a:r>
            <a:r>
              <a:rPr lang="bs-Latn-BA" dirty="0"/>
              <a:t> / član 74. ZKP 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1. U krivičnom postupku odluke se donose u obliku presude, rješenja i naredbe.</a:t>
            </a:r>
          </a:p>
          <a:p>
            <a:r>
              <a:rPr lang="bs-Latn-BA" dirty="0"/>
              <a:t>2. Presudu donosi samo sud, a rješenje i naredbu donose i drugi organi koji učestvuju u krivičnom postupku.</a:t>
            </a:r>
          </a:p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8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99C89-DEAD-4107-85DE-854CEFFD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Presuda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AA1DD-5EBB-4807-8D1F-A0EF98771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1800" dirty="0"/>
              <a:t>Presuda je sudska odluka kojom se odlučuje o optužnom aktu, odnosno </a:t>
            </a:r>
            <a:r>
              <a:rPr lang="bs-Latn-BA" dirty="0"/>
              <a:t>rješava krivičnopravni spor između dvije ravnopravne stranke</a:t>
            </a:r>
            <a:endParaRPr lang="bs-Latn-BA" sz="1800" dirty="0"/>
          </a:p>
          <a:p>
            <a:r>
              <a:rPr lang="bs-Latn-BA" sz="1800" dirty="0"/>
              <a:t>Formalni pravni akt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Pravila o formi presude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ZKP – sadrži osnovna pravila </a:t>
            </a:r>
          </a:p>
          <a:p>
            <a:r>
              <a:rPr lang="bs-Latn-BA" dirty="0"/>
              <a:t>Zakoni o sudovima (</a:t>
            </a:r>
            <a:r>
              <a:rPr lang="bs-Latn-BA" dirty="0" err="1"/>
              <a:t>FBiH</a:t>
            </a:r>
            <a:r>
              <a:rPr lang="bs-Latn-BA" dirty="0"/>
              <a:t>, RS, BD) - pravila o upotrebi službenog jezika i pisma</a:t>
            </a:r>
          </a:p>
          <a:p>
            <a:r>
              <a:rPr lang="bs-Latn-BA" dirty="0"/>
              <a:t>Pravilnik o unutrašnjem sudskom poslovanju FBiH i BD </a:t>
            </a:r>
            <a:r>
              <a:rPr lang="bs-Latn-BA" dirty="0" smtClean="0"/>
              <a:t>(čl. 62 - Originali i kopije, čl. 63. – Način pisanja sudskih odluka, čl. 64. – Izrada i potpisivanje odluke od drugog sudije)</a:t>
            </a:r>
            <a:endParaRPr lang="bs-Latn-BA" dirty="0"/>
          </a:p>
          <a:p>
            <a:r>
              <a:rPr lang="bs-Latn-BA" dirty="0"/>
              <a:t>Pravilnik o unutrašnjem sudskom poslovanju RS</a:t>
            </a:r>
          </a:p>
          <a:p>
            <a:r>
              <a:rPr lang="bs-Latn-BA" dirty="0"/>
              <a:t>Sudska praksa</a:t>
            </a:r>
          </a:p>
          <a:p>
            <a:endParaRPr lang="bs-Latn-BA" dirty="0"/>
          </a:p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8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F17C-EFF0-4476-B900-1C634593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Vrste presuda (član 297. i 410. ZKP </a:t>
            </a:r>
            <a:r>
              <a:rPr lang="bs-Latn-BA" dirty="0" err="1"/>
              <a:t>FBiH</a:t>
            </a:r>
            <a:r>
              <a:rPr lang="bs-Latn-BA" dirty="0"/>
              <a:t>, član 296. ZKP 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36A8C-9C0C-4232-9FAC-6C1EBF14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Procesne i meritorne:</a:t>
            </a:r>
          </a:p>
          <a:p>
            <a:pPr lvl="1"/>
            <a:r>
              <a:rPr lang="bs-Latn-BA" dirty="0"/>
              <a:t>Presuda kojom se optužba odbija</a:t>
            </a:r>
          </a:p>
          <a:p>
            <a:pPr lvl="1"/>
            <a:r>
              <a:rPr lang="bs-Latn-BA" dirty="0"/>
              <a:t>Presuda kojom se optuženi </a:t>
            </a:r>
            <a:r>
              <a:rPr lang="bs-Latn-BA" dirty="0" err="1"/>
              <a:t>oslobađa</a:t>
            </a:r>
            <a:r>
              <a:rPr lang="bs-Latn-BA" dirty="0"/>
              <a:t> od optužbe</a:t>
            </a:r>
          </a:p>
          <a:p>
            <a:pPr lvl="1"/>
            <a:r>
              <a:rPr lang="bs-Latn-BA" dirty="0"/>
              <a:t>Presuda kojom se optuženi </a:t>
            </a:r>
            <a:r>
              <a:rPr lang="bs-Latn-BA" dirty="0" err="1"/>
              <a:t>oglašava</a:t>
            </a:r>
            <a:r>
              <a:rPr lang="bs-Latn-BA" dirty="0"/>
              <a:t> krivim</a:t>
            </a:r>
          </a:p>
          <a:p>
            <a:endParaRPr lang="bs-Latn-BA" dirty="0"/>
          </a:p>
          <a:p>
            <a:r>
              <a:rPr lang="bs-Latn-BA" dirty="0"/>
              <a:t>Presuda kojom se utvrđuje da je optuženi počinio protivpravno djelo u stanju </a:t>
            </a:r>
            <a:r>
              <a:rPr lang="bs-Latn-BA" dirty="0" err="1"/>
              <a:t>neuračunljivosti</a:t>
            </a:r>
            <a:r>
              <a:rPr lang="bs-Latn-BA" dirty="0"/>
              <a:t> (član 410. ZKP </a:t>
            </a:r>
            <a:r>
              <a:rPr lang="bs-Latn-BA" dirty="0" err="1"/>
              <a:t>FBiH</a:t>
            </a:r>
            <a:r>
              <a:rPr lang="bs-Latn-BA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9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EFD0-6E90-4B2C-B118-5B122127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Presuda kojim se optuženi oglašava </a:t>
            </a:r>
            <a:r>
              <a:rPr lang="bs-Latn-BA" dirty="0" smtClean="0"/>
              <a:t>krivim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E4FCC-9A24-444C-BD2F-A9E3EEE12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Presuda donesena u redovnom krivičnom postupku, nakon održanog glavnog pretresa</a:t>
            </a:r>
          </a:p>
          <a:p>
            <a:pPr lvl="1"/>
            <a:r>
              <a:rPr lang="bs-Latn-BA" dirty="0"/>
              <a:t>Rješenje o sudskoj opomeni</a:t>
            </a:r>
          </a:p>
          <a:p>
            <a:pPr lvl="1"/>
            <a:r>
              <a:rPr lang="bs-Latn-BA" dirty="0" smtClean="0"/>
              <a:t>Presuda </a:t>
            </a:r>
            <a:r>
              <a:rPr lang="bs-Latn-BA" dirty="0"/>
              <a:t>nakon održanog pretresa pred drugostepenim sudom</a:t>
            </a:r>
          </a:p>
          <a:p>
            <a:r>
              <a:rPr lang="bs-Latn-BA" dirty="0"/>
              <a:t>Presuda na osnovu priznanja krivnje</a:t>
            </a:r>
          </a:p>
          <a:p>
            <a:r>
              <a:rPr lang="bs-Latn-BA" dirty="0"/>
              <a:t>Presuda na osnovu sporazuma o priznanju krivnje</a:t>
            </a:r>
          </a:p>
          <a:p>
            <a:r>
              <a:rPr lang="bs-Latn-BA" dirty="0"/>
              <a:t>Presuda donesena u postupku za izdavanje kaznenog naloga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44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4EFDC-A757-47EA-8874-B1F4C541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Sadržaj i izgled presude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12357-0567-47F9-A82D-725C46A0A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ZKP </a:t>
            </a:r>
            <a:r>
              <a:rPr lang="bs-Latn-BA" dirty="0" err="1"/>
              <a:t>FBiH</a:t>
            </a:r>
            <a:r>
              <a:rPr lang="bs-Latn-BA" dirty="0"/>
              <a:t>/RS ne propisuje izričito formu presude, nego sadrži određene odredbe o nužnim sastavnim dijelovima pismeno </a:t>
            </a:r>
            <a:r>
              <a:rPr lang="bs-Latn-BA" dirty="0" err="1"/>
              <a:t>izređene</a:t>
            </a:r>
            <a:r>
              <a:rPr lang="bs-Latn-BA" dirty="0"/>
              <a:t> presude</a:t>
            </a:r>
          </a:p>
          <a:p>
            <a:r>
              <a:rPr lang="bs-Latn-BA" dirty="0"/>
              <a:t>Sadržaj i izgled presude donesene u krivičnom postupku je određen pravilima (zakonskim i podzakonskim) koja određuju šta presuda mora sadržavati</a:t>
            </a:r>
          </a:p>
          <a:p>
            <a:r>
              <a:rPr lang="bs-Latn-BA" dirty="0"/>
              <a:t>Konvencijsko pravo (član 6. EKLJP – pravo na obrazloženu sudsku odluku) također utiče na sadržaj sudske odluke (odluke sudova treba </a:t>
            </a:r>
            <a:r>
              <a:rPr lang="en-US" dirty="0"/>
              <a:t>da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razloge</a:t>
            </a:r>
            <a:r>
              <a:rPr lang="en-US" dirty="0"/>
              <a:t> </a:t>
            </a:r>
            <a:r>
              <a:rPr lang="en-US" dirty="0" err="1"/>
              <a:t>dostatne</a:t>
            </a:r>
            <a:r>
              <a:rPr lang="en-US" dirty="0"/>
              <a:t> za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najbitnije</a:t>
            </a:r>
            <a:r>
              <a:rPr lang="en-US" dirty="0"/>
              <a:t> </a:t>
            </a:r>
            <a:r>
              <a:rPr lang="en-US" dirty="0" err="1"/>
              <a:t>argumente</a:t>
            </a:r>
            <a:r>
              <a:rPr lang="en-US" dirty="0"/>
              <a:t> </a:t>
            </a:r>
            <a:r>
              <a:rPr lang="en-US" dirty="0" err="1"/>
              <a:t>stranaka</a:t>
            </a:r>
            <a:r>
              <a:rPr lang="en-US" dirty="0"/>
              <a:t>, ne</a:t>
            </a:r>
            <a:r>
              <a:rPr lang="bs-Latn-BA" dirty="0"/>
              <a:t>za</a:t>
            </a:r>
            <a:r>
              <a:rPr lang="en-US" dirty="0" err="1"/>
              <a:t>visno</a:t>
            </a:r>
            <a:r>
              <a:rPr lang="en-US" dirty="0"/>
              <a:t> o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jesu</a:t>
            </a:r>
            <a:r>
              <a:rPr lang="en-US" dirty="0"/>
              <a:t> li </a:t>
            </a:r>
            <a:r>
              <a:rPr lang="en-US" dirty="0" err="1"/>
              <a:t>činjenični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</a:t>
            </a:r>
            <a:r>
              <a:rPr lang="bs-Latn-BA" dirty="0"/>
              <a:t>i)</a:t>
            </a:r>
          </a:p>
          <a:p>
            <a:r>
              <a:rPr lang="bs-Latn-BA" dirty="0"/>
              <a:t>Sudska praksa u primjeni navedenih pravila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1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6AD5E-76FD-4D76-BCA0-1EBED25C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Donošenje sudske odluke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BD4AD-81BF-4D17-A6B6-3F5F79BE8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Vijećanje i glasanje (član 178. ZKP </a:t>
            </a:r>
            <a:r>
              <a:rPr lang="bs-Latn-BA" dirty="0" err="1"/>
              <a:t>FBiH</a:t>
            </a:r>
            <a:r>
              <a:rPr lang="bs-Latn-BA" dirty="0"/>
              <a:t> / član 75. ZKP RS)</a:t>
            </a:r>
          </a:p>
          <a:p>
            <a:pPr lvl="1"/>
            <a:r>
              <a:rPr lang="bs-Latn-BA" dirty="0"/>
              <a:t>Rukovodeća uloga predsjednika vijeća</a:t>
            </a:r>
          </a:p>
          <a:p>
            <a:pPr lvl="1"/>
            <a:r>
              <a:rPr lang="bs-Latn-BA" dirty="0"/>
              <a:t>Ukoliko nema većine razdvajaju se pitanja i ponovo glasa</a:t>
            </a:r>
          </a:p>
          <a:p>
            <a:pPr lvl="1"/>
            <a:r>
              <a:rPr lang="bs-Latn-BA" dirty="0" err="1"/>
              <a:t>Najnepovoljni</a:t>
            </a:r>
            <a:r>
              <a:rPr lang="bs-Latn-BA" dirty="0"/>
              <a:t> glasovi pribrojavaju se onima koji su manje povoljni</a:t>
            </a:r>
          </a:p>
          <a:p>
            <a:r>
              <a:rPr lang="bs-Latn-BA" dirty="0"/>
              <a:t>Način glasanja (član 179. ZKP </a:t>
            </a:r>
            <a:r>
              <a:rPr lang="bs-Latn-BA" dirty="0" err="1"/>
              <a:t>FBiH</a:t>
            </a:r>
            <a:r>
              <a:rPr lang="bs-Latn-BA" dirty="0"/>
              <a:t> / član 76. ZKP RS)</a:t>
            </a:r>
          </a:p>
          <a:p>
            <a:pPr lvl="1"/>
            <a:r>
              <a:rPr lang="bs-Latn-BA" dirty="0" err="1"/>
              <a:t>Nadležnost</a:t>
            </a:r>
            <a:r>
              <a:rPr lang="bs-Latn-BA" dirty="0"/>
              <a:t> suda, druga prethodna pitanja, glavna stvar</a:t>
            </a:r>
          </a:p>
          <a:p>
            <a:pPr lvl="1"/>
            <a:r>
              <a:rPr lang="bs-Latn-BA" dirty="0"/>
              <a:t>Glavna stvar: da li je optuženi učinio krivično djelo, da li je krivično odgovoran, kazna, druge krivičnopravne sankcije, troškovi postupka, odluka o imovinskopravnom zahtjevu, ostala pitanja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041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1315</TotalTime>
  <Words>2262</Words>
  <Application>Microsoft Office PowerPoint</Application>
  <PresentationFormat>Widescreen</PresentationFormat>
  <Paragraphs>164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Trebuchet MS</vt:lpstr>
      <vt:lpstr>Wingdings 3</vt:lpstr>
      <vt:lpstr>Facet</vt:lpstr>
      <vt:lpstr>OSNOVNA PRAVILA O FORMI PRESUDE I ZAHTJEVI NA KOJE PRESUDA TREBA ODGOVORITI</vt:lpstr>
      <vt:lpstr>Odlučivanje u krivičnom postupku</vt:lpstr>
      <vt:lpstr>Vrste odluka (član 177. ZKP FBiH / član 74. ZKP RS)</vt:lpstr>
      <vt:lpstr>Presuda</vt:lpstr>
      <vt:lpstr>Pravila o formi presude</vt:lpstr>
      <vt:lpstr>Vrste presuda (član 297. i 410. ZKP FBiH, član 296. ZKP RS)</vt:lpstr>
      <vt:lpstr>Presuda kojim se optuženi oglašava krivim</vt:lpstr>
      <vt:lpstr>Sadržaj i izgled presude</vt:lpstr>
      <vt:lpstr>Donošenje sudske odluke</vt:lpstr>
      <vt:lpstr>Objavljivanje presude (član 301. i 303. ZKP FBiH / član 300. i 302. ZKP RS)</vt:lpstr>
      <vt:lpstr>Unošenje izreke presude u zapisnik (član 269. ZKP FBiH / član 269. ZKP RS)</vt:lpstr>
      <vt:lpstr>Osnovna pravila o pisanoj izradi presude I (ZKP FBiH / ZKP RS)</vt:lpstr>
      <vt:lpstr>Osnovna pravila o pisanoj izradi presude II (član 62. Pravilnika)</vt:lpstr>
      <vt:lpstr>Osnovna pravila o pisanoj izradi presude III (član 62. Pravilnika)</vt:lpstr>
      <vt:lpstr>Način pisanja sudskih odluka (član 63. Pravilnika)</vt:lpstr>
      <vt:lpstr>Tehničko uređivanje sudskih odluka (član 63. Pravilnika)</vt:lpstr>
      <vt:lpstr>Sastavni dijelovi presude </vt:lpstr>
      <vt:lpstr>Izgled zaglavlja (član 63. Pravilnika o unutrašnjem sudskom poslovanju)</vt:lpstr>
      <vt:lpstr>Sadržaj uvoda pisano izrađene presude (član 305. stav 2. ZKP FBiH / član 304. stav 2. ZKP RS) </vt:lpstr>
      <vt:lpstr>Uopšte o izreci i obrazloženju</vt:lpstr>
      <vt:lpstr>Primjer uspostavljanje standarda u formatiranju teksta sudskih odluka</vt:lpstr>
      <vt:lpstr>Zahtjevi na koje presuda treba da odgovori I</vt:lpstr>
      <vt:lpstr>Zahtjevi na koje presuda treba da odgovori II</vt:lpstr>
      <vt:lpstr>Mišljenje br. 11 Savjetodavnog vijeća evropskih sudija (CCJE – 2008) o kvalitetu sudskih odluka, tačka 31</vt:lpstr>
    </vt:vector>
  </TitlesOfParts>
  <Company>Pravosudje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OSNOVNA PRAVILA O FORMI PRESUDE I ZAHTJEVI NA KOJE PRESUDA MORA ODGOVORITI</dc:title>
  <dc:creator>Emir Neradin</dc:creator>
  <cp:lastModifiedBy>Emir</cp:lastModifiedBy>
  <cp:revision>65</cp:revision>
  <cp:lastPrinted>2021-03-17T15:33:14Z</cp:lastPrinted>
  <dcterms:created xsi:type="dcterms:W3CDTF">2021-02-22T15:26:06Z</dcterms:created>
  <dcterms:modified xsi:type="dcterms:W3CDTF">2022-04-02T22:18:18Z</dcterms:modified>
</cp:coreProperties>
</file>