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8"/>
  </p:notesMasterIdLst>
  <p:sldIdLst>
    <p:sldId id="256" r:id="rId2"/>
    <p:sldId id="257" r:id="rId3"/>
    <p:sldId id="278" r:id="rId4"/>
    <p:sldId id="258" r:id="rId5"/>
    <p:sldId id="261" r:id="rId6"/>
    <p:sldId id="259" r:id="rId7"/>
    <p:sldId id="260" r:id="rId8"/>
    <p:sldId id="262" r:id="rId9"/>
    <p:sldId id="265" r:id="rId10"/>
    <p:sldId id="263" r:id="rId11"/>
    <p:sldId id="264" r:id="rId12"/>
    <p:sldId id="266" r:id="rId13"/>
    <p:sldId id="267" r:id="rId14"/>
    <p:sldId id="268" r:id="rId15"/>
    <p:sldId id="272" r:id="rId16"/>
    <p:sldId id="271" r:id="rId17"/>
    <p:sldId id="270" r:id="rId18"/>
    <p:sldId id="273" r:id="rId19"/>
    <p:sldId id="274" r:id="rId20"/>
    <p:sldId id="275" r:id="rId21"/>
    <p:sldId id="277" r:id="rId22"/>
    <p:sldId id="276" r:id="rId23"/>
    <p:sldId id="279" r:id="rId24"/>
    <p:sldId id="280" r:id="rId25"/>
    <p:sldId id="281" r:id="rId26"/>
    <p:sldId id="282" r:id="rId27"/>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108" d="100"/>
          <a:sy n="108" d="100"/>
        </p:scale>
        <p:origin x="11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r N" userId="b255570f5b3b7d0a" providerId="LiveId" clId="{B45759F3-B819-46BD-A684-4BB06F45D574}"/>
    <pc:docChg chg="undo custSel addSld delSld modSld sldOrd">
      <pc:chgData name="Emir N" userId="b255570f5b3b7d0a" providerId="LiveId" clId="{B45759F3-B819-46BD-A684-4BB06F45D574}" dt="2021-03-14T16:37:06.919" v="9444" actId="255"/>
      <pc:docMkLst>
        <pc:docMk/>
      </pc:docMkLst>
      <pc:sldChg chg="modSp mod">
        <pc:chgData name="Emir N" userId="b255570f5b3b7d0a" providerId="LiveId" clId="{B45759F3-B819-46BD-A684-4BB06F45D574}" dt="2021-03-13T23:10:38.360" v="4973" actId="255"/>
        <pc:sldMkLst>
          <pc:docMk/>
          <pc:sldMk cId="2742848619" sldId="258"/>
        </pc:sldMkLst>
        <pc:spChg chg="mod">
          <ac:chgData name="Emir N" userId="b255570f5b3b7d0a" providerId="LiveId" clId="{B45759F3-B819-46BD-A684-4BB06F45D574}" dt="2021-03-13T23:10:38.360" v="4973" actId="255"/>
          <ac:spMkLst>
            <pc:docMk/>
            <pc:sldMk cId="2742848619" sldId="258"/>
            <ac:spMk id="2" creationId="{9AF04A4D-157F-4963-BCF2-04F98F901449}"/>
          </ac:spMkLst>
        </pc:spChg>
        <pc:spChg chg="mod">
          <ac:chgData name="Emir N" userId="b255570f5b3b7d0a" providerId="LiveId" clId="{B45759F3-B819-46BD-A684-4BB06F45D574}" dt="2021-03-13T23:10:30.132" v="4972" actId="108"/>
          <ac:spMkLst>
            <pc:docMk/>
            <pc:sldMk cId="2742848619" sldId="258"/>
            <ac:spMk id="3" creationId="{D6964A83-909F-40B3-A200-AC6B3BE2BACF}"/>
          </ac:spMkLst>
        </pc:spChg>
      </pc:sldChg>
      <pc:sldChg chg="modSp mod">
        <pc:chgData name="Emir N" userId="b255570f5b3b7d0a" providerId="LiveId" clId="{B45759F3-B819-46BD-A684-4BB06F45D574}" dt="2021-03-14T16:15:32.512" v="9117" actId="2711"/>
        <pc:sldMkLst>
          <pc:docMk/>
          <pc:sldMk cId="1828944034" sldId="259"/>
        </pc:sldMkLst>
        <pc:spChg chg="mod">
          <ac:chgData name="Emir N" userId="b255570f5b3b7d0a" providerId="LiveId" clId="{B45759F3-B819-46BD-A684-4BB06F45D574}" dt="2021-03-14T16:15:19.765" v="9116" actId="255"/>
          <ac:spMkLst>
            <pc:docMk/>
            <pc:sldMk cId="1828944034" sldId="259"/>
            <ac:spMk id="2" creationId="{3BC9A8C3-12FD-4D1D-B7BA-5B2AD7765569}"/>
          </ac:spMkLst>
        </pc:spChg>
        <pc:spChg chg="mod">
          <ac:chgData name="Emir N" userId="b255570f5b3b7d0a" providerId="LiveId" clId="{B45759F3-B819-46BD-A684-4BB06F45D574}" dt="2021-03-14T16:15:32.512" v="9117" actId="2711"/>
          <ac:spMkLst>
            <pc:docMk/>
            <pc:sldMk cId="1828944034" sldId="259"/>
            <ac:spMk id="3" creationId="{2720B26E-21C8-4ADA-8BAC-23201550A645}"/>
          </ac:spMkLst>
        </pc:spChg>
      </pc:sldChg>
      <pc:sldChg chg="modSp new mod">
        <pc:chgData name="Emir N" userId="b255570f5b3b7d0a" providerId="LiveId" clId="{B45759F3-B819-46BD-A684-4BB06F45D574}" dt="2021-03-14T16:15:53.960" v="9119" actId="27636"/>
        <pc:sldMkLst>
          <pc:docMk/>
          <pc:sldMk cId="3108169788" sldId="260"/>
        </pc:sldMkLst>
        <pc:spChg chg="mod">
          <ac:chgData name="Emir N" userId="b255570f5b3b7d0a" providerId="LiveId" clId="{B45759F3-B819-46BD-A684-4BB06F45D574}" dt="2021-03-13T15:36:57.865" v="300" actId="255"/>
          <ac:spMkLst>
            <pc:docMk/>
            <pc:sldMk cId="3108169788" sldId="260"/>
            <ac:spMk id="2" creationId="{E2FD5F78-5257-41FB-8CF0-FC07F6B02A5D}"/>
          </ac:spMkLst>
        </pc:spChg>
        <pc:spChg chg="mod">
          <ac:chgData name="Emir N" userId="b255570f5b3b7d0a" providerId="LiveId" clId="{B45759F3-B819-46BD-A684-4BB06F45D574}" dt="2021-03-14T16:15:53.960" v="9119" actId="27636"/>
          <ac:spMkLst>
            <pc:docMk/>
            <pc:sldMk cId="3108169788" sldId="260"/>
            <ac:spMk id="3" creationId="{E7CAA98D-6D3F-4C03-BEC8-AE8CEFE0A878}"/>
          </ac:spMkLst>
        </pc:spChg>
      </pc:sldChg>
      <pc:sldChg chg="modSp new mod ord">
        <pc:chgData name="Emir N" userId="b255570f5b3b7d0a" providerId="LiveId" clId="{B45759F3-B819-46BD-A684-4BB06F45D574}" dt="2021-03-14T16:14:41.621" v="9115" actId="2711"/>
        <pc:sldMkLst>
          <pc:docMk/>
          <pc:sldMk cId="3925402380" sldId="261"/>
        </pc:sldMkLst>
        <pc:spChg chg="mod">
          <ac:chgData name="Emir N" userId="b255570f5b3b7d0a" providerId="LiveId" clId="{B45759F3-B819-46BD-A684-4BB06F45D574}" dt="2021-03-14T16:14:25.746" v="9114" actId="255"/>
          <ac:spMkLst>
            <pc:docMk/>
            <pc:sldMk cId="3925402380" sldId="261"/>
            <ac:spMk id="2" creationId="{A73F339A-CC21-4E37-AA8F-A2C53C2A6626}"/>
          </ac:spMkLst>
        </pc:spChg>
        <pc:spChg chg="mod">
          <ac:chgData name="Emir N" userId="b255570f5b3b7d0a" providerId="LiveId" clId="{B45759F3-B819-46BD-A684-4BB06F45D574}" dt="2021-03-14T16:14:41.621" v="9115" actId="2711"/>
          <ac:spMkLst>
            <pc:docMk/>
            <pc:sldMk cId="3925402380" sldId="261"/>
            <ac:spMk id="3" creationId="{42488E75-D9C6-4D8C-B1A5-09D761A275AF}"/>
          </ac:spMkLst>
        </pc:spChg>
      </pc:sldChg>
      <pc:sldChg chg="modSp new mod">
        <pc:chgData name="Emir N" userId="b255570f5b3b7d0a" providerId="LiveId" clId="{B45759F3-B819-46BD-A684-4BB06F45D574}" dt="2021-03-14T16:16:15.914" v="9120" actId="2711"/>
        <pc:sldMkLst>
          <pc:docMk/>
          <pc:sldMk cId="2871420869" sldId="262"/>
        </pc:sldMkLst>
        <pc:spChg chg="mod">
          <ac:chgData name="Emir N" userId="b255570f5b3b7d0a" providerId="LiveId" clId="{B45759F3-B819-46BD-A684-4BB06F45D574}" dt="2021-03-13T18:57:53.373" v="2529" actId="14100"/>
          <ac:spMkLst>
            <pc:docMk/>
            <pc:sldMk cId="2871420869" sldId="262"/>
            <ac:spMk id="2" creationId="{2C258D48-8890-4B6D-BE21-885728036A48}"/>
          </ac:spMkLst>
        </pc:spChg>
        <pc:spChg chg="mod">
          <ac:chgData name="Emir N" userId="b255570f5b3b7d0a" providerId="LiveId" clId="{B45759F3-B819-46BD-A684-4BB06F45D574}" dt="2021-03-14T16:16:15.914" v="9120" actId="2711"/>
          <ac:spMkLst>
            <pc:docMk/>
            <pc:sldMk cId="2871420869" sldId="262"/>
            <ac:spMk id="3" creationId="{5E9C2F03-71AF-4C03-A6FC-A837CAF3C573}"/>
          </ac:spMkLst>
        </pc:spChg>
      </pc:sldChg>
      <pc:sldChg chg="modSp new mod">
        <pc:chgData name="Emir N" userId="b255570f5b3b7d0a" providerId="LiveId" clId="{B45759F3-B819-46BD-A684-4BB06F45D574}" dt="2021-03-14T16:16:57.449" v="9126" actId="27636"/>
        <pc:sldMkLst>
          <pc:docMk/>
          <pc:sldMk cId="371635529" sldId="263"/>
        </pc:sldMkLst>
        <pc:spChg chg="mod">
          <ac:chgData name="Emir N" userId="b255570f5b3b7d0a" providerId="LiveId" clId="{B45759F3-B819-46BD-A684-4BB06F45D574}" dt="2021-03-13T18:57:31.446" v="2526" actId="14100"/>
          <ac:spMkLst>
            <pc:docMk/>
            <pc:sldMk cId="371635529" sldId="263"/>
            <ac:spMk id="2" creationId="{506021B8-2772-4080-B754-B6BC2E3D66EF}"/>
          </ac:spMkLst>
        </pc:spChg>
        <pc:spChg chg="mod">
          <ac:chgData name="Emir N" userId="b255570f5b3b7d0a" providerId="LiveId" clId="{B45759F3-B819-46BD-A684-4BB06F45D574}" dt="2021-03-14T16:16:57.449" v="9126" actId="27636"/>
          <ac:spMkLst>
            <pc:docMk/>
            <pc:sldMk cId="371635529" sldId="263"/>
            <ac:spMk id="3" creationId="{63C4681E-C08D-4872-9A7F-80925DDB2458}"/>
          </ac:spMkLst>
        </pc:spChg>
      </pc:sldChg>
      <pc:sldChg chg="modSp new mod">
        <pc:chgData name="Emir N" userId="b255570f5b3b7d0a" providerId="LiveId" clId="{B45759F3-B819-46BD-A684-4BB06F45D574}" dt="2021-03-14T16:18:18.525" v="9136" actId="27636"/>
        <pc:sldMkLst>
          <pc:docMk/>
          <pc:sldMk cId="1776675782" sldId="264"/>
        </pc:sldMkLst>
        <pc:spChg chg="mod">
          <ac:chgData name="Emir N" userId="b255570f5b3b7d0a" providerId="LiveId" clId="{B45759F3-B819-46BD-A684-4BB06F45D574}" dt="2021-03-14T16:18:14.286" v="9134" actId="14100"/>
          <ac:spMkLst>
            <pc:docMk/>
            <pc:sldMk cId="1776675782" sldId="264"/>
            <ac:spMk id="2" creationId="{3923A44C-C712-4745-BD54-D6E666483E6E}"/>
          </ac:spMkLst>
        </pc:spChg>
        <pc:spChg chg="mod">
          <ac:chgData name="Emir N" userId="b255570f5b3b7d0a" providerId="LiveId" clId="{B45759F3-B819-46BD-A684-4BB06F45D574}" dt="2021-03-14T16:18:18.525" v="9136" actId="27636"/>
          <ac:spMkLst>
            <pc:docMk/>
            <pc:sldMk cId="1776675782" sldId="264"/>
            <ac:spMk id="3" creationId="{2B8F6C0B-EA1F-44A0-A9FD-ED51A8644866}"/>
          </ac:spMkLst>
        </pc:spChg>
      </pc:sldChg>
      <pc:sldChg chg="modSp new mod">
        <pc:chgData name="Emir N" userId="b255570f5b3b7d0a" providerId="LiveId" clId="{B45759F3-B819-46BD-A684-4BB06F45D574}" dt="2021-03-14T16:16:32.690" v="9122" actId="27636"/>
        <pc:sldMkLst>
          <pc:docMk/>
          <pc:sldMk cId="2679958725" sldId="265"/>
        </pc:sldMkLst>
        <pc:spChg chg="mod">
          <ac:chgData name="Emir N" userId="b255570f5b3b7d0a" providerId="LiveId" clId="{B45759F3-B819-46BD-A684-4BB06F45D574}" dt="2021-03-13T19:27:20.962" v="3091" actId="20577"/>
          <ac:spMkLst>
            <pc:docMk/>
            <pc:sldMk cId="2679958725" sldId="265"/>
            <ac:spMk id="2" creationId="{B6A2496C-8D4A-4184-A9AA-CB721A6358C8}"/>
          </ac:spMkLst>
        </pc:spChg>
        <pc:spChg chg="mod">
          <ac:chgData name="Emir N" userId="b255570f5b3b7d0a" providerId="LiveId" clId="{B45759F3-B819-46BD-A684-4BB06F45D574}" dt="2021-03-14T16:16:32.690" v="9122" actId="27636"/>
          <ac:spMkLst>
            <pc:docMk/>
            <pc:sldMk cId="2679958725" sldId="265"/>
            <ac:spMk id="3" creationId="{9824E79C-C396-45EE-9921-62B3BE31F801}"/>
          </ac:spMkLst>
        </pc:spChg>
      </pc:sldChg>
      <pc:sldChg chg="modSp new mod">
        <pc:chgData name="Emir N" userId="b255570f5b3b7d0a" providerId="LiveId" clId="{B45759F3-B819-46BD-A684-4BB06F45D574}" dt="2021-03-14T16:18:38.969" v="9138" actId="27636"/>
        <pc:sldMkLst>
          <pc:docMk/>
          <pc:sldMk cId="1400863765" sldId="266"/>
        </pc:sldMkLst>
        <pc:spChg chg="mod">
          <ac:chgData name="Emir N" userId="b255570f5b3b7d0a" providerId="LiveId" clId="{B45759F3-B819-46BD-A684-4BB06F45D574}" dt="2021-03-13T19:28:02.422" v="3093" actId="255"/>
          <ac:spMkLst>
            <pc:docMk/>
            <pc:sldMk cId="1400863765" sldId="266"/>
            <ac:spMk id="2" creationId="{C64BF284-C6CA-4FE8-91E0-A7EDB05034BA}"/>
          </ac:spMkLst>
        </pc:spChg>
        <pc:spChg chg="mod">
          <ac:chgData name="Emir N" userId="b255570f5b3b7d0a" providerId="LiveId" clId="{B45759F3-B819-46BD-A684-4BB06F45D574}" dt="2021-03-14T16:18:38.969" v="9138" actId="27636"/>
          <ac:spMkLst>
            <pc:docMk/>
            <pc:sldMk cId="1400863765" sldId="266"/>
            <ac:spMk id="3" creationId="{C091E581-E40D-431D-B874-760BF67FA5A6}"/>
          </ac:spMkLst>
        </pc:spChg>
      </pc:sldChg>
      <pc:sldChg chg="modSp new mod">
        <pc:chgData name="Emir N" userId="b255570f5b3b7d0a" providerId="LiveId" clId="{B45759F3-B819-46BD-A684-4BB06F45D574}" dt="2021-03-14T16:19:07.477" v="9142" actId="27636"/>
        <pc:sldMkLst>
          <pc:docMk/>
          <pc:sldMk cId="3720702495" sldId="267"/>
        </pc:sldMkLst>
        <pc:spChg chg="mod">
          <ac:chgData name="Emir N" userId="b255570f5b3b7d0a" providerId="LiveId" clId="{B45759F3-B819-46BD-A684-4BB06F45D574}" dt="2021-03-14T16:18:54.756" v="9139" actId="255"/>
          <ac:spMkLst>
            <pc:docMk/>
            <pc:sldMk cId="3720702495" sldId="267"/>
            <ac:spMk id="2" creationId="{A57D4EB1-68BB-4F88-8FB0-1B9551F7C179}"/>
          </ac:spMkLst>
        </pc:spChg>
        <pc:spChg chg="mod">
          <ac:chgData name="Emir N" userId="b255570f5b3b7d0a" providerId="LiveId" clId="{B45759F3-B819-46BD-A684-4BB06F45D574}" dt="2021-03-14T16:19:07.477" v="9142" actId="27636"/>
          <ac:spMkLst>
            <pc:docMk/>
            <pc:sldMk cId="3720702495" sldId="267"/>
            <ac:spMk id="3" creationId="{A394A3EC-E3D2-4827-BF8D-2B56C5CB5593}"/>
          </ac:spMkLst>
        </pc:spChg>
      </pc:sldChg>
      <pc:sldChg chg="modSp new mod">
        <pc:chgData name="Emir N" userId="b255570f5b3b7d0a" providerId="LiveId" clId="{B45759F3-B819-46BD-A684-4BB06F45D574}" dt="2021-03-14T16:19:25.755" v="9144" actId="14100"/>
        <pc:sldMkLst>
          <pc:docMk/>
          <pc:sldMk cId="3296250601" sldId="268"/>
        </pc:sldMkLst>
        <pc:spChg chg="mod">
          <ac:chgData name="Emir N" userId="b255570f5b3b7d0a" providerId="LiveId" clId="{B45759F3-B819-46BD-A684-4BB06F45D574}" dt="2021-03-13T20:05:20.508" v="3641" actId="27636"/>
          <ac:spMkLst>
            <pc:docMk/>
            <pc:sldMk cId="3296250601" sldId="268"/>
            <ac:spMk id="2" creationId="{3F900537-B5A1-4C9E-A111-8C9846038330}"/>
          </ac:spMkLst>
        </pc:spChg>
        <pc:spChg chg="mod">
          <ac:chgData name="Emir N" userId="b255570f5b3b7d0a" providerId="LiveId" clId="{B45759F3-B819-46BD-A684-4BB06F45D574}" dt="2021-03-14T16:19:25.755" v="9144" actId="14100"/>
          <ac:spMkLst>
            <pc:docMk/>
            <pc:sldMk cId="3296250601" sldId="268"/>
            <ac:spMk id="3" creationId="{BBD28E51-57CB-4B12-A3CB-47C80B1DD9F4}"/>
          </ac:spMkLst>
        </pc:spChg>
      </pc:sldChg>
      <pc:sldChg chg="modSp new del mod">
        <pc:chgData name="Emir N" userId="b255570f5b3b7d0a" providerId="LiveId" clId="{B45759F3-B819-46BD-A684-4BB06F45D574}" dt="2021-03-13T22:39:39.786" v="4447" actId="47"/>
        <pc:sldMkLst>
          <pc:docMk/>
          <pc:sldMk cId="2699272807" sldId="269"/>
        </pc:sldMkLst>
        <pc:spChg chg="mod">
          <ac:chgData name="Emir N" userId="b255570f5b3b7d0a" providerId="LiveId" clId="{B45759F3-B819-46BD-A684-4BB06F45D574}" dt="2021-03-13T19:46:06.839" v="3319" actId="20577"/>
          <ac:spMkLst>
            <pc:docMk/>
            <pc:sldMk cId="2699272807" sldId="269"/>
            <ac:spMk id="2" creationId="{DD64B047-167D-444B-8B40-7263DF9D8588}"/>
          </ac:spMkLst>
        </pc:spChg>
        <pc:spChg chg="mod">
          <ac:chgData name="Emir N" userId="b255570f5b3b7d0a" providerId="LiveId" clId="{B45759F3-B819-46BD-A684-4BB06F45D574}" dt="2021-03-13T22:00:53.296" v="3788" actId="27636"/>
          <ac:spMkLst>
            <pc:docMk/>
            <pc:sldMk cId="2699272807" sldId="269"/>
            <ac:spMk id="3" creationId="{62B7EF94-3551-4167-9427-CC77ACEF5470}"/>
          </ac:spMkLst>
        </pc:spChg>
      </pc:sldChg>
      <pc:sldChg chg="modSp new mod">
        <pc:chgData name="Emir N" userId="b255570f5b3b7d0a" providerId="LiveId" clId="{B45759F3-B819-46BD-A684-4BB06F45D574}" dt="2021-03-14T16:21:06.805" v="9157" actId="14100"/>
        <pc:sldMkLst>
          <pc:docMk/>
          <pc:sldMk cId="2310024568" sldId="270"/>
        </pc:sldMkLst>
        <pc:spChg chg="mod">
          <ac:chgData name="Emir N" userId="b255570f5b3b7d0a" providerId="LiveId" clId="{B45759F3-B819-46BD-A684-4BB06F45D574}" dt="2021-03-14T16:20:52.743" v="9155" actId="27636"/>
          <ac:spMkLst>
            <pc:docMk/>
            <pc:sldMk cId="2310024568" sldId="270"/>
            <ac:spMk id="2" creationId="{BA6C31E3-B8A2-491B-B986-61183CE97A96}"/>
          </ac:spMkLst>
        </pc:spChg>
        <pc:spChg chg="mod">
          <ac:chgData name="Emir N" userId="b255570f5b3b7d0a" providerId="LiveId" clId="{B45759F3-B819-46BD-A684-4BB06F45D574}" dt="2021-03-14T16:21:06.805" v="9157" actId="14100"/>
          <ac:spMkLst>
            <pc:docMk/>
            <pc:sldMk cId="2310024568" sldId="270"/>
            <ac:spMk id="3" creationId="{906A44B3-202A-4EF3-B82A-AE7284A5BF4C}"/>
          </ac:spMkLst>
        </pc:spChg>
      </pc:sldChg>
      <pc:sldChg chg="modSp new mod">
        <pc:chgData name="Emir N" userId="b255570f5b3b7d0a" providerId="LiveId" clId="{B45759F3-B819-46BD-A684-4BB06F45D574}" dt="2021-03-14T16:20:35.797" v="9152" actId="27636"/>
        <pc:sldMkLst>
          <pc:docMk/>
          <pc:sldMk cId="3403960369" sldId="271"/>
        </pc:sldMkLst>
        <pc:spChg chg="mod">
          <ac:chgData name="Emir N" userId="b255570f5b3b7d0a" providerId="LiveId" clId="{B45759F3-B819-46BD-A684-4BB06F45D574}" dt="2021-03-14T16:20:18.997" v="9150" actId="14100"/>
          <ac:spMkLst>
            <pc:docMk/>
            <pc:sldMk cId="3403960369" sldId="271"/>
            <ac:spMk id="2" creationId="{79EB377F-C0E0-47B9-8C1F-FAF2D7E72B0E}"/>
          </ac:spMkLst>
        </pc:spChg>
        <pc:spChg chg="mod">
          <ac:chgData name="Emir N" userId="b255570f5b3b7d0a" providerId="LiveId" clId="{B45759F3-B819-46BD-A684-4BB06F45D574}" dt="2021-03-14T16:20:35.797" v="9152" actId="27636"/>
          <ac:spMkLst>
            <pc:docMk/>
            <pc:sldMk cId="3403960369" sldId="271"/>
            <ac:spMk id="3" creationId="{1864B56C-9A67-43D4-A703-50C157680F3E}"/>
          </ac:spMkLst>
        </pc:spChg>
      </pc:sldChg>
      <pc:sldChg chg="modSp new mod">
        <pc:chgData name="Emir N" userId="b255570f5b3b7d0a" providerId="LiveId" clId="{B45759F3-B819-46BD-A684-4BB06F45D574}" dt="2021-03-14T16:19:56.560" v="9148" actId="27636"/>
        <pc:sldMkLst>
          <pc:docMk/>
          <pc:sldMk cId="1818360040" sldId="272"/>
        </pc:sldMkLst>
        <pc:spChg chg="mod">
          <ac:chgData name="Emir N" userId="b255570f5b3b7d0a" providerId="LiveId" clId="{B45759F3-B819-46BD-A684-4BB06F45D574}" dt="2021-03-13T19:58:00.063" v="3530" actId="27636"/>
          <ac:spMkLst>
            <pc:docMk/>
            <pc:sldMk cId="1818360040" sldId="272"/>
            <ac:spMk id="2" creationId="{B668D5B4-4065-4A5E-9B9D-30C35CE955D0}"/>
          </ac:spMkLst>
        </pc:spChg>
        <pc:spChg chg="mod">
          <ac:chgData name="Emir N" userId="b255570f5b3b7d0a" providerId="LiveId" clId="{B45759F3-B819-46BD-A684-4BB06F45D574}" dt="2021-03-14T16:19:56.560" v="9148" actId="27636"/>
          <ac:spMkLst>
            <pc:docMk/>
            <pc:sldMk cId="1818360040" sldId="272"/>
            <ac:spMk id="3" creationId="{E2509FB8-E532-44EF-99D8-5B90E1D708B3}"/>
          </ac:spMkLst>
        </pc:spChg>
      </pc:sldChg>
      <pc:sldChg chg="modSp new mod">
        <pc:chgData name="Emir N" userId="b255570f5b3b7d0a" providerId="LiveId" clId="{B45759F3-B819-46BD-A684-4BB06F45D574}" dt="2021-03-14T16:21:38.941" v="9164" actId="14100"/>
        <pc:sldMkLst>
          <pc:docMk/>
          <pc:sldMk cId="247837330" sldId="273"/>
        </pc:sldMkLst>
        <pc:spChg chg="mod">
          <ac:chgData name="Emir N" userId="b255570f5b3b7d0a" providerId="LiveId" clId="{B45759F3-B819-46BD-A684-4BB06F45D574}" dt="2021-03-14T16:21:21.950" v="9159" actId="14100"/>
          <ac:spMkLst>
            <pc:docMk/>
            <pc:sldMk cId="247837330" sldId="273"/>
            <ac:spMk id="2" creationId="{8EF428B5-F807-4C5E-84D0-E4AA11FB5BA8}"/>
          </ac:spMkLst>
        </pc:spChg>
        <pc:spChg chg="mod">
          <ac:chgData name="Emir N" userId="b255570f5b3b7d0a" providerId="LiveId" clId="{B45759F3-B819-46BD-A684-4BB06F45D574}" dt="2021-03-14T16:21:38.941" v="9164" actId="14100"/>
          <ac:spMkLst>
            <pc:docMk/>
            <pc:sldMk cId="247837330" sldId="273"/>
            <ac:spMk id="3" creationId="{7D9DEFD9-4F1B-47A9-A53A-D843D1405CBC}"/>
          </ac:spMkLst>
        </pc:spChg>
      </pc:sldChg>
      <pc:sldChg chg="modSp new mod ord">
        <pc:chgData name="Emir N" userId="b255570f5b3b7d0a" providerId="LiveId" clId="{B45759F3-B819-46BD-A684-4BB06F45D574}" dt="2021-03-14T16:22:00.492" v="9168" actId="27636"/>
        <pc:sldMkLst>
          <pc:docMk/>
          <pc:sldMk cId="1406811303" sldId="274"/>
        </pc:sldMkLst>
        <pc:spChg chg="mod">
          <ac:chgData name="Emir N" userId="b255570f5b3b7d0a" providerId="LiveId" clId="{B45759F3-B819-46BD-A684-4BB06F45D574}" dt="2021-03-13T22:40:03.615" v="4451" actId="27636"/>
          <ac:spMkLst>
            <pc:docMk/>
            <pc:sldMk cId="1406811303" sldId="274"/>
            <ac:spMk id="2" creationId="{1A38E240-B8E5-44DD-9A30-67BE81BCF887}"/>
          </ac:spMkLst>
        </pc:spChg>
        <pc:spChg chg="mod">
          <ac:chgData name="Emir N" userId="b255570f5b3b7d0a" providerId="LiveId" clId="{B45759F3-B819-46BD-A684-4BB06F45D574}" dt="2021-03-14T16:22:00.492" v="9168" actId="27636"/>
          <ac:spMkLst>
            <pc:docMk/>
            <pc:sldMk cId="1406811303" sldId="274"/>
            <ac:spMk id="3" creationId="{18E867F7-4204-4070-8B59-45BEA7A6D162}"/>
          </ac:spMkLst>
        </pc:spChg>
      </pc:sldChg>
      <pc:sldChg chg="modSp new mod">
        <pc:chgData name="Emir N" userId="b255570f5b3b7d0a" providerId="LiveId" clId="{B45759F3-B819-46BD-A684-4BB06F45D574}" dt="2021-03-14T16:22:23.783" v="9171" actId="14100"/>
        <pc:sldMkLst>
          <pc:docMk/>
          <pc:sldMk cId="1068528732" sldId="275"/>
        </pc:sldMkLst>
        <pc:spChg chg="mod">
          <ac:chgData name="Emir N" userId="b255570f5b3b7d0a" providerId="LiveId" clId="{B45759F3-B819-46BD-A684-4BB06F45D574}" dt="2021-03-14T16:22:09.353" v="9169" actId="255"/>
          <ac:spMkLst>
            <pc:docMk/>
            <pc:sldMk cId="1068528732" sldId="275"/>
            <ac:spMk id="2" creationId="{BFAD1A42-3E88-49D8-A245-A308F21ECBAF}"/>
          </ac:spMkLst>
        </pc:spChg>
        <pc:spChg chg="mod">
          <ac:chgData name="Emir N" userId="b255570f5b3b7d0a" providerId="LiveId" clId="{B45759F3-B819-46BD-A684-4BB06F45D574}" dt="2021-03-14T16:22:23.783" v="9171" actId="14100"/>
          <ac:spMkLst>
            <pc:docMk/>
            <pc:sldMk cId="1068528732" sldId="275"/>
            <ac:spMk id="3" creationId="{F213150D-18FF-46BF-AF4D-CBC6ABF3EE7F}"/>
          </ac:spMkLst>
        </pc:spChg>
      </pc:sldChg>
      <pc:sldChg chg="modSp new mod">
        <pc:chgData name="Emir N" userId="b255570f5b3b7d0a" providerId="LiveId" clId="{B45759F3-B819-46BD-A684-4BB06F45D574}" dt="2021-03-14T16:23:14.853" v="9178" actId="14100"/>
        <pc:sldMkLst>
          <pc:docMk/>
          <pc:sldMk cId="3102261217" sldId="276"/>
        </pc:sldMkLst>
        <pc:spChg chg="mod">
          <ac:chgData name="Emir N" userId="b255570f5b3b7d0a" providerId="LiveId" clId="{B45759F3-B819-46BD-A684-4BB06F45D574}" dt="2021-03-13T23:05:57.320" v="4898" actId="27636"/>
          <ac:spMkLst>
            <pc:docMk/>
            <pc:sldMk cId="3102261217" sldId="276"/>
            <ac:spMk id="2" creationId="{A9F9F264-E786-43C8-9444-F49B928A7BAD}"/>
          </ac:spMkLst>
        </pc:spChg>
        <pc:spChg chg="mod">
          <ac:chgData name="Emir N" userId="b255570f5b3b7d0a" providerId="LiveId" clId="{B45759F3-B819-46BD-A684-4BB06F45D574}" dt="2021-03-14T16:23:14.853" v="9178" actId="14100"/>
          <ac:spMkLst>
            <pc:docMk/>
            <pc:sldMk cId="3102261217" sldId="276"/>
            <ac:spMk id="3" creationId="{64B4463A-D58A-43FD-A210-BA691D95CA0D}"/>
          </ac:spMkLst>
        </pc:spChg>
      </pc:sldChg>
      <pc:sldChg chg="modSp new mod">
        <pc:chgData name="Emir N" userId="b255570f5b3b7d0a" providerId="LiveId" clId="{B45759F3-B819-46BD-A684-4BB06F45D574}" dt="2021-03-14T16:22:46.058" v="9175" actId="27636"/>
        <pc:sldMkLst>
          <pc:docMk/>
          <pc:sldMk cId="983173881" sldId="277"/>
        </pc:sldMkLst>
        <pc:spChg chg="mod">
          <ac:chgData name="Emir N" userId="b255570f5b3b7d0a" providerId="LiveId" clId="{B45759F3-B819-46BD-A684-4BB06F45D574}" dt="2021-03-13T23:04:50.824" v="4811" actId="14100"/>
          <ac:spMkLst>
            <pc:docMk/>
            <pc:sldMk cId="983173881" sldId="277"/>
            <ac:spMk id="2" creationId="{D5192CFA-3E18-4570-9D31-6B5428E14050}"/>
          </ac:spMkLst>
        </pc:spChg>
        <pc:spChg chg="mod">
          <ac:chgData name="Emir N" userId="b255570f5b3b7d0a" providerId="LiveId" clId="{B45759F3-B819-46BD-A684-4BB06F45D574}" dt="2021-03-14T16:22:46.058" v="9175" actId="27636"/>
          <ac:spMkLst>
            <pc:docMk/>
            <pc:sldMk cId="983173881" sldId="277"/>
            <ac:spMk id="3" creationId="{82961D74-4F66-43E7-A726-FB9B5C1ADF00}"/>
          </ac:spMkLst>
        </pc:spChg>
      </pc:sldChg>
      <pc:sldChg chg="modSp new mod ord">
        <pc:chgData name="Emir N" userId="b255570f5b3b7d0a" providerId="LiveId" clId="{B45759F3-B819-46BD-A684-4BB06F45D574}" dt="2021-03-14T16:14:04.184" v="9113" actId="255"/>
        <pc:sldMkLst>
          <pc:docMk/>
          <pc:sldMk cId="3900987719" sldId="278"/>
        </pc:sldMkLst>
        <pc:spChg chg="mod">
          <ac:chgData name="Emir N" userId="b255570f5b3b7d0a" providerId="LiveId" clId="{B45759F3-B819-46BD-A684-4BB06F45D574}" dt="2021-03-14T16:14:04.184" v="9113" actId="255"/>
          <ac:spMkLst>
            <pc:docMk/>
            <pc:sldMk cId="3900987719" sldId="278"/>
            <ac:spMk id="2" creationId="{CC771772-DB4E-4FD4-B1AD-41A734BBA5EE}"/>
          </ac:spMkLst>
        </pc:spChg>
        <pc:spChg chg="mod">
          <ac:chgData name="Emir N" userId="b255570f5b3b7d0a" providerId="LiveId" clId="{B45759F3-B819-46BD-A684-4BB06F45D574}" dt="2021-03-13T23:11:19.137" v="4984" actId="20577"/>
          <ac:spMkLst>
            <pc:docMk/>
            <pc:sldMk cId="3900987719" sldId="278"/>
            <ac:spMk id="3" creationId="{5360BC83-A3D7-4A00-A014-C0E7BAF22FA8}"/>
          </ac:spMkLst>
        </pc:spChg>
      </pc:sldChg>
      <pc:sldChg chg="new del">
        <pc:chgData name="Emir N" userId="b255570f5b3b7d0a" providerId="LiveId" clId="{B45759F3-B819-46BD-A684-4BB06F45D574}" dt="2021-03-13T23:09:10.379" v="4968" actId="47"/>
        <pc:sldMkLst>
          <pc:docMk/>
          <pc:sldMk cId="1096231307" sldId="279"/>
        </pc:sldMkLst>
      </pc:sldChg>
      <pc:sldChg chg="new del">
        <pc:chgData name="Emir N" userId="b255570f5b3b7d0a" providerId="LiveId" clId="{B45759F3-B819-46BD-A684-4BB06F45D574}" dt="2021-03-13T23:08:38.196" v="4964" actId="680"/>
        <pc:sldMkLst>
          <pc:docMk/>
          <pc:sldMk cId="4222265159" sldId="279"/>
        </pc:sldMkLst>
      </pc:sldChg>
      <pc:sldChg chg="modSp new mod">
        <pc:chgData name="Emir N" userId="b255570f5b3b7d0a" providerId="LiveId" clId="{B45759F3-B819-46BD-A684-4BB06F45D574}" dt="2021-03-14T00:36:38.348" v="8622" actId="20577"/>
        <pc:sldMkLst>
          <pc:docMk/>
          <pc:sldMk cId="4260454111" sldId="279"/>
        </pc:sldMkLst>
        <pc:spChg chg="mod">
          <ac:chgData name="Emir N" userId="b255570f5b3b7d0a" providerId="LiveId" clId="{B45759F3-B819-46BD-A684-4BB06F45D574}" dt="2021-03-14T00:15:18.547" v="7481" actId="27636"/>
          <ac:spMkLst>
            <pc:docMk/>
            <pc:sldMk cId="4260454111" sldId="279"/>
            <ac:spMk id="2" creationId="{611C13F6-98DA-4BDE-A1C9-85161B9543EA}"/>
          </ac:spMkLst>
        </pc:spChg>
        <pc:spChg chg="mod">
          <ac:chgData name="Emir N" userId="b255570f5b3b7d0a" providerId="LiveId" clId="{B45759F3-B819-46BD-A684-4BB06F45D574}" dt="2021-03-14T00:36:38.348" v="8622" actId="20577"/>
          <ac:spMkLst>
            <pc:docMk/>
            <pc:sldMk cId="4260454111" sldId="279"/>
            <ac:spMk id="3" creationId="{A82E98F1-94CC-4BD7-A870-6E6F38750D00}"/>
          </ac:spMkLst>
        </pc:spChg>
      </pc:sldChg>
      <pc:sldChg chg="modSp new mod">
        <pc:chgData name="Emir N" userId="b255570f5b3b7d0a" providerId="LiveId" clId="{B45759F3-B819-46BD-A684-4BB06F45D574}" dt="2021-03-14T00:48:15.759" v="9102" actId="14100"/>
        <pc:sldMkLst>
          <pc:docMk/>
          <pc:sldMk cId="4142504972" sldId="280"/>
        </pc:sldMkLst>
        <pc:spChg chg="mod">
          <ac:chgData name="Emir N" userId="b255570f5b3b7d0a" providerId="LiveId" clId="{B45759F3-B819-46BD-A684-4BB06F45D574}" dt="2021-03-14T00:06:36.091" v="7284" actId="27636"/>
          <ac:spMkLst>
            <pc:docMk/>
            <pc:sldMk cId="4142504972" sldId="280"/>
            <ac:spMk id="2" creationId="{F8E39780-1EFD-4D5F-AC38-F9D689E6434A}"/>
          </ac:spMkLst>
        </pc:spChg>
        <pc:spChg chg="mod">
          <ac:chgData name="Emir N" userId="b255570f5b3b7d0a" providerId="LiveId" clId="{B45759F3-B819-46BD-A684-4BB06F45D574}" dt="2021-03-14T00:48:15.759" v="9102" actId="14100"/>
          <ac:spMkLst>
            <pc:docMk/>
            <pc:sldMk cId="4142504972" sldId="280"/>
            <ac:spMk id="3" creationId="{B15DB081-B447-44AB-BE13-B7C1EEE7C8BB}"/>
          </ac:spMkLst>
        </pc:spChg>
      </pc:sldChg>
      <pc:sldChg chg="modSp new mod">
        <pc:chgData name="Emir N" userId="b255570f5b3b7d0a" providerId="LiveId" clId="{B45759F3-B819-46BD-A684-4BB06F45D574}" dt="2021-03-14T16:37:06.919" v="9444" actId="255"/>
        <pc:sldMkLst>
          <pc:docMk/>
          <pc:sldMk cId="2746298461" sldId="281"/>
        </pc:sldMkLst>
        <pc:spChg chg="mod">
          <ac:chgData name="Emir N" userId="b255570f5b3b7d0a" providerId="LiveId" clId="{B45759F3-B819-46BD-A684-4BB06F45D574}" dt="2021-03-14T16:37:06.919" v="9444" actId="255"/>
          <ac:spMkLst>
            <pc:docMk/>
            <pc:sldMk cId="2746298461" sldId="281"/>
            <ac:spMk id="2" creationId="{F4123896-538D-4023-8A51-2E0F583DE28B}"/>
          </ac:spMkLst>
        </pc:spChg>
        <pc:spChg chg="mod">
          <ac:chgData name="Emir N" userId="b255570f5b3b7d0a" providerId="LiveId" clId="{B45759F3-B819-46BD-A684-4BB06F45D574}" dt="2021-03-14T16:31:36.007" v="9284" actId="313"/>
          <ac:spMkLst>
            <pc:docMk/>
            <pc:sldMk cId="2746298461" sldId="281"/>
            <ac:spMk id="3" creationId="{10112889-1BCA-4E0A-AC51-D88F61343465}"/>
          </ac:spMkLst>
        </pc:spChg>
      </pc:sldChg>
      <pc:sldChg chg="modSp new mod">
        <pc:chgData name="Emir N" userId="b255570f5b3b7d0a" providerId="LiveId" clId="{B45759F3-B819-46BD-A684-4BB06F45D574}" dt="2021-03-14T16:36:43.877" v="9443" actId="20577"/>
        <pc:sldMkLst>
          <pc:docMk/>
          <pc:sldMk cId="3085752512" sldId="282"/>
        </pc:sldMkLst>
        <pc:spChg chg="mod">
          <ac:chgData name="Emir N" userId="b255570f5b3b7d0a" providerId="LiveId" clId="{B45759F3-B819-46BD-A684-4BB06F45D574}" dt="2021-03-14T16:36:43.877" v="9443" actId="20577"/>
          <ac:spMkLst>
            <pc:docMk/>
            <pc:sldMk cId="3085752512" sldId="282"/>
            <ac:spMk id="2" creationId="{34AB47FF-D3DE-4A35-80D5-608DBFEF3DB7}"/>
          </ac:spMkLst>
        </pc:spChg>
        <pc:spChg chg="mod">
          <ac:chgData name="Emir N" userId="b255570f5b3b7d0a" providerId="LiveId" clId="{B45759F3-B819-46BD-A684-4BB06F45D574}" dt="2021-03-14T16:36:38.532" v="9442" actId="20577"/>
          <ac:spMkLst>
            <pc:docMk/>
            <pc:sldMk cId="3085752512" sldId="282"/>
            <ac:spMk id="3" creationId="{9D5ADED4-DC0C-43A7-9215-172691B48B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933B2F6-E6E7-4944-B70A-BFD88FFEE1F5}" type="datetimeFigureOut">
              <a:rPr lang="bs-Latn-BA" smtClean="0"/>
              <a:t>4.4.2022.</a:t>
            </a:fld>
            <a:endParaRPr lang="bs-Latn-BA"/>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54A387D-9D5D-4B32-A4C1-5014EF464E89}" type="slidenum">
              <a:rPr lang="bs-Latn-BA" smtClean="0"/>
              <a:t>‹#›</a:t>
            </a:fld>
            <a:endParaRPr lang="bs-Latn-BA"/>
          </a:p>
        </p:txBody>
      </p:sp>
    </p:spTree>
    <p:extLst>
      <p:ext uri="{BB962C8B-B14F-4D97-AF65-F5344CB8AC3E}">
        <p14:creationId xmlns:p14="http://schemas.microsoft.com/office/powerpoint/2010/main" val="279734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A429A7-D3B1-47E0-B51F-FE0B8B9E5891}"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69124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B1EAF-ABD9-4229-B4BC-68DA8995116C}"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354794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1B121D-232D-481D-995D-E438521E9B61}"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8015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F29540-5548-4ABE-98FE-3897C60B6E45}"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702180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277703-F859-4B30-8362-CBD14422A39B}"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95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1D9BF3-D7E7-4C6D-B26E-8DB215FCDAD8}"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238511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2A38A4-2E69-477E-A2BE-B390A43FAFC8}"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2173494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71AC8-313B-4324-B1D8-851ACC62CB3B}"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48453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81F62-4243-4BDA-B3A6-6C9BE39452B6}"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205030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FBCB7-449A-46B5-82DA-5DC8CB547E9D}"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362201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0C55E5-48B6-4748-9CBF-BA752747B103}"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343585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D44E9C-BB0A-4E3B-9555-F94412B099BF}" type="datetime1">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421062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085641-682C-4E8F-B237-8DBF52092C30}" type="datetime1">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660962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3BAAA-1D01-47A2-9B84-CAB62FC5E721}" type="datetime1">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32820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B3DC99-37DC-4A61-9ACF-AAAA3339849B}"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CB70C-A915-4109-B598-201E131CA1A2}" type="slidenum">
              <a:rPr lang="en-US" smtClean="0"/>
              <a:t>‹#›</a:t>
            </a:fld>
            <a:endParaRPr lang="en-US"/>
          </a:p>
        </p:txBody>
      </p:sp>
    </p:spTree>
    <p:extLst>
      <p:ext uri="{BB962C8B-B14F-4D97-AF65-F5344CB8AC3E}">
        <p14:creationId xmlns:p14="http://schemas.microsoft.com/office/powerpoint/2010/main" val="54995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CB70C-A915-4109-B598-201E131CA1A2}" type="slidenum">
              <a:rPr lang="en-US" smtClean="0"/>
              <a:t>‹#›</a:t>
            </a:fld>
            <a:endParaRPr lang="en-US"/>
          </a:p>
        </p:txBody>
      </p:sp>
      <p:sp>
        <p:nvSpPr>
          <p:cNvPr id="5" name="Date Placeholder 4"/>
          <p:cNvSpPr>
            <a:spLocks noGrp="1"/>
          </p:cNvSpPr>
          <p:nvPr>
            <p:ph type="dt" sz="half" idx="10"/>
          </p:nvPr>
        </p:nvSpPr>
        <p:spPr/>
        <p:txBody>
          <a:bodyPr/>
          <a:lstStyle/>
          <a:p>
            <a:fld id="{06AE6318-1AB2-4AC3-B0A3-5F98EF6705AB}" type="datetime1">
              <a:rPr lang="en-US" smtClean="0"/>
              <a:t>4/4/2022</a:t>
            </a:fld>
            <a:endParaRPr lang="en-US"/>
          </a:p>
        </p:txBody>
      </p:sp>
    </p:spTree>
    <p:extLst>
      <p:ext uri="{BB962C8B-B14F-4D97-AF65-F5344CB8AC3E}">
        <p14:creationId xmlns:p14="http://schemas.microsoft.com/office/powerpoint/2010/main" val="68867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F6AB4C-E0AD-42DB-8EA8-E25E475A5C16}" type="datetime1">
              <a:rPr lang="en-US" smtClean="0"/>
              <a:t>4/4/2022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BCB70C-A915-4109-B598-201E131CA1A2}" type="slidenum">
              <a:rPr lang="en-US" smtClean="0"/>
              <a:t>‹#›</a:t>
            </a:fld>
            <a:endParaRPr lang="en-US"/>
          </a:p>
        </p:txBody>
      </p:sp>
    </p:spTree>
    <p:extLst>
      <p:ext uri="{BB962C8B-B14F-4D97-AF65-F5344CB8AC3E}">
        <p14:creationId xmlns:p14="http://schemas.microsoft.com/office/powerpoint/2010/main" val="333837452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F3AA5-6EB1-4AD0-B1FE-DE73B3B9EB1B}"/>
              </a:ext>
            </a:extLst>
          </p:cNvPr>
          <p:cNvSpPr>
            <a:spLocks noGrp="1"/>
          </p:cNvSpPr>
          <p:nvPr>
            <p:ph type="ctrTitle"/>
          </p:nvPr>
        </p:nvSpPr>
        <p:spPr/>
        <p:txBody>
          <a:bodyPr/>
          <a:lstStyle/>
          <a:p>
            <a:r>
              <a:rPr lang="bs-Latn-BA" dirty="0"/>
              <a:t>OBRAZLOŽENJE PRESUDE</a:t>
            </a:r>
            <a:endParaRPr lang="en-US" dirty="0"/>
          </a:p>
        </p:txBody>
      </p:sp>
      <p:sp>
        <p:nvSpPr>
          <p:cNvPr id="3" name="Subtitle 2">
            <a:extLst>
              <a:ext uri="{FF2B5EF4-FFF2-40B4-BE49-F238E27FC236}">
                <a16:creationId xmlns:a16="http://schemas.microsoft.com/office/drawing/2014/main" id="{12F01E97-5083-46A0-AD00-ABD3E2E30182}"/>
              </a:ext>
            </a:extLst>
          </p:cNvPr>
          <p:cNvSpPr>
            <a:spLocks noGrp="1"/>
          </p:cNvSpPr>
          <p:nvPr>
            <p:ph type="subTitle" idx="1"/>
          </p:nvPr>
        </p:nvSpPr>
        <p:spPr/>
        <p:txBody>
          <a:bodyPr/>
          <a:lstStyle/>
          <a:p>
            <a:r>
              <a:rPr lang="bs-Latn-BA" dirty="0"/>
              <a:t>Emir Neradin, sudija Vrhovnog suda Federacije Bosne i Hercegovine</a:t>
            </a:r>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1</a:t>
            </a:fld>
            <a:endParaRPr lang="en-US"/>
          </a:p>
        </p:txBody>
      </p:sp>
    </p:spTree>
    <p:extLst>
      <p:ext uri="{BB962C8B-B14F-4D97-AF65-F5344CB8AC3E}">
        <p14:creationId xmlns:p14="http://schemas.microsoft.com/office/powerpoint/2010/main" val="3860292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21B8-2772-4080-B754-B6BC2E3D66EF}"/>
              </a:ext>
            </a:extLst>
          </p:cNvPr>
          <p:cNvSpPr>
            <a:spLocks noGrp="1"/>
          </p:cNvSpPr>
          <p:nvPr>
            <p:ph type="title"/>
          </p:nvPr>
        </p:nvSpPr>
        <p:spPr>
          <a:xfrm>
            <a:off x="677334" y="609600"/>
            <a:ext cx="8596668" cy="766439"/>
          </a:xfrm>
        </p:spPr>
        <p:txBody>
          <a:bodyPr>
            <a:normAutofit/>
          </a:bodyPr>
          <a:lstStyle/>
          <a:p>
            <a:r>
              <a:rPr lang="bs-Latn-BA" sz="3200" dirty="0"/>
              <a:t>Ocjena vjerodostojnosti protivrječnih dokaza</a:t>
            </a:r>
            <a:endParaRPr lang="en-US" sz="3200" dirty="0"/>
          </a:p>
        </p:txBody>
      </p:sp>
      <p:sp>
        <p:nvSpPr>
          <p:cNvPr id="3" name="Content Placeholder 2">
            <a:extLst>
              <a:ext uri="{FF2B5EF4-FFF2-40B4-BE49-F238E27FC236}">
                <a16:creationId xmlns:a16="http://schemas.microsoft.com/office/drawing/2014/main" id="{63C4681E-C08D-4872-9A7F-80925DDB2458}"/>
              </a:ext>
            </a:extLst>
          </p:cNvPr>
          <p:cNvSpPr>
            <a:spLocks noGrp="1"/>
          </p:cNvSpPr>
          <p:nvPr>
            <p:ph idx="1"/>
          </p:nvPr>
        </p:nvSpPr>
        <p:spPr>
          <a:xfrm>
            <a:off x="677334" y="1376039"/>
            <a:ext cx="8596668" cy="4872362"/>
          </a:xfrm>
        </p:spPr>
        <p:txBody>
          <a:bodyPr>
            <a:normAutofit fontScale="92500" lnSpcReduction="20000"/>
          </a:bodyPr>
          <a:lstStyle/>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Kod činjenice da prvostepeni sud u pobijanoj presudi </a:t>
            </a:r>
            <a:r>
              <a:rPr lang="hr-HR" sz="1800" b="1" dirty="0">
                <a:effectLst/>
                <a:latin typeface="Arial" panose="020B0604020202020204" pitchFamily="34" charset="0"/>
                <a:ea typeface="Times New Roman" panose="02020603050405020304" pitchFamily="18" charset="0"/>
                <a:cs typeface="Arial" panose="020B0604020202020204" pitchFamily="34" charset="0"/>
              </a:rPr>
              <a:t>nije prihvatio iskaze svjedoka optužbe A.K. I M.E. </a:t>
            </a:r>
            <a:r>
              <a:rPr lang="hr-HR" sz="1800" dirty="0">
                <a:effectLst/>
                <a:latin typeface="Arial" panose="020B0604020202020204" pitchFamily="34" charset="0"/>
                <a:ea typeface="Times New Roman" panose="02020603050405020304" pitchFamily="18" charset="0"/>
                <a:cs typeface="Arial" panose="020B0604020202020204" pitchFamily="34" charset="0"/>
              </a:rPr>
              <a:t>kao vjerodostojne, morao je, po ocjeni ovog suda, u obrazloženju presude </a:t>
            </a:r>
            <a:r>
              <a:rPr lang="hr-HR" sz="1800" b="1" dirty="0">
                <a:effectLst/>
                <a:latin typeface="Arial" panose="020B0604020202020204" pitchFamily="34" charset="0"/>
                <a:ea typeface="Times New Roman" panose="02020603050405020304" pitchFamily="18" charset="0"/>
                <a:cs typeface="Arial" panose="020B0604020202020204" pitchFamily="34" charset="0"/>
              </a:rPr>
              <a:t>dati ocjenu i ovih, sa njihovim iskazima povezanih dokaza, tj. listinga telefonskih poziva i pomenute e-mail prepiske</a:t>
            </a:r>
            <a:r>
              <a:rPr lang="hr-HR" sz="1800" dirty="0">
                <a:effectLst/>
                <a:latin typeface="Arial" panose="020B0604020202020204" pitchFamily="34" charset="0"/>
                <a:ea typeface="Times New Roman" panose="02020603050405020304" pitchFamily="18" charset="0"/>
                <a:cs typeface="Arial" panose="020B0604020202020204" pitchFamily="34" charset="0"/>
              </a:rPr>
              <a:t>, obzirom se i po ocjeni ovog suda radi o relevantnim dokazima kojima se utvrđuju odlučne činjenice, spram kojih se prvostepeni sud morao odrediti i izjasniti da li imaju značaj koji im je tokom glavnog pretresa pridavala ... zastupnica optužbe. Nadalje, usljed ovakvog propusta prvostepeni sud nije bio u mogućnosti da ove dokaze dovede u vezu i cijeni u vezi sa iskazima svjedoka A.K. i E.</a:t>
            </a:r>
            <a:r>
              <a:rPr lang="hr-HR" dirty="0">
                <a:latin typeface="Arial" panose="020B0604020202020204" pitchFamily="34" charset="0"/>
                <a:ea typeface="Times New Roman" panose="02020603050405020304" pitchFamily="18" charset="0"/>
                <a:cs typeface="Arial" panose="020B0604020202020204" pitchFamily="34" charset="0"/>
              </a:rPr>
              <a:t>M.</a:t>
            </a:r>
            <a:r>
              <a:rPr lang="hr-HR" sz="1800" dirty="0">
                <a:effectLst/>
                <a:latin typeface="Arial" panose="020B0604020202020204" pitchFamily="34" charset="0"/>
                <a:ea typeface="Times New Roman" panose="02020603050405020304" pitchFamily="18" charset="0"/>
                <a:cs typeface="Arial" panose="020B0604020202020204" pitchFamily="34" charset="0"/>
              </a:rPr>
              <a:t>, čije iskaze nije prihvatio iz razloga što, prema obrazloženju datom na strani 16. pobijane presude, njihovi iskazi nisu u potpunosti saglasni, što je svjedok E. M. u jednom dijelu promjenio svoj iskaz na glavnom pretresu u odnosu na iskaz iz istrage, te imajući u vidu da je iskaz svjedoka E. M. djelimično u suprotnosti sa iskazom svjedoka E. O., zbog čega ih je ocjenio neuvjerljivim, </a:t>
            </a:r>
            <a:r>
              <a:rPr lang="hr-HR" sz="1800" b="1" dirty="0">
                <a:effectLst/>
                <a:latin typeface="Arial" panose="020B0604020202020204" pitchFamily="34" charset="0"/>
                <a:ea typeface="Times New Roman" panose="02020603050405020304" pitchFamily="18" charset="0"/>
                <a:cs typeface="Arial" panose="020B0604020202020204" pitchFamily="34" charset="0"/>
              </a:rPr>
              <a:t>nasuprot iskazima optuženih koji su u potpunosti saglasni</a:t>
            </a:r>
            <a:r>
              <a:rPr lang="hr-HR" sz="1800" dirty="0">
                <a:effectLst/>
                <a:latin typeface="Arial" panose="020B0604020202020204" pitchFamily="34" charset="0"/>
                <a:ea typeface="Times New Roman" panose="02020603050405020304" pitchFamily="18" charset="0"/>
                <a:cs typeface="Arial" panose="020B0604020202020204" pitchFamily="34" charset="0"/>
              </a:rPr>
              <a:t>. Kod ovakvog stanja stvari, </a:t>
            </a:r>
            <a:r>
              <a:rPr lang="hr-HR" sz="1800" b="1" dirty="0">
                <a:effectLst/>
                <a:latin typeface="Arial" panose="020B0604020202020204" pitchFamily="34" charset="0"/>
                <a:ea typeface="Times New Roman" panose="02020603050405020304" pitchFamily="18" charset="0"/>
                <a:cs typeface="Arial" panose="020B0604020202020204" pitchFamily="34" charset="0"/>
              </a:rPr>
              <a:t>kada postoje protivriječni dokazi, </a:t>
            </a:r>
            <a:r>
              <a:rPr lang="hr-HR" sz="1800" dirty="0">
                <a:effectLst/>
                <a:latin typeface="Arial" panose="020B0604020202020204" pitchFamily="34" charset="0"/>
                <a:ea typeface="Times New Roman" panose="02020603050405020304" pitchFamily="18" charset="0"/>
                <a:cs typeface="Arial" panose="020B0604020202020204" pitchFamily="34" charset="0"/>
              </a:rPr>
              <a:t>obaveza je suda da u skladu sa odredbom člana 305. stav 7. ZKP FBiH, u obrazloženju presude posebno iznese razloge koji se tiču ocjene takvih dokaza. U konkretnom slučaju je u potpunosti izostala ocjena pomenutih relevantnih materijalnih dokaza optužbe, kao i njihovo dovođenje u vezu sa iskazima svjedoka A.K i E.M., na što je žalba Zamjenice glavnog kantonalnog tužitelja opravdano ukazala, usljed čega pobijana presuda ne sadrži razloge o odlučnim činjenicama.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r>
              <a:rPr lang="hr-HR" dirty="0">
                <a:latin typeface="Arial" panose="020B0604020202020204" pitchFamily="34" charset="0"/>
                <a:cs typeface="Arial" panose="020B0604020202020204" pitchFamily="34" charset="0"/>
              </a:rPr>
              <a:t>(Rješenje Vrhovnog suda FBiH broj </a:t>
            </a:r>
            <a:r>
              <a:rPr lang="hr-HR" sz="1800" dirty="0">
                <a:effectLst/>
                <a:latin typeface="Arial" panose="020B0604020202020204" pitchFamily="34" charset="0"/>
                <a:ea typeface="Times New Roman" panose="02020603050405020304" pitchFamily="18" charset="0"/>
                <a:cs typeface="Arial" panose="020B0604020202020204" pitchFamily="34" charset="0"/>
              </a:rPr>
              <a:t>04</a:t>
            </a:r>
            <a:r>
              <a:rPr lang="bs-Latn-BA" sz="1800" dirty="0">
                <a:effectLst/>
                <a:latin typeface="Arial" panose="020B0604020202020204" pitchFamily="34" charset="0"/>
                <a:ea typeface="Times New Roman" panose="02020603050405020304" pitchFamily="18" charset="0"/>
                <a:cs typeface="Arial" panose="020B0604020202020204" pitchFamily="34" charset="0"/>
              </a:rPr>
              <a:t> 0 K 008731 18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23.04.2019. godine)</a:t>
            </a:r>
          </a:p>
        </p:txBody>
      </p:sp>
      <p:sp>
        <p:nvSpPr>
          <p:cNvPr id="4" name="Slide Number Placeholder 3"/>
          <p:cNvSpPr>
            <a:spLocks noGrp="1"/>
          </p:cNvSpPr>
          <p:nvPr>
            <p:ph type="sldNum" sz="quarter" idx="12"/>
          </p:nvPr>
        </p:nvSpPr>
        <p:spPr/>
        <p:txBody>
          <a:bodyPr/>
          <a:lstStyle/>
          <a:p>
            <a:fld id="{66BCB70C-A915-4109-B598-201E131CA1A2}" type="slidenum">
              <a:rPr lang="en-US" smtClean="0"/>
              <a:t>10</a:t>
            </a:fld>
            <a:endParaRPr lang="en-US"/>
          </a:p>
        </p:txBody>
      </p:sp>
    </p:spTree>
    <p:extLst>
      <p:ext uri="{BB962C8B-B14F-4D97-AF65-F5344CB8AC3E}">
        <p14:creationId xmlns:p14="http://schemas.microsoft.com/office/powerpoint/2010/main" val="371635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A44C-C712-4745-BD54-D6E666483E6E}"/>
              </a:ext>
            </a:extLst>
          </p:cNvPr>
          <p:cNvSpPr>
            <a:spLocks noGrp="1"/>
          </p:cNvSpPr>
          <p:nvPr>
            <p:ph type="title"/>
          </p:nvPr>
        </p:nvSpPr>
        <p:spPr>
          <a:xfrm>
            <a:off x="677334" y="609600"/>
            <a:ext cx="8596668" cy="668784"/>
          </a:xfrm>
        </p:spPr>
        <p:txBody>
          <a:bodyPr>
            <a:noAutofit/>
          </a:bodyPr>
          <a:lstStyle/>
          <a:p>
            <a:r>
              <a:rPr lang="bs-Latn-BA" sz="2800" dirty="0" err="1"/>
              <a:t>Navođenje</a:t>
            </a:r>
            <a:r>
              <a:rPr lang="bs-Latn-BA" sz="2800" dirty="0"/>
              <a:t> razloga o rješavanju pravnih pitanja I</a:t>
            </a:r>
            <a:endParaRPr lang="en-US" sz="2800" dirty="0"/>
          </a:p>
        </p:txBody>
      </p:sp>
      <p:sp>
        <p:nvSpPr>
          <p:cNvPr id="3" name="Content Placeholder 2">
            <a:extLst>
              <a:ext uri="{FF2B5EF4-FFF2-40B4-BE49-F238E27FC236}">
                <a16:creationId xmlns:a16="http://schemas.microsoft.com/office/drawing/2014/main" id="{2B8F6C0B-EA1F-44A0-A9FD-ED51A8644866}"/>
              </a:ext>
            </a:extLst>
          </p:cNvPr>
          <p:cNvSpPr>
            <a:spLocks noGrp="1"/>
          </p:cNvSpPr>
          <p:nvPr>
            <p:ph idx="1"/>
          </p:nvPr>
        </p:nvSpPr>
        <p:spPr>
          <a:xfrm>
            <a:off x="677334" y="1278384"/>
            <a:ext cx="8596668" cy="5078028"/>
          </a:xfrm>
        </p:spPr>
        <p:txBody>
          <a:bodyPr>
            <a:normAutofit fontScale="92500" lnSpcReduction="10000"/>
          </a:bodyPr>
          <a:lstStyle/>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Ovaj sud podsjeća da je dužnost suda, prema odredbi člana 305. stav 7. ZKP FBiH, da u obrazloženju presude određeno i potpuno iznese koje činjenice i iz kojih razloga uzima kao dokazane ili nedokazane, ... te između ostalog, kojim se razlozima vodio pri rješavanju pravnih pitanja. U skladu sa navedenim, prvostepeni sud je u obrazloženju bio dužan da navede razloge u vezi pravne ocjene krivičnog djela iz tačke I-2. izreke prvostepene presude. Međutim, prvostepeni sud u obrazloženju samo navodi zakonski opis krivičnog djela Nesavjestan rad u službi iz člana 387. stav 2. u vezi stava 1. KZ FBiH</a:t>
            </a:r>
            <a:r>
              <a:rPr lang="hr-HR" dirty="0">
                <a:latin typeface="Arial" panose="020B0604020202020204" pitchFamily="34" charset="0"/>
                <a:ea typeface="Times New Roman" panose="02020603050405020304" pitchFamily="18" charset="0"/>
                <a:cs typeface="Arial" panose="020B0604020202020204" pitchFamily="34" charset="0"/>
              </a:rPr>
              <a:t> </a:t>
            </a:r>
            <a:r>
              <a:rPr lang="hr-HR" sz="1800" dirty="0">
                <a:effectLst/>
                <a:latin typeface="Arial" panose="020B0604020202020204" pitchFamily="34" charset="0"/>
                <a:ea typeface="Times New Roman" panose="02020603050405020304" pitchFamily="18" charset="0"/>
                <a:cs typeface="Arial" panose="020B0604020202020204" pitchFamily="34" charset="0"/>
              </a:rPr>
              <a:t>... nakon čega izvodi zaključak da su radnjom optuženog ostvarena obilježja citiranog krivičnog djela, dok je dalje obrazloženje u potpunosti izostalo. Dakle, nema obrazloženja odlučnih činjenica vezanih </a:t>
            </a:r>
            <a:r>
              <a:rPr lang="hr-HR" sz="1800" b="1" dirty="0">
                <a:effectLst/>
                <a:latin typeface="Arial" panose="020B0604020202020204" pitchFamily="34" charset="0"/>
                <a:ea typeface="Times New Roman" panose="02020603050405020304" pitchFamily="18" charset="0"/>
                <a:cs typeface="Arial" panose="020B0604020202020204" pitchFamily="34" charset="0"/>
              </a:rPr>
              <a:t>za radnju izvršenja u vidu propuštanja dužnosti nadzora</a:t>
            </a:r>
            <a:r>
              <a:rPr lang="hr-HR" sz="1800" dirty="0">
                <a:effectLst/>
                <a:latin typeface="Arial" panose="020B0604020202020204" pitchFamily="34" charset="0"/>
                <a:ea typeface="Times New Roman" panose="02020603050405020304" pitchFamily="18" charset="0"/>
                <a:cs typeface="Arial" panose="020B0604020202020204" pitchFamily="34" charset="0"/>
              </a:rPr>
              <a:t>, na koju se očito pozvao prvostepeni sud, nema obrazloženja u vezi </a:t>
            </a:r>
            <a:r>
              <a:rPr lang="hr-HR" sz="1800" b="1" dirty="0">
                <a:effectLst/>
                <a:latin typeface="Arial" panose="020B0604020202020204" pitchFamily="34" charset="0"/>
                <a:ea typeface="Times New Roman" panose="02020603050405020304" pitchFamily="18" charset="0"/>
                <a:cs typeface="Arial" panose="020B0604020202020204" pitchFamily="34" charset="0"/>
              </a:rPr>
              <a:t>standarda očito nesavjesnog postupanja</a:t>
            </a:r>
            <a:r>
              <a:rPr lang="hr-HR" sz="1800" dirty="0">
                <a:effectLst/>
                <a:latin typeface="Arial" panose="020B0604020202020204" pitchFamily="34" charset="0"/>
                <a:ea typeface="Times New Roman" panose="02020603050405020304" pitchFamily="18" charset="0"/>
                <a:cs typeface="Arial" panose="020B0604020202020204" pitchFamily="34" charset="0"/>
              </a:rPr>
              <a:t>, zatim ocjene postojanja ovih obilježja datog krivičnog djela spram utvrđenog činjeničnog opisa krivičnog djela u tački I-2. izreke, niti prvostepeni sud daje razloge </a:t>
            </a:r>
            <a:r>
              <a:rPr lang="hr-HR" sz="1800" b="1" dirty="0">
                <a:effectLst/>
                <a:latin typeface="Arial" panose="020B0604020202020204" pitchFamily="34" charset="0"/>
                <a:ea typeface="Times New Roman" panose="02020603050405020304" pitchFamily="18" charset="0"/>
                <a:cs typeface="Arial" panose="020B0604020202020204" pitchFamily="34" charset="0"/>
              </a:rPr>
              <a:t>zašto ne prihvata pravnu kvalifikaciju iz optužnice</a:t>
            </a:r>
            <a:r>
              <a:rPr lang="hr-HR" sz="1800" dirty="0">
                <a:effectLst/>
                <a:latin typeface="Arial" panose="020B0604020202020204" pitchFamily="34" charset="0"/>
                <a:ea typeface="Times New Roman" panose="02020603050405020304" pitchFamily="18" charset="0"/>
                <a:cs typeface="Arial" panose="020B0604020202020204" pitchFamily="34" charset="0"/>
              </a:rPr>
              <a:t>, na što je opravdano žalbom ukazao kantonalni tužitelj. Usljed pomenutih propusta, po ocjeni ovog suda, pobijana presuda je u dijelu koji se odnosi na tačku I-2. izreke zahvaćena bitnim povredama odredaba krivičnog postupka iz člana 312. stav 1. tačka k) ZKP FBiH... </a:t>
            </a:r>
          </a:p>
          <a:p>
            <a:pPr algn="just"/>
            <a:r>
              <a:rPr lang="hr-HR" dirty="0">
                <a:latin typeface="Arial" panose="020B0604020202020204" pitchFamily="34" charset="0"/>
                <a:ea typeface="Times New Roman" panose="02020603050405020304" pitchFamily="18" charset="0"/>
                <a:cs typeface="Arial" panose="020B0604020202020204" pitchFamily="34" charset="0"/>
              </a:rPr>
              <a:t>(Rješenje Vrhovnog suda FBiH broj </a:t>
            </a:r>
            <a:r>
              <a:rPr lang="bs-Latn-BA" sz="1800" dirty="0">
                <a:effectLst/>
                <a:latin typeface="Arial" panose="020B0604020202020204" pitchFamily="34" charset="0"/>
                <a:ea typeface="Times New Roman" panose="02020603050405020304" pitchFamily="18" charset="0"/>
                <a:cs typeface="Arial" panose="020B0604020202020204" pitchFamily="34" charset="0"/>
              </a:rPr>
              <a:t>09 0 K 022212 16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12.03.2019. godine)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11</a:t>
            </a:fld>
            <a:endParaRPr lang="en-US"/>
          </a:p>
        </p:txBody>
      </p:sp>
    </p:spTree>
    <p:extLst>
      <p:ext uri="{BB962C8B-B14F-4D97-AF65-F5344CB8AC3E}">
        <p14:creationId xmlns:p14="http://schemas.microsoft.com/office/powerpoint/2010/main" val="1776675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F284-C6CA-4FE8-91E0-A7EDB05034BA}"/>
              </a:ext>
            </a:extLst>
          </p:cNvPr>
          <p:cNvSpPr>
            <a:spLocks noGrp="1"/>
          </p:cNvSpPr>
          <p:nvPr>
            <p:ph type="title"/>
          </p:nvPr>
        </p:nvSpPr>
        <p:spPr>
          <a:xfrm>
            <a:off x="677334" y="609600"/>
            <a:ext cx="8596668" cy="766439"/>
          </a:xfrm>
        </p:spPr>
        <p:txBody>
          <a:bodyPr>
            <a:noAutofit/>
          </a:bodyPr>
          <a:lstStyle/>
          <a:p>
            <a:r>
              <a:rPr lang="bs-Latn-BA" sz="2800" dirty="0" err="1"/>
              <a:t>Navođenje</a:t>
            </a:r>
            <a:r>
              <a:rPr lang="bs-Latn-BA" sz="2800" dirty="0"/>
              <a:t> razloga o rješavanju pravnih pitanja II</a:t>
            </a:r>
            <a:endParaRPr lang="en-US" sz="2800" dirty="0"/>
          </a:p>
        </p:txBody>
      </p:sp>
      <p:sp>
        <p:nvSpPr>
          <p:cNvPr id="3" name="Content Placeholder 2">
            <a:extLst>
              <a:ext uri="{FF2B5EF4-FFF2-40B4-BE49-F238E27FC236}">
                <a16:creationId xmlns:a16="http://schemas.microsoft.com/office/drawing/2014/main" id="{C091E581-E40D-431D-B874-760BF67FA5A6}"/>
              </a:ext>
            </a:extLst>
          </p:cNvPr>
          <p:cNvSpPr>
            <a:spLocks noGrp="1"/>
          </p:cNvSpPr>
          <p:nvPr>
            <p:ph idx="1"/>
          </p:nvPr>
        </p:nvSpPr>
        <p:spPr>
          <a:xfrm>
            <a:off x="677334" y="1376039"/>
            <a:ext cx="8596668" cy="4665323"/>
          </a:xfrm>
        </p:spPr>
        <p:txBody>
          <a:bodyPr>
            <a:normAutofit fontScale="92500" lnSpcReduction="10000"/>
          </a:bodyPr>
          <a:lstStyle/>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	Odredba člana 305. stav 7. ZKP FBiH propisuje da će sud u obrazloženju presude određeno i potpuno iznijeti, između ostalog, kojim se razlozima rukovodio pri rješavanju pravnih pitanja, a naročito pri utvrđivanju da li postoji krivično djelo i krivična odgovornost optuženog i pri primjenjivanju određenih odredaba Krivičnog zakona na optuženog i njegovo djelo. Osporenom presudom je prvostepeni sud oglasio krivim optuženog da je radnjama opisanim u izreci presude počinio krivično djelo </a:t>
            </a:r>
            <a:r>
              <a:rPr lang="hr-HR" sz="1800" b="1" dirty="0">
                <a:effectLst/>
                <a:latin typeface="Arial" panose="020B0604020202020204" pitchFamily="34" charset="0"/>
                <a:ea typeface="Times New Roman" panose="02020603050405020304" pitchFamily="18" charset="0"/>
                <a:cs typeface="Arial" panose="020B0604020202020204" pitchFamily="34" charset="0"/>
              </a:rPr>
              <a:t>Ratni zločin protiv civilnog stanovništva</a:t>
            </a:r>
            <a:r>
              <a:rPr lang="hr-HR" sz="1800" dirty="0">
                <a:effectLst/>
                <a:latin typeface="Arial" panose="020B0604020202020204" pitchFamily="34" charset="0"/>
                <a:ea typeface="Times New Roman" panose="02020603050405020304" pitchFamily="18" charset="0"/>
                <a:cs typeface="Arial" panose="020B0604020202020204" pitchFamily="34" charset="0"/>
              </a:rPr>
              <a:t> iz člana 142. stav 1. u vezi sa članom 30. stav 2. KZ SFRJ, pri čemu je </a:t>
            </a:r>
            <a:r>
              <a:rPr lang="hr-HR" sz="1800" b="1" dirty="0">
                <a:effectLst/>
                <a:latin typeface="Arial" panose="020B0604020202020204" pitchFamily="34" charset="0"/>
                <a:ea typeface="Times New Roman" panose="02020603050405020304" pitchFamily="18" charset="0"/>
                <a:cs typeface="Arial" panose="020B0604020202020204" pitchFamily="34" charset="0"/>
              </a:rPr>
              <a:t>prisilni nestanak</a:t>
            </a:r>
            <a:r>
              <a:rPr lang="hr-HR" sz="1800" dirty="0">
                <a:effectLst/>
                <a:latin typeface="Arial" panose="020B0604020202020204" pitchFamily="34" charset="0"/>
                <a:ea typeface="Times New Roman" panose="02020603050405020304" pitchFamily="18" charset="0"/>
                <a:cs typeface="Arial" panose="020B0604020202020204" pitchFamily="34" charset="0"/>
              </a:rPr>
              <a:t> oštećenog podveo pod radnju </a:t>
            </a:r>
            <a:r>
              <a:rPr lang="hr-HR" sz="1800" b="1" dirty="0">
                <a:effectLst/>
                <a:latin typeface="Arial" panose="020B0604020202020204" pitchFamily="34" charset="0"/>
                <a:ea typeface="Times New Roman" panose="02020603050405020304" pitchFamily="18" charset="0"/>
                <a:cs typeface="Arial" panose="020B0604020202020204" pitchFamily="34" charset="0"/>
              </a:rPr>
              <a:t>nečovječnog postupanja</a:t>
            </a:r>
            <a:r>
              <a:rPr lang="hr-HR" sz="1800" dirty="0">
                <a:effectLst/>
                <a:latin typeface="Arial" panose="020B0604020202020204" pitchFamily="34" charset="0"/>
                <a:ea typeface="Times New Roman" panose="02020603050405020304" pitchFamily="18" charset="0"/>
                <a:cs typeface="Arial" panose="020B0604020202020204" pitchFamily="34" charset="0"/>
              </a:rPr>
              <a:t>, kao jednu od alternativno propisanih radnji izvršenja predmetnog krivičnog djela. Međutim, jedino obrazloženje koje prvostepeni sud daje u tom pravcu jeste na strani 14. obrazloženja, gdje navodi: „Nema sumnje da je M.Ž. nestao pod prisilom, a takav nestanak potpada pod nečovječno postupanje“. Ovakvo obrazloženje je po ocjeni ovog suda </a:t>
            </a:r>
            <a:r>
              <a:rPr lang="hr-HR" sz="1800" b="1" dirty="0">
                <a:effectLst/>
                <a:latin typeface="Arial" panose="020B0604020202020204" pitchFamily="34" charset="0"/>
                <a:ea typeface="Times New Roman" panose="02020603050405020304" pitchFamily="18" charset="0"/>
                <a:cs typeface="Arial" panose="020B0604020202020204" pitchFamily="34" charset="0"/>
              </a:rPr>
              <a:t>paušalno, ne sadrži stvarne razloge o okolnostima koje su bile odlučne za primjenu navedene zakonske odredbe</a:t>
            </a:r>
            <a:r>
              <a:rPr lang="hr-HR" sz="1800" dirty="0">
                <a:effectLst/>
                <a:latin typeface="Arial" panose="020B0604020202020204" pitchFamily="34" charset="0"/>
                <a:ea typeface="Times New Roman" panose="02020603050405020304" pitchFamily="18" charset="0"/>
                <a:cs typeface="Arial" panose="020B0604020202020204" pitchFamily="34" charset="0"/>
              </a:rPr>
              <a:t>, na što je opravdano ukazano u žalbi braniteljica optuženog, pa je time učinjena bitna povreda odredaba krivičnog postupka iz člana 312. stav 1. tačka k) ZKP  FBiH. </a:t>
            </a:r>
          </a:p>
          <a:p>
            <a:pPr algn="just"/>
            <a:r>
              <a:rPr lang="hr-HR" dirty="0">
                <a:latin typeface="Arial" panose="020B0604020202020204" pitchFamily="34" charset="0"/>
                <a:ea typeface="Times New Roman" panose="02020603050405020304" pitchFamily="18" charset="0"/>
                <a:cs typeface="Arial" panose="020B0604020202020204" pitchFamily="34" charset="0"/>
              </a:rPr>
              <a:t>(Rješenje Vrhovnog suda </a:t>
            </a:r>
            <a:r>
              <a:rPr lang="hr-HR" sz="1800" dirty="0">
                <a:effectLst/>
                <a:latin typeface="Arial" panose="020B0604020202020204" pitchFamily="34" charset="0"/>
                <a:ea typeface="Times New Roman" panose="02020603050405020304" pitchFamily="18" charset="0"/>
                <a:cs typeface="Arial" panose="020B0604020202020204" pitchFamily="34" charset="0"/>
              </a:rPr>
              <a:t>04</a:t>
            </a:r>
            <a:r>
              <a:rPr lang="bs-Latn-BA" sz="1800" dirty="0">
                <a:effectLst/>
                <a:latin typeface="Arial" panose="020B0604020202020204" pitchFamily="34" charset="0"/>
                <a:ea typeface="Times New Roman" panose="02020603050405020304" pitchFamily="18" charset="0"/>
                <a:cs typeface="Arial" panose="020B0604020202020204" pitchFamily="34" charset="0"/>
              </a:rPr>
              <a:t> 0 K 008731 18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24.03.2019.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12</a:t>
            </a:fld>
            <a:endParaRPr lang="en-US"/>
          </a:p>
        </p:txBody>
      </p:sp>
    </p:spTree>
    <p:extLst>
      <p:ext uri="{BB962C8B-B14F-4D97-AF65-F5344CB8AC3E}">
        <p14:creationId xmlns:p14="http://schemas.microsoft.com/office/powerpoint/2010/main" val="1400863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D4EB1-68BB-4F88-8FB0-1B9551F7C179}"/>
              </a:ext>
            </a:extLst>
          </p:cNvPr>
          <p:cNvSpPr>
            <a:spLocks noGrp="1"/>
          </p:cNvSpPr>
          <p:nvPr>
            <p:ph type="title"/>
          </p:nvPr>
        </p:nvSpPr>
        <p:spPr/>
        <p:txBody>
          <a:bodyPr>
            <a:normAutofit/>
          </a:bodyPr>
          <a:lstStyle/>
          <a:p>
            <a:r>
              <a:rPr lang="bs-Latn-BA" sz="3200" dirty="0" err="1"/>
              <a:t>Navođenje</a:t>
            </a:r>
            <a:r>
              <a:rPr lang="bs-Latn-BA" sz="3200" dirty="0"/>
              <a:t> razloga o </a:t>
            </a:r>
            <a:r>
              <a:rPr lang="bs-Latn-BA" sz="3200" dirty="0" err="1"/>
              <a:t>podstrekavanju</a:t>
            </a:r>
            <a:endParaRPr lang="en-US" sz="3200" dirty="0"/>
          </a:p>
        </p:txBody>
      </p:sp>
      <p:sp>
        <p:nvSpPr>
          <p:cNvPr id="3" name="Content Placeholder 2">
            <a:extLst>
              <a:ext uri="{FF2B5EF4-FFF2-40B4-BE49-F238E27FC236}">
                <a16:creationId xmlns:a16="http://schemas.microsoft.com/office/drawing/2014/main" id="{A394A3EC-E3D2-4827-BF8D-2B56C5CB5593}"/>
              </a:ext>
            </a:extLst>
          </p:cNvPr>
          <p:cNvSpPr>
            <a:spLocks noGrp="1"/>
          </p:cNvSpPr>
          <p:nvPr>
            <p:ph idx="1"/>
          </p:nvPr>
        </p:nvSpPr>
        <p:spPr>
          <a:xfrm>
            <a:off x="677334" y="1340528"/>
            <a:ext cx="8596668" cy="4700835"/>
          </a:xfrm>
        </p:spPr>
        <p:txBody>
          <a:bodyPr>
            <a:normAutofit fontScale="92500"/>
          </a:bodyPr>
          <a:lstStyle/>
          <a:p>
            <a:pPr algn="just"/>
            <a:r>
              <a:rPr lang="hr-BA" sz="1800" dirty="0">
                <a:effectLst/>
                <a:latin typeface="Arial" panose="020B0604020202020204" pitchFamily="34" charset="0"/>
                <a:ea typeface="Times New Roman" panose="02020603050405020304" pitchFamily="18" charset="0"/>
                <a:cs typeface="Arial" panose="020B0604020202020204" pitchFamily="34" charset="0"/>
              </a:rPr>
              <a:t>I po ocjeni ovog suda, u pobijanoj presudi su izostali razlozi za zaključak suda da je optužena R.E. </a:t>
            </a:r>
            <a:r>
              <a:rPr lang="hr-BA" sz="1800" b="1" dirty="0">
                <a:effectLst/>
                <a:latin typeface="Arial" panose="020B0604020202020204" pitchFamily="34" charset="0"/>
                <a:ea typeface="Times New Roman" panose="02020603050405020304" pitchFamily="18" charset="0"/>
                <a:cs typeface="Arial" panose="020B0604020202020204" pitchFamily="34" charset="0"/>
              </a:rPr>
              <a:t>podstrekavala</a:t>
            </a:r>
            <a:r>
              <a:rPr lang="hr-BA" sz="1800" dirty="0">
                <a:effectLst/>
                <a:latin typeface="Arial" panose="020B0604020202020204" pitchFamily="34" charset="0"/>
                <a:ea typeface="Times New Roman" panose="02020603050405020304" pitchFamily="18" charset="0"/>
                <a:cs typeface="Arial" panose="020B0604020202020204" pitchFamily="34" charset="0"/>
              </a:rPr>
              <a:t> optužene I.A., S.N. i S.Z. </a:t>
            </a:r>
            <a:r>
              <a:rPr lang="hr-BA" sz="1800" b="1" dirty="0">
                <a:effectLst/>
                <a:latin typeface="Arial" panose="020B0604020202020204" pitchFamily="34" charset="0"/>
                <a:ea typeface="Times New Roman" panose="02020603050405020304" pitchFamily="18" charset="0"/>
                <a:cs typeface="Arial" panose="020B0604020202020204" pitchFamily="34" charset="0"/>
              </a:rPr>
              <a:t>na učinjenje krivičnog djela Razbojništvo</a:t>
            </a:r>
            <a:r>
              <a:rPr lang="hr-BA" sz="1800" dirty="0">
                <a:effectLst/>
                <a:latin typeface="Arial" panose="020B0604020202020204" pitchFamily="34" charset="0"/>
                <a:ea typeface="Times New Roman" panose="02020603050405020304" pitchFamily="18" charset="0"/>
                <a:cs typeface="Arial" panose="020B0604020202020204" pitchFamily="34" charset="0"/>
              </a:rPr>
              <a:t> iz člana 289. stav 1. KZ FBiH, odnosno, n</a:t>
            </a:r>
            <a:r>
              <a:rPr lang="hr-BA" sz="1800" b="1" dirty="0">
                <a:effectLst/>
                <a:latin typeface="Arial" panose="020B0604020202020204" pitchFamily="34" charset="0"/>
                <a:ea typeface="Times New Roman" panose="02020603050405020304" pitchFamily="18" charset="0"/>
                <a:cs typeface="Arial" panose="020B0604020202020204" pitchFamily="34" charset="0"/>
              </a:rPr>
              <a:t>a primjenu sile ili prijetnje prema oštećenoj</a:t>
            </a:r>
            <a:r>
              <a:rPr lang="hr-BA" sz="1800" dirty="0">
                <a:effectLst/>
                <a:latin typeface="Arial" panose="020B0604020202020204" pitchFamily="34" charset="0"/>
                <a:ea typeface="Times New Roman" panose="02020603050405020304" pitchFamily="18" charset="0"/>
                <a:cs typeface="Arial" panose="020B0604020202020204" pitchFamily="34" charset="0"/>
              </a:rPr>
              <a:t>, s ciljem pribavljanja protivpravne imovinske koristi. Iz obrazloženja pobijane presude (na str. 27 – 29), proizilazi da je prvostepeni sud naveo određene razloge zbog kojih je prihvatio da je optužena R.E. podstrekavala optužene I.A., S.N. i S.Z. </a:t>
            </a:r>
            <a:r>
              <a:rPr lang="hr-BA" sz="1800" b="1" dirty="0">
                <a:effectLst/>
                <a:latin typeface="Arial" panose="020B0604020202020204" pitchFamily="34" charset="0"/>
                <a:ea typeface="Times New Roman" panose="02020603050405020304" pitchFamily="18" charset="0"/>
                <a:cs typeface="Arial" panose="020B0604020202020204" pitchFamily="34" charset="0"/>
              </a:rPr>
              <a:t>da opljačkaju kuću njezine tetke B.A. </a:t>
            </a:r>
            <a:r>
              <a:rPr lang="hr-BA" sz="1800" dirty="0">
                <a:effectLst/>
                <a:latin typeface="Arial" panose="020B0604020202020204" pitchFamily="34" charset="0"/>
                <a:ea typeface="Times New Roman" panose="02020603050405020304" pitchFamily="18" charset="0"/>
                <a:cs typeface="Arial" panose="020B0604020202020204" pitchFamily="34" charset="0"/>
              </a:rPr>
              <a:t>(koji razlozi bi odgovarali krivičnopravnoj radnji </a:t>
            </a:r>
            <a:r>
              <a:rPr lang="hr-BA" sz="1800" b="1" dirty="0">
                <a:effectLst/>
                <a:latin typeface="Arial" panose="020B0604020202020204" pitchFamily="34" charset="0"/>
                <a:ea typeface="Times New Roman" panose="02020603050405020304" pitchFamily="18" charset="0"/>
                <a:cs typeface="Arial" panose="020B0604020202020204" pitchFamily="34" charset="0"/>
              </a:rPr>
              <a:t>podstrekavanja optuženih na učinjenje krivičnog djela Teška krađa</a:t>
            </a:r>
            <a:r>
              <a:rPr lang="hr-BA" sz="1800" dirty="0">
                <a:effectLst/>
                <a:latin typeface="Arial" panose="020B0604020202020204" pitchFamily="34" charset="0"/>
                <a:ea typeface="Times New Roman" panose="02020603050405020304" pitchFamily="18" charset="0"/>
                <a:cs typeface="Arial" panose="020B0604020202020204" pitchFamily="34" charset="0"/>
              </a:rPr>
              <a:t> iz člana 287. stav 1. tačka a) KZ FBiH, na što se također pravilno ukazuje žalbom branitelja), ali je potom izveo zaključak da su se u radnjama optužene ostvarili svi bitni elementi krivičnog djela za koje se tereti (Razbojništvo iz člana 289. stav 1. KZ FBiH u vezi člana 32. istog zakona), ne dajući pri tome r</a:t>
            </a:r>
            <a:r>
              <a:rPr lang="hr-BA" sz="1800" b="1" dirty="0">
                <a:effectLst/>
                <a:latin typeface="Arial" panose="020B0604020202020204" pitchFamily="34" charset="0"/>
                <a:ea typeface="Times New Roman" panose="02020603050405020304" pitchFamily="18" charset="0"/>
                <a:cs typeface="Arial" panose="020B0604020202020204" pitchFamily="34" charset="0"/>
              </a:rPr>
              <a:t>azloge za zaključak da je umišljajem optužene bila obuhvaćena i primjena sile ili prijetnje prema oštećenoj</a:t>
            </a:r>
            <a:r>
              <a:rPr lang="hr-BA" sz="1800" dirty="0">
                <a:effectLst/>
                <a:latin typeface="Arial" panose="020B0604020202020204" pitchFamily="34" charset="0"/>
                <a:ea typeface="Times New Roman" panose="02020603050405020304" pitchFamily="18" charset="0"/>
                <a:cs typeface="Arial" panose="020B0604020202020204" pitchFamily="34" charset="0"/>
              </a:rPr>
              <a:t>, čime je učinjena bitna povreda odredaba krivičnog postupka iz člana 312. stav 1. tačka k) ZKP FBiH, na koju se žalbom branitelja optužene R.E. osnovano ukazuje. </a:t>
            </a:r>
          </a:p>
          <a:p>
            <a:pPr algn="just"/>
            <a:r>
              <a:rPr lang="bs-Latn-BA" dirty="0">
                <a:latin typeface="Arial" panose="020B0604020202020204" pitchFamily="34" charset="0"/>
                <a:cs typeface="Arial" panose="020B0604020202020204" pitchFamily="34" charset="0"/>
              </a:rPr>
              <a:t>(Presuda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a:t>
            </a:r>
            <a:r>
              <a:rPr lang="hr-BA" dirty="0">
                <a:latin typeface="Arial" panose="020B0604020202020204" pitchFamily="34" charset="0"/>
                <a:cs typeface="Arial" panose="020B0604020202020204" pitchFamily="34" charset="0"/>
              </a:rPr>
              <a:t>06 0 K 010507 19 Kž 3 od 20.03.2019.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13</a:t>
            </a:fld>
            <a:endParaRPr lang="en-US"/>
          </a:p>
        </p:txBody>
      </p:sp>
    </p:spTree>
    <p:extLst>
      <p:ext uri="{BB962C8B-B14F-4D97-AF65-F5344CB8AC3E}">
        <p14:creationId xmlns:p14="http://schemas.microsoft.com/office/powerpoint/2010/main" val="3720702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00537-B5A1-4C9E-A111-8C9846038330}"/>
              </a:ext>
            </a:extLst>
          </p:cNvPr>
          <p:cNvSpPr>
            <a:spLocks noGrp="1"/>
          </p:cNvSpPr>
          <p:nvPr>
            <p:ph type="title"/>
          </p:nvPr>
        </p:nvSpPr>
        <p:spPr>
          <a:xfrm>
            <a:off x="677334" y="609600"/>
            <a:ext cx="8596668" cy="1023891"/>
          </a:xfrm>
        </p:spPr>
        <p:txBody>
          <a:bodyPr>
            <a:noAutofit/>
          </a:bodyPr>
          <a:lstStyle/>
          <a:p>
            <a:r>
              <a:rPr lang="bs-Latn-BA" sz="3200" dirty="0" err="1"/>
              <a:t>Navođenje</a:t>
            </a:r>
            <a:r>
              <a:rPr lang="bs-Latn-BA" sz="3200" dirty="0"/>
              <a:t> razloga za odbijanje dokaznog prijedloga</a:t>
            </a:r>
            <a:endParaRPr lang="en-US" sz="3200" dirty="0"/>
          </a:p>
        </p:txBody>
      </p:sp>
      <p:sp>
        <p:nvSpPr>
          <p:cNvPr id="3" name="Content Placeholder 2">
            <a:extLst>
              <a:ext uri="{FF2B5EF4-FFF2-40B4-BE49-F238E27FC236}">
                <a16:creationId xmlns:a16="http://schemas.microsoft.com/office/drawing/2014/main" id="{BBD28E51-57CB-4B12-A3CB-47C80B1DD9F4}"/>
              </a:ext>
            </a:extLst>
          </p:cNvPr>
          <p:cNvSpPr>
            <a:spLocks noGrp="1"/>
          </p:cNvSpPr>
          <p:nvPr>
            <p:ph idx="1"/>
          </p:nvPr>
        </p:nvSpPr>
        <p:spPr>
          <a:xfrm>
            <a:off x="677334" y="1793288"/>
            <a:ext cx="8596668" cy="4554245"/>
          </a:xfrm>
        </p:spPr>
        <p:txBody>
          <a:bodyPr>
            <a:noAutofit/>
          </a:bodyPr>
          <a:lstStyle/>
          <a:p>
            <a:pPr algn="just">
              <a:lnSpc>
                <a:spcPct val="80000"/>
              </a:lnSpc>
              <a:buFont typeface="Wingdings" panose="05000000000000000000" pitchFamily="2" charset="2"/>
              <a:buNone/>
            </a:pPr>
            <a:r>
              <a:rPr lang="hr-HR" altLang="en-US" sz="1600" dirty="0">
                <a:latin typeface="Arial" panose="020B0604020202020204" pitchFamily="34" charset="0"/>
                <a:cs typeface="Arial" panose="020B0604020202020204" pitchFamily="34" charset="0"/>
              </a:rPr>
              <a:t>	Međutim, suprotno navedenoj zakonskoj odredbi, prvostepeni sud je propustio da se u obrazloženju svoje presude, pa i na glavnom pretresu, </a:t>
            </a:r>
            <a:r>
              <a:rPr lang="hr-HR" altLang="en-US" sz="1600" b="1" dirty="0">
                <a:latin typeface="Arial" panose="020B0604020202020204" pitchFamily="34" charset="0"/>
                <a:cs typeface="Arial" panose="020B0604020202020204" pitchFamily="34" charset="0"/>
              </a:rPr>
              <a:t>potpuno i određeno izjasni zbog čega nije uvažio pojedine prijedloge branitelja optuženog za provođenje dokaza odbrane. </a:t>
            </a:r>
            <a:r>
              <a:rPr lang="hr-HR" altLang="en-US" sz="1600" dirty="0">
                <a:latin typeface="Arial" panose="020B0604020202020204" pitchFamily="34" charset="0"/>
                <a:cs typeface="Arial" panose="020B0604020202020204" pitchFamily="34" charset="0"/>
              </a:rPr>
              <a:t>Tako je sud u pobijanoj presudi na strani 14., u vezi prijedloga branitelja za ponovno vještačenje ličnosti oštećene Ć.E. po vještaku A.B.M. kao i optuženog, naveo da je taj prijedlog odbijen </a:t>
            </a:r>
            <a:r>
              <a:rPr lang="hr-HR" altLang="en-US" sz="1600" b="1" dirty="0">
                <a:latin typeface="Arial" panose="020B0604020202020204" pitchFamily="34" charset="0"/>
                <a:cs typeface="Arial" panose="020B0604020202020204" pitchFamily="34" charset="0"/>
              </a:rPr>
              <a:t>„cijeneći da su svi provedeni dokazi u vezi vještačenja ličnosti oštećene i optuženog već provedeni po prijedlogu tužilaštva“. </a:t>
            </a:r>
            <a:r>
              <a:rPr lang="hr-HR" altLang="en-US" sz="1600" dirty="0">
                <a:latin typeface="Arial" panose="020B0604020202020204" pitchFamily="34" charset="0"/>
                <a:cs typeface="Arial" panose="020B0604020202020204" pitchFamily="34" charset="0"/>
              </a:rPr>
              <a:t>Međutim, uzimajući u obzir da je branitelj dao konkretne razloge zbog kojih smatra da bi, i pored već obavljenih vještačenja ličnosti oštećene i optuženog to bilo potrebno ponovo učiniti, onda je prvostepeni sud </a:t>
            </a:r>
            <a:r>
              <a:rPr lang="hr-HR" altLang="en-US" sz="1600" b="1" dirty="0">
                <a:latin typeface="Arial" panose="020B0604020202020204" pitchFamily="34" charset="0"/>
                <a:cs typeface="Arial" panose="020B0604020202020204" pitchFamily="34" charset="0"/>
              </a:rPr>
              <a:t>trebao navesti konkretne razloge zbog čega je kao neosnovan odbio prijedlog branitelja za ponovnim vještačenjem ličnosti oštećene i optuženog, a s obzirom na razloge branitelja kojima je obrazložio taj prijedlog. </a:t>
            </a:r>
            <a:r>
              <a:rPr lang="hr-HR" altLang="en-US" sz="1600" dirty="0">
                <a:latin typeface="Arial" panose="020B0604020202020204" pitchFamily="34" charset="0"/>
                <a:cs typeface="Arial" panose="020B0604020202020204" pitchFamily="34" charset="0"/>
              </a:rPr>
              <a:t>Dakle, iz svega navedenog proizilazi da pobijana presuda ne sadrži razloge o odlučnim činjenicama, čime je prvostepeni sud učinio bitnu povredu odredaba krivičnog postupka iz člana 312. stav 1. tačka k) ZKP FBiH, usljed koje se pobijana presuda ne može ispitati.</a:t>
            </a:r>
          </a:p>
          <a:p>
            <a:pPr>
              <a:lnSpc>
                <a:spcPct val="80000"/>
              </a:lnSpc>
              <a:buFont typeface="Wingdings" panose="05000000000000000000" pitchFamily="2" charset="2"/>
              <a:buNone/>
            </a:pPr>
            <a:r>
              <a:rPr lang="hr-HR" altLang="en-US" sz="1600" dirty="0">
                <a:latin typeface="Arial" panose="020B0604020202020204" pitchFamily="34" charset="0"/>
                <a:cs typeface="Arial" panose="020B0604020202020204" pitchFamily="34" charset="0"/>
              </a:rPr>
              <a:t>	(Odluka Vrhovnog suda FBiH, broj 09 0 K 014123 14 Kž 11 od 08.04.2014. godine)	 </a:t>
            </a:r>
          </a:p>
          <a:p>
            <a:pPr>
              <a:lnSpc>
                <a:spcPct val="80000"/>
              </a:lnSpc>
              <a:buFont typeface="Wingdings" panose="05000000000000000000" pitchFamily="2" charset="2"/>
              <a:buNone/>
            </a:pPr>
            <a:r>
              <a:rPr lang="bs-Latn-BA" altLang="en-US" sz="1600" dirty="0">
                <a:latin typeface="Arial" panose="020B0604020202020204" pitchFamily="34" charset="0"/>
                <a:cs typeface="Arial" panose="020B0604020202020204" pitchFamily="34" charset="0"/>
              </a:rPr>
              <a:t>	</a:t>
            </a:r>
            <a:endParaRPr lang="en-US" alt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14</a:t>
            </a:fld>
            <a:endParaRPr lang="en-US"/>
          </a:p>
        </p:txBody>
      </p:sp>
    </p:spTree>
    <p:extLst>
      <p:ext uri="{BB962C8B-B14F-4D97-AF65-F5344CB8AC3E}">
        <p14:creationId xmlns:p14="http://schemas.microsoft.com/office/powerpoint/2010/main" val="329625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8D5B4-4065-4A5E-9B9D-30C35CE955D0}"/>
              </a:ext>
            </a:extLst>
          </p:cNvPr>
          <p:cNvSpPr>
            <a:spLocks noGrp="1"/>
          </p:cNvSpPr>
          <p:nvPr>
            <p:ph type="title"/>
          </p:nvPr>
        </p:nvSpPr>
        <p:spPr>
          <a:xfrm>
            <a:off x="677334" y="609600"/>
            <a:ext cx="8596668" cy="1032769"/>
          </a:xfrm>
        </p:spPr>
        <p:txBody>
          <a:bodyPr>
            <a:normAutofit fontScale="90000"/>
          </a:bodyPr>
          <a:lstStyle/>
          <a:p>
            <a:r>
              <a:rPr lang="bs-Latn-BA" sz="3200" dirty="0"/>
              <a:t>Obaveza suda da odgovori na prigovor o zakonitosti dokaza</a:t>
            </a:r>
            <a:endParaRPr lang="en-US" sz="3200" dirty="0"/>
          </a:p>
        </p:txBody>
      </p:sp>
      <p:sp>
        <p:nvSpPr>
          <p:cNvPr id="3" name="Content Placeholder 2">
            <a:extLst>
              <a:ext uri="{FF2B5EF4-FFF2-40B4-BE49-F238E27FC236}">
                <a16:creationId xmlns:a16="http://schemas.microsoft.com/office/drawing/2014/main" id="{E2509FB8-E532-44EF-99D8-5B90E1D708B3}"/>
              </a:ext>
            </a:extLst>
          </p:cNvPr>
          <p:cNvSpPr>
            <a:spLocks noGrp="1"/>
          </p:cNvSpPr>
          <p:nvPr>
            <p:ph idx="1"/>
          </p:nvPr>
        </p:nvSpPr>
        <p:spPr>
          <a:xfrm>
            <a:off x="677334" y="1580225"/>
            <a:ext cx="8596668" cy="4668175"/>
          </a:xfrm>
        </p:spPr>
        <p:txBody>
          <a:bodyPr>
            <a:normAutofit fontScale="85000" lnSpcReduction="10000"/>
          </a:bodyPr>
          <a:lstStyle/>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Iz obrazloženja pobijane presude (strana 7.) proizilazi da je prvostepeni sud identičan prigovor odbrane iznesen na glavnom pretresu odbio uz obrazloženje da je tačno da ovlaštena službena lica nisu prilikom saslušanja navedene svjedokinje istoj </a:t>
            </a:r>
            <a:r>
              <a:rPr lang="hr-HR" sz="1800" b="1" dirty="0">
                <a:effectLst/>
                <a:latin typeface="Arial" panose="020B0604020202020204" pitchFamily="34" charset="0"/>
                <a:ea typeface="Times New Roman" panose="02020603050405020304" pitchFamily="18" charset="0"/>
                <a:cs typeface="Arial" panose="020B0604020202020204" pitchFamily="34" charset="0"/>
              </a:rPr>
              <a:t>saopćila vezano za koje krivično djelo razbojništva se saslušava</a:t>
            </a:r>
            <a:r>
              <a:rPr lang="hr-HR" sz="1800" dirty="0">
                <a:effectLst/>
                <a:latin typeface="Arial" panose="020B0604020202020204" pitchFamily="34" charset="0"/>
                <a:ea typeface="Times New Roman" panose="02020603050405020304" pitchFamily="18" charset="0"/>
                <a:cs typeface="Arial" panose="020B0604020202020204" pitchFamily="34" charset="0"/>
              </a:rPr>
              <a:t>, s obzirom da je optuženi u tom periodu vršio krivična djela i na području Kantona Sarajevo, ali da je „bez uticaja ako je ovaj Zapisnik korišten i u nekim drugim krivičnim postupcima…“. Međutim, po ocjeni ovog suda, ovakvo obrazloženje </a:t>
            </a:r>
            <a:r>
              <a:rPr lang="hr-HR" sz="1800" b="1" dirty="0">
                <a:effectLst/>
                <a:latin typeface="Arial" panose="020B0604020202020204" pitchFamily="34" charset="0"/>
                <a:ea typeface="Times New Roman" panose="02020603050405020304" pitchFamily="18" charset="0"/>
                <a:cs typeface="Arial" panose="020B0604020202020204" pitchFamily="34" charset="0"/>
              </a:rPr>
              <a:t>ne daje odgovor na suštinu prigovora braniteljice</a:t>
            </a:r>
            <a:r>
              <a:rPr lang="hr-HR" sz="1800" dirty="0">
                <a:effectLst/>
                <a:latin typeface="Arial" panose="020B0604020202020204" pitchFamily="34" charset="0"/>
                <a:ea typeface="Times New Roman" panose="02020603050405020304" pitchFamily="18" charset="0"/>
                <a:cs typeface="Arial" panose="020B0604020202020204" pitchFamily="34" charset="0"/>
              </a:rPr>
              <a:t>, koja isti prigovor ponavlja i u žalbi na prvostepenu presudu. Naime, odredba člana 288. stav 1. ZKP FBiH predviđa da iskazi dati u istrazi su dopušteni kao dokaz na glavnoj raspravi i mogu biti korišteni prilikom direktnog i unakrsnog ispitivanja ili pobijanja iznesenih navoda ili u odgovoru na pobijanje, nakon čega se prilažu kao dokazni materijal ili za dodatno ispitivanje. Istaknutim žalbenim prigovorom braniteljica optuženog ponovo tvrdi ... da iskaz svjedokinje S.P-, kojeg je dala pripadnicima MUP-a KS dana 02.02.2015. godine</a:t>
            </a:r>
            <a:r>
              <a:rPr lang="hr-HR" sz="1800" b="1" dirty="0">
                <a:effectLst/>
                <a:latin typeface="Arial" panose="020B0604020202020204" pitchFamily="34" charset="0"/>
                <a:ea typeface="Times New Roman" panose="02020603050405020304" pitchFamily="18" charset="0"/>
                <a:cs typeface="Arial" panose="020B0604020202020204" pitchFamily="34" charset="0"/>
              </a:rPr>
              <a:t>, ne predstavlja „iskaz dat u istrazi“ u konkretnom predmetu</a:t>
            </a:r>
            <a:r>
              <a:rPr lang="hr-HR" sz="1800" dirty="0">
                <a:effectLst/>
                <a:latin typeface="Arial" panose="020B0604020202020204" pitchFamily="34" charset="0"/>
                <a:ea typeface="Times New Roman" panose="02020603050405020304" pitchFamily="18" charset="0"/>
                <a:cs typeface="Arial" panose="020B0604020202020204" pitchFamily="34" charset="0"/>
              </a:rPr>
              <a:t>, te da se, slijedom takvog stava, nije mogao koristiti na glavnom pretresu prilikom ispitivanja ove svjedokinje. Kako se prvostepeni sud u relevantnom dijelu obrazloženja ne izjašnjava na ovako postavljen prigovor braniteljice, niti se referira na citirane odredbe iz člana 288. stav 1. ZKP FBiH ... nego navodi da je bez uticaja ako je pomenuti Zapisnik o saslušanju svjedokinje korišten i u nekim drugim predmetima (što nije bio predmet prigovora), to su, po ocjeni ovog suda, u pobijanoj presudi izostali razlozi po prigovoru odbrane vezani za mogućnost korištenja iskaza pomenute svjedokinje iz istrage ...</a:t>
            </a:r>
          </a:p>
          <a:p>
            <a:pPr algn="just"/>
            <a:r>
              <a:rPr lang="hr-HR" dirty="0">
                <a:latin typeface="Arial" panose="020B0604020202020204" pitchFamily="34" charset="0"/>
                <a:ea typeface="Times New Roman" panose="02020603050405020304" pitchFamily="18" charset="0"/>
                <a:cs typeface="Arial" panose="020B0604020202020204" pitchFamily="34" charset="0"/>
              </a:rPr>
              <a:t>Rješenje Vrhovnog suda FBiH broj </a:t>
            </a:r>
            <a:r>
              <a:rPr lang="hr-HR" sz="1800" dirty="0">
                <a:effectLst/>
                <a:latin typeface="Arial" panose="020B0604020202020204" pitchFamily="34" charset="0"/>
                <a:ea typeface="Times New Roman" panose="02020603050405020304" pitchFamily="18" charset="0"/>
                <a:cs typeface="Arial" panose="020B0604020202020204" pitchFamily="34" charset="0"/>
              </a:rPr>
              <a:t>04</a:t>
            </a:r>
            <a:r>
              <a:rPr lang="bs-Latn-BA" sz="1800" dirty="0">
                <a:effectLst/>
                <a:latin typeface="Arial" panose="020B0604020202020204" pitchFamily="34" charset="0"/>
                <a:ea typeface="Times New Roman" panose="02020603050405020304" pitchFamily="18" charset="0"/>
                <a:cs typeface="Arial" panose="020B0604020202020204" pitchFamily="34" charset="0"/>
              </a:rPr>
              <a:t> 0 K 08720 18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07.05.2019. godine)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15</a:t>
            </a:fld>
            <a:endParaRPr lang="en-US"/>
          </a:p>
        </p:txBody>
      </p:sp>
    </p:spTree>
    <p:extLst>
      <p:ext uri="{BB962C8B-B14F-4D97-AF65-F5344CB8AC3E}">
        <p14:creationId xmlns:p14="http://schemas.microsoft.com/office/powerpoint/2010/main" val="1818360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377F-C0E0-47B9-8C1F-FAF2D7E72B0E}"/>
              </a:ext>
            </a:extLst>
          </p:cNvPr>
          <p:cNvSpPr>
            <a:spLocks noGrp="1"/>
          </p:cNvSpPr>
          <p:nvPr>
            <p:ph type="title"/>
          </p:nvPr>
        </p:nvSpPr>
        <p:spPr>
          <a:xfrm>
            <a:off x="677334" y="609600"/>
            <a:ext cx="8596668" cy="775317"/>
          </a:xfrm>
        </p:spPr>
        <p:txBody>
          <a:bodyPr>
            <a:normAutofit/>
          </a:bodyPr>
          <a:lstStyle/>
          <a:p>
            <a:r>
              <a:rPr lang="bs-Latn-BA" sz="3200" dirty="0"/>
              <a:t>Izreka u suprotnosti sa obrazloženjem</a:t>
            </a:r>
            <a:endParaRPr lang="en-US" sz="3200" dirty="0"/>
          </a:p>
        </p:txBody>
      </p:sp>
      <p:sp>
        <p:nvSpPr>
          <p:cNvPr id="3" name="Content Placeholder 2">
            <a:extLst>
              <a:ext uri="{FF2B5EF4-FFF2-40B4-BE49-F238E27FC236}">
                <a16:creationId xmlns:a16="http://schemas.microsoft.com/office/drawing/2014/main" id="{1864B56C-9A67-43D4-A703-50C157680F3E}"/>
              </a:ext>
            </a:extLst>
          </p:cNvPr>
          <p:cNvSpPr>
            <a:spLocks noGrp="1"/>
          </p:cNvSpPr>
          <p:nvPr>
            <p:ph idx="1"/>
          </p:nvPr>
        </p:nvSpPr>
        <p:spPr>
          <a:xfrm>
            <a:off x="677334" y="1447061"/>
            <a:ext cx="8596668" cy="4594302"/>
          </a:xfrm>
        </p:spPr>
        <p:txBody>
          <a:bodyPr>
            <a:normAutofit fontScale="92500" lnSpcReduction="10000"/>
          </a:bodyPr>
          <a:lstStyle/>
          <a:p>
            <a:pPr algn="just"/>
            <a:r>
              <a:rPr lang="hr-HR" sz="1800" dirty="0">
                <a:effectLst/>
                <a:latin typeface="Arial" panose="020B0604020202020204" pitchFamily="34" charset="0"/>
                <a:ea typeface="Calibri" panose="020F0502020204030204" pitchFamily="34" charset="0"/>
                <a:cs typeface="Arial" panose="020B0604020202020204" pitchFamily="34" charset="0"/>
              </a:rPr>
              <a:t>Međutim, pravilno braniteljica optuženog </a:t>
            </a:r>
            <a:r>
              <a:rPr lang="hr-HR" sz="1800" dirty="0" smtClean="0">
                <a:effectLst/>
                <a:latin typeface="Arial" panose="020B0604020202020204" pitchFamily="34" charset="0"/>
                <a:ea typeface="Calibri" panose="020F0502020204030204" pitchFamily="34" charset="0"/>
                <a:cs typeface="Arial" panose="020B0604020202020204" pitchFamily="34" charset="0"/>
              </a:rPr>
              <a:t>M.R. </a:t>
            </a:r>
            <a:r>
              <a:rPr lang="hr-HR" sz="1800" dirty="0">
                <a:effectLst/>
                <a:latin typeface="Arial" panose="020B0604020202020204" pitchFamily="34" charset="0"/>
                <a:ea typeface="Calibri" panose="020F0502020204030204" pitchFamily="34" charset="0"/>
                <a:cs typeface="Arial" panose="020B0604020202020204" pitchFamily="34" charset="0"/>
              </a:rPr>
              <a:t>u svojoj žalbi ukazuje na </a:t>
            </a:r>
            <a:r>
              <a:rPr lang="hr-HR" sz="1800" b="1" dirty="0">
                <a:effectLst/>
                <a:latin typeface="Arial" panose="020B0604020202020204" pitchFamily="34" charset="0"/>
                <a:ea typeface="Calibri" panose="020F0502020204030204" pitchFamily="34" charset="0"/>
                <a:cs typeface="Arial" panose="020B0604020202020204" pitchFamily="34" charset="0"/>
              </a:rPr>
              <a:t>protivrječnost izreke i razloga presude </a:t>
            </a:r>
            <a:r>
              <a:rPr lang="hr-HR" sz="1800" dirty="0">
                <a:effectLst/>
                <a:latin typeface="Arial" panose="020B0604020202020204" pitchFamily="34" charset="0"/>
                <a:ea typeface="Calibri" panose="020F0502020204030204" pitchFamily="34" charset="0"/>
                <a:cs typeface="Arial" panose="020B0604020202020204" pitchFamily="34" charset="0"/>
              </a:rPr>
              <a:t>koje prvostepeni sud iznosi </a:t>
            </a:r>
            <a:r>
              <a:rPr lang="hr-HR" sz="1800" b="1" dirty="0">
                <a:effectLst/>
                <a:latin typeface="Arial" panose="020B0604020202020204" pitchFamily="34" charset="0"/>
                <a:ea typeface="Calibri" panose="020F0502020204030204" pitchFamily="34" charset="0"/>
                <a:cs typeface="Arial" panose="020B0604020202020204" pitchFamily="34" charset="0"/>
              </a:rPr>
              <a:t>vezano za način nanošenja povrede</a:t>
            </a:r>
            <a:r>
              <a:rPr lang="hr-HR" sz="1800" dirty="0">
                <a:effectLst/>
                <a:latin typeface="Arial" panose="020B0604020202020204" pitchFamily="34" charset="0"/>
                <a:ea typeface="Calibri" panose="020F0502020204030204" pitchFamily="34" charset="0"/>
                <a:cs typeface="Arial" panose="020B0604020202020204" pitchFamily="34" charset="0"/>
              </a:rPr>
              <a:t> oštećenom E.B. u predjelu lijeve nadlaktice od strane optuženog Anela Ribića. Naime, poklanjajući vjeru Nalazu i mišljenju vještaka medicinske struke dr. Asmira Hrustića i obrazloženju koje je dao na glavnom pretresu, prvostepeni sud na strani 7. obrazloženja zaključuje da je oštećeni E.B. kritične prilike zadobio, između ostalog, </a:t>
            </a:r>
            <a:r>
              <a:rPr lang="hr-HR" sz="1800" b="1" dirty="0">
                <a:effectLst/>
                <a:latin typeface="Arial" panose="020B0604020202020204" pitchFamily="34" charset="0"/>
                <a:ea typeface="Calibri" panose="020F0502020204030204" pitchFamily="34" charset="0"/>
                <a:cs typeface="Arial" panose="020B0604020202020204" pitchFamily="34" charset="0"/>
              </a:rPr>
              <a:t>nagnječno-razdornu ranu na lijevoj nadlaktici, </a:t>
            </a:r>
            <a:r>
              <a:rPr lang="hr-HR" sz="1800" dirty="0">
                <a:effectLst/>
                <a:latin typeface="Arial" panose="020B0604020202020204" pitchFamily="34" charset="0"/>
                <a:ea typeface="Calibri" panose="020F0502020204030204" pitchFamily="34" charset="0"/>
                <a:cs typeface="Arial" panose="020B0604020202020204" pitchFamily="34" charset="0"/>
              </a:rPr>
              <a:t>te da je ova povreda, kao i sve ostale, </a:t>
            </a:r>
            <a:r>
              <a:rPr lang="hr-HR" sz="1800" b="1" dirty="0">
                <a:effectLst/>
                <a:latin typeface="Arial" panose="020B0604020202020204" pitchFamily="34" charset="0"/>
                <a:ea typeface="Calibri" panose="020F0502020204030204" pitchFamily="34" charset="0"/>
                <a:cs typeface="Arial" panose="020B0604020202020204" pitchFamily="34" charset="0"/>
              </a:rPr>
              <a:t>nanesena djelovanjem tupine</a:t>
            </a:r>
            <a:r>
              <a:rPr lang="hr-HR" sz="1800" dirty="0">
                <a:effectLst/>
                <a:latin typeface="Arial" panose="020B0604020202020204" pitchFamily="34" charset="0"/>
                <a:ea typeface="Calibri" panose="020F0502020204030204" pitchFamily="34" charset="0"/>
                <a:cs typeface="Arial" panose="020B0604020202020204" pitchFamily="34" charset="0"/>
              </a:rPr>
              <a:t>, pri čemu prihvata kao </a:t>
            </a:r>
            <a:r>
              <a:rPr lang="hr-HR" sz="1800" b="1" dirty="0">
                <a:effectLst/>
                <a:latin typeface="Arial" panose="020B0604020202020204" pitchFamily="34" charset="0"/>
                <a:ea typeface="Calibri" panose="020F0502020204030204" pitchFamily="34" charset="0"/>
                <a:cs typeface="Arial" panose="020B0604020202020204" pitchFamily="34" charset="0"/>
              </a:rPr>
              <a:t>pogodnu stisnutu šaku ili obuveno stopalo</a:t>
            </a:r>
            <a:r>
              <a:rPr lang="hr-HR" sz="1800" dirty="0">
                <a:effectLst/>
                <a:latin typeface="Arial" panose="020B0604020202020204" pitchFamily="34" charset="0"/>
                <a:ea typeface="Calibri" panose="020F0502020204030204" pitchFamily="34" charset="0"/>
                <a:cs typeface="Arial" panose="020B0604020202020204" pitchFamily="34" charset="0"/>
              </a:rPr>
              <a:t> u položaju kada je oštećeni bio okrenut ka nanosiocu povrede u stojećem, klečećem ili ležećem položaju. Očigledno su ovakvi razlozi iz obrazloženja pobijane presude vezano za način nanošenja povrede oštećenom Eldaru Buljubašiću od strane optuženog M.R. u suprotnosti sa izrekom, </a:t>
            </a:r>
            <a:r>
              <a:rPr lang="hr-HR" sz="1800" b="1" dirty="0">
                <a:effectLst/>
                <a:latin typeface="Arial" panose="020B0604020202020204" pitchFamily="34" charset="0"/>
                <a:ea typeface="Calibri" panose="020F0502020204030204" pitchFamily="34" charset="0"/>
                <a:cs typeface="Arial" panose="020B0604020202020204" pitchFamily="34" charset="0"/>
              </a:rPr>
              <a:t>jer se u izreci navodi upotreba noža </a:t>
            </a:r>
            <a:r>
              <a:rPr lang="hr-HR" sz="1800" dirty="0">
                <a:effectLst/>
                <a:latin typeface="Arial" panose="020B0604020202020204" pitchFamily="34" charset="0"/>
                <a:ea typeface="Calibri" panose="020F0502020204030204" pitchFamily="34" charset="0"/>
                <a:cs typeface="Arial" panose="020B0604020202020204" pitchFamily="34" charset="0"/>
              </a:rPr>
              <a:t>za nanošenje pomenute povrede, a u obrazloženju zaključuje da je i ova povreda oštećenog </a:t>
            </a:r>
            <a:r>
              <a:rPr lang="hr-HR" dirty="0">
                <a:latin typeface="Arial" panose="020B0604020202020204" pitchFamily="34" charset="0"/>
                <a:ea typeface="Calibri" panose="020F0502020204030204" pitchFamily="34" charset="0"/>
                <a:cs typeface="Arial" panose="020B0604020202020204" pitchFamily="34" charset="0"/>
              </a:rPr>
              <a:t>E.B. </a:t>
            </a:r>
            <a:r>
              <a:rPr lang="hr-HR" sz="1800" dirty="0">
                <a:effectLst/>
                <a:latin typeface="Arial" panose="020B0604020202020204" pitchFamily="34" charset="0"/>
                <a:ea typeface="Calibri" panose="020F0502020204030204" pitchFamily="34" charset="0"/>
                <a:cs typeface="Arial" panose="020B0604020202020204" pitchFamily="34" charset="0"/>
              </a:rPr>
              <a:t>na lijevoj nadlaktici, nastala </a:t>
            </a:r>
            <a:r>
              <a:rPr lang="hr-HR" sz="1800" b="1" dirty="0">
                <a:effectLst/>
                <a:latin typeface="Arial" panose="020B0604020202020204" pitchFamily="34" charset="0"/>
                <a:ea typeface="Calibri" panose="020F0502020204030204" pitchFamily="34" charset="0"/>
                <a:cs typeface="Arial" panose="020B0604020202020204" pitchFamily="34" charset="0"/>
              </a:rPr>
              <a:t>djelovanjem tupine, odnosno stisnute šake ili obuvenog stopala</a:t>
            </a:r>
            <a:r>
              <a:rPr lang="hr-HR" sz="1800" dirty="0">
                <a:effectLst/>
                <a:latin typeface="Arial" panose="020B0604020202020204" pitchFamily="34" charset="0"/>
                <a:ea typeface="Calibri" panose="020F0502020204030204" pitchFamily="34" charset="0"/>
                <a:cs typeface="Arial" panose="020B0604020202020204" pitchFamily="34" charset="0"/>
              </a:rPr>
              <a:t>, čime je učinjena bitna povreda odredaba krivičnog postupka iz člana 312. stav. 1. tačka k) ZKP FBiH. </a:t>
            </a:r>
          </a:p>
          <a:p>
            <a:pPr algn="just"/>
            <a:r>
              <a:rPr lang="hr-HR" dirty="0">
                <a:latin typeface="Arial" panose="020B0604020202020204" pitchFamily="34" charset="0"/>
                <a:cs typeface="Arial" panose="020B0604020202020204" pitchFamily="34" charset="0"/>
              </a:rPr>
              <a:t>(Presuda Vrhovnog suda FBiH broj </a:t>
            </a:r>
            <a:r>
              <a:rPr lang="hr-HR" sz="1800" dirty="0">
                <a:effectLst/>
                <a:latin typeface="Arial" panose="020B0604020202020204" pitchFamily="34" charset="0"/>
                <a:ea typeface="Calibri" panose="020F0502020204030204" pitchFamily="34" charset="0"/>
                <a:cs typeface="Arial" panose="020B0604020202020204" pitchFamily="34" charset="0"/>
              </a:rPr>
              <a:t>0</a:t>
            </a:r>
            <a:r>
              <a:rPr lang="bs-Latn-BA" sz="1800" dirty="0">
                <a:effectLst/>
                <a:latin typeface="Arial" panose="020B0604020202020204" pitchFamily="34" charset="0"/>
                <a:ea typeface="Calibri" panose="020F0502020204030204" pitchFamily="34" charset="0"/>
                <a:cs typeface="Arial" panose="020B0604020202020204" pitchFamily="34" charset="0"/>
              </a:rPr>
              <a:t>3</a:t>
            </a:r>
            <a:r>
              <a:rPr lang="hr-HR" sz="1800" dirty="0">
                <a:effectLst/>
                <a:latin typeface="Arial" panose="020B0604020202020204" pitchFamily="34" charset="0"/>
                <a:ea typeface="Calibri" panose="020F0502020204030204" pitchFamily="34" charset="0"/>
                <a:cs typeface="Arial" panose="020B0604020202020204" pitchFamily="34" charset="0"/>
              </a:rPr>
              <a:t> 0 K 014139 18 Kž 2 od 16.0</a:t>
            </a:r>
            <a:r>
              <a:rPr lang="bs-Latn-BA" sz="1800" dirty="0">
                <a:effectLst/>
                <a:latin typeface="Arial" panose="020B0604020202020204" pitchFamily="34" charset="0"/>
                <a:ea typeface="Calibri" panose="020F0502020204030204" pitchFamily="34" charset="0"/>
                <a:cs typeface="Arial" panose="020B0604020202020204" pitchFamily="34" charset="0"/>
              </a:rPr>
              <a:t>4</a:t>
            </a:r>
            <a:r>
              <a:rPr lang="hr-HR" sz="1800" dirty="0">
                <a:effectLst/>
                <a:latin typeface="Arial" panose="020B0604020202020204" pitchFamily="34" charset="0"/>
                <a:ea typeface="Calibri" panose="020F0502020204030204" pitchFamily="34" charset="0"/>
                <a:cs typeface="Arial" panose="020B0604020202020204" pitchFamily="34" charset="0"/>
              </a:rPr>
              <a:t>.201</a:t>
            </a:r>
            <a:r>
              <a:rPr lang="bs-Latn-BA" sz="1800" dirty="0">
                <a:effectLst/>
                <a:latin typeface="Arial" panose="020B0604020202020204" pitchFamily="34" charset="0"/>
                <a:ea typeface="Calibri" panose="020F0502020204030204" pitchFamily="34" charset="0"/>
                <a:cs typeface="Arial" panose="020B0604020202020204" pitchFamily="34" charset="0"/>
              </a:rPr>
              <a:t>9</a:t>
            </a:r>
            <a:r>
              <a:rPr lang="hr-HR" sz="1800" dirty="0">
                <a:effectLst/>
                <a:latin typeface="Arial" panose="020B0604020202020204" pitchFamily="34" charset="0"/>
                <a:ea typeface="Calibri" panose="020F0502020204030204" pitchFamily="34" charset="0"/>
                <a:cs typeface="Arial" panose="020B0604020202020204" pitchFamily="34" charset="0"/>
              </a:rPr>
              <a:t>.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16</a:t>
            </a:fld>
            <a:endParaRPr lang="en-US"/>
          </a:p>
        </p:txBody>
      </p:sp>
    </p:spTree>
    <p:extLst>
      <p:ext uri="{BB962C8B-B14F-4D97-AF65-F5344CB8AC3E}">
        <p14:creationId xmlns:p14="http://schemas.microsoft.com/office/powerpoint/2010/main" val="3403960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C31E3-B8A2-491B-B986-61183CE97A96}"/>
              </a:ext>
            </a:extLst>
          </p:cNvPr>
          <p:cNvSpPr>
            <a:spLocks noGrp="1"/>
          </p:cNvSpPr>
          <p:nvPr>
            <p:ph type="title"/>
          </p:nvPr>
        </p:nvSpPr>
        <p:spPr>
          <a:xfrm>
            <a:off x="677334" y="609600"/>
            <a:ext cx="8596668" cy="1050524"/>
          </a:xfrm>
        </p:spPr>
        <p:txBody>
          <a:bodyPr>
            <a:normAutofit fontScale="90000"/>
          </a:bodyPr>
          <a:lstStyle/>
          <a:p>
            <a:r>
              <a:rPr lang="bs-Latn-BA" sz="3200" dirty="0"/>
              <a:t>Obrazloženje presude na osnovu priznanja krivice</a:t>
            </a:r>
            <a:endParaRPr lang="en-US" sz="3200" dirty="0"/>
          </a:p>
        </p:txBody>
      </p:sp>
      <p:sp>
        <p:nvSpPr>
          <p:cNvPr id="3" name="Content Placeholder 2">
            <a:extLst>
              <a:ext uri="{FF2B5EF4-FFF2-40B4-BE49-F238E27FC236}">
                <a16:creationId xmlns:a16="http://schemas.microsoft.com/office/drawing/2014/main" id="{906A44B3-202A-4EF3-B82A-AE7284A5BF4C}"/>
              </a:ext>
            </a:extLst>
          </p:cNvPr>
          <p:cNvSpPr>
            <a:spLocks noGrp="1"/>
          </p:cNvSpPr>
          <p:nvPr>
            <p:ph idx="1"/>
          </p:nvPr>
        </p:nvSpPr>
        <p:spPr>
          <a:xfrm>
            <a:off x="677334" y="1660125"/>
            <a:ext cx="8596668" cy="4381238"/>
          </a:xfrm>
        </p:spPr>
        <p:txBody>
          <a:bodyPr/>
          <a:lstStyle/>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Iz stanja spisa proizilazi da je optuženi </a:t>
            </a:r>
            <a:r>
              <a:rPr lang="hr-HR" sz="1800" b="1" dirty="0">
                <a:effectLst/>
                <a:latin typeface="Arial" panose="020B0604020202020204" pitchFamily="34" charset="0"/>
                <a:ea typeface="Times New Roman" panose="02020603050405020304" pitchFamily="18" charset="0"/>
                <a:cs typeface="Arial" panose="020B0604020202020204" pitchFamily="34" charset="0"/>
              </a:rPr>
              <a:t>izjavu o priznanju krivnje </a:t>
            </a:r>
            <a:r>
              <a:rPr lang="hr-HR" sz="1800" dirty="0">
                <a:effectLst/>
                <a:latin typeface="Arial" panose="020B0604020202020204" pitchFamily="34" charset="0"/>
                <a:ea typeface="Times New Roman" panose="02020603050405020304" pitchFamily="18" charset="0"/>
                <a:cs typeface="Arial" panose="020B0604020202020204" pitchFamily="34" charset="0"/>
              </a:rPr>
              <a:t>dao na glavnom pretresu pred prvostepenim sudom dana 13.02.2017. godine, i to na samom p</a:t>
            </a:r>
            <a:r>
              <a:rPr lang="hr-HR" sz="1800" b="1" dirty="0">
                <a:effectLst/>
                <a:latin typeface="Arial" panose="020B0604020202020204" pitchFamily="34" charset="0"/>
                <a:ea typeface="Times New Roman" panose="02020603050405020304" pitchFamily="18" charset="0"/>
                <a:cs typeface="Arial" panose="020B0604020202020204" pitchFamily="34" charset="0"/>
              </a:rPr>
              <a:t>očetku tog pretresa</a:t>
            </a:r>
            <a:r>
              <a:rPr lang="hr-HR" sz="1800" dirty="0">
                <a:effectLst/>
                <a:latin typeface="Arial" panose="020B0604020202020204" pitchFamily="34" charset="0"/>
                <a:ea typeface="Times New Roman" panose="02020603050405020304" pitchFamily="18" charset="0"/>
                <a:cs typeface="Arial" panose="020B0604020202020204" pitchFamily="34" charset="0"/>
              </a:rPr>
              <a:t>, pa su i dokazi optužbe uloženi na tom pretresu. Prvostepeni sud je s toga bio dužan da u smislu člana 280. ZKP FBiH, provjeri da li je </a:t>
            </a:r>
            <a:r>
              <a:rPr lang="hr-HR" sz="1800" b="1" dirty="0">
                <a:effectLst/>
                <a:latin typeface="Arial" panose="020B0604020202020204" pitchFamily="34" charset="0"/>
                <a:ea typeface="Times New Roman" panose="02020603050405020304" pitchFamily="18" charset="0"/>
                <a:cs typeface="Arial" panose="020B0604020202020204" pitchFamily="34" charset="0"/>
              </a:rPr>
              <a:t>priznanje optuženog u skladu sa izvedenim dokazima</a:t>
            </a:r>
            <a:r>
              <a:rPr lang="hr-HR" sz="1800" dirty="0">
                <a:effectLst/>
                <a:latin typeface="Arial" panose="020B0604020202020204" pitchFamily="34" charset="0"/>
                <a:ea typeface="Times New Roman" panose="02020603050405020304" pitchFamily="18" charset="0"/>
                <a:cs typeface="Arial" panose="020B0604020202020204" pitchFamily="34" charset="0"/>
              </a:rPr>
              <a:t>, te da o tome u obrazloženju navede razloge, uključujući i razloge koji se odnose na pribavljenu imovinsku korist, što je u konkretnom slučaju propustio učiniti. Time je, i po ocjeni ovog suda, pobijanom presudom učinjena bitna povreda odredaba člana 312. stav 1. tačka k) ZKP FBiH, na koju se žalbom branitelja optuženog osnovano ukazuje.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r>
              <a:rPr lang="bs-Latn-BA" dirty="0">
                <a:latin typeface="Arial" panose="020B0604020202020204" pitchFamily="34" charset="0"/>
                <a:cs typeface="Arial" panose="020B0604020202020204" pitchFamily="34" charset="0"/>
              </a:rPr>
              <a:t>(Rješenje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a:t>
            </a:r>
            <a:r>
              <a:rPr lang="hr-HR" sz="1800" dirty="0">
                <a:effectLst/>
                <a:latin typeface="Arial" panose="020B0604020202020204" pitchFamily="34" charset="0"/>
                <a:ea typeface="Times New Roman" panose="02020603050405020304" pitchFamily="18" charset="0"/>
                <a:cs typeface="Arial" panose="020B0604020202020204" pitchFamily="34" charset="0"/>
              </a:rPr>
              <a:t>03 0 K 016103 17 Kž 3</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21</a:t>
            </a:r>
            <a:r>
              <a:rPr lang="bs-Latn-BA" dirty="0">
                <a:latin typeface="Arial" panose="020B0604020202020204" pitchFamily="34" charset="0"/>
                <a:ea typeface="Times New Roman" panose="02020603050405020304" pitchFamily="18" charset="0"/>
                <a:cs typeface="Arial" panose="020B0604020202020204" pitchFamily="34" charset="0"/>
              </a:rPr>
              <a:t>.05.2018.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17</a:t>
            </a:fld>
            <a:endParaRPr lang="en-US"/>
          </a:p>
        </p:txBody>
      </p:sp>
    </p:spTree>
    <p:extLst>
      <p:ext uri="{BB962C8B-B14F-4D97-AF65-F5344CB8AC3E}">
        <p14:creationId xmlns:p14="http://schemas.microsoft.com/office/powerpoint/2010/main" val="2310024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28B5-F807-4C5E-84D0-E4AA11FB5BA8}"/>
              </a:ext>
            </a:extLst>
          </p:cNvPr>
          <p:cNvSpPr>
            <a:spLocks noGrp="1"/>
          </p:cNvSpPr>
          <p:nvPr>
            <p:ph type="title"/>
          </p:nvPr>
        </p:nvSpPr>
        <p:spPr>
          <a:xfrm>
            <a:off x="677334" y="609600"/>
            <a:ext cx="8596668" cy="1068280"/>
          </a:xfrm>
        </p:spPr>
        <p:txBody>
          <a:bodyPr>
            <a:normAutofit/>
          </a:bodyPr>
          <a:lstStyle/>
          <a:p>
            <a:r>
              <a:rPr lang="bs-Latn-BA" sz="3200" dirty="0"/>
              <a:t>Obrazloženje presude na osnovu sporazuma o priznanju krivice</a:t>
            </a:r>
            <a:endParaRPr lang="en-US" sz="3200" dirty="0"/>
          </a:p>
        </p:txBody>
      </p:sp>
      <p:sp>
        <p:nvSpPr>
          <p:cNvPr id="3" name="Content Placeholder 2">
            <a:extLst>
              <a:ext uri="{FF2B5EF4-FFF2-40B4-BE49-F238E27FC236}">
                <a16:creationId xmlns:a16="http://schemas.microsoft.com/office/drawing/2014/main" id="{7D9DEFD9-4F1B-47A9-A53A-D843D1405CBC}"/>
              </a:ext>
            </a:extLst>
          </p:cNvPr>
          <p:cNvSpPr>
            <a:spLocks noGrp="1"/>
          </p:cNvSpPr>
          <p:nvPr>
            <p:ph idx="1"/>
          </p:nvPr>
        </p:nvSpPr>
        <p:spPr>
          <a:xfrm>
            <a:off x="677334" y="1677880"/>
            <a:ext cx="8596668" cy="4570519"/>
          </a:xfrm>
        </p:spPr>
        <p:txBody>
          <a:bodyPr>
            <a:normAutofit fontScale="92500" lnSpcReduction="20000"/>
          </a:bodyPr>
          <a:lstStyle/>
          <a:p>
            <a:pPr algn="just"/>
            <a:r>
              <a:rPr lang="bs-Latn-BA" sz="1800" dirty="0">
                <a:effectLst/>
                <a:latin typeface="Arial" panose="020B0604020202020204" pitchFamily="34" charset="0"/>
                <a:ea typeface="Times New Roman" panose="02020603050405020304" pitchFamily="18" charset="0"/>
                <a:cs typeface="Arial" panose="020B0604020202020204" pitchFamily="34" charset="0"/>
              </a:rPr>
              <a:t>Dakle, obaveza je suda da prilikom razmatranja sporazuma o priznanju krivnje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provjeri</a:t>
            </a:r>
            <a:r>
              <a:rPr lang="bs-Latn-BA" sz="1800" dirty="0">
                <a:effectLst/>
                <a:latin typeface="Arial" panose="020B0604020202020204" pitchFamily="34" charset="0"/>
                <a:ea typeface="Times New Roman" panose="02020603050405020304" pitchFamily="18" charset="0"/>
                <a:cs typeface="Arial" panose="020B0604020202020204" pitchFamily="34" charset="0"/>
              </a:rPr>
              <a:t>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postoji li dovoljno dokaza o krivnji optuženih</a:t>
            </a:r>
            <a:r>
              <a:rPr lang="bs-Latn-BA" sz="1800" dirty="0">
                <a:effectLst/>
                <a:latin typeface="Arial" panose="020B0604020202020204" pitchFamily="34" charset="0"/>
                <a:ea typeface="Times New Roman" panose="02020603050405020304" pitchFamily="18" charset="0"/>
                <a:cs typeface="Arial" panose="020B0604020202020204" pitchFamily="34" charset="0"/>
              </a:rPr>
              <a:t>, što podrazumijeva i obavezu da u pismeno izrađenoj presudi donesenoj na osnovu sporazuma o priznanju krivnje u skladu sa odredbom člana 305. stav 7. ZKP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jasno i određeno navede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iz kojih dokaza predočenih od strane tužitelja na ročištu za razmatranje sporazuma o priznanju krivnje, proizlazi zaključak prvostepenog suda o postojanju dokaza o krivnji optuženih</a:t>
            </a:r>
            <a:r>
              <a:rPr lang="bs-Latn-BA" sz="1800" dirty="0">
                <a:effectLst/>
                <a:latin typeface="Arial" panose="020B0604020202020204" pitchFamily="34" charset="0"/>
                <a:ea typeface="Times New Roman" panose="02020603050405020304" pitchFamily="18" charset="0"/>
                <a:cs typeface="Arial" panose="020B0604020202020204" pitchFamily="34" charset="0"/>
              </a:rPr>
              <a:t>, te da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ukratko</a:t>
            </a:r>
            <a:r>
              <a:rPr lang="bs-Latn-BA" sz="1800" dirty="0">
                <a:effectLst/>
                <a:latin typeface="Arial" panose="020B0604020202020204" pitchFamily="34" charset="0"/>
                <a:ea typeface="Times New Roman" panose="02020603050405020304" pitchFamily="18" charset="0"/>
                <a:cs typeface="Arial" panose="020B0604020202020204" pitchFamily="34" charset="0"/>
              </a:rPr>
              <a:t> navede i šta iz tih dokaza upućuje na </a:t>
            </a:r>
            <a:r>
              <a:rPr lang="bs-Latn-BA" sz="1800">
                <a:effectLst/>
                <a:latin typeface="Arial" panose="020B0604020202020204" pitchFamily="34" charset="0"/>
                <a:ea typeface="Times New Roman" panose="02020603050405020304" pitchFamily="18" charset="0"/>
                <a:cs typeface="Arial" panose="020B0604020202020204" pitchFamily="34" charset="0"/>
              </a:rPr>
              <a:t>takav </a:t>
            </a:r>
            <a:r>
              <a:rPr lang="bs-Latn-BA" sz="1800" smtClean="0">
                <a:effectLst/>
                <a:latin typeface="Arial" panose="020B0604020202020204" pitchFamily="34" charset="0"/>
                <a:ea typeface="Times New Roman" panose="02020603050405020304" pitchFamily="18" charset="0"/>
                <a:cs typeface="Arial" panose="020B0604020202020204" pitchFamily="34" charset="0"/>
              </a:rPr>
              <a:t>zaključak</a:t>
            </a:r>
            <a:r>
              <a:rPr lang="bs-Latn-BA" sz="1800" dirty="0">
                <a:effectLst/>
                <a:latin typeface="Arial" panose="020B0604020202020204" pitchFamily="34" charset="0"/>
                <a:ea typeface="Times New Roman" panose="02020603050405020304" pitchFamily="18" charset="0"/>
                <a:cs typeface="Arial" panose="020B0604020202020204" pitchFamily="34" charset="0"/>
              </a:rPr>
              <a:t>. Stoga je prvostepeni sud bio dužan u presudi navesti razloge koje činjenice i iz kojih razloga je uzeo kao dokazane, te kojim razlozima se rukovodio pri rješavanju pravnih pitanja, a naročito pri utvrđivanju da li postoji krivično djelo i krivnja optuženih i pri primjenjivanju određenih odredaba krivičnog zakona na optužene i njihova djela, kako to propisuje odredba člana 305. stav 7. ZKP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Međutim, ovaj sud nalazi, da je prvostepeni sud u obrazloženju svoje presude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iznio sadržinu dokaza, naveo činjenični opis iz optužbe </a:t>
            </a:r>
            <a:r>
              <a:rPr lang="bs-Latn-BA" sz="1800" dirty="0">
                <a:effectLst/>
                <a:latin typeface="Arial" panose="020B0604020202020204" pitchFamily="34" charset="0"/>
                <a:ea typeface="Times New Roman" panose="02020603050405020304" pitchFamily="18" charset="0"/>
                <a:cs typeface="Arial" panose="020B0604020202020204" pitchFamily="34" charset="0"/>
              </a:rPr>
              <a:t>... dok u odnosu na krivično djelo Neovlaštena proizvodnja i stavljanje u promet opojnih droga iz člana 238. stav 1.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je samo konstatirao da su optuženi počinili i to krivično djelo, te im utvrdio pojedinačne kazne zatvora za oba krivična djela i izrekao jedinstvenu kaznu zatvora. </a:t>
            </a:r>
          </a:p>
          <a:p>
            <a:pPr algn="just"/>
            <a:r>
              <a:rPr lang="bs-Latn-BA" dirty="0">
                <a:latin typeface="Arial" panose="020B0604020202020204" pitchFamily="34" charset="0"/>
                <a:cs typeface="Arial" panose="020B0604020202020204" pitchFamily="34" charset="0"/>
              </a:rPr>
              <a:t>(Rješenje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03 0 K 016339 18 </a:t>
            </a:r>
            <a:r>
              <a:rPr lang="bs-Latn-BA" dirty="0" err="1">
                <a:latin typeface="Arial" panose="020B0604020202020204" pitchFamily="34" charset="0"/>
                <a:cs typeface="Arial" panose="020B0604020202020204" pitchFamily="34" charset="0"/>
              </a:rPr>
              <a:t>Kž</a:t>
            </a:r>
            <a:r>
              <a:rPr lang="bs-Latn-BA" dirty="0">
                <a:latin typeface="Arial" panose="020B0604020202020204" pitchFamily="34" charset="0"/>
                <a:cs typeface="Arial" panose="020B0604020202020204" pitchFamily="34" charset="0"/>
              </a:rPr>
              <a:t> 2  od 10.05.2018. godine)</a:t>
            </a:r>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18</a:t>
            </a:fld>
            <a:endParaRPr lang="en-US"/>
          </a:p>
        </p:txBody>
      </p:sp>
    </p:spTree>
    <p:extLst>
      <p:ext uri="{BB962C8B-B14F-4D97-AF65-F5344CB8AC3E}">
        <p14:creationId xmlns:p14="http://schemas.microsoft.com/office/powerpoint/2010/main" val="247837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E240-B8E5-44DD-9A30-67BE81BCF887}"/>
              </a:ext>
            </a:extLst>
          </p:cNvPr>
          <p:cNvSpPr>
            <a:spLocks noGrp="1"/>
          </p:cNvSpPr>
          <p:nvPr>
            <p:ph type="title"/>
          </p:nvPr>
        </p:nvSpPr>
        <p:spPr>
          <a:xfrm>
            <a:off x="677334" y="609600"/>
            <a:ext cx="8596668" cy="1130423"/>
          </a:xfrm>
        </p:spPr>
        <p:txBody>
          <a:bodyPr>
            <a:normAutofit/>
          </a:bodyPr>
          <a:lstStyle/>
          <a:p>
            <a:r>
              <a:rPr lang="bs-Latn-BA" sz="3200" dirty="0" err="1"/>
              <a:t>Navođenje</a:t>
            </a:r>
            <a:r>
              <a:rPr lang="bs-Latn-BA" sz="3200" dirty="0"/>
              <a:t> razloga kojima se sud rukovodio pri ublažavanju kazne</a:t>
            </a:r>
            <a:endParaRPr lang="en-US" sz="3200" dirty="0"/>
          </a:p>
        </p:txBody>
      </p:sp>
      <p:sp>
        <p:nvSpPr>
          <p:cNvPr id="3" name="Content Placeholder 2">
            <a:extLst>
              <a:ext uri="{FF2B5EF4-FFF2-40B4-BE49-F238E27FC236}">
                <a16:creationId xmlns:a16="http://schemas.microsoft.com/office/drawing/2014/main" id="{18E867F7-4204-4070-8B59-45BEA7A6D162}"/>
              </a:ext>
            </a:extLst>
          </p:cNvPr>
          <p:cNvSpPr>
            <a:spLocks noGrp="1"/>
          </p:cNvSpPr>
          <p:nvPr>
            <p:ph idx="1"/>
          </p:nvPr>
        </p:nvSpPr>
        <p:spPr>
          <a:xfrm>
            <a:off x="677334" y="1597981"/>
            <a:ext cx="8596668" cy="4650419"/>
          </a:xfrm>
        </p:spPr>
        <p:txBody>
          <a:bodyPr>
            <a:normAutofit fontScale="92500" lnSpcReduction="10000"/>
          </a:bodyPr>
          <a:lstStyle/>
          <a:p>
            <a:pPr algn="just"/>
            <a:r>
              <a:rPr lang="bs-Latn-BA" sz="1800" dirty="0">
                <a:effectLst/>
                <a:latin typeface="Arial" panose="020B0604020202020204" pitchFamily="34" charset="0"/>
                <a:ea typeface="Times New Roman" panose="02020603050405020304" pitchFamily="18" charset="0"/>
                <a:cs typeface="Arial" panose="020B0604020202020204" pitchFamily="34" charset="0"/>
              </a:rPr>
              <a:t>Ni u izreci ni u obrazloženju pobijane presude prvostepeni sud ne navodi po kojem od ovih zakonskih osnova je optuženom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izrečena ublažena kazna </a:t>
            </a:r>
            <a:r>
              <a:rPr lang="bs-Latn-BA" sz="1800" dirty="0">
                <a:effectLst/>
                <a:latin typeface="Arial" panose="020B0604020202020204" pitchFamily="34" charset="0"/>
                <a:ea typeface="Times New Roman" panose="02020603050405020304" pitchFamily="18" charset="0"/>
                <a:cs typeface="Arial" panose="020B0604020202020204" pitchFamily="34" charset="0"/>
              </a:rPr>
              <a:t>tj. da li po osnovu iz člana 50. tačka a) ili po osnovu iz člana 50. tačka b)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U obrazloženju pobijane presude sud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navodi samo otežavajuće i olakšavajuće okolnosti </a:t>
            </a:r>
            <a:r>
              <a:rPr lang="bs-Latn-BA" sz="1800" dirty="0">
                <a:effectLst/>
                <a:latin typeface="Arial" panose="020B0604020202020204" pitchFamily="34" charset="0"/>
                <a:ea typeface="Times New Roman" panose="02020603050405020304" pitchFamily="18" charset="0"/>
                <a:cs typeface="Arial" panose="020B0604020202020204" pitchFamily="34" charset="0"/>
              </a:rPr>
              <a:t>koje je cijenio optuženom prilikom odmjeravanja kazne. S obzirom na zakonske osnove iz člana 50.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za ublažavanje kazne, očito je da navodi prvostepenog suda koji se odnose na utvrđene otežavajuće i olakšavajuće okolnosti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ne predstavljaju obrazloženje odluke o ublažavanju kazne</a:t>
            </a:r>
            <a:r>
              <a:rPr lang="bs-Latn-BA" sz="1800" dirty="0">
                <a:effectLst/>
                <a:latin typeface="Arial" panose="020B0604020202020204" pitchFamily="34" charset="0"/>
                <a:ea typeface="Times New Roman" panose="02020603050405020304" pitchFamily="18" charset="0"/>
                <a:cs typeface="Arial" panose="020B0604020202020204" pitchFamily="34" charset="0"/>
              </a:rPr>
              <a:t>. S druge strane, odredbom člana 305. stav 8. ZKP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izričito je propisano da će sud u pismeno izrađenoj presudi posebno obrazložiti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kojim se razlozima rukovodio pri odluci da kaznu treba ublažiti.</a:t>
            </a:r>
            <a:r>
              <a:rPr lang="bs-Latn-BA" sz="1800" dirty="0">
                <a:effectLst/>
                <a:latin typeface="Arial" panose="020B0604020202020204" pitchFamily="34" charset="0"/>
                <a:ea typeface="Times New Roman" panose="02020603050405020304" pitchFamily="18" charset="0"/>
                <a:cs typeface="Arial" panose="020B0604020202020204" pitchFamily="34" charset="0"/>
              </a:rPr>
              <a:t> S obzirom da prvostepena presuda ne sadrži razloge koji se tiču zakonskih osnova za ublažavanje kazne (postojanje jednog od zakonom izričito propisanih osnova za ublažavanje kazne ili postojanje naročito olakšavajućih okolnosti koje ukazuju da se i sa ublaženom kaznom može postići svrha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kažnjavanja</a:t>
            </a:r>
            <a:r>
              <a:rPr lang="bs-Latn-BA" sz="1800" dirty="0">
                <a:effectLst/>
                <a:latin typeface="Arial" panose="020B0604020202020204" pitchFamily="34" charset="0"/>
                <a:ea typeface="Times New Roman" panose="02020603050405020304" pitchFamily="18" charset="0"/>
                <a:cs typeface="Arial" panose="020B0604020202020204" pitchFamily="34" charset="0"/>
              </a:rPr>
              <a:t>)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a optuženom je izrečena ublažena kazna zatvora,</a:t>
            </a:r>
            <a:r>
              <a:rPr lang="bs-Latn-BA" sz="1800" dirty="0">
                <a:effectLst/>
                <a:latin typeface="Arial" panose="020B0604020202020204" pitchFamily="34" charset="0"/>
                <a:ea typeface="Times New Roman" panose="02020603050405020304" pitchFamily="18" charset="0"/>
                <a:cs typeface="Arial" panose="020B0604020202020204" pitchFamily="34" charset="0"/>
              </a:rPr>
              <a:t> očito je da pobijana presuda ne sadrži razloge o odlučnim činjenicama. Stoga se osnovano žalbom kantonalne tužiteljice iz Sarajeva, prvostepena presuda pobija zbog bitne povrede odredaba krivičnog postupka iz člana 312. stav 1. tačka k) ZKP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a:t>
            </a:r>
          </a:p>
          <a:p>
            <a:pPr algn="just"/>
            <a:r>
              <a:rPr lang="bs-Latn-BA" dirty="0">
                <a:latin typeface="Arial" panose="020B0604020202020204" pitchFamily="34" charset="0"/>
                <a:cs typeface="Arial" panose="020B0604020202020204" pitchFamily="34" charset="0"/>
              </a:rPr>
              <a:t>(Rješenje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09 0 K 027857 17 </a:t>
            </a:r>
            <a:r>
              <a:rPr lang="bs-Latn-BA" dirty="0" err="1">
                <a:latin typeface="Arial" panose="020B0604020202020204" pitchFamily="34" charset="0"/>
                <a:cs typeface="Arial" panose="020B0604020202020204" pitchFamily="34" charset="0"/>
              </a:rPr>
              <a:t>Kž</a:t>
            </a:r>
            <a:r>
              <a:rPr lang="bs-Latn-BA" dirty="0">
                <a:latin typeface="Arial" panose="020B0604020202020204" pitchFamily="34" charset="0"/>
                <a:cs typeface="Arial" panose="020B0604020202020204" pitchFamily="34" charset="0"/>
              </a:rPr>
              <a:t> 4 od 13.09.2017.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19</a:t>
            </a:fld>
            <a:endParaRPr lang="en-US"/>
          </a:p>
        </p:txBody>
      </p:sp>
    </p:spTree>
    <p:extLst>
      <p:ext uri="{BB962C8B-B14F-4D97-AF65-F5344CB8AC3E}">
        <p14:creationId xmlns:p14="http://schemas.microsoft.com/office/powerpoint/2010/main" val="140681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567E4-3A7C-4072-8A25-D57EF6E6AE8D}"/>
              </a:ext>
            </a:extLst>
          </p:cNvPr>
          <p:cNvSpPr>
            <a:spLocks noGrp="1"/>
          </p:cNvSpPr>
          <p:nvPr>
            <p:ph type="title"/>
          </p:nvPr>
        </p:nvSpPr>
        <p:spPr/>
        <p:txBody>
          <a:bodyPr>
            <a:normAutofit/>
          </a:bodyPr>
          <a:lstStyle/>
          <a:p>
            <a:r>
              <a:rPr lang="bs-Latn-BA" sz="3200" dirty="0"/>
              <a:t>Sadržaj (obrazloženja) presude (član 305. ZKP </a:t>
            </a:r>
            <a:r>
              <a:rPr lang="bs-Latn-BA" sz="3200" dirty="0" err="1"/>
              <a:t>FBiH</a:t>
            </a:r>
            <a:r>
              <a:rPr lang="bs-Latn-BA" sz="3200" dirty="0"/>
              <a:t> / član 304. ZKP RS) </a:t>
            </a:r>
            <a:endParaRPr lang="en-US" sz="3200" dirty="0"/>
          </a:p>
        </p:txBody>
      </p:sp>
      <p:sp>
        <p:nvSpPr>
          <p:cNvPr id="3" name="Content Placeholder 2">
            <a:extLst>
              <a:ext uri="{FF2B5EF4-FFF2-40B4-BE49-F238E27FC236}">
                <a16:creationId xmlns:a16="http://schemas.microsoft.com/office/drawing/2014/main" id="{F3E19A16-71EE-4970-B325-413927B40918}"/>
              </a:ext>
            </a:extLst>
          </p:cNvPr>
          <p:cNvSpPr>
            <a:spLocks noGrp="1"/>
          </p:cNvSpPr>
          <p:nvPr>
            <p:ph idx="1"/>
          </p:nvPr>
        </p:nvSpPr>
        <p:spPr/>
        <p:txBody>
          <a:bodyPr>
            <a:normAutofit fontScale="92500" lnSpcReduction="20000"/>
          </a:bodyPr>
          <a:lstStyle/>
          <a:p>
            <a:pPr algn="just"/>
            <a:r>
              <a:rPr lang="en-US" b="0" i="0" dirty="0">
                <a:solidFill>
                  <a:srgbClr val="666666"/>
                </a:solidFill>
                <a:effectLst/>
                <a:latin typeface="Arial" panose="020B0604020202020204" pitchFamily="34" charset="0"/>
              </a:rPr>
              <a:t>U </a:t>
            </a:r>
            <a:r>
              <a:rPr lang="en-US" b="0" i="0" dirty="0" err="1">
                <a:solidFill>
                  <a:srgbClr val="666666"/>
                </a:solidFill>
                <a:effectLst/>
                <a:latin typeface="Arial" panose="020B0604020202020204" pitchFamily="34" charset="0"/>
              </a:rPr>
              <a:t>obrazloženju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presude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sud</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će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iznijeti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razloge</a:t>
            </a:r>
            <a:r>
              <a:rPr lang="en-US" b="0" i="0" dirty="0">
                <a:solidFill>
                  <a:srgbClr val="666666"/>
                </a:solidFill>
                <a:effectLst/>
                <a:latin typeface="Arial" panose="020B0604020202020204" pitchFamily="34" charset="0"/>
              </a:rPr>
              <a:t> za </a:t>
            </a:r>
            <a:r>
              <a:rPr lang="en-US" b="0" i="0" dirty="0" err="1">
                <a:solidFill>
                  <a:srgbClr val="666666"/>
                </a:solidFill>
                <a:effectLst/>
                <a:latin typeface="Arial" panose="020B0604020202020204" pitchFamily="34" charset="0"/>
              </a:rPr>
              <a:t>svaku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tačku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presude</a:t>
            </a:r>
            <a:endParaRPr lang="en-US" b="0" i="0" dirty="0">
              <a:solidFill>
                <a:srgbClr val="666666"/>
              </a:solidFill>
              <a:effectLst/>
              <a:latin typeface="Arial" panose="020B0604020202020204" pitchFamily="34" charset="0"/>
            </a:endParaRPr>
          </a:p>
          <a:p>
            <a:pPr algn="just"/>
            <a:r>
              <a:rPr lang="bs-Latn-BA" dirty="0">
                <a:solidFill>
                  <a:srgbClr val="666666"/>
                </a:solidFill>
                <a:latin typeface="Arial" panose="020B0604020202020204" pitchFamily="34" charset="0"/>
              </a:rPr>
              <a:t>O</a:t>
            </a:r>
            <a:r>
              <a:rPr lang="en-US" b="0" i="0" dirty="0" err="1">
                <a:solidFill>
                  <a:srgbClr val="666666"/>
                </a:solidFill>
                <a:effectLst/>
                <a:latin typeface="Arial" panose="020B0604020202020204" pitchFamily="34" charset="0"/>
              </a:rPr>
              <a:t>dređeno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potpuno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izn</a:t>
            </a:r>
            <a:r>
              <a:rPr lang="bs-Latn-BA" b="0" i="0" dirty="0" err="1">
                <a:solidFill>
                  <a:srgbClr val="666666"/>
                </a:solidFill>
                <a:effectLst/>
                <a:latin typeface="Arial" panose="020B0604020202020204" pitchFamily="34" charset="0"/>
              </a:rPr>
              <a:t>ošenje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koje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činjenice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kojih</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razloga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uzima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kao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dokazane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ili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nedokazane</a:t>
            </a:r>
            <a:endParaRPr lang="bs-Latn-BA" b="0" i="0" dirty="0">
              <a:solidFill>
                <a:srgbClr val="666666"/>
              </a:solidFill>
              <a:effectLst/>
              <a:latin typeface="Arial" panose="020B0604020202020204" pitchFamily="34" charset="0"/>
            </a:endParaRPr>
          </a:p>
          <a:p>
            <a:pPr algn="just"/>
            <a:r>
              <a:rPr lang="bs-Latn-BA" b="0" i="0" dirty="0">
                <a:solidFill>
                  <a:srgbClr val="666666"/>
                </a:solidFill>
                <a:effectLst/>
                <a:latin typeface="Arial" panose="020B0604020202020204" pitchFamily="34" charset="0"/>
              </a:rPr>
              <a:t>O</a:t>
            </a:r>
            <a:r>
              <a:rPr lang="en-US" b="0" i="0" dirty="0" err="1">
                <a:solidFill>
                  <a:srgbClr val="666666"/>
                </a:solidFill>
                <a:effectLst/>
                <a:latin typeface="Arial" panose="020B0604020202020204" pitchFamily="34" charset="0"/>
              </a:rPr>
              <a:t>cjen</a:t>
            </a:r>
            <a:r>
              <a:rPr lang="bs-Latn-BA" b="0" i="0" dirty="0">
                <a:solidFill>
                  <a:srgbClr val="666666"/>
                </a:solidFill>
                <a:effectLst/>
                <a:latin typeface="Arial" panose="020B0604020202020204" pitchFamily="34" charset="0"/>
              </a:rPr>
              <a:t>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vjerodostojnosti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protivrječnih</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dokaza</a:t>
            </a:r>
            <a:endParaRPr lang="bs-Latn-BA" b="0" i="0" dirty="0">
              <a:solidFill>
                <a:srgbClr val="666666"/>
              </a:solidFill>
              <a:effectLst/>
              <a:latin typeface="Arial" panose="020B0604020202020204" pitchFamily="34" charset="0"/>
            </a:endParaRPr>
          </a:p>
          <a:p>
            <a:pPr algn="just"/>
            <a:r>
              <a:rPr lang="bs-Latn-BA" dirty="0">
                <a:solidFill>
                  <a:srgbClr val="666666"/>
                </a:solidFill>
                <a:latin typeface="Arial" panose="020B0604020202020204" pitchFamily="34" charset="0"/>
              </a:rPr>
              <a:t>Razlozi zbog k</a:t>
            </a:r>
            <a:r>
              <a:rPr lang="en-US" b="0" i="0" dirty="0" err="1">
                <a:solidFill>
                  <a:srgbClr val="666666"/>
                </a:solidFill>
                <a:effectLst/>
                <a:latin typeface="Arial" panose="020B0604020202020204" pitchFamily="34" charset="0"/>
              </a:rPr>
              <a:t>ojih</a:t>
            </a:r>
            <a:r>
              <a:rPr lang="en-US" b="0" i="0" dirty="0">
                <a:solidFill>
                  <a:srgbClr val="666666"/>
                </a:solidFill>
                <a:effectLst/>
                <a:latin typeface="Arial" panose="020B0604020202020204" pitchFamily="34" charset="0"/>
              </a:rPr>
              <a:t> </a:t>
            </a:r>
            <a:r>
              <a:rPr lang="bs-Latn-BA" dirty="0">
                <a:solidFill>
                  <a:srgbClr val="666666"/>
                </a:solidFill>
                <a:latin typeface="Arial" panose="020B0604020202020204" pitchFamily="34" charset="0"/>
              </a:rPr>
              <a:t>nisu </a:t>
            </a:r>
            <a:r>
              <a:rPr lang="en-US" b="0" i="0" dirty="0" err="1">
                <a:solidFill>
                  <a:srgbClr val="666666"/>
                </a:solidFill>
                <a:effectLst/>
                <a:latin typeface="Arial" panose="020B0604020202020204" pitchFamily="34" charset="0"/>
              </a:rPr>
              <a:t>uvaž</a:t>
            </a:r>
            <a:r>
              <a:rPr lang="bs-Latn-BA" b="0" i="0" dirty="0" err="1">
                <a:solidFill>
                  <a:srgbClr val="666666"/>
                </a:solidFill>
                <a:effectLst/>
                <a:latin typeface="Arial" panose="020B0604020202020204" pitchFamily="34" charset="0"/>
              </a:rPr>
              <a:t>ani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pojedin</a:t>
            </a:r>
            <a:r>
              <a:rPr lang="bs-Latn-BA" b="0" i="0" dirty="0">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prijedlo</a:t>
            </a:r>
            <a:r>
              <a:rPr lang="bs-Latn-BA" b="0" i="0" dirty="0" err="1">
                <a:solidFill>
                  <a:srgbClr val="666666"/>
                </a:solidFill>
                <a:effectLst/>
                <a:latin typeface="Arial" panose="020B0604020202020204" pitchFamily="34" charset="0"/>
              </a:rPr>
              <a:t>zi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stranaka</a:t>
            </a:r>
            <a:endParaRPr lang="bs-Latn-BA" dirty="0">
              <a:solidFill>
                <a:srgbClr val="666666"/>
              </a:solidFill>
              <a:latin typeface="Arial" panose="020B0604020202020204" pitchFamily="34" charset="0"/>
            </a:endParaRPr>
          </a:p>
          <a:p>
            <a:pPr algn="just"/>
            <a:r>
              <a:rPr lang="bs-Latn-BA" b="0" i="0" dirty="0">
                <a:solidFill>
                  <a:srgbClr val="666666"/>
                </a:solidFill>
                <a:effectLst/>
                <a:latin typeface="Arial" panose="020B0604020202020204" pitchFamily="34" charset="0"/>
              </a:rPr>
              <a:t>Razlozi zbog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kojih</a:t>
            </a:r>
            <a:r>
              <a:rPr lang="en-US" b="0" i="0" dirty="0">
                <a:solidFill>
                  <a:srgbClr val="666666"/>
                </a:solidFill>
                <a:effectLst/>
                <a:latin typeface="Arial" panose="020B0604020202020204" pitchFamily="34" charset="0"/>
              </a:rPr>
              <a:t> je </a:t>
            </a:r>
            <a:r>
              <a:rPr lang="en-US" b="0" i="0" dirty="0" err="1">
                <a:solidFill>
                  <a:srgbClr val="666666"/>
                </a:solidFill>
                <a:effectLst/>
                <a:latin typeface="Arial" panose="020B0604020202020204" pitchFamily="34" charset="0"/>
              </a:rPr>
              <a:t>odluč</a:t>
            </a:r>
            <a:r>
              <a:rPr lang="bs-Latn-BA" b="0" i="0" dirty="0">
                <a:solidFill>
                  <a:srgbClr val="666666"/>
                </a:solidFill>
                <a:effectLst/>
                <a:latin typeface="Arial" panose="020B0604020202020204" pitchFamily="34" charset="0"/>
              </a:rPr>
              <a:t>eno</a:t>
            </a:r>
            <a:r>
              <a:rPr lang="en-US" b="0" i="0" dirty="0">
                <a:solidFill>
                  <a:srgbClr val="666666"/>
                </a:solidFill>
                <a:effectLst/>
                <a:latin typeface="Arial" panose="020B0604020202020204" pitchFamily="34" charset="0"/>
              </a:rPr>
              <a:t> da se ne </a:t>
            </a:r>
            <a:r>
              <a:rPr lang="en-US" b="0" i="0" dirty="0" err="1">
                <a:solidFill>
                  <a:srgbClr val="666666"/>
                </a:solidFill>
                <a:effectLst/>
                <a:latin typeface="Arial" panose="020B0604020202020204" pitchFamily="34" charset="0"/>
              </a:rPr>
              <a:t>sasluša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neposredno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svjedok</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ili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vještak</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čiji</a:t>
            </a:r>
            <a:r>
              <a:rPr lang="en-US" b="0" i="0" dirty="0">
                <a:solidFill>
                  <a:srgbClr val="666666"/>
                </a:solidFill>
                <a:effectLst/>
                <a:latin typeface="Arial" panose="020B0604020202020204" pitchFamily="34" charset="0"/>
              </a:rPr>
              <a:t> je </a:t>
            </a:r>
            <a:r>
              <a:rPr lang="en-US" b="0" i="0" dirty="0" err="1">
                <a:solidFill>
                  <a:srgbClr val="666666"/>
                </a:solidFill>
                <a:effectLst/>
                <a:latin typeface="Arial" panose="020B0604020202020204" pitchFamily="34" charset="0"/>
              </a:rPr>
              <a:t>iskaz</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pročitan</a:t>
            </a:r>
            <a:endParaRPr lang="bs-Latn-BA" b="0" i="0" dirty="0">
              <a:solidFill>
                <a:srgbClr val="666666"/>
              </a:solidFill>
              <a:effectLst/>
              <a:latin typeface="Arial" panose="020B0604020202020204" pitchFamily="34" charset="0"/>
            </a:endParaRPr>
          </a:p>
          <a:p>
            <a:pPr algn="just"/>
            <a:r>
              <a:rPr lang="bs-Latn-BA" b="0" i="0" dirty="0">
                <a:solidFill>
                  <a:srgbClr val="666666"/>
                </a:solidFill>
                <a:effectLst/>
                <a:latin typeface="Arial" panose="020B0604020202020204" pitchFamily="34" charset="0"/>
              </a:rPr>
              <a:t>Razlozi </a:t>
            </a:r>
            <a:r>
              <a:rPr lang="en-US" b="0" i="0" dirty="0" err="1">
                <a:solidFill>
                  <a:srgbClr val="666666"/>
                </a:solidFill>
                <a:effectLst/>
                <a:latin typeface="Arial" panose="020B0604020202020204" pitchFamily="34" charset="0"/>
              </a:rPr>
              <a:t>kojim</a:t>
            </a:r>
            <a:r>
              <a:rPr lang="en-US" b="0" i="0" dirty="0">
                <a:solidFill>
                  <a:srgbClr val="666666"/>
                </a:solidFill>
                <a:effectLst/>
                <a:latin typeface="Arial" panose="020B0604020202020204" pitchFamily="34" charset="0"/>
              </a:rPr>
              <a:t> </a:t>
            </a:r>
            <a:r>
              <a:rPr lang="bs-Latn-BA" dirty="0">
                <a:solidFill>
                  <a:srgbClr val="666666"/>
                </a:solidFill>
                <a:latin typeface="Arial" panose="020B0604020202020204" pitchFamily="34" charset="0"/>
              </a:rPr>
              <a:t>sud </a:t>
            </a:r>
            <a:r>
              <a:rPr lang="en-US" b="0" i="0" dirty="0" err="1">
                <a:solidFill>
                  <a:srgbClr val="666666"/>
                </a:solidFill>
                <a:effectLst/>
                <a:latin typeface="Arial" panose="020B0604020202020204" pitchFamily="34" charset="0"/>
              </a:rPr>
              <a:t>rukovodio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rješavanju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pravnih</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pitanja</a:t>
            </a:r>
            <a:r>
              <a:rPr lang="en-US" b="0" i="0" dirty="0">
                <a:solidFill>
                  <a:srgbClr val="666666"/>
                </a:solidFill>
                <a:effectLst/>
                <a:latin typeface="Arial" panose="020B0604020202020204" pitchFamily="34" charset="0"/>
              </a:rPr>
              <a:t>, a </a:t>
            </a:r>
            <a:r>
              <a:rPr lang="en-US" b="0" i="0" dirty="0" err="1">
                <a:solidFill>
                  <a:srgbClr val="666666"/>
                </a:solidFill>
                <a:effectLst/>
                <a:latin typeface="Arial" panose="020B0604020202020204" pitchFamily="34" charset="0"/>
              </a:rPr>
              <a:t>naročito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utvrđivanju</a:t>
            </a:r>
            <a:r>
              <a:rPr lang="en-US" b="0" i="0" dirty="0">
                <a:solidFill>
                  <a:srgbClr val="666666"/>
                </a:solidFill>
                <a:effectLst/>
                <a:latin typeface="Arial" panose="020B0604020202020204" pitchFamily="34" charset="0"/>
              </a:rPr>
              <a:t> da li </a:t>
            </a:r>
            <a:r>
              <a:rPr lang="en-US" b="0" i="0" dirty="0" err="1">
                <a:solidFill>
                  <a:srgbClr val="666666"/>
                </a:solidFill>
                <a:effectLst/>
                <a:latin typeface="Arial" panose="020B0604020202020204" pitchFamily="34" charset="0"/>
              </a:rPr>
              <a:t>postoji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krivično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djelo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krivična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odgovornost</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optuženog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primjenjivanju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određenih</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odredaba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Krivičnog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zakonika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optuženog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njegovo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djelo</a:t>
            </a:r>
            <a:r>
              <a:rPr lang="en-US" b="0" i="0" dirty="0">
                <a:solidFill>
                  <a:srgbClr val="666666"/>
                </a:solidFill>
                <a:effectLst/>
                <a:latin typeface="Arial" panose="020B0604020202020204" pitchFamily="34" charset="0"/>
              </a:rPr>
              <a:t>.</a:t>
            </a:r>
          </a:p>
          <a:p>
            <a:pPr algn="just"/>
            <a:r>
              <a:rPr lang="en-US" b="0" i="0" dirty="0" err="1">
                <a:solidFill>
                  <a:srgbClr val="666666"/>
                </a:solidFill>
                <a:effectLst/>
                <a:latin typeface="Arial" panose="020B0604020202020204" pitchFamily="34" charset="0"/>
              </a:rPr>
              <a:t>Ako</a:t>
            </a:r>
            <a:r>
              <a:rPr lang="en-US" b="0" i="0" dirty="0">
                <a:solidFill>
                  <a:srgbClr val="666666"/>
                </a:solidFill>
                <a:effectLst/>
                <a:latin typeface="Arial" panose="020B0604020202020204" pitchFamily="34" charset="0"/>
              </a:rPr>
              <a:t> je </a:t>
            </a:r>
            <a:r>
              <a:rPr lang="en-US" b="0" i="0" dirty="0" err="1">
                <a:solidFill>
                  <a:srgbClr val="666666"/>
                </a:solidFill>
                <a:effectLst/>
                <a:latin typeface="Arial" panose="020B0604020202020204" pitchFamily="34" charset="0"/>
              </a:rPr>
              <a:t>optuženom</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izrečena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kazna</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obrazloženju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će</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navesti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koje</a:t>
            </a:r>
            <a:r>
              <a:rPr lang="en-US" b="0" i="0" dirty="0">
                <a:solidFill>
                  <a:srgbClr val="666666"/>
                </a:solidFill>
                <a:effectLst/>
                <a:latin typeface="Arial" panose="020B0604020202020204" pitchFamily="34" charset="0"/>
              </a:rPr>
              <a:t> je </a:t>
            </a:r>
            <a:r>
              <a:rPr lang="en-US" b="0" i="0" dirty="0" err="1">
                <a:solidFill>
                  <a:srgbClr val="666666"/>
                </a:solidFill>
                <a:effectLst/>
                <a:latin typeface="Arial" panose="020B0604020202020204" pitchFamily="34" charset="0"/>
              </a:rPr>
              <a:t>okolnosti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sud</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uzeo</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obzir</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odmjeravanju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kazne</a:t>
            </a:r>
            <a:r>
              <a:rPr lang="bs-Latn-BA" dirty="0">
                <a:solidFill>
                  <a:srgbClr val="666666"/>
                </a:solidFill>
                <a:latin typeface="Arial" panose="020B0604020202020204" pitchFamily="34" charset="0"/>
              </a:rPr>
              <a:t> i </a:t>
            </a:r>
            <a:r>
              <a:rPr lang="en-US" b="0" i="0" dirty="0" err="1">
                <a:solidFill>
                  <a:srgbClr val="666666"/>
                </a:solidFill>
                <a:effectLst/>
                <a:latin typeface="Arial" panose="020B0604020202020204" pitchFamily="34" charset="0"/>
              </a:rPr>
              <a:t>posebno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obrazložiti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kojim</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razlozima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rukovodio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odluci</a:t>
            </a:r>
            <a:r>
              <a:rPr lang="en-US" b="0" i="0" dirty="0">
                <a:solidFill>
                  <a:srgbClr val="666666"/>
                </a:solidFill>
                <a:effectLst/>
                <a:latin typeface="Arial" panose="020B0604020202020204" pitchFamily="34" charset="0"/>
              </a:rPr>
              <a:t> da </a:t>
            </a:r>
            <a:r>
              <a:rPr lang="en-US" b="0" i="0" dirty="0" err="1">
                <a:solidFill>
                  <a:srgbClr val="666666"/>
                </a:solidFill>
                <a:effectLst/>
                <a:latin typeface="Arial" panose="020B0604020202020204" pitchFamily="34" charset="0"/>
              </a:rPr>
              <a:t>kaznu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treba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ublažiti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ili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optuženog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osloboditi</a:t>
            </a:r>
            <a:r>
              <a:rPr lang="en-US" b="0" i="0" dirty="0">
                <a:solidFill>
                  <a:srgbClr val="666666"/>
                </a:solidFill>
                <a:effectLst/>
                <a:latin typeface="Arial" panose="020B0604020202020204" pitchFamily="34" charset="0"/>
              </a:rPr>
              <a:t> od </a:t>
            </a:r>
            <a:r>
              <a:rPr lang="en-US" b="0" i="0" dirty="0" err="1">
                <a:solidFill>
                  <a:srgbClr val="666666"/>
                </a:solidFill>
                <a:effectLst/>
                <a:latin typeface="Arial" panose="020B0604020202020204" pitchFamily="34" charset="0"/>
              </a:rPr>
              <a:t>kazne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ili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izreći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uslovnu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osudu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ili</a:t>
            </a:r>
            <a:r>
              <a:rPr lang="en-US" b="0" i="0" dirty="0">
                <a:solidFill>
                  <a:srgbClr val="666666"/>
                </a:solidFill>
                <a:effectLst/>
                <a:latin typeface="Arial" panose="020B0604020202020204" pitchFamily="34" charset="0"/>
              </a:rPr>
              <a:t> da </a:t>
            </a:r>
            <a:r>
              <a:rPr lang="en-US" b="0" i="0" dirty="0" err="1">
                <a:solidFill>
                  <a:srgbClr val="666666"/>
                </a:solidFill>
                <a:effectLst/>
                <a:latin typeface="Arial" panose="020B0604020202020204" pitchFamily="34" charset="0"/>
              </a:rPr>
              <a:t>treba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izreći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mjeru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bezbjednosti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ili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oduzimanje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imovinske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koristi</a:t>
            </a:r>
            <a:r>
              <a:rPr lang="en-US" b="0" i="0" dirty="0">
                <a:solidFill>
                  <a:srgbClr val="666666"/>
                </a:solidFill>
                <a:effectLst/>
                <a:latin typeface="Arial" panose="020B0604020202020204" pitchFamily="34" charset="0"/>
              </a:rPr>
              <a:t>.</a:t>
            </a:r>
          </a:p>
          <a:p>
            <a:pPr algn="just"/>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2</a:t>
            </a:fld>
            <a:endParaRPr lang="en-US"/>
          </a:p>
        </p:txBody>
      </p:sp>
    </p:spTree>
    <p:extLst>
      <p:ext uri="{BB962C8B-B14F-4D97-AF65-F5344CB8AC3E}">
        <p14:creationId xmlns:p14="http://schemas.microsoft.com/office/powerpoint/2010/main" val="2975165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1A42-3E88-49D8-A245-A308F21ECBAF}"/>
              </a:ext>
            </a:extLst>
          </p:cNvPr>
          <p:cNvSpPr>
            <a:spLocks noGrp="1"/>
          </p:cNvSpPr>
          <p:nvPr>
            <p:ph type="title"/>
          </p:nvPr>
        </p:nvSpPr>
        <p:spPr/>
        <p:txBody>
          <a:bodyPr>
            <a:normAutofit/>
          </a:bodyPr>
          <a:lstStyle/>
          <a:p>
            <a:r>
              <a:rPr lang="bs-Latn-BA" sz="3200" dirty="0" err="1"/>
              <a:t>Navođenje</a:t>
            </a:r>
            <a:r>
              <a:rPr lang="bs-Latn-BA" sz="3200" dirty="0"/>
              <a:t> razloga za opozivanje uslovne osude</a:t>
            </a:r>
            <a:endParaRPr lang="en-US" sz="3200" dirty="0"/>
          </a:p>
        </p:txBody>
      </p:sp>
      <p:sp>
        <p:nvSpPr>
          <p:cNvPr id="3" name="Content Placeholder 2">
            <a:extLst>
              <a:ext uri="{FF2B5EF4-FFF2-40B4-BE49-F238E27FC236}">
                <a16:creationId xmlns:a16="http://schemas.microsoft.com/office/drawing/2014/main" id="{F213150D-18FF-46BF-AF4D-CBC6ABF3EE7F}"/>
              </a:ext>
            </a:extLst>
          </p:cNvPr>
          <p:cNvSpPr>
            <a:spLocks noGrp="1"/>
          </p:cNvSpPr>
          <p:nvPr>
            <p:ph idx="1"/>
          </p:nvPr>
        </p:nvSpPr>
        <p:spPr>
          <a:xfrm>
            <a:off x="677334" y="1930401"/>
            <a:ext cx="8596668" cy="4110962"/>
          </a:xfrm>
        </p:spPr>
        <p:txBody>
          <a:bodyPr/>
          <a:lstStyle/>
          <a:p>
            <a:pPr algn="just"/>
            <a:r>
              <a:rPr lang="bs-Latn-BA" sz="1800" dirty="0">
                <a:effectLst/>
                <a:latin typeface="Arial" panose="020B0604020202020204" pitchFamily="34" charset="0"/>
                <a:ea typeface="Times New Roman" panose="02020603050405020304" pitchFamily="18" charset="0"/>
                <a:cs typeface="Arial" panose="020B0604020202020204" pitchFamily="34" charset="0"/>
              </a:rPr>
              <a:t>Pobijajući prvostepenu presudu zbog bitnih povreda odredaba krivičnog postupka, branitelji optuženog T.A. ... u žalbi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takođe</a:t>
            </a:r>
            <a:r>
              <a:rPr lang="bs-Latn-BA" sz="1800" dirty="0">
                <a:effectLst/>
                <a:latin typeface="Arial" panose="020B0604020202020204" pitchFamily="34" charset="0"/>
                <a:ea typeface="Times New Roman" panose="02020603050405020304" pitchFamily="18" charset="0"/>
                <a:cs typeface="Arial" panose="020B0604020202020204" pitchFamily="34" charset="0"/>
              </a:rPr>
              <a:t> ističu da pobijana presuda ne sadrži razloge koji se odnose na opozivanje uvjetne osude izrečene ovom optuženom ... Iako je pobijanom presudom, na osnovu člana 64. stav 2. i 3.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opozvao optuženom T.A. uvjetnu osudu izrečenu navedenom presudom, prvostepeni sud u obrazloženju svoje presude nije naveo potpune i određene razloge kojima se rukovodio pri donošenju te odluke. Stoga, pobijana presuda ne sadrži razloge ni o tim odlučnim činjenicama, te je i time učinjena bitna povreda odredaba krivičnog postupka iz člana 312. stav 1. tačka k) ZKP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a:t>
            </a:r>
          </a:p>
          <a:p>
            <a:pPr algn="just"/>
            <a:r>
              <a:rPr lang="bs-Latn-BA" dirty="0">
                <a:latin typeface="Arial" panose="020B0604020202020204" pitchFamily="34" charset="0"/>
                <a:cs typeface="Arial" panose="020B0604020202020204" pitchFamily="34" charset="0"/>
              </a:rPr>
              <a:t>Rješenje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03 0 K 014125 16 </a:t>
            </a:r>
            <a:r>
              <a:rPr lang="bs-Latn-BA" dirty="0" err="1">
                <a:latin typeface="Arial" panose="020B0604020202020204" pitchFamily="34" charset="0"/>
                <a:cs typeface="Arial" panose="020B0604020202020204" pitchFamily="34" charset="0"/>
              </a:rPr>
              <a:t>Kž</a:t>
            </a:r>
            <a:r>
              <a:rPr lang="bs-Latn-BA" dirty="0">
                <a:latin typeface="Arial" panose="020B0604020202020204" pitchFamily="34" charset="0"/>
                <a:cs typeface="Arial" panose="020B0604020202020204" pitchFamily="34" charset="0"/>
              </a:rPr>
              <a:t> od 08.02.2017.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20</a:t>
            </a:fld>
            <a:endParaRPr lang="en-US"/>
          </a:p>
        </p:txBody>
      </p:sp>
    </p:spTree>
    <p:extLst>
      <p:ext uri="{BB962C8B-B14F-4D97-AF65-F5344CB8AC3E}">
        <p14:creationId xmlns:p14="http://schemas.microsoft.com/office/powerpoint/2010/main" val="1068528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92CFA-3E18-4570-9D31-6B5428E14050}"/>
              </a:ext>
            </a:extLst>
          </p:cNvPr>
          <p:cNvSpPr>
            <a:spLocks noGrp="1"/>
          </p:cNvSpPr>
          <p:nvPr>
            <p:ph type="title"/>
          </p:nvPr>
        </p:nvSpPr>
        <p:spPr>
          <a:xfrm>
            <a:off x="677334" y="609600"/>
            <a:ext cx="8596668" cy="1086035"/>
          </a:xfrm>
        </p:spPr>
        <p:txBody>
          <a:bodyPr>
            <a:normAutofit/>
          </a:bodyPr>
          <a:lstStyle/>
          <a:p>
            <a:r>
              <a:rPr lang="bs-Latn-BA" sz="3200" dirty="0" err="1"/>
              <a:t>Navođenje</a:t>
            </a:r>
            <a:r>
              <a:rPr lang="bs-Latn-BA" sz="3200" dirty="0"/>
              <a:t> razloga za odluku o imovinskopravnom zahtjevu</a:t>
            </a:r>
            <a:endParaRPr lang="en-US" sz="3200" dirty="0"/>
          </a:p>
        </p:txBody>
      </p:sp>
      <p:sp>
        <p:nvSpPr>
          <p:cNvPr id="3" name="Content Placeholder 2">
            <a:extLst>
              <a:ext uri="{FF2B5EF4-FFF2-40B4-BE49-F238E27FC236}">
                <a16:creationId xmlns:a16="http://schemas.microsoft.com/office/drawing/2014/main" id="{82961D74-4F66-43E7-A726-FB9B5C1ADF00}"/>
              </a:ext>
            </a:extLst>
          </p:cNvPr>
          <p:cNvSpPr>
            <a:spLocks noGrp="1"/>
          </p:cNvSpPr>
          <p:nvPr>
            <p:ph idx="1"/>
          </p:nvPr>
        </p:nvSpPr>
        <p:spPr>
          <a:xfrm>
            <a:off x="677334" y="1793289"/>
            <a:ext cx="8596668" cy="4722921"/>
          </a:xfrm>
        </p:spPr>
        <p:txBody>
          <a:bodyPr>
            <a:normAutofit fontScale="92500"/>
          </a:bodyPr>
          <a:lstStyle/>
          <a:p>
            <a:pPr algn="just"/>
            <a:r>
              <a:rPr lang="en-US" sz="1800" dirty="0" err="1">
                <a:effectLst/>
                <a:latin typeface="Arial" panose="020B0604020202020204" pitchFamily="34" charset="0"/>
                <a:ea typeface="Calibri" panose="020F0502020204030204" pitchFamily="34" charset="0"/>
                <a:cs typeface="Arial" panose="020B0604020202020204" pitchFamily="34" charset="0"/>
              </a:rPr>
              <a:t>Iz</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stanja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spisa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slijedi</a:t>
            </a:r>
            <a:r>
              <a:rPr lang="en-US" sz="1800" dirty="0">
                <a:effectLst/>
                <a:latin typeface="Arial" panose="020B0604020202020204" pitchFamily="34" charset="0"/>
                <a:ea typeface="Calibri" panose="020F0502020204030204" pitchFamily="34" charset="0"/>
                <a:cs typeface="Arial" panose="020B0604020202020204" pitchFamily="34" charset="0"/>
              </a:rPr>
              <a:t> da </a:t>
            </a:r>
            <a:r>
              <a:rPr lang="en-US" sz="1800" dirty="0" err="1">
                <a:effectLst/>
                <a:latin typeface="Arial" panose="020B0604020202020204" pitchFamily="34" charset="0"/>
                <a:ea typeface="Calibri" panose="020F0502020204030204" pitchFamily="34" charset="0"/>
                <a:cs typeface="Arial" panose="020B0604020202020204" pitchFamily="34" charset="0"/>
              </a:rPr>
              <a:t>su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oštećeni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putem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svoje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punomoćnice</a:t>
            </a:r>
            <a:r>
              <a:rPr lang="en-US" sz="1800" dirty="0">
                <a:effectLst/>
                <a:latin typeface="Arial" panose="020B0604020202020204" pitchFamily="34" charset="0"/>
                <a:ea typeface="Calibri" panose="020F0502020204030204" pitchFamily="34" charset="0"/>
                <a:cs typeface="Arial" panose="020B0604020202020204" pitchFamily="34" charset="0"/>
              </a:rPr>
              <a:t> do </a:t>
            </a:r>
            <a:r>
              <a:rPr lang="en-US" sz="1800" dirty="0" err="1">
                <a:effectLst/>
                <a:latin typeface="Arial" panose="020B0604020202020204" pitchFamily="34" charset="0"/>
                <a:ea typeface="Calibri" panose="020F0502020204030204" pitchFamily="34" charset="0"/>
                <a:cs typeface="Arial" panose="020B0604020202020204" pitchFamily="34" charset="0"/>
              </a:rPr>
              <a:t>završetka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glavnog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pretresa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podnijeli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prijedlog</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opredijelili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imovinskopravne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zahtjeve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način</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kako</a:t>
            </a:r>
            <a:r>
              <a:rPr lang="en-US" sz="1800" dirty="0">
                <a:effectLst/>
                <a:latin typeface="Arial" panose="020B0604020202020204" pitchFamily="34" charset="0"/>
                <a:ea typeface="Calibri" panose="020F0502020204030204" pitchFamily="34" charset="0"/>
                <a:cs typeface="Arial" panose="020B0604020202020204" pitchFamily="34" charset="0"/>
              </a:rPr>
              <a:t> to </a:t>
            </a:r>
            <a:r>
              <a:rPr lang="en-US" sz="1800" dirty="0" err="1">
                <a:effectLst/>
                <a:latin typeface="Arial" panose="020B0604020202020204" pitchFamily="34" charset="0"/>
                <a:ea typeface="Calibri" panose="020F0502020204030204" pitchFamily="34" charset="0"/>
                <a:cs typeface="Arial" panose="020B0604020202020204" pitchFamily="34" charset="0"/>
              </a:rPr>
              <a:t>punomoćnica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oštećenih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navodi</a:t>
            </a:r>
            <a:r>
              <a:rPr lang="en-US" sz="1800" dirty="0">
                <a:effectLst/>
                <a:latin typeface="Arial" panose="020B0604020202020204" pitchFamily="34" charset="0"/>
                <a:ea typeface="Calibri" panose="020F0502020204030204" pitchFamily="34" charset="0"/>
                <a:cs typeface="Arial" panose="020B0604020202020204" pitchFamily="34" charset="0"/>
              </a:rPr>
              <a:t> u </a:t>
            </a:r>
            <a:r>
              <a:rPr lang="en-US" sz="1800" dirty="0" err="1">
                <a:effectLst/>
                <a:latin typeface="Arial" panose="020B0604020202020204" pitchFamily="34" charset="0"/>
                <a:ea typeface="Calibri" panose="020F0502020204030204" pitchFamily="34" charset="0"/>
                <a:cs typeface="Arial" panose="020B0604020202020204" pitchFamily="34" charset="0"/>
              </a:rPr>
              <a:t>žalbi</a:t>
            </a:r>
            <a:r>
              <a:rPr lang="en-US" sz="1800" dirty="0">
                <a:effectLst/>
                <a:latin typeface="Arial" panose="020B0604020202020204" pitchFamily="34" charset="0"/>
                <a:ea typeface="Calibri" panose="020F0502020204030204" pitchFamily="34" charset="0"/>
                <a:cs typeface="Arial" panose="020B0604020202020204" pitchFamily="34" charset="0"/>
              </a:rPr>
              <a:t>, a da </a:t>
            </a:r>
            <a:r>
              <a:rPr lang="en-US" sz="1800" dirty="0" err="1">
                <a:effectLst/>
                <a:latin typeface="Arial" panose="020B0604020202020204" pitchFamily="34" charset="0"/>
                <a:ea typeface="Calibri" panose="020F0502020204030204" pitchFamily="34" charset="0"/>
                <a:cs typeface="Arial" panose="020B0604020202020204" pitchFamily="34" charset="0"/>
              </a:rPr>
              <a:t>su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izrekom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pobijane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presude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oštećeni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upućeni</a:t>
            </a:r>
            <a:r>
              <a:rPr lang="en-US" sz="1800" dirty="0">
                <a:effectLst/>
                <a:latin typeface="Arial" panose="020B0604020202020204" pitchFamily="34" charset="0"/>
                <a:ea typeface="Calibri" panose="020F0502020204030204" pitchFamily="34" charset="0"/>
                <a:cs typeface="Arial" panose="020B0604020202020204" pitchFamily="34" charset="0"/>
              </a:rPr>
              <a:t> da </a:t>
            </a:r>
            <a:r>
              <a:rPr lang="en-US" sz="1800" dirty="0" err="1">
                <a:effectLst/>
                <a:latin typeface="Arial" panose="020B0604020202020204" pitchFamily="34" charset="0"/>
                <a:ea typeface="Calibri" panose="020F0502020204030204" pitchFamily="34" charset="0"/>
                <a:cs typeface="Arial" panose="020B0604020202020204" pitchFamily="34" charset="0"/>
              </a:rPr>
              <a:t>imovinskopravne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zahtjeve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ostvaruju</a:t>
            </a:r>
            <a:r>
              <a:rPr lang="en-US" sz="1800" dirty="0">
                <a:effectLst/>
                <a:latin typeface="Arial" panose="020B0604020202020204" pitchFamily="34" charset="0"/>
                <a:ea typeface="Calibri" panose="020F0502020204030204" pitchFamily="34" charset="0"/>
                <a:cs typeface="Arial" panose="020B0604020202020204" pitchFamily="34" charset="0"/>
              </a:rPr>
              <a:t> u </a:t>
            </a:r>
            <a:r>
              <a:rPr lang="en-US" sz="1800" dirty="0" err="1">
                <a:effectLst/>
                <a:latin typeface="Arial" panose="020B0604020202020204" pitchFamily="34" charset="0"/>
                <a:ea typeface="Calibri" panose="020F0502020204030204" pitchFamily="34" charset="0"/>
                <a:cs typeface="Arial" panose="020B0604020202020204" pitchFamily="34" charset="0"/>
              </a:rPr>
              <a:t>parničnom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Međutim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a:effectLst/>
                <a:latin typeface="Arial" panose="020B0604020202020204" pitchFamily="34" charset="0"/>
                <a:ea typeface="Calibri" panose="020F0502020204030204" pitchFamily="34" charset="0"/>
                <a:cs typeface="Arial" panose="020B0604020202020204" pitchFamily="34" charset="0"/>
              </a:rPr>
              <a:t>u </a:t>
            </a:r>
            <a:r>
              <a:rPr lang="en-US" sz="1800" b="1" dirty="0" err="1">
                <a:effectLst/>
                <a:latin typeface="Arial" panose="020B0604020202020204" pitchFamily="34" charset="0"/>
                <a:ea typeface="Calibri" panose="020F0502020204030204" pitchFamily="34" charset="0"/>
                <a:cs typeface="Arial" panose="020B0604020202020204" pitchFamily="34" charset="0"/>
              </a:rPr>
              <a:t>obrazloženju</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pobijane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presude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su</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izostali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razlozi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zbog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čega</a:t>
            </a:r>
            <a:r>
              <a:rPr lang="en-US" sz="1800" dirty="0">
                <a:effectLst/>
                <a:latin typeface="Arial" panose="020B0604020202020204" pitchFamily="34" charset="0"/>
                <a:ea typeface="Calibri" panose="020F0502020204030204" pitchFamily="34" charset="0"/>
                <a:cs typeface="Arial" panose="020B0604020202020204" pitchFamily="34" charset="0"/>
              </a:rPr>
              <a:t> je </a:t>
            </a:r>
            <a:r>
              <a:rPr lang="en-US" sz="1800" dirty="0" err="1">
                <a:effectLst/>
                <a:latin typeface="Arial" panose="020B0604020202020204" pitchFamily="34" charset="0"/>
                <a:ea typeface="Calibri" panose="020F0502020204030204" pitchFamily="34" charset="0"/>
                <a:cs typeface="Arial" panose="020B0604020202020204" pitchFamily="34" charset="0"/>
              </a:rPr>
              <a:t>prvostepeni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oštećene</a:t>
            </a:r>
            <a:r>
              <a:rPr lang="en-US" sz="1800" dirty="0">
                <a:effectLst/>
                <a:latin typeface="Arial" panose="020B0604020202020204" pitchFamily="34" charset="0"/>
                <a:ea typeface="Calibri" panose="020F0502020204030204" pitchFamily="34" charset="0"/>
                <a:cs typeface="Arial" panose="020B0604020202020204" pitchFamily="34" charset="0"/>
              </a:rPr>
              <a:t>, koji </a:t>
            </a:r>
            <a:r>
              <a:rPr lang="en-US" sz="1800" dirty="0" err="1">
                <a:effectLst/>
                <a:latin typeface="Arial" panose="020B0604020202020204" pitchFamily="34" charset="0"/>
                <a:ea typeface="Calibri" panose="020F0502020204030204" pitchFamily="34" charset="0"/>
                <a:cs typeface="Arial" panose="020B0604020202020204" pitchFamily="34" charset="0"/>
              </a:rPr>
              <a:t>su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opredijelili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imovinskopravne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zahtjeve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podnijeli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dokaze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en-US" sz="1800" dirty="0" err="1">
                <a:effectLst/>
                <a:latin typeface="Arial" panose="020B0604020202020204" pitchFamily="34" charset="0"/>
                <a:ea typeface="Calibri" panose="020F0502020204030204" pitchFamily="34" charset="0"/>
                <a:cs typeface="Arial" panose="020B0604020202020204" pitchFamily="34" charset="0"/>
              </a:rPr>
              <a:t>timsko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neuropsihijatrijsko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vještačenje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oštećenih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te</a:t>
            </a:r>
            <a:r>
              <a:rPr lang="en-US" sz="1800" dirty="0">
                <a:effectLst/>
                <a:latin typeface="Arial" panose="020B0604020202020204" pitchFamily="34" charset="0"/>
                <a:ea typeface="Calibri" panose="020F0502020204030204" pitchFamily="34" charset="0"/>
                <a:cs typeface="Arial" panose="020B0604020202020204" pitchFamily="34" charset="0"/>
              </a:rPr>
              <a:t> se </a:t>
            </a:r>
            <a:r>
              <a:rPr lang="en-US" sz="1800" dirty="0" err="1">
                <a:effectLst/>
                <a:latin typeface="Arial" panose="020B0604020202020204" pitchFamily="34" charset="0"/>
                <a:ea typeface="Calibri" panose="020F0502020204030204" pitchFamily="34" charset="0"/>
                <a:cs typeface="Arial" panose="020B0604020202020204" pitchFamily="34" charset="0"/>
              </a:rPr>
              <a:t>pozvali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Orijentacione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kriterije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iznose</a:t>
            </a:r>
            <a:r>
              <a:rPr lang="en-US" sz="1800" dirty="0">
                <a:effectLst/>
                <a:latin typeface="Arial" panose="020B0604020202020204" pitchFamily="34" charset="0"/>
                <a:ea typeface="Calibri" panose="020F0502020204030204" pitchFamily="34" charset="0"/>
                <a:cs typeface="Arial" panose="020B0604020202020204" pitchFamily="34" charset="0"/>
              </a:rPr>
              <a:t> za </a:t>
            </a:r>
            <a:r>
              <a:rPr lang="en-US" sz="1800" dirty="0" err="1">
                <a:effectLst/>
                <a:latin typeface="Arial" panose="020B0604020202020204" pitchFamily="34" charset="0"/>
                <a:ea typeface="Calibri" panose="020F0502020204030204" pitchFamily="34" charset="0"/>
                <a:cs typeface="Arial" panose="020B0604020202020204" pitchFamily="34" charset="0"/>
              </a:rPr>
              <a:t>utvrđenje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visine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pravične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naknade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nematerijalne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štete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Vrhovnog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Federacije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Bosne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Hercegovine</a:t>
            </a:r>
            <a:r>
              <a:rPr lang="en-US" sz="1800" dirty="0">
                <a:effectLst/>
                <a:latin typeface="Arial" panose="020B0604020202020204" pitchFamily="34" charset="0"/>
                <a:ea typeface="Calibri" panose="020F0502020204030204" pitchFamily="34" charset="0"/>
                <a:cs typeface="Arial" panose="020B0604020202020204" pitchFamily="34" charset="0"/>
              </a:rPr>
              <a:t> od 27.01.2016. </a:t>
            </a:r>
            <a:r>
              <a:rPr lang="en-US" sz="1800" dirty="0" err="1">
                <a:effectLst/>
                <a:latin typeface="Arial" panose="020B0604020202020204" pitchFamily="34" charset="0"/>
                <a:ea typeface="Calibri" panose="020F0502020204030204" pitchFamily="34" charset="0"/>
                <a:cs typeface="Arial" panose="020B0604020202020204" pitchFamily="34" charset="0"/>
              </a:rPr>
              <a:t>godine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uputio</a:t>
            </a:r>
            <a:r>
              <a:rPr lang="en-US" sz="1800" b="1" dirty="0">
                <a:effectLst/>
                <a:latin typeface="Arial" panose="020B0604020202020204" pitchFamily="34" charset="0"/>
                <a:ea typeface="Calibri" panose="020F0502020204030204" pitchFamily="34" charset="0"/>
                <a:cs typeface="Arial" panose="020B0604020202020204" pitchFamily="34" charset="0"/>
              </a:rPr>
              <a:t> da </a:t>
            </a:r>
            <a:r>
              <a:rPr lang="en-US" sz="1800" b="1" dirty="0" err="1">
                <a:effectLst/>
                <a:latin typeface="Arial" panose="020B0604020202020204" pitchFamily="34" charset="0"/>
                <a:ea typeface="Calibri" panose="020F0502020204030204" pitchFamily="34" charset="0"/>
                <a:cs typeface="Arial" panose="020B0604020202020204" pitchFamily="34" charset="0"/>
              </a:rPr>
              <a:t>isti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ostvaruju</a:t>
            </a:r>
            <a:r>
              <a:rPr lang="en-US" sz="1800" b="1" dirty="0">
                <a:effectLst/>
                <a:latin typeface="Arial" panose="020B0604020202020204" pitchFamily="34" charset="0"/>
                <a:ea typeface="Calibri" panose="020F0502020204030204" pitchFamily="34" charset="0"/>
                <a:cs typeface="Arial" panose="020B0604020202020204" pitchFamily="34" charset="0"/>
              </a:rPr>
              <a:t> u </a:t>
            </a:r>
            <a:r>
              <a:rPr lang="en-US" sz="1800" b="1" dirty="0" err="1">
                <a:effectLst/>
                <a:latin typeface="Arial" panose="020B0604020202020204" pitchFamily="34" charset="0"/>
                <a:ea typeface="Calibri" panose="020F0502020204030204" pitchFamily="34" charset="0"/>
                <a:cs typeface="Arial" panose="020B0604020202020204" pitchFamily="34" charset="0"/>
              </a:rPr>
              <a:t>parničnom</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postupku</a:t>
            </a:r>
            <a:r>
              <a:rPr lang="en-US" sz="1800" dirty="0">
                <a:effectLst/>
                <a:latin typeface="Arial" panose="020B0604020202020204" pitchFamily="34" charset="0"/>
                <a:ea typeface="Calibri" panose="020F0502020204030204" pitchFamily="34" charset="0"/>
                <a:cs typeface="Arial" panose="020B0604020202020204" pitchFamily="34" charset="0"/>
              </a:rPr>
              <a:t>. Sud se </a:t>
            </a:r>
            <a:r>
              <a:rPr lang="en-US" sz="1800" dirty="0" err="1">
                <a:effectLst/>
                <a:latin typeface="Arial" panose="020B0604020202020204" pitchFamily="34" charset="0"/>
                <a:ea typeface="Calibri" panose="020F0502020204030204" pitchFamily="34" charset="0"/>
                <a:cs typeface="Arial" panose="020B0604020202020204" pitchFamily="34" charset="0"/>
              </a:rPr>
              <a:t>pri</a:t>
            </a:r>
            <a:r>
              <a:rPr lang="en-US" sz="1800" dirty="0">
                <a:effectLst/>
                <a:latin typeface="Arial" panose="020B0604020202020204" pitchFamily="34" charset="0"/>
                <a:ea typeface="Calibri" panose="020F0502020204030204" pitchFamily="34" charset="0"/>
                <a:cs typeface="Arial" panose="020B0604020202020204" pitchFamily="34" charset="0"/>
              </a:rPr>
              <a:t> tom </a:t>
            </a:r>
            <a:r>
              <a:rPr lang="en-US" sz="1800" dirty="0" err="1">
                <a:effectLst/>
                <a:latin typeface="Arial" panose="020B0604020202020204" pitchFamily="34" charset="0"/>
                <a:ea typeface="Calibri" panose="020F0502020204030204" pitchFamily="34" charset="0"/>
                <a:cs typeface="Arial" panose="020B0604020202020204" pitchFamily="34" charset="0"/>
              </a:rPr>
              <a:t>nije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uopće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izjasnio</a:t>
            </a:r>
            <a:r>
              <a:rPr lang="en-US" sz="1800" dirty="0">
                <a:effectLst/>
                <a:latin typeface="Arial" panose="020B0604020202020204" pitchFamily="34" charset="0"/>
                <a:ea typeface="Calibri" panose="020F0502020204030204" pitchFamily="34" charset="0"/>
                <a:cs typeface="Arial" panose="020B0604020202020204" pitchFamily="34" charset="0"/>
              </a:rPr>
              <a:t> da li </a:t>
            </a:r>
            <a:r>
              <a:rPr lang="en-US" sz="1800" dirty="0" err="1">
                <a:effectLst/>
                <a:latin typeface="Arial" panose="020B0604020202020204" pitchFamily="34" charset="0"/>
                <a:ea typeface="Calibri" panose="020F0502020204030204" pitchFamily="34" charset="0"/>
                <a:cs typeface="Arial" panose="020B0604020202020204" pitchFamily="34" charset="0"/>
              </a:rPr>
              <a:t>su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podaci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pružali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pouzdan</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osnov</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za </a:t>
            </a:r>
            <a:r>
              <a:rPr lang="en-US" sz="1800" dirty="0" err="1">
                <a:effectLst/>
                <a:latin typeface="Arial" panose="020B0604020202020204" pitchFamily="34" charset="0"/>
                <a:ea typeface="Calibri" panose="020F0502020204030204" pitchFamily="34" charset="0"/>
                <a:cs typeface="Arial" panose="020B0604020202020204" pitchFamily="34" charset="0"/>
              </a:rPr>
              <a:t>potpuno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ili</a:t>
            </a:r>
            <a:r>
              <a:rPr lang="en-US" sz="1800" dirty="0">
                <a:effectLst/>
                <a:latin typeface="Arial" panose="020B0604020202020204" pitchFamily="34" charset="0"/>
                <a:ea typeface="Calibri" panose="020F0502020204030204" pitchFamily="34" charset="0"/>
                <a:cs typeface="Arial" panose="020B0604020202020204" pitchFamily="34" charset="0"/>
              </a:rPr>
              <a:t> za </a:t>
            </a:r>
            <a:r>
              <a:rPr lang="en-US" sz="1800" dirty="0" err="1">
                <a:effectLst/>
                <a:latin typeface="Arial" panose="020B0604020202020204" pitchFamily="34" charset="0"/>
                <a:ea typeface="Calibri" panose="020F0502020204030204" pitchFamily="34" charset="0"/>
                <a:cs typeface="Arial" panose="020B0604020202020204" pitchFamily="34" charset="0"/>
              </a:rPr>
              <a:t>djelimično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presuđenje</a:t>
            </a:r>
            <a:r>
              <a:rPr lang="en-US" sz="1800" dirty="0">
                <a:effectLst/>
                <a:latin typeface="Arial" panose="020B0604020202020204" pitchFamily="34" charset="0"/>
                <a:ea typeface="Calibri" panose="020F0502020204030204" pitchFamily="34" charset="0"/>
                <a:cs typeface="Arial" panose="020B0604020202020204" pitchFamily="34" charset="0"/>
              </a:rPr>
              <a:t> u </a:t>
            </a:r>
            <a:r>
              <a:rPr lang="en-US" sz="1800" dirty="0" err="1">
                <a:effectLst/>
                <a:latin typeface="Arial" panose="020B0604020202020204" pitchFamily="34" charset="0"/>
                <a:ea typeface="Calibri" panose="020F0502020204030204" pitchFamily="34" charset="0"/>
                <a:cs typeface="Arial" panose="020B0604020202020204" pitchFamily="34" charset="0"/>
              </a:rPr>
              <a:t>smislu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odredbe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člana</a:t>
            </a:r>
            <a:r>
              <a:rPr lang="en-US" sz="1800" dirty="0">
                <a:effectLst/>
                <a:latin typeface="Arial" panose="020B0604020202020204" pitchFamily="34" charset="0"/>
                <a:ea typeface="Calibri" panose="020F0502020204030204" pitchFamily="34" charset="0"/>
                <a:cs typeface="Arial" panose="020B0604020202020204" pitchFamily="34" charset="0"/>
              </a:rPr>
              <a:t> 212. </a:t>
            </a:r>
            <a:r>
              <a:rPr lang="en-US" sz="1800" dirty="0" err="1">
                <a:effectLst/>
                <a:latin typeface="Arial" panose="020B0604020202020204" pitchFamily="34" charset="0"/>
                <a:ea typeface="Calibri" panose="020F0502020204030204" pitchFamily="34" charset="0"/>
                <a:cs typeface="Arial" panose="020B0604020202020204" pitchFamily="34" charset="0"/>
              </a:rPr>
              <a:t>stav</a:t>
            </a:r>
            <a:r>
              <a:rPr lang="en-US" sz="1800" dirty="0">
                <a:effectLst/>
                <a:latin typeface="Arial" panose="020B0604020202020204" pitchFamily="34" charset="0"/>
                <a:ea typeface="Calibri" panose="020F0502020204030204" pitchFamily="34" charset="0"/>
                <a:cs typeface="Arial" panose="020B0604020202020204" pitchFamily="34" charset="0"/>
              </a:rPr>
              <a:t> 3. ZKP </a:t>
            </a:r>
            <a:r>
              <a:rPr lang="en-US" sz="1800" dirty="0" err="1">
                <a:effectLst/>
                <a:latin typeface="Arial" panose="020B0604020202020204" pitchFamily="34" charset="0"/>
                <a:ea typeface="Calibri" panose="020F0502020204030204" pitchFamily="34" charset="0"/>
                <a:cs typeface="Arial" panose="020B0604020202020204" pitchFamily="34" charset="0"/>
              </a:rPr>
              <a:t>FBiH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Stoga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izostanak</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razloga</a:t>
            </a:r>
            <a:r>
              <a:rPr lang="en-US" sz="1800" dirty="0">
                <a:effectLst/>
                <a:latin typeface="Arial" panose="020B0604020202020204" pitchFamily="34" charset="0"/>
                <a:ea typeface="Calibri" panose="020F0502020204030204" pitchFamily="34" charset="0"/>
                <a:cs typeface="Arial" panose="020B0604020202020204" pitchFamily="34" charset="0"/>
              </a:rPr>
              <a:t> u </a:t>
            </a:r>
            <a:r>
              <a:rPr lang="en-US" sz="1800" dirty="0" err="1">
                <a:effectLst/>
                <a:latin typeface="Arial" panose="020B0604020202020204" pitchFamily="34" charset="0"/>
                <a:ea typeface="Calibri" panose="020F0502020204030204" pitchFamily="34" charset="0"/>
                <a:cs typeface="Arial" panose="020B0604020202020204" pitchFamily="34" charset="0"/>
              </a:rPr>
              <a:t>pobijanoj</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presudi</a:t>
            </a:r>
            <a:r>
              <a:rPr lang="en-US" sz="1800" dirty="0">
                <a:effectLst/>
                <a:latin typeface="Arial" panose="020B0604020202020204" pitchFamily="34" charset="0"/>
                <a:ea typeface="Calibri" panose="020F0502020204030204" pitchFamily="34" charset="0"/>
                <a:cs typeface="Arial" panose="020B0604020202020204" pitchFamily="34" charset="0"/>
              </a:rPr>
              <a:t> o </a:t>
            </a:r>
            <a:r>
              <a:rPr lang="en-US" sz="1800" dirty="0" err="1">
                <a:effectLst/>
                <a:latin typeface="Arial" panose="020B0604020202020204" pitchFamily="34" charset="0"/>
                <a:ea typeface="Calibri" panose="020F0502020204030204" pitchFamily="34" charset="0"/>
                <a:cs typeface="Arial" panose="020B0604020202020204" pitchFamily="34" charset="0"/>
              </a:rPr>
              <a:t>imovinskopravnim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zahtjevima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oštećenih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ima</a:t>
            </a:r>
            <a:r>
              <a:rPr lang="en-US" sz="1800" dirty="0">
                <a:effectLst/>
                <a:latin typeface="Arial" panose="020B0604020202020204" pitchFamily="34" charset="0"/>
                <a:ea typeface="Calibri" panose="020F0502020204030204" pitchFamily="34" charset="0"/>
                <a:cs typeface="Arial" panose="020B0604020202020204" pitchFamily="34" charset="0"/>
              </a:rPr>
              <a:t> za </a:t>
            </a:r>
            <a:r>
              <a:rPr lang="en-US" sz="1800" dirty="0" err="1">
                <a:effectLst/>
                <a:latin typeface="Arial" panose="020B0604020202020204" pitchFamily="34" charset="0"/>
                <a:ea typeface="Calibri" panose="020F0502020204030204" pitchFamily="34" charset="0"/>
                <a:cs typeface="Arial" panose="020B0604020202020204" pitchFamily="34" charset="0"/>
              </a:rPr>
              <a:t>posljedicu</a:t>
            </a:r>
            <a:r>
              <a:rPr lang="en-US" sz="1800" dirty="0">
                <a:effectLst/>
                <a:latin typeface="Arial" panose="020B0604020202020204" pitchFamily="34" charset="0"/>
                <a:ea typeface="Calibri" panose="020F0502020204030204" pitchFamily="34" charset="0"/>
                <a:cs typeface="Arial" panose="020B0604020202020204" pitchFamily="34" charset="0"/>
              </a:rPr>
              <a:t> da </a:t>
            </a:r>
            <a:r>
              <a:rPr lang="en-US" sz="1800" dirty="0" err="1">
                <a:effectLst/>
                <a:latin typeface="Arial" panose="020B0604020202020204" pitchFamily="34" charset="0"/>
                <a:ea typeface="Calibri" panose="020F0502020204030204" pitchFamily="34" charset="0"/>
                <a:cs typeface="Arial" panose="020B0604020202020204" pitchFamily="34" charset="0"/>
              </a:rPr>
              <a:t>ista</a:t>
            </a:r>
            <a:r>
              <a:rPr lang="en-US" sz="1800" dirty="0">
                <a:effectLst/>
                <a:latin typeface="Arial" panose="020B0604020202020204" pitchFamily="34" charset="0"/>
                <a:ea typeface="Calibri" panose="020F0502020204030204" pitchFamily="34" charset="0"/>
                <a:cs typeface="Arial" panose="020B0604020202020204" pitchFamily="34" charset="0"/>
              </a:rPr>
              <a:t> ne </a:t>
            </a:r>
            <a:r>
              <a:rPr lang="en-US" sz="1800" dirty="0" err="1">
                <a:effectLst/>
                <a:latin typeface="Arial" panose="020B0604020202020204" pitchFamily="34" charset="0"/>
                <a:ea typeface="Calibri" panose="020F0502020204030204" pitchFamily="34" charset="0"/>
                <a:cs typeface="Arial" panose="020B0604020202020204" pitchFamily="34" charset="0"/>
              </a:rPr>
              <a:t>sadrži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razloge</a:t>
            </a:r>
            <a:r>
              <a:rPr lang="en-US" sz="1800" dirty="0">
                <a:effectLst/>
                <a:latin typeface="Arial" panose="020B0604020202020204" pitchFamily="34" charset="0"/>
                <a:ea typeface="Calibri" panose="020F0502020204030204" pitchFamily="34" charset="0"/>
                <a:cs typeface="Arial" panose="020B0604020202020204" pitchFamily="34" charset="0"/>
              </a:rPr>
              <a:t> o </a:t>
            </a:r>
            <a:r>
              <a:rPr lang="en-US" sz="1800" dirty="0" err="1">
                <a:effectLst/>
                <a:latin typeface="Arial" panose="020B0604020202020204" pitchFamily="34" charset="0"/>
                <a:ea typeface="Calibri" panose="020F0502020204030204" pitchFamily="34" charset="0"/>
                <a:cs typeface="Arial" panose="020B0604020202020204" pitchFamily="34" charset="0"/>
              </a:rPr>
              <a:t>ovim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odlučnim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činjenicama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uslijed</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čega</a:t>
            </a:r>
            <a:r>
              <a:rPr lang="en-US" sz="1800" dirty="0">
                <a:effectLst/>
                <a:latin typeface="Arial" panose="020B0604020202020204" pitchFamily="34" charset="0"/>
                <a:ea typeface="Calibri" panose="020F0502020204030204" pitchFamily="34" charset="0"/>
                <a:cs typeface="Arial" panose="020B0604020202020204" pitchFamily="34" charset="0"/>
              </a:rPr>
              <a:t> je </a:t>
            </a:r>
            <a:r>
              <a:rPr lang="en-US" sz="1800" dirty="0" err="1">
                <a:effectLst/>
                <a:latin typeface="Arial" panose="020B0604020202020204" pitchFamily="34" charset="0"/>
                <a:ea typeface="Calibri" panose="020F0502020204030204" pitchFamily="34" charset="0"/>
                <a:cs typeface="Arial" panose="020B0604020202020204" pitchFamily="34" charset="0"/>
              </a:rPr>
              <a:t>učinjena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bitna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povreda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odredaba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člana</a:t>
            </a:r>
            <a:r>
              <a:rPr lang="en-US" sz="1800" dirty="0">
                <a:effectLst/>
                <a:latin typeface="Arial" panose="020B0604020202020204" pitchFamily="34" charset="0"/>
                <a:ea typeface="Calibri" panose="020F0502020204030204" pitchFamily="34" charset="0"/>
                <a:cs typeface="Arial" panose="020B0604020202020204" pitchFamily="34" charset="0"/>
              </a:rPr>
              <a:t> 312. </a:t>
            </a:r>
            <a:r>
              <a:rPr lang="en-US" sz="1800" dirty="0" err="1">
                <a:effectLst/>
                <a:latin typeface="Arial" panose="020B0604020202020204" pitchFamily="34" charset="0"/>
                <a:ea typeface="Calibri" panose="020F0502020204030204" pitchFamily="34" charset="0"/>
                <a:cs typeface="Arial" panose="020B0604020202020204" pitchFamily="34" charset="0"/>
              </a:rPr>
              <a:t>stav</a:t>
            </a:r>
            <a:r>
              <a:rPr lang="en-US" sz="1800" dirty="0">
                <a:effectLst/>
                <a:latin typeface="Arial" panose="020B0604020202020204" pitchFamily="34" charset="0"/>
                <a:ea typeface="Calibri" panose="020F0502020204030204" pitchFamily="34" charset="0"/>
                <a:cs typeface="Arial" panose="020B0604020202020204" pitchFamily="34" charset="0"/>
              </a:rPr>
              <a:t> 1. </a:t>
            </a:r>
            <a:r>
              <a:rPr lang="en-US" sz="1800" dirty="0" err="1">
                <a:effectLst/>
                <a:latin typeface="Arial" panose="020B0604020202020204" pitchFamily="34" charset="0"/>
                <a:ea typeface="Calibri" panose="020F0502020204030204" pitchFamily="34" charset="0"/>
                <a:cs typeface="Arial" panose="020B0604020202020204" pitchFamily="34" charset="0"/>
              </a:rPr>
              <a:t>tačka</a:t>
            </a:r>
            <a:r>
              <a:rPr lang="en-US" sz="1800" dirty="0">
                <a:effectLst/>
                <a:latin typeface="Arial" panose="020B0604020202020204" pitchFamily="34" charset="0"/>
                <a:ea typeface="Calibri" panose="020F0502020204030204" pitchFamily="34" charset="0"/>
                <a:cs typeface="Arial" panose="020B0604020202020204" pitchFamily="34" charset="0"/>
              </a:rPr>
              <a:t> k) ZKP </a:t>
            </a:r>
            <a:r>
              <a:rPr lang="en-US" sz="1800" dirty="0" err="1">
                <a:effectLst/>
                <a:latin typeface="Arial" panose="020B0604020202020204" pitchFamily="34" charset="0"/>
                <a:ea typeface="Calibri" panose="020F0502020204030204" pitchFamily="34" charset="0"/>
                <a:cs typeface="Arial" panose="020B0604020202020204" pitchFamily="34" charset="0"/>
              </a:rPr>
              <a:t>FBiH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kako</a:t>
            </a:r>
            <a:r>
              <a:rPr lang="en-US" sz="1800" dirty="0">
                <a:effectLst/>
                <a:latin typeface="Arial" panose="020B0604020202020204" pitchFamily="34" charset="0"/>
                <a:ea typeface="Calibri" panose="020F0502020204030204" pitchFamily="34" charset="0"/>
                <a:cs typeface="Arial" panose="020B0604020202020204" pitchFamily="34" charset="0"/>
              </a:rPr>
              <a:t> se to </a:t>
            </a:r>
            <a:r>
              <a:rPr lang="en-US" sz="1800" dirty="0" err="1">
                <a:effectLst/>
                <a:latin typeface="Arial" panose="020B0604020202020204" pitchFamily="34" charset="0"/>
                <a:ea typeface="Calibri" panose="020F0502020204030204" pitchFamily="34" charset="0"/>
                <a:cs typeface="Arial" panose="020B0604020202020204" pitchFamily="34" charset="0"/>
              </a:rPr>
              <a:t>osnovano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žalbom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punomoćnice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oštećenih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ukazuje</a:t>
            </a: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bs-Latn-BA" sz="1800" dirty="0">
              <a:effectLst/>
              <a:latin typeface="Arial" panose="020B0604020202020204" pitchFamily="34" charset="0"/>
              <a:ea typeface="Calibri" panose="020F0502020204030204" pitchFamily="34" charset="0"/>
              <a:cs typeface="Arial" panose="020B0604020202020204" pitchFamily="34" charset="0"/>
            </a:endParaRPr>
          </a:p>
          <a:p>
            <a:pPr algn="just"/>
            <a:r>
              <a:rPr lang="bs-Latn-BA" sz="1800" dirty="0">
                <a:effectLst/>
                <a:latin typeface="Arial" panose="020B0604020202020204" pitchFamily="34" charset="0"/>
                <a:ea typeface="Times New Roman" panose="02020603050405020304" pitchFamily="18" charset="0"/>
                <a:cs typeface="Arial" panose="020B0604020202020204" pitchFamily="34" charset="0"/>
              </a:rPr>
              <a:t>(Presuda Vrhovnog suda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broj 09 0 K 027292 19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17 15.04.2019. godine)</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21</a:t>
            </a:fld>
            <a:endParaRPr lang="en-US"/>
          </a:p>
        </p:txBody>
      </p:sp>
    </p:spTree>
    <p:extLst>
      <p:ext uri="{BB962C8B-B14F-4D97-AF65-F5344CB8AC3E}">
        <p14:creationId xmlns:p14="http://schemas.microsoft.com/office/powerpoint/2010/main" val="983173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9F264-E786-43C8-9444-F49B928A7BAD}"/>
              </a:ext>
            </a:extLst>
          </p:cNvPr>
          <p:cNvSpPr>
            <a:spLocks noGrp="1"/>
          </p:cNvSpPr>
          <p:nvPr>
            <p:ph type="title"/>
          </p:nvPr>
        </p:nvSpPr>
        <p:spPr>
          <a:xfrm>
            <a:off x="677334" y="609600"/>
            <a:ext cx="8596668" cy="1041647"/>
          </a:xfrm>
        </p:spPr>
        <p:txBody>
          <a:bodyPr>
            <a:normAutofit fontScale="90000"/>
          </a:bodyPr>
          <a:lstStyle/>
          <a:p>
            <a:r>
              <a:rPr lang="bs-Latn-BA" sz="3200" dirty="0" err="1"/>
              <a:t>Navođenje</a:t>
            </a:r>
            <a:r>
              <a:rPr lang="bs-Latn-BA" sz="3200" dirty="0"/>
              <a:t> razloga za odluku o troškovima postupka</a:t>
            </a:r>
            <a:endParaRPr lang="en-US" sz="3200" dirty="0"/>
          </a:p>
        </p:txBody>
      </p:sp>
      <p:sp>
        <p:nvSpPr>
          <p:cNvPr id="3" name="Content Placeholder 2">
            <a:extLst>
              <a:ext uri="{FF2B5EF4-FFF2-40B4-BE49-F238E27FC236}">
                <a16:creationId xmlns:a16="http://schemas.microsoft.com/office/drawing/2014/main" id="{64B4463A-D58A-43FD-A210-BA691D95CA0D}"/>
              </a:ext>
            </a:extLst>
          </p:cNvPr>
          <p:cNvSpPr>
            <a:spLocks noGrp="1"/>
          </p:cNvSpPr>
          <p:nvPr>
            <p:ph idx="1"/>
          </p:nvPr>
        </p:nvSpPr>
        <p:spPr>
          <a:xfrm>
            <a:off x="677334" y="1651247"/>
            <a:ext cx="8596668" cy="4758431"/>
          </a:xfrm>
        </p:spPr>
        <p:txBody>
          <a:bodyPr>
            <a:normAutofit fontScale="92500"/>
          </a:bodyPr>
          <a:lstStyle/>
          <a:p>
            <a:pPr algn="just"/>
            <a:r>
              <a:rPr lang="en-US" sz="1800" dirty="0" err="1">
                <a:effectLst/>
                <a:latin typeface="Arial" panose="020B0604020202020204" pitchFamily="34" charset="0"/>
                <a:ea typeface="Calibri" panose="020F0502020204030204" pitchFamily="34" charset="0"/>
                <a:cs typeface="Arial" panose="020B0604020202020204" pitchFamily="34" charset="0"/>
              </a:rPr>
              <a:t>Nadalje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žalbom</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punomoćnice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oštećenih</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prvostepena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presuda</a:t>
            </a:r>
            <a:r>
              <a:rPr lang="en-US" sz="1800" dirty="0">
                <a:effectLst/>
                <a:latin typeface="Arial" panose="020B0604020202020204" pitchFamily="34" charset="0"/>
                <a:ea typeface="Calibri" panose="020F0502020204030204" pitchFamily="34" charset="0"/>
                <a:cs typeface="Arial" panose="020B0604020202020204" pitchFamily="34" charset="0"/>
              </a:rPr>
              <a:t> se </a:t>
            </a:r>
            <a:r>
              <a:rPr lang="en-US" sz="1800" dirty="0" err="1">
                <a:effectLst/>
                <a:latin typeface="Arial" panose="020B0604020202020204" pitchFamily="34" charset="0"/>
                <a:ea typeface="Calibri" panose="020F0502020204030204" pitchFamily="34" charset="0"/>
                <a:cs typeface="Arial" panose="020B0604020202020204" pitchFamily="34" charset="0"/>
              </a:rPr>
              <a:t>pobija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zbog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odluke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a:t>
            </a:r>
            <a:r>
              <a:rPr lang="en-US" sz="1800" dirty="0">
                <a:effectLst/>
                <a:latin typeface="Arial" panose="020B0604020202020204" pitchFamily="34" charset="0"/>
                <a:ea typeface="Calibri" panose="020F0502020204030204" pitchFamily="34" charset="0"/>
                <a:cs typeface="Arial" panose="020B0604020202020204" pitchFamily="34" charset="0"/>
              </a:rPr>
              <a:t> o </a:t>
            </a:r>
            <a:r>
              <a:rPr lang="en-US" sz="1800" dirty="0" err="1">
                <a:effectLst/>
                <a:latin typeface="Arial" panose="020B0604020202020204" pitchFamily="34" charset="0"/>
                <a:ea typeface="Calibri" panose="020F0502020204030204" pitchFamily="34" charset="0"/>
                <a:cs typeface="Arial" panose="020B0604020202020204" pitchFamily="34" charset="0"/>
              </a:rPr>
              <a:t>troškovima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navodima</a:t>
            </a:r>
            <a:r>
              <a:rPr lang="en-US" sz="1800" dirty="0">
                <a:effectLst/>
                <a:latin typeface="Arial" panose="020B0604020202020204" pitchFamily="34" charset="0"/>
                <a:ea typeface="Calibri" panose="020F0502020204030204" pitchFamily="34" charset="0"/>
                <a:cs typeface="Arial" panose="020B0604020202020204" pitchFamily="34" charset="0"/>
              </a:rPr>
              <a:t> da je </a:t>
            </a:r>
            <a:r>
              <a:rPr lang="en-US" sz="1800" dirty="0" err="1">
                <a:effectLst/>
                <a:latin typeface="Arial" panose="020B0604020202020204" pitchFamily="34" charset="0"/>
                <a:ea typeface="Calibri" panose="020F0502020204030204" pitchFamily="34" charset="0"/>
                <a:cs typeface="Arial" panose="020B0604020202020204" pitchFamily="34" charset="0"/>
              </a:rPr>
              <a:t>prvostepeni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optuženog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osnovu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člana</a:t>
            </a:r>
            <a:r>
              <a:rPr lang="en-US" sz="1800" dirty="0">
                <a:effectLst/>
                <a:latin typeface="Arial" panose="020B0604020202020204" pitchFamily="34" charset="0"/>
                <a:ea typeface="Calibri" panose="020F0502020204030204" pitchFamily="34" charset="0"/>
                <a:cs typeface="Arial" panose="020B0604020202020204" pitchFamily="34" charset="0"/>
              </a:rPr>
              <a:t> 202. </a:t>
            </a:r>
            <a:r>
              <a:rPr lang="en-US" sz="1800" dirty="0" err="1">
                <a:effectLst/>
                <a:latin typeface="Arial" panose="020B0604020202020204" pitchFamily="34" charset="0"/>
                <a:ea typeface="Calibri" panose="020F0502020204030204" pitchFamily="34" charset="0"/>
                <a:cs typeface="Arial" panose="020B0604020202020204" pitchFamily="34" charset="0"/>
              </a:rPr>
              <a:t>stav</a:t>
            </a:r>
            <a:r>
              <a:rPr lang="en-US" sz="1800" dirty="0">
                <a:effectLst/>
                <a:latin typeface="Arial" panose="020B0604020202020204" pitchFamily="34" charset="0"/>
                <a:ea typeface="Calibri" panose="020F0502020204030204" pitchFamily="34" charset="0"/>
                <a:cs typeface="Arial" panose="020B0604020202020204" pitchFamily="34" charset="0"/>
              </a:rPr>
              <a:t> 4. ZKP </a:t>
            </a:r>
            <a:r>
              <a:rPr lang="en-US" sz="1800" dirty="0" err="1">
                <a:effectLst/>
                <a:latin typeface="Arial" panose="020B0604020202020204" pitchFamily="34" charset="0"/>
                <a:ea typeface="Calibri" panose="020F0502020204030204" pitchFamily="34" charset="0"/>
                <a:cs typeface="Arial" panose="020B0604020202020204" pitchFamily="34" charset="0"/>
              </a:rPr>
              <a:t>FBiH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oslobodio</a:t>
            </a:r>
            <a:r>
              <a:rPr lang="en-US" sz="1800" dirty="0">
                <a:effectLst/>
                <a:latin typeface="Arial" panose="020B0604020202020204" pitchFamily="34" charset="0"/>
                <a:ea typeface="Calibri" panose="020F0502020204030204" pitchFamily="34" charset="0"/>
                <a:cs typeface="Arial" panose="020B0604020202020204" pitchFamily="34" charset="0"/>
              </a:rPr>
              <a:t> od </a:t>
            </a:r>
            <a:r>
              <a:rPr lang="en-US" sz="1800" dirty="0" err="1">
                <a:effectLst/>
                <a:latin typeface="Arial" panose="020B0604020202020204" pitchFamily="34" charset="0"/>
                <a:ea typeface="Calibri" panose="020F0502020204030204" pitchFamily="34" charset="0"/>
                <a:cs typeface="Arial" panose="020B0604020202020204" pitchFamily="34" charset="0"/>
              </a:rPr>
              <a:t>obaveze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plaćanja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troškova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odredio</a:t>
            </a:r>
            <a:r>
              <a:rPr lang="en-US" sz="1800" dirty="0">
                <a:effectLst/>
                <a:latin typeface="Arial" panose="020B0604020202020204" pitchFamily="34" charset="0"/>
                <a:ea typeface="Calibri" panose="020F0502020204030204" pitchFamily="34" charset="0"/>
                <a:cs typeface="Arial" panose="020B0604020202020204" pitchFamily="34" charset="0"/>
              </a:rPr>
              <a:t> da </a:t>
            </a:r>
            <a:r>
              <a:rPr lang="en-US" sz="1800" dirty="0" err="1">
                <a:effectLst/>
                <a:latin typeface="Arial" panose="020B0604020202020204" pitchFamily="34" charset="0"/>
                <a:ea typeface="Calibri" panose="020F0502020204030204" pitchFamily="34" charset="0"/>
                <a:cs typeface="Arial" panose="020B0604020202020204" pitchFamily="34" charset="0"/>
              </a:rPr>
              <a:t>isti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padaju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teret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budžetskih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sredstava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a:t>
            </a:r>
            <a:r>
              <a:rPr lang="en-US" sz="1800" dirty="0">
                <a:effectLst/>
                <a:latin typeface="Arial" panose="020B0604020202020204" pitchFamily="34" charset="0"/>
                <a:ea typeface="Calibri" panose="020F0502020204030204" pitchFamily="34" charset="0"/>
                <a:cs typeface="Arial" panose="020B0604020202020204" pitchFamily="34" charset="0"/>
              </a:rPr>
              <a:t>, a da </a:t>
            </a:r>
            <a:r>
              <a:rPr lang="en-US" sz="1800" dirty="0" err="1">
                <a:effectLst/>
                <a:latin typeface="Arial" panose="020B0604020202020204" pitchFamily="34" charset="0"/>
                <a:ea typeface="Calibri" panose="020F0502020204030204" pitchFamily="34" charset="0"/>
                <a:cs typeface="Arial" panose="020B0604020202020204" pitchFamily="34" charset="0"/>
              </a:rPr>
              <a:t>pri</a:t>
            </a:r>
            <a:r>
              <a:rPr lang="en-US" sz="1800" dirty="0">
                <a:effectLst/>
                <a:latin typeface="Arial" panose="020B0604020202020204" pitchFamily="34" charset="0"/>
                <a:ea typeface="Calibri" panose="020F0502020204030204" pitchFamily="34" charset="0"/>
                <a:cs typeface="Arial" panose="020B0604020202020204" pitchFamily="34" charset="0"/>
              </a:rPr>
              <a:t> tom </a:t>
            </a:r>
            <a:r>
              <a:rPr lang="en-US" sz="1800" b="1" dirty="0" err="1">
                <a:effectLst/>
                <a:latin typeface="Arial" panose="020B0604020202020204" pitchFamily="34" charset="0"/>
                <a:ea typeface="Calibri" panose="020F0502020204030204" pitchFamily="34" charset="0"/>
                <a:cs typeface="Arial" panose="020B0604020202020204" pitchFamily="34" charset="0"/>
              </a:rPr>
              <a:t>nije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obrazložio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kojim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razlozima</a:t>
            </a:r>
            <a:r>
              <a:rPr lang="en-US" sz="1800" dirty="0">
                <a:effectLst/>
                <a:latin typeface="Arial" panose="020B0604020202020204" pitchFamily="34" charset="0"/>
                <a:ea typeface="Calibri" panose="020F0502020204030204" pitchFamily="34" charset="0"/>
                <a:cs typeface="Arial" panose="020B0604020202020204" pitchFamily="34" charset="0"/>
              </a:rPr>
              <a:t> se </a:t>
            </a:r>
            <a:r>
              <a:rPr lang="en-US" sz="1800" dirty="0" err="1">
                <a:effectLst/>
                <a:latin typeface="Arial" panose="020B0604020202020204" pitchFamily="34" charset="0"/>
                <a:ea typeface="Calibri" panose="020F0502020204030204" pitchFamily="34" charset="0"/>
                <a:cs typeface="Arial" panose="020B0604020202020204" pitchFamily="34" charset="0"/>
              </a:rPr>
              <a:t>rukovodio</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prilikom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donošenja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takve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odluke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usljed</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čega</a:t>
            </a:r>
            <a:r>
              <a:rPr lang="en-US" sz="1800" dirty="0">
                <a:effectLst/>
                <a:latin typeface="Arial" panose="020B0604020202020204" pitchFamily="34" charset="0"/>
                <a:ea typeface="Calibri" panose="020F0502020204030204" pitchFamily="34" charset="0"/>
                <a:cs typeface="Arial" panose="020B0604020202020204" pitchFamily="34" charset="0"/>
              </a:rPr>
              <a:t> je </a:t>
            </a:r>
            <a:r>
              <a:rPr lang="en-US" sz="1800" dirty="0" err="1">
                <a:effectLst/>
                <a:latin typeface="Arial" panose="020B0604020202020204" pitchFamily="34" charset="0"/>
                <a:ea typeface="Calibri" panose="020F0502020204030204" pitchFamily="34" charset="0"/>
                <a:cs typeface="Arial" panose="020B0604020202020204" pitchFamily="34" charset="0"/>
              </a:rPr>
              <a:t>učinjena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bitna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povreda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odredaba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člana</a:t>
            </a:r>
            <a:r>
              <a:rPr lang="en-US" sz="1800" dirty="0">
                <a:effectLst/>
                <a:latin typeface="Arial" panose="020B0604020202020204" pitchFamily="34" charset="0"/>
                <a:ea typeface="Calibri" panose="020F0502020204030204" pitchFamily="34" charset="0"/>
                <a:cs typeface="Arial" panose="020B0604020202020204" pitchFamily="34" charset="0"/>
              </a:rPr>
              <a:t> 312. </a:t>
            </a:r>
            <a:r>
              <a:rPr lang="en-US" sz="1800" dirty="0" err="1">
                <a:effectLst/>
                <a:latin typeface="Arial" panose="020B0604020202020204" pitchFamily="34" charset="0"/>
                <a:ea typeface="Calibri" panose="020F0502020204030204" pitchFamily="34" charset="0"/>
                <a:cs typeface="Arial" panose="020B0604020202020204" pitchFamily="34" charset="0"/>
              </a:rPr>
              <a:t>stav</a:t>
            </a:r>
            <a:r>
              <a:rPr lang="en-US" sz="1800" dirty="0">
                <a:effectLst/>
                <a:latin typeface="Arial" panose="020B0604020202020204" pitchFamily="34" charset="0"/>
                <a:ea typeface="Calibri" panose="020F0502020204030204" pitchFamily="34" charset="0"/>
                <a:cs typeface="Arial" panose="020B0604020202020204" pitchFamily="34" charset="0"/>
              </a:rPr>
              <a:t> 1. </a:t>
            </a:r>
            <a:r>
              <a:rPr lang="en-US" sz="1800" dirty="0" err="1">
                <a:effectLst/>
                <a:latin typeface="Arial" panose="020B0604020202020204" pitchFamily="34" charset="0"/>
                <a:ea typeface="Calibri" panose="020F0502020204030204" pitchFamily="34" charset="0"/>
                <a:cs typeface="Arial" panose="020B0604020202020204" pitchFamily="34" charset="0"/>
              </a:rPr>
              <a:t>tačka</a:t>
            </a:r>
            <a:r>
              <a:rPr lang="en-US" sz="1800" dirty="0">
                <a:effectLst/>
                <a:latin typeface="Arial" panose="020B0604020202020204" pitchFamily="34" charset="0"/>
                <a:ea typeface="Calibri" panose="020F0502020204030204" pitchFamily="34" charset="0"/>
                <a:cs typeface="Arial" panose="020B0604020202020204" pitchFamily="34" charset="0"/>
              </a:rPr>
              <a:t> k) ZKP </a:t>
            </a:r>
            <a:r>
              <a:rPr lang="en-US" sz="1800" dirty="0" err="1">
                <a:effectLst/>
                <a:latin typeface="Arial" panose="020B0604020202020204" pitchFamily="34" charset="0"/>
                <a:ea typeface="Calibri" panose="020F0502020204030204" pitchFamily="34" charset="0"/>
                <a:cs typeface="Arial" panose="020B0604020202020204" pitchFamily="34" charset="0"/>
              </a:rPr>
              <a:t>FBiH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jer</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pobijana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presuda</a:t>
            </a:r>
            <a:r>
              <a:rPr lang="en-US" sz="1800" dirty="0">
                <a:effectLst/>
                <a:latin typeface="Arial" panose="020B0604020202020204" pitchFamily="34" charset="0"/>
                <a:ea typeface="Calibri" panose="020F0502020204030204" pitchFamily="34" charset="0"/>
                <a:cs typeface="Arial" panose="020B0604020202020204" pitchFamily="34" charset="0"/>
              </a:rPr>
              <a:t> ne </a:t>
            </a:r>
            <a:r>
              <a:rPr lang="en-US" sz="1800" dirty="0" err="1">
                <a:effectLst/>
                <a:latin typeface="Arial" panose="020B0604020202020204" pitchFamily="34" charset="0"/>
                <a:ea typeface="Calibri" panose="020F0502020204030204" pitchFamily="34" charset="0"/>
                <a:cs typeface="Arial" panose="020B0604020202020204" pitchFamily="34" charset="0"/>
              </a:rPr>
              <a:t>sadrži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razloge</a:t>
            </a:r>
            <a:r>
              <a:rPr lang="en-US" sz="1800" dirty="0">
                <a:effectLst/>
                <a:latin typeface="Arial" panose="020B0604020202020204" pitchFamily="34" charset="0"/>
                <a:ea typeface="Calibri" panose="020F0502020204030204" pitchFamily="34" charset="0"/>
                <a:cs typeface="Arial" panose="020B0604020202020204" pitchFamily="34" charset="0"/>
              </a:rPr>
              <a:t> o </a:t>
            </a:r>
            <a:r>
              <a:rPr lang="en-US" sz="1800" dirty="0" err="1">
                <a:effectLst/>
                <a:latin typeface="Arial" panose="020B0604020202020204" pitchFamily="34" charset="0"/>
                <a:ea typeface="Calibri" panose="020F0502020204030204" pitchFamily="34" charset="0"/>
                <a:cs typeface="Arial" panose="020B0604020202020204" pitchFamily="34" charset="0"/>
              </a:rPr>
              <a:t>tim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odlučnim</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činjenicama</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bs-Latn-BA" sz="1800" dirty="0">
              <a:effectLst/>
              <a:latin typeface="Arial" panose="020B0604020202020204" pitchFamily="34" charset="0"/>
              <a:ea typeface="Calibri" panose="020F0502020204030204" pitchFamily="34" charset="0"/>
              <a:cs typeface="Arial" panose="020B0604020202020204" pitchFamily="34" charset="0"/>
            </a:endParaRPr>
          </a:p>
          <a:p>
            <a:pPr algn="just"/>
            <a:r>
              <a:rPr lang="en-US" sz="1800" dirty="0" err="1">
                <a:effectLst/>
                <a:latin typeface="Arial" panose="020B0604020202020204" pitchFamily="34" charset="0"/>
                <a:ea typeface="Calibri" panose="020F0502020204030204" pitchFamily="34" charset="0"/>
                <a:cs typeface="Arial" panose="020B0604020202020204" pitchFamily="34" charset="0"/>
              </a:rPr>
              <a:t>Iz</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izreke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pobijane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presude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slijedi</a:t>
            </a:r>
            <a:r>
              <a:rPr lang="en-US" sz="1800" dirty="0">
                <a:effectLst/>
                <a:latin typeface="Arial" panose="020B0604020202020204" pitchFamily="34" charset="0"/>
                <a:ea typeface="Calibri" panose="020F0502020204030204" pitchFamily="34" charset="0"/>
                <a:cs typeface="Arial" panose="020B0604020202020204" pitchFamily="34" charset="0"/>
              </a:rPr>
              <a:t> da je </a:t>
            </a:r>
            <a:r>
              <a:rPr lang="en-US" sz="1800" dirty="0" err="1">
                <a:effectLst/>
                <a:latin typeface="Arial" panose="020B0604020202020204" pitchFamily="34" charset="0"/>
                <a:ea typeface="Calibri" panose="020F0502020204030204" pitchFamily="34" charset="0"/>
                <a:cs typeface="Arial" panose="020B0604020202020204" pitchFamily="34" charset="0"/>
              </a:rPr>
              <a:t>prvostepeni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osnovu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člana</a:t>
            </a:r>
            <a:r>
              <a:rPr lang="en-US" sz="1800" dirty="0">
                <a:effectLst/>
                <a:latin typeface="Arial" panose="020B0604020202020204" pitchFamily="34" charset="0"/>
                <a:ea typeface="Calibri" panose="020F0502020204030204" pitchFamily="34" charset="0"/>
                <a:cs typeface="Arial" panose="020B0604020202020204" pitchFamily="34" charset="0"/>
              </a:rPr>
              <a:t> 202. </a:t>
            </a:r>
            <a:r>
              <a:rPr lang="en-US" sz="1800" dirty="0" err="1">
                <a:effectLst/>
                <a:latin typeface="Arial" panose="020B0604020202020204" pitchFamily="34" charset="0"/>
                <a:ea typeface="Calibri" panose="020F0502020204030204" pitchFamily="34" charset="0"/>
                <a:cs typeface="Arial" panose="020B0604020202020204" pitchFamily="34" charset="0"/>
              </a:rPr>
              <a:t>stav</a:t>
            </a:r>
            <a:r>
              <a:rPr lang="en-US" sz="1800" dirty="0">
                <a:effectLst/>
                <a:latin typeface="Arial" panose="020B0604020202020204" pitchFamily="34" charset="0"/>
                <a:ea typeface="Calibri" panose="020F0502020204030204" pitchFamily="34" charset="0"/>
                <a:cs typeface="Arial" panose="020B0604020202020204" pitchFamily="34" charset="0"/>
              </a:rPr>
              <a:t> 4. ZKP </a:t>
            </a:r>
            <a:r>
              <a:rPr lang="en-US" sz="1800" dirty="0" err="1">
                <a:effectLst/>
                <a:latin typeface="Arial" panose="020B0604020202020204" pitchFamily="34" charset="0"/>
                <a:ea typeface="Calibri" panose="020F0502020204030204" pitchFamily="34" charset="0"/>
                <a:cs typeface="Arial" panose="020B0604020202020204" pitchFamily="34" charset="0"/>
              </a:rPr>
              <a:t>FBiH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optuženog</a:t>
            </a:r>
            <a:r>
              <a:rPr lang="en-US" sz="1800" dirty="0">
                <a:effectLst/>
                <a:latin typeface="Arial" panose="020B0604020202020204" pitchFamily="34" charset="0"/>
                <a:ea typeface="Calibri" panose="020F0502020204030204" pitchFamily="34" charset="0"/>
                <a:cs typeface="Arial" panose="020B0604020202020204" pitchFamily="34" charset="0"/>
              </a:rPr>
              <a:t> S.S. </a:t>
            </a:r>
            <a:r>
              <a:rPr lang="en-US" sz="1800" b="1" dirty="0" err="1">
                <a:effectLst/>
                <a:latin typeface="Arial" panose="020B0604020202020204" pitchFamily="34" charset="0"/>
                <a:ea typeface="Calibri" panose="020F0502020204030204" pitchFamily="34" charset="0"/>
                <a:cs typeface="Arial" panose="020B0604020202020204" pitchFamily="34" charset="0"/>
              </a:rPr>
              <a:t>oslobodio</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dužnosti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naknade</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troškova</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pa </a:t>
            </a:r>
            <a:r>
              <a:rPr lang="en-US" sz="1800" dirty="0" err="1">
                <a:effectLst/>
                <a:latin typeface="Arial" panose="020B0604020202020204" pitchFamily="34" charset="0"/>
                <a:ea typeface="Calibri" panose="020F0502020204030204" pitchFamily="34" charset="0"/>
                <a:cs typeface="Arial" panose="020B0604020202020204" pitchFamily="34" charset="0"/>
              </a:rPr>
              <a:t>isti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troškovi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padaju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teret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budžetskih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sredstava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Međutim</a:t>
            </a:r>
            <a:r>
              <a:rPr lang="en-US" sz="1800" dirty="0">
                <a:effectLst/>
                <a:latin typeface="Arial" panose="020B0604020202020204" pitchFamily="34" charset="0"/>
                <a:ea typeface="Calibri" panose="020F0502020204030204" pitchFamily="34" charset="0"/>
                <a:cs typeface="Arial" panose="020B0604020202020204" pitchFamily="34" charset="0"/>
              </a:rPr>
              <a:t>, u </a:t>
            </a:r>
            <a:r>
              <a:rPr lang="en-US" sz="1800" dirty="0" err="1">
                <a:effectLst/>
                <a:latin typeface="Arial" panose="020B0604020202020204" pitchFamily="34" charset="0"/>
                <a:ea typeface="Calibri" panose="020F0502020204030204" pitchFamily="34" charset="0"/>
                <a:cs typeface="Arial" panose="020B0604020202020204" pitchFamily="34" charset="0"/>
              </a:rPr>
              <a:t>pobijanoj</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presudi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su</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izostali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b="1" dirty="0" err="1">
                <a:effectLst/>
                <a:latin typeface="Arial" panose="020B0604020202020204" pitchFamily="34" charset="0"/>
                <a:ea typeface="Calibri" panose="020F0502020204030204" pitchFamily="34" charset="0"/>
                <a:cs typeface="Arial" panose="020B0604020202020204" pitchFamily="34" charset="0"/>
              </a:rPr>
              <a:t>razlozi</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zbog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kojih</a:t>
            </a:r>
            <a:r>
              <a:rPr lang="en-US" sz="1800" dirty="0">
                <a:effectLst/>
                <a:latin typeface="Arial" panose="020B0604020202020204" pitchFamily="34" charset="0"/>
                <a:ea typeface="Calibri" panose="020F0502020204030204" pitchFamily="34" charset="0"/>
                <a:cs typeface="Arial" panose="020B0604020202020204" pitchFamily="34" charset="0"/>
              </a:rPr>
              <a:t> je, u </a:t>
            </a:r>
            <a:r>
              <a:rPr lang="en-US" sz="1800" dirty="0" err="1">
                <a:effectLst/>
                <a:latin typeface="Arial" panose="020B0604020202020204" pitchFamily="34" charset="0"/>
                <a:ea typeface="Calibri" panose="020F0502020204030204" pitchFamily="34" charset="0"/>
                <a:cs typeface="Arial" panose="020B0604020202020204" pitchFamily="34" charset="0"/>
              </a:rPr>
              <a:t>smislu</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odredbe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člana</a:t>
            </a:r>
            <a:r>
              <a:rPr lang="en-US" sz="1800" dirty="0">
                <a:effectLst/>
                <a:latin typeface="Arial" panose="020B0604020202020204" pitchFamily="34" charset="0"/>
                <a:ea typeface="Calibri" panose="020F0502020204030204" pitchFamily="34" charset="0"/>
                <a:cs typeface="Arial" panose="020B0604020202020204" pitchFamily="34" charset="0"/>
              </a:rPr>
              <a:t> 202. </a:t>
            </a:r>
            <a:r>
              <a:rPr lang="en-US" sz="1800" dirty="0" err="1">
                <a:effectLst/>
                <a:latin typeface="Arial" panose="020B0604020202020204" pitchFamily="34" charset="0"/>
                <a:ea typeface="Calibri" panose="020F0502020204030204" pitchFamily="34" charset="0"/>
                <a:cs typeface="Arial" panose="020B0604020202020204" pitchFamily="34" charset="0"/>
              </a:rPr>
              <a:t>stav</a:t>
            </a:r>
            <a:r>
              <a:rPr lang="en-US" sz="1800" dirty="0">
                <a:effectLst/>
                <a:latin typeface="Arial" panose="020B0604020202020204" pitchFamily="34" charset="0"/>
                <a:ea typeface="Calibri" panose="020F0502020204030204" pitchFamily="34" charset="0"/>
                <a:cs typeface="Arial" panose="020B0604020202020204" pitchFamily="34" charset="0"/>
              </a:rPr>
              <a:t> 4. ZKP </a:t>
            </a:r>
            <a:r>
              <a:rPr lang="en-US" sz="1800" dirty="0" err="1">
                <a:effectLst/>
                <a:latin typeface="Arial" panose="020B0604020202020204" pitchFamily="34" charset="0"/>
                <a:ea typeface="Calibri" panose="020F0502020204030204" pitchFamily="34" charset="0"/>
                <a:cs typeface="Arial" panose="020B0604020202020204" pitchFamily="34" charset="0"/>
              </a:rPr>
              <a:t>FBiH</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prvostepeni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sud</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optuženog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oslobodio</a:t>
            </a:r>
            <a:r>
              <a:rPr lang="en-US" sz="1800" dirty="0">
                <a:effectLst/>
                <a:latin typeface="Arial" panose="020B0604020202020204" pitchFamily="34" charset="0"/>
                <a:ea typeface="Calibri" panose="020F0502020204030204" pitchFamily="34" charset="0"/>
                <a:cs typeface="Arial" panose="020B0604020202020204" pitchFamily="34" charset="0"/>
              </a:rPr>
              <a:t> od </a:t>
            </a:r>
            <a:r>
              <a:rPr lang="en-US" sz="1800" dirty="0" err="1">
                <a:effectLst/>
                <a:latin typeface="Arial" panose="020B0604020202020204" pitchFamily="34" charset="0"/>
                <a:ea typeface="Calibri" panose="020F0502020204030204" pitchFamily="34" charset="0"/>
                <a:cs typeface="Arial" panose="020B0604020202020204" pitchFamily="34" charset="0"/>
              </a:rPr>
              <a:t>dužnosti</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naknade</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troškova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u </a:t>
            </a:r>
            <a:r>
              <a:rPr lang="en-US" sz="1800" dirty="0" err="1">
                <a:effectLst/>
                <a:latin typeface="Arial" panose="020B0604020202020204" pitchFamily="34" charset="0"/>
                <a:ea typeface="Calibri" panose="020F0502020204030204" pitchFamily="34" charset="0"/>
                <a:cs typeface="Arial" panose="020B0604020202020204" pitchFamily="34" charset="0"/>
              </a:rPr>
              <a:t>cjelini</a:t>
            </a:r>
            <a:r>
              <a:rPr lang="en-US" sz="1800" dirty="0">
                <a:effectLst/>
                <a:latin typeface="Arial" panose="020B0604020202020204" pitchFamily="34" charset="0"/>
                <a:ea typeface="Calibri" panose="020F0502020204030204" pitchFamily="34" charset="0"/>
                <a:cs typeface="Arial" panose="020B0604020202020204" pitchFamily="34" charset="0"/>
              </a:rPr>
              <a:t>, pa je time </a:t>
            </a:r>
            <a:r>
              <a:rPr lang="en-US" sz="1800" dirty="0" err="1">
                <a:effectLst/>
                <a:latin typeface="Arial" panose="020B0604020202020204" pitchFamily="34" charset="0"/>
                <a:ea typeface="Calibri" panose="020F0502020204030204" pitchFamily="34" charset="0"/>
                <a:cs typeface="Arial" panose="020B0604020202020204" pitchFamily="34" charset="0"/>
              </a:rPr>
              <a:t>učinjena</a:t>
            </a:r>
            <a:r>
              <a:rPr lang="en-US" sz="1800" dirty="0">
                <a:effectLst/>
                <a:latin typeface="Arial" panose="020B0604020202020204" pitchFamily="34" charset="0"/>
                <a:ea typeface="Calibri" panose="020F0502020204030204" pitchFamily="34" charset="0"/>
                <a:cs typeface="Arial" panose="020B0604020202020204" pitchFamily="34" charset="0"/>
              </a:rPr>
              <a:t> je </a:t>
            </a:r>
            <a:r>
              <a:rPr lang="en-US" sz="1800" dirty="0" err="1">
                <a:effectLst/>
                <a:latin typeface="Arial" panose="020B0604020202020204" pitchFamily="34" charset="0"/>
                <a:ea typeface="Calibri" panose="020F0502020204030204" pitchFamily="34" charset="0"/>
                <a:cs typeface="Arial" panose="020B0604020202020204" pitchFamily="34" charset="0"/>
              </a:rPr>
              <a:t>bitna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povreda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odredaba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krivičnog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postupka</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iz</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člana</a:t>
            </a:r>
            <a:r>
              <a:rPr lang="en-US" sz="1800" dirty="0">
                <a:effectLst/>
                <a:latin typeface="Arial" panose="020B0604020202020204" pitchFamily="34" charset="0"/>
                <a:ea typeface="Calibri" panose="020F0502020204030204" pitchFamily="34" charset="0"/>
                <a:cs typeface="Arial" panose="020B0604020202020204" pitchFamily="34" charset="0"/>
              </a:rPr>
              <a:t> 312. </a:t>
            </a:r>
            <a:r>
              <a:rPr lang="en-US" sz="1800" dirty="0" err="1">
                <a:effectLst/>
                <a:latin typeface="Arial" panose="020B0604020202020204" pitchFamily="34" charset="0"/>
                <a:ea typeface="Calibri" panose="020F0502020204030204" pitchFamily="34" charset="0"/>
                <a:cs typeface="Arial" panose="020B0604020202020204" pitchFamily="34" charset="0"/>
              </a:rPr>
              <a:t>stav</a:t>
            </a:r>
            <a:r>
              <a:rPr lang="en-US" sz="1800" dirty="0">
                <a:effectLst/>
                <a:latin typeface="Arial" panose="020B0604020202020204" pitchFamily="34" charset="0"/>
                <a:ea typeface="Calibri" panose="020F0502020204030204" pitchFamily="34" charset="0"/>
                <a:cs typeface="Arial" panose="020B0604020202020204" pitchFamily="34" charset="0"/>
              </a:rPr>
              <a:t> 1. </a:t>
            </a:r>
            <a:r>
              <a:rPr lang="en-US" sz="1800" dirty="0" err="1">
                <a:effectLst/>
                <a:latin typeface="Arial" panose="020B0604020202020204" pitchFamily="34" charset="0"/>
                <a:ea typeface="Calibri" panose="020F0502020204030204" pitchFamily="34" charset="0"/>
                <a:cs typeface="Arial" panose="020B0604020202020204" pitchFamily="34" charset="0"/>
              </a:rPr>
              <a:t>tačka</a:t>
            </a:r>
            <a:r>
              <a:rPr lang="en-US" sz="1800" dirty="0">
                <a:effectLst/>
                <a:latin typeface="Arial" panose="020B0604020202020204" pitchFamily="34" charset="0"/>
                <a:ea typeface="Calibri" panose="020F0502020204030204" pitchFamily="34" charset="0"/>
                <a:cs typeface="Arial" panose="020B0604020202020204" pitchFamily="34" charset="0"/>
              </a:rPr>
              <a:t> k) ZKP </a:t>
            </a:r>
            <a:r>
              <a:rPr lang="en-US" sz="1800" dirty="0" err="1">
                <a:effectLst/>
                <a:latin typeface="Arial" panose="020B0604020202020204" pitchFamily="34" charset="0"/>
                <a:ea typeface="Calibri" panose="020F0502020204030204" pitchFamily="34" charset="0"/>
                <a:cs typeface="Arial" panose="020B0604020202020204" pitchFamily="34" charset="0"/>
              </a:rPr>
              <a:t>FBiH</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bs-Latn-BA" sz="1800" dirty="0">
              <a:effectLst/>
              <a:latin typeface="Arial" panose="020B0604020202020204" pitchFamily="34" charset="0"/>
              <a:ea typeface="Calibri" panose="020F0502020204030204" pitchFamily="34" charset="0"/>
              <a:cs typeface="Arial" panose="020B0604020202020204" pitchFamily="34" charset="0"/>
            </a:endParaRPr>
          </a:p>
          <a:p>
            <a:pPr algn="just"/>
            <a:r>
              <a:rPr lang="bs-Latn-BA" sz="1800" dirty="0">
                <a:effectLst/>
                <a:latin typeface="Arial" panose="020B0604020202020204" pitchFamily="34" charset="0"/>
                <a:ea typeface="Times New Roman" panose="02020603050405020304" pitchFamily="18" charset="0"/>
                <a:cs typeface="Arial" panose="020B0604020202020204" pitchFamily="34" charset="0"/>
              </a:rPr>
              <a:t>(Presuda Vrhovnog suda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broj 09 0 K 027292 19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17 15.04.2019. godine)</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bs-Latn-BA"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22</a:t>
            </a:fld>
            <a:endParaRPr lang="en-US"/>
          </a:p>
        </p:txBody>
      </p:sp>
    </p:spTree>
    <p:extLst>
      <p:ext uri="{BB962C8B-B14F-4D97-AF65-F5344CB8AC3E}">
        <p14:creationId xmlns:p14="http://schemas.microsoft.com/office/powerpoint/2010/main" val="3102261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C13F6-98DA-4BDE-A1C9-85161B9543EA}"/>
              </a:ext>
            </a:extLst>
          </p:cNvPr>
          <p:cNvSpPr>
            <a:spLocks noGrp="1"/>
          </p:cNvSpPr>
          <p:nvPr>
            <p:ph type="title"/>
          </p:nvPr>
        </p:nvSpPr>
        <p:spPr>
          <a:xfrm>
            <a:off x="677334" y="609600"/>
            <a:ext cx="8596668" cy="828583"/>
          </a:xfrm>
        </p:spPr>
        <p:txBody>
          <a:bodyPr>
            <a:normAutofit fontScale="90000"/>
          </a:bodyPr>
          <a:lstStyle/>
          <a:p>
            <a:r>
              <a:rPr lang="bs-Latn-BA" dirty="0"/>
              <a:t>Metodologija izrade obrazloženja presude</a:t>
            </a:r>
            <a:endParaRPr lang="en-US" dirty="0"/>
          </a:p>
        </p:txBody>
      </p:sp>
      <p:sp>
        <p:nvSpPr>
          <p:cNvPr id="3" name="Content Placeholder 2">
            <a:extLst>
              <a:ext uri="{FF2B5EF4-FFF2-40B4-BE49-F238E27FC236}">
                <a16:creationId xmlns:a16="http://schemas.microsoft.com/office/drawing/2014/main" id="{A82E98F1-94CC-4BD7-A870-6E6F38750D00}"/>
              </a:ext>
            </a:extLst>
          </p:cNvPr>
          <p:cNvSpPr>
            <a:spLocks noGrp="1"/>
          </p:cNvSpPr>
          <p:nvPr>
            <p:ph idx="1"/>
          </p:nvPr>
        </p:nvSpPr>
        <p:spPr>
          <a:xfrm>
            <a:off x="677334" y="1438183"/>
            <a:ext cx="8596668" cy="4603179"/>
          </a:xfrm>
        </p:spPr>
        <p:txBody>
          <a:bodyPr>
            <a:normAutofit/>
          </a:bodyPr>
          <a:lstStyle/>
          <a:p>
            <a:r>
              <a:rPr lang="bs-Latn-BA" dirty="0"/>
              <a:t>Zakonom nije propisana struktura, nego samo nužni elementi obrazloženja presude</a:t>
            </a:r>
          </a:p>
          <a:p>
            <a:r>
              <a:rPr lang="bs-Latn-BA" dirty="0"/>
              <a:t>Sudska praksa je razvila standarde o prihvatljivog načina izrade obrazloženja presuda</a:t>
            </a:r>
          </a:p>
          <a:p>
            <a:r>
              <a:rPr lang="bs-Latn-BA" dirty="0"/>
              <a:t>Stil je uvijek individualan i stvar svakog pojedinog sudije</a:t>
            </a:r>
          </a:p>
          <a:p>
            <a:r>
              <a:rPr lang="bs-Latn-BA" dirty="0"/>
              <a:t>Sistematičan pristup pisanju obrazloženja (organizacija teksta)</a:t>
            </a:r>
          </a:p>
          <a:p>
            <a:endParaRPr lang="bs-Latn-BA" dirty="0"/>
          </a:p>
        </p:txBody>
      </p:sp>
      <p:sp>
        <p:nvSpPr>
          <p:cNvPr id="4" name="Slide Number Placeholder 3"/>
          <p:cNvSpPr>
            <a:spLocks noGrp="1"/>
          </p:cNvSpPr>
          <p:nvPr>
            <p:ph type="sldNum" sz="quarter" idx="12"/>
          </p:nvPr>
        </p:nvSpPr>
        <p:spPr/>
        <p:txBody>
          <a:bodyPr/>
          <a:lstStyle/>
          <a:p>
            <a:fld id="{66BCB70C-A915-4109-B598-201E131CA1A2}" type="slidenum">
              <a:rPr lang="en-US" smtClean="0"/>
              <a:t>23</a:t>
            </a:fld>
            <a:endParaRPr lang="en-US"/>
          </a:p>
        </p:txBody>
      </p:sp>
    </p:spTree>
    <p:extLst>
      <p:ext uri="{BB962C8B-B14F-4D97-AF65-F5344CB8AC3E}">
        <p14:creationId xmlns:p14="http://schemas.microsoft.com/office/powerpoint/2010/main" val="4260454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9780-1EFD-4D5F-AC38-F9D689E6434A}"/>
              </a:ext>
            </a:extLst>
          </p:cNvPr>
          <p:cNvSpPr>
            <a:spLocks noGrp="1"/>
          </p:cNvSpPr>
          <p:nvPr>
            <p:ph type="title"/>
          </p:nvPr>
        </p:nvSpPr>
        <p:spPr>
          <a:xfrm>
            <a:off x="677334" y="609600"/>
            <a:ext cx="8596668" cy="846338"/>
          </a:xfrm>
        </p:spPr>
        <p:txBody>
          <a:bodyPr>
            <a:normAutofit fontScale="90000"/>
          </a:bodyPr>
          <a:lstStyle/>
          <a:p>
            <a:r>
              <a:rPr lang="bs-Latn-BA" dirty="0"/>
              <a:t>Predlog strukture obrazloženja:</a:t>
            </a:r>
            <a:br>
              <a:rPr lang="bs-Latn-BA" dirty="0"/>
            </a:br>
            <a:endParaRPr lang="en-US" dirty="0"/>
          </a:p>
        </p:txBody>
      </p:sp>
      <p:sp>
        <p:nvSpPr>
          <p:cNvPr id="3" name="Content Placeholder 2">
            <a:extLst>
              <a:ext uri="{FF2B5EF4-FFF2-40B4-BE49-F238E27FC236}">
                <a16:creationId xmlns:a16="http://schemas.microsoft.com/office/drawing/2014/main" id="{B15DB081-B447-44AB-BE13-B7C1EEE7C8BB}"/>
              </a:ext>
            </a:extLst>
          </p:cNvPr>
          <p:cNvSpPr>
            <a:spLocks noGrp="1"/>
          </p:cNvSpPr>
          <p:nvPr>
            <p:ph idx="1"/>
          </p:nvPr>
        </p:nvSpPr>
        <p:spPr>
          <a:xfrm>
            <a:off x="677334" y="1526959"/>
            <a:ext cx="8596668" cy="4721441"/>
          </a:xfrm>
        </p:spPr>
        <p:txBody>
          <a:bodyPr>
            <a:normAutofit/>
          </a:bodyPr>
          <a:lstStyle/>
          <a:p>
            <a:pPr lvl="1"/>
            <a:r>
              <a:rPr lang="bs-Latn-BA" dirty="0"/>
              <a:t>Osnovni podaci o pokretanju krivičnog postupka (optužni akt i krivično djelo)</a:t>
            </a:r>
          </a:p>
          <a:p>
            <a:pPr lvl="1"/>
            <a:r>
              <a:rPr lang="bs-Latn-BA" dirty="0"/>
              <a:t>Izlaganje spornih procesnih pitanja za vođenje postupka i razlozi kojima se sud rukovodio pri njihovom rješavanju</a:t>
            </a:r>
          </a:p>
          <a:p>
            <a:pPr lvl="1"/>
            <a:r>
              <a:rPr lang="bs-Latn-BA" dirty="0" err="1"/>
              <a:t>Navođenje</a:t>
            </a:r>
            <a:r>
              <a:rPr lang="bs-Latn-BA" dirty="0"/>
              <a:t> izvedenih dokaza (bez izlaganja sadržine dokaza)</a:t>
            </a:r>
          </a:p>
          <a:p>
            <a:pPr lvl="1"/>
            <a:r>
              <a:rPr lang="bs-Latn-BA" dirty="0"/>
              <a:t>Rješavanje procesnih prigovora u vezi sa dokaznim postupkom </a:t>
            </a:r>
          </a:p>
          <a:p>
            <a:pPr lvl="1"/>
            <a:r>
              <a:rPr lang="bs-Latn-BA" dirty="0"/>
              <a:t>Činjenična utvrđenja (ocjena dokaza uz pozivanje na relevantnu sadržinu istih)</a:t>
            </a:r>
          </a:p>
          <a:p>
            <a:pPr lvl="1"/>
            <a:r>
              <a:rPr lang="bs-Latn-BA" dirty="0"/>
              <a:t>Pravni zaključci (</a:t>
            </a:r>
            <a:r>
              <a:rPr lang="bs-Latn-BA" dirty="0" err="1"/>
              <a:t>podvođenje</a:t>
            </a:r>
            <a:r>
              <a:rPr lang="bs-Latn-BA" dirty="0"/>
              <a:t> utvrđenog činjeničnog stanja pod odgovarajuće pravne norme) uz </a:t>
            </a:r>
            <a:r>
              <a:rPr lang="bs-Latn-BA" dirty="0" err="1"/>
              <a:t>navođenje</a:t>
            </a:r>
            <a:r>
              <a:rPr lang="bs-Latn-BA" dirty="0"/>
              <a:t> razloga kojima se sud rukovodio pri rješavanju pravnih pitanja</a:t>
            </a:r>
          </a:p>
          <a:p>
            <a:pPr lvl="1"/>
            <a:r>
              <a:rPr lang="bs-Latn-BA" dirty="0"/>
              <a:t>Izrečene krivične sankcije i druge odluke uz </a:t>
            </a:r>
            <a:r>
              <a:rPr lang="bs-Latn-BA" dirty="0" err="1"/>
              <a:t>navođenje</a:t>
            </a:r>
            <a:r>
              <a:rPr lang="bs-Latn-BA" dirty="0"/>
              <a:t> okolnosti koje se odnose na izbor i odmjeravanje kazne i razloga za donošenje drugih odluka </a:t>
            </a:r>
          </a:p>
          <a:p>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24</a:t>
            </a:fld>
            <a:endParaRPr lang="en-US"/>
          </a:p>
        </p:txBody>
      </p:sp>
    </p:spTree>
    <p:extLst>
      <p:ext uri="{BB962C8B-B14F-4D97-AF65-F5344CB8AC3E}">
        <p14:creationId xmlns:p14="http://schemas.microsoft.com/office/powerpoint/2010/main" val="4142504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23896-538D-4023-8A51-2E0F583DE28B}"/>
              </a:ext>
            </a:extLst>
          </p:cNvPr>
          <p:cNvSpPr>
            <a:spLocks noGrp="1"/>
          </p:cNvSpPr>
          <p:nvPr>
            <p:ph type="title"/>
          </p:nvPr>
        </p:nvSpPr>
        <p:spPr/>
        <p:txBody>
          <a:bodyPr>
            <a:normAutofit/>
          </a:bodyPr>
          <a:lstStyle/>
          <a:p>
            <a:r>
              <a:rPr lang="bs-Latn-BA" sz="3200" dirty="0"/>
              <a:t>Elementi koji utiču na </a:t>
            </a:r>
            <a:r>
              <a:rPr lang="bs-Latn-BA" sz="3200" dirty="0" err="1"/>
              <a:t>kvalitet</a:t>
            </a:r>
            <a:r>
              <a:rPr lang="bs-Latn-BA" sz="3200" dirty="0"/>
              <a:t> obrazloženja presude</a:t>
            </a:r>
            <a:endParaRPr lang="en-US" sz="3200" dirty="0"/>
          </a:p>
        </p:txBody>
      </p:sp>
      <p:sp>
        <p:nvSpPr>
          <p:cNvPr id="3" name="Content Placeholder 2">
            <a:extLst>
              <a:ext uri="{FF2B5EF4-FFF2-40B4-BE49-F238E27FC236}">
                <a16:creationId xmlns:a16="http://schemas.microsoft.com/office/drawing/2014/main" id="{10112889-1BCA-4E0A-AC51-D88F61343465}"/>
              </a:ext>
            </a:extLst>
          </p:cNvPr>
          <p:cNvSpPr>
            <a:spLocks noGrp="1"/>
          </p:cNvSpPr>
          <p:nvPr>
            <p:ph idx="1"/>
          </p:nvPr>
        </p:nvSpPr>
        <p:spPr/>
        <p:txBody>
          <a:bodyPr>
            <a:normAutofit fontScale="85000" lnSpcReduction="20000"/>
          </a:bodyPr>
          <a:lstStyle/>
          <a:p>
            <a:r>
              <a:rPr lang="bs-Latn-BA" dirty="0"/>
              <a:t>Obrazloženje treba da bude jasno i određeno, razumljivo, kompaktno, po </a:t>
            </a:r>
            <a:r>
              <a:rPr lang="bs-Latn-BA" dirty="0" err="1"/>
              <a:t>mogućnosti</a:t>
            </a:r>
            <a:r>
              <a:rPr lang="bs-Latn-BA" dirty="0"/>
              <a:t> koncizno, ali uvijek potpuno</a:t>
            </a:r>
          </a:p>
          <a:p>
            <a:r>
              <a:rPr lang="bs-Latn-BA" dirty="0"/>
              <a:t>Preporuka je upotreba jednostavnih i razumljivih rečenica, uz izbjegavanje ponavljanja</a:t>
            </a:r>
          </a:p>
          <a:p>
            <a:r>
              <a:rPr lang="bs-Latn-BA" dirty="0"/>
              <a:t>Zaključci treba da budu argumentovani (pozvati se na konkretnu i relevantnu sadržinu dokaza pa izvoditi zaključke, odnosno na relevantne propise i pravna </a:t>
            </a:r>
            <a:r>
              <a:rPr lang="bs-Latn-BA" dirty="0" err="1"/>
              <a:t>shvatanja</a:t>
            </a:r>
            <a:r>
              <a:rPr lang="bs-Latn-BA" dirty="0"/>
              <a:t> kod pravnih pitanja</a:t>
            </a:r>
          </a:p>
          <a:p>
            <a:r>
              <a:rPr lang="bs-Latn-BA" dirty="0"/>
              <a:t>Nije potrebno </a:t>
            </a:r>
            <a:r>
              <a:rPr lang="bs-Latn-BA" dirty="0" err="1"/>
              <a:t>iznosti</a:t>
            </a:r>
            <a:r>
              <a:rPr lang="bs-Latn-BA" dirty="0"/>
              <a:t> cjelokupni sadržaja izvedenih dokaza – na dokaze se sadržajno pozivati samo u </a:t>
            </a:r>
            <a:r>
              <a:rPr lang="bs-Latn-BA" dirty="0" err="1"/>
              <a:t>relevatnom</a:t>
            </a:r>
            <a:r>
              <a:rPr lang="bs-Latn-BA" dirty="0"/>
              <a:t> dijelu </a:t>
            </a:r>
          </a:p>
          <a:p>
            <a:r>
              <a:rPr lang="bs-Latn-BA" dirty="0"/>
              <a:t>Različit pristup spornim i nespornim pitanjima (koncizno obrazloženje nespornih pitanja, poseban osvrt na sporna pitanja)</a:t>
            </a:r>
          </a:p>
          <a:p>
            <a:r>
              <a:rPr lang="bs-Latn-BA" dirty="0"/>
              <a:t>Ubjedljivost obrazloženja – najjači argument prvo, zatim </a:t>
            </a:r>
            <a:r>
              <a:rPr lang="bs-Latn-BA" dirty="0" err="1"/>
              <a:t>argumetni</a:t>
            </a:r>
            <a:r>
              <a:rPr lang="bs-Latn-BA" dirty="0"/>
              <a:t> drugog, trećeg reda itd., „poznato prije nepoznatog“ radi jačanja povezanosti teksta</a:t>
            </a:r>
          </a:p>
          <a:p>
            <a:r>
              <a:rPr lang="bs-Latn-BA" dirty="0"/>
              <a:t>Primjena principa logike kod </a:t>
            </a:r>
            <a:r>
              <a:rPr lang="bs-Latn-BA" dirty="0" err="1"/>
              <a:t>zaključivanja</a:t>
            </a:r>
            <a:endParaRPr lang="bs-Latn-BA" dirty="0"/>
          </a:p>
          <a:p>
            <a:r>
              <a:rPr lang="bs-Latn-BA" dirty="0"/>
              <a:t>Unutrašnja koherentnost i povezanost slijeda obrazloženja koji bi trebao da prati tok postupka i redoslijed </a:t>
            </a:r>
            <a:r>
              <a:rPr lang="bs-Latn-BA" dirty="0" err="1"/>
              <a:t>zaključivanja</a:t>
            </a:r>
            <a:r>
              <a:rPr lang="bs-Latn-BA" dirty="0"/>
              <a:t> suda</a:t>
            </a:r>
          </a:p>
          <a:p>
            <a:r>
              <a:rPr lang="bs-Latn-BA" dirty="0"/>
              <a:t>Voditi računa o pravopisu i „perspektivi čitatelja“</a:t>
            </a:r>
          </a:p>
          <a:p>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25</a:t>
            </a:fld>
            <a:endParaRPr lang="en-US"/>
          </a:p>
        </p:txBody>
      </p:sp>
    </p:spTree>
    <p:extLst>
      <p:ext uri="{BB962C8B-B14F-4D97-AF65-F5344CB8AC3E}">
        <p14:creationId xmlns:p14="http://schemas.microsoft.com/office/powerpoint/2010/main" val="2746298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47FF-D3DE-4A35-80D5-608DBFEF3DB7}"/>
              </a:ext>
            </a:extLst>
          </p:cNvPr>
          <p:cNvSpPr>
            <a:spLocks noGrp="1"/>
          </p:cNvSpPr>
          <p:nvPr>
            <p:ph type="title"/>
          </p:nvPr>
        </p:nvSpPr>
        <p:spPr>
          <a:xfrm>
            <a:off x="677334" y="609600"/>
            <a:ext cx="8596668" cy="1121546"/>
          </a:xfrm>
        </p:spPr>
        <p:txBody>
          <a:bodyPr>
            <a:normAutofit/>
          </a:bodyPr>
          <a:lstStyle/>
          <a:p>
            <a:r>
              <a:rPr lang="bs-Latn-BA" sz="3200" dirty="0"/>
              <a:t>Metodi pravne analize kao pomoćno sredstvo za pisanje pravnih dokumenata</a:t>
            </a:r>
            <a:endParaRPr lang="en-US" sz="3200" dirty="0"/>
          </a:p>
        </p:txBody>
      </p:sp>
      <p:sp>
        <p:nvSpPr>
          <p:cNvPr id="3" name="Content Placeholder 2">
            <a:extLst>
              <a:ext uri="{FF2B5EF4-FFF2-40B4-BE49-F238E27FC236}">
                <a16:creationId xmlns:a16="http://schemas.microsoft.com/office/drawing/2014/main" id="{9D5ADED4-DC0C-43A7-9215-172691B48BA9}"/>
              </a:ext>
            </a:extLst>
          </p:cNvPr>
          <p:cNvSpPr>
            <a:spLocks noGrp="1"/>
          </p:cNvSpPr>
          <p:nvPr>
            <p:ph idx="1"/>
          </p:nvPr>
        </p:nvSpPr>
        <p:spPr/>
        <p:txBody>
          <a:bodyPr numCol="2"/>
          <a:lstStyle/>
          <a:p>
            <a:r>
              <a:rPr lang="bs-Latn-BA" dirty="0"/>
              <a:t>IRAC (PPPZ)						</a:t>
            </a:r>
          </a:p>
          <a:p>
            <a:pPr lvl="1"/>
            <a:r>
              <a:rPr lang="bs-Latn-BA" dirty="0"/>
              <a:t>I- </a:t>
            </a:r>
            <a:r>
              <a:rPr lang="bs-Latn-BA" dirty="0" err="1"/>
              <a:t>issue</a:t>
            </a:r>
            <a:r>
              <a:rPr lang="bs-Latn-BA" dirty="0"/>
              <a:t>		P- problem</a:t>
            </a:r>
          </a:p>
          <a:p>
            <a:pPr lvl="1"/>
            <a:r>
              <a:rPr lang="bs-Latn-BA" dirty="0"/>
              <a:t>R- </a:t>
            </a:r>
            <a:r>
              <a:rPr lang="bs-Latn-BA" dirty="0" err="1"/>
              <a:t>rule</a:t>
            </a:r>
            <a:r>
              <a:rPr lang="bs-Latn-BA" dirty="0"/>
              <a:t>			P- pravilo </a:t>
            </a:r>
          </a:p>
          <a:p>
            <a:pPr lvl="1"/>
            <a:r>
              <a:rPr lang="bs-Latn-BA" dirty="0"/>
              <a:t>A- </a:t>
            </a:r>
            <a:r>
              <a:rPr lang="bs-Latn-BA" dirty="0" err="1"/>
              <a:t>application</a:t>
            </a:r>
            <a:r>
              <a:rPr lang="bs-Latn-BA" dirty="0"/>
              <a:t>	P- primjena</a:t>
            </a:r>
          </a:p>
          <a:p>
            <a:pPr lvl="1"/>
            <a:r>
              <a:rPr lang="bs-Latn-BA" dirty="0"/>
              <a:t>C- conclusion 	Z- zaključak</a:t>
            </a:r>
          </a:p>
          <a:p>
            <a:r>
              <a:rPr lang="bs-Latn-BA" dirty="0"/>
              <a:t>CRAC (ZPPZ)</a:t>
            </a:r>
          </a:p>
          <a:p>
            <a:pPr lvl="1"/>
            <a:r>
              <a:rPr lang="bs-Latn-BA" dirty="0"/>
              <a:t>C-conclusion	Z- zaključak</a:t>
            </a:r>
          </a:p>
          <a:p>
            <a:pPr lvl="1"/>
            <a:r>
              <a:rPr lang="bs-Latn-BA" dirty="0"/>
              <a:t>R- </a:t>
            </a:r>
            <a:r>
              <a:rPr lang="bs-Latn-BA" dirty="0" err="1"/>
              <a:t>rule</a:t>
            </a:r>
            <a:r>
              <a:rPr lang="bs-Latn-BA" dirty="0"/>
              <a:t> 		P- pravilo</a:t>
            </a:r>
          </a:p>
          <a:p>
            <a:pPr lvl="1"/>
            <a:r>
              <a:rPr lang="bs-Latn-BA" dirty="0"/>
              <a:t>A- </a:t>
            </a:r>
            <a:r>
              <a:rPr lang="bs-Latn-BA" dirty="0" err="1"/>
              <a:t>application</a:t>
            </a:r>
            <a:r>
              <a:rPr lang="bs-Latn-BA" dirty="0"/>
              <a:t>	P-primjena</a:t>
            </a:r>
          </a:p>
          <a:p>
            <a:pPr lvl="1"/>
            <a:r>
              <a:rPr lang="bs-Latn-BA" dirty="0"/>
              <a:t>C- </a:t>
            </a:r>
            <a:r>
              <a:rPr lang="bs-Latn-BA" dirty="0" err="1"/>
              <a:t>conclusion</a:t>
            </a:r>
            <a:r>
              <a:rPr lang="bs-Latn-BA" dirty="0"/>
              <a:t>	Z-zaključak</a:t>
            </a:r>
          </a:p>
          <a:p>
            <a:r>
              <a:rPr lang="bs-Latn-BA" dirty="0" err="1"/>
              <a:t>CRuPAC</a:t>
            </a:r>
            <a:endParaRPr lang="bs-Latn-BA" dirty="0"/>
          </a:p>
          <a:p>
            <a:r>
              <a:rPr lang="bs-Latn-BA" dirty="0"/>
              <a:t>C-</a:t>
            </a:r>
            <a:r>
              <a:rPr lang="bs-Latn-BA" dirty="0" err="1"/>
              <a:t>conclusion</a:t>
            </a:r>
            <a:r>
              <a:rPr lang="bs-Latn-BA" dirty="0"/>
              <a:t>		Z- zaključak</a:t>
            </a:r>
          </a:p>
          <a:p>
            <a:r>
              <a:rPr lang="bs-Latn-BA" dirty="0"/>
              <a:t>R- </a:t>
            </a:r>
            <a:r>
              <a:rPr lang="bs-Latn-BA" dirty="0" err="1"/>
              <a:t>rule</a:t>
            </a:r>
            <a:r>
              <a:rPr lang="bs-Latn-BA" dirty="0"/>
              <a:t>			P- pravilo</a:t>
            </a:r>
          </a:p>
          <a:p>
            <a:r>
              <a:rPr lang="bs-Latn-BA" dirty="0"/>
              <a:t>P- </a:t>
            </a:r>
            <a:r>
              <a:rPr lang="bs-Latn-BA" dirty="0" err="1"/>
              <a:t>proof</a:t>
            </a:r>
            <a:r>
              <a:rPr lang="bs-Latn-BA" dirty="0"/>
              <a:t>			D- dokaz</a:t>
            </a:r>
          </a:p>
          <a:p>
            <a:r>
              <a:rPr lang="bs-Latn-BA" dirty="0"/>
              <a:t>A- </a:t>
            </a:r>
            <a:r>
              <a:rPr lang="bs-Latn-BA" dirty="0" err="1"/>
              <a:t>aplication</a:t>
            </a:r>
            <a:r>
              <a:rPr lang="bs-Latn-BA" dirty="0"/>
              <a:t>		P- primjena</a:t>
            </a:r>
          </a:p>
          <a:p>
            <a:r>
              <a:rPr lang="bs-Latn-BA" dirty="0"/>
              <a:t>C- </a:t>
            </a:r>
            <a:r>
              <a:rPr lang="bs-Latn-BA" dirty="0" err="1"/>
              <a:t>conclusion</a:t>
            </a:r>
            <a:r>
              <a:rPr lang="bs-Latn-BA" dirty="0"/>
              <a:t>		Z- zaključak</a:t>
            </a:r>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26</a:t>
            </a:fld>
            <a:endParaRPr lang="en-US"/>
          </a:p>
        </p:txBody>
      </p:sp>
    </p:spTree>
    <p:extLst>
      <p:ext uri="{BB962C8B-B14F-4D97-AF65-F5344CB8AC3E}">
        <p14:creationId xmlns:p14="http://schemas.microsoft.com/office/powerpoint/2010/main" val="308575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1772-DB4E-4FD4-B1AD-41A734BBA5EE}"/>
              </a:ext>
            </a:extLst>
          </p:cNvPr>
          <p:cNvSpPr>
            <a:spLocks noGrp="1"/>
          </p:cNvSpPr>
          <p:nvPr>
            <p:ph type="title"/>
          </p:nvPr>
        </p:nvSpPr>
        <p:spPr/>
        <p:txBody>
          <a:bodyPr>
            <a:normAutofit/>
          </a:bodyPr>
          <a:lstStyle/>
          <a:p>
            <a:r>
              <a:rPr lang="bs-Latn-BA" sz="3200" dirty="0"/>
              <a:t>Obrazloženje presude kojom se optuženi </a:t>
            </a:r>
            <a:r>
              <a:rPr lang="bs-Latn-BA" sz="3200" dirty="0" err="1"/>
              <a:t>oslobađa</a:t>
            </a:r>
            <a:r>
              <a:rPr lang="bs-Latn-BA" sz="3200" dirty="0"/>
              <a:t> od optužbe</a:t>
            </a:r>
            <a:endParaRPr lang="en-US" sz="3200" dirty="0"/>
          </a:p>
        </p:txBody>
      </p:sp>
      <p:sp>
        <p:nvSpPr>
          <p:cNvPr id="3" name="Content Placeholder 2">
            <a:extLst>
              <a:ext uri="{FF2B5EF4-FFF2-40B4-BE49-F238E27FC236}">
                <a16:creationId xmlns:a16="http://schemas.microsoft.com/office/drawing/2014/main" id="{5360BC83-A3D7-4A00-A014-C0E7BAF22FA8}"/>
              </a:ext>
            </a:extLst>
          </p:cNvPr>
          <p:cNvSpPr>
            <a:spLocks noGrp="1"/>
          </p:cNvSpPr>
          <p:nvPr>
            <p:ph idx="1"/>
          </p:nvPr>
        </p:nvSpPr>
        <p:spPr/>
        <p:txBody>
          <a:bodyPr/>
          <a:lstStyle/>
          <a:p>
            <a:r>
              <a:rPr lang="en-US" b="0" i="0" dirty="0" err="1">
                <a:solidFill>
                  <a:srgbClr val="666666"/>
                </a:solidFill>
                <a:effectLst/>
                <a:latin typeface="Arial" panose="020B0604020202020204" pitchFamily="34" charset="0"/>
              </a:rPr>
              <a:t>Ako</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optuženi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oslobađa</a:t>
            </a:r>
            <a:r>
              <a:rPr lang="en-US" b="0" i="0" dirty="0">
                <a:solidFill>
                  <a:srgbClr val="666666"/>
                </a:solidFill>
                <a:effectLst/>
                <a:latin typeface="Arial" panose="020B0604020202020204" pitchFamily="34" charset="0"/>
              </a:rPr>
              <a:t> od </a:t>
            </a:r>
            <a:r>
              <a:rPr lang="en-US" b="0" i="0" dirty="0" err="1">
                <a:solidFill>
                  <a:srgbClr val="666666"/>
                </a:solidFill>
                <a:effectLst/>
                <a:latin typeface="Arial" panose="020B0604020202020204" pitchFamily="34" charset="0"/>
              </a:rPr>
              <a:t>optužbe</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obrazloženju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će</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naročito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navesti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kojih</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razloga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navedenih</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članu</a:t>
            </a:r>
            <a:r>
              <a:rPr lang="en-US" b="0" i="0" dirty="0">
                <a:solidFill>
                  <a:srgbClr val="666666"/>
                </a:solidFill>
                <a:effectLst/>
                <a:latin typeface="Arial" panose="020B0604020202020204" pitchFamily="34" charset="0"/>
              </a:rPr>
              <a:t> 298. </a:t>
            </a:r>
            <a:r>
              <a:rPr lang="en-US" b="0" i="0" dirty="0" err="1">
                <a:solidFill>
                  <a:srgbClr val="666666"/>
                </a:solidFill>
                <a:effectLst/>
                <a:latin typeface="Arial" panose="020B0604020202020204" pitchFamily="34" charset="0"/>
              </a:rPr>
              <a:t>ovog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zakona</a:t>
            </a:r>
            <a:r>
              <a:rPr lang="en-US" b="0" i="0" dirty="0">
                <a:solidFill>
                  <a:srgbClr val="666666"/>
                </a:solidFill>
                <a:effectLst/>
                <a:latin typeface="Arial" panose="020B0604020202020204" pitchFamily="34" charset="0"/>
              </a:rPr>
              <a:t> to </a:t>
            </a:r>
            <a:r>
              <a:rPr lang="en-US" b="0" i="0" dirty="0" err="1">
                <a:solidFill>
                  <a:srgbClr val="666666"/>
                </a:solidFill>
                <a:effectLst/>
                <a:latin typeface="Arial" panose="020B0604020202020204" pitchFamily="34" charset="0"/>
              </a:rPr>
              <a:t>čini</a:t>
            </a:r>
            <a:r>
              <a:rPr lang="bs-Latn-BA" dirty="0">
                <a:solidFill>
                  <a:srgbClr val="666666"/>
                </a:solidFill>
                <a:latin typeface="Arial" panose="020B0604020202020204" pitchFamily="34" charset="0"/>
              </a:rPr>
              <a:t> (član 305. stav 9. ZKP </a:t>
            </a:r>
            <a:r>
              <a:rPr lang="bs-Latn-BA" dirty="0" err="1">
                <a:solidFill>
                  <a:srgbClr val="666666"/>
                </a:solidFill>
                <a:latin typeface="Arial" panose="020B0604020202020204" pitchFamily="34" charset="0"/>
              </a:rPr>
              <a:t>FBiH</a:t>
            </a:r>
            <a:r>
              <a:rPr lang="bs-Latn-BA" dirty="0">
                <a:solidFill>
                  <a:srgbClr val="666666"/>
                </a:solidFill>
                <a:latin typeface="Arial" panose="020B0604020202020204" pitchFamily="34" charset="0"/>
              </a:rPr>
              <a:t> / član 304. stav 9. ZKP RS)</a:t>
            </a:r>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3</a:t>
            </a:fld>
            <a:endParaRPr lang="en-US"/>
          </a:p>
        </p:txBody>
      </p:sp>
    </p:spTree>
    <p:extLst>
      <p:ext uri="{BB962C8B-B14F-4D97-AF65-F5344CB8AC3E}">
        <p14:creationId xmlns:p14="http://schemas.microsoft.com/office/powerpoint/2010/main" val="3900987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04A4D-157F-4963-BCF2-04F98F901449}"/>
              </a:ext>
            </a:extLst>
          </p:cNvPr>
          <p:cNvSpPr>
            <a:spLocks noGrp="1"/>
          </p:cNvSpPr>
          <p:nvPr>
            <p:ph type="title"/>
          </p:nvPr>
        </p:nvSpPr>
        <p:spPr/>
        <p:txBody>
          <a:bodyPr>
            <a:normAutofit/>
          </a:bodyPr>
          <a:lstStyle/>
          <a:p>
            <a:r>
              <a:rPr lang="bs-Latn-BA" sz="3200" dirty="0"/>
              <a:t>Obrazloženje presude kojom se optužba odbija</a:t>
            </a:r>
            <a:endParaRPr lang="en-US" sz="3200" dirty="0"/>
          </a:p>
        </p:txBody>
      </p:sp>
      <p:sp>
        <p:nvSpPr>
          <p:cNvPr id="3" name="Content Placeholder 2">
            <a:extLst>
              <a:ext uri="{FF2B5EF4-FFF2-40B4-BE49-F238E27FC236}">
                <a16:creationId xmlns:a16="http://schemas.microsoft.com/office/drawing/2014/main" id="{D6964A83-909F-40B3-A200-AC6B3BE2BACF}"/>
              </a:ext>
            </a:extLst>
          </p:cNvPr>
          <p:cNvSpPr>
            <a:spLocks noGrp="1"/>
          </p:cNvSpPr>
          <p:nvPr>
            <p:ph idx="1"/>
          </p:nvPr>
        </p:nvSpPr>
        <p:spPr/>
        <p:txBody>
          <a:bodyPr/>
          <a:lstStyle/>
          <a:p>
            <a:r>
              <a:rPr lang="en-US" b="0" i="0" dirty="0">
                <a:solidFill>
                  <a:srgbClr val="666666"/>
                </a:solidFill>
                <a:effectLst/>
                <a:latin typeface="Arial" panose="020B0604020202020204" pitchFamily="34" charset="0"/>
              </a:rPr>
              <a:t>U </a:t>
            </a:r>
            <a:r>
              <a:rPr lang="en-US" b="0" i="0" dirty="0" err="1">
                <a:solidFill>
                  <a:srgbClr val="666666"/>
                </a:solidFill>
                <a:effectLst/>
                <a:latin typeface="Arial" panose="020B0604020202020204" pitchFamily="34" charset="0"/>
              </a:rPr>
              <a:t>obrazloženju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presude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kojom</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optužba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odbija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sud</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neće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upuštati</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ocjenu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glavne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stvari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nego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će</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ograničiti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samo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razloge</a:t>
            </a:r>
            <a:r>
              <a:rPr lang="en-US" b="0" i="0" dirty="0">
                <a:solidFill>
                  <a:srgbClr val="666666"/>
                </a:solidFill>
                <a:effectLst/>
                <a:latin typeface="Arial" panose="020B0604020202020204" pitchFamily="34" charset="0"/>
              </a:rPr>
              <a:t> za </a:t>
            </a:r>
            <a:r>
              <a:rPr lang="en-US" b="0" i="0" dirty="0" err="1">
                <a:solidFill>
                  <a:srgbClr val="666666"/>
                </a:solidFill>
                <a:effectLst/>
                <a:latin typeface="Arial" panose="020B0604020202020204" pitchFamily="34" charset="0"/>
              </a:rPr>
              <a:t>odbijanje</a:t>
            </a:r>
            <a:r>
              <a:rPr lang="en-US" b="0" i="0" dirty="0">
                <a:solidFill>
                  <a:srgbClr val="666666"/>
                </a:solidFill>
                <a:effectLst/>
                <a:latin typeface="Arial" panose="020B0604020202020204" pitchFamily="34" charset="0"/>
              </a:rPr>
              <a:t> </a:t>
            </a:r>
            <a:r>
              <a:rPr lang="en-US" dirty="0" err="1">
                <a:solidFill>
                  <a:srgbClr val="666666"/>
                </a:solidFill>
                <a:latin typeface="Arial" panose="020B0604020202020204" pitchFamily="34" charset="0"/>
              </a:rPr>
              <a:t>optužbe</a:t>
            </a:r>
            <a:r>
              <a:rPr lang="bs-Latn-BA" dirty="0">
                <a:solidFill>
                  <a:srgbClr val="666666"/>
                </a:solidFill>
                <a:latin typeface="Arial" panose="020B0604020202020204" pitchFamily="34" charset="0"/>
              </a:rPr>
              <a:t> (član 305. stav 10. ZKP </a:t>
            </a:r>
            <a:r>
              <a:rPr lang="bs-Latn-BA" dirty="0" err="1">
                <a:solidFill>
                  <a:srgbClr val="666666"/>
                </a:solidFill>
                <a:latin typeface="Arial" panose="020B0604020202020204" pitchFamily="34" charset="0"/>
              </a:rPr>
              <a:t>FBiH</a:t>
            </a:r>
            <a:r>
              <a:rPr lang="bs-Latn-BA" dirty="0">
                <a:solidFill>
                  <a:srgbClr val="666666"/>
                </a:solidFill>
                <a:latin typeface="Arial" panose="020B0604020202020204" pitchFamily="34" charset="0"/>
              </a:rPr>
              <a:t> / član 304. stav 10. ZKP RS)</a:t>
            </a:r>
            <a:endParaRPr lang="en-US" dirty="0">
              <a:solidFill>
                <a:srgbClr val="666666"/>
              </a:solidFill>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4</a:t>
            </a:fld>
            <a:endParaRPr lang="en-US"/>
          </a:p>
        </p:txBody>
      </p:sp>
    </p:spTree>
    <p:extLst>
      <p:ext uri="{BB962C8B-B14F-4D97-AF65-F5344CB8AC3E}">
        <p14:creationId xmlns:p14="http://schemas.microsoft.com/office/powerpoint/2010/main" val="2742848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F339A-CC21-4E37-AA8F-A2C53C2A6626}"/>
              </a:ext>
            </a:extLst>
          </p:cNvPr>
          <p:cNvSpPr>
            <a:spLocks noGrp="1"/>
          </p:cNvSpPr>
          <p:nvPr>
            <p:ph type="title"/>
          </p:nvPr>
        </p:nvSpPr>
        <p:spPr/>
        <p:txBody>
          <a:bodyPr>
            <a:normAutofit/>
          </a:bodyPr>
          <a:lstStyle/>
          <a:p>
            <a:r>
              <a:rPr lang="bs-Latn-BA" sz="3200" dirty="0"/>
              <a:t>Obrazloženje presude na osnovu priznanja krivice</a:t>
            </a:r>
            <a:endParaRPr lang="en-US" sz="3200" dirty="0"/>
          </a:p>
        </p:txBody>
      </p:sp>
      <p:sp>
        <p:nvSpPr>
          <p:cNvPr id="3" name="Content Placeholder 2">
            <a:extLst>
              <a:ext uri="{FF2B5EF4-FFF2-40B4-BE49-F238E27FC236}">
                <a16:creationId xmlns:a16="http://schemas.microsoft.com/office/drawing/2014/main" id="{42488E75-D9C6-4D8C-B1A5-09D761A275AF}"/>
              </a:ext>
            </a:extLst>
          </p:cNvPr>
          <p:cNvSpPr>
            <a:spLocks noGrp="1"/>
          </p:cNvSpPr>
          <p:nvPr>
            <p:ph idx="1"/>
          </p:nvPr>
        </p:nvSpPr>
        <p:spPr/>
        <p:txBody>
          <a:bodyPr/>
          <a:lstStyle/>
          <a:p>
            <a:r>
              <a:rPr lang="en-US" b="0" i="0" dirty="0" err="1">
                <a:solidFill>
                  <a:srgbClr val="666666"/>
                </a:solidFill>
                <a:effectLst/>
                <a:latin typeface="Arial" panose="020B0604020202020204" pitchFamily="34" charset="0"/>
              </a:rPr>
              <a:t>Ako</a:t>
            </a:r>
            <a:r>
              <a:rPr lang="en-US" b="0" i="0" dirty="0">
                <a:solidFill>
                  <a:srgbClr val="666666"/>
                </a:solidFill>
                <a:effectLst/>
                <a:latin typeface="Arial" panose="020B0604020202020204" pitchFamily="34" charset="0"/>
              </a:rPr>
              <a:t> je </a:t>
            </a:r>
            <a:r>
              <a:rPr lang="en-US" b="0" i="0" dirty="0" err="1">
                <a:solidFill>
                  <a:srgbClr val="666666"/>
                </a:solidFill>
                <a:effectLst/>
                <a:latin typeface="Arial" panose="020B0604020202020204" pitchFamily="34" charset="0"/>
              </a:rPr>
              <a:t>priznanje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optuženog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glavnom</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pretresu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potpuno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skladu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ranije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izvedenim</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dokazima</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dokaznom</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postupku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će</a:t>
            </a:r>
            <a:r>
              <a:rPr lang="en-US" b="0" i="0" dirty="0">
                <a:solidFill>
                  <a:srgbClr val="666666"/>
                </a:solidFill>
                <a:effectLst/>
                <a:latin typeface="Arial" panose="020B0604020202020204" pitchFamily="34" charset="0"/>
              </a:rPr>
              <a:t> se </a:t>
            </a:r>
            <a:r>
              <a:rPr lang="en-US" b="0" i="0" dirty="0" err="1">
                <a:solidFill>
                  <a:srgbClr val="666666"/>
                </a:solidFill>
                <a:effectLst/>
                <a:latin typeface="Arial" panose="020B0604020202020204" pitchFamily="34" charset="0"/>
              </a:rPr>
              <a:t>izvesti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samo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oni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dokazi</a:t>
            </a:r>
            <a:r>
              <a:rPr lang="en-US" b="0" i="0" dirty="0">
                <a:solidFill>
                  <a:srgbClr val="666666"/>
                </a:solidFill>
                <a:effectLst/>
                <a:latin typeface="Arial" panose="020B0604020202020204" pitchFamily="34" charset="0"/>
              </a:rPr>
              <a:t> koji se </a:t>
            </a:r>
            <a:r>
              <a:rPr lang="en-US" b="0" i="0" dirty="0" err="1">
                <a:solidFill>
                  <a:srgbClr val="666666"/>
                </a:solidFill>
                <a:effectLst/>
                <a:latin typeface="Arial" panose="020B0604020202020204" pitchFamily="34" charset="0"/>
              </a:rPr>
              <a:t>odnose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na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odluku</a:t>
            </a:r>
            <a:r>
              <a:rPr lang="en-US" b="0" i="0" dirty="0">
                <a:solidFill>
                  <a:srgbClr val="666666"/>
                </a:solidFill>
                <a:effectLst/>
                <a:latin typeface="Arial" panose="020B0604020202020204" pitchFamily="34" charset="0"/>
              </a:rPr>
              <a:t> o </a:t>
            </a:r>
            <a:r>
              <a:rPr lang="en-US" b="0" i="0" dirty="0" err="1">
                <a:solidFill>
                  <a:srgbClr val="666666"/>
                </a:solidFill>
                <a:effectLst/>
                <a:latin typeface="Arial" panose="020B0604020202020204" pitchFamily="34" charset="0"/>
              </a:rPr>
              <a:t>krivičnoj</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sankciji</a:t>
            </a:r>
            <a:r>
              <a:rPr lang="bs-Latn-BA" dirty="0">
                <a:solidFill>
                  <a:srgbClr val="666666"/>
                </a:solidFill>
                <a:latin typeface="Arial" panose="020B0604020202020204" pitchFamily="34" charset="0"/>
              </a:rPr>
              <a:t> (Posljedice priznanja optuženog - član 280. ZKP </a:t>
            </a:r>
            <a:r>
              <a:rPr lang="bs-Latn-BA" dirty="0" err="1">
                <a:solidFill>
                  <a:srgbClr val="666666"/>
                </a:solidFill>
                <a:latin typeface="Arial" panose="020B0604020202020204" pitchFamily="34" charset="0"/>
              </a:rPr>
              <a:t>FBiH</a:t>
            </a:r>
            <a:r>
              <a:rPr lang="bs-Latn-BA" dirty="0">
                <a:solidFill>
                  <a:srgbClr val="666666"/>
                </a:solidFill>
                <a:latin typeface="Arial" panose="020B0604020202020204" pitchFamily="34" charset="0"/>
              </a:rPr>
              <a:t>/ZKP RS)</a:t>
            </a:r>
          </a:p>
          <a:p>
            <a:r>
              <a:rPr lang="bs-Latn-BA" dirty="0">
                <a:solidFill>
                  <a:srgbClr val="666666"/>
                </a:solidFill>
                <a:latin typeface="Arial" panose="020B0604020202020204" pitchFamily="34" charset="0"/>
              </a:rPr>
              <a:t>Obrazloženje presude na osnovu priznanja krivice treba da sadrži:</a:t>
            </a:r>
            <a:endParaRPr lang="en-US" b="0" i="0" dirty="0">
              <a:solidFill>
                <a:srgbClr val="666666"/>
              </a:solidFill>
              <a:effectLst/>
              <a:latin typeface="Arial" panose="020B0604020202020204" pitchFamily="34" charset="0"/>
            </a:endParaRPr>
          </a:p>
          <a:p>
            <a:pPr lvl="1"/>
            <a:r>
              <a:rPr lang="bs-Latn-BA" dirty="0">
                <a:latin typeface="Arial" panose="020B0604020202020204" pitchFamily="34" charset="0"/>
                <a:cs typeface="Arial" panose="020B0604020202020204" pitchFamily="34" charset="0"/>
              </a:rPr>
              <a:t>Razloge iz kojih proizilazi zaključak suda da je priznanje optuženog potpuno </a:t>
            </a:r>
          </a:p>
          <a:p>
            <a:pPr lvl="1"/>
            <a:r>
              <a:rPr lang="bs-Latn-BA" dirty="0">
                <a:latin typeface="Arial" panose="020B0604020202020204" pitchFamily="34" charset="0"/>
                <a:cs typeface="Arial" panose="020B0604020202020204" pitchFamily="34" charset="0"/>
              </a:rPr>
              <a:t>Razloge iz kojih proizilazi zaključak suda da je priznanje optuženog u skladu sa ranije izvedenim dokazima (na osnovu ocjene ranije izvedenih dokaza i priznanja sud utvrđuje počinjenje krivičnog djela)</a:t>
            </a:r>
          </a:p>
          <a:p>
            <a:pPr lvl="1"/>
            <a:r>
              <a:rPr lang="bs-Latn-BA" dirty="0">
                <a:latin typeface="Arial" panose="020B0604020202020204" pitchFamily="34" charset="0"/>
                <a:cs typeface="Arial" panose="020B0604020202020204" pitchFamily="34" charset="0"/>
              </a:rPr>
              <a:t>Razlozi koji opravdavaju izricanje krivičnopravne sankcije i drugih odluka</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5</a:t>
            </a:fld>
            <a:endParaRPr lang="en-US"/>
          </a:p>
        </p:txBody>
      </p:sp>
    </p:spTree>
    <p:extLst>
      <p:ext uri="{BB962C8B-B14F-4D97-AF65-F5344CB8AC3E}">
        <p14:creationId xmlns:p14="http://schemas.microsoft.com/office/powerpoint/2010/main" val="3925402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A8C3-12FD-4D1D-B7BA-5B2AD7765569}"/>
              </a:ext>
            </a:extLst>
          </p:cNvPr>
          <p:cNvSpPr>
            <a:spLocks noGrp="1"/>
          </p:cNvSpPr>
          <p:nvPr>
            <p:ph type="title"/>
          </p:nvPr>
        </p:nvSpPr>
        <p:spPr/>
        <p:txBody>
          <a:bodyPr>
            <a:normAutofit/>
          </a:bodyPr>
          <a:lstStyle/>
          <a:p>
            <a:r>
              <a:rPr lang="bs-Latn-BA" sz="3200" dirty="0"/>
              <a:t>Obrazloženje presude na osnovu sporazuma o priznanju krivici</a:t>
            </a:r>
            <a:endParaRPr lang="en-US" sz="3200" dirty="0"/>
          </a:p>
        </p:txBody>
      </p:sp>
      <p:sp>
        <p:nvSpPr>
          <p:cNvPr id="3" name="Content Placeholder 2">
            <a:extLst>
              <a:ext uri="{FF2B5EF4-FFF2-40B4-BE49-F238E27FC236}">
                <a16:creationId xmlns:a16="http://schemas.microsoft.com/office/drawing/2014/main" id="{2720B26E-21C8-4ADA-8BAC-23201550A645}"/>
              </a:ext>
            </a:extLst>
          </p:cNvPr>
          <p:cNvSpPr>
            <a:spLocks noGrp="1"/>
          </p:cNvSpPr>
          <p:nvPr>
            <p:ph idx="1"/>
          </p:nvPr>
        </p:nvSpPr>
        <p:spPr/>
        <p:txBody>
          <a:bodyPr>
            <a:normAutofit fontScale="92500" lnSpcReduction="20000"/>
          </a:bodyPr>
          <a:lstStyle/>
          <a:p>
            <a:r>
              <a:rPr lang="bs-Latn-BA" dirty="0">
                <a:latin typeface="Arial" panose="020B0604020202020204" pitchFamily="34" charset="0"/>
                <a:cs typeface="Arial" panose="020B0604020202020204" pitchFamily="34" charset="0"/>
              </a:rPr>
              <a:t>Razlozi za zaključak da su ispunjeni uslovi za donošenje presude na osnovu sporazuma o priznanju krivice (član 246. stav 6.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/ZKP RS)</a:t>
            </a:r>
          </a:p>
          <a:p>
            <a:pPr lvl="1"/>
            <a:r>
              <a:rPr lang="bs-Latn-BA" dirty="0">
                <a:latin typeface="Arial" panose="020B0604020202020204" pitchFamily="34" charset="0"/>
                <a:cs typeface="Arial" panose="020B0604020202020204" pitchFamily="34" charset="0"/>
              </a:rPr>
              <a:t>Razlozi na osnovu kojih je sud utvrdio da je</a:t>
            </a:r>
          </a:p>
          <a:p>
            <a:pPr lvl="2"/>
            <a:r>
              <a:rPr lang="en-US" b="0" i="0" dirty="0">
                <a:solidFill>
                  <a:srgbClr val="666666"/>
                </a:solidFill>
                <a:effectLst/>
                <a:latin typeface="Arial" panose="020B0604020202020204" pitchFamily="34" charset="0"/>
              </a:rPr>
              <a:t>do </a:t>
            </a:r>
            <a:r>
              <a:rPr lang="en-US" b="0" i="0" dirty="0" err="1">
                <a:solidFill>
                  <a:srgbClr val="666666"/>
                </a:solidFill>
                <a:effectLst/>
                <a:latin typeface="Arial" panose="020B0604020202020204" pitchFamily="34" charset="0"/>
              </a:rPr>
              <a:t>sporazuma</a:t>
            </a:r>
            <a:r>
              <a:rPr lang="en-US" b="0" i="0" dirty="0">
                <a:solidFill>
                  <a:srgbClr val="666666"/>
                </a:solidFill>
                <a:effectLst/>
                <a:latin typeface="Arial" panose="020B0604020202020204" pitchFamily="34" charset="0"/>
              </a:rPr>
              <a:t> o </a:t>
            </a:r>
            <a:r>
              <a:rPr lang="en-US" b="0" i="0" dirty="0" err="1">
                <a:solidFill>
                  <a:srgbClr val="666666"/>
                </a:solidFill>
                <a:effectLst/>
                <a:latin typeface="Arial" panose="020B0604020202020204" pitchFamily="34" charset="0"/>
              </a:rPr>
              <a:t>priznanju</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krivice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došlo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dobrovoljno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svjesno</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razumijevanjem</a:t>
            </a:r>
            <a:r>
              <a:rPr lang="bs-Latn-BA" b="0" i="0" dirty="0">
                <a:solidFill>
                  <a:srgbClr val="666666"/>
                </a:solidFill>
                <a:effectLst/>
                <a:latin typeface="Arial" panose="020B0604020202020204" pitchFamily="34" charset="0"/>
              </a:rPr>
              <a:t>, </a:t>
            </a:r>
          </a:p>
          <a:p>
            <a:pPr lvl="2"/>
            <a:r>
              <a:rPr lang="bs-Latn-BA" dirty="0">
                <a:solidFill>
                  <a:srgbClr val="666666"/>
                </a:solidFill>
                <a:latin typeface="Arial" panose="020B0604020202020204" pitchFamily="34" charset="0"/>
              </a:rPr>
              <a:t>da</a:t>
            </a:r>
            <a:r>
              <a:rPr lang="bs-Latn-BA" b="0" i="0" dirty="0">
                <a:solidFill>
                  <a:srgbClr val="666666"/>
                </a:solidFill>
                <a:effectLst/>
                <a:latin typeface="Arial" panose="020B0604020202020204" pitchFamily="34" charset="0"/>
              </a:rPr>
              <a:t> je optuženi upoznat </a:t>
            </a:r>
            <a:r>
              <a:rPr lang="en-US" b="0" i="0" dirty="0" err="1">
                <a:solidFill>
                  <a:srgbClr val="666666"/>
                </a:solidFill>
                <a:effectLst/>
                <a:latin typeface="Arial" panose="020B0604020202020204" pitchFamily="34" charset="0"/>
              </a:rPr>
              <a:t>sa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mogućim</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posljedicama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uključujući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posljedice</a:t>
            </a:r>
            <a:r>
              <a:rPr lang="en-US" b="0" i="0" dirty="0">
                <a:solidFill>
                  <a:srgbClr val="666666"/>
                </a:solidFill>
                <a:effectLst/>
                <a:latin typeface="Arial" panose="020B0604020202020204" pitchFamily="34" charset="0"/>
              </a:rPr>
              <a:t> u </a:t>
            </a:r>
            <a:r>
              <a:rPr lang="en-US" b="0" i="0" dirty="0" err="1">
                <a:solidFill>
                  <a:srgbClr val="666666"/>
                </a:solidFill>
                <a:effectLst/>
                <a:latin typeface="Arial" panose="020B0604020202020204" pitchFamily="34" charset="0"/>
              </a:rPr>
              <a:t>vezi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imovinskopravnim</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zahtjevom</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troškovima</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krivičnog</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postupka</a:t>
            </a:r>
            <a:r>
              <a:rPr lang="bs-Latn-BA" b="0" i="0" dirty="0">
                <a:solidFill>
                  <a:srgbClr val="666666"/>
                </a:solidFill>
                <a:effectLst/>
                <a:latin typeface="Arial" panose="020B0604020202020204" pitchFamily="34" charset="0"/>
              </a:rPr>
              <a:t> </a:t>
            </a:r>
          </a:p>
          <a:p>
            <a:pPr lvl="2"/>
            <a:r>
              <a:rPr lang="bs-Latn-BA" b="0" i="0" dirty="0">
                <a:solidFill>
                  <a:srgbClr val="666666"/>
                </a:solidFill>
                <a:effectLst/>
                <a:latin typeface="Arial" panose="020B0604020202020204" pitchFamily="34" charset="0"/>
              </a:rPr>
              <a:t>da </a:t>
            </a:r>
            <a:r>
              <a:rPr lang="en-US" dirty="0" err="1">
                <a:solidFill>
                  <a:srgbClr val="666666"/>
                </a:solidFill>
                <a:latin typeface="Arial" panose="020B0604020202020204" pitchFamily="34" charset="0"/>
              </a:rPr>
              <a:t>optuženi</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razumije</a:t>
            </a:r>
            <a:r>
              <a:rPr lang="en-US" dirty="0">
                <a:solidFill>
                  <a:srgbClr val="666666"/>
                </a:solidFill>
                <a:latin typeface="Arial" panose="020B0604020202020204" pitchFamily="34" charset="0"/>
              </a:rPr>
              <a:t> da se </a:t>
            </a:r>
            <a:r>
              <a:rPr lang="en-US" dirty="0" err="1">
                <a:solidFill>
                  <a:srgbClr val="666666"/>
                </a:solidFill>
                <a:latin typeface="Arial" panose="020B0604020202020204" pitchFamily="34" charset="0"/>
              </a:rPr>
              <a:t>sporazumom</a:t>
            </a:r>
            <a:r>
              <a:rPr lang="en-US" dirty="0">
                <a:solidFill>
                  <a:srgbClr val="666666"/>
                </a:solidFill>
                <a:latin typeface="Arial" panose="020B0604020202020204" pitchFamily="34" charset="0"/>
              </a:rPr>
              <a:t> o </a:t>
            </a:r>
            <a:r>
              <a:rPr lang="en-US" dirty="0" err="1">
                <a:solidFill>
                  <a:srgbClr val="666666"/>
                </a:solidFill>
                <a:latin typeface="Arial" panose="020B0604020202020204" pitchFamily="34" charset="0"/>
              </a:rPr>
              <a:t>priznanju</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krivice</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odriče</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prava</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na</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suđenje</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i</a:t>
            </a:r>
            <a:r>
              <a:rPr lang="en-US" dirty="0">
                <a:solidFill>
                  <a:srgbClr val="666666"/>
                </a:solidFill>
                <a:latin typeface="Arial" panose="020B0604020202020204" pitchFamily="34" charset="0"/>
              </a:rPr>
              <a:t> da ne </a:t>
            </a:r>
            <a:r>
              <a:rPr lang="en-US" dirty="0" err="1">
                <a:solidFill>
                  <a:srgbClr val="666666"/>
                </a:solidFill>
                <a:latin typeface="Arial" panose="020B0604020202020204" pitchFamily="34" charset="0"/>
              </a:rPr>
              <a:t>može</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uložiti</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žalbu</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na</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krivičnopravnu</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sankciju</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koja</a:t>
            </a:r>
            <a:r>
              <a:rPr lang="en-US" dirty="0">
                <a:solidFill>
                  <a:srgbClr val="666666"/>
                </a:solidFill>
                <a:latin typeface="Arial" panose="020B0604020202020204" pitchFamily="34" charset="0"/>
              </a:rPr>
              <a:t> </a:t>
            </a:r>
            <a:r>
              <a:rPr lang="en-US" dirty="0" err="1">
                <a:solidFill>
                  <a:srgbClr val="666666"/>
                </a:solidFill>
                <a:latin typeface="Arial" panose="020B0604020202020204" pitchFamily="34" charset="0"/>
              </a:rPr>
              <a:t>će</a:t>
            </a:r>
            <a:r>
              <a:rPr lang="en-US" dirty="0">
                <a:solidFill>
                  <a:srgbClr val="666666"/>
                </a:solidFill>
                <a:latin typeface="Arial" panose="020B0604020202020204" pitchFamily="34" charset="0"/>
              </a:rPr>
              <a:t> mu se </a:t>
            </a:r>
            <a:r>
              <a:rPr lang="en-US" dirty="0" err="1">
                <a:solidFill>
                  <a:srgbClr val="666666"/>
                </a:solidFill>
                <a:latin typeface="Arial" panose="020B0604020202020204" pitchFamily="34" charset="0"/>
              </a:rPr>
              <a:t>izreći</a:t>
            </a:r>
            <a:endParaRPr lang="en-US" b="0" i="0" dirty="0">
              <a:solidFill>
                <a:srgbClr val="666666"/>
              </a:solidFill>
              <a:effectLst/>
              <a:latin typeface="Arial" panose="020B0604020202020204" pitchFamily="34" charset="0"/>
            </a:endParaRPr>
          </a:p>
          <a:p>
            <a:pPr lvl="1"/>
            <a:r>
              <a:rPr lang="bs-Latn-BA" b="0" i="0" dirty="0" err="1">
                <a:solidFill>
                  <a:srgbClr val="666666"/>
                </a:solidFill>
                <a:effectLst/>
                <a:latin typeface="Arial" panose="020B0604020202020204" pitchFamily="34" charset="0"/>
              </a:rPr>
              <a:t>Navođenje</a:t>
            </a:r>
            <a:r>
              <a:rPr lang="bs-Latn-BA" b="0" i="0" dirty="0">
                <a:solidFill>
                  <a:srgbClr val="666666"/>
                </a:solidFill>
                <a:effectLst/>
                <a:latin typeface="Arial" panose="020B0604020202020204" pitchFamily="34" charset="0"/>
              </a:rPr>
              <a:t> dokaza koje je tužilac </a:t>
            </a:r>
            <a:r>
              <a:rPr lang="bs-Latn-BA" b="0" i="0" dirty="0" err="1">
                <a:solidFill>
                  <a:srgbClr val="666666"/>
                </a:solidFill>
                <a:effectLst/>
                <a:latin typeface="Arial" panose="020B0604020202020204" pitchFamily="34" charset="0"/>
              </a:rPr>
              <a:t>predočio</a:t>
            </a:r>
            <a:r>
              <a:rPr lang="bs-Latn-BA" b="0" i="0" dirty="0">
                <a:solidFill>
                  <a:srgbClr val="666666"/>
                </a:solidFill>
                <a:effectLst/>
                <a:latin typeface="Arial" panose="020B0604020202020204" pitchFamily="34" charset="0"/>
              </a:rPr>
              <a:t> na ročištu za razmatranje sporazuma o priznanju krivice, </a:t>
            </a:r>
            <a:r>
              <a:rPr lang="bs-Latn-BA" b="0" i="0" dirty="0" err="1">
                <a:solidFill>
                  <a:srgbClr val="666666"/>
                </a:solidFill>
                <a:effectLst/>
                <a:latin typeface="Arial" panose="020B0604020202020204" pitchFamily="34" charset="0"/>
              </a:rPr>
              <a:t>izjašnjenje</a:t>
            </a:r>
            <a:r>
              <a:rPr lang="bs-Latn-BA" b="0" i="0" dirty="0">
                <a:solidFill>
                  <a:srgbClr val="666666"/>
                </a:solidFill>
                <a:effectLst/>
                <a:latin typeface="Arial" panose="020B0604020202020204" pitchFamily="34" charset="0"/>
              </a:rPr>
              <a:t> odbrane o tim dokazima i razlozi iz kojih proizilazi da su predočeni dokazi dovoljni za zaključak </a:t>
            </a:r>
            <a:r>
              <a:rPr lang="en-US" b="0" i="0" dirty="0">
                <a:solidFill>
                  <a:srgbClr val="666666"/>
                </a:solidFill>
                <a:effectLst/>
                <a:latin typeface="Arial" panose="020B0604020202020204" pitchFamily="34" charset="0"/>
              </a:rPr>
              <a:t>o </a:t>
            </a:r>
            <a:r>
              <a:rPr lang="en-US" b="0" i="0" dirty="0" err="1">
                <a:solidFill>
                  <a:srgbClr val="666666"/>
                </a:solidFill>
                <a:effectLst/>
                <a:latin typeface="Arial" panose="020B0604020202020204" pitchFamily="34" charset="0"/>
              </a:rPr>
              <a:t>krivici</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optuženog</a:t>
            </a:r>
            <a:endParaRPr lang="en-US" b="0" i="0" dirty="0">
              <a:solidFill>
                <a:srgbClr val="666666"/>
              </a:solidFill>
              <a:effectLst/>
              <a:latin typeface="Arial" panose="020B0604020202020204" pitchFamily="34" charset="0"/>
            </a:endParaRPr>
          </a:p>
          <a:p>
            <a:pPr lvl="1"/>
            <a:r>
              <a:rPr lang="bs-Latn-BA" b="0" i="0" dirty="0">
                <a:solidFill>
                  <a:srgbClr val="666666"/>
                </a:solidFill>
                <a:effectLst/>
                <a:latin typeface="Arial" panose="020B0604020202020204" pitchFamily="34" charset="0"/>
              </a:rPr>
              <a:t>Razlozi zbog kojih sud smatra da su ispunjeni uslovi propisani Krivičnim zakonom za izricanje </a:t>
            </a:r>
            <a:r>
              <a:rPr lang="en-US" b="0" i="0" dirty="0" err="1">
                <a:solidFill>
                  <a:srgbClr val="666666"/>
                </a:solidFill>
                <a:effectLst/>
                <a:latin typeface="Arial" panose="020B0604020202020204" pitchFamily="34" charset="0"/>
              </a:rPr>
              <a:t>predložen</a:t>
            </a:r>
            <a:r>
              <a:rPr lang="bs-Latn-BA" b="0" i="0" dirty="0">
                <a:solidFill>
                  <a:srgbClr val="666666"/>
                </a:solidFill>
                <a:effectLst/>
                <a:latin typeface="Arial" panose="020B0604020202020204" pitchFamily="34" charset="0"/>
              </a:rPr>
              <a:t>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krivičnopravn</a:t>
            </a:r>
            <a:r>
              <a:rPr lang="bs-Latn-BA" b="0" i="0" dirty="0">
                <a:solidFill>
                  <a:srgbClr val="666666"/>
                </a:solidFill>
                <a:effectLst/>
                <a:latin typeface="Arial" panose="020B0604020202020204" pitchFamily="34" charset="0"/>
              </a:rPr>
              <a:t>e</a:t>
            </a:r>
            <a:r>
              <a:rPr lang="en-US" b="0" i="0" dirty="0">
                <a:solidFill>
                  <a:srgbClr val="666666"/>
                </a:solidFill>
                <a:effectLst/>
                <a:latin typeface="Arial" panose="020B0604020202020204" pitchFamily="34" charset="0"/>
              </a:rPr>
              <a:t> </a:t>
            </a:r>
            <a:r>
              <a:rPr lang="en-US" b="0" i="0" dirty="0" err="1">
                <a:solidFill>
                  <a:srgbClr val="666666"/>
                </a:solidFill>
                <a:effectLst/>
                <a:latin typeface="Arial" panose="020B0604020202020204" pitchFamily="34" charset="0"/>
              </a:rPr>
              <a:t>sankcij</a:t>
            </a:r>
            <a:r>
              <a:rPr lang="bs-Latn-BA" b="0" i="0" dirty="0">
                <a:solidFill>
                  <a:srgbClr val="666666"/>
                </a:solidFill>
                <a:effectLst/>
                <a:latin typeface="Arial" panose="020B0604020202020204" pitchFamily="34" charset="0"/>
              </a:rPr>
              <a:t>e i da će se tom sankcijom postići svrha odnosne krivične </a:t>
            </a:r>
            <a:r>
              <a:rPr lang="bs-Latn-BA" b="0" i="0" dirty="0" err="1">
                <a:solidFill>
                  <a:srgbClr val="666666"/>
                </a:solidFill>
                <a:effectLst/>
                <a:latin typeface="Arial" panose="020B0604020202020204" pitchFamily="34" charset="0"/>
              </a:rPr>
              <a:t>sakcije</a:t>
            </a:r>
            <a:endParaRPr lang="en-US" b="0" i="0" dirty="0">
              <a:solidFill>
                <a:srgbClr val="666666"/>
              </a:solidFill>
              <a:effectLst/>
              <a:latin typeface="Arial" panose="020B0604020202020204" pitchFamily="34" charset="0"/>
            </a:endParaRPr>
          </a:p>
          <a:p>
            <a:pPr lvl="1"/>
            <a:r>
              <a:rPr lang="bs-Latn-BA" dirty="0">
                <a:solidFill>
                  <a:srgbClr val="666666"/>
                </a:solidFill>
                <a:latin typeface="Arial" panose="020B0604020202020204" pitchFamily="34" charset="0"/>
              </a:rPr>
              <a:t>Razloge za izricanje ostalih odluka</a:t>
            </a:r>
            <a:endParaRPr lang="en-US" b="0" i="0" dirty="0">
              <a:solidFill>
                <a:srgbClr val="666666"/>
              </a:solidFill>
              <a:effectLst/>
              <a:latin typeface="Arial" panose="020B0604020202020204" pitchFamily="34" charset="0"/>
            </a:endParaRPr>
          </a:p>
          <a:p>
            <a:pPr marL="457200" lvl="1" indent="0">
              <a:buNone/>
            </a:pPr>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6</a:t>
            </a:fld>
            <a:endParaRPr lang="en-US"/>
          </a:p>
        </p:txBody>
      </p:sp>
    </p:spTree>
    <p:extLst>
      <p:ext uri="{BB962C8B-B14F-4D97-AF65-F5344CB8AC3E}">
        <p14:creationId xmlns:p14="http://schemas.microsoft.com/office/powerpoint/2010/main" val="1828944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D5F78-5257-41FB-8CF0-FC07F6B02A5D}"/>
              </a:ext>
            </a:extLst>
          </p:cNvPr>
          <p:cNvSpPr>
            <a:spLocks noGrp="1"/>
          </p:cNvSpPr>
          <p:nvPr>
            <p:ph type="title"/>
          </p:nvPr>
        </p:nvSpPr>
        <p:spPr/>
        <p:txBody>
          <a:bodyPr>
            <a:noAutofit/>
          </a:bodyPr>
          <a:lstStyle/>
          <a:p>
            <a:r>
              <a:rPr lang="bs-Latn-BA" sz="2800" dirty="0"/>
              <a:t>Obrazloženje presude kojom se izdaje kazneni nalog (član 354. stav 2. ZKP FBIH / član 362. stav 2. ZKP RS) </a:t>
            </a:r>
            <a:endParaRPr lang="en-US" sz="2800" dirty="0"/>
          </a:p>
        </p:txBody>
      </p:sp>
      <p:sp>
        <p:nvSpPr>
          <p:cNvPr id="3" name="Content Placeholder 2">
            <a:extLst>
              <a:ext uri="{FF2B5EF4-FFF2-40B4-BE49-F238E27FC236}">
                <a16:creationId xmlns:a16="http://schemas.microsoft.com/office/drawing/2014/main" id="{E7CAA98D-6D3F-4C03-BEC8-AE8CEFE0A878}"/>
              </a:ext>
            </a:extLst>
          </p:cNvPr>
          <p:cNvSpPr>
            <a:spLocks noGrp="1"/>
          </p:cNvSpPr>
          <p:nvPr>
            <p:ph idx="1"/>
          </p:nvPr>
        </p:nvSpPr>
        <p:spPr/>
        <p:txBody>
          <a:bodyPr>
            <a:normAutofit/>
          </a:bodyPr>
          <a:lstStyle/>
          <a:p>
            <a:r>
              <a:rPr lang="bs-Latn-BA" dirty="0">
                <a:latin typeface="Arial" panose="020B0604020202020204" pitchFamily="34" charset="0"/>
                <a:cs typeface="Arial" panose="020B0604020202020204" pitchFamily="34" charset="0"/>
              </a:rPr>
              <a:t>U obrazloženju presude kojom se izdaje kazneni nalog ukratko se navode razlozi koji opravdavaju izricanje presude kojom se izdaje kazneni nalog:</a:t>
            </a:r>
          </a:p>
          <a:p>
            <a:pPr lvl="1"/>
            <a:r>
              <a:rPr lang="bs-Latn-BA" dirty="0">
                <a:latin typeface="Arial" panose="020B0604020202020204" pitchFamily="34" charset="0"/>
                <a:cs typeface="Arial" panose="020B0604020202020204" pitchFamily="34" charset="0"/>
              </a:rPr>
              <a:t>razlozi iz kojih proizilazi da je sud utvrdio da je ispoštovano pravo optuženog da ga zastupa branilac, da je razumio optužnicu i zahtjev tužioca za izricanje krivičnopravne sankcije ili mjere</a:t>
            </a:r>
          </a:p>
          <a:p>
            <a:pPr lvl="1"/>
            <a:r>
              <a:rPr lang="bs-Latn-BA" dirty="0">
                <a:latin typeface="Arial" panose="020B0604020202020204" pitchFamily="34" charset="0"/>
                <a:cs typeface="Arial" panose="020B0604020202020204" pitchFamily="34" charset="0"/>
              </a:rPr>
              <a:t>da je tužilac upoznao optuženog sa dokazima i da se optuženi izjasnio o njima</a:t>
            </a:r>
          </a:p>
          <a:p>
            <a:pPr lvl="1"/>
            <a:r>
              <a:rPr lang="bs-Latn-BA" dirty="0">
                <a:latin typeface="Arial" panose="020B0604020202020204" pitchFamily="34" charset="0"/>
                <a:cs typeface="Arial" panose="020B0604020202020204" pitchFamily="34" charset="0"/>
              </a:rPr>
              <a:t>da se optuženi izjasnio da prihvata krivicu i predloženu </a:t>
            </a:r>
            <a:r>
              <a:rPr lang="bs-Latn-BA" dirty="0" err="1">
                <a:latin typeface="Arial" panose="020B0604020202020204" pitchFamily="34" charset="0"/>
                <a:cs typeface="Arial" panose="020B0604020202020204" pitchFamily="34" charset="0"/>
              </a:rPr>
              <a:t>krvičnopravnu</a:t>
            </a:r>
            <a:r>
              <a:rPr lang="bs-Latn-BA" dirty="0">
                <a:latin typeface="Arial" panose="020B0604020202020204" pitchFamily="34" charset="0"/>
                <a:cs typeface="Arial" panose="020B0604020202020204" pitchFamily="34" charset="0"/>
              </a:rPr>
              <a:t> sankciju ili mjeru</a:t>
            </a:r>
          </a:p>
          <a:p>
            <a:pPr lvl="1"/>
            <a:r>
              <a:rPr lang="bs-Latn-BA" dirty="0">
                <a:latin typeface="Arial" panose="020B0604020202020204" pitchFamily="34" charset="0"/>
                <a:cs typeface="Arial" panose="020B0604020202020204" pitchFamily="34" charset="0"/>
              </a:rPr>
              <a:t>razlozi iz kojih proizilazi da prikupljeni dokazi pružaju </a:t>
            </a:r>
            <a:r>
              <a:rPr lang="bs-Latn-BA" dirty="0" err="1">
                <a:latin typeface="Arial" panose="020B0604020202020204" pitchFamily="34" charset="0"/>
                <a:cs typeface="Arial" panose="020B0604020202020204" pitchFamily="34" charset="0"/>
              </a:rPr>
              <a:t>osnov</a:t>
            </a:r>
            <a:r>
              <a:rPr lang="bs-Latn-BA" dirty="0">
                <a:latin typeface="Arial" panose="020B0604020202020204" pitchFamily="34" charset="0"/>
                <a:cs typeface="Arial" panose="020B0604020202020204" pitchFamily="34" charset="0"/>
              </a:rPr>
              <a:t> za tvrdnju da je optuženi učinio krivično djelo i da se radi o krivičnom djelu za koje je propisana kazna zatvora u trajanju do pet godina ili novčana kazna</a:t>
            </a:r>
          </a:p>
          <a:p>
            <a:pPr lvl="1"/>
            <a:r>
              <a:rPr lang="bs-Latn-BA" dirty="0">
                <a:latin typeface="Arial" panose="020B0604020202020204" pitchFamily="34" charset="0"/>
                <a:cs typeface="Arial" panose="020B0604020202020204" pitchFamily="34" charset="0"/>
              </a:rPr>
              <a:t>okolnosti koje opravdavaju izricanje predložene sankcije ili mjere iz kaznenog naloga</a:t>
            </a:r>
          </a:p>
          <a:p>
            <a:pPr lvl="1"/>
            <a:endParaRPr lang="en-US" dirty="0"/>
          </a:p>
        </p:txBody>
      </p:sp>
      <p:sp>
        <p:nvSpPr>
          <p:cNvPr id="4" name="Slide Number Placeholder 3"/>
          <p:cNvSpPr>
            <a:spLocks noGrp="1"/>
          </p:cNvSpPr>
          <p:nvPr>
            <p:ph type="sldNum" sz="quarter" idx="12"/>
          </p:nvPr>
        </p:nvSpPr>
        <p:spPr/>
        <p:txBody>
          <a:bodyPr/>
          <a:lstStyle/>
          <a:p>
            <a:fld id="{66BCB70C-A915-4109-B598-201E131CA1A2}" type="slidenum">
              <a:rPr lang="en-US" smtClean="0"/>
              <a:t>7</a:t>
            </a:fld>
            <a:endParaRPr lang="en-US"/>
          </a:p>
        </p:txBody>
      </p:sp>
    </p:spTree>
    <p:extLst>
      <p:ext uri="{BB962C8B-B14F-4D97-AF65-F5344CB8AC3E}">
        <p14:creationId xmlns:p14="http://schemas.microsoft.com/office/powerpoint/2010/main" val="3108169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58D48-8890-4B6D-BE21-885728036A48}"/>
              </a:ext>
            </a:extLst>
          </p:cNvPr>
          <p:cNvSpPr>
            <a:spLocks noGrp="1"/>
          </p:cNvSpPr>
          <p:nvPr>
            <p:ph type="title"/>
          </p:nvPr>
        </p:nvSpPr>
        <p:spPr>
          <a:xfrm>
            <a:off x="677334" y="609600"/>
            <a:ext cx="8596668" cy="713173"/>
          </a:xfrm>
        </p:spPr>
        <p:txBody>
          <a:bodyPr>
            <a:normAutofit/>
          </a:bodyPr>
          <a:lstStyle/>
          <a:p>
            <a:r>
              <a:rPr lang="bs-Latn-BA" sz="3200" dirty="0" err="1"/>
              <a:t>Navođenje</a:t>
            </a:r>
            <a:r>
              <a:rPr lang="bs-Latn-BA" sz="3200" dirty="0"/>
              <a:t> razloga o odlučnim činjenicama</a:t>
            </a:r>
            <a:endParaRPr lang="en-US" sz="3200" dirty="0"/>
          </a:p>
        </p:txBody>
      </p:sp>
      <p:sp>
        <p:nvSpPr>
          <p:cNvPr id="3" name="Content Placeholder 2">
            <a:extLst>
              <a:ext uri="{FF2B5EF4-FFF2-40B4-BE49-F238E27FC236}">
                <a16:creationId xmlns:a16="http://schemas.microsoft.com/office/drawing/2014/main" id="{5E9C2F03-71AF-4C03-A6FC-A837CAF3C573}"/>
              </a:ext>
            </a:extLst>
          </p:cNvPr>
          <p:cNvSpPr>
            <a:spLocks noGrp="1"/>
          </p:cNvSpPr>
          <p:nvPr>
            <p:ph idx="1"/>
          </p:nvPr>
        </p:nvSpPr>
        <p:spPr>
          <a:xfrm>
            <a:off x="677334" y="1384917"/>
            <a:ext cx="8596668" cy="4656445"/>
          </a:xfrm>
        </p:spPr>
        <p:txBody>
          <a:bodyPr>
            <a:normAutofit fontScale="92500" lnSpcReduction="20000"/>
          </a:bodyPr>
          <a:lstStyle/>
          <a:p>
            <a:pPr algn="just"/>
            <a:r>
              <a:rPr lang="bs-Latn-BA" sz="1800" dirty="0">
                <a:effectLst/>
                <a:latin typeface="Arial" panose="020B0604020202020204" pitchFamily="34" charset="0"/>
                <a:ea typeface="Times New Roman" panose="02020603050405020304" pitchFamily="18" charset="0"/>
                <a:cs typeface="Arial" panose="020B0604020202020204" pitchFamily="34" charset="0"/>
              </a:rPr>
              <a:t>Osnovano se žalbom braniteljica optuženog ukazuje da su u pobijanoj presudi izostali i razlozi o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postojanju veze („</a:t>
            </a:r>
            <a:r>
              <a:rPr lang="bs-Latn-BA" sz="1800" b="1" dirty="0" err="1">
                <a:effectLst/>
                <a:latin typeface="Arial" panose="020B0604020202020204" pitchFamily="34" charset="0"/>
                <a:ea typeface="Times New Roman" panose="02020603050405020304" pitchFamily="18" charset="0"/>
                <a:cs typeface="Arial" panose="020B0604020202020204" pitchFamily="34" charset="0"/>
              </a:rPr>
              <a:t>nexusa</a:t>
            </a:r>
            <a:r>
              <a:rPr lang="bs-Latn-BA" sz="1800" b="1" dirty="0">
                <a:effectLst/>
                <a:latin typeface="Arial" panose="020B0604020202020204" pitchFamily="34" charset="0"/>
                <a:ea typeface="Times New Roman" panose="02020603050405020304" pitchFamily="18" charset="0"/>
                <a:cs typeface="Arial" panose="020B0604020202020204" pitchFamily="34" charset="0"/>
              </a:rPr>
              <a:t>“) između oružanog sukoba i djela za koje je optuženi oglašen krivim</a:t>
            </a:r>
            <a:r>
              <a:rPr lang="bs-Latn-BA" sz="1800" dirty="0">
                <a:effectLst/>
                <a:latin typeface="Arial" panose="020B0604020202020204" pitchFamily="34" charset="0"/>
                <a:ea typeface="Times New Roman" panose="02020603050405020304" pitchFamily="18" charset="0"/>
                <a:cs typeface="Arial" panose="020B0604020202020204" pitchFamily="34" charset="0"/>
              </a:rPr>
              <a:t> u pobijanoj presudi. Naime, krivično djelo </a:t>
            </a:r>
            <a:r>
              <a:rPr lang="hr-HR" sz="1800" dirty="0">
                <a:effectLst/>
                <a:latin typeface="Arial" panose="020B0604020202020204" pitchFamily="34" charset="0"/>
                <a:ea typeface="Times New Roman" panose="02020603050405020304" pitchFamily="18" charset="0"/>
                <a:cs typeface="Arial" panose="020B0604020202020204" pitchFamily="34" charset="0"/>
              </a:rPr>
              <a:t>Ratni zločin protiv civilnog stanovništva iz člana 142. stav 1. u vezi sa članom 30. stav 2. KZ SFRJ čini: „Ko kršeći pravila međunarodnog prava, </a:t>
            </a:r>
            <a:r>
              <a:rPr lang="hr-HR" sz="1800" b="1" dirty="0">
                <a:effectLst/>
                <a:latin typeface="Arial" panose="020B0604020202020204" pitchFamily="34" charset="0"/>
                <a:ea typeface="Times New Roman" panose="02020603050405020304" pitchFamily="18" charset="0"/>
                <a:cs typeface="Arial" panose="020B0604020202020204" pitchFamily="34" charset="0"/>
              </a:rPr>
              <a:t>za vrijeme rata, oružanog sukoba ili okupacije </a:t>
            </a:r>
            <a:r>
              <a:rPr lang="hr-HR" sz="1800" dirty="0">
                <a:effectLst/>
                <a:latin typeface="Arial" panose="020B0604020202020204" pitchFamily="34" charset="0"/>
                <a:ea typeface="Times New Roman" panose="02020603050405020304" pitchFamily="18" charset="0"/>
                <a:cs typeface="Arial" panose="020B0604020202020204" pitchFamily="34" charset="0"/>
              </a:rPr>
              <a:t>naredi da se izvrši napad … ili izvrši neko od navedenih djela …“. Iz citirane odredbe proizilazi da konkretno krivično djelo za koje je optuženi oglašen krivim mora biti počinjeno za vrijeme rata, oružanog sukoba ili okupacije i da </a:t>
            </a:r>
            <a:r>
              <a:rPr lang="hr-HR" sz="1800" b="1" dirty="0">
                <a:effectLst/>
                <a:latin typeface="Arial" panose="020B0604020202020204" pitchFamily="34" charset="0"/>
                <a:ea typeface="Times New Roman" panose="02020603050405020304" pitchFamily="18" charset="0"/>
                <a:cs typeface="Arial" panose="020B0604020202020204" pitchFamily="34" charset="0"/>
              </a:rPr>
              <a:t>djelo učinitelja mora biti u vezi sa ratom, oružanim sukobom ili okupacijom</a:t>
            </a:r>
            <a:r>
              <a:rPr lang="hr-HR" sz="1800" dirty="0">
                <a:effectLst/>
                <a:latin typeface="Arial" panose="020B0604020202020204" pitchFamily="34" charset="0"/>
                <a:ea typeface="Times New Roman" panose="02020603050405020304" pitchFamily="18" charset="0"/>
                <a:cs typeface="Arial" panose="020B0604020202020204" pitchFamily="34" charset="0"/>
              </a:rPr>
              <a:t>, s tim da se ne traži ”uzročno-posljedična veza između oružanog sukoba i počinjenja zločina, ali se u najmanju ruku traži da je postojanje oružanog sukoba u znatnoj mjeri uticalo na sposobnost počinioca da počini zločin, njegovu odluku da ga počini, način počinjenja zločina ili cilj sa kojim je počinjen“ (presuda Pretresnog vijeća Međunarodnog krivičnog suda za bivšu Jugoslaviju u predmetu Dragoljub Kunarac i dr., paragraf 568). Međutim, prvostepeni sud na strani 15. obrazloženja </a:t>
            </a:r>
            <a:r>
              <a:rPr lang="hr-HR" sz="1800" b="1" dirty="0">
                <a:effectLst/>
                <a:latin typeface="Arial" panose="020B0604020202020204" pitchFamily="34" charset="0"/>
                <a:ea typeface="Times New Roman" panose="02020603050405020304" pitchFamily="18" charset="0"/>
                <a:cs typeface="Arial" panose="020B0604020202020204" pitchFamily="34" charset="0"/>
              </a:rPr>
              <a:t>samo konstatuje </a:t>
            </a:r>
            <a:r>
              <a:rPr lang="hr-HR" sz="1800" dirty="0">
                <a:effectLst/>
                <a:latin typeface="Arial" panose="020B0604020202020204" pitchFamily="34" charset="0"/>
                <a:ea typeface="Times New Roman" panose="02020603050405020304" pitchFamily="18" charset="0"/>
                <a:cs typeface="Arial" panose="020B0604020202020204" pitchFamily="34" charset="0"/>
              </a:rPr>
              <a:t>da se predmetni događaj odigrao u vrijeme oružanog sukoba u Bosni i Hercegovini, pri čemu </a:t>
            </a:r>
            <a:r>
              <a:rPr lang="hr-HR" sz="1800" b="1" dirty="0">
                <a:effectLst/>
                <a:latin typeface="Arial" panose="020B0604020202020204" pitchFamily="34" charset="0"/>
                <a:ea typeface="Times New Roman" panose="02020603050405020304" pitchFamily="18" charset="0"/>
                <a:cs typeface="Arial" panose="020B0604020202020204" pitchFamily="34" charset="0"/>
              </a:rPr>
              <a:t>uopće ne navodi razloge zašto smatra da je djelo za koje optuženi oglašen krivim učinjeno u vezi sa pomenutim oružanim sukobom,</a:t>
            </a:r>
            <a:r>
              <a:rPr lang="hr-HR" sz="1800" dirty="0">
                <a:effectLst/>
                <a:latin typeface="Arial" panose="020B0604020202020204" pitchFamily="34" charset="0"/>
                <a:ea typeface="Times New Roman" panose="02020603050405020304" pitchFamily="18" charset="0"/>
                <a:cs typeface="Arial" panose="020B0604020202020204" pitchFamily="34" charset="0"/>
              </a:rPr>
              <a:t> usljed čega su izostali razlozi i o ovoj odlučnoj činjenici, pa je i time počinjena bitna povreda odredaba krivičnog postupka iz člana 312. stav 1. tačka k) ZKP FBiH.</a:t>
            </a:r>
          </a:p>
          <a:p>
            <a:pPr algn="just"/>
            <a:r>
              <a:rPr lang="hr-HR" dirty="0">
                <a:latin typeface="Arial" panose="020B0604020202020204" pitchFamily="34" charset="0"/>
                <a:cs typeface="Arial" panose="020B0604020202020204" pitchFamily="34" charset="0"/>
              </a:rPr>
              <a:t>(Rješenje Vrhovnog suda FBiH broj </a:t>
            </a:r>
            <a:r>
              <a:rPr lang="hr-HR" sz="1800" dirty="0">
                <a:effectLst/>
                <a:latin typeface="Arial" panose="020B0604020202020204" pitchFamily="34" charset="0"/>
                <a:ea typeface="Times New Roman" panose="02020603050405020304" pitchFamily="18" charset="0"/>
                <a:cs typeface="Arial" panose="020B0604020202020204" pitchFamily="34" charset="0"/>
              </a:rPr>
              <a:t>04</a:t>
            </a:r>
            <a:r>
              <a:rPr lang="bs-Latn-BA" sz="1800" dirty="0">
                <a:effectLst/>
                <a:latin typeface="Arial" panose="020B0604020202020204" pitchFamily="34" charset="0"/>
                <a:ea typeface="Times New Roman" panose="02020603050405020304" pitchFamily="18" charset="0"/>
                <a:cs typeface="Arial" panose="020B0604020202020204" pitchFamily="34" charset="0"/>
              </a:rPr>
              <a:t> 0 K 008731 18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23.04.2019.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8</a:t>
            </a:fld>
            <a:endParaRPr lang="en-US"/>
          </a:p>
        </p:txBody>
      </p:sp>
    </p:spTree>
    <p:extLst>
      <p:ext uri="{BB962C8B-B14F-4D97-AF65-F5344CB8AC3E}">
        <p14:creationId xmlns:p14="http://schemas.microsoft.com/office/powerpoint/2010/main" val="287142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496C-8D4A-4184-A9AA-CB721A6358C8}"/>
              </a:ext>
            </a:extLst>
          </p:cNvPr>
          <p:cNvSpPr>
            <a:spLocks noGrp="1"/>
          </p:cNvSpPr>
          <p:nvPr>
            <p:ph type="title"/>
          </p:nvPr>
        </p:nvSpPr>
        <p:spPr>
          <a:xfrm>
            <a:off x="677334" y="609600"/>
            <a:ext cx="8596668" cy="1103790"/>
          </a:xfrm>
        </p:spPr>
        <p:txBody>
          <a:bodyPr>
            <a:normAutofit/>
          </a:bodyPr>
          <a:lstStyle/>
          <a:p>
            <a:r>
              <a:rPr lang="bs-Latn-BA" sz="3200" dirty="0" err="1"/>
              <a:t>Navođenje</a:t>
            </a:r>
            <a:r>
              <a:rPr lang="bs-Latn-BA" sz="3200" dirty="0"/>
              <a:t> razloga o odlučnim činjenicama (</a:t>
            </a:r>
            <a:r>
              <a:rPr lang="bs-Latn-BA" sz="3200" dirty="0" smtClean="0"/>
              <a:t>subjektivni odnos učinitelja prema </a:t>
            </a:r>
            <a:r>
              <a:rPr lang="bs-Latn-BA" sz="3200" dirty="0" err="1" smtClean="0"/>
              <a:t>k.d</a:t>
            </a:r>
            <a:r>
              <a:rPr lang="bs-Latn-BA" sz="3200" dirty="0" smtClean="0"/>
              <a:t>.)</a:t>
            </a:r>
            <a:endParaRPr lang="en-US" sz="3200" dirty="0"/>
          </a:p>
        </p:txBody>
      </p:sp>
      <p:sp>
        <p:nvSpPr>
          <p:cNvPr id="3" name="Content Placeholder 2">
            <a:extLst>
              <a:ext uri="{FF2B5EF4-FFF2-40B4-BE49-F238E27FC236}">
                <a16:creationId xmlns:a16="http://schemas.microsoft.com/office/drawing/2014/main" id="{9824E79C-C396-45EE-9921-62B3BE31F801}"/>
              </a:ext>
            </a:extLst>
          </p:cNvPr>
          <p:cNvSpPr>
            <a:spLocks noGrp="1"/>
          </p:cNvSpPr>
          <p:nvPr>
            <p:ph idx="1"/>
          </p:nvPr>
        </p:nvSpPr>
        <p:spPr>
          <a:xfrm>
            <a:off x="677334" y="1713390"/>
            <a:ext cx="8596668" cy="4535009"/>
          </a:xfrm>
        </p:spPr>
        <p:txBody>
          <a:bodyPr>
            <a:normAutofit fontScale="92500" lnSpcReduction="10000"/>
          </a:bodyPr>
          <a:lstStyle/>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Iz sadržaja izreke pobijane presude proizilazi da je optužena S.J., nakon pretresa provedenog pred drugostepenim sudom, oglašena krivom da je učinila krivično djelo </a:t>
            </a:r>
            <a:r>
              <a:rPr lang="bs-Latn-BA" sz="1800" dirty="0">
                <a:effectLst/>
                <a:latin typeface="Arial" panose="020B0604020202020204" pitchFamily="34" charset="0"/>
                <a:ea typeface="Times New Roman" panose="02020603050405020304" pitchFamily="18" charset="0"/>
                <a:cs typeface="Arial" panose="020B0604020202020204" pitchFamily="34" charset="0"/>
              </a:rPr>
              <a:t>Nesavjestan rad u službi iz člana 387. stav 2. u vezi stava 1.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U smislu člana 35. stav 1.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krivica za predmetno krivično djelo može postojati ako je učinitelj, koji je uračunljiv (što u konkretnom slučaju nije sporno),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postupao sa umišljajem pri </a:t>
            </a:r>
            <a:r>
              <a:rPr lang="bs-Latn-BA" sz="1800" b="1" dirty="0" err="1">
                <a:effectLst/>
                <a:latin typeface="Arial" panose="020B0604020202020204" pitchFamily="34" charset="0"/>
                <a:ea typeface="Times New Roman" panose="02020603050405020304" pitchFamily="18" charset="0"/>
                <a:cs typeface="Arial" panose="020B0604020202020204" pitchFamily="34" charset="0"/>
              </a:rPr>
              <a:t>izvršenju</a:t>
            </a:r>
            <a:r>
              <a:rPr lang="bs-Latn-BA" sz="1800" b="1" dirty="0">
                <a:effectLst/>
                <a:latin typeface="Arial" panose="020B0604020202020204" pitchFamily="34" charset="0"/>
                <a:ea typeface="Times New Roman" panose="02020603050405020304" pitchFamily="18" charset="0"/>
                <a:cs typeface="Arial" panose="020B0604020202020204" pitchFamily="34" charset="0"/>
              </a:rPr>
              <a:t> istog</a:t>
            </a:r>
            <a:r>
              <a:rPr lang="bs-Latn-BA" sz="1800" dirty="0">
                <a:effectLst/>
                <a:latin typeface="Arial" panose="020B0604020202020204" pitchFamily="34" charset="0"/>
                <a:ea typeface="Times New Roman" panose="02020603050405020304" pitchFamily="18" charset="0"/>
                <a:cs typeface="Arial" panose="020B0604020202020204" pitchFamily="34" charset="0"/>
              </a:rPr>
              <a:t>. Međutim, iako su optužena i njen branitelj u završnoj riječi iznijeli tvrdnje iz kojih proizilazi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negiranje optužene da je u vezi predmetnog događaja svjesno i voljno postupala</a:t>
            </a:r>
            <a:r>
              <a:rPr lang="bs-Latn-BA" sz="1800" dirty="0">
                <a:effectLst/>
                <a:latin typeface="Arial" panose="020B0604020202020204" pitchFamily="34" charset="0"/>
                <a:ea typeface="Times New Roman" panose="02020603050405020304" pitchFamily="18" charset="0"/>
                <a:cs typeface="Arial" panose="020B0604020202020204" pitchFamily="34" charset="0"/>
              </a:rPr>
              <a:t> očito nesavjesno u vršenju dužnosti, drugostepeni sud u obrazloženju pobijanog rješenja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ne daje nikakve razloge za </a:t>
            </a:r>
            <a:r>
              <a:rPr lang="bs-Latn-BA" sz="1800" b="1" dirty="0" err="1">
                <a:effectLst/>
                <a:latin typeface="Arial" panose="020B0604020202020204" pitchFamily="34" charset="0"/>
                <a:ea typeface="Times New Roman" panose="02020603050405020304" pitchFamily="18" charset="0"/>
                <a:cs typeface="Arial" panose="020B0604020202020204" pitchFamily="34" charset="0"/>
              </a:rPr>
              <a:t>izvođenje</a:t>
            </a:r>
            <a:r>
              <a:rPr lang="bs-Latn-BA" sz="1800" b="1" dirty="0">
                <a:effectLst/>
                <a:latin typeface="Arial" panose="020B0604020202020204" pitchFamily="34" charset="0"/>
                <a:ea typeface="Times New Roman" panose="02020603050405020304" pitchFamily="18" charset="0"/>
                <a:cs typeface="Arial" panose="020B0604020202020204" pitchFamily="34" charset="0"/>
              </a:rPr>
              <a:t> suprotnog zaključka da je optužena predmetno krivično djelo počinila sa umišljajem</a:t>
            </a:r>
            <a:r>
              <a:rPr lang="bs-Latn-BA" sz="1800" dirty="0">
                <a:effectLst/>
                <a:latin typeface="Arial" panose="020B0604020202020204" pitchFamily="34" charset="0"/>
                <a:ea typeface="Times New Roman" panose="02020603050405020304" pitchFamily="18" charset="0"/>
                <a:cs typeface="Arial" panose="020B0604020202020204" pitchFamily="34" charset="0"/>
              </a:rPr>
              <a:t>. Kako umišljaj kao sastavni dio subjektivne komponente krivičnog djela predstavlja odlučnu činjenicu, to potpuni izostanak razloga u pogledu tog elementa krivičnog djela u pobijanoj presudi, na što je opravdano ukazano žalbom branitelja optužene, ima za posljedicu da pobijana presuda nema razloga o odlučnim činjenicama, čime je učinjena bitna </a:t>
            </a:r>
            <a:r>
              <a:rPr lang="hr-HR" sz="1800" dirty="0">
                <a:effectLst/>
                <a:latin typeface="Arial" panose="020B0604020202020204" pitchFamily="34" charset="0"/>
                <a:ea typeface="Times New Roman" panose="02020603050405020304" pitchFamily="18" charset="0"/>
                <a:cs typeface="Arial" panose="020B0604020202020204" pitchFamily="34" charset="0"/>
              </a:rPr>
              <a:t>povreda odredaba krivičnog postupka iz člana 312. stav 1. tačka k) ZKP FBiH. </a:t>
            </a:r>
          </a:p>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(Rješenje Vrhovnog suda FBiH broj 68</a:t>
            </a:r>
            <a:r>
              <a:rPr lang="bs-Latn-BA" sz="1800" dirty="0">
                <a:effectLst/>
                <a:latin typeface="Arial" panose="020B0604020202020204" pitchFamily="34" charset="0"/>
                <a:ea typeface="Times New Roman" panose="02020603050405020304" pitchFamily="18" charset="0"/>
                <a:cs typeface="Arial" panose="020B0604020202020204" pitchFamily="34" charset="0"/>
              </a:rPr>
              <a:t> 0 K 036847 19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Kžž</a:t>
            </a:r>
            <a:r>
              <a:rPr lang="bs-Latn-BA" sz="1800" dirty="0">
                <a:effectLst/>
                <a:latin typeface="Arial" panose="020B0604020202020204" pitchFamily="34" charset="0"/>
                <a:ea typeface="Times New Roman" panose="02020603050405020304" pitchFamily="18" charset="0"/>
                <a:cs typeface="Arial" panose="020B0604020202020204" pitchFamily="34" charset="0"/>
              </a:rPr>
              <a:t> od 29.10.2019. godine)</a:t>
            </a:r>
            <a:endParaRPr lang="hr-HR"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6BCB70C-A915-4109-B598-201E131CA1A2}" type="slidenum">
              <a:rPr lang="en-US" smtClean="0"/>
              <a:t>9</a:t>
            </a:fld>
            <a:endParaRPr lang="en-US"/>
          </a:p>
        </p:txBody>
      </p:sp>
    </p:spTree>
    <p:extLst>
      <p:ext uri="{BB962C8B-B14F-4D97-AF65-F5344CB8AC3E}">
        <p14:creationId xmlns:p14="http://schemas.microsoft.com/office/powerpoint/2010/main" val="26799587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676</TotalTime>
  <Words>4898</Words>
  <Application>Microsoft Office PowerPoint</Application>
  <PresentationFormat>Widescreen</PresentationFormat>
  <Paragraphs>150</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Times New Roman</vt:lpstr>
      <vt:lpstr>Trebuchet MS</vt:lpstr>
      <vt:lpstr>Wingdings</vt:lpstr>
      <vt:lpstr>Wingdings 3</vt:lpstr>
      <vt:lpstr>Facet</vt:lpstr>
      <vt:lpstr>OBRAZLOŽENJE PRESUDE</vt:lpstr>
      <vt:lpstr>Sadržaj (obrazloženja) presude (član 305. ZKP FBiH / član 304. ZKP RS) </vt:lpstr>
      <vt:lpstr>Obrazloženje presude kojom se optuženi oslobađa od optužbe</vt:lpstr>
      <vt:lpstr>Obrazloženje presude kojom se optužba odbija</vt:lpstr>
      <vt:lpstr>Obrazloženje presude na osnovu priznanja krivice</vt:lpstr>
      <vt:lpstr>Obrazloženje presude na osnovu sporazuma o priznanju krivici</vt:lpstr>
      <vt:lpstr>Obrazloženje presude kojom se izdaje kazneni nalog (član 354. stav 2. ZKP FBIH / član 362. stav 2. ZKP RS) </vt:lpstr>
      <vt:lpstr>Navođenje razloga o odlučnim činjenicama</vt:lpstr>
      <vt:lpstr>Navođenje razloga o odlučnim činjenicama (subjektivni odnos učinitelja prema k.d.)</vt:lpstr>
      <vt:lpstr>Ocjena vjerodostojnosti protivrječnih dokaza</vt:lpstr>
      <vt:lpstr>Navođenje razloga o rješavanju pravnih pitanja I</vt:lpstr>
      <vt:lpstr>Navođenje razloga o rješavanju pravnih pitanja II</vt:lpstr>
      <vt:lpstr>Navođenje razloga o podstrekavanju</vt:lpstr>
      <vt:lpstr>Navođenje razloga za odbijanje dokaznog prijedloga</vt:lpstr>
      <vt:lpstr>Obaveza suda da odgovori na prigovor o zakonitosti dokaza</vt:lpstr>
      <vt:lpstr>Izreka u suprotnosti sa obrazloženjem</vt:lpstr>
      <vt:lpstr>Obrazloženje presude na osnovu priznanja krivice</vt:lpstr>
      <vt:lpstr>Obrazloženje presude na osnovu sporazuma o priznanju krivice</vt:lpstr>
      <vt:lpstr>Navođenje razloga kojima se sud rukovodio pri ublažavanju kazne</vt:lpstr>
      <vt:lpstr>Navođenje razloga za opozivanje uslovne osude</vt:lpstr>
      <vt:lpstr>Navođenje razloga za odluku o imovinskopravnom zahtjevu</vt:lpstr>
      <vt:lpstr>Navođenje razloga za odluku o troškovima postupka</vt:lpstr>
      <vt:lpstr>Metodologija izrade obrazloženja presude</vt:lpstr>
      <vt:lpstr>Predlog strukture obrazloženja: </vt:lpstr>
      <vt:lpstr>Elementi koji utiču na kvalitet obrazloženja presude</vt:lpstr>
      <vt:lpstr>Metodi pravne analize kao pomoćno sredstvo za pisanje pravnih dokumenata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OBRAZLOŽENJE PRESUDE</dc:title>
  <dc:creator>Emir N</dc:creator>
  <cp:lastModifiedBy>Emir Neradin</cp:lastModifiedBy>
  <cp:revision>40</cp:revision>
  <cp:lastPrinted>2022-04-04T15:01:48Z</cp:lastPrinted>
  <dcterms:created xsi:type="dcterms:W3CDTF">2021-03-13T14:36:56Z</dcterms:created>
  <dcterms:modified xsi:type="dcterms:W3CDTF">2022-04-04T15:02:00Z</dcterms:modified>
</cp:coreProperties>
</file>