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26"/>
  </p:notesMasterIdLst>
  <p:sldIdLst>
    <p:sldId id="256" r:id="rId2"/>
    <p:sldId id="259" r:id="rId3"/>
    <p:sldId id="260" r:id="rId4"/>
    <p:sldId id="257" r:id="rId5"/>
    <p:sldId id="261" r:id="rId6"/>
    <p:sldId id="258" r:id="rId7"/>
    <p:sldId id="264" r:id="rId8"/>
    <p:sldId id="262" r:id="rId9"/>
    <p:sldId id="289" r:id="rId10"/>
    <p:sldId id="265" r:id="rId11"/>
    <p:sldId id="268" r:id="rId12"/>
    <p:sldId id="263" r:id="rId13"/>
    <p:sldId id="267" r:id="rId14"/>
    <p:sldId id="269" r:id="rId15"/>
    <p:sldId id="272" r:id="rId16"/>
    <p:sldId id="274" r:id="rId17"/>
    <p:sldId id="275" r:id="rId18"/>
    <p:sldId id="273" r:id="rId19"/>
    <p:sldId id="278" r:id="rId20"/>
    <p:sldId id="280" r:id="rId21"/>
    <p:sldId id="281" r:id="rId22"/>
    <p:sldId id="283" r:id="rId23"/>
    <p:sldId id="284" r:id="rId24"/>
    <p:sldId id="287" r:id="rId25"/>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4AAD3CD-33F5-494A-A7F4-05168831F979}" type="datetimeFigureOut">
              <a:rPr lang="bs-Latn-BA" smtClean="0"/>
              <a:t>4.4.2022.</a:t>
            </a:fld>
            <a:endParaRPr lang="bs-Latn-BA"/>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D7E0F14-4BA8-4185-A95A-541577FA2308}" type="slidenum">
              <a:rPr lang="bs-Latn-BA" smtClean="0"/>
              <a:t>‹#›</a:t>
            </a:fld>
            <a:endParaRPr lang="bs-Latn-BA"/>
          </a:p>
        </p:txBody>
      </p:sp>
    </p:spTree>
    <p:extLst>
      <p:ext uri="{BB962C8B-B14F-4D97-AF65-F5344CB8AC3E}">
        <p14:creationId xmlns:p14="http://schemas.microsoft.com/office/powerpoint/2010/main" val="190701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6A1BDF-8ED0-441D-89AD-4A81BC49AD40}"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3248279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B58132-F712-4003-8084-BCE606758C90}"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113294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971F03-BEED-4928-A558-807AF0BCB878}"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7878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A82B30-9DAD-47DC-99C8-96824B14683C}"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2305920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19CAF-C6D1-4153-8416-87162B366DD9}"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7979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84C74-0B41-43B1-93DB-0D9CB1072115}"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3152756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664E6-B97F-4491-829F-868E408DD6EF}"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755540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E3D55A-86C8-46B0-9B15-03C8650D6D11}"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267344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A4DD17-10F2-4DC4-89A2-C147CFAEFE87}"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1849570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ACE057-E5DF-4947-A95F-FBC400DA2BA4}" type="datetime1">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302358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F17CB-B329-40FC-8EEA-A5BFE561FF44}" type="datetime1">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109856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D4E241-80E5-4695-9D41-0279FE5EF511}" type="datetime1">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594898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E9A924-2E97-4492-A544-5318E4835342}" type="datetime1">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343420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05662-CCF8-42C6-84E9-6F1E7F63B188}" type="datetime1">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2057327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0DFF86-8EB0-4E2F-98A3-EA3506E0EB38}" type="datetime1">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2C933-2EFF-4CC9-B21B-97B94B6F8C2B}" type="slidenum">
              <a:rPr lang="en-US" smtClean="0"/>
              <a:t>‹#›</a:t>
            </a:fld>
            <a:endParaRPr lang="en-US"/>
          </a:p>
        </p:txBody>
      </p:sp>
    </p:spTree>
    <p:extLst>
      <p:ext uri="{BB962C8B-B14F-4D97-AF65-F5344CB8AC3E}">
        <p14:creationId xmlns:p14="http://schemas.microsoft.com/office/powerpoint/2010/main" val="1472363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2C933-2EFF-4CC9-B21B-97B94B6F8C2B}" type="slidenum">
              <a:rPr lang="en-US" smtClean="0"/>
              <a:t>‹#›</a:t>
            </a:fld>
            <a:endParaRPr lang="en-US"/>
          </a:p>
        </p:txBody>
      </p:sp>
      <p:sp>
        <p:nvSpPr>
          <p:cNvPr id="5" name="Date Placeholder 4"/>
          <p:cNvSpPr>
            <a:spLocks noGrp="1"/>
          </p:cNvSpPr>
          <p:nvPr>
            <p:ph type="dt" sz="half" idx="10"/>
          </p:nvPr>
        </p:nvSpPr>
        <p:spPr/>
        <p:txBody>
          <a:bodyPr/>
          <a:lstStyle/>
          <a:p>
            <a:fld id="{9A762C22-47A2-4686-B600-DD81F6F4C899}" type="datetime1">
              <a:rPr lang="en-US" smtClean="0"/>
              <a:t>4/4/2022</a:t>
            </a:fld>
            <a:endParaRPr lang="en-US"/>
          </a:p>
        </p:txBody>
      </p:sp>
    </p:spTree>
    <p:extLst>
      <p:ext uri="{BB962C8B-B14F-4D97-AF65-F5344CB8AC3E}">
        <p14:creationId xmlns:p14="http://schemas.microsoft.com/office/powerpoint/2010/main" val="1933464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15D86C-5779-467B-9E1D-14149BBC3A85}" type="datetime1">
              <a:rPr lang="en-US" smtClean="0"/>
              <a:t>4/4/2022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12C933-2EFF-4CC9-B21B-97B94B6F8C2B}" type="slidenum">
              <a:rPr lang="en-US" smtClean="0"/>
              <a:t>‹#›</a:t>
            </a:fld>
            <a:endParaRPr lang="en-US"/>
          </a:p>
        </p:txBody>
      </p:sp>
    </p:spTree>
    <p:extLst>
      <p:ext uri="{BB962C8B-B14F-4D97-AF65-F5344CB8AC3E}">
        <p14:creationId xmlns:p14="http://schemas.microsoft.com/office/powerpoint/2010/main" val="53155855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A1BA-D0C0-4F28-A62D-B3B55DDAE7AE}"/>
              </a:ext>
            </a:extLst>
          </p:cNvPr>
          <p:cNvSpPr>
            <a:spLocks noGrp="1"/>
          </p:cNvSpPr>
          <p:nvPr>
            <p:ph type="ctrTitle"/>
          </p:nvPr>
        </p:nvSpPr>
        <p:spPr/>
        <p:txBody>
          <a:bodyPr/>
          <a:lstStyle/>
          <a:p>
            <a:r>
              <a:rPr lang="bs-Latn-BA" dirty="0"/>
              <a:t>OBAVEZAN SADRŽAJ IZREKE PRESUDE</a:t>
            </a:r>
            <a:endParaRPr lang="en-US" dirty="0"/>
          </a:p>
        </p:txBody>
      </p:sp>
      <p:sp>
        <p:nvSpPr>
          <p:cNvPr id="3" name="Subtitle 2">
            <a:extLst>
              <a:ext uri="{FF2B5EF4-FFF2-40B4-BE49-F238E27FC236}">
                <a16:creationId xmlns:a16="http://schemas.microsoft.com/office/drawing/2014/main" id="{490B4D25-462B-4D7A-A0A1-A15B1D304572}"/>
              </a:ext>
            </a:extLst>
          </p:cNvPr>
          <p:cNvSpPr>
            <a:spLocks noGrp="1"/>
          </p:cNvSpPr>
          <p:nvPr>
            <p:ph type="subTitle" idx="1"/>
          </p:nvPr>
        </p:nvSpPr>
        <p:spPr/>
        <p:txBody>
          <a:bodyPr/>
          <a:lstStyle/>
          <a:p>
            <a:r>
              <a:rPr lang="bs-Latn-BA" dirty="0"/>
              <a:t>Emir Neradin, sudija Vrhovnog suda Federacije Bosne i Hercegovine</a:t>
            </a:r>
            <a:endParaRPr lang="en-US" dirty="0"/>
          </a:p>
        </p:txBody>
      </p:sp>
    </p:spTree>
    <p:extLst>
      <p:ext uri="{BB962C8B-B14F-4D97-AF65-F5344CB8AC3E}">
        <p14:creationId xmlns:p14="http://schemas.microsoft.com/office/powerpoint/2010/main" val="3463790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D53E-8D71-44B1-996E-18F9B17C6D7D}"/>
              </a:ext>
            </a:extLst>
          </p:cNvPr>
          <p:cNvSpPr>
            <a:spLocks noGrp="1"/>
          </p:cNvSpPr>
          <p:nvPr>
            <p:ph type="title"/>
          </p:nvPr>
        </p:nvSpPr>
        <p:spPr>
          <a:xfrm>
            <a:off x="677334" y="609601"/>
            <a:ext cx="8596668" cy="1210490"/>
          </a:xfrm>
        </p:spPr>
        <p:txBody>
          <a:bodyPr>
            <a:normAutofit fontScale="90000"/>
          </a:bodyPr>
          <a:lstStyle/>
          <a:p>
            <a:r>
              <a:rPr lang="bs-Latn-BA" sz="2800" dirty="0"/>
              <a:t>Činjenice i okolnosti koje čine obilježje krivičnog djela </a:t>
            </a:r>
            <a:r>
              <a:rPr lang="bs-Latn-BA" sz="2800" dirty="0" smtClean="0"/>
              <a:t>(blanketni </a:t>
            </a:r>
            <a:r>
              <a:rPr lang="bs-Latn-BA" sz="2800" dirty="0"/>
              <a:t>propisi </a:t>
            </a:r>
            <a:r>
              <a:rPr lang="bs-Latn-BA" sz="2800" dirty="0" smtClean="0"/>
              <a:t>u vezi prekoračenja </a:t>
            </a:r>
            <a:r>
              <a:rPr lang="bs-Latn-BA" sz="2800" dirty="0"/>
              <a:t>ovlaštenja kod k.d. Zloupotrebe položaja ili </a:t>
            </a:r>
            <a:r>
              <a:rPr lang="bs-Latn-BA" sz="2800" dirty="0" smtClean="0"/>
              <a:t>ovlasti i posljedica)</a:t>
            </a:r>
            <a:endParaRPr lang="en-US" sz="2800" dirty="0"/>
          </a:p>
        </p:txBody>
      </p:sp>
      <p:sp>
        <p:nvSpPr>
          <p:cNvPr id="3" name="Content Placeholder 2">
            <a:extLst>
              <a:ext uri="{FF2B5EF4-FFF2-40B4-BE49-F238E27FC236}">
                <a16:creationId xmlns:a16="http://schemas.microsoft.com/office/drawing/2014/main" id="{AA1B66FD-322A-47F2-BE1E-EDBB1E18DF5C}"/>
              </a:ext>
            </a:extLst>
          </p:cNvPr>
          <p:cNvSpPr>
            <a:spLocks noGrp="1"/>
          </p:cNvSpPr>
          <p:nvPr>
            <p:ph idx="1"/>
          </p:nvPr>
        </p:nvSpPr>
        <p:spPr>
          <a:xfrm>
            <a:off x="677334" y="1908698"/>
            <a:ext cx="8596668" cy="4581749"/>
          </a:xfrm>
        </p:spPr>
        <p:txBody>
          <a:bodyPr>
            <a:normAutofit/>
          </a:bodyPr>
          <a:lstStyle/>
          <a:p>
            <a:pPr algn="just"/>
            <a:r>
              <a:rPr lang="bs-Latn-BA" sz="1800" dirty="0">
                <a:effectLst/>
                <a:latin typeface="Arial" panose="020B0604020202020204" pitchFamily="34" charset="0"/>
                <a:ea typeface="Times New Roman" panose="02020603050405020304" pitchFamily="18" charset="0"/>
                <a:cs typeface="Arial" panose="020B0604020202020204" pitchFamily="34" charset="0"/>
              </a:rPr>
              <a:t>Činjenični opis krivičnog djela u tački 6. izreke pobijane presude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ne sadrži činjenice i okolnosti </a:t>
            </a:r>
            <a:r>
              <a:rPr lang="bs-Latn-BA" sz="1800" dirty="0">
                <a:effectLst/>
                <a:latin typeface="Arial" panose="020B0604020202020204" pitchFamily="34" charset="0"/>
                <a:ea typeface="Times New Roman" panose="02020603050405020304" pitchFamily="18" charset="0"/>
                <a:cs typeface="Arial" panose="020B0604020202020204" pitchFamily="34" charset="0"/>
              </a:rPr>
              <a:t>iz kojih proizilazi da je optuženi S.E. prekoračenjem granica svojih ovlašćenja </a:t>
            </a:r>
            <a:r>
              <a:rPr lang="hr-HR" sz="1800" b="1" dirty="0" smtClean="0">
                <a:effectLst/>
                <a:latin typeface="Arial" panose="020B0604020202020204" pitchFamily="34" charset="0"/>
                <a:ea typeface="Times New Roman" panose="02020603050405020304" pitchFamily="18" charset="0"/>
                <a:cs typeface="Arial" panose="020B0604020202020204" pitchFamily="34" charset="0"/>
              </a:rPr>
              <a:t>pribavio </a:t>
            </a:r>
            <a:r>
              <a:rPr lang="hr-HR" sz="1800" b="1" dirty="0">
                <a:effectLst/>
                <a:latin typeface="Arial" panose="020B0604020202020204" pitchFamily="34" charset="0"/>
                <a:ea typeface="Times New Roman" panose="02020603050405020304" pitchFamily="18" charset="0"/>
                <a:cs typeface="Arial" panose="020B0604020202020204" pitchFamily="34" charset="0"/>
              </a:rPr>
              <a:t>sebi ili drugom kakvu korist, drugome nanio kakvu štetu ili teže povrijedio prava drugoga</a:t>
            </a:r>
            <a:r>
              <a:rPr lang="hr-HR" sz="1800" dirty="0">
                <a:effectLst/>
                <a:latin typeface="Arial" panose="020B0604020202020204" pitchFamily="34" charset="0"/>
                <a:ea typeface="Times New Roman" panose="02020603050405020304" pitchFamily="18" charset="0"/>
                <a:cs typeface="Arial" panose="020B0604020202020204" pitchFamily="34" charset="0"/>
              </a:rPr>
              <a:t>, što je konstitutivni element ovog krivičnog djela, niti je u činjeničnom opisu navedeno </a:t>
            </a:r>
            <a:r>
              <a:rPr lang="hr-HR" sz="1800" b="1" dirty="0">
                <a:effectLst/>
                <a:latin typeface="Arial" panose="020B0604020202020204" pitchFamily="34" charset="0"/>
                <a:ea typeface="Times New Roman" panose="02020603050405020304" pitchFamily="18" charset="0"/>
                <a:cs typeface="Arial" panose="020B0604020202020204" pitchFamily="34" charset="0"/>
              </a:rPr>
              <a:t>koje odredbe zakona ili općeg akta je optuženi povrijedio prekoračivši granice svojih ovlašćenja</a:t>
            </a:r>
            <a:r>
              <a:rPr lang="hr-HR" sz="1800" dirty="0">
                <a:effectLst/>
                <a:latin typeface="Arial" panose="020B0604020202020204" pitchFamily="34" charset="0"/>
                <a:ea typeface="Times New Roman" panose="02020603050405020304" pitchFamily="18" charset="0"/>
                <a:cs typeface="Arial" panose="020B0604020202020204" pitchFamily="34" charset="0"/>
              </a:rPr>
              <a:t>, kako se ukazuje žalbom branitelja optuženog. Iz navedenih razloga u činjeničnom opisu krivičnog djela u tački 6. izreke pobijane presude </a:t>
            </a:r>
            <a:r>
              <a:rPr lang="hr-HR" sz="1800" b="1" dirty="0">
                <a:effectLst/>
                <a:latin typeface="Arial" panose="020B0604020202020204" pitchFamily="34" charset="0"/>
                <a:ea typeface="Times New Roman" panose="02020603050405020304" pitchFamily="18" charset="0"/>
                <a:cs typeface="Arial" panose="020B0604020202020204" pitchFamily="34" charset="0"/>
              </a:rPr>
              <a:t>nisu navedene činjenice i okolnosti koje čine zakonska obilježja krivičnog djela</a:t>
            </a:r>
            <a:r>
              <a:rPr lang="hr-HR" sz="1800" dirty="0">
                <a:effectLst/>
                <a:latin typeface="Arial" panose="020B0604020202020204" pitchFamily="34" charset="0"/>
                <a:ea typeface="Times New Roman" panose="02020603050405020304" pitchFamily="18" charset="0"/>
                <a:cs typeface="Arial" panose="020B0604020202020204" pitchFamily="34" charset="0"/>
              </a:rPr>
              <a:t> Zloupotreba položaja ili ovlašćenja iz člana 383. stav 1. KZ FBiH, odnosno one od kojih zavisi primjena određene odredbe krivičnog zakona, kako to zahtjeva odredba člana 300. stav 1. tačka a) </a:t>
            </a:r>
            <a:r>
              <a:rPr lang="hr-HR" sz="1800" dirty="0" smtClean="0">
                <a:effectLst/>
                <a:latin typeface="Arial" panose="020B0604020202020204" pitchFamily="34" charset="0"/>
                <a:ea typeface="Times New Roman" panose="02020603050405020304" pitchFamily="18" charset="0"/>
                <a:cs typeface="Arial" panose="020B0604020202020204" pitchFamily="34" charset="0"/>
              </a:rPr>
              <a:t>ZKP FBiH (...). </a:t>
            </a:r>
          </a:p>
          <a:p>
            <a:pPr algn="just"/>
            <a:r>
              <a:rPr lang="hr-HR" dirty="0" smtClean="0">
                <a:latin typeface="Arial" panose="020B0604020202020204" pitchFamily="34" charset="0"/>
                <a:cs typeface="Arial" panose="020B0604020202020204" pitchFamily="34" charset="0"/>
              </a:rPr>
              <a:t>(</a:t>
            </a:r>
            <a:r>
              <a:rPr lang="hr-HR" dirty="0">
                <a:latin typeface="Arial" panose="020B0604020202020204" pitchFamily="34" charset="0"/>
                <a:cs typeface="Arial" panose="020B0604020202020204" pitchFamily="34" charset="0"/>
              </a:rPr>
              <a:t>Presuda Vrhovnog suda </a:t>
            </a:r>
            <a:r>
              <a:rPr lang="hr-HR" dirty="0" smtClean="0">
                <a:latin typeface="Arial" panose="020B0604020202020204" pitchFamily="34" charset="0"/>
                <a:cs typeface="Arial" panose="020B0604020202020204" pitchFamily="34" charset="0"/>
              </a:rPr>
              <a:t>FBiH </a:t>
            </a:r>
            <a:r>
              <a:rPr lang="hr-HR" dirty="0">
                <a:latin typeface="Arial" panose="020B0604020202020204" pitchFamily="34" charset="0"/>
                <a:cs typeface="Arial" panose="020B0604020202020204" pitchFamily="34" charset="0"/>
              </a:rPr>
              <a:t>broj </a:t>
            </a:r>
            <a:r>
              <a:rPr lang="hr-HR" sz="1800" dirty="0">
                <a:effectLst/>
                <a:latin typeface="Arial" panose="020B0604020202020204" pitchFamily="34" charset="0"/>
                <a:ea typeface="Times New Roman" panose="02020603050405020304" pitchFamily="18" charset="0"/>
                <a:cs typeface="Arial" panose="020B0604020202020204" pitchFamily="34" charset="0"/>
              </a:rPr>
              <a:t>09 0 K 022419 17 Kž od 21.03.2019.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10</a:t>
            </a:fld>
            <a:endParaRPr lang="en-US"/>
          </a:p>
        </p:txBody>
      </p:sp>
    </p:spTree>
    <p:extLst>
      <p:ext uri="{BB962C8B-B14F-4D97-AF65-F5344CB8AC3E}">
        <p14:creationId xmlns:p14="http://schemas.microsoft.com/office/powerpoint/2010/main" val="560263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FE82D-CF7C-4E3F-AD72-5D265E7E0C8D}"/>
              </a:ext>
            </a:extLst>
          </p:cNvPr>
          <p:cNvSpPr>
            <a:spLocks noGrp="1"/>
          </p:cNvSpPr>
          <p:nvPr>
            <p:ph type="title"/>
          </p:nvPr>
        </p:nvSpPr>
        <p:spPr>
          <a:xfrm>
            <a:off x="677334" y="609600"/>
            <a:ext cx="8596668" cy="997258"/>
          </a:xfrm>
        </p:spPr>
        <p:txBody>
          <a:bodyPr>
            <a:normAutofit/>
          </a:bodyPr>
          <a:lstStyle/>
          <a:p>
            <a:r>
              <a:rPr lang="bs-Latn-BA" sz="2400" dirty="0"/>
              <a:t>Činjenice i okolnosti koje čine obilježja krivičnog djela (blanketni propisi kod </a:t>
            </a:r>
            <a:r>
              <a:rPr lang="bs-Latn-BA" sz="2400" dirty="0" err="1"/>
              <a:t>k.d</a:t>
            </a:r>
            <a:r>
              <a:rPr lang="bs-Latn-BA" sz="2400" dirty="0"/>
              <a:t>. protiv bezbjednosti saobraćaja)</a:t>
            </a:r>
            <a:endParaRPr lang="en-US" sz="2400" dirty="0"/>
          </a:p>
        </p:txBody>
      </p:sp>
      <p:sp>
        <p:nvSpPr>
          <p:cNvPr id="3" name="Content Placeholder 2">
            <a:extLst>
              <a:ext uri="{FF2B5EF4-FFF2-40B4-BE49-F238E27FC236}">
                <a16:creationId xmlns:a16="http://schemas.microsoft.com/office/drawing/2014/main" id="{3B8618DD-3249-4995-927A-F97A7D4B7517}"/>
              </a:ext>
            </a:extLst>
          </p:cNvPr>
          <p:cNvSpPr>
            <a:spLocks noGrp="1"/>
          </p:cNvSpPr>
          <p:nvPr>
            <p:ph idx="1"/>
          </p:nvPr>
        </p:nvSpPr>
        <p:spPr>
          <a:xfrm>
            <a:off x="677334" y="1606859"/>
            <a:ext cx="8596668" cy="4434504"/>
          </a:xfrm>
        </p:spPr>
        <p:txBody>
          <a:bodyPr>
            <a:normAutofit/>
          </a:bodyPr>
          <a:lstStyle/>
          <a:p>
            <a:pPr algn="just"/>
            <a:r>
              <a:rPr lang="bs-Latn-BA" sz="1800" dirty="0" smtClean="0">
                <a:effectLst/>
                <a:latin typeface="Arial" panose="020B0604020202020204" pitchFamily="34" charset="0"/>
                <a:ea typeface="Times New Roman" panose="02020603050405020304" pitchFamily="18" charset="0"/>
                <a:cs typeface="Arial" panose="020B0604020202020204" pitchFamily="34" charset="0"/>
              </a:rPr>
              <a:t>Naime</a:t>
            </a:r>
            <a:r>
              <a:rPr lang="bs-Latn-BA" sz="1800" dirty="0">
                <a:effectLst/>
                <a:latin typeface="Arial" panose="020B0604020202020204" pitchFamily="34" charset="0"/>
                <a:ea typeface="Times New Roman" panose="02020603050405020304" pitchFamily="18" charset="0"/>
                <a:cs typeface="Arial" panose="020B0604020202020204" pitchFamily="34" charset="0"/>
              </a:rPr>
              <a:t>, u izreci pobijane presude je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navedeno da je optuženi propustio</a:t>
            </a:r>
            <a:r>
              <a:rPr lang="bs-Latn-BA" sz="1800" dirty="0">
                <a:effectLst/>
                <a:latin typeface="Arial" panose="020B0604020202020204" pitchFamily="34" charset="0"/>
                <a:ea typeface="Times New Roman" panose="02020603050405020304" pitchFamily="18" charset="0"/>
                <a:cs typeface="Arial" panose="020B0604020202020204" pitchFamily="34" charset="0"/>
              </a:rPr>
              <a:t> brzinu kretanja svoga vozila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prilagoditi osobinama i stanju puta, gustoći saobraćaja i slabijoj vidljivosti u noćnim uslovima</a:t>
            </a:r>
            <a:r>
              <a:rPr lang="bs-Latn-BA" sz="1800" dirty="0">
                <a:effectLst/>
                <a:latin typeface="Arial" panose="020B0604020202020204" pitchFamily="34" charset="0"/>
                <a:ea typeface="Times New Roman" panose="02020603050405020304" pitchFamily="18" charset="0"/>
                <a:cs typeface="Arial" panose="020B0604020202020204" pitchFamily="34" charset="0"/>
              </a:rPr>
              <a:t>, dakle, navodi se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zakonski opis blanketne norme </a:t>
            </a:r>
            <a:r>
              <a:rPr lang="bs-Latn-BA" sz="1800" dirty="0">
                <a:effectLst/>
                <a:latin typeface="Arial" panose="020B0604020202020204" pitchFamily="34" charset="0"/>
                <a:ea typeface="Times New Roman" panose="02020603050405020304" pitchFamily="18" charset="0"/>
                <a:cs typeface="Arial" panose="020B0604020202020204" pitchFamily="34" charset="0"/>
              </a:rPr>
              <a:t>iz člana 43. stav 1. ZOOBS na putevima, dok se ne precizira u čemu se ogledaju konkretne osobine i stanje ceste i gustoće saobraćaja, prema kojim optuženi nije prilagodio svoju vožnju, koji nedostaci su po svojoj prirodi takvi, da izreku presude čine nerazumljivom i predstavljaju bitnu povredu odredaba krivičnog postupka iz člana 312. stav 1. tačka k) ZKP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zbog koje se presuda mora ukinuti.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r>
              <a:rPr lang="bs-Latn-BA" dirty="0">
                <a:latin typeface="Arial" panose="020B0604020202020204" pitchFamily="34" charset="0"/>
                <a:cs typeface="Arial" panose="020B0604020202020204" pitchFamily="34" charset="0"/>
              </a:rPr>
              <a:t>(Rješenje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07 0 K 013549 19 </a:t>
            </a:r>
            <a:r>
              <a:rPr lang="bs-Latn-BA" dirty="0" err="1">
                <a:latin typeface="Arial" panose="020B0604020202020204" pitchFamily="34" charset="0"/>
                <a:cs typeface="Arial" panose="020B0604020202020204" pitchFamily="34" charset="0"/>
              </a:rPr>
              <a:t>Kž</a:t>
            </a:r>
            <a:r>
              <a:rPr lang="bs-Latn-BA" dirty="0">
                <a:latin typeface="Arial" panose="020B0604020202020204" pitchFamily="34" charset="0"/>
                <a:cs typeface="Arial" panose="020B0604020202020204" pitchFamily="34" charset="0"/>
              </a:rPr>
              <a:t> od 09.07.2020. godine</a:t>
            </a:r>
            <a:r>
              <a:rPr lang="bs-Latn-BA" dirty="0">
                <a:latin typeface="Arial" panose="020B0604020202020204" pitchFamily="34" charset="0"/>
                <a:ea typeface="Times New Roman" panose="02020603050405020304" pitchFamily="18"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11</a:t>
            </a:fld>
            <a:endParaRPr lang="en-US"/>
          </a:p>
        </p:txBody>
      </p:sp>
    </p:spTree>
    <p:extLst>
      <p:ext uri="{BB962C8B-B14F-4D97-AF65-F5344CB8AC3E}">
        <p14:creationId xmlns:p14="http://schemas.microsoft.com/office/powerpoint/2010/main" val="2514814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6AEAE-F570-4884-8CA6-F8B224C095F3}"/>
              </a:ext>
            </a:extLst>
          </p:cNvPr>
          <p:cNvSpPr>
            <a:spLocks noGrp="1"/>
          </p:cNvSpPr>
          <p:nvPr>
            <p:ph type="title"/>
          </p:nvPr>
        </p:nvSpPr>
        <p:spPr>
          <a:xfrm>
            <a:off x="677334" y="609600"/>
            <a:ext cx="8596668" cy="1130423"/>
          </a:xfrm>
        </p:spPr>
        <p:txBody>
          <a:bodyPr>
            <a:normAutofit fontScale="90000"/>
          </a:bodyPr>
          <a:lstStyle/>
          <a:p>
            <a:r>
              <a:rPr lang="bs-Latn-BA" dirty="0"/>
              <a:t>Činjenice i okolnosti koje čine obilježja krivičnog djela (poseban cilj/namjera)</a:t>
            </a:r>
            <a:endParaRPr lang="en-US" dirty="0"/>
          </a:p>
        </p:txBody>
      </p:sp>
      <p:sp>
        <p:nvSpPr>
          <p:cNvPr id="3" name="Content Placeholder 2">
            <a:extLst>
              <a:ext uri="{FF2B5EF4-FFF2-40B4-BE49-F238E27FC236}">
                <a16:creationId xmlns:a16="http://schemas.microsoft.com/office/drawing/2014/main" id="{5FD594D1-38D7-4170-B246-680B5ADCBE22}"/>
              </a:ext>
            </a:extLst>
          </p:cNvPr>
          <p:cNvSpPr>
            <a:spLocks noGrp="1"/>
          </p:cNvSpPr>
          <p:nvPr>
            <p:ph idx="1"/>
          </p:nvPr>
        </p:nvSpPr>
        <p:spPr>
          <a:xfrm>
            <a:off x="677334" y="1740023"/>
            <a:ext cx="8596668" cy="4580878"/>
          </a:xfrm>
        </p:spPr>
        <p:txBody>
          <a:bodyPr>
            <a:normAutofit/>
          </a:bodyPr>
          <a:lstStyle/>
          <a:p>
            <a:pPr algn="just"/>
            <a:r>
              <a:rPr lang="hr-HR" sz="1800" dirty="0">
                <a:effectLst/>
                <a:latin typeface="Arial" panose="020B0604020202020204" pitchFamily="34" charset="0"/>
                <a:ea typeface="Times New Roman" panose="02020603050405020304" pitchFamily="18" charset="0"/>
                <a:cs typeface="Arial" panose="020B0604020202020204" pitchFamily="34" charset="0"/>
              </a:rPr>
              <a:t>Odredbom člana 290. stav 1. KZ FBiH je propisano da </a:t>
            </a:r>
            <a:r>
              <a:rPr lang="hr-HR" sz="1800" b="1" dirty="0">
                <a:effectLst/>
                <a:latin typeface="Arial" panose="020B0604020202020204" pitchFamily="34" charset="0"/>
                <a:ea typeface="Times New Roman" panose="02020603050405020304" pitchFamily="18" charset="0"/>
                <a:cs typeface="Arial" panose="020B0604020202020204" pitchFamily="34" charset="0"/>
              </a:rPr>
              <a:t>krivično djelo Utaja </a:t>
            </a:r>
            <a:r>
              <a:rPr lang="hr-HR" sz="1800" dirty="0">
                <a:effectLst/>
                <a:latin typeface="Arial" panose="020B0604020202020204" pitchFamily="34" charset="0"/>
                <a:ea typeface="Times New Roman" panose="02020603050405020304" pitchFamily="18" charset="0"/>
                <a:cs typeface="Arial" panose="020B0604020202020204" pitchFamily="34" charset="0"/>
              </a:rPr>
              <a:t>čini onaj ko </a:t>
            </a:r>
            <a:r>
              <a:rPr lang="hr-HR" sz="1800" b="1" dirty="0">
                <a:effectLst/>
                <a:latin typeface="Arial" panose="020B0604020202020204" pitchFamily="34" charset="0"/>
                <a:ea typeface="Times New Roman" panose="02020603050405020304" pitchFamily="18" charset="0"/>
                <a:cs typeface="Arial" panose="020B0604020202020204" pitchFamily="34" charset="0"/>
              </a:rPr>
              <a:t>s ciljem</a:t>
            </a:r>
            <a:r>
              <a:rPr lang="hr-HR" sz="1800" dirty="0">
                <a:effectLst/>
                <a:latin typeface="Arial" panose="020B0604020202020204" pitchFamily="34" charset="0"/>
                <a:ea typeface="Times New Roman" panose="02020603050405020304" pitchFamily="18" charset="0"/>
                <a:cs typeface="Arial" panose="020B0604020202020204" pitchFamily="34" charset="0"/>
              </a:rPr>
              <a:t> </a:t>
            </a:r>
            <a:r>
              <a:rPr lang="hr-HR" sz="1800" b="1" dirty="0">
                <a:effectLst/>
                <a:latin typeface="Arial" panose="020B0604020202020204" pitchFamily="34" charset="0"/>
                <a:ea typeface="Times New Roman" panose="02020603050405020304" pitchFamily="18" charset="0"/>
                <a:cs typeface="Arial" panose="020B0604020202020204" pitchFamily="34" charset="0"/>
              </a:rPr>
              <a:t>da sebi ili drugom pribavi imovinsku korist </a:t>
            </a:r>
            <a:r>
              <a:rPr lang="hr-HR" sz="1800" dirty="0">
                <a:effectLst/>
                <a:latin typeface="Arial" panose="020B0604020202020204" pitchFamily="34" charset="0"/>
                <a:ea typeface="Times New Roman" panose="02020603050405020304" pitchFamily="18" charset="0"/>
                <a:cs typeface="Arial" panose="020B0604020202020204" pitchFamily="34" charset="0"/>
              </a:rPr>
              <a:t>protivpravno zadrži tuđu pokretninu koja mu je povjerena. Kod krivičnog djela utaje, učinitelj protivpravno zadržava tuđu pokretninu u namjeri da njenim zadržavanjem pribavi imovinsku korist sebi ili drugom. Međutim, činjenični opis krivičnog djela u izreci pobijane presude ne sadrži činjenice i okolnosti iz kojih proizilazi da je optuženi G.D. svoje radnje </a:t>
            </a:r>
            <a:r>
              <a:rPr lang="hr-HR" sz="1800" b="1" dirty="0">
                <a:effectLst/>
                <a:latin typeface="Arial" panose="020B0604020202020204" pitchFamily="34" charset="0"/>
                <a:ea typeface="Times New Roman" panose="02020603050405020304" pitchFamily="18" charset="0"/>
                <a:cs typeface="Arial" panose="020B0604020202020204" pitchFamily="34" charset="0"/>
              </a:rPr>
              <a:t>poduzeo s ciljem da sebi ili drugom pribavi imovinsku korist protivpravnim zadržavanjem tuđe pokretnine</a:t>
            </a:r>
            <a:r>
              <a:rPr lang="hr-HR" dirty="0">
                <a:latin typeface="Arial" panose="020B0604020202020204" pitchFamily="34" charset="0"/>
                <a:ea typeface="Times New Roman" panose="02020603050405020304" pitchFamily="18" charset="0"/>
                <a:cs typeface="Arial" panose="020B0604020202020204" pitchFamily="34" charset="0"/>
              </a:rPr>
              <a:t> (</a:t>
            </a:r>
            <a:r>
              <a:rPr lang="hr-HR" sz="1800" dirty="0">
                <a:effectLst/>
                <a:latin typeface="Arial" panose="020B0604020202020204" pitchFamily="34" charset="0"/>
                <a:ea typeface="Times New Roman" panose="02020603050405020304" pitchFamily="18" charset="0"/>
                <a:cs typeface="Arial" panose="020B0604020202020204" pitchFamily="34" charset="0"/>
              </a:rPr>
              <a:t>...). Stoga, kako činjenični opis u izreci pobijane presude ne sadrži naznaku da je optuženi svoje radnje poduzeo s ciljem da sebi ili drugom pribavi imovinsku korist, onda u činjeničnom opisu krivičnog djela u izreci pobijane presude nisu navedene činjenice i okolnosti koje čine zakonska obilježja krivičnog djela Utaja iz člana 290. stav 1. KZ FBiH (...)</a:t>
            </a:r>
            <a:r>
              <a:rPr lang="hr-HR" dirty="0">
                <a:latin typeface="Arial" panose="020B0604020202020204" pitchFamily="34" charset="0"/>
                <a:ea typeface="Times New Roman" panose="02020603050405020304" pitchFamily="18" charset="0"/>
                <a:cs typeface="Arial" panose="020B0604020202020204" pitchFamily="34" charset="0"/>
              </a:rPr>
              <a:t>. </a:t>
            </a:r>
            <a:endParaRPr lang="hr-HR"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bs-Latn-BA" sz="1800" dirty="0">
                <a:effectLst/>
                <a:latin typeface="Arial" panose="020B0604020202020204" pitchFamily="34" charset="0"/>
                <a:ea typeface="Calibri" panose="020F0502020204030204" pitchFamily="34" charset="0"/>
                <a:cs typeface="Arial" panose="020B0604020202020204" pitchFamily="34" charset="0"/>
              </a:rPr>
              <a:t>(Presuda Vrhovnog suda </a:t>
            </a:r>
            <a:r>
              <a:rPr lang="bs-Latn-BA" sz="1800" dirty="0" err="1" smtClean="0">
                <a:effectLst/>
                <a:latin typeface="Arial" panose="020B0604020202020204" pitchFamily="34" charset="0"/>
                <a:ea typeface="Calibri" panose="020F0502020204030204" pitchFamily="34" charset="0"/>
                <a:cs typeface="Arial" panose="020B0604020202020204" pitchFamily="34" charset="0"/>
              </a:rPr>
              <a:t>FBiH</a:t>
            </a:r>
            <a:r>
              <a:rPr lang="bs-Latn-BA" sz="1800" dirty="0" smtClean="0">
                <a:effectLst/>
                <a:latin typeface="Arial" panose="020B0604020202020204" pitchFamily="34" charset="0"/>
                <a:ea typeface="Calibri" panose="020F0502020204030204" pitchFamily="34" charset="0"/>
                <a:cs typeface="Arial" panose="020B0604020202020204" pitchFamily="34" charset="0"/>
              </a:rPr>
              <a:t> </a:t>
            </a:r>
            <a:r>
              <a:rPr lang="bs-Latn-BA" sz="1800" dirty="0">
                <a:effectLst/>
                <a:latin typeface="Arial" panose="020B0604020202020204" pitchFamily="34" charset="0"/>
                <a:ea typeface="Calibri" panose="020F0502020204030204" pitchFamily="34" charset="0"/>
                <a:cs typeface="Arial" panose="020B0604020202020204" pitchFamily="34" charset="0"/>
              </a:rPr>
              <a:t>broj </a:t>
            </a:r>
            <a:r>
              <a:rPr lang="bs-Latn-B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58 0 K 163340 17 </a:t>
            </a:r>
            <a:r>
              <a:rPr lang="bs-Latn-BA" sz="18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Kžž</a:t>
            </a:r>
            <a:r>
              <a:rPr lang="bs-Latn-BA"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od 10.09.2018. godine)</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algn="just"/>
            <a:endParaRPr lang="en-US" dirty="0"/>
          </a:p>
        </p:txBody>
      </p:sp>
      <p:sp>
        <p:nvSpPr>
          <p:cNvPr id="4" name="Slide Number Placeholder 3"/>
          <p:cNvSpPr>
            <a:spLocks noGrp="1"/>
          </p:cNvSpPr>
          <p:nvPr>
            <p:ph type="sldNum" sz="quarter" idx="12"/>
          </p:nvPr>
        </p:nvSpPr>
        <p:spPr/>
        <p:txBody>
          <a:bodyPr/>
          <a:lstStyle/>
          <a:p>
            <a:fld id="{CA12C933-2EFF-4CC9-B21B-97B94B6F8C2B}" type="slidenum">
              <a:rPr lang="en-US" smtClean="0"/>
              <a:t>12</a:t>
            </a:fld>
            <a:endParaRPr lang="en-US"/>
          </a:p>
        </p:txBody>
      </p:sp>
    </p:spTree>
    <p:extLst>
      <p:ext uri="{BB962C8B-B14F-4D97-AF65-F5344CB8AC3E}">
        <p14:creationId xmlns:p14="http://schemas.microsoft.com/office/powerpoint/2010/main" val="825286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A03DF-2411-4992-BD37-4516EAF1391B}"/>
              </a:ext>
            </a:extLst>
          </p:cNvPr>
          <p:cNvSpPr>
            <a:spLocks noGrp="1"/>
          </p:cNvSpPr>
          <p:nvPr>
            <p:ph type="title"/>
          </p:nvPr>
        </p:nvSpPr>
        <p:spPr>
          <a:xfrm>
            <a:off x="677334" y="609600"/>
            <a:ext cx="8596668" cy="1059402"/>
          </a:xfrm>
        </p:spPr>
        <p:txBody>
          <a:bodyPr>
            <a:normAutofit/>
          </a:bodyPr>
          <a:lstStyle/>
          <a:p>
            <a:r>
              <a:rPr lang="bs-Latn-BA" sz="2800" dirty="0"/>
              <a:t>Činjenice i okolnosti koje čine </a:t>
            </a:r>
            <a:r>
              <a:rPr lang="bs-Latn-BA" sz="2800" dirty="0" smtClean="0"/>
              <a:t>subjektivni odnos učinitelja prema krivičnom djelu</a:t>
            </a:r>
            <a:endParaRPr lang="en-US" sz="2800" dirty="0"/>
          </a:p>
        </p:txBody>
      </p:sp>
      <p:sp>
        <p:nvSpPr>
          <p:cNvPr id="3" name="Content Placeholder 2">
            <a:extLst>
              <a:ext uri="{FF2B5EF4-FFF2-40B4-BE49-F238E27FC236}">
                <a16:creationId xmlns:a16="http://schemas.microsoft.com/office/drawing/2014/main" id="{617C3623-658A-4084-86C0-D5278D69AF38}"/>
              </a:ext>
            </a:extLst>
          </p:cNvPr>
          <p:cNvSpPr>
            <a:spLocks noGrp="1"/>
          </p:cNvSpPr>
          <p:nvPr>
            <p:ph idx="1"/>
          </p:nvPr>
        </p:nvSpPr>
        <p:spPr>
          <a:xfrm>
            <a:off x="677334" y="1669002"/>
            <a:ext cx="8596668" cy="4525609"/>
          </a:xfrm>
        </p:spPr>
        <p:txBody>
          <a:bodyPr>
            <a:normAutofit fontScale="85000" lnSpcReduction="20000"/>
          </a:bodyPr>
          <a:lstStyle/>
          <a:p>
            <a:pPr algn="just"/>
            <a:r>
              <a:rPr lang="hr-HR" sz="1800" dirty="0" smtClean="0">
                <a:effectLst/>
                <a:latin typeface="Arial" panose="020B0604020202020204" pitchFamily="34" charset="0"/>
                <a:ea typeface="Times New Roman" panose="02020603050405020304" pitchFamily="18" charset="0"/>
                <a:cs typeface="Arial" panose="020B0604020202020204" pitchFamily="34" charset="0"/>
              </a:rPr>
              <a:t>Subjektivnu </a:t>
            </a:r>
            <a:r>
              <a:rPr lang="hr-HR" sz="1800" dirty="0">
                <a:effectLst/>
                <a:latin typeface="Arial" panose="020B0604020202020204" pitchFamily="34" charset="0"/>
                <a:ea typeface="Times New Roman" panose="02020603050405020304" pitchFamily="18" charset="0"/>
                <a:cs typeface="Arial" panose="020B0604020202020204" pitchFamily="34" charset="0"/>
              </a:rPr>
              <a:t>stranu bića krivičnog djela </a:t>
            </a:r>
            <a:r>
              <a:rPr lang="hr-HR" sz="1800" b="1" dirty="0">
                <a:effectLst/>
                <a:latin typeface="Arial" panose="020B0604020202020204" pitchFamily="34" charset="0"/>
                <a:ea typeface="Times New Roman" panose="02020603050405020304" pitchFamily="18" charset="0"/>
                <a:cs typeface="Arial" panose="020B0604020202020204" pitchFamily="34" charset="0"/>
              </a:rPr>
              <a:t>Nesavjestan rad u službi </a:t>
            </a:r>
            <a:r>
              <a:rPr lang="hr-HR" sz="1800" dirty="0">
                <a:effectLst/>
                <a:latin typeface="Arial" panose="020B0604020202020204" pitchFamily="34" charset="0"/>
                <a:ea typeface="Times New Roman" panose="02020603050405020304" pitchFamily="18" charset="0"/>
                <a:cs typeface="Arial" panose="020B0604020202020204" pitchFamily="34" charset="0"/>
              </a:rPr>
              <a:t>iz člana 387. stav 2. u vezi stava 1. KZ FBiH čini umišljaj kada je u pitanju očito nesavjesno postupanje u vršenju dužnosti (na jedan od tri alternativno postavljena načina – povredom zakona, općeg akta ili propuštanjem dužnosti nadzora), dok je u odnosu na težu posljedicu dovoljan i nehat. Primjenjujući navedeno tumačenje na konkretan slučaj, ovaj sud nalazi </a:t>
            </a:r>
            <a:r>
              <a:rPr lang="bs-Latn-BA" sz="1800" dirty="0">
                <a:effectLst/>
                <a:latin typeface="Arial" panose="020B0604020202020204" pitchFamily="34" charset="0"/>
                <a:ea typeface="Times New Roman" panose="02020603050405020304" pitchFamily="18" charset="0"/>
                <a:cs typeface="Arial" panose="020B0604020202020204" pitchFamily="34" charset="0"/>
              </a:rPr>
              <a:t>da u opisanoj činjeničnoj strukturi krivičnog djela Nesavjestan rad u službi iz člana 387. stav 2. u vezi stava 1. KZ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za koje je optužena oglašena krivom prvostepenom presudom, pored objektivne,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nije sadržana i njegova subjektivna komponenta</a:t>
            </a:r>
            <a:r>
              <a:rPr lang="bs-Latn-BA" sz="1800" dirty="0">
                <a:effectLst/>
                <a:latin typeface="Arial" panose="020B0604020202020204" pitchFamily="34" charset="0"/>
                <a:ea typeface="Times New Roman" panose="02020603050405020304" pitchFamily="18" charset="0"/>
                <a:cs typeface="Arial" panose="020B0604020202020204" pitchFamily="34" charset="0"/>
              </a:rPr>
              <a:t>. Tako iz izreke proizilazi da je optužena oglašena krivom da je: „Kao službena osoba u svojstvu direktora TZ HB, tijekom 11. i 12. mjeseca 2012. godine očito nesavjesno postupila u obavljanju službene dužnosti, tako što nije postupila po Odluci o usvajanju programa raspodjele sredstava ..., kao i Nalogu Federalnog ministarstva kulture i športa i Federalnog ministarstva okoliša i turizma ... kojim je naloženo Turističkoj zajednici Kantona 10 da u roku od 15 dana izvrši uplatu 18.000,00 KM, poduzeću L. d.o.o. ... te nije uplatila navedeni iznos novca ... nanijevši mu tako štetu u naprijed navedenom iznosu“.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Očigledno je da u ovako </a:t>
            </a:r>
            <a:r>
              <a:rPr lang="bs-Latn-BA" sz="1800" b="1" dirty="0" err="1">
                <a:effectLst/>
                <a:latin typeface="Arial" panose="020B0604020202020204" pitchFamily="34" charset="0"/>
                <a:ea typeface="Times New Roman" panose="02020603050405020304" pitchFamily="18" charset="0"/>
                <a:cs typeface="Arial" panose="020B0604020202020204" pitchFamily="34" charset="0"/>
              </a:rPr>
              <a:t>datom</a:t>
            </a:r>
            <a:r>
              <a:rPr lang="bs-Latn-BA" sz="1800" b="1" dirty="0">
                <a:effectLst/>
                <a:latin typeface="Arial" panose="020B0604020202020204" pitchFamily="34" charset="0"/>
                <a:ea typeface="Times New Roman" panose="02020603050405020304" pitchFamily="18" charset="0"/>
                <a:cs typeface="Arial" panose="020B0604020202020204" pitchFamily="34" charset="0"/>
              </a:rPr>
              <a:t> opisu djela nisu navedene činjenice i okolnosti iz kojih bi proizilazilo da optužena postupa umišljajno</a:t>
            </a:r>
            <a:r>
              <a:rPr lang="bs-Latn-BA" sz="1800" dirty="0">
                <a:effectLst/>
                <a:latin typeface="Arial" panose="020B0604020202020204" pitchFamily="34" charset="0"/>
                <a:ea typeface="Times New Roman" panose="02020603050405020304" pitchFamily="18" charset="0"/>
                <a:cs typeface="Arial" panose="020B0604020202020204" pitchFamily="34" charset="0"/>
              </a:rPr>
              <a:t> (zbog čega, po logici stvari, nije vidljivo ni to o kojem obliku umišljaja se radi) kada je u pitanju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nepostupanje</a:t>
            </a:r>
            <a:r>
              <a:rPr lang="bs-Latn-BA" sz="1800" dirty="0">
                <a:effectLst/>
                <a:latin typeface="Arial" panose="020B0604020202020204" pitchFamily="34" charset="0"/>
                <a:ea typeface="Times New Roman" panose="02020603050405020304" pitchFamily="18" charset="0"/>
                <a:cs typeface="Arial" panose="020B0604020202020204" pitchFamily="34" charset="0"/>
              </a:rPr>
              <a:t> po općem aktu koje joj se stavlja na teret, niti je vidljiv njen </a:t>
            </a:r>
            <a:r>
              <a:rPr lang="bs-Latn-BA" sz="1800" b="1" dirty="0">
                <a:effectLst/>
                <a:latin typeface="Arial" panose="020B0604020202020204" pitchFamily="34" charset="0"/>
                <a:ea typeface="Times New Roman" panose="02020603050405020304" pitchFamily="18" charset="0"/>
                <a:cs typeface="Arial" panose="020B0604020202020204" pitchFamily="34" charset="0"/>
              </a:rPr>
              <a:t>psihički odnos prema opisanoj posljedici</a:t>
            </a:r>
            <a:r>
              <a:rPr lang="bs-Latn-BA" sz="1800" dirty="0">
                <a:effectLst/>
                <a:latin typeface="Arial" panose="020B0604020202020204" pitchFamily="34" charset="0"/>
                <a:ea typeface="Times New Roman" panose="02020603050405020304" pitchFamily="18" charset="0"/>
                <a:cs typeface="Arial" panose="020B0604020202020204" pitchFamily="34" charset="0"/>
              </a:rPr>
              <a:t>. Ovakav opis je nužno morao biti inkorporiran u činjeničnoj osnovi kako dispozitiva optužnice, tako i izreke pobijane presude, da bi optužena bila oglašena krivom za predmetno krivično djelo.</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bs-Latn-BA" dirty="0">
                <a:latin typeface="Arial" panose="020B0604020202020204" pitchFamily="34" charset="0"/>
                <a:cs typeface="Arial" panose="020B0604020202020204" pitchFamily="34" charset="0"/>
              </a:rPr>
              <a:t>(Presuda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a:t>
            </a:r>
            <a:r>
              <a:rPr lang="hr-HR" dirty="0">
                <a:latin typeface="Arial" panose="020B0604020202020204" pitchFamily="34" charset="0"/>
                <a:cs typeface="Arial" panose="020B0604020202020204" pitchFamily="34" charset="0"/>
              </a:rPr>
              <a:t>68</a:t>
            </a:r>
            <a:r>
              <a:rPr lang="bs-Latn-BA" dirty="0">
                <a:latin typeface="Arial" panose="020B0604020202020204" pitchFamily="34" charset="0"/>
                <a:cs typeface="Arial" panose="020B0604020202020204" pitchFamily="34" charset="0"/>
              </a:rPr>
              <a:t> 0 K 036847 20 </a:t>
            </a:r>
            <a:r>
              <a:rPr lang="bs-Latn-BA" dirty="0" err="1">
                <a:latin typeface="Arial" panose="020B0604020202020204" pitchFamily="34" charset="0"/>
                <a:cs typeface="Arial" panose="020B0604020202020204" pitchFamily="34" charset="0"/>
              </a:rPr>
              <a:t>Kžž</a:t>
            </a:r>
            <a:r>
              <a:rPr lang="bs-Latn-BA" dirty="0">
                <a:latin typeface="Arial" panose="020B0604020202020204" pitchFamily="34" charset="0"/>
                <a:cs typeface="Arial" panose="020B0604020202020204" pitchFamily="34" charset="0"/>
              </a:rPr>
              <a:t> 2 od 01.09.2020. godine)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13</a:t>
            </a:fld>
            <a:endParaRPr lang="en-US"/>
          </a:p>
        </p:txBody>
      </p:sp>
    </p:spTree>
    <p:extLst>
      <p:ext uri="{BB962C8B-B14F-4D97-AF65-F5344CB8AC3E}">
        <p14:creationId xmlns:p14="http://schemas.microsoft.com/office/powerpoint/2010/main" val="53619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9907-ECA9-465B-BA11-D547FBD6EE42}"/>
              </a:ext>
            </a:extLst>
          </p:cNvPr>
          <p:cNvSpPr>
            <a:spLocks noGrp="1"/>
          </p:cNvSpPr>
          <p:nvPr>
            <p:ph type="title"/>
          </p:nvPr>
        </p:nvSpPr>
        <p:spPr/>
        <p:txBody>
          <a:bodyPr>
            <a:normAutofit/>
          </a:bodyPr>
          <a:lstStyle/>
          <a:p>
            <a:r>
              <a:rPr lang="bs-Latn-BA" sz="3200" dirty="0"/>
              <a:t>Činjenice i okolnosti koje čine kvalifikatorne elemente krivičnog djela</a:t>
            </a:r>
            <a:endParaRPr lang="en-US" sz="3200" dirty="0"/>
          </a:p>
        </p:txBody>
      </p:sp>
      <p:sp>
        <p:nvSpPr>
          <p:cNvPr id="3" name="Content Placeholder 2">
            <a:extLst>
              <a:ext uri="{FF2B5EF4-FFF2-40B4-BE49-F238E27FC236}">
                <a16:creationId xmlns:a16="http://schemas.microsoft.com/office/drawing/2014/main" id="{916FDA8F-01C4-4B7B-A5A0-93E9268B24B3}"/>
              </a:ext>
            </a:extLst>
          </p:cNvPr>
          <p:cNvSpPr>
            <a:spLocks noGrp="1"/>
          </p:cNvSpPr>
          <p:nvPr>
            <p:ph idx="1"/>
          </p:nvPr>
        </p:nvSpPr>
        <p:spPr/>
        <p:txBody>
          <a:bodyPr/>
          <a:lstStyle/>
          <a:p>
            <a:pPr algn="just">
              <a:defRPr/>
            </a:pPr>
            <a:r>
              <a:rPr lang="hr-HR" altLang="en-US" sz="1800" dirty="0"/>
              <a:t>U vezi sa pomenutim žalbenim navodom kantonalnog tužitelja, ovaj sud nalazi neophodnim ukazati da </a:t>
            </a:r>
            <a:r>
              <a:rPr lang="hr-HR" altLang="en-US" sz="1800" b="1" dirty="0"/>
              <a:t>činjenični opis djela </a:t>
            </a:r>
            <a:r>
              <a:rPr lang="hr-HR" altLang="en-US" sz="1800" dirty="0"/>
              <a:t>iz tačke III/1 izreke presude odnosno tačke II/1 optužnice </a:t>
            </a:r>
            <a:r>
              <a:rPr lang="hr-HR" altLang="en-US" sz="1800" b="1" dirty="0"/>
              <a:t>ne sadrži izričitu naznaku da je radnjama za koje se tereti optuženi K.E. oštećenoj S.S. pričinjena šteta pa, sljedstveno, ni određenu naznaku u kojem iznosu joj je šteta pričinjena</a:t>
            </a:r>
            <a:r>
              <a:rPr lang="hr-HR" altLang="en-US" sz="1800" dirty="0"/>
              <a:t>, iako se optužnicom optuženom K.E. stavlja na teret kvalificirani oblik krivičnog djela Prevara iz člana 294. stav 2. KZ FBiH, za čije postojanje se traži da šteta prelazi iznos od 30.000,00 KM, a da je učinitelj postupao s ciljem pribavljanja imovinske koristi takve vrijednosti. Stoga ovaj sud nalazi da činjenični opis djela iz tačke II/1 optužnice i tačke III/1 izreke pobijane presude ni ne sadrži elemente krivičnog djela Prevara iz člana 294. stav 2. u vezi sa članom 31. KZ FBiH.” </a:t>
            </a:r>
          </a:p>
          <a:p>
            <a:pPr>
              <a:buFont typeface="Wingdings" panose="05000000000000000000" pitchFamily="2" charset="2"/>
              <a:buNone/>
              <a:defRPr/>
            </a:pPr>
            <a:r>
              <a:rPr lang="hr-HR" altLang="en-US" sz="1600" dirty="0"/>
              <a:t>      </a:t>
            </a:r>
            <a:r>
              <a:rPr lang="bs-Latn-BA" altLang="en-US" sz="1600" dirty="0"/>
              <a:t>(Presuda Vrhovnog suda </a:t>
            </a:r>
            <a:r>
              <a:rPr lang="bs-Latn-BA" altLang="en-US" sz="1600" dirty="0" err="1"/>
              <a:t>FBiH</a:t>
            </a:r>
            <a:r>
              <a:rPr lang="bs-Latn-BA" altLang="en-US" sz="1600" dirty="0"/>
              <a:t>, broj 03 0 K 010482 14 </a:t>
            </a:r>
            <a:r>
              <a:rPr lang="bs-Latn-BA" altLang="en-US" sz="1600" dirty="0" err="1"/>
              <a:t>Kž</a:t>
            </a:r>
            <a:r>
              <a:rPr lang="bs-Latn-BA" altLang="en-US" sz="1600" dirty="0"/>
              <a:t> 14 od 22.09.2015. godine)</a:t>
            </a:r>
            <a:endParaRPr lang="en-US" dirty="0"/>
          </a:p>
        </p:txBody>
      </p:sp>
      <p:sp>
        <p:nvSpPr>
          <p:cNvPr id="4" name="Slide Number Placeholder 3"/>
          <p:cNvSpPr>
            <a:spLocks noGrp="1"/>
          </p:cNvSpPr>
          <p:nvPr>
            <p:ph type="sldNum" sz="quarter" idx="12"/>
          </p:nvPr>
        </p:nvSpPr>
        <p:spPr/>
        <p:txBody>
          <a:bodyPr/>
          <a:lstStyle/>
          <a:p>
            <a:fld id="{CA12C933-2EFF-4CC9-B21B-97B94B6F8C2B}" type="slidenum">
              <a:rPr lang="en-US" smtClean="0"/>
              <a:t>14</a:t>
            </a:fld>
            <a:endParaRPr lang="en-US"/>
          </a:p>
        </p:txBody>
      </p:sp>
    </p:spTree>
    <p:extLst>
      <p:ext uri="{BB962C8B-B14F-4D97-AF65-F5344CB8AC3E}">
        <p14:creationId xmlns:p14="http://schemas.microsoft.com/office/powerpoint/2010/main" val="599447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2CD39-DE9D-4764-9314-8C38D096B8F3}"/>
              </a:ext>
            </a:extLst>
          </p:cNvPr>
          <p:cNvSpPr>
            <a:spLocks noGrp="1"/>
          </p:cNvSpPr>
          <p:nvPr>
            <p:ph type="title"/>
          </p:nvPr>
        </p:nvSpPr>
        <p:spPr/>
        <p:txBody>
          <a:bodyPr>
            <a:noAutofit/>
          </a:bodyPr>
          <a:lstStyle/>
          <a:p>
            <a:r>
              <a:rPr lang="bs-Latn-BA" sz="2800" dirty="0"/>
              <a:t>Činjenice i okolnosti koje se odnose na </a:t>
            </a:r>
            <a:r>
              <a:rPr lang="bs-Latn-BA" sz="2800" dirty="0" err="1"/>
              <a:t>privilegirajuće</a:t>
            </a:r>
            <a:r>
              <a:rPr lang="bs-Latn-BA" sz="2800" dirty="0"/>
              <a:t> okolnosti (</a:t>
            </a:r>
            <a:r>
              <a:rPr lang="bs-Latn-BA" sz="2800" dirty="0" err="1"/>
              <a:t>k.d</a:t>
            </a:r>
            <a:r>
              <a:rPr lang="bs-Latn-BA" sz="2800" dirty="0"/>
              <a:t>. Ubistvo prekvalifikovano u </a:t>
            </a:r>
            <a:r>
              <a:rPr lang="bs-Latn-BA" sz="2800" dirty="0" err="1"/>
              <a:t>k.d</a:t>
            </a:r>
            <a:r>
              <a:rPr lang="bs-Latn-BA" sz="2800" dirty="0"/>
              <a:t>. Ubistvo na mah)</a:t>
            </a:r>
            <a:endParaRPr lang="en-US" sz="2800" dirty="0"/>
          </a:p>
        </p:txBody>
      </p:sp>
      <p:sp>
        <p:nvSpPr>
          <p:cNvPr id="3" name="Content Placeholder 2">
            <a:extLst>
              <a:ext uri="{FF2B5EF4-FFF2-40B4-BE49-F238E27FC236}">
                <a16:creationId xmlns:a16="http://schemas.microsoft.com/office/drawing/2014/main" id="{43A50332-542F-4B15-A87A-347A4C56B8DF}"/>
              </a:ext>
            </a:extLst>
          </p:cNvPr>
          <p:cNvSpPr>
            <a:spLocks noGrp="1"/>
          </p:cNvSpPr>
          <p:nvPr>
            <p:ph idx="1"/>
          </p:nvPr>
        </p:nvSpPr>
        <p:spPr>
          <a:xfrm>
            <a:off x="677334" y="1997476"/>
            <a:ext cx="8596668" cy="4277817"/>
          </a:xfrm>
        </p:spPr>
        <p:txBody>
          <a:bodyPr>
            <a:normAutofit fontScale="92500"/>
          </a:bodyPr>
          <a:lstStyle/>
          <a:p>
            <a:pPr algn="just"/>
            <a:r>
              <a:rPr lang="hr-HR" dirty="0" smtClean="0">
                <a:latin typeface="Arial" panose="020B0604020202020204" pitchFamily="34" charset="0"/>
                <a:cs typeface="Arial" panose="020B0604020202020204" pitchFamily="34" charset="0"/>
              </a:rPr>
              <a:t>U </a:t>
            </a:r>
            <a:r>
              <a:rPr lang="hr-HR" dirty="0">
                <a:latin typeface="Arial" panose="020B0604020202020204" pitchFamily="34" charset="0"/>
                <a:cs typeface="Arial" panose="020B0604020202020204" pitchFamily="34" charset="0"/>
              </a:rPr>
              <a:t>konkretnom slučaju optuženom je tačkom I optužnice stavljeno na teret izvršenje krivičnog djela </a:t>
            </a:r>
            <a:r>
              <a:rPr lang="hr-HR" b="1" dirty="0">
                <a:latin typeface="Arial" panose="020B0604020202020204" pitchFamily="34" charset="0"/>
                <a:cs typeface="Arial" panose="020B0604020202020204" pitchFamily="34" charset="0"/>
              </a:rPr>
              <a:t>Ubistvo iz člana 166. stav 1. u vezi sa članom 28. KZ </a:t>
            </a:r>
            <a:r>
              <a:rPr lang="hr-HR" b="1" dirty="0" err="1">
                <a:latin typeface="Arial" panose="020B0604020202020204" pitchFamily="34" charset="0"/>
                <a:cs typeface="Arial" panose="020B0604020202020204" pitchFamily="34" charset="0"/>
              </a:rPr>
              <a:t>FBiH</a:t>
            </a:r>
            <a:r>
              <a:rPr lang="hr-HR" dirty="0">
                <a:latin typeface="Arial" panose="020B0604020202020204" pitchFamily="34" charset="0"/>
                <a:cs typeface="Arial" panose="020B0604020202020204" pitchFamily="34" charset="0"/>
              </a:rPr>
              <a:t>, ali je prvostepeni sud </a:t>
            </a:r>
            <a:r>
              <a:rPr lang="hr-HR" b="1" dirty="0">
                <a:latin typeface="Arial" panose="020B0604020202020204" pitchFamily="34" charset="0"/>
                <a:cs typeface="Arial" panose="020B0604020202020204" pitchFamily="34" charset="0"/>
              </a:rPr>
              <a:t>vršeći modifikaciju činjeničnog supstrata</a:t>
            </a:r>
            <a:r>
              <a:rPr lang="hr-HR" dirty="0">
                <a:latin typeface="Arial" panose="020B0604020202020204" pitchFamily="34" charset="0"/>
                <a:cs typeface="Arial" panose="020B0604020202020204" pitchFamily="34" charset="0"/>
              </a:rPr>
              <a:t> iz optužnice na način što je u isti uvrstio konkretne činjenice i okolnosti iz kojih </a:t>
            </a:r>
            <a:r>
              <a:rPr lang="hr-HR" dirty="0" err="1">
                <a:latin typeface="Arial" panose="020B0604020202020204" pitchFamily="34" charset="0"/>
                <a:cs typeface="Arial" panose="020B0604020202020204" pitchFamily="34" charset="0"/>
              </a:rPr>
              <a:t>proizilazi</a:t>
            </a:r>
            <a:r>
              <a:rPr lang="hr-HR" dirty="0">
                <a:latin typeface="Arial" panose="020B0604020202020204" pitchFamily="34" charset="0"/>
                <a:cs typeface="Arial" panose="020B0604020202020204" pitchFamily="34" charset="0"/>
              </a:rPr>
              <a:t> da je optuženi od strane oštećenog prethodno </a:t>
            </a:r>
            <a:r>
              <a:rPr lang="hr-HR" b="1" dirty="0">
                <a:latin typeface="Arial" panose="020B0604020202020204" pitchFamily="34" charset="0"/>
                <a:cs typeface="Arial" panose="020B0604020202020204" pitchFamily="34" charset="0"/>
              </a:rPr>
              <a:t>bio izložen teškom vrijeđanju,</a:t>
            </a:r>
            <a:r>
              <a:rPr lang="hr-HR" dirty="0">
                <a:latin typeface="Arial" panose="020B0604020202020204" pitchFamily="34" charset="0"/>
                <a:cs typeface="Arial" panose="020B0604020202020204" pitchFamily="34" charset="0"/>
              </a:rPr>
              <a:t> a nakon toga i napadu u kome je osim oštećenog G.H. (koji je u rukama nosio kosu) učestvovao i njegov brat G.E. (koji je u rukama nosio sjekiru ili </a:t>
            </a:r>
            <a:r>
              <a:rPr lang="hr-HR" dirty="0" err="1">
                <a:latin typeface="Arial" panose="020B0604020202020204" pitchFamily="34" charset="0"/>
                <a:cs typeface="Arial" panose="020B0604020202020204" pitchFamily="34" charset="0"/>
              </a:rPr>
              <a:t>ašov</a:t>
            </a:r>
            <a:r>
              <a:rPr lang="hr-HR" dirty="0">
                <a:latin typeface="Arial" panose="020B0604020202020204" pitchFamily="34" charset="0"/>
                <a:cs typeface="Arial" panose="020B0604020202020204" pitchFamily="34" charset="0"/>
              </a:rPr>
              <a:t>), </a:t>
            </a:r>
            <a:r>
              <a:rPr lang="hr-HR" dirty="0" err="1">
                <a:latin typeface="Arial" panose="020B0604020202020204" pitchFamily="34" charset="0"/>
                <a:cs typeface="Arial" panose="020B0604020202020204" pitchFamily="34" charset="0"/>
              </a:rPr>
              <a:t>usljed</a:t>
            </a:r>
            <a:r>
              <a:rPr lang="hr-HR" dirty="0">
                <a:latin typeface="Arial" panose="020B0604020202020204" pitchFamily="34" charset="0"/>
                <a:cs typeface="Arial" panose="020B0604020202020204" pitchFamily="34" charset="0"/>
              </a:rPr>
              <a:t> čega je </a:t>
            </a:r>
            <a:r>
              <a:rPr lang="hr-HR" b="1" dirty="0">
                <a:latin typeface="Arial" panose="020B0604020202020204" pitchFamily="34" charset="0"/>
                <a:cs typeface="Arial" panose="020B0604020202020204" pitchFamily="34" charset="0"/>
              </a:rPr>
              <a:t>bio doveden bez svoje krivice u afektivno stanje prepasti</a:t>
            </a:r>
            <a:r>
              <a:rPr lang="hr-HR" dirty="0">
                <a:latin typeface="Arial" panose="020B0604020202020204" pitchFamily="34" charset="0"/>
                <a:cs typeface="Arial" panose="020B0604020202020204" pitchFamily="34" charset="0"/>
              </a:rPr>
              <a:t> zbog opisanog teškog vrijeđanja i napada, ostao u okvirima osnovnog krivičnopravnog događaja (u odnosu na vrijeme, mjesto, </a:t>
            </a:r>
            <a:r>
              <a:rPr lang="hr-HR" dirty="0" err="1">
                <a:latin typeface="Arial" panose="020B0604020202020204" pitchFamily="34" charset="0"/>
                <a:cs typeface="Arial" panose="020B0604020202020204" pitchFamily="34" charset="0"/>
              </a:rPr>
              <a:t>upotrebljeno</a:t>
            </a:r>
            <a:r>
              <a:rPr lang="hr-HR" dirty="0">
                <a:latin typeface="Arial" panose="020B0604020202020204" pitchFamily="34" charset="0"/>
                <a:cs typeface="Arial" panose="020B0604020202020204" pitchFamily="34" charset="0"/>
              </a:rPr>
              <a:t> sredstvo, posljedicu i druge okolnosti koje su ga </a:t>
            </a:r>
            <a:r>
              <a:rPr lang="hr-HR" dirty="0" err="1">
                <a:latin typeface="Arial" panose="020B0604020202020204" pitchFamily="34" charset="0"/>
                <a:cs typeface="Arial" panose="020B0604020202020204" pitchFamily="34" charset="0"/>
              </a:rPr>
              <a:t>karakterisale</a:t>
            </a:r>
            <a:r>
              <a:rPr lang="hr-HR" dirty="0">
                <a:latin typeface="Arial" panose="020B0604020202020204" pitchFamily="34" charset="0"/>
                <a:cs typeface="Arial" panose="020B0604020202020204" pitchFamily="34" charset="0"/>
              </a:rPr>
              <a:t>) i na to je bio ovlašten, pod </a:t>
            </a:r>
            <a:r>
              <a:rPr lang="hr-HR" dirty="0" err="1">
                <a:latin typeface="Arial" panose="020B0604020202020204" pitchFamily="34" charset="0"/>
                <a:cs typeface="Arial" panose="020B0604020202020204" pitchFamily="34" charset="0"/>
              </a:rPr>
              <a:t>uslovom</a:t>
            </a:r>
            <a:r>
              <a:rPr lang="hr-HR" dirty="0">
                <a:latin typeface="Arial" panose="020B0604020202020204" pitchFamily="34" charset="0"/>
                <a:cs typeface="Arial" panose="020B0604020202020204" pitchFamily="34" charset="0"/>
              </a:rPr>
              <a:t> da njegovi novi činjenični nalazi sa glavnog pretresa objektivno i realno </a:t>
            </a:r>
            <a:r>
              <a:rPr lang="hr-HR" dirty="0" err="1">
                <a:latin typeface="Arial" panose="020B0604020202020204" pitchFamily="34" charset="0"/>
                <a:cs typeface="Arial" panose="020B0604020202020204" pitchFamily="34" charset="0"/>
              </a:rPr>
              <a:t>proizilaze</a:t>
            </a:r>
            <a:r>
              <a:rPr lang="hr-HR" dirty="0">
                <a:latin typeface="Arial" panose="020B0604020202020204" pitchFamily="34" charset="0"/>
                <a:cs typeface="Arial" panose="020B0604020202020204" pitchFamily="34" charset="0"/>
              </a:rPr>
              <a:t> iz provedenih dokaza … prvostepeni sud svojim </a:t>
            </a:r>
            <a:r>
              <a:rPr lang="hr-HR" dirty="0" err="1">
                <a:latin typeface="Arial" panose="020B0604020202020204" pitchFamily="34" charset="0"/>
                <a:cs typeface="Arial" panose="020B0604020202020204" pitchFamily="34" charset="0"/>
              </a:rPr>
              <a:t>modifikovanjem</a:t>
            </a:r>
            <a:r>
              <a:rPr lang="hr-HR" dirty="0">
                <a:latin typeface="Arial" panose="020B0604020202020204" pitchFamily="34" charset="0"/>
                <a:cs typeface="Arial" panose="020B0604020202020204" pitchFamily="34" charset="0"/>
              </a:rPr>
              <a:t> u činjeničnu osnovu optužnice na način sadržan u izreci pobijane presude nije prekoračio optužbu … </a:t>
            </a:r>
          </a:p>
          <a:p>
            <a:pPr algn="just"/>
            <a:r>
              <a:rPr lang="hr-HR" dirty="0">
                <a:latin typeface="Arial" panose="020B0604020202020204" pitchFamily="34" charset="0"/>
                <a:cs typeface="Arial" panose="020B0604020202020204" pitchFamily="34" charset="0"/>
              </a:rPr>
              <a:t>(Presuda Vrhovnog suda </a:t>
            </a:r>
            <a:r>
              <a:rPr lang="hr-HR" dirty="0" err="1">
                <a:latin typeface="Arial" panose="020B0604020202020204" pitchFamily="34" charset="0"/>
                <a:cs typeface="Arial" panose="020B0604020202020204" pitchFamily="34" charset="0"/>
              </a:rPr>
              <a:t>FBiH</a:t>
            </a:r>
            <a:r>
              <a:rPr lang="hr-HR" dirty="0">
                <a:latin typeface="Arial" panose="020B0604020202020204" pitchFamily="34" charset="0"/>
                <a:cs typeface="Arial" panose="020B0604020202020204" pitchFamily="34" charset="0"/>
              </a:rPr>
              <a:t> broj 03 0 K 015170 17 </a:t>
            </a:r>
            <a:r>
              <a:rPr lang="hr-HR" dirty="0" err="1">
                <a:latin typeface="Arial" panose="020B0604020202020204" pitchFamily="34" charset="0"/>
                <a:cs typeface="Arial" panose="020B0604020202020204" pitchFamily="34" charset="0"/>
              </a:rPr>
              <a:t>Kž</a:t>
            </a:r>
            <a:r>
              <a:rPr lang="hr-HR" dirty="0">
                <a:latin typeface="Arial" panose="020B0604020202020204" pitchFamily="34" charset="0"/>
                <a:cs typeface="Arial" panose="020B0604020202020204" pitchFamily="34" charset="0"/>
              </a:rPr>
              <a:t> 3 od 30.01.2018. godine)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15</a:t>
            </a:fld>
            <a:endParaRPr lang="en-US"/>
          </a:p>
        </p:txBody>
      </p:sp>
    </p:spTree>
    <p:extLst>
      <p:ext uri="{BB962C8B-B14F-4D97-AF65-F5344CB8AC3E}">
        <p14:creationId xmlns:p14="http://schemas.microsoft.com/office/powerpoint/2010/main" val="376501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29553"/>
          </a:xfrm>
        </p:spPr>
        <p:txBody>
          <a:bodyPr>
            <a:normAutofit fontScale="90000"/>
          </a:bodyPr>
          <a:lstStyle/>
          <a:p>
            <a:r>
              <a:rPr lang="bs-Latn-BA" dirty="0"/>
              <a:t>Činjenice i okolnosti koje predstavljaju </a:t>
            </a:r>
            <a:r>
              <a:rPr lang="bs-Latn-BA" dirty="0" err="1"/>
              <a:t>podstrekavanje</a:t>
            </a:r>
            <a:r>
              <a:rPr lang="bs-Latn-BA" dirty="0"/>
              <a:t> kao oblik saučesništva</a:t>
            </a:r>
          </a:p>
        </p:txBody>
      </p:sp>
      <p:sp>
        <p:nvSpPr>
          <p:cNvPr id="3" name="Content Placeholder 2"/>
          <p:cNvSpPr>
            <a:spLocks noGrp="1"/>
          </p:cNvSpPr>
          <p:nvPr>
            <p:ph idx="1"/>
          </p:nvPr>
        </p:nvSpPr>
        <p:spPr>
          <a:xfrm>
            <a:off x="677334" y="1927413"/>
            <a:ext cx="8596668" cy="4113950"/>
          </a:xfrm>
        </p:spPr>
        <p:txBody>
          <a:bodyPr/>
          <a:lstStyle/>
          <a:p>
            <a:pPr algn="just"/>
            <a:r>
              <a:rPr lang="bs-Latn-BA" altLang="en-US" dirty="0">
                <a:latin typeface="Arial" panose="020B0604020202020204" pitchFamily="34" charset="0"/>
                <a:cs typeface="Arial" panose="020B0604020202020204" pitchFamily="34" charset="0"/>
              </a:rPr>
              <a:t>„Izreka presude je </a:t>
            </a:r>
            <a:r>
              <a:rPr lang="bs-Latn-BA" altLang="en-US" b="1" dirty="0">
                <a:latin typeface="Arial" panose="020B0604020202020204" pitchFamily="34" charset="0"/>
                <a:cs typeface="Arial" panose="020B0604020202020204" pitchFamily="34" charset="0"/>
              </a:rPr>
              <a:t>nerazumljiva</a:t>
            </a:r>
            <a:r>
              <a:rPr lang="bs-Latn-BA" altLang="en-US" dirty="0">
                <a:latin typeface="Arial" panose="020B0604020202020204" pitchFamily="34" charset="0"/>
                <a:cs typeface="Arial" panose="020B0604020202020204" pitchFamily="34" charset="0"/>
              </a:rPr>
              <a:t> i učinjena je bitna povreda odredaba krivičnog postupka iz člana 358. stav 1. tačka 11. </a:t>
            </a:r>
            <a:r>
              <a:rPr lang="bs-Latn-BA" altLang="en-US" dirty="0" smtClean="0">
                <a:latin typeface="Arial" panose="020B0604020202020204" pitchFamily="34" charset="0"/>
                <a:cs typeface="Arial" panose="020B0604020202020204" pitchFamily="34" charset="0"/>
              </a:rPr>
              <a:t>ZKP, </a:t>
            </a:r>
            <a:r>
              <a:rPr lang="bs-Latn-BA" altLang="en-US" dirty="0">
                <a:latin typeface="Arial" panose="020B0604020202020204" pitchFamily="34" charset="0"/>
                <a:cs typeface="Arial" panose="020B0604020202020204" pitchFamily="34" charset="0"/>
              </a:rPr>
              <a:t>ako činjenični opis djela u izreci presude, kojom se okrivljeni kao </a:t>
            </a:r>
            <a:r>
              <a:rPr lang="bs-Latn-BA" altLang="en-US" b="1" dirty="0">
                <a:latin typeface="Arial" panose="020B0604020202020204" pitchFamily="34" charset="0"/>
                <a:cs typeface="Arial" panose="020B0604020202020204" pitchFamily="34" charset="0"/>
              </a:rPr>
              <a:t>poticatelj oglašava krivim</a:t>
            </a:r>
            <a:r>
              <a:rPr lang="bs-Latn-BA" altLang="en-US" dirty="0">
                <a:latin typeface="Arial" panose="020B0604020202020204" pitchFamily="34" charset="0"/>
                <a:cs typeface="Arial" panose="020B0604020202020204" pitchFamily="34" charset="0"/>
              </a:rPr>
              <a:t> za određeno krivično djelo, ne sadrži određenu i jasnu naznaku radnji okrivljenog iz čijeg opisa proizilazi da su te radnje, s obzirom na okolnosti konkretnog slučaja, </a:t>
            </a:r>
            <a:r>
              <a:rPr lang="bs-Latn-BA" altLang="en-US" b="1" dirty="0">
                <a:latin typeface="Arial" panose="020B0604020202020204" pitchFamily="34" charset="0"/>
                <a:cs typeface="Arial" panose="020B0604020202020204" pitchFamily="34" charset="0"/>
              </a:rPr>
              <a:t>bile podobne da kod drugog stvore ili učvrste odluku o izvršenju određenog krivičnog djela i da su navele drugog na izvršenje određenog krivičnog djela</a:t>
            </a:r>
            <a:r>
              <a:rPr lang="bs-Latn-BA" altLang="en-US" dirty="0">
                <a:latin typeface="Arial" panose="020B0604020202020204" pitchFamily="34" charset="0"/>
                <a:cs typeface="Arial" panose="020B0604020202020204" pitchFamily="34" charset="0"/>
              </a:rPr>
              <a:t>, kao i činjenice i okolnosti iz kojih proizilazi da je okrivljeni </a:t>
            </a:r>
            <a:r>
              <a:rPr lang="bs-Latn-BA" altLang="en-US" b="1" dirty="0">
                <a:latin typeface="Arial" panose="020B0604020202020204" pitchFamily="34" charset="0"/>
                <a:cs typeface="Arial" panose="020B0604020202020204" pitchFamily="34" charset="0"/>
              </a:rPr>
              <a:t>bio svjestan da svojim radnjama navodi drugog na izvršenje krivičnog djela, te da je bio svjestan djela na koje drugog potiče i da je htio ili pristao na izvršenje tog djela.</a:t>
            </a:r>
            <a:r>
              <a:rPr lang="bs-Latn-BA" altLang="en-US" dirty="0">
                <a:latin typeface="Arial" panose="020B0604020202020204" pitchFamily="34" charset="0"/>
                <a:cs typeface="Arial" panose="020B0604020202020204" pitchFamily="34" charset="0"/>
              </a:rPr>
              <a:t>“</a:t>
            </a:r>
            <a:endParaRPr lang="hr-HR" altLang="en-US" sz="1600" dirty="0">
              <a:latin typeface="Arial" panose="020B0604020202020204" pitchFamily="34" charset="0"/>
              <a:cs typeface="Arial" panose="020B0604020202020204" pitchFamily="34" charset="0"/>
            </a:endParaRPr>
          </a:p>
          <a:p>
            <a:pPr>
              <a:buFont typeface="Wingdings" panose="05000000000000000000" pitchFamily="2" charset="2"/>
              <a:buNone/>
            </a:pPr>
            <a:r>
              <a:rPr lang="bs-Latn-BA" altLang="en-US" sz="1600" dirty="0">
                <a:latin typeface="Arial" panose="020B0604020202020204" pitchFamily="34" charset="0"/>
                <a:cs typeface="Arial" panose="020B0604020202020204" pitchFamily="34" charset="0"/>
              </a:rPr>
              <a:t>	(Rješenje Kantonalnog suda u </a:t>
            </a:r>
            <a:r>
              <a:rPr lang="bs-Latn-BA" altLang="en-US" sz="1600" dirty="0" smtClean="0">
                <a:latin typeface="Arial" panose="020B0604020202020204" pitchFamily="34" charset="0"/>
                <a:cs typeface="Arial" panose="020B0604020202020204" pitchFamily="34" charset="0"/>
              </a:rPr>
              <a:t>Tuzli </a:t>
            </a:r>
            <a:r>
              <a:rPr lang="bs-Latn-BA" altLang="en-US" sz="1600" dirty="0">
                <a:latin typeface="Arial" panose="020B0604020202020204" pitchFamily="34" charset="0"/>
                <a:cs typeface="Arial" panose="020B0604020202020204" pitchFamily="34" charset="0"/>
              </a:rPr>
              <a:t>broj Kž-55/00 od 25.04.2000. godine)</a:t>
            </a:r>
            <a:endParaRPr lang="hr-HR" altLang="en-US" sz="1600" dirty="0">
              <a:latin typeface="Arial" panose="020B0604020202020204" pitchFamily="34" charset="0"/>
              <a:cs typeface="Arial" panose="020B0604020202020204" pitchFamily="34" charset="0"/>
            </a:endParaRPr>
          </a:p>
          <a:p>
            <a:endParaRPr lang="bs-Latn-B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16</a:t>
            </a:fld>
            <a:endParaRPr lang="en-US"/>
          </a:p>
        </p:txBody>
      </p:sp>
    </p:spTree>
    <p:extLst>
      <p:ext uri="{BB962C8B-B14F-4D97-AF65-F5344CB8AC3E}">
        <p14:creationId xmlns:p14="http://schemas.microsoft.com/office/powerpoint/2010/main" val="2856324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200" dirty="0"/>
              <a:t>Činjenice i okolnosti koje predstavljaju pomaganje kao oblik saučesništva</a:t>
            </a:r>
          </a:p>
        </p:txBody>
      </p:sp>
      <p:sp>
        <p:nvSpPr>
          <p:cNvPr id="3" name="Content Placeholder 2"/>
          <p:cNvSpPr>
            <a:spLocks noGrp="1"/>
          </p:cNvSpPr>
          <p:nvPr>
            <p:ph idx="1"/>
          </p:nvPr>
        </p:nvSpPr>
        <p:spPr/>
        <p:txBody>
          <a:bodyPr/>
          <a:lstStyle/>
          <a:p>
            <a:pPr algn="just"/>
            <a:r>
              <a:rPr lang="bs-Latn-BA" altLang="en-US" dirty="0">
                <a:latin typeface="Arial" panose="020B0604020202020204" pitchFamily="34" charset="0"/>
                <a:cs typeface="Arial" panose="020B0604020202020204" pitchFamily="34" charset="0"/>
              </a:rPr>
              <a:t>Pošto je pomaganje u krivičnopravnom smislu samo umišljajna djelatnost koja se odnosi na određeno krivično djelo i određenog izvršioca, pomagač mora biti svjestan da on svojim radnjama podupire određeno krivično djelo određenog izvršioca. Stoga, </a:t>
            </a:r>
            <a:r>
              <a:rPr lang="bs-Latn-BA" altLang="en-US" b="1" dirty="0">
                <a:latin typeface="Arial" panose="020B0604020202020204" pitchFamily="34" charset="0"/>
                <a:cs typeface="Arial" panose="020B0604020202020204" pitchFamily="34" charset="0"/>
              </a:rPr>
              <a:t>činjenični opis djela u izreci</a:t>
            </a:r>
            <a:r>
              <a:rPr lang="bs-Latn-BA" altLang="en-US" dirty="0">
                <a:latin typeface="Arial" panose="020B0604020202020204" pitchFamily="34" charset="0"/>
                <a:cs typeface="Arial" panose="020B0604020202020204" pitchFamily="34" charset="0"/>
              </a:rPr>
              <a:t> presude, kojom se okrivljeni </a:t>
            </a:r>
            <a:r>
              <a:rPr lang="bs-Latn-BA" altLang="en-US" dirty="0" err="1">
                <a:latin typeface="Arial" panose="020B0604020202020204" pitchFamily="34" charset="0"/>
                <a:cs typeface="Arial" panose="020B0604020202020204" pitchFamily="34" charset="0"/>
              </a:rPr>
              <a:t>oglašava</a:t>
            </a:r>
            <a:r>
              <a:rPr lang="bs-Latn-BA" altLang="en-US" dirty="0">
                <a:latin typeface="Arial" panose="020B0604020202020204" pitchFamily="34" charset="0"/>
                <a:cs typeface="Arial" panose="020B0604020202020204" pitchFamily="34" charset="0"/>
              </a:rPr>
              <a:t> krivim kao pomagač u </a:t>
            </a:r>
            <a:r>
              <a:rPr lang="bs-Latn-BA" altLang="en-US" dirty="0" err="1">
                <a:latin typeface="Arial" panose="020B0604020202020204" pitchFamily="34" charset="0"/>
                <a:cs typeface="Arial" panose="020B0604020202020204" pitchFamily="34" charset="0"/>
              </a:rPr>
              <a:t>izvršenju</a:t>
            </a:r>
            <a:r>
              <a:rPr lang="bs-Latn-BA" altLang="en-US" dirty="0">
                <a:latin typeface="Arial" panose="020B0604020202020204" pitchFamily="34" charset="0"/>
                <a:cs typeface="Arial" panose="020B0604020202020204" pitchFamily="34" charset="0"/>
              </a:rPr>
              <a:t> određenog krivičnog djela, </a:t>
            </a:r>
            <a:r>
              <a:rPr lang="bs-Latn-BA" altLang="en-US" b="1" dirty="0">
                <a:latin typeface="Arial" panose="020B0604020202020204" pitchFamily="34" charset="0"/>
                <a:cs typeface="Arial" panose="020B0604020202020204" pitchFamily="34" charset="0"/>
              </a:rPr>
              <a:t>mora da sadrži činjenice i okolnosti iz kojih proizlazi da je okrivljeni bio svjestan i djela izvršioca i da svojim radnjama podupire djelo izvršioca.</a:t>
            </a:r>
            <a:endParaRPr lang="hr-HR" altLang="en-US" b="1" dirty="0">
              <a:latin typeface="Arial" panose="020B0604020202020204" pitchFamily="34" charset="0"/>
              <a:cs typeface="Arial" panose="020B0604020202020204" pitchFamily="34" charset="0"/>
            </a:endParaRPr>
          </a:p>
          <a:p>
            <a:pPr>
              <a:buFont typeface="Wingdings" panose="05000000000000000000" pitchFamily="2" charset="2"/>
              <a:buNone/>
            </a:pPr>
            <a:r>
              <a:rPr lang="hr-HR" altLang="en-US" sz="1600" dirty="0">
                <a:latin typeface="Arial" panose="020B0604020202020204" pitchFamily="34" charset="0"/>
                <a:cs typeface="Arial" panose="020B0604020202020204" pitchFamily="34" charset="0"/>
              </a:rPr>
              <a:t>	</a:t>
            </a:r>
            <a:r>
              <a:rPr lang="bs-Latn-BA" altLang="en-US" sz="1600" dirty="0">
                <a:latin typeface="Arial" panose="020B0604020202020204" pitchFamily="34" charset="0"/>
                <a:cs typeface="Arial" panose="020B0604020202020204" pitchFamily="34" charset="0"/>
              </a:rPr>
              <a:t>(Odluka Kantonalnog suda u Tuzli, broj Kž-154/97 od 03.09.1997. godine)</a:t>
            </a:r>
            <a:endParaRPr lang="hr-HR" altLang="en-US" sz="1600" dirty="0">
              <a:latin typeface="Arial" panose="020B0604020202020204" pitchFamily="34" charset="0"/>
              <a:cs typeface="Arial" panose="020B0604020202020204" pitchFamily="34" charset="0"/>
            </a:endParaRPr>
          </a:p>
          <a:p>
            <a:endParaRPr lang="bs-Latn-B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17</a:t>
            </a:fld>
            <a:endParaRPr lang="en-US"/>
          </a:p>
        </p:txBody>
      </p:sp>
    </p:spTree>
    <p:extLst>
      <p:ext uri="{BB962C8B-B14F-4D97-AF65-F5344CB8AC3E}">
        <p14:creationId xmlns:p14="http://schemas.microsoft.com/office/powerpoint/2010/main" val="3594939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A0E5-FE3F-4F0B-A845-9D3876360CF3}"/>
              </a:ext>
            </a:extLst>
          </p:cNvPr>
          <p:cNvSpPr>
            <a:spLocks noGrp="1"/>
          </p:cNvSpPr>
          <p:nvPr>
            <p:ph type="title"/>
          </p:nvPr>
        </p:nvSpPr>
        <p:spPr/>
        <p:txBody>
          <a:bodyPr>
            <a:normAutofit/>
          </a:bodyPr>
          <a:lstStyle/>
          <a:p>
            <a:r>
              <a:rPr lang="bs-Latn-BA" sz="3200" dirty="0"/>
              <a:t>Činjenični opis </a:t>
            </a:r>
            <a:r>
              <a:rPr lang="bs-Latn-BA" sz="3200" dirty="0" smtClean="0"/>
              <a:t>djela u izreci </a:t>
            </a:r>
            <a:r>
              <a:rPr lang="bs-Latn-BA" sz="3200" dirty="0"/>
              <a:t>kod </a:t>
            </a:r>
            <a:r>
              <a:rPr lang="bs-Latn-BA" sz="3200" dirty="0" smtClean="0"/>
              <a:t>postojanja nužne odbrane </a:t>
            </a:r>
            <a:endParaRPr lang="en-US" sz="3200" dirty="0"/>
          </a:p>
        </p:txBody>
      </p:sp>
      <p:sp>
        <p:nvSpPr>
          <p:cNvPr id="3" name="Content Placeholder 2">
            <a:extLst>
              <a:ext uri="{FF2B5EF4-FFF2-40B4-BE49-F238E27FC236}">
                <a16:creationId xmlns:a16="http://schemas.microsoft.com/office/drawing/2014/main" id="{FCE6D02C-187C-4309-ADAD-9C9AF8BCC421}"/>
              </a:ext>
            </a:extLst>
          </p:cNvPr>
          <p:cNvSpPr>
            <a:spLocks noGrp="1"/>
          </p:cNvSpPr>
          <p:nvPr>
            <p:ph idx="1"/>
          </p:nvPr>
        </p:nvSpPr>
        <p:spPr/>
        <p:txBody>
          <a:bodyPr>
            <a:normAutofit/>
          </a:bodyPr>
          <a:lstStyle/>
          <a:p>
            <a:pPr algn="just"/>
            <a:r>
              <a:rPr lang="bs-Latn-BA" dirty="0">
                <a:latin typeface="Arial" panose="020B0604020202020204" pitchFamily="34" charset="0"/>
                <a:cs typeface="Arial" panose="020B0604020202020204" pitchFamily="34" charset="0"/>
              </a:rPr>
              <a:t>Time što je sud donio oslobađajuću presudu u smislu odredbe člana 350. tačka 1. ZKP-a u vezi sa članom 11. Krivičnog zakonika Republike Srpske, a </a:t>
            </a:r>
            <a:r>
              <a:rPr lang="bs-Latn-BA" b="1" dirty="0">
                <a:latin typeface="Arial" panose="020B0604020202020204" pitchFamily="34" charset="0"/>
                <a:cs typeface="Arial" panose="020B0604020202020204" pitchFamily="34" charset="0"/>
              </a:rPr>
              <a:t>u </a:t>
            </a:r>
            <a:r>
              <a:rPr lang="bs-Latn-BA" b="1" dirty="0" smtClean="0">
                <a:latin typeface="Arial" panose="020B0604020202020204" pitchFamily="34" charset="0"/>
                <a:cs typeface="Arial" panose="020B0604020202020204" pitchFamily="34" charset="0"/>
              </a:rPr>
              <a:t>izreci </a:t>
            </a:r>
            <a:r>
              <a:rPr lang="bs-Latn-BA" b="1" dirty="0">
                <a:latin typeface="Arial" panose="020B0604020202020204" pitchFamily="34" charset="0"/>
                <a:cs typeface="Arial" panose="020B0604020202020204" pitchFamily="34" charset="0"/>
              </a:rPr>
              <a:t>presude nisu navedene radnje oštećenog koje predstavljaju istovremeni protivpravni napad,</a:t>
            </a:r>
            <a:r>
              <a:rPr lang="bs-Latn-BA" dirty="0">
                <a:latin typeface="Arial" panose="020B0604020202020204" pitchFamily="34" charset="0"/>
                <a:cs typeface="Arial" panose="020B0604020202020204" pitchFamily="34" charset="0"/>
              </a:rPr>
              <a:t> kao jedan od elementa koji struktuiše nužnu odbranu, izreka presude je učinjena nerazumljivom, usljed čega pravilnost i zakonitost te presude nije moguće ispitati, u čemu je sadržana bitna povreda odredaba krivičnog postupka apsolutnog karaktera iz člana 364. stav 1. tačka 11. ZKP-a. </a:t>
            </a:r>
          </a:p>
          <a:p>
            <a:pPr algn="just"/>
            <a:r>
              <a:rPr lang="bs-Latn-BA" dirty="0">
                <a:latin typeface="Arial" panose="020B0604020202020204" pitchFamily="34" charset="0"/>
                <a:cs typeface="Arial" panose="020B0604020202020204" pitchFamily="34" charset="0"/>
              </a:rPr>
              <a:t>(Presuda Vrhovnog suda RS broj Kž-114/03 od 30.03.2004. godine)</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18</a:t>
            </a:fld>
            <a:endParaRPr lang="en-US"/>
          </a:p>
        </p:txBody>
      </p:sp>
    </p:spTree>
    <p:extLst>
      <p:ext uri="{BB962C8B-B14F-4D97-AF65-F5344CB8AC3E}">
        <p14:creationId xmlns:p14="http://schemas.microsoft.com/office/powerpoint/2010/main" val="3695834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7355"/>
            <a:ext cx="8596668" cy="793072"/>
          </a:xfrm>
        </p:spPr>
        <p:txBody>
          <a:bodyPr>
            <a:normAutofit/>
          </a:bodyPr>
          <a:lstStyle/>
          <a:p>
            <a:r>
              <a:rPr lang="bs-Latn-BA" sz="3200" dirty="0"/>
              <a:t>Odluka o imovinskopravnom zahtjevu</a:t>
            </a:r>
          </a:p>
        </p:txBody>
      </p:sp>
      <p:sp>
        <p:nvSpPr>
          <p:cNvPr id="3" name="Content Placeholder 2"/>
          <p:cNvSpPr>
            <a:spLocks noGrp="1"/>
          </p:cNvSpPr>
          <p:nvPr>
            <p:ph idx="1"/>
          </p:nvPr>
        </p:nvSpPr>
        <p:spPr>
          <a:xfrm>
            <a:off x="677334" y="1420427"/>
            <a:ext cx="8596668" cy="4620935"/>
          </a:xfrm>
        </p:spPr>
        <p:txBody>
          <a:bodyPr>
            <a:normAutofit fontScale="92500" lnSpcReduction="20000"/>
          </a:bodyPr>
          <a:lstStyle/>
          <a:p>
            <a:pPr algn="just"/>
            <a:r>
              <a:rPr lang="bs-Latn-BA" dirty="0">
                <a:latin typeface="Arial" panose="020B0604020202020204" pitchFamily="34" charset="0"/>
                <a:cs typeface="Arial" panose="020B0604020202020204" pitchFamily="34" charset="0"/>
              </a:rPr>
              <a:t>Ovaj sud najprije ukazuje da je odredbom člana 207. stav 2. ZKP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propisano da se </a:t>
            </a:r>
            <a:r>
              <a:rPr lang="bs-Latn-BA" b="1" dirty="0">
                <a:latin typeface="Arial" panose="020B0604020202020204" pitchFamily="34" charset="0"/>
                <a:cs typeface="Arial" panose="020B0604020202020204" pitchFamily="34" charset="0"/>
              </a:rPr>
              <a:t>imovinskopravni zahtjev</a:t>
            </a:r>
            <a:r>
              <a:rPr lang="bs-Latn-BA" dirty="0">
                <a:latin typeface="Arial" panose="020B0604020202020204" pitchFamily="34" charset="0"/>
                <a:cs typeface="Arial" panose="020B0604020202020204" pitchFamily="34" charset="0"/>
              </a:rPr>
              <a:t> može odnositi na </a:t>
            </a:r>
            <a:r>
              <a:rPr lang="bs-Latn-BA" b="1" dirty="0">
                <a:latin typeface="Arial" panose="020B0604020202020204" pitchFamily="34" charset="0"/>
                <a:cs typeface="Arial" panose="020B0604020202020204" pitchFamily="34" charset="0"/>
              </a:rPr>
              <a:t>naknadu štete</a:t>
            </a:r>
            <a:r>
              <a:rPr lang="bs-Latn-BA" dirty="0">
                <a:latin typeface="Arial" panose="020B0604020202020204" pitchFamily="34" charset="0"/>
                <a:cs typeface="Arial" panose="020B0604020202020204" pitchFamily="34" charset="0"/>
              </a:rPr>
              <a:t>, </a:t>
            </a:r>
            <a:r>
              <a:rPr lang="bs-Latn-BA" b="1" dirty="0">
                <a:latin typeface="Arial" panose="020B0604020202020204" pitchFamily="34" charset="0"/>
                <a:cs typeface="Arial" panose="020B0604020202020204" pitchFamily="34" charset="0"/>
              </a:rPr>
              <a:t>povrat stvari</a:t>
            </a:r>
            <a:r>
              <a:rPr lang="bs-Latn-BA" dirty="0">
                <a:latin typeface="Arial" panose="020B0604020202020204" pitchFamily="34" charset="0"/>
                <a:cs typeface="Arial" panose="020B0604020202020204" pitchFamily="34" charset="0"/>
              </a:rPr>
              <a:t> ili </a:t>
            </a:r>
            <a:r>
              <a:rPr lang="bs-Latn-BA" b="1" dirty="0" err="1">
                <a:latin typeface="Arial" panose="020B0604020202020204" pitchFamily="34" charset="0"/>
                <a:cs typeface="Arial" panose="020B0604020202020204" pitchFamily="34" charset="0"/>
              </a:rPr>
              <a:t>poništavanje</a:t>
            </a:r>
            <a:r>
              <a:rPr lang="bs-Latn-BA" b="1" dirty="0">
                <a:latin typeface="Arial" panose="020B0604020202020204" pitchFamily="34" charset="0"/>
                <a:cs typeface="Arial" panose="020B0604020202020204" pitchFamily="34" charset="0"/>
              </a:rPr>
              <a:t> određenog pravnog posla</a:t>
            </a:r>
            <a:r>
              <a:rPr lang="bs-Latn-BA" dirty="0">
                <a:latin typeface="Arial" panose="020B0604020202020204" pitchFamily="34" charset="0"/>
                <a:cs typeface="Arial" panose="020B0604020202020204" pitchFamily="34" charset="0"/>
              </a:rPr>
              <a:t>, dok je članom 208. stav 1. istog zakona, propisano da prijedlog za ostvarivanje imovinskopravnog zahtjeva u krivičnom postupku može podnijeti </a:t>
            </a:r>
            <a:r>
              <a:rPr lang="bs-Latn-BA" b="1" dirty="0">
                <a:latin typeface="Arial" panose="020B0604020202020204" pitchFamily="34" charset="0"/>
                <a:cs typeface="Arial" panose="020B0604020202020204" pitchFamily="34" charset="0"/>
              </a:rPr>
              <a:t>osoba koja je ovlaštena da takav zahtjev ostvaruje u parničnom postupku</a:t>
            </a:r>
            <a:r>
              <a:rPr lang="bs-Latn-BA" dirty="0">
                <a:latin typeface="Arial" panose="020B0604020202020204" pitchFamily="34" charset="0"/>
                <a:cs typeface="Arial" panose="020B0604020202020204" pitchFamily="34" charset="0"/>
              </a:rPr>
              <a:t>. Kako je optuženi pobijanom presudom oglašen krivim što je </a:t>
            </a:r>
            <a:r>
              <a:rPr lang="bs-Latn-BA" b="1" dirty="0">
                <a:latin typeface="Arial" panose="020B0604020202020204" pitchFamily="34" charset="0"/>
                <a:cs typeface="Arial" panose="020B0604020202020204" pitchFamily="34" charset="0"/>
              </a:rPr>
              <a:t>izbjegao plaćanje poreza i doprinosa</a:t>
            </a:r>
            <a:r>
              <a:rPr lang="bs-Latn-BA" dirty="0">
                <a:latin typeface="Arial" panose="020B0604020202020204" pitchFamily="34" charset="0"/>
                <a:cs typeface="Arial" panose="020B0604020202020204" pitchFamily="34" charset="0"/>
              </a:rPr>
              <a:t>, a čija naplata se ostvaruje </a:t>
            </a:r>
            <a:r>
              <a:rPr lang="bs-Latn-BA" b="1" dirty="0">
                <a:latin typeface="Arial" panose="020B0604020202020204" pitchFamily="34" charset="0"/>
                <a:cs typeface="Arial" panose="020B0604020202020204" pitchFamily="34" charset="0"/>
              </a:rPr>
              <a:t>po pravilima upravnog postupka</a:t>
            </a:r>
            <a:r>
              <a:rPr lang="bs-Latn-BA" dirty="0">
                <a:latin typeface="Arial" panose="020B0604020202020204" pitchFamily="34" charset="0"/>
                <a:cs typeface="Arial" panose="020B0604020202020204" pitchFamily="34" charset="0"/>
              </a:rPr>
              <a:t>, iz toga slijedi da se takav zahtjev ne može ostvarivati u parničnom postupku. Shodno tome, </a:t>
            </a:r>
            <a:r>
              <a:rPr lang="bs-Latn-BA" b="1" i="1" dirty="0">
                <a:latin typeface="Arial" panose="020B0604020202020204" pitchFamily="34" charset="0"/>
                <a:cs typeface="Arial" panose="020B0604020202020204" pitchFamily="34" charset="0"/>
              </a:rPr>
              <a:t>pravobranitelj ZE-DO kantona </a:t>
            </a:r>
            <a:r>
              <a:rPr lang="bs-Latn-BA" dirty="0">
                <a:latin typeface="Arial" panose="020B0604020202020204" pitchFamily="34" charset="0"/>
                <a:cs typeface="Arial" panose="020B0604020202020204" pitchFamily="34" charset="0"/>
              </a:rPr>
              <a:t>nije ovlašten prijedlog za ostvarivanje imovinskopravnog zahtjeva u pogledu naplate neplaćenih poreza i doprinosa ostvarivati u parničnom postupku, pa takav zahtjev nije mogao istaći ni u predmetnom krivičnom postupku. Zbog toga što je prvostepeni sud, nepravilnom primjenom citiranih zakonskih odredbi obavezao optuženog na plaćanje utajenog poreza oštećenom ZE-DO kantonu, što je bilo od uticaja na zakonito donošenje presude, učinjena je bitna povreda odredaba krivičnog postupka iz člana 312. stav 2. ZKP F BiH u vezi sa članom 208. stav 1. ZKP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Pri tome, ovaj sud napominje da </a:t>
            </a:r>
            <a:r>
              <a:rPr lang="bs-Latn-BA" b="1" dirty="0">
                <a:latin typeface="Arial" panose="020B0604020202020204" pitchFamily="34" charset="0"/>
                <a:cs typeface="Arial" panose="020B0604020202020204" pitchFamily="34" charset="0"/>
              </a:rPr>
              <a:t>visina utajenog poreza odnosno doprinosa predstavlja imovinsku korist pribavljenu krivičnim djelom </a:t>
            </a:r>
            <a:r>
              <a:rPr lang="bs-Latn-BA" dirty="0">
                <a:latin typeface="Arial" panose="020B0604020202020204" pitchFamily="34" charset="0"/>
                <a:cs typeface="Arial" panose="020B0604020202020204" pitchFamily="34" charset="0"/>
              </a:rPr>
              <a:t>koja se oduzima u slučaju </a:t>
            </a:r>
            <a:r>
              <a:rPr lang="bs-Latn-BA" dirty="0" err="1">
                <a:latin typeface="Arial" panose="020B0604020202020204" pitchFamily="34" charset="0"/>
                <a:cs typeface="Arial" panose="020B0604020202020204" pitchFamily="34" charset="0"/>
              </a:rPr>
              <a:t>oglašavanja</a:t>
            </a:r>
            <a:r>
              <a:rPr lang="bs-Latn-BA" dirty="0">
                <a:latin typeface="Arial" panose="020B0604020202020204" pitchFamily="34" charset="0"/>
                <a:cs typeface="Arial" panose="020B0604020202020204" pitchFamily="34" charset="0"/>
              </a:rPr>
              <a:t> optuženog krivim za predmetno krivično djelo, pod uvjetom da naknadno ti porezi, odnosno doprinosi nisu naplaćeni u upravnom postupku.</a:t>
            </a:r>
          </a:p>
          <a:p>
            <a:pPr algn="just"/>
            <a:r>
              <a:rPr lang="bs-Latn-BA" dirty="0">
                <a:latin typeface="Arial" panose="020B0604020202020204" pitchFamily="34" charset="0"/>
                <a:cs typeface="Arial" panose="020B0604020202020204" pitchFamily="34" charset="0"/>
              </a:rPr>
              <a:t>(Presuda Vrhovnog suda </a:t>
            </a:r>
            <a:r>
              <a:rPr lang="bs-Latn-BA" dirty="0" err="1">
                <a:latin typeface="Arial" panose="020B0604020202020204" pitchFamily="34" charset="0"/>
                <a:cs typeface="Arial" panose="020B0604020202020204" pitchFamily="34" charset="0"/>
              </a:rPr>
              <a:t>FBiH</a:t>
            </a:r>
            <a:r>
              <a:rPr lang="bs-Latn-BA" dirty="0">
                <a:latin typeface="Arial" panose="020B0604020202020204" pitchFamily="34" charset="0"/>
                <a:cs typeface="Arial" panose="020B0604020202020204" pitchFamily="34" charset="0"/>
              </a:rPr>
              <a:t> broj </a:t>
            </a:r>
            <a:r>
              <a:rPr lang="hr-HR" dirty="0">
                <a:latin typeface="Arial" panose="020B0604020202020204" pitchFamily="34" charset="0"/>
                <a:cs typeface="Arial" panose="020B0604020202020204" pitchFamily="34" charset="0"/>
              </a:rPr>
              <a:t>04 0 K 005804 15 </a:t>
            </a:r>
            <a:r>
              <a:rPr lang="hr-HR" dirty="0" err="1">
                <a:latin typeface="Arial" panose="020B0604020202020204" pitchFamily="34" charset="0"/>
                <a:cs typeface="Arial" panose="020B0604020202020204" pitchFamily="34" charset="0"/>
              </a:rPr>
              <a:t>Kž</a:t>
            </a:r>
            <a:r>
              <a:rPr lang="hr-HR" dirty="0">
                <a:latin typeface="Arial" panose="020B0604020202020204" pitchFamily="34" charset="0"/>
                <a:cs typeface="Arial" panose="020B0604020202020204" pitchFamily="34" charset="0"/>
              </a:rPr>
              <a:t> od 14.03.2019. godine)</a:t>
            </a:r>
            <a:endParaRPr lang="bs-Latn-BA" dirty="0">
              <a:latin typeface="Arial" panose="020B0604020202020204" pitchFamily="34" charset="0"/>
              <a:cs typeface="Arial" panose="020B0604020202020204" pitchFamily="34" charset="0"/>
            </a:endParaRPr>
          </a:p>
          <a:p>
            <a:endParaRPr lang="bs-Latn-B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19</a:t>
            </a:fld>
            <a:endParaRPr lang="en-US"/>
          </a:p>
        </p:txBody>
      </p:sp>
    </p:spTree>
    <p:extLst>
      <p:ext uri="{BB962C8B-B14F-4D97-AF65-F5344CB8AC3E}">
        <p14:creationId xmlns:p14="http://schemas.microsoft.com/office/powerpoint/2010/main" val="2467368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57A10-CC6C-418A-9E10-F900642C1016}"/>
              </a:ext>
            </a:extLst>
          </p:cNvPr>
          <p:cNvSpPr>
            <a:spLocks noGrp="1"/>
          </p:cNvSpPr>
          <p:nvPr>
            <p:ph type="title"/>
          </p:nvPr>
        </p:nvSpPr>
        <p:spPr/>
        <p:txBody>
          <a:bodyPr>
            <a:normAutofit/>
          </a:bodyPr>
          <a:lstStyle/>
          <a:p>
            <a:r>
              <a:rPr lang="bs-Latn-BA" sz="3200" dirty="0"/>
              <a:t>Sadržaj presude (član 305. ZKP </a:t>
            </a:r>
            <a:r>
              <a:rPr lang="bs-Latn-BA" sz="3200" dirty="0" err="1"/>
              <a:t>FBiH</a:t>
            </a:r>
            <a:r>
              <a:rPr lang="bs-Latn-BA" sz="3200" dirty="0"/>
              <a:t> / član 304. ZKP RS)</a:t>
            </a:r>
            <a:endParaRPr lang="en-US" sz="3200" dirty="0"/>
          </a:p>
        </p:txBody>
      </p:sp>
      <p:sp>
        <p:nvSpPr>
          <p:cNvPr id="3" name="Content Placeholder 2">
            <a:extLst>
              <a:ext uri="{FF2B5EF4-FFF2-40B4-BE49-F238E27FC236}">
                <a16:creationId xmlns:a16="http://schemas.microsoft.com/office/drawing/2014/main" id="{553597C8-97C9-4713-A251-CDC73F6F9903}"/>
              </a:ext>
            </a:extLst>
          </p:cNvPr>
          <p:cNvSpPr>
            <a:spLocks noGrp="1"/>
          </p:cNvSpPr>
          <p:nvPr>
            <p:ph idx="1"/>
          </p:nvPr>
        </p:nvSpPr>
        <p:spPr/>
        <p:txBody>
          <a:bodyPr/>
          <a:lstStyle/>
          <a:p>
            <a:r>
              <a:rPr lang="bs-Latn-BA" b="1" i="0" noProof="1" smtClean="0">
                <a:solidFill>
                  <a:srgbClr val="666666"/>
                </a:solidFill>
                <a:effectLst/>
                <a:latin typeface="Arial" panose="020B0604020202020204" pitchFamily="34" charset="0"/>
              </a:rPr>
              <a:t>Pisano izrađena presuda </a:t>
            </a:r>
            <a:r>
              <a:rPr lang="bs-Latn-BA" b="0" i="0" noProof="1" smtClean="0">
                <a:solidFill>
                  <a:srgbClr val="666666"/>
                </a:solidFill>
                <a:effectLst/>
                <a:latin typeface="Arial" panose="020B0604020202020204" pitchFamily="34" charset="0"/>
              </a:rPr>
              <a:t>mora potpuno odgovarati presudi koja je objavljena. Presuda mora imati </a:t>
            </a:r>
            <a:r>
              <a:rPr lang="bs-Latn-BA" b="1" i="0" noProof="1" smtClean="0">
                <a:solidFill>
                  <a:srgbClr val="666666"/>
                </a:solidFill>
                <a:effectLst/>
                <a:latin typeface="Arial" panose="020B0604020202020204" pitchFamily="34" charset="0"/>
              </a:rPr>
              <a:t>uvod, izreku i </a:t>
            </a:r>
            <a:r>
              <a:rPr lang="bs-Latn-BA" b="1" noProof="1" smtClean="0">
                <a:solidFill>
                  <a:srgbClr val="666666"/>
                </a:solidFill>
                <a:latin typeface="Arial" panose="020B0604020202020204" pitchFamily="34" charset="0"/>
              </a:rPr>
              <a:t>obrazloženje </a:t>
            </a:r>
            <a:r>
              <a:rPr lang="bs-Latn-BA" noProof="1" smtClean="0">
                <a:solidFill>
                  <a:srgbClr val="666666"/>
                </a:solidFill>
                <a:latin typeface="Arial" panose="020B0604020202020204" pitchFamily="34" charset="0"/>
              </a:rPr>
              <a:t>(član 305. stav 1. ZKP FBiH / član 304. stav 1. ZKP RS) </a:t>
            </a:r>
          </a:p>
          <a:p>
            <a:r>
              <a:rPr lang="bs-Latn-BA" b="1" i="0" noProof="1" smtClean="0">
                <a:solidFill>
                  <a:srgbClr val="666666"/>
                </a:solidFill>
                <a:effectLst/>
                <a:latin typeface="Arial" panose="020B0604020202020204" pitchFamily="34" charset="0"/>
              </a:rPr>
              <a:t>Uvod presude </a:t>
            </a:r>
            <a:r>
              <a:rPr lang="bs-Latn-BA" b="0" i="0" noProof="1" smtClean="0">
                <a:solidFill>
                  <a:srgbClr val="666666"/>
                </a:solidFill>
                <a:effectLst/>
                <a:latin typeface="Arial" panose="020B0604020202020204" pitchFamily="34" charset="0"/>
              </a:rPr>
              <a:t>sadrži: naznačenje da se presuda izriče u ime </a:t>
            </a:r>
            <a:r>
              <a:rPr lang="bs-Latn-BA" noProof="1" smtClean="0">
                <a:solidFill>
                  <a:srgbClr val="666666"/>
                </a:solidFill>
                <a:latin typeface="Arial" panose="020B0604020202020204" pitchFamily="34" charset="0"/>
              </a:rPr>
              <a:t>FBiH/RS</a:t>
            </a:r>
            <a:r>
              <a:rPr lang="bs-Latn-BA" b="0" i="0" noProof="1" smtClean="0">
                <a:solidFill>
                  <a:srgbClr val="666666"/>
                </a:solidFill>
                <a:effectLst/>
                <a:latin typeface="Arial" panose="020B0604020202020204" pitchFamily="34" charset="0"/>
              </a:rPr>
              <a:t>, naziv suda, ime i prezime sudije, odnosno predsjednika i članova vijeća i zapisničara, ime i prezime optuženog, krivično djelo za koje je optužen i </a:t>
            </a:r>
            <a:r>
              <a:rPr lang="bs-Latn-BA" b="0" i="0" u="sng" noProof="1" smtClean="0">
                <a:solidFill>
                  <a:srgbClr val="666666"/>
                </a:solidFill>
                <a:effectLst/>
                <a:latin typeface="Arial" panose="020B0604020202020204" pitchFamily="34" charset="0"/>
              </a:rPr>
              <a:t>da li je bio prisutan na glavnom pretresu</a:t>
            </a:r>
            <a:r>
              <a:rPr lang="bs-Latn-BA" b="0" i="0" noProof="1" smtClean="0">
                <a:solidFill>
                  <a:srgbClr val="666666"/>
                </a:solidFill>
                <a:effectLst/>
                <a:latin typeface="Arial" panose="020B0604020202020204" pitchFamily="34" charset="0"/>
              </a:rPr>
              <a:t>, dan glavnog pretresa i da li je glavni pretres bio javan, ime i prezime tužioca, branioca, zakonskog zastupnika i punomoćnika koji su bili prisutni na glavnom pretresu i dan objavljivanja izrečene presude.</a:t>
            </a:r>
            <a:endParaRPr lang="bs-Latn-BA" noProof="1"/>
          </a:p>
        </p:txBody>
      </p:sp>
      <p:sp>
        <p:nvSpPr>
          <p:cNvPr id="4" name="Slide Number Placeholder 3"/>
          <p:cNvSpPr>
            <a:spLocks noGrp="1"/>
          </p:cNvSpPr>
          <p:nvPr>
            <p:ph type="sldNum" sz="quarter" idx="12"/>
          </p:nvPr>
        </p:nvSpPr>
        <p:spPr/>
        <p:txBody>
          <a:bodyPr/>
          <a:lstStyle/>
          <a:p>
            <a:fld id="{CA12C933-2EFF-4CC9-B21B-97B94B6F8C2B}" type="slidenum">
              <a:rPr lang="en-US" smtClean="0"/>
              <a:t>2</a:t>
            </a:fld>
            <a:endParaRPr lang="en-US"/>
          </a:p>
        </p:txBody>
      </p:sp>
    </p:spTree>
    <p:extLst>
      <p:ext uri="{BB962C8B-B14F-4D97-AF65-F5344CB8AC3E}">
        <p14:creationId xmlns:p14="http://schemas.microsoft.com/office/powerpoint/2010/main" val="1502518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3100" dirty="0">
                <a:latin typeface="Arial" panose="020B0604020202020204" pitchFamily="34" charset="0"/>
                <a:cs typeface="Arial" panose="020B0604020202020204" pitchFamily="34" charset="0"/>
              </a:rPr>
              <a:t>Sadržaj presude kojom se izdaje kazneni nalog (Član 354. stav 1. ZKP </a:t>
            </a:r>
            <a:r>
              <a:rPr lang="bs-Latn-BA" sz="3100" dirty="0" err="1">
                <a:latin typeface="Arial" panose="020B0604020202020204" pitchFamily="34" charset="0"/>
                <a:cs typeface="Arial" panose="020B0604020202020204" pitchFamily="34" charset="0"/>
              </a:rPr>
              <a:t>FBiH</a:t>
            </a:r>
            <a:r>
              <a:rPr lang="bs-Latn-BA" sz="3100" dirty="0">
                <a:latin typeface="Arial" panose="020B0604020202020204" pitchFamily="34" charset="0"/>
                <a:cs typeface="Arial" panose="020B0604020202020204" pitchFamily="34" charset="0"/>
              </a:rPr>
              <a:t> / član 362. stav 1. ZKP RS</a:t>
            </a:r>
            <a:r>
              <a:rPr lang="bs-Latn-BA"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p:txBody>
          <a:bodyPr/>
          <a:lstStyle/>
          <a:p>
            <a:r>
              <a:rPr lang="bs-Latn-BA" sz="2400" dirty="0">
                <a:latin typeface="Arial" panose="020B0604020202020204" pitchFamily="34" charset="0"/>
                <a:cs typeface="Arial" panose="020B0604020202020204" pitchFamily="34" charset="0"/>
              </a:rPr>
              <a:t>Presuda kojom se izdaje kazneni nalog sadrži podatke iz člana iz člana 300. ZKP </a:t>
            </a:r>
            <a:r>
              <a:rPr lang="bs-Latn-BA" sz="2400" dirty="0" err="1">
                <a:latin typeface="Arial" panose="020B0604020202020204" pitchFamily="34" charset="0"/>
                <a:cs typeface="Arial" panose="020B0604020202020204" pitchFamily="34" charset="0"/>
              </a:rPr>
              <a:t>FBiH</a:t>
            </a:r>
            <a:r>
              <a:rPr lang="bs-Latn-BA" sz="2400" dirty="0">
                <a:latin typeface="Arial" panose="020B0604020202020204" pitchFamily="34" charset="0"/>
                <a:cs typeface="Arial" panose="020B0604020202020204" pitchFamily="34" charset="0"/>
              </a:rPr>
              <a:t>/člana 299. ZKP RS (presuda kojom se optuženi </a:t>
            </a:r>
            <a:r>
              <a:rPr lang="bs-Latn-BA" sz="2400" dirty="0" err="1">
                <a:latin typeface="Arial" panose="020B0604020202020204" pitchFamily="34" charset="0"/>
                <a:cs typeface="Arial" panose="020B0604020202020204" pitchFamily="34" charset="0"/>
              </a:rPr>
              <a:t>oglašava</a:t>
            </a:r>
            <a:r>
              <a:rPr lang="bs-Latn-BA" sz="2400" dirty="0">
                <a:latin typeface="Arial" panose="020B0604020202020204" pitchFamily="34" charset="0"/>
                <a:cs typeface="Arial" panose="020B0604020202020204" pitchFamily="34" charset="0"/>
              </a:rPr>
              <a:t> krivim)</a:t>
            </a:r>
          </a:p>
          <a:p>
            <a:endParaRPr lang="bs-Latn-B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20</a:t>
            </a:fld>
            <a:endParaRPr lang="en-US"/>
          </a:p>
        </p:txBody>
      </p:sp>
    </p:spTree>
    <p:extLst>
      <p:ext uri="{BB962C8B-B14F-4D97-AF65-F5344CB8AC3E}">
        <p14:creationId xmlns:p14="http://schemas.microsoft.com/office/powerpoint/2010/main" val="822641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Sadržaj izreke </a:t>
            </a:r>
            <a:r>
              <a:rPr lang="bs-Latn-BA" dirty="0" smtClean="0"/>
              <a:t>presude </a:t>
            </a:r>
            <a:r>
              <a:rPr lang="bs-Latn-BA" dirty="0"/>
              <a:t>kojom se optuženi oslobađa od optužbe ili je optužba odbijena</a:t>
            </a:r>
          </a:p>
        </p:txBody>
      </p:sp>
      <p:sp>
        <p:nvSpPr>
          <p:cNvPr id="3" name="Content Placeholder 2"/>
          <p:cNvSpPr>
            <a:spLocks noGrp="1"/>
          </p:cNvSpPr>
          <p:nvPr>
            <p:ph idx="1"/>
          </p:nvPr>
        </p:nvSpPr>
        <p:spPr/>
        <p:txBody>
          <a:bodyPr/>
          <a:lstStyle/>
          <a:p>
            <a:r>
              <a:rPr lang="bs-Latn-BA" dirty="0">
                <a:latin typeface="Arial" panose="020B0604020202020204" pitchFamily="34" charset="0"/>
                <a:cs typeface="Arial" panose="020B0604020202020204" pitchFamily="34" charset="0"/>
              </a:rPr>
              <a:t>Ako je optuženi </a:t>
            </a:r>
            <a:r>
              <a:rPr lang="bs-Latn-BA" sz="2000" b="1" dirty="0">
                <a:latin typeface="Arial" panose="020B0604020202020204" pitchFamily="34" charset="0"/>
                <a:cs typeface="Arial" panose="020B0604020202020204" pitchFamily="34" charset="0"/>
              </a:rPr>
              <a:t>oslobođen od optužbe </a:t>
            </a:r>
            <a:r>
              <a:rPr lang="bs-Latn-BA" sz="2000" dirty="0">
                <a:latin typeface="Arial" panose="020B0604020202020204" pitchFamily="34" charset="0"/>
                <a:cs typeface="Arial" panose="020B0604020202020204" pitchFamily="34" charset="0"/>
              </a:rPr>
              <a:t>ili je </a:t>
            </a:r>
            <a:r>
              <a:rPr lang="bs-Latn-BA" sz="2000" b="1" dirty="0">
                <a:latin typeface="Arial" panose="020B0604020202020204" pitchFamily="34" charset="0"/>
                <a:cs typeface="Arial" panose="020B0604020202020204" pitchFamily="34" charset="0"/>
              </a:rPr>
              <a:t>optužba odbijena</a:t>
            </a:r>
            <a:r>
              <a:rPr lang="bs-Latn-BA" sz="2000" dirty="0">
                <a:latin typeface="Arial" panose="020B0604020202020204" pitchFamily="34" charset="0"/>
                <a:cs typeface="Arial" panose="020B0604020202020204" pitchFamily="34" charset="0"/>
              </a:rPr>
              <a:t>, izreka presude mora obuhvatiti:</a:t>
            </a:r>
          </a:p>
          <a:p>
            <a:pPr lvl="1"/>
            <a:r>
              <a:rPr lang="bs-Latn-BA" sz="1800" dirty="0">
                <a:latin typeface="Arial" panose="020B0604020202020204" pitchFamily="34" charset="0"/>
                <a:cs typeface="Arial" panose="020B0604020202020204" pitchFamily="34" charset="0"/>
              </a:rPr>
              <a:t>opis djela za koje je optužen</a:t>
            </a:r>
          </a:p>
          <a:p>
            <a:pPr lvl="1"/>
            <a:r>
              <a:rPr lang="bs-Latn-BA" sz="1800" dirty="0">
                <a:latin typeface="Arial" panose="020B0604020202020204" pitchFamily="34" charset="0"/>
                <a:cs typeface="Arial" panose="020B0604020202020204" pitchFamily="34" charset="0"/>
              </a:rPr>
              <a:t>odluku o troškovima krivičnog postupka i </a:t>
            </a:r>
            <a:r>
              <a:rPr lang="bs-Latn-BA" sz="1800" dirty="0" err="1">
                <a:latin typeface="Arial" panose="020B0604020202020204" pitchFamily="34" charset="0"/>
                <a:cs typeface="Arial" panose="020B0604020202020204" pitchFamily="34" charset="0"/>
              </a:rPr>
              <a:t>i</a:t>
            </a:r>
            <a:endParaRPr lang="bs-Latn-BA" sz="1800" dirty="0">
              <a:latin typeface="Arial" panose="020B0604020202020204" pitchFamily="34" charset="0"/>
              <a:cs typeface="Arial" panose="020B0604020202020204" pitchFamily="34" charset="0"/>
            </a:endParaRPr>
          </a:p>
          <a:p>
            <a:pPr lvl="1"/>
            <a:r>
              <a:rPr lang="bs-Latn-BA" sz="1800" dirty="0">
                <a:latin typeface="Arial" panose="020B0604020202020204" pitchFamily="34" charset="0"/>
                <a:cs typeface="Arial" panose="020B0604020202020204" pitchFamily="34" charset="0"/>
              </a:rPr>
              <a:t>odluku o imovinskopravnom  zahtjevu, ako je bio postavljen </a:t>
            </a:r>
          </a:p>
          <a:p>
            <a:r>
              <a:rPr lang="bs-Latn-BA" sz="2000" dirty="0">
                <a:latin typeface="Arial" panose="020B0604020202020204" pitchFamily="34" charset="0"/>
                <a:cs typeface="Arial" panose="020B0604020202020204" pitchFamily="34" charset="0"/>
              </a:rPr>
              <a:t>(član 305. stav 4. ZKP </a:t>
            </a:r>
            <a:r>
              <a:rPr lang="bs-Latn-BA" sz="2000" dirty="0" err="1">
                <a:latin typeface="Arial" panose="020B0604020202020204" pitchFamily="34" charset="0"/>
                <a:cs typeface="Arial" panose="020B0604020202020204" pitchFamily="34" charset="0"/>
              </a:rPr>
              <a:t>FBiH</a:t>
            </a:r>
            <a:r>
              <a:rPr lang="bs-Latn-BA" sz="2000" dirty="0">
                <a:latin typeface="Arial" panose="020B0604020202020204" pitchFamily="34" charset="0"/>
                <a:cs typeface="Arial" panose="020B0604020202020204" pitchFamily="34" charset="0"/>
              </a:rPr>
              <a:t> / član 304. stav 4. ZKP RS)</a:t>
            </a:r>
          </a:p>
        </p:txBody>
      </p:sp>
      <p:sp>
        <p:nvSpPr>
          <p:cNvPr id="4" name="Slide Number Placeholder 3"/>
          <p:cNvSpPr>
            <a:spLocks noGrp="1"/>
          </p:cNvSpPr>
          <p:nvPr>
            <p:ph type="sldNum" sz="quarter" idx="12"/>
          </p:nvPr>
        </p:nvSpPr>
        <p:spPr/>
        <p:txBody>
          <a:bodyPr/>
          <a:lstStyle/>
          <a:p>
            <a:fld id="{CA12C933-2EFF-4CC9-B21B-97B94B6F8C2B}" type="slidenum">
              <a:rPr lang="en-US" smtClean="0"/>
              <a:t>21</a:t>
            </a:fld>
            <a:endParaRPr lang="en-US"/>
          </a:p>
        </p:txBody>
      </p:sp>
    </p:spTree>
    <p:extLst>
      <p:ext uri="{BB962C8B-B14F-4D97-AF65-F5344CB8AC3E}">
        <p14:creationId xmlns:p14="http://schemas.microsoft.com/office/powerpoint/2010/main" val="688530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200" dirty="0"/>
              <a:t>Izreka presude kojom se pravno lice </a:t>
            </a:r>
            <a:r>
              <a:rPr lang="bs-Latn-BA" sz="3200" dirty="0" err="1"/>
              <a:t>oglašava</a:t>
            </a:r>
            <a:r>
              <a:rPr lang="bs-Latn-BA" sz="3200" dirty="0"/>
              <a:t> odgovornim </a:t>
            </a:r>
          </a:p>
        </p:txBody>
      </p:sp>
      <p:sp>
        <p:nvSpPr>
          <p:cNvPr id="3" name="Content Placeholder 2"/>
          <p:cNvSpPr>
            <a:spLocks noGrp="1"/>
          </p:cNvSpPr>
          <p:nvPr>
            <p:ph idx="1"/>
          </p:nvPr>
        </p:nvSpPr>
        <p:spPr>
          <a:xfrm>
            <a:off x="677334" y="1930400"/>
            <a:ext cx="8596668" cy="4317999"/>
          </a:xfrm>
        </p:spPr>
        <p:txBody>
          <a:bodyPr>
            <a:normAutofit fontScale="70000" lnSpcReduction="20000"/>
          </a:bodyPr>
          <a:lstStyle/>
          <a:p>
            <a:pPr algn="just"/>
            <a:r>
              <a:rPr lang="bs-Latn-BA" b="1" noProof="1" smtClean="0">
                <a:latin typeface="Arial" panose="020B0604020202020204" pitchFamily="34" charset="0"/>
                <a:cs typeface="Arial" panose="020B0604020202020204" pitchFamily="34" charset="0"/>
              </a:rPr>
              <a:t>Pravna osoba B.  d.o.o. Busovača, </a:t>
            </a:r>
            <a:r>
              <a:rPr lang="bs-Latn-BA" noProof="1" smtClean="0">
                <a:latin typeface="Arial" panose="020B0604020202020204" pitchFamily="34" charset="0"/>
                <a:cs typeface="Arial" panose="020B0604020202020204" pitchFamily="34" charset="0"/>
              </a:rPr>
              <a:t>identifikacioni broj: XXX adresa sjedišta: Ul. XXX,   izvorno upisano u registar Kantonalnog suda u Travniku rješenjem o upisu osnivanja pod firmom B. Društvo za promet i usluge d.o.o. Busovača, broj rješenja o upisu:  I/U-1260/2000 od 21.09.2000. godine, osnivač i direktor društva B.G., Društvo trenutno upisano u registar Općinskog suda u Travniku, posljednja izmjena podataka o subjektu upisa po Rješenju Općinskog suda u Travniku broj 051-0-Reg-13-000664 od 15.11.2013. godine o upisu podataka</a:t>
            </a:r>
            <a:r>
              <a:rPr lang="bs-Latn-BA" i="1" noProof="1" smtClean="0">
                <a:latin typeface="Arial" panose="020B0604020202020204" pitchFamily="34" charset="0"/>
                <a:cs typeface="Arial" panose="020B0604020202020204" pitchFamily="34" charset="0"/>
              </a:rPr>
              <a:t> </a:t>
            </a:r>
            <a:r>
              <a:rPr lang="bs-Latn-BA" noProof="1" smtClean="0">
                <a:latin typeface="Arial" panose="020B0604020202020204" pitchFamily="34" charset="0"/>
                <a:cs typeface="Arial" panose="020B0604020202020204" pitchFamily="34" charset="0"/>
              </a:rPr>
              <a:t>promjene djelatnosti, promjene sjedišta i brisanja poslovne jedinice</a:t>
            </a:r>
          </a:p>
          <a:p>
            <a:pPr algn="just"/>
            <a:r>
              <a:rPr lang="bs-Latn-BA" b="1" noProof="1" smtClean="0">
                <a:latin typeface="Arial" panose="020B0604020202020204" pitchFamily="34" charset="0"/>
                <a:cs typeface="Arial" panose="020B0604020202020204" pitchFamily="34" charset="0"/>
              </a:rPr>
              <a:t> </a:t>
            </a:r>
            <a:endParaRPr lang="bs-Latn-BA" noProof="1" smtClean="0">
              <a:latin typeface="Arial" panose="020B0604020202020204" pitchFamily="34" charset="0"/>
              <a:cs typeface="Arial" panose="020B0604020202020204" pitchFamily="34" charset="0"/>
            </a:endParaRPr>
          </a:p>
          <a:p>
            <a:pPr algn="ctr"/>
            <a:r>
              <a:rPr lang="bs-Latn-BA" b="1" noProof="1" smtClean="0">
                <a:latin typeface="Arial" panose="020B0604020202020204" pitchFamily="34" charset="0"/>
                <a:cs typeface="Arial" panose="020B0604020202020204" pitchFamily="34" charset="0"/>
              </a:rPr>
              <a:t>O D G O V O R N A   J E</a:t>
            </a:r>
            <a:endParaRPr lang="bs-Latn-BA" noProof="1" smtClean="0">
              <a:latin typeface="Arial" panose="020B0604020202020204" pitchFamily="34" charset="0"/>
              <a:cs typeface="Arial" panose="020B0604020202020204" pitchFamily="34" charset="0"/>
            </a:endParaRPr>
          </a:p>
          <a:p>
            <a:pPr algn="just"/>
            <a:r>
              <a:rPr lang="bs-Latn-BA" b="1" noProof="1" smtClean="0">
                <a:latin typeface="Arial" panose="020B0604020202020204" pitchFamily="34" charset="0"/>
                <a:cs typeface="Arial" panose="020B0604020202020204" pitchFamily="34" charset="0"/>
              </a:rPr>
              <a:t>Što je:</a:t>
            </a:r>
            <a:endParaRPr lang="bs-Latn-BA" noProof="1" smtClean="0">
              <a:latin typeface="Arial" panose="020B0604020202020204" pitchFamily="34" charset="0"/>
              <a:cs typeface="Arial" panose="020B0604020202020204" pitchFamily="34" charset="0"/>
            </a:endParaRPr>
          </a:p>
          <a:p>
            <a:pPr algn="just"/>
            <a:r>
              <a:rPr lang="bs-Latn-BA" noProof="1" smtClean="0">
                <a:latin typeface="Arial" panose="020B0604020202020204" pitchFamily="34" charset="0"/>
                <a:cs typeface="Arial" panose="020B0604020202020204" pitchFamily="34" charset="0"/>
              </a:rPr>
              <a:t>Raspolagala</a:t>
            </a:r>
            <a:r>
              <a:rPr lang="bs-Latn-BA" b="1" noProof="1" smtClean="0">
                <a:latin typeface="Arial" panose="020B0604020202020204" pitchFamily="34" charset="0"/>
                <a:cs typeface="Arial" panose="020B0604020202020204" pitchFamily="34" charset="0"/>
              </a:rPr>
              <a:t> </a:t>
            </a:r>
            <a:r>
              <a:rPr lang="bs-Latn-BA" noProof="1" smtClean="0">
                <a:latin typeface="Arial" panose="020B0604020202020204" pitchFamily="34" charset="0"/>
                <a:cs typeface="Arial" panose="020B0604020202020204" pitchFamily="34" charset="0"/>
              </a:rPr>
              <a:t>protivpravno ostvarenom imovinskom koristi u iznosu od 99.294,32 KM koju je u ime, za račun i u korist iste ostvario B.G. u svojstvu direktora-odgovorne osobe u pravnoj osobi bez ograničenja ovlaštenja na način opisan u tački 1. izreke presude. </a:t>
            </a:r>
          </a:p>
          <a:p>
            <a:pPr algn="just"/>
            <a:r>
              <a:rPr lang="bs-Latn-BA" noProof="1" smtClean="0">
                <a:latin typeface="Arial" panose="020B0604020202020204" pitchFamily="34" charset="0"/>
                <a:cs typeface="Arial" panose="020B0604020202020204" pitchFamily="34" charset="0"/>
              </a:rPr>
              <a:t>Čime je počinila produženo krivično djelo poreske utaje ili prevare iz člana 210. stav 2. KZ BiH u vezi sa članom 54. i članom 124. Krivičnog zakona BiH.</a:t>
            </a:r>
          </a:p>
          <a:p>
            <a:pPr algn="just"/>
            <a:r>
              <a:rPr lang="bs-Latn-BA" noProof="1" smtClean="0">
                <a:latin typeface="Arial" panose="020B0604020202020204" pitchFamily="34" charset="0"/>
                <a:cs typeface="Arial" panose="020B0604020202020204" pitchFamily="34" charset="0"/>
              </a:rPr>
              <a:t>Pa joj Sud, na osnovu navedenih zakonskih propisa, te članova 131. a) i 132. stav 2. Krivičnog zakona BiH, izriče </a:t>
            </a:r>
          </a:p>
          <a:p>
            <a:pPr algn="just"/>
            <a:r>
              <a:rPr lang="bs-Latn-BA" b="1" noProof="1" smtClean="0">
                <a:latin typeface="Arial" panose="020B0604020202020204" pitchFamily="34" charset="0"/>
                <a:cs typeface="Arial" panose="020B0604020202020204" pitchFamily="34" charset="0"/>
              </a:rPr>
              <a:t>NOVČANU KAZNU U IZNOSU OD 100.000,00 KM</a:t>
            </a:r>
            <a:r>
              <a:rPr lang="bs-Latn-BA" noProof="1" smtClean="0">
                <a:latin typeface="Arial" panose="020B0604020202020204" pitchFamily="34" charset="0"/>
                <a:cs typeface="Arial" panose="020B0604020202020204" pitchFamily="34" charset="0"/>
              </a:rPr>
              <a:t>  </a:t>
            </a:r>
            <a:r>
              <a:rPr lang="bs-Latn-BA" b="1" noProof="1" smtClean="0">
                <a:latin typeface="Arial" panose="020B0604020202020204" pitchFamily="34" charset="0"/>
                <a:cs typeface="Arial" panose="020B0604020202020204" pitchFamily="34" charset="0"/>
              </a:rPr>
              <a:t>/stotinuhiljadakonvertibilnihmaraka/</a:t>
            </a:r>
            <a:endParaRPr lang="bs-Latn-BA" noProof="1" smtClean="0">
              <a:latin typeface="Arial" panose="020B0604020202020204" pitchFamily="34" charset="0"/>
              <a:cs typeface="Arial" panose="020B0604020202020204" pitchFamily="34" charset="0"/>
            </a:endParaRPr>
          </a:p>
          <a:p>
            <a:pPr algn="just"/>
            <a:r>
              <a:rPr lang="bs-Latn-BA" noProof="1" smtClean="0">
                <a:latin typeface="Arial" panose="020B0604020202020204" pitchFamily="34" charset="0"/>
                <a:cs typeface="Arial" panose="020B0604020202020204" pitchFamily="34" charset="0"/>
              </a:rPr>
              <a:t>(Presuda Suda BiH broj S1 2 K 026933 18 K od 05.11.2018. godine</a:t>
            </a:r>
            <a:r>
              <a:rPr lang="bs-Latn-BA" dirty="0" smtClean="0">
                <a:latin typeface="Arial" panose="020B0604020202020204" pitchFamily="34" charset="0"/>
                <a:cs typeface="Arial" panose="020B0604020202020204" pitchFamily="34" charset="0"/>
              </a:rPr>
              <a:t>)</a:t>
            </a:r>
            <a:r>
              <a:rPr lang="sr-Latn-BA" dirty="0">
                <a:latin typeface="Arial" panose="020B0604020202020204" pitchFamily="34" charset="0"/>
                <a:cs typeface="Arial" panose="020B0604020202020204" pitchFamily="34" charset="0"/>
              </a:rPr>
              <a:t> </a:t>
            </a:r>
            <a:endParaRPr lang="bs-Latn-BA" dirty="0">
              <a:latin typeface="Arial" panose="020B0604020202020204" pitchFamily="34" charset="0"/>
              <a:cs typeface="Arial" panose="020B0604020202020204" pitchFamily="34" charset="0"/>
            </a:endParaRPr>
          </a:p>
          <a:p>
            <a:pPr algn="just"/>
            <a:endParaRPr lang="bs-Latn-B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22</a:t>
            </a:fld>
            <a:endParaRPr lang="en-US"/>
          </a:p>
        </p:txBody>
      </p:sp>
    </p:spTree>
    <p:extLst>
      <p:ext uri="{BB962C8B-B14F-4D97-AF65-F5344CB8AC3E}">
        <p14:creationId xmlns:p14="http://schemas.microsoft.com/office/powerpoint/2010/main" val="894348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200" dirty="0"/>
              <a:t>Primjer izreke presude protiv pravnog lica</a:t>
            </a:r>
          </a:p>
        </p:txBody>
      </p:sp>
      <p:sp>
        <p:nvSpPr>
          <p:cNvPr id="3" name="Content Placeholder 2"/>
          <p:cNvSpPr>
            <a:spLocks noGrp="1"/>
          </p:cNvSpPr>
          <p:nvPr>
            <p:ph idx="1"/>
          </p:nvPr>
        </p:nvSpPr>
        <p:spPr>
          <a:xfrm>
            <a:off x="677334" y="1353671"/>
            <a:ext cx="8596668" cy="5082640"/>
          </a:xfrm>
        </p:spPr>
        <p:txBody>
          <a:bodyPr>
            <a:normAutofit fontScale="92500" lnSpcReduction="20000"/>
          </a:bodyPr>
          <a:lstStyle/>
          <a:p>
            <a:pPr lvl="1"/>
            <a:r>
              <a:rPr lang="sr-Latn-BA" sz="1800" dirty="0">
                <a:latin typeface="Arial" panose="020B0604020202020204" pitchFamily="34" charset="0"/>
                <a:cs typeface="Arial" panose="020B0604020202020204" pitchFamily="34" charset="0"/>
              </a:rPr>
              <a:t>što je:</a:t>
            </a:r>
            <a:endParaRPr lang="bs-Latn-BA" sz="1800" dirty="0">
              <a:latin typeface="Arial" panose="020B0604020202020204" pitchFamily="34" charset="0"/>
              <a:cs typeface="Arial" panose="020B0604020202020204" pitchFamily="34" charset="0"/>
            </a:endParaRPr>
          </a:p>
          <a:p>
            <a:pPr algn="just"/>
            <a:r>
              <a:rPr lang="sr-Latn-BA" dirty="0">
                <a:latin typeface="Arial" panose="020B0604020202020204" pitchFamily="34" charset="0"/>
                <a:cs typeface="Arial" panose="020B0604020202020204" pitchFamily="34" charset="0"/>
              </a:rPr>
              <a:t>Kao pravna osoba</a:t>
            </a:r>
            <a:r>
              <a:rPr lang="sr-Latn-BA" b="1" dirty="0">
                <a:latin typeface="Arial" panose="020B0604020202020204" pitchFamily="34" charset="0"/>
                <a:cs typeface="Arial" panose="020B0604020202020204" pitchFamily="34" charset="0"/>
              </a:rPr>
              <a:t> raspolagala </a:t>
            </a:r>
            <a:r>
              <a:rPr lang="sr-Latn-BA" b="1" dirty="0" err="1">
                <a:latin typeface="Arial" panose="020B0604020202020204" pitchFamily="34" charset="0"/>
                <a:cs typeface="Arial" panose="020B0604020202020204" pitchFamily="34" charset="0"/>
              </a:rPr>
              <a:t>protupravno</a:t>
            </a:r>
            <a:r>
              <a:rPr lang="sr-Latn-BA" b="1" dirty="0">
                <a:latin typeface="Arial" panose="020B0604020202020204" pitchFamily="34" charset="0"/>
                <a:cs typeface="Arial" panose="020B0604020202020204" pitchFamily="34" charset="0"/>
              </a:rPr>
              <a:t> ostvarenom imovinskom koristi u iznosu od 42.455,68 KM</a:t>
            </a:r>
            <a:r>
              <a:rPr lang="sr-Latn-BA" dirty="0">
                <a:latin typeface="Arial" panose="020B0604020202020204" pitchFamily="34" charset="0"/>
                <a:cs typeface="Arial" panose="020B0604020202020204" pitchFamily="34" charset="0"/>
              </a:rPr>
              <a:t>, </a:t>
            </a:r>
            <a:r>
              <a:rPr lang="sr-Latn-BA" b="1" dirty="0">
                <a:latin typeface="Arial" panose="020B0604020202020204" pitchFamily="34" charset="0"/>
                <a:cs typeface="Arial" panose="020B0604020202020204" pitchFamily="34" charset="0"/>
              </a:rPr>
              <a:t>koju je u ime, za račun i u korist iste</a:t>
            </a:r>
            <a:r>
              <a:rPr lang="sr-Latn-BA" dirty="0">
                <a:latin typeface="Arial" panose="020B0604020202020204" pitchFamily="34" charset="0"/>
                <a:cs typeface="Arial" panose="020B0604020202020204" pitchFamily="34" charset="0"/>
              </a:rPr>
              <a:t> ostvario njen </a:t>
            </a:r>
            <a:r>
              <a:rPr lang="sr-Latn-BA" b="1" dirty="0">
                <a:latin typeface="Arial" panose="020B0604020202020204" pitchFamily="34" charset="0"/>
                <a:cs typeface="Arial" panose="020B0604020202020204" pitchFamily="34" charset="0"/>
              </a:rPr>
              <a:t>direktor</a:t>
            </a:r>
            <a:r>
              <a:rPr lang="sr-Latn-BA" dirty="0">
                <a:latin typeface="Arial" panose="020B0604020202020204" pitchFamily="34" charset="0"/>
                <a:cs typeface="Arial" panose="020B0604020202020204" pitchFamily="34" charset="0"/>
              </a:rPr>
              <a:t> </a:t>
            </a:r>
            <a:r>
              <a:rPr lang="sr-Latn-BA" b="1" dirty="0">
                <a:latin typeface="Arial" panose="020B0604020202020204" pitchFamily="34" charset="0"/>
                <a:cs typeface="Arial" panose="020B0604020202020204" pitchFamily="34" charset="0"/>
              </a:rPr>
              <a:t>i odgovorna osob</a:t>
            </a:r>
            <a:r>
              <a:rPr lang="sr-Latn-BA" dirty="0">
                <a:latin typeface="Arial" panose="020B0604020202020204" pitchFamily="34" charset="0"/>
                <a:cs typeface="Arial" panose="020B0604020202020204" pitchFamily="34" charset="0"/>
              </a:rPr>
              <a:t>a H.H., koji je </a:t>
            </a:r>
            <a:r>
              <a:rPr lang="sr-Latn-BA" dirty="0" err="1">
                <a:latin typeface="Arial" panose="020B0604020202020204" pitchFamily="34" charset="0"/>
                <a:cs typeface="Arial" panose="020B0604020202020204" pitchFamily="34" charset="0"/>
              </a:rPr>
              <a:t>umro</a:t>
            </a:r>
            <a:r>
              <a:rPr lang="sr-Latn-BA" dirty="0">
                <a:latin typeface="Arial" panose="020B0604020202020204" pitchFamily="34" charset="0"/>
                <a:cs typeface="Arial" panose="020B0604020202020204" pitchFamily="34" charset="0"/>
              </a:rPr>
              <a:t> dana 18.05.2009. godine, </a:t>
            </a:r>
            <a:r>
              <a:rPr lang="sr-Latn-BA" b="1" dirty="0">
                <a:latin typeface="Arial" panose="020B0604020202020204" pitchFamily="34" charset="0"/>
                <a:cs typeface="Arial" panose="020B0604020202020204" pitchFamily="34" charset="0"/>
              </a:rPr>
              <a:t>na način što je u</a:t>
            </a:r>
            <a:r>
              <a:rPr lang="sr-Latn-BA" dirty="0">
                <a:latin typeface="Arial" panose="020B0604020202020204" pitchFamily="34" charset="0"/>
                <a:cs typeface="Arial" panose="020B0604020202020204" pitchFamily="34" charset="0"/>
              </a:rPr>
              <a:t> periodu od 31.10.2005. do 30.12.2005. godine, u namjeri da izbjegne plaćanje poreza na promet, kao odgovorna osoba u „A.B.“ </a:t>
            </a:r>
            <a:r>
              <a:rPr lang="sr-Latn-BA" dirty="0" err="1">
                <a:latin typeface="Arial" panose="020B0604020202020204" pitchFamily="34" charset="0"/>
                <a:cs typeface="Arial" panose="020B0604020202020204" pitchFamily="34" charset="0"/>
              </a:rPr>
              <a:t>d.o.o</a:t>
            </a:r>
            <a:r>
              <a:rPr lang="sr-Latn-BA" dirty="0">
                <a:latin typeface="Arial" panose="020B0604020202020204" pitchFamily="34" charset="0"/>
                <a:cs typeface="Arial" panose="020B0604020202020204" pitchFamily="34" charset="0"/>
              </a:rPr>
              <a:t>. iz B., koje je bilo porezni obaveznik u smislu člana 8. Zakona o porezu na promet proizvoda i usluga („Službeni glasnik BiH br. 62/04), robu - bijelu tehniku i elektro-aparate za domaćinstvo, prodao na osnovu narudžbenica i izjava sa neistinitim podacima da je roba namijenjena daljnjoj prodaji, te, putem računa sa istim takvim neistinitim podacima, prenio obavezu obračuna i plaćanja poreza na promet na firmu „M.G.“ </a:t>
            </a:r>
            <a:r>
              <a:rPr lang="sr-Latn-BA" dirty="0" err="1">
                <a:latin typeface="Arial" panose="020B0604020202020204" pitchFamily="34" charset="0"/>
                <a:cs typeface="Arial" panose="020B0604020202020204" pitchFamily="34" charset="0"/>
              </a:rPr>
              <a:t>d.o.o</a:t>
            </a:r>
            <a:r>
              <a:rPr lang="sr-Latn-BA" dirty="0">
                <a:latin typeface="Arial" panose="020B0604020202020204" pitchFamily="34" charset="0"/>
                <a:cs typeface="Arial" panose="020B0604020202020204" pitchFamily="34" charset="0"/>
              </a:rPr>
              <a:t>. G., pa je tako, po osnovu 23 računa na ukupan iznos od 212.278,38 KM na ime isporučene robe, na kojima se, bez ispunjavanja uslova iz člana 5. Zakona, nalazila klauzula „porez na promet nije obračunat na osnovu izjave kupca“, propustio, u skladu sa odredbama i članovima21., 24., 26. i 27. Zakona o porezu na promet proizvoda i usluga, izvršiti obračun, prijavu i plaćanje poreza na promet u ime pravne osobe „A.B.“ </a:t>
            </a:r>
            <a:r>
              <a:rPr lang="sr-Latn-BA" dirty="0" err="1">
                <a:latin typeface="Arial" panose="020B0604020202020204" pitchFamily="34" charset="0"/>
                <a:cs typeface="Arial" panose="020B0604020202020204" pitchFamily="34" charset="0"/>
              </a:rPr>
              <a:t>d.o.o</a:t>
            </a:r>
            <a:r>
              <a:rPr lang="sr-Latn-BA" dirty="0">
                <a:latin typeface="Arial" panose="020B0604020202020204" pitchFamily="34" charset="0"/>
                <a:cs typeface="Arial" panose="020B0604020202020204" pitchFamily="34" charset="0"/>
              </a:rPr>
              <a:t>. B. u ukupnom iznosu od 42.455,68 KM,</a:t>
            </a:r>
            <a:endParaRPr lang="bs-Latn-BA" dirty="0">
              <a:latin typeface="Arial" panose="020B0604020202020204" pitchFamily="34" charset="0"/>
              <a:cs typeface="Arial" panose="020B0604020202020204" pitchFamily="34" charset="0"/>
            </a:endParaRPr>
          </a:p>
          <a:p>
            <a:pPr algn="just"/>
            <a:r>
              <a:rPr lang="sr-Latn-BA" dirty="0" err="1">
                <a:latin typeface="Arial" panose="020B0604020202020204" pitchFamily="34" charset="0"/>
                <a:cs typeface="Arial" panose="020B0604020202020204" pitchFamily="34" charset="0"/>
              </a:rPr>
              <a:t>usljed</a:t>
            </a:r>
            <a:r>
              <a:rPr lang="sr-Latn-BA" dirty="0">
                <a:latin typeface="Arial" panose="020B0604020202020204" pitchFamily="34" charset="0"/>
                <a:cs typeface="Arial" panose="020B0604020202020204" pitchFamily="34" charset="0"/>
              </a:rPr>
              <a:t> čega je pravna osoba „A.B.“ </a:t>
            </a:r>
            <a:r>
              <a:rPr lang="sr-Latn-BA" dirty="0" err="1">
                <a:latin typeface="Arial" panose="020B0604020202020204" pitchFamily="34" charset="0"/>
                <a:cs typeface="Arial" panose="020B0604020202020204" pitchFamily="34" charset="0"/>
              </a:rPr>
              <a:t>d.o.o</a:t>
            </a:r>
            <a:r>
              <a:rPr lang="sr-Latn-BA" dirty="0">
                <a:latin typeface="Arial" panose="020B0604020202020204" pitchFamily="34" charset="0"/>
                <a:cs typeface="Arial" panose="020B0604020202020204" pitchFamily="34" charset="0"/>
              </a:rPr>
              <a:t>., na osnovu člana 124. tačka c) KZ BiH, </a:t>
            </a:r>
            <a:r>
              <a:rPr lang="sr-Latn-BA" b="1" dirty="0">
                <a:latin typeface="Arial" panose="020B0604020202020204" pitchFamily="34" charset="0"/>
                <a:cs typeface="Arial" panose="020B0604020202020204" pitchFamily="34" charset="0"/>
              </a:rPr>
              <a:t>odgovorna</a:t>
            </a:r>
            <a:r>
              <a:rPr lang="sr-Latn-BA" dirty="0">
                <a:latin typeface="Arial" panose="020B0604020202020204" pitchFamily="34" charset="0"/>
                <a:cs typeface="Arial" panose="020B0604020202020204" pitchFamily="34" charset="0"/>
              </a:rPr>
              <a:t> za krivično djelo porezne utaje iz člana 210. stav 1. KZ BiH.</a:t>
            </a:r>
            <a:endParaRPr lang="bs-Latn-BA" dirty="0">
              <a:latin typeface="Arial" panose="020B0604020202020204" pitchFamily="34" charset="0"/>
              <a:cs typeface="Arial" panose="020B0604020202020204" pitchFamily="34" charset="0"/>
            </a:endParaRPr>
          </a:p>
          <a:p>
            <a:pPr algn="just"/>
            <a:r>
              <a:rPr lang="bs-Latn-BA" sz="1500" dirty="0">
                <a:latin typeface="Arial" panose="020B0604020202020204" pitchFamily="34" charset="0"/>
                <a:cs typeface="Arial" panose="020B0604020202020204" pitchFamily="34" charset="0"/>
              </a:rPr>
              <a:t>(Primjer optužnice iz Edukativnog modula: Krivični postupak protiv pravnih lica, autori mr. Ljiljana Filipović i dr. Veljko </a:t>
            </a:r>
            <a:r>
              <a:rPr lang="bs-Latn-BA" sz="1500" dirty="0" err="1">
                <a:latin typeface="Arial" panose="020B0604020202020204" pitchFamily="34" charset="0"/>
                <a:cs typeface="Arial" panose="020B0604020202020204" pitchFamily="34" charset="0"/>
              </a:rPr>
              <a:t>Ikanović</a:t>
            </a:r>
            <a:r>
              <a:rPr lang="bs-Latn-BA" sz="1500" dirty="0">
                <a:latin typeface="Arial" panose="020B0604020202020204" pitchFamily="34" charset="0"/>
                <a:cs typeface="Arial" panose="020B0604020202020204" pitchFamily="34" charset="0"/>
              </a:rPr>
              <a:t>, VSTV i Agencija za razvoj i saradnju Švicarske SDC - </a:t>
            </a:r>
            <a:r>
              <a:rPr lang="bs-Latn-BA" sz="1500" dirty="0" err="1">
                <a:latin typeface="Arial" panose="020B0604020202020204" pitchFamily="34" charset="0"/>
                <a:cs typeface="Arial" panose="020B0604020202020204" pitchFamily="34" charset="0"/>
              </a:rPr>
              <a:t>Projekat</a:t>
            </a:r>
            <a:r>
              <a:rPr lang="bs-Latn-BA" sz="1500" dirty="0">
                <a:latin typeface="Arial" panose="020B0604020202020204" pitchFamily="34" charset="0"/>
                <a:cs typeface="Arial" panose="020B0604020202020204" pitchFamily="34" charset="0"/>
              </a:rPr>
              <a:t> jačanja tužilačkih kapaciteta u sistemu krivičnog pravosuđa, str. 44 ) </a:t>
            </a:r>
          </a:p>
        </p:txBody>
      </p:sp>
      <p:sp>
        <p:nvSpPr>
          <p:cNvPr id="4" name="Slide Number Placeholder 3"/>
          <p:cNvSpPr>
            <a:spLocks noGrp="1"/>
          </p:cNvSpPr>
          <p:nvPr>
            <p:ph type="sldNum" sz="quarter" idx="12"/>
          </p:nvPr>
        </p:nvSpPr>
        <p:spPr/>
        <p:txBody>
          <a:bodyPr/>
          <a:lstStyle/>
          <a:p>
            <a:fld id="{CA12C933-2EFF-4CC9-B21B-97B94B6F8C2B}" type="slidenum">
              <a:rPr lang="en-US" smtClean="0"/>
              <a:t>23</a:t>
            </a:fld>
            <a:endParaRPr lang="en-US"/>
          </a:p>
        </p:txBody>
      </p:sp>
    </p:spTree>
    <p:extLst>
      <p:ext uri="{BB962C8B-B14F-4D97-AF65-F5344CB8AC3E}">
        <p14:creationId xmlns:p14="http://schemas.microsoft.com/office/powerpoint/2010/main" val="2167700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Hvala na pažnji!</a:t>
            </a:r>
          </a:p>
        </p:txBody>
      </p:sp>
      <p:sp>
        <p:nvSpPr>
          <p:cNvPr id="3" name="Slide Number Placeholder 2"/>
          <p:cNvSpPr>
            <a:spLocks noGrp="1"/>
          </p:cNvSpPr>
          <p:nvPr>
            <p:ph type="sldNum" sz="quarter" idx="12"/>
          </p:nvPr>
        </p:nvSpPr>
        <p:spPr/>
        <p:txBody>
          <a:bodyPr/>
          <a:lstStyle/>
          <a:p>
            <a:fld id="{CA12C933-2EFF-4CC9-B21B-97B94B6F8C2B}" type="slidenum">
              <a:rPr lang="en-US" smtClean="0"/>
              <a:t>24</a:t>
            </a:fld>
            <a:endParaRPr lang="en-US"/>
          </a:p>
        </p:txBody>
      </p:sp>
    </p:spTree>
    <p:extLst>
      <p:ext uri="{BB962C8B-B14F-4D97-AF65-F5344CB8AC3E}">
        <p14:creationId xmlns:p14="http://schemas.microsoft.com/office/powerpoint/2010/main" val="314564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445EC-116C-4415-8B25-7C363A7B7AA2}"/>
              </a:ext>
            </a:extLst>
          </p:cNvPr>
          <p:cNvSpPr>
            <a:spLocks noGrp="1"/>
          </p:cNvSpPr>
          <p:nvPr>
            <p:ph type="title"/>
          </p:nvPr>
        </p:nvSpPr>
        <p:spPr/>
        <p:txBody>
          <a:bodyPr>
            <a:normAutofit/>
          </a:bodyPr>
          <a:lstStyle/>
          <a:p>
            <a:r>
              <a:rPr lang="bs-Latn-BA" sz="3200" dirty="0"/>
              <a:t>Uvod presude</a:t>
            </a:r>
            <a:endParaRPr lang="en-US" sz="3200" dirty="0"/>
          </a:p>
        </p:txBody>
      </p:sp>
      <p:sp>
        <p:nvSpPr>
          <p:cNvPr id="3" name="Content Placeholder 2">
            <a:extLst>
              <a:ext uri="{FF2B5EF4-FFF2-40B4-BE49-F238E27FC236}">
                <a16:creationId xmlns:a16="http://schemas.microsoft.com/office/drawing/2014/main" id="{6A3DEE34-F167-4D66-A2ED-B1D962091EAF}"/>
              </a:ext>
            </a:extLst>
          </p:cNvPr>
          <p:cNvSpPr>
            <a:spLocks noGrp="1"/>
          </p:cNvSpPr>
          <p:nvPr>
            <p:ph idx="1"/>
          </p:nvPr>
        </p:nvSpPr>
        <p:spPr/>
        <p:txBody>
          <a:bodyPr/>
          <a:lstStyle/>
          <a:p>
            <a:pPr algn="ctr"/>
            <a:r>
              <a:rPr lang="en-US" dirty="0"/>
              <a:t>U IME FEDERACIJE BOSNE I HERCEGOVINE! </a:t>
            </a:r>
            <a:endParaRPr lang="bs-Latn-BA" dirty="0"/>
          </a:p>
          <a:p>
            <a:pPr algn="just"/>
            <a:r>
              <a:rPr lang="bs-Latn-BA" sz="1600" dirty="0">
                <a:latin typeface="Arial" panose="020B0604020202020204" pitchFamily="34" charset="0"/>
                <a:cs typeface="Arial" panose="020B0604020202020204" pitchFamily="34" charset="0"/>
              </a:rPr>
              <a:t>Kantonalni sud u Zenici, u vijeću sastavljenom od sudije A.B., kao predsjednika vijeća, te sudija M.A. i H.A., kao članova vijeća, uz sudjelovanje zapisničara J.P., u krivičnom predmetu protiv optuženog Š.M, zbog krivičnog djelo Ubistvo </a:t>
            </a:r>
            <a:r>
              <a:rPr lang="bs-Latn-BA" sz="1600" u="sng" dirty="0">
                <a:latin typeface="Arial" panose="020B0604020202020204" pitchFamily="34" charset="0"/>
                <a:cs typeface="Arial" panose="020B0604020202020204" pitchFamily="34" charset="0"/>
              </a:rPr>
              <a:t>u pokušaju </a:t>
            </a:r>
            <a:r>
              <a:rPr lang="bs-Latn-BA" sz="1600" dirty="0">
                <a:latin typeface="Arial" panose="020B0604020202020204" pitchFamily="34" charset="0"/>
                <a:cs typeface="Arial" panose="020B0604020202020204" pitchFamily="34" charset="0"/>
              </a:rPr>
              <a:t>iz člana 166.st.1. a u vezi sa članom 28. </a:t>
            </a:r>
            <a:r>
              <a:rPr lang="bs-Latn-BA" sz="1600" u="sng" dirty="0">
                <a:latin typeface="Arial" panose="020B0604020202020204" pitchFamily="34" charset="0"/>
                <a:cs typeface="Arial" panose="020B0604020202020204" pitchFamily="34" charset="0"/>
              </a:rPr>
              <a:t>KZ </a:t>
            </a:r>
            <a:r>
              <a:rPr lang="bs-Latn-BA" sz="1600" u="sng" dirty="0" err="1">
                <a:latin typeface="Arial" panose="020B0604020202020204" pitchFamily="34" charset="0"/>
                <a:cs typeface="Arial" panose="020B0604020202020204" pitchFamily="34" charset="0"/>
              </a:rPr>
              <a:t>FBiH</a:t>
            </a:r>
            <a:r>
              <a:rPr lang="bs-Latn-BA" sz="1600" dirty="0">
                <a:latin typeface="Arial" panose="020B0604020202020204" pitchFamily="34" charset="0"/>
                <a:cs typeface="Arial" panose="020B0604020202020204" pitchFamily="34" charset="0"/>
              </a:rPr>
              <a:t>, kojeg po službenoj dužnosti brani M. A., advokat iz Zenice, po optužnici Kantonalnog tužilaštva Zenica broj T04 0 KT 0038204 19 od 16.10.2019.g., </a:t>
            </a:r>
            <a:r>
              <a:rPr lang="bs-Latn-BA" sz="1600" u="sng" dirty="0">
                <a:latin typeface="Arial" panose="020B0604020202020204" pitchFamily="34" charset="0"/>
                <a:cs typeface="Arial" panose="020B0604020202020204" pitchFamily="34" charset="0"/>
              </a:rPr>
              <a:t>potvrđene od strane sudije za prethodno saslušanje ovog suda pod brojem 04 0 K 010718 19 </a:t>
            </a:r>
            <a:r>
              <a:rPr lang="bs-Latn-BA" sz="1600" u="sng" dirty="0" err="1">
                <a:latin typeface="Arial" panose="020B0604020202020204" pitchFamily="34" charset="0"/>
                <a:cs typeface="Arial" panose="020B0604020202020204" pitchFamily="34" charset="0"/>
              </a:rPr>
              <a:t>Kps</a:t>
            </a:r>
            <a:r>
              <a:rPr lang="bs-Latn-BA" sz="1600" u="sng" dirty="0">
                <a:latin typeface="Arial" panose="020B0604020202020204" pitchFamily="34" charset="0"/>
                <a:cs typeface="Arial" panose="020B0604020202020204" pitchFamily="34" charset="0"/>
              </a:rPr>
              <a:t> od 31.10.2019.g. </a:t>
            </a:r>
            <a:r>
              <a:rPr lang="bs-Latn-BA" sz="1600" dirty="0">
                <a:latin typeface="Arial" panose="020B0604020202020204" pitchFamily="34" charset="0"/>
                <a:cs typeface="Arial" panose="020B0604020202020204" pitchFamily="34" charset="0"/>
              </a:rPr>
              <a:t>nakon </a:t>
            </a:r>
            <a:r>
              <a:rPr lang="bs-Latn-BA" sz="1600" u="sng" dirty="0">
                <a:latin typeface="Arial" panose="020B0604020202020204" pitchFamily="34" charset="0"/>
                <a:cs typeface="Arial" panose="020B0604020202020204" pitchFamily="34" charset="0"/>
              </a:rPr>
              <a:t>usmenog</a:t>
            </a:r>
            <a:r>
              <a:rPr lang="bs-Latn-BA" sz="1600" dirty="0">
                <a:latin typeface="Arial" panose="020B0604020202020204" pitchFamily="34" charset="0"/>
                <a:cs typeface="Arial" panose="020B0604020202020204" pitchFamily="34" charset="0"/>
              </a:rPr>
              <a:t>, javnog i glavnog pretresa održanog dana 18.01.2021.g. u prisustvu Kantonalne tužiteljice A. B., optuženog i njegove </a:t>
            </a:r>
            <a:r>
              <a:rPr lang="bs-Latn-BA" sz="1600" u="sng" dirty="0">
                <a:latin typeface="Arial" panose="020B0604020202020204" pitchFamily="34" charset="0"/>
                <a:cs typeface="Arial" panose="020B0604020202020204" pitchFamily="34" charset="0"/>
              </a:rPr>
              <a:t>braniteljice</a:t>
            </a:r>
            <a:r>
              <a:rPr lang="bs-Latn-BA" sz="1600" dirty="0">
                <a:latin typeface="Arial" panose="020B0604020202020204" pitchFamily="34" charset="0"/>
                <a:cs typeface="Arial" panose="020B0604020202020204" pitchFamily="34" charset="0"/>
              </a:rPr>
              <a:t>, dana 18.01.2021.g. donio i javno objavio sljedeću:</a:t>
            </a:r>
          </a:p>
        </p:txBody>
      </p:sp>
      <p:sp>
        <p:nvSpPr>
          <p:cNvPr id="4" name="Slide Number Placeholder 3"/>
          <p:cNvSpPr>
            <a:spLocks noGrp="1"/>
          </p:cNvSpPr>
          <p:nvPr>
            <p:ph type="sldNum" sz="quarter" idx="12"/>
          </p:nvPr>
        </p:nvSpPr>
        <p:spPr/>
        <p:txBody>
          <a:bodyPr/>
          <a:lstStyle/>
          <a:p>
            <a:fld id="{CA12C933-2EFF-4CC9-B21B-97B94B6F8C2B}" type="slidenum">
              <a:rPr lang="en-US" smtClean="0"/>
              <a:t>3</a:t>
            </a:fld>
            <a:endParaRPr lang="en-US"/>
          </a:p>
        </p:txBody>
      </p:sp>
    </p:spTree>
    <p:extLst>
      <p:ext uri="{BB962C8B-B14F-4D97-AF65-F5344CB8AC3E}">
        <p14:creationId xmlns:p14="http://schemas.microsoft.com/office/powerpoint/2010/main" val="2035677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42BF7-B105-4D20-BFE6-97E67389C5E5}"/>
              </a:ext>
            </a:extLst>
          </p:cNvPr>
          <p:cNvSpPr>
            <a:spLocks noGrp="1"/>
          </p:cNvSpPr>
          <p:nvPr>
            <p:ph type="title"/>
          </p:nvPr>
        </p:nvSpPr>
        <p:spPr/>
        <p:txBody>
          <a:bodyPr>
            <a:normAutofit/>
          </a:bodyPr>
          <a:lstStyle/>
          <a:p>
            <a:r>
              <a:rPr lang="bs-Latn-BA" sz="3200" dirty="0"/>
              <a:t>Obavezan sadržaj izreke presude</a:t>
            </a:r>
            <a:endParaRPr lang="en-US" sz="3200" dirty="0"/>
          </a:p>
        </p:txBody>
      </p:sp>
      <p:sp>
        <p:nvSpPr>
          <p:cNvPr id="3" name="Content Placeholder 2">
            <a:extLst>
              <a:ext uri="{FF2B5EF4-FFF2-40B4-BE49-F238E27FC236}">
                <a16:creationId xmlns:a16="http://schemas.microsoft.com/office/drawing/2014/main" id="{89102BBA-4C0B-4986-BB41-37DC43784E18}"/>
              </a:ext>
            </a:extLst>
          </p:cNvPr>
          <p:cNvSpPr>
            <a:spLocks noGrp="1"/>
          </p:cNvSpPr>
          <p:nvPr>
            <p:ph idx="1"/>
          </p:nvPr>
        </p:nvSpPr>
        <p:spPr>
          <a:xfrm>
            <a:off x="677334" y="1562101"/>
            <a:ext cx="8596668" cy="4479262"/>
          </a:xfrm>
        </p:spPr>
        <p:txBody>
          <a:bodyPr>
            <a:normAutofit/>
          </a:bodyPr>
          <a:lstStyle/>
          <a:p>
            <a:r>
              <a:rPr lang="bs-Latn-BA" sz="2400" noProof="1" smtClean="0">
                <a:latin typeface="Arial" panose="020B0604020202020204" pitchFamily="34" charset="0"/>
                <a:cs typeface="Arial" panose="020B0604020202020204" pitchFamily="34" charset="0"/>
              </a:rPr>
              <a:t> Obavezan sadržaj izreke presude proizilazi iz relevantnih odredaba ZKP</a:t>
            </a:r>
          </a:p>
          <a:p>
            <a:pPr lvl="1"/>
            <a:r>
              <a:rPr lang="bs-Latn-BA" sz="2000" noProof="1" smtClean="0">
                <a:latin typeface="Arial" panose="020B0604020202020204" pitchFamily="34" charset="0"/>
                <a:cs typeface="Arial" panose="020B0604020202020204" pitchFamily="34" charset="0"/>
              </a:rPr>
              <a:t>Prema članu 305. stav 3. ZKP FBiH / član 304. stav 3. ZKP RS izreka presude sadrži</a:t>
            </a:r>
            <a:r>
              <a:rPr lang="bs-Latn-BA" sz="2000" b="0" i="0" noProof="1" smtClean="0">
                <a:solidFill>
                  <a:srgbClr val="666666"/>
                </a:solidFill>
                <a:effectLst/>
                <a:latin typeface="Arial" panose="020B0604020202020204" pitchFamily="34" charset="0"/>
                <a:cs typeface="Arial" panose="020B0604020202020204" pitchFamily="34" charset="0"/>
              </a:rPr>
              <a:t>:</a:t>
            </a:r>
          </a:p>
          <a:p>
            <a:pPr lvl="3"/>
            <a:r>
              <a:rPr lang="bs-Latn-BA" sz="2000" noProof="1" smtClean="0">
                <a:solidFill>
                  <a:srgbClr val="666666"/>
                </a:solidFill>
                <a:latin typeface="Arial" panose="020B0604020202020204" pitchFamily="34" charset="0"/>
                <a:cs typeface="Arial" panose="020B0604020202020204" pitchFamily="34" charset="0"/>
              </a:rPr>
              <a:t>L</a:t>
            </a:r>
            <a:r>
              <a:rPr lang="bs-Latn-BA" sz="2000" b="0" i="0" noProof="1" smtClean="0">
                <a:solidFill>
                  <a:srgbClr val="666666"/>
                </a:solidFill>
                <a:effectLst/>
                <a:latin typeface="Arial" panose="020B0604020202020204" pitchFamily="34" charset="0"/>
                <a:cs typeface="Arial" panose="020B0604020202020204" pitchFamily="34" charset="0"/>
              </a:rPr>
              <a:t>ične podatke o optuženom i </a:t>
            </a:r>
          </a:p>
          <a:p>
            <a:pPr lvl="3"/>
            <a:r>
              <a:rPr lang="bs-Latn-BA" sz="2000" noProof="1" smtClean="0">
                <a:solidFill>
                  <a:srgbClr val="666666"/>
                </a:solidFill>
                <a:latin typeface="Arial" panose="020B0604020202020204" pitchFamily="34" charset="0"/>
                <a:cs typeface="Arial" panose="020B0604020202020204" pitchFamily="34" charset="0"/>
              </a:rPr>
              <a:t>O</a:t>
            </a:r>
            <a:r>
              <a:rPr lang="bs-Latn-BA" sz="2000" b="0" i="0" noProof="1" smtClean="0">
                <a:solidFill>
                  <a:srgbClr val="666666"/>
                </a:solidFill>
                <a:effectLst/>
                <a:latin typeface="Arial" panose="020B0604020202020204" pitchFamily="34" charset="0"/>
                <a:cs typeface="Arial" panose="020B0604020202020204" pitchFamily="34" charset="0"/>
              </a:rPr>
              <a:t>dluku kojom se optuženi proglašava krivim za krivično djelo za koje je optužen ili kojom se oslobađa od optužbe za to djelo ili kojom se optužba odbija.</a:t>
            </a:r>
            <a:endParaRPr lang="bs-Latn-BA" sz="2000" noProof="1">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4</a:t>
            </a:fld>
            <a:endParaRPr lang="en-US"/>
          </a:p>
        </p:txBody>
      </p:sp>
    </p:spTree>
    <p:extLst>
      <p:ext uri="{BB962C8B-B14F-4D97-AF65-F5344CB8AC3E}">
        <p14:creationId xmlns:p14="http://schemas.microsoft.com/office/powerpoint/2010/main" val="4141852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D0B02-1FE9-4FC2-BC0B-9EF04D47BD25}"/>
              </a:ext>
            </a:extLst>
          </p:cNvPr>
          <p:cNvSpPr>
            <a:spLocks noGrp="1"/>
          </p:cNvSpPr>
          <p:nvPr>
            <p:ph type="title"/>
          </p:nvPr>
        </p:nvSpPr>
        <p:spPr/>
        <p:txBody>
          <a:bodyPr>
            <a:normAutofit/>
          </a:bodyPr>
          <a:lstStyle/>
          <a:p>
            <a:r>
              <a:rPr lang="bs-Latn-BA" sz="3200" dirty="0"/>
              <a:t>Lični podaci o optuženom</a:t>
            </a:r>
            <a:endParaRPr lang="en-US" sz="3200" dirty="0"/>
          </a:p>
        </p:txBody>
      </p:sp>
      <p:sp>
        <p:nvSpPr>
          <p:cNvPr id="3" name="Content Placeholder 2">
            <a:extLst>
              <a:ext uri="{FF2B5EF4-FFF2-40B4-BE49-F238E27FC236}">
                <a16:creationId xmlns:a16="http://schemas.microsoft.com/office/drawing/2014/main" id="{6E8361B0-E14E-4B15-B95B-38EA99C455EA}"/>
              </a:ext>
            </a:extLst>
          </p:cNvPr>
          <p:cNvSpPr>
            <a:spLocks noGrp="1"/>
          </p:cNvSpPr>
          <p:nvPr>
            <p:ph idx="1"/>
          </p:nvPr>
        </p:nvSpPr>
        <p:spPr>
          <a:xfrm>
            <a:off x="677334" y="1295400"/>
            <a:ext cx="8596668" cy="5238750"/>
          </a:xfrm>
        </p:spPr>
        <p:txBody>
          <a:bodyPr>
            <a:normAutofit/>
          </a:bodyPr>
          <a:lstStyle/>
          <a:p>
            <a:r>
              <a:rPr lang="bs-Latn-BA" noProof="1" smtClean="0">
                <a:latin typeface="Arial" panose="020B0604020202020204" pitchFamily="34" charset="0"/>
                <a:cs typeface="Arial" panose="020B0604020202020204" pitchFamily="34" charset="0"/>
              </a:rPr>
              <a:t>Odredba člana 305. stav 1. ZKP FBiH / 304. stav 1. ZKP RS ne precizira koji lični podaci optuženog se navode u izreci presude</a:t>
            </a:r>
          </a:p>
          <a:p>
            <a:r>
              <a:rPr lang="bs-Latn-BA" noProof="1" smtClean="0">
                <a:latin typeface="Arial" panose="020B0604020202020204" pitchFamily="34" charset="0"/>
                <a:cs typeface="Arial" panose="020B0604020202020204" pitchFamily="34" charset="0"/>
              </a:rPr>
              <a:t>Lični podaci optuženog/osumnjičenog se pominju u sljedećim odredbama: </a:t>
            </a:r>
          </a:p>
          <a:p>
            <a:pPr lvl="1"/>
            <a:r>
              <a:rPr lang="bs-Latn-BA" noProof="1" smtClean="0">
                <a:latin typeface="Arial" panose="020B0604020202020204" pitchFamily="34" charset="0"/>
                <a:cs typeface="Arial" panose="020B0604020202020204" pitchFamily="34" charset="0"/>
              </a:rPr>
              <a:t>Sadržaj optužnice (član 242. stav 1. tačka b) ZKP FBiH / ZKP RS) </a:t>
            </a:r>
          </a:p>
          <a:p>
            <a:pPr lvl="2"/>
            <a:r>
              <a:rPr lang="bs-Latn-BA" noProof="1" smtClean="0">
                <a:latin typeface="Arial" panose="020B0604020202020204" pitchFamily="34" charset="0"/>
                <a:cs typeface="Arial" panose="020B0604020202020204" pitchFamily="34" charset="0"/>
              </a:rPr>
              <a:t>Optužnica sadrži: </a:t>
            </a:r>
          </a:p>
          <a:p>
            <a:pPr lvl="2"/>
            <a:r>
              <a:rPr lang="bs-Latn-BA" noProof="1" smtClean="0">
                <a:latin typeface="Arial" panose="020B0604020202020204" pitchFamily="34" charset="0"/>
                <a:cs typeface="Arial" panose="020B0604020202020204" pitchFamily="34" charset="0"/>
              </a:rPr>
              <a:t>b) ime i prezime optuženog sa ličnim podacima</a:t>
            </a:r>
          </a:p>
          <a:p>
            <a:pPr lvl="1"/>
            <a:r>
              <a:rPr lang="bs-Latn-BA" noProof="1" smtClean="0">
                <a:latin typeface="Arial" panose="020B0604020202020204" pitchFamily="34" charset="0"/>
                <a:cs typeface="Arial" panose="020B0604020202020204" pitchFamily="34" charset="0"/>
              </a:rPr>
              <a:t>Pouka osumnjičenom o njegovim pravima (član 92. stav 1. ZKP / član 143. stav 1. ZKP RS)</a:t>
            </a:r>
          </a:p>
          <a:p>
            <a:pPr lvl="2" algn="just"/>
            <a:r>
              <a:rPr lang="bs-Latn-BA" noProof="1" smtClean="0"/>
              <a:t>Kad se osumnjičeni prvi put ispituje pitat će se za ime i prezime, nadimak, ako ga ima, ime i prezime roditelja, djevojačko obiteljsko ime majke, gdje je rođen, gdje stanuje, dan, mjesec i godina rođenja, koje je narodnosti i čiji je državljanin, jedinstveni matični broj građana državljanina Bosne i Hercegovine, čime se zanima, kakve su mu obiteljske prilike, je li pismen, kakve je škole završio, je li, </a:t>
            </a:r>
            <a:r>
              <a:rPr lang="bs-Latn-BA" u="sng" noProof="1" smtClean="0"/>
              <a:t>gdje i kad služio vojsku odnosno ima li čin rezervnog vojnog starješine, vodi li se u vojnoj evidenciji i kod kojeg organa nadležnog za poslove odbrane,</a:t>
            </a:r>
            <a:r>
              <a:rPr lang="bs-Latn-BA" noProof="1" smtClean="0"/>
              <a:t> je li odlikovan, kakvog je imovnog stanja, je li, kad i zašto osuđivan, je li i kad je izrečenu kaznu izdržao, da li se protiv njega vodi postupak za koje drugo krivično djelo, a ako je maloljetan, ko mu je zakonski zastupnik. Osumnjičeni će se poučiti da je dužan odazvati se pozivu i odmah saopćiti svaku promjenu adrese ili namjeru da promjeni boravište, a upozorit će se i na posljedice ako po tome ne postupi.</a:t>
            </a:r>
            <a:r>
              <a:rPr lang="bs-Latn-BA" sz="1600" b="0" i="0" noProof="1" smtClean="0">
                <a:solidFill>
                  <a:srgbClr val="666666"/>
                </a:solidFill>
                <a:effectLst/>
                <a:latin typeface="Arial" panose="020B0604020202020204" pitchFamily="34" charset="0"/>
                <a:cs typeface="Arial" panose="020B0604020202020204" pitchFamily="34" charset="0"/>
              </a:rPr>
              <a:t>.</a:t>
            </a:r>
            <a:endParaRPr lang="bs-Latn-BA" sz="1600" noProof="1" smtClean="0">
              <a:latin typeface="Arial" panose="020B0604020202020204" pitchFamily="34" charset="0"/>
              <a:cs typeface="Arial" panose="020B0604020202020204" pitchFamily="34" charset="0"/>
            </a:endParaRPr>
          </a:p>
          <a:p>
            <a:pPr lvl="2"/>
            <a:endParaRPr lang="bs-Latn-BA" noProof="1">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5</a:t>
            </a:fld>
            <a:endParaRPr lang="en-US"/>
          </a:p>
        </p:txBody>
      </p:sp>
    </p:spTree>
    <p:extLst>
      <p:ext uri="{BB962C8B-B14F-4D97-AF65-F5344CB8AC3E}">
        <p14:creationId xmlns:p14="http://schemas.microsoft.com/office/powerpoint/2010/main" val="287525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08387-F7D0-4EAC-96EB-243E80EBB5F0}"/>
              </a:ext>
            </a:extLst>
          </p:cNvPr>
          <p:cNvSpPr>
            <a:spLocks noGrp="1"/>
          </p:cNvSpPr>
          <p:nvPr>
            <p:ph type="title"/>
          </p:nvPr>
        </p:nvSpPr>
        <p:spPr>
          <a:xfrm>
            <a:off x="677334" y="609600"/>
            <a:ext cx="8596668" cy="752475"/>
          </a:xfrm>
        </p:spPr>
        <p:txBody>
          <a:bodyPr>
            <a:normAutofit/>
          </a:bodyPr>
          <a:lstStyle/>
          <a:p>
            <a:r>
              <a:rPr lang="bs-Latn-BA" sz="3200" dirty="0"/>
              <a:t>Lični podaci o optuženom</a:t>
            </a:r>
            <a:endParaRPr lang="en-US" sz="3200" dirty="0"/>
          </a:p>
        </p:txBody>
      </p:sp>
      <p:sp>
        <p:nvSpPr>
          <p:cNvPr id="3" name="Content Placeholder 2">
            <a:extLst>
              <a:ext uri="{FF2B5EF4-FFF2-40B4-BE49-F238E27FC236}">
                <a16:creationId xmlns:a16="http://schemas.microsoft.com/office/drawing/2014/main" id="{4D6524B0-FF3A-47E0-8254-8660D85CB112}"/>
              </a:ext>
            </a:extLst>
          </p:cNvPr>
          <p:cNvSpPr>
            <a:spLocks noGrp="1"/>
          </p:cNvSpPr>
          <p:nvPr>
            <p:ph idx="1"/>
          </p:nvPr>
        </p:nvSpPr>
        <p:spPr>
          <a:xfrm>
            <a:off x="601134" y="1362075"/>
            <a:ext cx="8596668" cy="4886325"/>
          </a:xfrm>
        </p:spPr>
        <p:txBody>
          <a:bodyPr>
            <a:normAutofit/>
          </a:bodyPr>
          <a:lstStyle/>
          <a:p>
            <a:pPr algn="just"/>
            <a:r>
              <a:rPr lang="bs-Latn-BA" sz="1800" b="1" dirty="0">
                <a:effectLst/>
                <a:latin typeface="Arial" panose="020B0604020202020204" pitchFamily="34" charset="0"/>
                <a:ea typeface="Times New Roman" panose="02020603050405020304" pitchFamily="18" charset="0"/>
                <a:cs typeface="Arial" panose="020B0604020202020204" pitchFamily="34" charset="0"/>
              </a:rPr>
              <a:t>Optuženi Č.S. </a:t>
            </a:r>
            <a:r>
              <a:rPr lang="bs-Latn-BA" sz="1800" b="1" dirty="0" err="1">
                <a:effectLst/>
                <a:latin typeface="Arial" panose="020B0604020202020204" pitchFamily="34" charset="0"/>
                <a:ea typeface="Times New Roman" panose="02020603050405020304" pitchFamily="18" charset="0"/>
                <a:cs typeface="Arial" panose="020B0604020202020204" pitchFamily="34" charset="0"/>
              </a:rPr>
              <a:t>zv</a:t>
            </a:r>
            <a:r>
              <a:rPr lang="bs-Latn-BA" sz="1800" b="1" dirty="0">
                <a:effectLst/>
                <a:latin typeface="Arial" panose="020B0604020202020204" pitchFamily="34" charset="0"/>
                <a:ea typeface="Times New Roman" panose="02020603050405020304" pitchFamily="18" charset="0"/>
                <a:cs typeface="Arial" panose="020B0604020202020204" pitchFamily="34" charset="0"/>
              </a:rPr>
              <a:t>. „S.“,</a:t>
            </a:r>
            <a:r>
              <a:rPr lang="bs-Latn-BA" sz="1800" dirty="0">
                <a:effectLst/>
                <a:latin typeface="Arial" panose="020B0604020202020204" pitchFamily="34" charset="0"/>
                <a:ea typeface="Times New Roman" panose="02020603050405020304" pitchFamily="18" charset="0"/>
                <a:cs typeface="Arial" panose="020B0604020202020204" pitchFamily="34" charset="0"/>
              </a:rPr>
              <a:t> sin S. i majke A. rođene H., rođen </a:t>
            </a:r>
            <a:r>
              <a:rPr lang="bs-Latn-BA" sz="18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rPr>
              <a:t>******</a:t>
            </a:r>
            <a:r>
              <a:rPr lang="bs-Latn-BA" sz="1800" dirty="0">
                <a:effectLst/>
                <a:latin typeface="Arial" panose="020B0604020202020204" pitchFamily="34" charset="0"/>
                <a:ea typeface="Times New Roman" panose="02020603050405020304" pitchFamily="18" charset="0"/>
                <a:cs typeface="Arial" panose="020B0604020202020204" pitchFamily="34" charset="0"/>
              </a:rPr>
              <a:t>1989. godine u Tuzli, nastanjen u Gornjoj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Dobošnici</a:t>
            </a:r>
            <a:r>
              <a:rPr lang="bs-Latn-BA" sz="1800" dirty="0">
                <a:effectLst/>
                <a:latin typeface="Arial" panose="020B0604020202020204" pitchFamily="34" charset="0"/>
                <a:ea typeface="Times New Roman" panose="02020603050405020304" pitchFamily="18" charset="0"/>
                <a:cs typeface="Arial" panose="020B0604020202020204" pitchFamily="34" charset="0"/>
              </a:rPr>
              <a:t>, općina Lukavac, pismen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završio</a:t>
            </a:r>
            <a:r>
              <a:rPr lang="bs-Latn-BA" sz="1800" dirty="0">
                <a:effectLst/>
                <a:latin typeface="Arial" panose="020B0604020202020204" pitchFamily="34" charset="0"/>
                <a:ea typeface="Times New Roman" panose="02020603050405020304" pitchFamily="18" charset="0"/>
                <a:cs typeface="Arial" panose="020B0604020202020204" pitchFamily="34" charset="0"/>
              </a:rPr>
              <a:t> srednju školu, po zanimanju zavarivač, nezaposlen, neoženjen, nema djece, </a:t>
            </a:r>
            <a:r>
              <a:rPr lang="bs-Latn-BA" sz="1800" u="sng" dirty="0">
                <a:effectLst/>
                <a:latin typeface="Arial" panose="020B0604020202020204" pitchFamily="34" charset="0"/>
                <a:ea typeface="Times New Roman" panose="02020603050405020304" pitchFamily="18" charset="0"/>
                <a:cs typeface="Arial" panose="020B0604020202020204" pitchFamily="34" charset="0"/>
              </a:rPr>
              <a:t>vojsku nije služio, vodi se u vojnoj evidenciji općine Lukavac</a:t>
            </a:r>
            <a:r>
              <a:rPr lang="bs-Latn-BA" sz="1800" dirty="0">
                <a:effectLst/>
                <a:latin typeface="Arial" panose="020B0604020202020204" pitchFamily="34" charset="0"/>
                <a:ea typeface="Times New Roman" panose="02020603050405020304" pitchFamily="18" charset="0"/>
                <a:cs typeface="Arial" panose="020B0604020202020204" pitchFamily="34" charset="0"/>
              </a:rPr>
              <a:t>, lošeg imovnog stanja, Bošnjak, državljanin BIH, JMBG </a:t>
            </a:r>
            <a:r>
              <a:rPr lang="bs-Latn-BA" sz="1800" dirty="0">
                <a:effectLst/>
                <a:highlight>
                  <a:srgbClr val="000000"/>
                </a:highlight>
                <a:latin typeface="Arial" panose="020B0604020202020204" pitchFamily="34" charset="0"/>
                <a:ea typeface="Times New Roman" panose="02020603050405020304" pitchFamily="18" charset="0"/>
                <a:cs typeface="Arial" panose="020B0604020202020204" pitchFamily="34" charset="0"/>
              </a:rPr>
              <a:t>*************</a:t>
            </a:r>
            <a:r>
              <a:rPr lang="bs-Latn-BA" sz="1800" dirty="0">
                <a:effectLst/>
                <a:latin typeface="Arial" panose="020B0604020202020204" pitchFamily="34" charset="0"/>
                <a:ea typeface="Times New Roman" panose="02020603050405020304" pitchFamily="18" charset="0"/>
                <a:cs typeface="Arial" panose="020B0604020202020204" pitchFamily="34" charset="0"/>
              </a:rPr>
              <a:t>, osuđivan presudom Općinskog suda Gračanica broj 27 0 K 026383 11 K od 30.12.2014. godine zbog krivičnog djela Teška krađa iz člana 287. stav 1. KZ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sz="1800" dirty="0">
                <a:effectLst/>
                <a:latin typeface="Arial" panose="020B0604020202020204" pitchFamily="34" charset="0"/>
                <a:ea typeface="Times New Roman" panose="02020603050405020304" pitchFamily="18" charset="0"/>
                <a:cs typeface="Arial" panose="020B0604020202020204" pitchFamily="34" charset="0"/>
              </a:rPr>
              <a:t>, kaznom zatvora u trajanju od 6 mjeseci, uvjetno dvije godine, te presudom Kantonalnog suda u Tuzli broj 03 0 K 016467 17 K od 29.03.2018. godine zbog četiri krivična djela Razbojništva iz člana 289. stav 2.u vezi stava 1. KZ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FBiH</a:t>
            </a:r>
            <a:r>
              <a:rPr lang="bs-Latn-BA" dirty="0">
                <a:latin typeface="Arial" panose="020B0604020202020204" pitchFamily="34" charset="0"/>
                <a:ea typeface="Times New Roman" panose="02020603050405020304" pitchFamily="18" charset="0"/>
                <a:cs typeface="Arial" panose="020B0604020202020204" pitchFamily="34" charset="0"/>
              </a:rPr>
              <a:t> </a:t>
            </a:r>
            <a:r>
              <a:rPr lang="bs-Latn-BA" sz="1800" dirty="0">
                <a:effectLst/>
                <a:latin typeface="Arial" panose="020B0604020202020204" pitchFamily="34" charset="0"/>
                <a:ea typeface="Times New Roman" panose="02020603050405020304" pitchFamily="18" charset="0"/>
                <a:cs typeface="Arial" panose="020B0604020202020204" pitchFamily="34" charset="0"/>
              </a:rPr>
              <a:t>i krivičnog djela Neovlašteno nabavljanje, držanje i prodaja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oružja</a:t>
            </a:r>
            <a:r>
              <a:rPr lang="bs-Latn-BA" sz="1800" dirty="0">
                <a:effectLst/>
                <a:latin typeface="Arial" panose="020B0604020202020204" pitchFamily="34" charset="0"/>
                <a:ea typeface="Times New Roman" panose="02020603050405020304" pitchFamily="18" charset="0"/>
                <a:cs typeface="Arial" panose="020B0604020202020204" pitchFamily="34" charset="0"/>
              </a:rPr>
              <a:t> i bitnih dijelova za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oružje</a:t>
            </a:r>
            <a:r>
              <a:rPr lang="bs-Latn-BA" sz="1800" dirty="0">
                <a:effectLst/>
                <a:latin typeface="Arial" panose="020B0604020202020204" pitchFamily="34" charset="0"/>
                <a:ea typeface="Times New Roman" panose="02020603050405020304" pitchFamily="18" charset="0"/>
                <a:cs typeface="Arial" panose="020B0604020202020204" pitchFamily="34" charset="0"/>
              </a:rPr>
              <a:t> iz člana 72. stav. 1. Zakona o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oružju</a:t>
            </a:r>
            <a:r>
              <a:rPr lang="bs-Latn-BA" sz="1800" dirty="0">
                <a:effectLst/>
                <a:latin typeface="Arial" panose="020B0604020202020204" pitchFamily="34" charset="0"/>
                <a:ea typeface="Times New Roman" panose="02020603050405020304" pitchFamily="18" charset="0"/>
                <a:cs typeface="Arial" panose="020B0604020202020204" pitchFamily="34" charset="0"/>
              </a:rPr>
              <a:t> i municiji („Sl. novine TK“, broj: 17/2015), koja je u odluci o kazni preinačena presudom Vrhovnog suda Federacije Bosne i Hercegovine broj 03 0 K 016467 18 </a:t>
            </a:r>
            <a:r>
              <a:rPr lang="bs-Latn-BA" sz="1800" dirty="0" err="1">
                <a:effectLst/>
                <a:latin typeface="Arial" panose="020B0604020202020204" pitchFamily="34" charset="0"/>
                <a:ea typeface="Times New Roman" panose="02020603050405020304" pitchFamily="18" charset="0"/>
                <a:cs typeface="Arial" panose="020B0604020202020204" pitchFamily="34" charset="0"/>
              </a:rPr>
              <a:t>Kž</a:t>
            </a:r>
            <a:r>
              <a:rPr lang="bs-Latn-BA" sz="1800" dirty="0">
                <a:effectLst/>
                <a:latin typeface="Arial" panose="020B0604020202020204" pitchFamily="34" charset="0"/>
                <a:ea typeface="Times New Roman" panose="02020603050405020304" pitchFamily="18" charset="0"/>
                <a:cs typeface="Arial" panose="020B0604020202020204" pitchFamily="34" charset="0"/>
              </a:rPr>
              <a:t> 7 od 17.09.2018. godine i optuženi osuđen na jedinstvenu kaznu zatvora u trajanju od 8 (osam) godina i 10 (deset) </a:t>
            </a:r>
            <a:r>
              <a:rPr lang="bs-Latn-BA" sz="1800" dirty="0" smtClean="0">
                <a:effectLst/>
                <a:latin typeface="Arial" panose="020B0604020202020204" pitchFamily="34" charset="0"/>
                <a:ea typeface="Times New Roman" panose="02020603050405020304" pitchFamily="18" charset="0"/>
                <a:cs typeface="Arial" panose="020B0604020202020204" pitchFamily="34" charset="0"/>
              </a:rPr>
              <a:t>mjeseci (?),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6</a:t>
            </a:fld>
            <a:endParaRPr lang="en-US"/>
          </a:p>
        </p:txBody>
      </p:sp>
    </p:spTree>
    <p:extLst>
      <p:ext uri="{BB962C8B-B14F-4D97-AF65-F5344CB8AC3E}">
        <p14:creationId xmlns:p14="http://schemas.microsoft.com/office/powerpoint/2010/main" val="2233745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D3BD8-66A9-40E1-8CEA-5436AD0CAA2A}"/>
              </a:ext>
            </a:extLst>
          </p:cNvPr>
          <p:cNvSpPr>
            <a:spLocks noGrp="1"/>
          </p:cNvSpPr>
          <p:nvPr>
            <p:ph type="title"/>
          </p:nvPr>
        </p:nvSpPr>
        <p:spPr/>
        <p:txBody>
          <a:bodyPr>
            <a:normAutofit/>
          </a:bodyPr>
          <a:lstStyle/>
          <a:p>
            <a:r>
              <a:rPr lang="bs-Latn-BA" sz="3200" dirty="0"/>
              <a:t>Lični podaci o optuženom – </a:t>
            </a:r>
            <a:r>
              <a:rPr lang="bs-Latn-BA" sz="3200" dirty="0" err="1"/>
              <a:t>navođenje</a:t>
            </a:r>
            <a:r>
              <a:rPr lang="bs-Latn-BA" sz="3200" dirty="0"/>
              <a:t> ranijih osuda optuženog </a:t>
            </a:r>
            <a:endParaRPr lang="en-US" sz="3200" dirty="0"/>
          </a:p>
        </p:txBody>
      </p:sp>
      <p:sp>
        <p:nvSpPr>
          <p:cNvPr id="3" name="Content Placeholder 2">
            <a:extLst>
              <a:ext uri="{FF2B5EF4-FFF2-40B4-BE49-F238E27FC236}">
                <a16:creationId xmlns:a16="http://schemas.microsoft.com/office/drawing/2014/main" id="{F02E2179-F8F5-43F0-9B07-CEC6FA5BE01E}"/>
              </a:ext>
            </a:extLst>
          </p:cNvPr>
          <p:cNvSpPr>
            <a:spLocks noGrp="1"/>
          </p:cNvSpPr>
          <p:nvPr>
            <p:ph idx="1"/>
          </p:nvPr>
        </p:nvSpPr>
        <p:spPr/>
        <p:txBody>
          <a:bodyPr>
            <a:normAutofit fontScale="85000" lnSpcReduction="10000"/>
          </a:bodyPr>
          <a:lstStyle/>
          <a:p>
            <a:pPr algn="just"/>
            <a:r>
              <a:rPr lang="bs-Latn-BA" noProof="1" smtClean="0">
                <a:latin typeface="Arial" panose="020B0604020202020204" pitchFamily="34" charset="0"/>
                <a:cs typeface="Arial" panose="020B0604020202020204" pitchFamily="34" charset="0"/>
              </a:rPr>
              <a:t>Obzirom da ni KZ FBiH ni ZKP FBiH ne predviđaju izričito dostavljanje sudu podataka o brisanoj osudi osobe protiv koje se vodi krivični postupak, te s obzirom da odredba člana 125. stav 7. KZ FBiH izričito propisuje da se brisanjem osude učinitelj krivičnog djela smatra neosuđivanim, po ocjeni ovog suda, osnovane su tvrdnje iz žalbe braniteljice optuženog, da </a:t>
            </a:r>
            <a:r>
              <a:rPr lang="bs-Latn-BA" b="1" noProof="1" smtClean="0">
                <a:latin typeface="Arial" panose="020B0604020202020204" pitchFamily="34" charset="0"/>
                <a:cs typeface="Arial" panose="020B0604020202020204" pitchFamily="34" charset="0"/>
              </a:rPr>
              <a:t>ranije osude optuženog, budući da su brisane iz kaznene evidencije, nisu mogle biti navedene i izreci pobijanog rješenja</a:t>
            </a:r>
            <a:r>
              <a:rPr lang="bs-Latn-BA" noProof="1" smtClean="0">
                <a:latin typeface="Arial" panose="020B0604020202020204" pitchFamily="34" charset="0"/>
                <a:cs typeface="Arial" panose="020B0604020202020204" pitchFamily="34" charset="0"/>
              </a:rPr>
              <a:t>.</a:t>
            </a:r>
          </a:p>
          <a:p>
            <a:pPr algn="just"/>
            <a:r>
              <a:rPr lang="bs-Latn-BA" noProof="1" smtClean="0">
                <a:latin typeface="Arial" panose="020B0604020202020204" pitchFamily="34" charset="0"/>
                <a:cs typeface="Arial" panose="020B0604020202020204" pitchFamily="34" charset="0"/>
              </a:rPr>
              <a:t>Stoga, slijedom navedenog, i</a:t>
            </a:r>
            <a:r>
              <a:rPr lang="bs-Latn-BA" b="1" noProof="1" smtClean="0">
                <a:latin typeface="Arial" panose="020B0604020202020204" pitchFamily="34" charset="0"/>
                <a:cs typeface="Arial" panose="020B0604020202020204" pitchFamily="34" charset="0"/>
              </a:rPr>
              <a:t>sticanjem u izreci pobijanog rješenja ranijih osuda</a:t>
            </a:r>
            <a:r>
              <a:rPr lang="bs-Latn-BA" noProof="1" smtClean="0">
                <a:latin typeface="Arial" panose="020B0604020202020204" pitchFamily="34" charset="0"/>
                <a:cs typeface="Arial" panose="020B0604020202020204" pitchFamily="34" charset="0"/>
              </a:rPr>
              <a:t> optuženog S:H., a </a:t>
            </a:r>
            <a:r>
              <a:rPr lang="bs-Latn-BA" b="1" noProof="1" smtClean="0">
                <a:latin typeface="Arial" panose="020B0604020202020204" pitchFamily="34" charset="0"/>
                <a:cs typeface="Arial" panose="020B0604020202020204" pitchFamily="34" charset="0"/>
              </a:rPr>
              <a:t>potom navodom da su ranije osude optuženog brisane iz kaznene evidencije</a:t>
            </a:r>
            <a:r>
              <a:rPr lang="bs-Latn-BA" noProof="1" smtClean="0">
                <a:latin typeface="Arial" panose="020B0604020202020204" pitchFamily="34" charset="0"/>
                <a:cs typeface="Arial" panose="020B0604020202020204" pitchFamily="34" charset="0"/>
              </a:rPr>
              <a:t>, pri čemu je neophodno istaknuti da je ranije rješenje iz istog razloga ukinuto, </a:t>
            </a:r>
            <a:r>
              <a:rPr lang="bs-Latn-BA" b="1" noProof="1" smtClean="0">
                <a:latin typeface="Arial" panose="020B0604020202020204" pitchFamily="34" charset="0"/>
                <a:cs typeface="Arial" panose="020B0604020202020204" pitchFamily="34" charset="0"/>
              </a:rPr>
              <a:t>izreka pobijanog rješenja je nerazumljiva, a i proturječna razlozima pobijanog rješenja</a:t>
            </a:r>
            <a:r>
              <a:rPr lang="bs-Latn-BA" noProof="1" smtClean="0">
                <a:latin typeface="Arial" panose="020B0604020202020204" pitchFamily="34" charset="0"/>
                <a:cs typeface="Arial" panose="020B0604020202020204" pitchFamily="34" charset="0"/>
              </a:rPr>
              <a:t> (stana 7. zadnji pasus), gdje je prvostepeni sud naveo da se kantonalni tužitelj u prijedlogu za produženje pritvora nije mogao pozvati na raniju osuđivanost optuženog iz razloga što su ranije osude optuženog brisane iz kaznene evidencije rješenjem PS Vitez broj 02/7-5-1-04-2-1722-3/16 od 10.11.2016. godine. Na navedeni način, po ocjeni ovog suda, učinjena je bitna povreda odredaba krivičnog postupka iz člana 312. stav 1. tačka k) ZKP FBiH na koju se osnovano ukazuje žalbom braniteljice optuženog S.H.</a:t>
            </a:r>
          </a:p>
          <a:p>
            <a:pPr algn="just"/>
            <a:r>
              <a:rPr lang="bs-Latn-BA" noProof="1" smtClean="0">
                <a:latin typeface="Arial" panose="020B0604020202020204" pitchFamily="34" charset="0"/>
                <a:cs typeface="Arial" panose="020B0604020202020204" pitchFamily="34" charset="0"/>
              </a:rPr>
              <a:t>(Rješenje Vrhovnog suda FBiH broj 04 0 K 011769 20 Kž  2 od 12.05.2020. godine)</a:t>
            </a:r>
            <a:endParaRPr lang="bs-Latn-BA" noProof="1">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A12C933-2EFF-4CC9-B21B-97B94B6F8C2B}" type="slidenum">
              <a:rPr lang="en-US" smtClean="0"/>
              <a:t>7</a:t>
            </a:fld>
            <a:endParaRPr lang="en-US"/>
          </a:p>
        </p:txBody>
      </p:sp>
    </p:spTree>
    <p:extLst>
      <p:ext uri="{BB962C8B-B14F-4D97-AF65-F5344CB8AC3E}">
        <p14:creationId xmlns:p14="http://schemas.microsoft.com/office/powerpoint/2010/main" val="1447315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A3AC-1A9B-43D2-BB63-298BC41163A9}"/>
              </a:ext>
            </a:extLst>
          </p:cNvPr>
          <p:cNvSpPr>
            <a:spLocks noGrp="1"/>
          </p:cNvSpPr>
          <p:nvPr>
            <p:ph type="title"/>
          </p:nvPr>
        </p:nvSpPr>
        <p:spPr>
          <a:xfrm>
            <a:off x="677334" y="609600"/>
            <a:ext cx="8596668" cy="1086035"/>
          </a:xfrm>
        </p:spPr>
        <p:txBody>
          <a:bodyPr>
            <a:normAutofit fontScale="90000"/>
          </a:bodyPr>
          <a:lstStyle/>
          <a:p>
            <a:r>
              <a:rPr lang="bs-Latn-BA" sz="3200" dirty="0"/>
              <a:t>Presuda kojom se optuženi </a:t>
            </a:r>
            <a:r>
              <a:rPr lang="bs-Latn-BA" sz="3200" dirty="0" err="1"/>
              <a:t>oglašava</a:t>
            </a:r>
            <a:r>
              <a:rPr lang="bs-Latn-BA" sz="3200" dirty="0"/>
              <a:t> krivim (član 300. stav 1. ZKP </a:t>
            </a:r>
            <a:r>
              <a:rPr lang="bs-Latn-BA" sz="3200" dirty="0" err="1"/>
              <a:t>FBiH</a:t>
            </a:r>
            <a:r>
              <a:rPr lang="bs-Latn-BA" sz="3200" dirty="0"/>
              <a:t> / član 299. stav 1. ZKP RS)</a:t>
            </a:r>
            <a:endParaRPr lang="en-US" sz="3200" dirty="0"/>
          </a:p>
        </p:txBody>
      </p:sp>
      <p:sp>
        <p:nvSpPr>
          <p:cNvPr id="3" name="Content Placeholder 2">
            <a:extLst>
              <a:ext uri="{FF2B5EF4-FFF2-40B4-BE49-F238E27FC236}">
                <a16:creationId xmlns:a16="http://schemas.microsoft.com/office/drawing/2014/main" id="{F75885A1-89DE-4CCD-808D-748AE667E28E}"/>
              </a:ext>
            </a:extLst>
          </p:cNvPr>
          <p:cNvSpPr>
            <a:spLocks noGrp="1"/>
          </p:cNvSpPr>
          <p:nvPr>
            <p:ph idx="1"/>
          </p:nvPr>
        </p:nvSpPr>
        <p:spPr>
          <a:xfrm>
            <a:off x="677334" y="1757779"/>
            <a:ext cx="8596668" cy="4572000"/>
          </a:xfrm>
        </p:spPr>
        <p:txBody>
          <a:bodyPr>
            <a:normAutofit fontScale="92500" lnSpcReduction="10000"/>
          </a:bodyPr>
          <a:lstStyle/>
          <a:p>
            <a:pPr algn="l"/>
            <a:r>
              <a:rPr lang="en-US" b="0" i="0" noProof="1" smtClean="0">
                <a:solidFill>
                  <a:srgbClr val="666666"/>
                </a:solidFill>
                <a:effectLst/>
                <a:latin typeface="Arial" panose="020B0604020202020204" pitchFamily="34" charset="0"/>
              </a:rPr>
              <a:t>U presudi kojom se optuženi oglašava krivim, sud će izreći:</a:t>
            </a:r>
          </a:p>
          <a:p>
            <a:pPr lvl="1"/>
            <a:r>
              <a:rPr lang="en-US" b="0" i="0" noProof="1" smtClean="0">
                <a:solidFill>
                  <a:srgbClr val="666666"/>
                </a:solidFill>
                <a:effectLst/>
                <a:latin typeface="Arial" panose="020B0604020202020204" pitchFamily="34" charset="0"/>
              </a:rPr>
              <a:t>za koje se krivično djelo optuženik oglašava krivim, uz navođenje činjenica i okolnosti koje čine obilježja krivičnog djela, kao i onih od kojih ovisi primjena određene odredbe Krivičnog zakona,</a:t>
            </a:r>
          </a:p>
          <a:p>
            <a:pPr lvl="1"/>
            <a:r>
              <a:rPr lang="en-US" b="0" i="0" noProof="1" smtClean="0">
                <a:solidFill>
                  <a:srgbClr val="666666"/>
                </a:solidFill>
                <a:effectLst/>
                <a:latin typeface="Arial" panose="020B0604020202020204" pitchFamily="34" charset="0"/>
              </a:rPr>
              <a:t>zakonski naziv krivičnog djela i koje su odredbe Krivičnog zakona primijenjene,</a:t>
            </a:r>
          </a:p>
          <a:p>
            <a:pPr lvl="1"/>
            <a:r>
              <a:rPr lang="en-US" b="0" i="0" noProof="1" smtClean="0">
                <a:solidFill>
                  <a:srgbClr val="666666"/>
                </a:solidFill>
                <a:effectLst/>
                <a:latin typeface="Arial" panose="020B0604020202020204" pitchFamily="34" charset="0"/>
              </a:rPr>
              <a:t>kakva se kazna izriče optuženom ili se po odredbama Krivičnog zakona oslobađa od kazne,</a:t>
            </a:r>
          </a:p>
          <a:p>
            <a:pPr lvl="1"/>
            <a:r>
              <a:rPr lang="en-US" b="0" i="0" noProof="1" smtClean="0">
                <a:solidFill>
                  <a:srgbClr val="666666"/>
                </a:solidFill>
                <a:effectLst/>
                <a:latin typeface="Arial" panose="020B0604020202020204" pitchFamily="34" charset="0"/>
              </a:rPr>
              <a:t>odluku o uvjetnoj osudi,</a:t>
            </a:r>
          </a:p>
          <a:p>
            <a:pPr lvl="1"/>
            <a:r>
              <a:rPr lang="en-US" b="0" i="0" noProof="1" smtClean="0">
                <a:solidFill>
                  <a:srgbClr val="666666"/>
                </a:solidFill>
                <a:effectLst/>
                <a:latin typeface="Arial" panose="020B0604020202020204" pitchFamily="34" charset="0"/>
              </a:rPr>
              <a:t>odluku o mjerama sigurnosti, o oduzimanju imovinske koristi i odluku o vraćanju predmeta (član 88.) ako predmeti do tada nisu vraćeni vlasniku, odnosno držatelju,</a:t>
            </a:r>
          </a:p>
          <a:p>
            <a:pPr lvl="1"/>
            <a:r>
              <a:rPr lang="en-US" b="0" i="0" noProof="1" smtClean="0">
                <a:solidFill>
                  <a:srgbClr val="666666"/>
                </a:solidFill>
                <a:effectLst/>
                <a:latin typeface="Arial" panose="020B0604020202020204" pitchFamily="34" charset="0"/>
              </a:rPr>
              <a:t>odluku o uračunavanju pritvora ili već izdržane kazne,</a:t>
            </a:r>
          </a:p>
          <a:p>
            <a:pPr lvl="1"/>
            <a:r>
              <a:rPr lang="en-US" b="0" i="0" noProof="1" smtClean="0">
                <a:solidFill>
                  <a:srgbClr val="666666"/>
                </a:solidFill>
                <a:effectLst/>
                <a:latin typeface="Arial" panose="020B0604020202020204" pitchFamily="34" charset="0"/>
              </a:rPr>
              <a:t>odluku o troškovima krivičnog postupka, o imovinskopravnom zahtjevu, kao i o tome da se pravomoćna presuda ima objaviti putem sredstava javnog informiranja.</a:t>
            </a:r>
          </a:p>
          <a:p>
            <a:pPr algn="l"/>
            <a:r>
              <a:rPr lang="en-US" b="0" i="0" noProof="1" smtClean="0">
                <a:solidFill>
                  <a:srgbClr val="666666"/>
                </a:solidFill>
                <a:effectLst/>
                <a:latin typeface="Arial" panose="020B0604020202020204" pitchFamily="34" charset="0"/>
              </a:rPr>
              <a:t>Ako je optuženom izrečena novčana kazna u presudi će se odrediti rok u kojem se novčana kazna ima platiti i način zamjene izvršenja novčane kazne u slučaju da se novčana kazna ne plati.</a:t>
            </a:r>
          </a:p>
          <a:p>
            <a:endParaRPr lang="en-US" noProof="1"/>
          </a:p>
        </p:txBody>
      </p:sp>
      <p:sp>
        <p:nvSpPr>
          <p:cNvPr id="4" name="Slide Number Placeholder 3"/>
          <p:cNvSpPr>
            <a:spLocks noGrp="1"/>
          </p:cNvSpPr>
          <p:nvPr>
            <p:ph type="sldNum" sz="quarter" idx="12"/>
          </p:nvPr>
        </p:nvSpPr>
        <p:spPr/>
        <p:txBody>
          <a:bodyPr/>
          <a:lstStyle/>
          <a:p>
            <a:fld id="{CA12C933-2EFF-4CC9-B21B-97B94B6F8C2B}" type="slidenum">
              <a:rPr lang="en-US" smtClean="0"/>
              <a:t>8</a:t>
            </a:fld>
            <a:endParaRPr lang="en-US"/>
          </a:p>
        </p:txBody>
      </p:sp>
    </p:spTree>
    <p:extLst>
      <p:ext uri="{BB962C8B-B14F-4D97-AF65-F5344CB8AC3E}">
        <p14:creationId xmlns:p14="http://schemas.microsoft.com/office/powerpoint/2010/main" val="57254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sz="2900" noProof="1"/>
              <a:t>N</a:t>
            </a:r>
            <a:r>
              <a:rPr lang="en-US" sz="2900" noProof="1" smtClean="0"/>
              <a:t>avođenje </a:t>
            </a:r>
            <a:r>
              <a:rPr lang="en-US" sz="2900" noProof="1"/>
              <a:t>činjenica i okolnosti koje čine obilježja krivičnog </a:t>
            </a:r>
            <a:r>
              <a:rPr lang="en-US" sz="2900" noProof="1" smtClean="0"/>
              <a:t>djela</a:t>
            </a:r>
            <a:r>
              <a:rPr lang="bs-Latn-BA" sz="2900" noProof="1" smtClean="0"/>
              <a:t> i od kojih ovisi primjena odredba Krivičnog zakona</a:t>
            </a:r>
            <a:endParaRPr lang="en-US" sz="2900" dirty="0"/>
          </a:p>
        </p:txBody>
      </p:sp>
      <p:sp>
        <p:nvSpPr>
          <p:cNvPr id="3" name="Content Placeholder 2"/>
          <p:cNvSpPr>
            <a:spLocks noGrp="1"/>
          </p:cNvSpPr>
          <p:nvPr>
            <p:ph idx="1"/>
          </p:nvPr>
        </p:nvSpPr>
        <p:spPr/>
        <p:txBody>
          <a:bodyPr>
            <a:normAutofit fontScale="92500" lnSpcReduction="20000"/>
          </a:bodyPr>
          <a:lstStyle/>
          <a:p>
            <a:r>
              <a:rPr lang="bs-Latn-BA" dirty="0" smtClean="0"/>
              <a:t>Svojstvo učinitelja (ako je propisano)</a:t>
            </a:r>
          </a:p>
          <a:p>
            <a:r>
              <a:rPr lang="bs-Latn-BA" dirty="0" smtClean="0"/>
              <a:t>Radnja izvršenja krivičnog djela</a:t>
            </a:r>
          </a:p>
          <a:p>
            <a:pPr lvl="1"/>
            <a:r>
              <a:rPr lang="bs-Latn-BA" dirty="0" smtClean="0"/>
              <a:t>Blanketni propis (za krvična djela blanketnog karaktera)</a:t>
            </a:r>
          </a:p>
          <a:p>
            <a:pPr lvl="1"/>
            <a:r>
              <a:rPr lang="bs-Latn-BA" dirty="0" err="1"/>
              <a:t>Saizvrišilaštvo</a:t>
            </a:r>
            <a:r>
              <a:rPr lang="bs-Latn-BA" dirty="0"/>
              <a:t>, </a:t>
            </a:r>
            <a:r>
              <a:rPr lang="bs-Latn-BA" dirty="0" smtClean="0"/>
              <a:t>saučesništvo u užem smislu </a:t>
            </a:r>
            <a:r>
              <a:rPr lang="bs-Latn-BA" dirty="0"/>
              <a:t>(</a:t>
            </a:r>
            <a:r>
              <a:rPr lang="bs-Latn-BA" dirty="0" err="1" smtClean="0"/>
              <a:t>podstrekavanje</a:t>
            </a:r>
            <a:r>
              <a:rPr lang="bs-Latn-BA" dirty="0"/>
              <a:t>, pomaganje</a:t>
            </a:r>
            <a:r>
              <a:rPr lang="bs-Latn-BA" dirty="0" smtClean="0"/>
              <a:t>), pokušaj</a:t>
            </a:r>
            <a:endParaRPr lang="bs-Latn-BA" dirty="0"/>
          </a:p>
          <a:p>
            <a:r>
              <a:rPr lang="bs-Latn-BA" dirty="0"/>
              <a:t>Posljedica</a:t>
            </a:r>
          </a:p>
          <a:p>
            <a:r>
              <a:rPr lang="bs-Latn-BA" dirty="0" smtClean="0"/>
              <a:t>Posebni s</a:t>
            </a:r>
            <a:r>
              <a:rPr lang="bs-Latn-BA" dirty="0" smtClean="0"/>
              <a:t>ubjektivni </a:t>
            </a:r>
            <a:r>
              <a:rPr lang="bs-Latn-BA" dirty="0" smtClean="0"/>
              <a:t>elementi (posebna namjera, cilj ...)</a:t>
            </a:r>
          </a:p>
          <a:p>
            <a:r>
              <a:rPr lang="bs-Latn-BA" dirty="0" smtClean="0"/>
              <a:t>Subjektivni </a:t>
            </a:r>
            <a:r>
              <a:rPr lang="bs-Latn-BA" dirty="0"/>
              <a:t>odnos učinitelja prema krivičnom djelu (svijest i volja u vidu umišljaja ili nehata kada se kažnjava za nehat)</a:t>
            </a:r>
          </a:p>
          <a:p>
            <a:r>
              <a:rPr lang="bs-Latn-BA" dirty="0" smtClean="0"/>
              <a:t>Kvalifikatorne ili privilegirajuće okolnosti</a:t>
            </a:r>
          </a:p>
          <a:p>
            <a:r>
              <a:rPr lang="bs-Latn-BA" dirty="0" smtClean="0"/>
              <a:t>Osnovi isključenja protivpravnosti (nužna odbrana, krajnja nužda, sila i prijetnja</a:t>
            </a:r>
            <a:r>
              <a:rPr lang="bs-Latn-BA" dirty="0" smtClean="0"/>
              <a:t>)</a:t>
            </a:r>
          </a:p>
          <a:p>
            <a:r>
              <a:rPr lang="bs-Latn-BA" dirty="0" err="1" smtClean="0"/>
              <a:t>Neuračunljivost</a:t>
            </a:r>
            <a:r>
              <a:rPr lang="bs-Latn-BA" dirty="0" smtClean="0"/>
              <a:t> </a:t>
            </a:r>
            <a:r>
              <a:rPr lang="bs-Latn-BA" dirty="0" smtClean="0"/>
              <a:t>– protivpravno djelo, bez subjektivnog odnosa i subjektivnih </a:t>
            </a:r>
            <a:r>
              <a:rPr lang="bs-Latn-BA" dirty="0" smtClean="0"/>
              <a:t>elemenata</a:t>
            </a:r>
            <a:endParaRPr lang="bs-Latn-BA" dirty="0" smtClean="0"/>
          </a:p>
          <a:p>
            <a:endParaRPr lang="en-US" dirty="0"/>
          </a:p>
        </p:txBody>
      </p:sp>
      <p:sp>
        <p:nvSpPr>
          <p:cNvPr id="4" name="Slide Number Placeholder 3"/>
          <p:cNvSpPr>
            <a:spLocks noGrp="1"/>
          </p:cNvSpPr>
          <p:nvPr>
            <p:ph type="sldNum" sz="quarter" idx="12"/>
          </p:nvPr>
        </p:nvSpPr>
        <p:spPr/>
        <p:txBody>
          <a:bodyPr/>
          <a:lstStyle/>
          <a:p>
            <a:fld id="{CA12C933-2EFF-4CC9-B21B-97B94B6F8C2B}" type="slidenum">
              <a:rPr lang="en-US" smtClean="0"/>
              <a:t>9</a:t>
            </a:fld>
            <a:endParaRPr lang="en-US"/>
          </a:p>
        </p:txBody>
      </p:sp>
    </p:spTree>
    <p:extLst>
      <p:ext uri="{BB962C8B-B14F-4D97-AF65-F5344CB8AC3E}">
        <p14:creationId xmlns:p14="http://schemas.microsoft.com/office/powerpoint/2010/main" val="7393365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1505</TotalTime>
  <Words>4152</Words>
  <Application>Microsoft Office PowerPoint</Application>
  <PresentationFormat>Widescreen</PresentationFormat>
  <Paragraphs>125</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Times New Roman</vt:lpstr>
      <vt:lpstr>Trebuchet MS</vt:lpstr>
      <vt:lpstr>Wingdings</vt:lpstr>
      <vt:lpstr>Wingdings 3</vt:lpstr>
      <vt:lpstr>Facet</vt:lpstr>
      <vt:lpstr>OBAVEZAN SADRŽAJ IZREKE PRESUDE</vt:lpstr>
      <vt:lpstr>Sadržaj presude (član 305. ZKP FBiH / član 304. ZKP RS)</vt:lpstr>
      <vt:lpstr>Uvod presude</vt:lpstr>
      <vt:lpstr>Obavezan sadržaj izreke presude</vt:lpstr>
      <vt:lpstr>Lični podaci o optuženom</vt:lpstr>
      <vt:lpstr>Lični podaci o optuženom</vt:lpstr>
      <vt:lpstr>Lični podaci o optuženom – navođenje ranijih osuda optuženog </vt:lpstr>
      <vt:lpstr>Presuda kojom se optuženi oglašava krivim (član 300. stav 1. ZKP FBiH / član 299. stav 1. ZKP RS)</vt:lpstr>
      <vt:lpstr>Navođenje činjenica i okolnosti koje čine obilježja krivičnog djela i od kojih ovisi primjena odredba Krivičnog zakona</vt:lpstr>
      <vt:lpstr>Činjenice i okolnosti koje čine obilježje krivičnog djela (blanketni propisi u vezi prekoračenja ovlaštenja kod k.d. Zloupotrebe položaja ili ovlasti i posljedica)</vt:lpstr>
      <vt:lpstr>Činjenice i okolnosti koje čine obilježja krivičnog djela (blanketni propisi kod k.d. protiv bezbjednosti saobraćaja)</vt:lpstr>
      <vt:lpstr>Činjenice i okolnosti koje čine obilježja krivičnog djela (poseban cilj/namjera)</vt:lpstr>
      <vt:lpstr>Činjenice i okolnosti koje čine subjektivni odnos učinitelja prema krivičnom djelu</vt:lpstr>
      <vt:lpstr>Činjenice i okolnosti koje čine kvalifikatorne elemente krivičnog djela</vt:lpstr>
      <vt:lpstr>Činjenice i okolnosti koje se odnose na privilegirajuće okolnosti (k.d. Ubistvo prekvalifikovano u k.d. Ubistvo na mah)</vt:lpstr>
      <vt:lpstr>Činjenice i okolnosti koje predstavljaju podstrekavanje kao oblik saučesništva</vt:lpstr>
      <vt:lpstr>Činjenice i okolnosti koje predstavljaju pomaganje kao oblik saučesništva</vt:lpstr>
      <vt:lpstr>Činjenični opis djela u izreci kod postojanja nužne odbrane </vt:lpstr>
      <vt:lpstr>Odluka o imovinskopravnom zahtjevu</vt:lpstr>
      <vt:lpstr>Sadržaj presude kojom se izdaje kazneni nalog (Član 354. stav 1. ZKP FBiH / član 362. stav 1. ZKP RS)</vt:lpstr>
      <vt:lpstr>Sadržaj izreke presude kojom se optuženi oslobađa od optužbe ili je optužba odbijena</vt:lpstr>
      <vt:lpstr>Izreka presude kojom se pravno lice oglašava odgovornim </vt:lpstr>
      <vt:lpstr>Primjer izreke presude protiv pravnog lica</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OBAVEZAN SADRŽAJ IZREKE PRESUDE</dc:title>
  <dc:creator>Emir N</dc:creator>
  <cp:lastModifiedBy>Emir Neradin</cp:lastModifiedBy>
  <cp:revision>65</cp:revision>
  <cp:lastPrinted>2022-04-04T14:51:00Z</cp:lastPrinted>
  <dcterms:created xsi:type="dcterms:W3CDTF">2021-03-06T20:57:21Z</dcterms:created>
  <dcterms:modified xsi:type="dcterms:W3CDTF">2022-04-04T14:52:31Z</dcterms:modified>
</cp:coreProperties>
</file>