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9" r:id="rId8"/>
    <p:sldId id="276" r:id="rId9"/>
    <p:sldId id="263" r:id="rId10"/>
    <p:sldId id="273" r:id="rId11"/>
    <p:sldId id="280" r:id="rId12"/>
    <p:sldId id="264" r:id="rId13"/>
    <p:sldId id="265" r:id="rId14"/>
    <p:sldId id="275" r:id="rId15"/>
    <p:sldId id="266" r:id="rId16"/>
    <p:sldId id="267" r:id="rId17"/>
    <p:sldId id="278" r:id="rId18"/>
    <p:sldId id="291" r:id="rId19"/>
    <p:sldId id="268" r:id="rId20"/>
    <p:sldId id="274" r:id="rId21"/>
    <p:sldId id="292" r:id="rId22"/>
    <p:sldId id="269" r:id="rId23"/>
    <p:sldId id="288" r:id="rId24"/>
    <p:sldId id="290" r:id="rId25"/>
    <p:sldId id="289" r:id="rId26"/>
    <p:sldId id="270" r:id="rId27"/>
    <p:sldId id="271" r:id="rId28"/>
    <p:sldId id="272" r:id="rId29"/>
    <p:sldId id="277" r:id="rId30"/>
    <p:sldId id="281" r:id="rId31"/>
    <p:sldId id="282" r:id="rId32"/>
    <p:sldId id="283" r:id="rId33"/>
    <p:sldId id="284" r:id="rId34"/>
    <p:sldId id="285" r:id="rId35"/>
    <p:sldId id="293" r:id="rId36"/>
    <p:sldId id="286" r:id="rId37"/>
    <p:sldId id="287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Krivični postupci u predmetima seksualnog uznemiravanja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Prof.dr Mile Šikman</a:t>
            </a:r>
          </a:p>
          <a:p>
            <a:r>
              <a:rPr lang="sr-Latn-RS" dirty="0" smtClean="0"/>
              <a:t>Pravni fakultet Univerziteta u Banjoj Luci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97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Optužena i osuđena lica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25" y="2647302"/>
            <a:ext cx="4251166" cy="3719770"/>
          </a:xfrm>
        </p:spPr>
      </p:pic>
      <p:sp>
        <p:nvSpPr>
          <p:cNvPr id="4" name="Rectangle 3"/>
          <p:cNvSpPr/>
          <p:nvPr/>
        </p:nvSpPr>
        <p:spPr>
          <a:xfrm>
            <a:off x="5826034" y="335302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Latn-RS" dirty="0" smtClean="0"/>
              <a:t>Tamna brojka kriminaliteta: </a:t>
            </a:r>
          </a:p>
          <a:p>
            <a:pPr marL="285750" indent="-285750">
              <a:buFontTx/>
              <a:buChar char="-"/>
            </a:pPr>
            <a:r>
              <a:rPr lang="sr-Latn-RS" dirty="0" smtClean="0"/>
              <a:t>50% žrtava </a:t>
            </a:r>
            <a:r>
              <a:rPr lang="en-US" dirty="0" smtClean="0"/>
              <a:t>je </a:t>
            </a:r>
            <a:r>
              <a:rPr lang="en-US" dirty="0" err="1" smtClean="0"/>
              <a:t>smatral</a:t>
            </a:r>
            <a:r>
              <a:rPr lang="sr-Latn-RS" dirty="0" smtClean="0"/>
              <a:t>o</a:t>
            </a:r>
            <a:r>
              <a:rPr lang="en-US" dirty="0" smtClean="0"/>
              <a:t> da </a:t>
            </a:r>
            <a:r>
              <a:rPr lang="en-US" dirty="0" err="1" smtClean="0"/>
              <a:t>policija</a:t>
            </a:r>
            <a:r>
              <a:rPr lang="en-US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 s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ništa</a:t>
            </a:r>
            <a:r>
              <a:rPr lang="en-US" dirty="0" smtClean="0"/>
              <a:t>,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htjela</a:t>
            </a:r>
            <a:r>
              <a:rPr lang="en-US" dirty="0" smtClean="0"/>
              <a:t> </a:t>
            </a:r>
            <a:r>
              <a:rPr lang="en-US" dirty="0" err="1" smtClean="0"/>
              <a:t>izložiti</a:t>
            </a:r>
            <a:r>
              <a:rPr lang="en-US" dirty="0" smtClean="0"/>
              <a:t> se;</a:t>
            </a:r>
            <a:endParaRPr lang="sr-Latn-RS" dirty="0"/>
          </a:p>
          <a:p>
            <a:pPr marL="285750" indent="-285750">
              <a:buFontTx/>
              <a:buChar char="-"/>
            </a:pPr>
            <a:r>
              <a:rPr lang="sr-Latn-RS" dirty="0" smtClean="0"/>
              <a:t>30% žrtava </a:t>
            </a:r>
            <a:r>
              <a:rPr lang="en-US" dirty="0" smtClean="0"/>
              <a:t>je </a:t>
            </a:r>
            <a:r>
              <a:rPr lang="en-US" dirty="0" err="1" smtClean="0"/>
              <a:t>smatral</a:t>
            </a:r>
            <a:r>
              <a:rPr lang="sr-Latn-RS" dirty="0" smtClean="0"/>
              <a:t>o </a:t>
            </a:r>
            <a:r>
              <a:rPr lang="en-US" dirty="0" smtClean="0"/>
              <a:t>da </a:t>
            </a:r>
            <a:r>
              <a:rPr lang="en-US" dirty="0"/>
              <a:t>to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stvar</a:t>
            </a:r>
            <a:r>
              <a:rPr lang="en-US" dirty="0"/>
              <a:t> </a:t>
            </a:r>
            <a:r>
              <a:rPr lang="en-US" dirty="0" err="1"/>
              <a:t>policije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htjeli</a:t>
            </a:r>
            <a:r>
              <a:rPr lang="en-US" dirty="0"/>
              <a:t> </a:t>
            </a:r>
            <a:r>
              <a:rPr lang="en-US" dirty="0" err="1"/>
              <a:t>uznemiravati</a:t>
            </a:r>
            <a:r>
              <a:rPr lang="en-US" dirty="0"/>
              <a:t> </a:t>
            </a:r>
            <a:r>
              <a:rPr lang="en-US" dirty="0" err="1" smtClean="0"/>
              <a:t>policiju</a:t>
            </a:r>
            <a:r>
              <a:rPr lang="en-US" dirty="0" smtClean="0"/>
              <a:t>;</a:t>
            </a:r>
            <a:endParaRPr lang="sr-Latn-RS" dirty="0" smtClean="0"/>
          </a:p>
          <a:p>
            <a:pPr marL="285750" indent="-285750">
              <a:buFontTx/>
              <a:buChar char="-"/>
            </a:pPr>
            <a:r>
              <a:rPr lang="sr-Latn-RS" dirty="0" smtClean="0"/>
              <a:t>10% </a:t>
            </a:r>
            <a:r>
              <a:rPr lang="en-US" dirty="0" err="1" smtClean="0"/>
              <a:t>ispitanika</a:t>
            </a:r>
            <a:r>
              <a:rPr lang="en-US" dirty="0" smtClean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 smtClean="0"/>
              <a:t>htjel</a:t>
            </a:r>
            <a:r>
              <a:rPr lang="sr-Latn-RS" dirty="0" smtClean="0"/>
              <a:t>o</a:t>
            </a:r>
            <a:r>
              <a:rPr lang="en-US" dirty="0" smtClean="0"/>
              <a:t> </a:t>
            </a:r>
            <a:r>
              <a:rPr lang="en-US" dirty="0"/>
              <a:t>'</a:t>
            </a:r>
            <a:r>
              <a:rPr lang="en-US" dirty="0" err="1"/>
              <a:t>gubiti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s </a:t>
            </a:r>
            <a:r>
              <a:rPr lang="en-US" dirty="0" err="1" smtClean="0"/>
              <a:t>policijom</a:t>
            </a:r>
            <a:r>
              <a:rPr lang="en-US" dirty="0" smtClean="0"/>
              <a:t>’</a:t>
            </a:r>
            <a:r>
              <a:rPr lang="sr-Latn-RS" dirty="0" smtClean="0"/>
              <a:t>’</a:t>
            </a:r>
          </a:p>
          <a:p>
            <a:pPr marL="285750" indent="-285750">
              <a:buFontTx/>
              <a:buChar char="-"/>
            </a:pPr>
            <a:r>
              <a:rPr lang="sr-Latn-RS" dirty="0" smtClean="0"/>
              <a:t>2% </a:t>
            </a:r>
            <a:r>
              <a:rPr lang="en-US" dirty="0" err="1" smtClean="0"/>
              <a:t>žrtava</a:t>
            </a:r>
            <a:r>
              <a:rPr lang="en-US" dirty="0" smtClean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prijavilo</a:t>
            </a:r>
            <a:r>
              <a:rPr lang="en-US" dirty="0"/>
              <a:t> da je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/>
              <a:t>počinjeno</a:t>
            </a:r>
            <a:r>
              <a:rPr lang="en-US" dirty="0"/>
              <a:t> </a:t>
            </a:r>
            <a:r>
              <a:rPr lang="en-US" dirty="0" err="1"/>
              <a:t>kazneno</a:t>
            </a:r>
            <a:r>
              <a:rPr lang="en-US" dirty="0"/>
              <a:t> </a:t>
            </a:r>
            <a:r>
              <a:rPr lang="en-US" dirty="0" err="1"/>
              <a:t>djelo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straha</a:t>
            </a:r>
            <a:r>
              <a:rPr lang="en-US" dirty="0"/>
              <a:t> od </a:t>
            </a:r>
            <a:r>
              <a:rPr lang="en-US" dirty="0" err="1"/>
              <a:t>osvete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032067" y="3518263"/>
            <a:ext cx="870857" cy="426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000" b="1" dirty="0" smtClean="0"/>
              <a:t>Prijavljena lica 35%</a:t>
            </a:r>
            <a:endParaRPr lang="en-US" sz="1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4032068" y="4585989"/>
            <a:ext cx="870857" cy="426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000" b="1" dirty="0" smtClean="0"/>
              <a:t>Optužena lica 15%</a:t>
            </a:r>
            <a:endParaRPr lang="en-US" sz="1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4032068" y="5548390"/>
            <a:ext cx="870857" cy="426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000" b="1" dirty="0" smtClean="0"/>
              <a:t>Osuđena    lica 15%</a:t>
            </a:r>
            <a:endParaRPr lang="en-US" sz="10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767490" y="5818356"/>
            <a:ext cx="870857" cy="426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000" b="1" dirty="0" smtClean="0"/>
              <a:t>Tamna brojka 65%</a:t>
            </a:r>
            <a:endParaRPr lang="en-US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886994" y="2229394"/>
            <a:ext cx="58869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rgbClr val="FF0000"/>
                </a:solidFill>
              </a:rPr>
              <a:t>Nedostaju podaci o optuženim licima</a:t>
            </a:r>
          </a:p>
          <a:p>
            <a:r>
              <a:rPr lang="sr-Latn-RS" sz="2400" dirty="0" smtClean="0">
                <a:solidFill>
                  <a:srgbClr val="FF0000"/>
                </a:solidFill>
              </a:rPr>
              <a:t>Dva (2) osuđena lica za Polno uznemiravanje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6024" y="6367072"/>
            <a:ext cx="21691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err="1"/>
              <a:t>njem</a:t>
            </a:r>
            <a:r>
              <a:rPr lang="en-US" sz="1000" dirty="0"/>
              <a:t>. </a:t>
            </a:r>
            <a:r>
              <a:rPr lang="en-US" sz="1000" i="1" dirty="0" err="1"/>
              <a:t>Trichtermodel</a:t>
            </a:r>
            <a:r>
              <a:rPr lang="en-US" sz="1000" dirty="0"/>
              <a:t>, </a:t>
            </a:r>
            <a:r>
              <a:rPr lang="en-US" sz="1000" dirty="0" err="1"/>
              <a:t>tj</a:t>
            </a:r>
            <a:r>
              <a:rPr lang="en-US" sz="1000" dirty="0"/>
              <a:t>. model </a:t>
            </a:r>
            <a:r>
              <a:rPr lang="en-US" sz="1000" dirty="0" err="1"/>
              <a:t>lijevka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6681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Vrste polnog uznemiravanja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lnSpc>
                <a:spcPct val="200000"/>
              </a:lnSpc>
              <a:buFontTx/>
              <a:buChar char="-"/>
            </a:pP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Albertus Medium" panose="020E0602030304020304" pitchFamily="34" charset="0"/>
              </a:rPr>
              <a:t>seksualno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lbertus Medium" panose="020E06020303040203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Albertus Medium" panose="020E0602030304020304" pitchFamily="34" charset="0"/>
              </a:rPr>
              <a:t>uznemiravanja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lbertus Medium" panose="020E06020303040203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Albertus Medium" panose="020E0602030304020304" pitchFamily="34" charset="0"/>
              </a:rPr>
              <a:t>putem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lbertus Medium" panose="020E0602030304020304" pitchFamily="34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lbertus Medium" panose="020E0602030304020304" pitchFamily="34" charset="0"/>
              </a:rPr>
              <a:t>Interneta</a:t>
            </a:r>
            <a:r>
              <a:rPr lang="sr-Latn-RS" dirty="0" smtClean="0">
                <a:solidFill>
                  <a:schemeClr val="accent6">
                    <a:lumMod val="50000"/>
                  </a:schemeClr>
                </a:solidFill>
                <a:latin typeface="Albertus Medium" panose="020E0602030304020304" pitchFamily="34" charset="0"/>
              </a:rPr>
              <a:t> i drugih sredstava komunikacije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lbertus Medium" panose="020E0602030304020304" pitchFamily="34" charset="0"/>
              </a:rPr>
              <a:t> </a:t>
            </a:r>
            <a:endParaRPr lang="sr-Latn-RS" dirty="0" smtClean="0">
              <a:solidFill>
                <a:schemeClr val="accent6">
                  <a:lumMod val="50000"/>
                </a:schemeClr>
              </a:solidFill>
              <a:latin typeface="Albertus Medium" panose="020E0602030304020304" pitchFamily="34" charset="0"/>
            </a:endParaRP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lbertus Medium" panose="020E0602030304020304" pitchFamily="34" charset="0"/>
              </a:rPr>
              <a:t>seksualno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lbertus Medium" panose="020E06020303040203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lbertus Medium" panose="020E0602030304020304" pitchFamily="34" charset="0"/>
              </a:rPr>
              <a:t>uznmerivanje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lbertus Medium" panose="020E0602030304020304" pitchFamily="34" charset="0"/>
              </a:rPr>
              <a:t> u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lbertus Medium" panose="020E0602030304020304" pitchFamily="34" charset="0"/>
              </a:rPr>
              <a:t>privatnom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lbertus Medium" panose="020E0602030304020304" pitchFamily="34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lbertus Medium" panose="020E0602030304020304" pitchFamily="34" charset="0"/>
              </a:rPr>
              <a:t>prostoru</a:t>
            </a:r>
            <a:r>
              <a:rPr lang="sr-Latn-RS" dirty="0" smtClean="0">
                <a:solidFill>
                  <a:schemeClr val="accent6">
                    <a:lumMod val="75000"/>
                  </a:schemeClr>
                </a:solidFill>
                <a:latin typeface="Albertus Medium" panose="020E0602030304020304" pitchFamily="34" charset="0"/>
              </a:rPr>
              <a:t>,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lbertus Medium" panose="020E0602030304020304" pitchFamily="34" charset="0"/>
            </a:endParaRPr>
          </a:p>
          <a:p>
            <a:pPr marL="285750" lvl="0" indent="-285750">
              <a:lnSpc>
                <a:spcPct val="200000"/>
              </a:lnSpc>
              <a:buFontTx/>
              <a:buChar char="-"/>
            </a:pP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lbertus Medium" panose="020E0602030304020304" pitchFamily="34" charset="0"/>
              </a:rPr>
              <a:t>seksualno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lbertus Medium" panose="020E06020303040203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lbertus Medium" panose="020E0602030304020304" pitchFamily="34" charset="0"/>
              </a:rPr>
              <a:t>uznemiravanje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Albertus Medium" panose="020E06020303040203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lbertus Medium" panose="020E0602030304020304" pitchFamily="34" charset="0"/>
              </a:rPr>
              <a:t>na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Albertus Medium" panose="020E06020303040203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lbertus Medium" panose="020E0602030304020304" pitchFamily="34" charset="0"/>
              </a:rPr>
              <a:t>radnom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Albertus Medium" panose="020E06020303040203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lbertus Medium" panose="020E0602030304020304" pitchFamily="34" charset="0"/>
              </a:rPr>
              <a:t>mjestu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Albertus Medium" panose="020E0602030304020304" pitchFamily="34" charset="0"/>
              </a:rPr>
              <a:t>,</a:t>
            </a:r>
          </a:p>
          <a:p>
            <a:pPr marL="285750" lvl="0" indent="-285750">
              <a:lnSpc>
                <a:spcPct val="200000"/>
              </a:lnSpc>
              <a:buFontTx/>
              <a:buChar char="-"/>
            </a:pPr>
            <a:r>
              <a:rPr lang="en-US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seksualno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uznemravanje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 u </a:t>
            </a:r>
            <a:r>
              <a:rPr lang="en-US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obrazovnom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sistemu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i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sportskim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aktivnostima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,</a:t>
            </a:r>
          </a:p>
          <a:p>
            <a:pPr marL="285750" lvl="0" indent="-285750">
              <a:lnSpc>
                <a:spcPct val="200000"/>
              </a:lnSpc>
              <a:buFontTx/>
              <a:buChar char="-"/>
            </a:pPr>
            <a:r>
              <a:rPr lang="en-US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seksualno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uznemiravanje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na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 </a:t>
            </a:r>
            <a:r>
              <a:rPr lang="en-US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javnom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mjestu</a:t>
            </a:r>
            <a:r>
              <a:rPr lang="sr-Latn-RS" dirty="0">
                <a:solidFill>
                  <a:schemeClr val="accent6">
                    <a:lumMod val="20000"/>
                    <a:lumOff val="80000"/>
                  </a:schemeClr>
                </a:solidFill>
                <a:latin typeface="Albertus Medium" panose="020E0602030304020304" pitchFamily="34" charset="0"/>
              </a:rPr>
              <a:t>.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  <a:latin typeface="Albertus Medium" panose="020E06020303040203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14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način izvršenja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5" y="2011680"/>
            <a:ext cx="7589520" cy="4206240"/>
          </a:xfrm>
        </p:spPr>
        <p:txBody>
          <a:bodyPr>
            <a:normAutofit fontScale="92500"/>
          </a:bodyPr>
          <a:lstStyle/>
          <a:p>
            <a:r>
              <a:rPr lang="bs-Latn-BA" dirty="0"/>
              <a:t>Od ukupnog broja analiziranih izvještaja, u čak </a:t>
            </a:r>
            <a:r>
              <a:rPr lang="sr-Cyrl-B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41 </a:t>
            </a:r>
            <a:r>
              <a:rPr lang="sr-Latn-R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predmetu </a:t>
            </a:r>
            <a:r>
              <a:rPr lang="sr-Latn-RS" dirty="0" smtClean="0"/>
              <a:t>krivično djelo izvršeno je </a:t>
            </a:r>
            <a:r>
              <a:rPr lang="sr-Latn-R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zloupotrebom savremenih tehnologija </a:t>
            </a:r>
          </a:p>
          <a:p>
            <a:pPr lvl="1"/>
            <a:r>
              <a:rPr lang="sr-Latn-RS" dirty="0" smtClean="0"/>
              <a:t>U većini slučajeva učinilac i oštećeno lice se ne poznaju. Učinilac je obično muškarac, a žrtva dijete. U najvećem broju slučajeva radi se o osobama starije životne dobi.</a:t>
            </a:r>
          </a:p>
          <a:p>
            <a:pPr lvl="1"/>
            <a:r>
              <a:rPr lang="sr-Latn-RS" dirty="0" smtClean="0"/>
              <a:t>Započinju komunikaciju putem telekomunikacionih sredstava (Internet, društvene mreže, viber, itd.)</a:t>
            </a:r>
          </a:p>
          <a:p>
            <a:pPr lvl="1"/>
            <a:r>
              <a:rPr lang="sr-Latn-RS" dirty="0" smtClean="0"/>
              <a:t>Učinilac se obično predstavlja pseudonimom ili koristi lažni identitet.</a:t>
            </a:r>
          </a:p>
          <a:p>
            <a:pPr lvl="1"/>
            <a:r>
              <a:rPr lang="sr-Latn-RS" dirty="0" smtClean="0"/>
              <a:t>Komunikacija je obično jednokratna ili kratkotrajna, dok je manjem broju slučajeva trajala duži vremenski period.</a:t>
            </a:r>
          </a:p>
          <a:p>
            <a:pPr lvl="1"/>
            <a:r>
              <a:rPr lang="sr-Latn-R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RADNJA IZVRŠENJA</a:t>
            </a:r>
            <a:r>
              <a:rPr lang="sr-Latn-RS" dirty="0" smtClean="0"/>
              <a:t>: </a:t>
            </a:r>
            <a:r>
              <a:rPr lang="bs-Latn-BA" dirty="0" smtClean="0"/>
              <a:t>uključuje slanje uznemiravajućih teksuatlnih poruka </a:t>
            </a:r>
            <a:r>
              <a:rPr lang="bs-Latn-BA" dirty="0"/>
              <a:t>koje su lascivnog, a nerijetko i direktno seksualnog karaktera, ali je u nekoliko slučajeva primijetno i slanje fotografija polnih organa osumnjičenog ili drugih lica </a:t>
            </a:r>
            <a:r>
              <a:rPr lang="sr-Cyrl-BA" dirty="0"/>
              <a:t>ili sličnog pornografskog materijala</a:t>
            </a:r>
            <a:endParaRPr lang="sr-Latn-RS" dirty="0" smtClean="0"/>
          </a:p>
          <a:p>
            <a:endParaRPr lang="sr-Latn-R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8487295" y="1792936"/>
            <a:ext cx="3582786" cy="5065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sz="1200" i="1" dirty="0" smtClean="0"/>
              <a:t>Modus operand</a:t>
            </a:r>
            <a:r>
              <a:rPr lang="sr-Latn-RS" sz="1200" dirty="0" smtClean="0"/>
              <a:t>i:</a:t>
            </a:r>
            <a:endParaRPr lang="en-US" sz="1200" dirty="0"/>
          </a:p>
          <a:p>
            <a:pPr lvl="0"/>
            <a:r>
              <a:rPr lang="bs-Latn-BA" sz="1200" dirty="0" smtClean="0"/>
              <a:t>1. Stupanje </a:t>
            </a:r>
            <a:r>
              <a:rPr lang="bs-Latn-BA" sz="1200" dirty="0"/>
              <a:t>u kontakt preko lažnih profila sa žrtvama, te iniciranje ili intenziviranje komunikacije koja ubrzo postaje (iako u početku nema taj sadržaj) verbalno pr</a:t>
            </a:r>
            <a:r>
              <a:rPr lang="sr-Cyrl-BA" sz="1200" dirty="0"/>
              <a:t>o</a:t>
            </a:r>
            <a:r>
              <a:rPr lang="bs-Latn-BA" sz="1200" dirty="0"/>
              <a:t>vocirajuće</a:t>
            </a:r>
            <a:r>
              <a:rPr lang="sr-Cyrl-BA" sz="1200" dirty="0"/>
              <a:t>g</a:t>
            </a:r>
            <a:r>
              <a:rPr lang="bs-Latn-BA" sz="1200" dirty="0"/>
              <a:t>, a potom i uznemiravajućeg sadržaja sa raznim porukama koje aludiraju na seksualni odnos žrtve i osumnjičenog ili na seksualno iskustvo žrtve (obično, maloljetnih žrtava); </a:t>
            </a:r>
            <a:endParaRPr lang="en-US" sz="1200" dirty="0"/>
          </a:p>
          <a:p>
            <a:pPr lvl="0"/>
            <a:r>
              <a:rPr lang="bs-Latn-BA" sz="1200" dirty="0" smtClean="0"/>
              <a:t>2. Stupanje </a:t>
            </a:r>
            <a:r>
              <a:rPr lang="bs-Latn-BA" sz="1200" dirty="0"/>
              <a:t>u kontakt preko profila na društveni</a:t>
            </a:r>
            <a:r>
              <a:rPr lang="sr-Cyrl-BA" sz="1200" dirty="0"/>
              <a:t>m </a:t>
            </a:r>
            <a:r>
              <a:rPr lang="bs-Latn-BA" sz="1200" dirty="0"/>
              <a:t>mrežama za koje se relativno lako utvrđuje identitet korisnika (ili ime profila ukazuje na identitet korisnika ili se preko broja telefona u viber komunikaciji može otkriti ident</a:t>
            </a:r>
            <a:r>
              <a:rPr lang="sr-Cyrl-BA" sz="1200" dirty="0"/>
              <a:t>it</a:t>
            </a:r>
            <a:r>
              <a:rPr lang="bs-Latn-BA" sz="1200" dirty="0"/>
              <a:t>et korisnika) sa targetiranim ili uopšteno odabranim žrtvama, obično maloljetnim djevojčicama, te iniciranje direktne komunikacije koja je </a:t>
            </a:r>
            <a:r>
              <a:rPr lang="sr-Cyrl-BA" sz="1200" dirty="0"/>
              <a:t>seksualnog </a:t>
            </a:r>
            <a:r>
              <a:rPr lang="bs-Latn-BA" sz="1200" dirty="0"/>
              <a:t>sadržaja, </a:t>
            </a:r>
            <a:endParaRPr lang="en-US" sz="1200" dirty="0"/>
          </a:p>
          <a:p>
            <a:pPr lvl="0"/>
            <a:r>
              <a:rPr lang="bs-Latn-BA" sz="1200" dirty="0" smtClean="0"/>
              <a:t>3. Slanje </a:t>
            </a:r>
            <a:r>
              <a:rPr lang="bs-Latn-BA" sz="1200" dirty="0"/>
              <a:t>fotografija i video-materijala seksualnog, pornografskog, erotskog ili fotografija polnog organa osumnjičenog žrtvama, najčešće maloljetnicama korišćenjem resursa informaciono-komunikacionih tehnologija, bez ili sa pozivima na seksualni odnos.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8462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način izvršenja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U </a:t>
            </a:r>
            <a:r>
              <a:rPr lang="sr-Latn-RS" b="1" dirty="0" smtClean="0">
                <a:solidFill>
                  <a:srgbClr val="FFC000"/>
                </a:solidFill>
              </a:rPr>
              <a:t>realnom okruženju</a:t>
            </a:r>
            <a:r>
              <a:rPr lang="sr-Latn-RS" dirty="0" smtClean="0"/>
              <a:t>:</a:t>
            </a:r>
          </a:p>
          <a:p>
            <a:r>
              <a:rPr lang="sr-Latn-RS" dirty="0" smtClean="0"/>
              <a:t>Uglavnom se poznaju učinilac i žrtva</a:t>
            </a:r>
          </a:p>
          <a:p>
            <a:r>
              <a:rPr lang="bs-Latn-BA" dirty="0" smtClean="0"/>
              <a:t>dodirivanje </a:t>
            </a:r>
            <a:r>
              <a:rPr lang="bs-Latn-BA" dirty="0"/>
              <a:t>žrtve po intimnim dijelovima </a:t>
            </a:r>
            <a:r>
              <a:rPr lang="bs-Latn-BA" dirty="0" smtClean="0"/>
              <a:t>tijela</a:t>
            </a:r>
          </a:p>
          <a:p>
            <a:pPr lvl="1"/>
            <a:r>
              <a:rPr lang="bs-Latn-BA" dirty="0"/>
              <a:t>ne može </a:t>
            </a:r>
            <a:r>
              <a:rPr lang="bs-Latn-BA" dirty="0" smtClean="0"/>
              <a:t>se zaključiti </a:t>
            </a:r>
            <a:r>
              <a:rPr lang="bs-Latn-BA" dirty="0"/>
              <a:t>da su ove radnje imale seksualnu </a:t>
            </a:r>
            <a:r>
              <a:rPr lang="bs-Latn-BA" dirty="0" smtClean="0"/>
              <a:t>konotaciju </a:t>
            </a:r>
          </a:p>
          <a:p>
            <a:pPr lvl="1"/>
            <a:r>
              <a:rPr lang="bs-Latn-BA" dirty="0"/>
              <a:t>z</a:t>
            </a:r>
            <a:r>
              <a:rPr lang="bs-Latn-BA" dirty="0" smtClean="0"/>
              <a:t>loupotrebom položaja ili stanja žrtve</a:t>
            </a:r>
          </a:p>
          <a:p>
            <a:r>
              <a:rPr lang="bs-Latn-BA" dirty="0" smtClean="0"/>
              <a:t>pokušaj ljubljenja žrtve uz dodirivanje po intiminim dijelovima tijela</a:t>
            </a:r>
          </a:p>
          <a:p>
            <a:r>
              <a:rPr lang="bs-Latn-BA" dirty="0" smtClean="0"/>
              <a:t>pokazivanje </a:t>
            </a:r>
            <a:r>
              <a:rPr lang="bs-Latn-BA" dirty="0"/>
              <a:t>polnog organa, odnosno zahtijevanje od lica da pokaže </a:t>
            </a:r>
            <a:r>
              <a:rPr lang="sr-Cyrl-BA" dirty="0"/>
              <a:t>p</a:t>
            </a:r>
            <a:r>
              <a:rPr lang="bs-Latn-BA" dirty="0"/>
              <a:t>olni organ</a:t>
            </a:r>
            <a:endParaRPr lang="bs-Latn-BA" dirty="0" smtClean="0"/>
          </a:p>
          <a:p>
            <a:r>
              <a:rPr lang="bs-Latn-BA" dirty="0" smtClean="0"/>
              <a:t>verbalna komunikacija nakon uspostavljenog kontakta neverbalnim putem (društvene mreže, viber, itd.)</a:t>
            </a:r>
          </a:p>
          <a:p>
            <a:r>
              <a:rPr lang="bs-Latn-BA" dirty="0" smtClean="0"/>
              <a:t>primjenom fizičke snage radi dodirivanja lica</a:t>
            </a:r>
          </a:p>
          <a:p>
            <a:r>
              <a:rPr lang="bs-Latn-BA" dirty="0" smtClean="0"/>
              <a:t>preduzimanje navedenih radnji na javnom mjestu, u odnosu na širi krugu lica</a:t>
            </a:r>
          </a:p>
          <a:p>
            <a:r>
              <a:rPr lang="bs-Latn-BA" dirty="0" smtClean="0"/>
              <a:t>zloupotrebom položaja, stanja žrtve ili odnosa moći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51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Radnja izvršenja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799223"/>
              </p:ext>
            </p:extLst>
          </p:nvPr>
        </p:nvGraphicFramePr>
        <p:xfrm>
          <a:off x="1202918" y="1824267"/>
          <a:ext cx="9783675" cy="2142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1225">
                  <a:extLst>
                    <a:ext uri="{9D8B030D-6E8A-4147-A177-3AD203B41FA5}">
                      <a16:colId xmlns:a16="http://schemas.microsoft.com/office/drawing/2014/main" val="2112267442"/>
                    </a:ext>
                  </a:extLst>
                </a:gridCol>
                <a:gridCol w="3261225">
                  <a:extLst>
                    <a:ext uri="{9D8B030D-6E8A-4147-A177-3AD203B41FA5}">
                      <a16:colId xmlns:a16="http://schemas.microsoft.com/office/drawing/2014/main" val="2894992951"/>
                    </a:ext>
                  </a:extLst>
                </a:gridCol>
                <a:gridCol w="3261225">
                  <a:extLst>
                    <a:ext uri="{9D8B030D-6E8A-4147-A177-3AD203B41FA5}">
                      <a16:colId xmlns:a16="http://schemas.microsoft.com/office/drawing/2014/main" val="2110513029"/>
                    </a:ext>
                  </a:extLst>
                </a:gridCol>
              </a:tblGrid>
              <a:tr h="374191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Verbalno ponašanje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Neverbalno ponašanje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Fizičko ponašanje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552903"/>
                  </a:ext>
                </a:extLst>
              </a:tr>
              <a:tr h="374191">
                <a:tc>
                  <a:txBody>
                    <a:bodyPr/>
                    <a:lstStyle/>
                    <a:p>
                      <a:r>
                        <a:rPr lang="sr-Latn-RS" dirty="0" smtClean="0"/>
                        <a:t>Udvaranje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Pokazivanje polnog organa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Fizički napad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8162"/>
                  </a:ext>
                </a:extLst>
              </a:tr>
              <a:tr h="645863">
                <a:tc>
                  <a:txBody>
                    <a:bodyPr/>
                    <a:lstStyle/>
                    <a:p>
                      <a:r>
                        <a:rPr lang="sr-Latn-RS" dirty="0" smtClean="0"/>
                        <a:t>Nagovaranje/zahtijevanje na/za stupanje u seksualne odnose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/>
                        <a:t>Pokazivanje novčanice od 100 evra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Pokušaj</a:t>
                      </a:r>
                      <a:r>
                        <a:rPr lang="sr-Latn-RS" baseline="0" dirty="0" smtClean="0"/>
                        <a:t> ljubljenja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364753"/>
                  </a:ext>
                </a:extLst>
              </a:tr>
              <a:tr h="374191">
                <a:tc>
                  <a:txBody>
                    <a:bodyPr/>
                    <a:lstStyle/>
                    <a:p>
                      <a:r>
                        <a:rPr lang="sr-Latn-RS" dirty="0" smtClean="0"/>
                        <a:t>Prijetnje, ucjene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Odmjeravanje pogledom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Dodirivanje po butinama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768527"/>
                  </a:ext>
                </a:extLst>
              </a:tr>
              <a:tr h="374191">
                <a:tc>
                  <a:txBody>
                    <a:bodyPr/>
                    <a:lstStyle/>
                    <a:p>
                      <a:r>
                        <a:rPr lang="sr-Latn-RS" dirty="0" smtClean="0"/>
                        <a:t>Uvredljivo</a:t>
                      </a:r>
                      <a:r>
                        <a:rPr lang="sr-Latn-RS" baseline="0" dirty="0" smtClean="0"/>
                        <a:t> ponašanje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Samozadovoljavanje 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Dodirivanje po grudima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32977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 flipH="1">
            <a:off x="569563" y="6058238"/>
            <a:ext cx="1085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 smtClean="0">
                <a:solidFill>
                  <a:srgbClr val="FF0000"/>
                </a:solidFill>
              </a:rPr>
              <a:t>Radnja izvršenja je najčešće kombinacija verbalnog, neverbalnog i/ili fizičkog ponašanja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224321"/>
              </p:ext>
            </p:extLst>
          </p:nvPr>
        </p:nvGraphicFramePr>
        <p:xfrm>
          <a:off x="1202917" y="3956187"/>
          <a:ext cx="9783675" cy="374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1225">
                  <a:extLst>
                    <a:ext uri="{9D8B030D-6E8A-4147-A177-3AD203B41FA5}">
                      <a16:colId xmlns:a16="http://schemas.microsoft.com/office/drawing/2014/main" val="241645355"/>
                    </a:ext>
                  </a:extLst>
                </a:gridCol>
                <a:gridCol w="3261225">
                  <a:extLst>
                    <a:ext uri="{9D8B030D-6E8A-4147-A177-3AD203B41FA5}">
                      <a16:colId xmlns:a16="http://schemas.microsoft.com/office/drawing/2014/main" val="1897906924"/>
                    </a:ext>
                  </a:extLst>
                </a:gridCol>
                <a:gridCol w="3261225">
                  <a:extLst>
                    <a:ext uri="{9D8B030D-6E8A-4147-A177-3AD203B41FA5}">
                      <a16:colId xmlns:a16="http://schemas.microsoft.com/office/drawing/2014/main" val="3835828725"/>
                    </a:ext>
                  </a:extLst>
                </a:gridCol>
              </a:tblGrid>
              <a:tr h="374191">
                <a:tc>
                  <a:txBody>
                    <a:bodyPr/>
                    <a:lstStyle/>
                    <a:p>
                      <a:r>
                        <a:rPr lang="sr-Latn-RS" b="0" dirty="0" smtClean="0">
                          <a:solidFill>
                            <a:schemeClr val="bg1"/>
                          </a:solidFill>
                        </a:rPr>
                        <a:t>Slanje teksualnih poruka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0" dirty="0" smtClean="0">
                          <a:solidFill>
                            <a:schemeClr val="bg1"/>
                          </a:solidFill>
                        </a:rPr>
                        <a:t>Slanje</a:t>
                      </a:r>
                      <a:r>
                        <a:rPr lang="sr-Latn-RS" b="0" baseline="0" dirty="0" smtClean="0">
                          <a:solidFill>
                            <a:schemeClr val="bg1"/>
                          </a:solidFill>
                        </a:rPr>
                        <a:t> fotografija polnog organa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b="0" dirty="0" smtClean="0">
                          <a:solidFill>
                            <a:schemeClr val="bg1"/>
                          </a:solidFill>
                        </a:rPr>
                        <a:t>Dodirivanje po kosi, čupanje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12107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81898"/>
              </p:ext>
            </p:extLst>
          </p:nvPr>
        </p:nvGraphicFramePr>
        <p:xfrm>
          <a:off x="1202917" y="4341214"/>
          <a:ext cx="9783675" cy="374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1225">
                  <a:extLst>
                    <a:ext uri="{9D8B030D-6E8A-4147-A177-3AD203B41FA5}">
                      <a16:colId xmlns:a16="http://schemas.microsoft.com/office/drawing/2014/main" val="2643367441"/>
                    </a:ext>
                  </a:extLst>
                </a:gridCol>
                <a:gridCol w="3261225">
                  <a:extLst>
                    <a:ext uri="{9D8B030D-6E8A-4147-A177-3AD203B41FA5}">
                      <a16:colId xmlns:a16="http://schemas.microsoft.com/office/drawing/2014/main" val="4000408414"/>
                    </a:ext>
                  </a:extLst>
                </a:gridCol>
                <a:gridCol w="3261225">
                  <a:extLst>
                    <a:ext uri="{9D8B030D-6E8A-4147-A177-3AD203B41FA5}">
                      <a16:colId xmlns:a16="http://schemas.microsoft.com/office/drawing/2014/main" val="3693242012"/>
                    </a:ext>
                  </a:extLst>
                </a:gridCol>
              </a:tblGrid>
              <a:tr h="374191">
                <a:tc>
                  <a:txBody>
                    <a:bodyPr/>
                    <a:lstStyle/>
                    <a:p>
                      <a:r>
                        <a:rPr lang="sr-Latn-RS" b="0" dirty="0" smtClean="0">
                          <a:solidFill>
                            <a:schemeClr val="bg1"/>
                          </a:solidFill>
                        </a:rPr>
                        <a:t>Upućivanje komplimenata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b="0" dirty="0" smtClean="0">
                          <a:solidFill>
                            <a:schemeClr val="bg1"/>
                          </a:solidFill>
                        </a:rPr>
                        <a:t>Potenciranje bliskih odnosa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b="0" dirty="0" smtClean="0">
                          <a:solidFill>
                            <a:schemeClr val="bg1"/>
                          </a:solidFill>
                        </a:rPr>
                        <a:t>Bespotrebni</a:t>
                      </a:r>
                      <a:r>
                        <a:rPr lang="sr-Latn-RS" b="0" baseline="0" dirty="0" smtClean="0">
                          <a:solidFill>
                            <a:schemeClr val="bg1"/>
                          </a:solidFill>
                        </a:rPr>
                        <a:t> fizički kontakti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76164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615717"/>
              </p:ext>
            </p:extLst>
          </p:nvPr>
        </p:nvGraphicFramePr>
        <p:xfrm>
          <a:off x="1202916" y="4726241"/>
          <a:ext cx="978367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1225">
                  <a:extLst>
                    <a:ext uri="{9D8B030D-6E8A-4147-A177-3AD203B41FA5}">
                      <a16:colId xmlns:a16="http://schemas.microsoft.com/office/drawing/2014/main" val="3275236389"/>
                    </a:ext>
                  </a:extLst>
                </a:gridCol>
                <a:gridCol w="3261225">
                  <a:extLst>
                    <a:ext uri="{9D8B030D-6E8A-4147-A177-3AD203B41FA5}">
                      <a16:colId xmlns:a16="http://schemas.microsoft.com/office/drawing/2014/main" val="2526060050"/>
                    </a:ext>
                  </a:extLst>
                </a:gridCol>
                <a:gridCol w="3261225">
                  <a:extLst>
                    <a:ext uri="{9D8B030D-6E8A-4147-A177-3AD203B41FA5}">
                      <a16:colId xmlns:a16="http://schemas.microsoft.com/office/drawing/2014/main" val="2942892433"/>
                    </a:ext>
                  </a:extLst>
                </a:gridCol>
              </a:tblGrid>
              <a:tr h="374191">
                <a:tc>
                  <a:txBody>
                    <a:bodyPr/>
                    <a:lstStyle/>
                    <a:p>
                      <a:r>
                        <a:rPr lang="sr-Latn-RS" b="0" dirty="0" smtClean="0">
                          <a:solidFill>
                            <a:schemeClr val="bg1"/>
                          </a:solidFill>
                        </a:rPr>
                        <a:t>Zapitkivanje o seksualnosti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0" dirty="0" smtClean="0">
                          <a:solidFill>
                            <a:schemeClr val="bg1"/>
                          </a:solidFill>
                        </a:rPr>
                        <a:t>Očigledno snimanje mobilnim telefonom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b="0" dirty="0" smtClean="0">
                          <a:solidFill>
                            <a:schemeClr val="bg1"/>
                          </a:solidFill>
                        </a:rPr>
                        <a:t>Stiskanje dijelova tijela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6986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981238"/>
              </p:ext>
            </p:extLst>
          </p:nvPr>
        </p:nvGraphicFramePr>
        <p:xfrm>
          <a:off x="1202916" y="5353171"/>
          <a:ext cx="978367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1225">
                  <a:extLst>
                    <a:ext uri="{9D8B030D-6E8A-4147-A177-3AD203B41FA5}">
                      <a16:colId xmlns:a16="http://schemas.microsoft.com/office/drawing/2014/main" val="4193843593"/>
                    </a:ext>
                  </a:extLst>
                </a:gridCol>
                <a:gridCol w="3261225">
                  <a:extLst>
                    <a:ext uri="{9D8B030D-6E8A-4147-A177-3AD203B41FA5}">
                      <a16:colId xmlns:a16="http://schemas.microsoft.com/office/drawing/2014/main" val="2387391081"/>
                    </a:ext>
                  </a:extLst>
                </a:gridCol>
                <a:gridCol w="3261225">
                  <a:extLst>
                    <a:ext uri="{9D8B030D-6E8A-4147-A177-3AD203B41FA5}">
                      <a16:colId xmlns:a16="http://schemas.microsoft.com/office/drawing/2014/main" val="499412679"/>
                    </a:ext>
                  </a:extLst>
                </a:gridCol>
              </a:tblGrid>
              <a:tr h="374191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b="0" dirty="0" smtClean="0">
                          <a:solidFill>
                            <a:schemeClr val="bg1"/>
                          </a:solidFill>
                        </a:rPr>
                        <a:t>Puštanje sugestivnih</a:t>
                      </a:r>
                      <a:r>
                        <a:rPr lang="sr-Latn-RS" b="0" baseline="0" dirty="0" smtClean="0">
                          <a:solidFill>
                            <a:schemeClr val="bg1"/>
                          </a:solidFill>
                        </a:rPr>
                        <a:t> sekualnih zvukova sa telefona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207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5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Saslušanje oštećenih (žrtve)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/>
              <a:t>i</a:t>
            </a:r>
            <a:r>
              <a:rPr lang="bs-Latn-BA" dirty="0" smtClean="0"/>
              <a:t>skazi </a:t>
            </a:r>
            <a:r>
              <a:rPr lang="bs-Latn-BA" dirty="0"/>
              <a:t>žrtava su uglavnom </a:t>
            </a:r>
            <a:r>
              <a:rPr lang="bs-Latn-BA" dirty="0" smtClean="0"/>
              <a:t>previše uopšteni, bez detalja i konkretnih navoda</a:t>
            </a:r>
          </a:p>
          <a:p>
            <a:r>
              <a:rPr lang="bs-Latn-BA" dirty="0" smtClean="0"/>
              <a:t>ne </a:t>
            </a:r>
            <a:r>
              <a:rPr lang="bs-Latn-BA" dirty="0"/>
              <a:t>proističe posljedica polnog uznemiravanja koje je žrtva </a:t>
            </a:r>
            <a:r>
              <a:rPr lang="bs-Latn-BA" dirty="0" smtClean="0"/>
              <a:t>imala</a:t>
            </a:r>
          </a:p>
          <a:p>
            <a:r>
              <a:rPr lang="bs-Latn-BA" dirty="0" smtClean="0"/>
              <a:t>u </a:t>
            </a:r>
            <a:r>
              <a:rPr lang="bs-Latn-BA" dirty="0"/>
              <a:t>manjem broju </a:t>
            </a:r>
            <a:r>
              <a:rPr lang="bs-Latn-BA" dirty="0" smtClean="0"/>
              <a:t>slučajeva</a:t>
            </a:r>
            <a:r>
              <a:rPr lang="bs-Latn-BA" dirty="0"/>
              <a:t>, </a:t>
            </a:r>
            <a:r>
              <a:rPr lang="sr-Cyrl-BA" dirty="0"/>
              <a:t>iz </a:t>
            </a:r>
            <a:r>
              <a:rPr lang="bs-Latn-BA" dirty="0"/>
              <a:t>konteksta i sadržaja iskaza proističe potencijalna posljedica, ali ona nije posebno </a:t>
            </a:r>
            <a:r>
              <a:rPr lang="bs-Latn-BA" dirty="0" smtClean="0"/>
              <a:t>apostrofirana</a:t>
            </a:r>
          </a:p>
          <a:p>
            <a:r>
              <a:rPr lang="bs-Latn-BA" dirty="0"/>
              <a:t>u nekoliko slučajeva, a primijetno je da je to učinjeno usljed pitanja policijskih službenika, žrtve su detaljno obrazložile posljedice koje su izazvane prema njima od stran</a:t>
            </a:r>
            <a:r>
              <a:rPr lang="sr-Cyrl-BA" dirty="0"/>
              <a:t>e </a:t>
            </a:r>
            <a:r>
              <a:rPr lang="bs-Latn-BA" dirty="0"/>
              <a:t>radnji koje je počinio </a:t>
            </a:r>
            <a:r>
              <a:rPr lang="sr-Cyrl-BA" dirty="0"/>
              <a:t>osumnjičeni </a:t>
            </a:r>
            <a:r>
              <a:rPr lang="bs-Latn-BA" dirty="0"/>
              <a:t>vrše</a:t>
            </a:r>
            <a:r>
              <a:rPr lang="sr-Cyrl-BA" dirty="0"/>
              <a:t>ć</a:t>
            </a:r>
            <a:r>
              <a:rPr lang="bs-Latn-BA" dirty="0"/>
              <a:t>i polno </a:t>
            </a:r>
            <a:r>
              <a:rPr lang="bs-Latn-BA" dirty="0" smtClean="0"/>
              <a:t>uznemiravanje</a:t>
            </a:r>
          </a:p>
          <a:p>
            <a:r>
              <a:rPr lang="bs-Latn-BA" dirty="0" smtClean="0"/>
              <a:t>u većini predmeta iskazi žrtava uzimaju se bez postavljanja pitanja</a:t>
            </a:r>
            <a:endParaRPr lang="en-US" dirty="0" smtClean="0"/>
          </a:p>
          <a:p>
            <a:r>
              <a:rPr lang="sr-Latn-RS" dirty="0" smtClean="0"/>
              <a:t>m</a:t>
            </a:r>
            <a:r>
              <a:rPr lang="en-US" dirty="0" err="1" smtClean="0"/>
              <a:t>aloljetne</a:t>
            </a:r>
            <a:r>
              <a:rPr lang="en-US" dirty="0" smtClean="0"/>
              <a:t> </a:t>
            </a:r>
            <a:r>
              <a:rPr lang="sr-Latn-RS" dirty="0" smtClean="0"/>
              <a:t>žrtve su saslušavane u prisustvu stručnog lica i audio-vizuelno snimane</a:t>
            </a:r>
            <a:endParaRPr lang="bs-Latn-B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50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saslušanje </a:t>
            </a:r>
            <a:r>
              <a:rPr lang="sr-Latn-RS" dirty="0"/>
              <a:t>oštećenih (žrtve</a:t>
            </a:r>
            <a:r>
              <a:rPr lang="sr-Latn-R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303" y="2011680"/>
            <a:ext cx="10577696" cy="4206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s-Latn-BA" i="1" dirty="0"/>
              <a:t>''svaki put kada bi profesor ustao iz svoje klupe, ja bih se kao i moje drugarice trznule i postale nervozne, jer smo se bojale kojoj će prići, jer se njegovo ponašanje nije moglo više podnijeti. Dosta puta sami mislila i razmljiš</a:t>
            </a:r>
            <a:r>
              <a:rPr lang="sr-Cyrl-BA" i="1" dirty="0"/>
              <a:t>lj</a:t>
            </a:r>
            <a:r>
              <a:rPr lang="bs-Latn-BA" i="1" dirty="0"/>
              <a:t>ala da li uopšte da odem na čas jer ja se bojim biti na časovima kod profesora zbog nj</a:t>
            </a:r>
            <a:r>
              <a:rPr lang="sr-Cyrl-BA" i="1" dirty="0"/>
              <a:t>e</a:t>
            </a:r>
            <a:r>
              <a:rPr lang="bs-Latn-BA" i="1" dirty="0"/>
              <a:t>govog </a:t>
            </a:r>
            <a:r>
              <a:rPr lang="bs-Latn-BA" i="1" dirty="0" smtClean="0"/>
              <a:t>ponašanja‘‘‚</a:t>
            </a:r>
          </a:p>
          <a:p>
            <a:pPr marL="0" indent="0">
              <a:buNone/>
            </a:pPr>
            <a:r>
              <a:rPr lang="bs-Latn-BA" i="1" dirty="0" smtClean="0"/>
              <a:t>‘‘u momenutu kada se to dešavalo, tj. kada sam osjetila njegove ruke koje su me vukle ka sebi i kada je pokušavao da me uhvati za polni organ osjetila sam veliki strah i poniženost da bi mogao pored psihičkog bola i fizički da me povrijedi. Ni danas se ne osjećam dobro, osjećam se poniženo i strah me je‘‘</a:t>
            </a:r>
          </a:p>
          <a:p>
            <a:pPr marL="0" indent="0">
              <a:buNone/>
            </a:pPr>
            <a:r>
              <a:rPr lang="bs-Latn-BA" i="1" dirty="0" smtClean="0"/>
              <a:t>‘‘osjećala sam strah, bila sam u panici i uznemirena. Bojala sam se da će silovati, dodirivao me je po tijelu, a ja to nisam željela. Osjećala sam se poniženo i uvrijeđeno zbog tog njegovog ponašanja, jer sada shvatam da je on to sve ispitao, tj. dda sam sama u kući‘‘</a:t>
            </a:r>
          </a:p>
          <a:p>
            <a:pPr marL="0" indent="0">
              <a:buNone/>
            </a:pPr>
            <a:r>
              <a:rPr lang="bs-Latn-BA" i="1" dirty="0" smtClean="0"/>
              <a:t>‘‘ja sam se tada veoma prepala, jer do tada uopšte nisam bila u sličnoj situaciji i samo sam mu govorila da moram da idem‘‘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7521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Posledica krivičnog djela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Izazivanje straha</a:t>
            </a:r>
          </a:p>
          <a:p>
            <a:r>
              <a:rPr lang="sr-Latn-RS" dirty="0" smtClean="0"/>
              <a:t>Izazivanje uznemirenosti</a:t>
            </a:r>
          </a:p>
          <a:p>
            <a:r>
              <a:rPr lang="sr-Latn-RS" dirty="0" smtClean="0"/>
              <a:t>Stvaranje ponižavajućeg okruženja</a:t>
            </a:r>
          </a:p>
          <a:p>
            <a:r>
              <a:rPr lang="sr-Latn-RS" dirty="0" smtClean="0"/>
              <a:t>Izazivanje osjećaja poniženosti</a:t>
            </a:r>
          </a:p>
          <a:p>
            <a:r>
              <a:rPr lang="sr-Latn-RS" dirty="0" smtClean="0"/>
              <a:t>Izazivanje osjećaja neprijatnosti i neugodnosti</a:t>
            </a:r>
          </a:p>
          <a:p>
            <a:r>
              <a:rPr lang="sr-Latn-RS" dirty="0" smtClean="0"/>
              <a:t>Izazivanje osjećaja uvrijeđenosti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2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Problemi u postupanju sa žrtvama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978332"/>
            <a:ext cx="9784080" cy="4206240"/>
          </a:xfrm>
        </p:spPr>
        <p:txBody>
          <a:bodyPr/>
          <a:lstStyle/>
          <a:p>
            <a:r>
              <a:rPr lang="sr-Latn-RS" dirty="0" smtClean="0"/>
              <a:t>Očigledno je da se saslušanju žrtava ne pridaje dužna pažnja</a:t>
            </a:r>
          </a:p>
          <a:p>
            <a:r>
              <a:rPr lang="sr-Latn-RS" dirty="0" smtClean="0"/>
              <a:t>Saslušanje je više informativnog karaktera (šta se desilo), ali ne i heurističkog (ostala zlatna pitanja kriminalistike)</a:t>
            </a:r>
          </a:p>
          <a:p>
            <a:r>
              <a:rPr lang="sr-Latn-RS" dirty="0" smtClean="0"/>
              <a:t>Ne razjašnjava se posebno geneza uznemiravanja, odnos učinioca i žrtve</a:t>
            </a:r>
          </a:p>
          <a:p>
            <a:r>
              <a:rPr lang="sr-Latn-RS" dirty="0" smtClean="0"/>
              <a:t>Ukoliko je postojao odnos podređenosti ili zavisnosti, to se ne naglašava</a:t>
            </a:r>
          </a:p>
          <a:p>
            <a:r>
              <a:rPr lang="sr-Latn-RS" dirty="0" smtClean="0"/>
              <a:t>Ne razjašnjava se posebna ranjivost žrtve, već se ona pretpostavlja</a:t>
            </a:r>
          </a:p>
          <a:p>
            <a:r>
              <a:rPr lang="sr-Latn-RS" dirty="0" smtClean="0"/>
              <a:t>Davanje lažnog iskaza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3606" y="2016302"/>
            <a:ext cx="1028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Saslušanje žrtve smatra se krunskim dokazom u krivičnim predmetima Polnog uznemiravanja čl. 170 KZ RS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76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ispitivanje osumnjičenih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 smtClean="0"/>
              <a:t>uglavnom navode da radnje koje im se stavljaju na teret </a:t>
            </a:r>
            <a:r>
              <a:rPr lang="bs-Latn-BA" dirty="0"/>
              <a:t>čine prv</a:t>
            </a:r>
            <a:r>
              <a:rPr lang="sr-Cyrl-BA" dirty="0"/>
              <a:t>i </a:t>
            </a:r>
            <a:r>
              <a:rPr lang="bs-Latn-BA" dirty="0"/>
              <a:t>put</a:t>
            </a:r>
            <a:r>
              <a:rPr lang="bs-Latn-BA" dirty="0" smtClean="0"/>
              <a:t>,</a:t>
            </a:r>
          </a:p>
          <a:p>
            <a:r>
              <a:rPr lang="bs-Latn-BA" dirty="0"/>
              <a:t>najčešće priznaju izvršenje krivičnih djela, odnosno priznaju radnju za koju se </a:t>
            </a:r>
            <a:r>
              <a:rPr lang="bs-Latn-BA" dirty="0" smtClean="0"/>
              <a:t>sumnjiče</a:t>
            </a:r>
          </a:p>
          <a:p>
            <a:r>
              <a:rPr lang="bs-Latn-BA" dirty="0" smtClean="0"/>
              <a:t>ipak, negiraju namjeru seksualnog uznemiravanja</a:t>
            </a:r>
            <a:r>
              <a:rPr lang="bs-Latn-BA" dirty="0"/>
              <a:t>, navode da </a:t>
            </a:r>
            <a:r>
              <a:rPr lang="bs-Latn-BA" dirty="0" smtClean="0"/>
              <a:t>svoje radnje </a:t>
            </a:r>
            <a:r>
              <a:rPr lang="bs-Latn-BA" dirty="0"/>
              <a:t>ne smatraju </a:t>
            </a:r>
            <a:r>
              <a:rPr lang="bs-Latn-BA" dirty="0" smtClean="0"/>
              <a:t>krivičnim djelom, </a:t>
            </a:r>
          </a:p>
          <a:p>
            <a:pPr lvl="1"/>
            <a:r>
              <a:rPr lang="bs-Latn-BA" dirty="0" smtClean="0"/>
              <a:t>pogotovo </a:t>
            </a:r>
            <a:r>
              <a:rPr lang="bs-Latn-BA" dirty="0"/>
              <a:t>insistiraju na tome da nisu imali nikakvu namjeru seksualne prirode, niti namjeru ponižavanja, maltretiranja, seksualnog uznemiravanja i slične zle namjere, već te svoje radnje pravdaju bezazlenim ili </a:t>
            </a:r>
            <a:r>
              <a:rPr lang="sr-Cyrl-BA" dirty="0"/>
              <a:t>čak </a:t>
            </a:r>
            <a:r>
              <a:rPr lang="bs-Latn-BA" dirty="0"/>
              <a:t>i dobronamjernima kontekstom. </a:t>
            </a:r>
            <a:endParaRPr lang="bs-Latn-BA" dirty="0" smtClean="0"/>
          </a:p>
          <a:p>
            <a:r>
              <a:rPr lang="bs-Latn-BA" dirty="0"/>
              <a:t>osumičeni </a:t>
            </a:r>
            <a:r>
              <a:rPr lang="bs-Latn-BA" dirty="0" smtClean="0"/>
              <a:t>u odbranu iznose da </a:t>
            </a:r>
            <a:r>
              <a:rPr lang="bs-Latn-BA" dirty="0"/>
              <a:t>su djelo koje im se </a:t>
            </a:r>
            <a:r>
              <a:rPr lang="bs-Latn-BA" dirty="0" smtClean="0"/>
              <a:t>stavlja </a:t>
            </a:r>
            <a:r>
              <a:rPr lang="bs-Latn-BA" dirty="0"/>
              <a:t>na teret vršili u stanju alkoholiziranosti, te da ''ne znaju šta im je </a:t>
            </a:r>
            <a:r>
              <a:rPr lang="bs-Latn-BA" dirty="0" smtClean="0"/>
              <a:t>bilo‘‘ ili navode da imaju dijagnostikovanu mentalni poremaćaj (ranije liječenje, korišćenje terapije)</a:t>
            </a:r>
          </a:p>
          <a:p>
            <a:r>
              <a:rPr lang="bs-Latn-BA" dirty="0"/>
              <a:t>p</a:t>
            </a:r>
            <a:r>
              <a:rPr lang="bs-Latn-BA" dirty="0" smtClean="0"/>
              <a:t>rimjetno je da su iskazi </a:t>
            </a:r>
            <a:r>
              <a:rPr lang="bs-Latn-BA" dirty="0"/>
              <a:t>osumnjičenih ''prilagođeni'', odnosno ''uljepšavani</a:t>
            </a:r>
            <a:r>
              <a:rPr lang="bs-Latn-BA" dirty="0" smtClean="0"/>
              <a:t>'‚</a:t>
            </a:r>
          </a:p>
          <a:p>
            <a:r>
              <a:rPr lang="bs-Latn-BA" dirty="0" smtClean="0"/>
              <a:t>Osumnjičeni odbija da da iskaz policiji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8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Uvod</a:t>
            </a:r>
            <a:r>
              <a:rPr lang="en-US" dirty="0" smtClean="0"/>
              <a:t> – </a:t>
            </a:r>
            <a:r>
              <a:rPr lang="en-US" sz="2400" dirty="0" err="1" smtClean="0"/>
              <a:t>teme</a:t>
            </a:r>
            <a:r>
              <a:rPr lang="en-US" sz="2400" dirty="0" smtClean="0"/>
              <a:t> </a:t>
            </a:r>
            <a:r>
              <a:rPr lang="sr-Latn-RS" sz="2400" dirty="0" smtClean="0"/>
              <a:t>za obradu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6677546" cy="4206240"/>
          </a:xfrm>
        </p:spPr>
        <p:txBody>
          <a:bodyPr/>
          <a:lstStyle/>
          <a:p>
            <a:r>
              <a:rPr lang="sr-Latn-RS" dirty="0" smtClean="0"/>
              <a:t>Usvajanje novog Krivičnog zakonika Republike Srpske 2017. godine</a:t>
            </a:r>
          </a:p>
          <a:p>
            <a:pPr lvl="1"/>
            <a:r>
              <a:rPr lang="sr-Latn-RS" dirty="0" smtClean="0"/>
              <a:t>Propis</a:t>
            </a:r>
            <a:r>
              <a:rPr lang="en-US" dirty="0" err="1" smtClean="0"/>
              <a:t>ano</a:t>
            </a:r>
            <a:r>
              <a:rPr lang="sr-Latn-RS" dirty="0" smtClean="0"/>
              <a:t> novo krivično djel</a:t>
            </a:r>
            <a:r>
              <a:rPr lang="en-US" dirty="0" smtClean="0"/>
              <a:t>o</a:t>
            </a:r>
            <a:r>
              <a:rPr lang="sr-Latn-RS" dirty="0" smtClean="0"/>
              <a:t> Polno uznemiravanje čl. 170</a:t>
            </a:r>
          </a:p>
          <a:p>
            <a:r>
              <a:rPr lang="sr-Latn-RS" dirty="0" smtClean="0"/>
              <a:t>Krivični postupci u predmetima Polnog uznemiravanja</a:t>
            </a:r>
          </a:p>
          <a:p>
            <a:pPr lvl="1"/>
            <a:r>
              <a:rPr lang="sr-Latn-RS" dirty="0"/>
              <a:t>Analiza sudske prakse </a:t>
            </a:r>
          </a:p>
          <a:p>
            <a:pPr lvl="1"/>
            <a:r>
              <a:rPr lang="sr-Latn-RS" dirty="0"/>
              <a:t>Istrage krivičnih </a:t>
            </a:r>
            <a:r>
              <a:rPr lang="sr-Latn-RS" dirty="0" smtClean="0"/>
              <a:t>djela</a:t>
            </a:r>
          </a:p>
          <a:p>
            <a:r>
              <a:rPr lang="sr-Latn-RS" dirty="0" smtClean="0"/>
              <a:t>Analiza inkriminacije krivičnog djela Polno uznemriavanje čl. 170</a:t>
            </a:r>
          </a:p>
          <a:p>
            <a:pPr lvl="1"/>
            <a:r>
              <a:rPr lang="sr-Latn-RS" i="1" dirty="0"/>
              <a:t>d</a:t>
            </a:r>
            <a:r>
              <a:rPr lang="sr-Latn-RS" i="1" dirty="0" smtClean="0"/>
              <a:t>e lege lata</a:t>
            </a:r>
          </a:p>
          <a:p>
            <a:pPr lvl="1"/>
            <a:r>
              <a:rPr lang="sr-Latn-RS" i="1" dirty="0"/>
              <a:t>d</a:t>
            </a:r>
            <a:r>
              <a:rPr lang="sr-Latn-RS" i="1" dirty="0" smtClean="0"/>
              <a:t>e lege ferenda</a:t>
            </a:r>
          </a:p>
          <a:p>
            <a:pPr marL="228600" lvl="1" indent="0">
              <a:buNone/>
            </a:pPr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0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ispitivanje </a:t>
            </a:r>
            <a:r>
              <a:rPr lang="sr-Latn-RS" dirty="0"/>
              <a:t>osumnjičenih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i="1" dirty="0" smtClean="0"/>
              <a:t>’’Tada mi se pojavila velika želja da im priđem i da je počnem dirati po tijelu i polnom organu. Polako sam im prišao i tada se jednoj djevojci prišao sa leđa, uhvatio je oko struka i krenuo svojom rukom da je diram po butinama između nogu, sa velikom željom da je uhvatim i diram po njenom polnom organu. Dok sam pokušavao da je diram između nogu, djevojka koju sam uhvatio oko struka i nogu, počela je da se opire i skuplja. Tada sam je bacio na koljena i dalje je pokušavajući dirati po njenom polnom organu, da bi u tom trenutku njena drugarica uhvatila za ruku i otrgla od mene’’</a:t>
            </a:r>
          </a:p>
          <a:p>
            <a:pPr marL="0" indent="0">
              <a:buNone/>
            </a:pPr>
            <a:r>
              <a:rPr lang="sr-Latn-RS" i="1" dirty="0" smtClean="0"/>
              <a:t>’’nešto smo spontano razgovarali i ona je pravila kafu dobro raspoložena i smješkala se ka meni. To se meni učinilo dopadljivim i u trenutku mi se fizički dopala da sam imao želju da joj priđem i zagrlim. Nekako sam skupio hrabrosti te sam joj i prišao sa leđa sa namjerom da je poljubim u lice i zagrlim. Kada sam joj prišao zagrlio sam je i povukao sebi bliže, te sam krenuo da je poljubim ali me je odgurnula od sebe’’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9214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problemi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Slično kao i kod radnje dokazivanja saslušanja svjedoka – žrtve</a:t>
            </a:r>
          </a:p>
          <a:p>
            <a:r>
              <a:rPr lang="sr-Latn-RS" dirty="0" smtClean="0"/>
              <a:t>Osumnjičeni se ispituje više zbog zakonske obaveze</a:t>
            </a:r>
          </a:p>
          <a:p>
            <a:r>
              <a:rPr lang="sr-Latn-RS" dirty="0" smtClean="0"/>
              <a:t>Na taj zaključak nas upućuje način i sadržaj preduzimanja ove radnje dokazivanja</a:t>
            </a:r>
          </a:p>
          <a:p>
            <a:r>
              <a:rPr lang="sr-Latn-RS" dirty="0" smtClean="0"/>
              <a:t>Ne vrši se provjera njegovih navoda</a:t>
            </a:r>
          </a:p>
          <a:p>
            <a:r>
              <a:rPr lang="sr-Latn-RS" dirty="0" smtClean="0"/>
              <a:t>Ne insitira se na detaljima njegovog priznanja ili poricanja djela</a:t>
            </a:r>
          </a:p>
          <a:p>
            <a:r>
              <a:rPr lang="sr-Latn-RS" dirty="0" smtClean="0"/>
              <a:t>Navedeno otežava </a:t>
            </a:r>
            <a:r>
              <a:rPr lang="sr-Cyrl-BA" dirty="0" smtClean="0"/>
              <a:t>ocijen</a:t>
            </a:r>
            <a:r>
              <a:rPr lang="sr-Latn-RS" dirty="0" smtClean="0"/>
              <a:t>jivanje</a:t>
            </a:r>
            <a:r>
              <a:rPr lang="sr-Cyrl-BA" dirty="0" smtClean="0"/>
              <a:t> svijest</a:t>
            </a:r>
            <a:r>
              <a:rPr lang="sr-Latn-RS" dirty="0" smtClean="0"/>
              <a:t>i</a:t>
            </a:r>
            <a:r>
              <a:rPr lang="sr-Cyrl-BA" dirty="0" smtClean="0"/>
              <a:t> </a:t>
            </a:r>
            <a:r>
              <a:rPr lang="sr-Cyrl-BA" dirty="0"/>
              <a:t>i </a:t>
            </a:r>
            <a:r>
              <a:rPr lang="sr-Cyrl-BA" dirty="0" smtClean="0"/>
              <a:t>volj</a:t>
            </a:r>
            <a:r>
              <a:rPr lang="sr-Latn-RS" dirty="0" smtClean="0"/>
              <a:t>e</a:t>
            </a:r>
            <a:r>
              <a:rPr lang="sr-Cyrl-BA" dirty="0" smtClean="0"/>
              <a:t> učinioca </a:t>
            </a:r>
            <a:r>
              <a:rPr lang="sr-Cyrl-BA" dirty="0"/>
              <a:t>ovog krivičnog </a:t>
            </a:r>
            <a:r>
              <a:rPr lang="sr-Cyrl-BA" dirty="0" smtClean="0"/>
              <a:t>djela</a:t>
            </a:r>
            <a:r>
              <a:rPr lang="sr-Latn-RS" dirty="0" smtClean="0"/>
              <a:t>, tj. njegovog umišljaja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76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saslušanje svjedoka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dirty="0" smtClean="0"/>
              <a:t>Neposredni svjedoci</a:t>
            </a:r>
          </a:p>
          <a:p>
            <a:r>
              <a:rPr lang="sr-Latn-RS" dirty="0" smtClean="0"/>
              <a:t>Obično svjedoci, koji prisustvuju događaju, imaju ista ili slična negativna osjećanja kao i žrtve </a:t>
            </a:r>
          </a:p>
          <a:p>
            <a:r>
              <a:rPr lang="sr-Latn-RS" dirty="0" smtClean="0"/>
              <a:t>Naročito ukoliko su roditelji kao svjedoci</a:t>
            </a:r>
          </a:p>
          <a:p>
            <a:pPr lvl="1"/>
            <a:r>
              <a:rPr lang="bs-Latn-BA" dirty="0"/>
              <a:t>u onim djelima gdje su žrtve maloljetna lica, roditelji su navodili da su posebno uznemireni učinjenim djelom, odnosno roditelji su, kao svjedoci, ali i kao zakonski zastupnici djece, navodili kakve je posljedice izazvalo polno </a:t>
            </a:r>
            <a:r>
              <a:rPr lang="sr-Cyrl-BA" dirty="0"/>
              <a:t>uznemirenje </a:t>
            </a:r>
            <a:r>
              <a:rPr lang="bs-Latn-BA" dirty="0"/>
              <a:t>maloljetnih žrtava. </a:t>
            </a:r>
          </a:p>
          <a:p>
            <a:pPr marL="0" indent="0">
              <a:buNone/>
            </a:pPr>
            <a:r>
              <a:rPr lang="sr-Latn-RS" dirty="0"/>
              <a:t>Posredni svjedoci</a:t>
            </a:r>
          </a:p>
          <a:p>
            <a:r>
              <a:rPr lang="sr-Latn-RS" dirty="0"/>
              <a:t>javljaju se nakon izvršenog krivičnog djela sa saznanjima koja su posjedovala i prije izvšrenja konkretnog krivičnog djela (npr. slična iskustva, javno pogovaranje, itd.)</a:t>
            </a:r>
          </a:p>
          <a:p>
            <a:pPr marL="228600" lvl="1" indent="0">
              <a:buNone/>
            </a:pPr>
            <a:r>
              <a:rPr lang="sr-Latn-RS" dirty="0"/>
              <a:t>	</a:t>
            </a:r>
          </a:p>
          <a:p>
            <a:pPr marL="228600" lvl="1" indent="0">
              <a:buNone/>
            </a:pPr>
            <a:r>
              <a:rPr lang="sr-Latn-RS" i="1" dirty="0"/>
              <a:t>’’ja sam primjetila u ranijem periodu da je njegovo ponašanje čudno..., jer mi je par 	puta neprimjerno dobacivao pitajući me kada ložim vatru pa da mi se i on pridruži te me posmatrao dok radim po dvorištu mahajući rukama i nešto govoreći, ali ja sam 	se pravila da ga ne primjećujem’’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95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Ostale radnje dokazivanja</a:t>
            </a:r>
            <a:r>
              <a:rPr lang="sr-Latn-RS" dirty="0" smtClean="0">
                <a:solidFill>
                  <a:srgbClr val="FF0000"/>
                </a:solidFill>
              </a:rPr>
              <a:t>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Pretresanje lica (prilikom lišenja slobode)</a:t>
            </a:r>
          </a:p>
          <a:p>
            <a:r>
              <a:rPr lang="sr-Latn-RS" dirty="0" smtClean="0"/>
              <a:t>Pribavljanje podataka </a:t>
            </a:r>
            <a:r>
              <a:rPr lang="pl-PL" dirty="0" smtClean="0"/>
              <a:t>o </a:t>
            </a:r>
            <a:r>
              <a:rPr lang="pl-PL" dirty="0"/>
              <a:t>korišćenju telekomunikacionih </a:t>
            </a:r>
            <a:r>
              <a:rPr lang="pl-PL" dirty="0" smtClean="0"/>
              <a:t>usluga</a:t>
            </a:r>
          </a:p>
          <a:p>
            <a:r>
              <a:rPr lang="pl-PL" dirty="0" smtClean="0"/>
              <a:t>Pribavljanje medicinske dokumentacije</a:t>
            </a:r>
          </a:p>
          <a:p>
            <a:r>
              <a:rPr lang="pl-PL" dirty="0" smtClean="0"/>
              <a:t>Prepoznavanje lica (u okviru saslušanja svjedoka)</a:t>
            </a:r>
            <a:r>
              <a:rPr lang="pl-PL" dirty="0"/>
              <a:t> </a:t>
            </a:r>
            <a:endParaRPr lang="sr-Latn-RS" dirty="0" smtClean="0"/>
          </a:p>
          <a:p>
            <a:endParaRPr lang="sr-Latn-RS" dirty="0"/>
          </a:p>
          <a:p>
            <a:r>
              <a:rPr lang="sr-Latn-RS" dirty="0" smtClean="0"/>
              <a:t>U analiziranim predmetima ni u jednom slučaju nije određeno:</a:t>
            </a:r>
          </a:p>
          <a:p>
            <a:pPr lvl="1"/>
            <a:r>
              <a:rPr lang="sr-Latn-RS" dirty="0" smtClean="0"/>
              <a:t>Pretresanje stana i prostorija</a:t>
            </a:r>
          </a:p>
          <a:p>
            <a:pPr lvl="1"/>
            <a:r>
              <a:rPr lang="sr-Latn-RS" dirty="0" smtClean="0"/>
              <a:t>Pretresanje kompjutera, mobilnih i telefonskih aparata i sličnih uređaja</a:t>
            </a:r>
          </a:p>
          <a:p>
            <a:pPr lvl="1"/>
            <a:r>
              <a:rPr lang="sr-Latn-RS" dirty="0" smtClean="0"/>
              <a:t>Privremeno oduzimanje predmeta i imovine</a:t>
            </a:r>
          </a:p>
          <a:p>
            <a:pPr lvl="1"/>
            <a:r>
              <a:rPr lang="sr-Latn-RS" dirty="0" smtClean="0"/>
              <a:t>Naredba za kreiranje forenzičke kopije</a:t>
            </a:r>
          </a:p>
          <a:p>
            <a:pPr lvl="1"/>
            <a:r>
              <a:rPr lang="sr-Latn-RS" dirty="0" smtClean="0"/>
              <a:t>Uviđaj </a:t>
            </a:r>
          </a:p>
          <a:p>
            <a:pPr lvl="1"/>
            <a:r>
              <a:rPr lang="sr-Latn-RS" dirty="0" smtClean="0"/>
              <a:t>Vještačenje o posledicama seksualnog uznemiravanja po oštećeno lice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0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Utvrđivanje kauzalnosti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00891" y="3213463"/>
            <a:ext cx="3378926" cy="2194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600" dirty="0"/>
              <a:t>Radnja izvršenja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907383" y="3239589"/>
            <a:ext cx="3593422" cy="2168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sr-Latn-RS" sz="3600" dirty="0"/>
              <a:t>P</a:t>
            </a:r>
            <a:r>
              <a:rPr lang="sr-Latn-RS" sz="3600" dirty="0" smtClean="0"/>
              <a:t>osledica</a:t>
            </a:r>
            <a:endParaRPr lang="en-US" sz="3600" dirty="0"/>
          </a:p>
        </p:txBody>
      </p:sp>
      <p:sp>
        <p:nvSpPr>
          <p:cNvPr id="6" name="Right Arrow 5"/>
          <p:cNvSpPr/>
          <p:nvPr/>
        </p:nvSpPr>
        <p:spPr>
          <a:xfrm>
            <a:off x="4807131" y="3396343"/>
            <a:ext cx="2133600" cy="10537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Uzročno posledična veza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0800000">
            <a:off x="4807131" y="4450080"/>
            <a:ext cx="2133600" cy="10450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Uzročno posledična veza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53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Prijedlog za krivično gonjenje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ne </a:t>
            </a:r>
            <a:r>
              <a:rPr lang="bs-Latn-BA" dirty="0" smtClean="0"/>
              <a:t>uzima se prijedlog </a:t>
            </a:r>
            <a:r>
              <a:rPr lang="bs-Latn-BA" dirty="0"/>
              <a:t>za krivično gonjenje odmah po </a:t>
            </a:r>
            <a:r>
              <a:rPr lang="bs-Latn-BA" dirty="0" smtClean="0"/>
              <a:t>prijavljivanju</a:t>
            </a:r>
          </a:p>
          <a:p>
            <a:pPr lvl="1"/>
            <a:r>
              <a:rPr lang="bs-Latn-BA" dirty="0" smtClean="0"/>
              <a:t>za razliku od prakse u drugim krivičnim predmetima</a:t>
            </a:r>
          </a:p>
          <a:p>
            <a:r>
              <a:rPr lang="bs-Latn-BA" dirty="0" smtClean="0"/>
              <a:t>u jednom broju slučajeva ne obavještava se tužilac odmah, već u zakonskom roku</a:t>
            </a:r>
          </a:p>
          <a:p>
            <a:r>
              <a:rPr lang="bs-Latn-BA" dirty="0" smtClean="0"/>
              <a:t>žrtva se </a:t>
            </a:r>
            <a:r>
              <a:rPr lang="bs-Latn-BA" dirty="0"/>
              <a:t>ponovo poziva da stavi prijedlog za krivičnim </a:t>
            </a:r>
            <a:r>
              <a:rPr lang="bs-Latn-BA" dirty="0" smtClean="0"/>
              <a:t>gonjenjem</a:t>
            </a:r>
          </a:p>
          <a:p>
            <a:pPr lvl="1"/>
            <a:r>
              <a:rPr lang="bs-Latn-BA" dirty="0" smtClean="0"/>
              <a:t>sekundarna viktimizacija</a:t>
            </a:r>
          </a:p>
          <a:p>
            <a:r>
              <a:rPr lang="bs-Latn-BA" dirty="0" smtClean="0"/>
              <a:t>u jednom slučaju nije dat prijedlog za gonjenje, što znači da je u svim ostalim žrtva zahtijevala krivično gonjenje učinioca</a:t>
            </a:r>
          </a:p>
          <a:p>
            <a:r>
              <a:rPr lang="bs-Latn-BA" dirty="0" smtClean="0"/>
              <a:t>U slučaju ne podnošenja prijedloga za krivično gonjenje, ne preduzimaju se druge mjere i radnje u pravcu rasvjetljavanja krivične stvari</a:t>
            </a:r>
          </a:p>
          <a:p>
            <a:r>
              <a:rPr lang="bs-Latn-BA" dirty="0" smtClean="0"/>
              <a:t>Mogućnost odustajanja od prijedloga za krivično gonjenje – poseban problem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1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b="1" dirty="0"/>
              <a:t>Izvještaj o izvrešnom krivičnom djelu i o izvršiocu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 smtClean="0"/>
              <a:t>iskazi </a:t>
            </a:r>
            <a:r>
              <a:rPr lang="bs-Latn-BA" dirty="0"/>
              <a:t>žrtava su šablonizirani, </a:t>
            </a:r>
            <a:r>
              <a:rPr lang="bs-Latn-BA" dirty="0" smtClean="0"/>
              <a:t>nepotkrijepljeni </a:t>
            </a:r>
            <a:r>
              <a:rPr lang="bs-Latn-BA" dirty="0"/>
              <a:t>i uopšteni, bez nužnih detaljisanja</a:t>
            </a:r>
            <a:endParaRPr lang="bs-Latn-BA" dirty="0" smtClean="0"/>
          </a:p>
          <a:p>
            <a:r>
              <a:rPr lang="bs-Latn-BA" dirty="0"/>
              <a:t>nedostaju bitni elementi kojim bi se krivično djelo kvalifikovalo kao polno </a:t>
            </a:r>
            <a:r>
              <a:rPr lang="bs-Latn-BA" dirty="0" smtClean="0"/>
              <a:t>uznemiravanje</a:t>
            </a:r>
          </a:p>
          <a:p>
            <a:r>
              <a:rPr lang="bs-Latn-BA" dirty="0" smtClean="0"/>
              <a:t>ne utvrđuje se posebno element neželjenosti, već se to podrazumijeva</a:t>
            </a:r>
          </a:p>
          <a:p>
            <a:r>
              <a:rPr lang="bs-Latn-BA" dirty="0" smtClean="0"/>
              <a:t>konkretno uznemiravanje </a:t>
            </a:r>
            <a:r>
              <a:rPr lang="bs-Latn-BA" dirty="0"/>
              <a:t>najčešće nije u potpunosti utvrđena</a:t>
            </a:r>
            <a:endParaRPr lang="bs-Latn-BA" dirty="0" smtClean="0"/>
          </a:p>
          <a:p>
            <a:r>
              <a:rPr lang="bs-Latn-BA" dirty="0" smtClean="0"/>
              <a:t>ne obrazlaže se </a:t>
            </a:r>
            <a:r>
              <a:rPr lang="bs-Latn-BA" dirty="0"/>
              <a:t>posebno </a:t>
            </a:r>
            <a:r>
              <a:rPr lang="bs-Latn-BA" dirty="0" smtClean="0"/>
              <a:t>odnos </a:t>
            </a:r>
            <a:r>
              <a:rPr lang="bs-Latn-BA" dirty="0"/>
              <a:t>podređenosti i zavisnosti između osumnjičenog i </a:t>
            </a:r>
            <a:r>
              <a:rPr lang="bs-Latn-BA" dirty="0" smtClean="0"/>
              <a:t>žrtve</a:t>
            </a:r>
          </a:p>
          <a:p>
            <a:r>
              <a:rPr lang="bs-Latn-BA" dirty="0"/>
              <a:t>ne </a:t>
            </a:r>
            <a:r>
              <a:rPr lang="bs-Latn-BA" dirty="0" smtClean="0"/>
              <a:t>posvećuje se dužna </a:t>
            </a:r>
            <a:r>
              <a:rPr lang="bs-Latn-BA" dirty="0"/>
              <a:t>pažnja ni ostalim elementima ''posebne ranjivosti'' žrtve, kada se ne radi o odnosu podređenosti ili </a:t>
            </a:r>
            <a:r>
              <a:rPr lang="bs-Latn-BA" dirty="0" smtClean="0"/>
              <a:t>zavisnosti</a:t>
            </a:r>
          </a:p>
          <a:p>
            <a:r>
              <a:rPr lang="bs-Latn-BA" dirty="0"/>
              <a:t>gdje se posebna ranjivost percipira kroz uzrast žrtve, uopšte ne navodi u čemu se ispoljava ta posebna </a:t>
            </a:r>
            <a:r>
              <a:rPr lang="bs-Latn-BA" dirty="0" smtClean="0"/>
              <a:t>ranjivost</a:t>
            </a:r>
          </a:p>
          <a:p>
            <a:r>
              <a:rPr lang="bs-Latn-BA" dirty="0"/>
              <a:t>vrlo rijetko </a:t>
            </a:r>
            <a:r>
              <a:rPr lang="bs-Latn-BA" dirty="0" smtClean="0"/>
              <a:t>se navodi </a:t>
            </a:r>
            <a:r>
              <a:rPr lang="bs-Latn-BA" dirty="0"/>
              <a:t>posljedica koja je prouzrokovana prema </a:t>
            </a:r>
            <a:r>
              <a:rPr lang="bs-Latn-BA" dirty="0" smtClean="0"/>
              <a:t>žrtvi radnjama osumnjičenog </a:t>
            </a:r>
            <a:r>
              <a:rPr lang="bs-Latn-BA" dirty="0"/>
              <a:t>koje se percipiraju kao polno uznemiravanje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5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Sudske presude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35" y="2011680"/>
            <a:ext cx="10637864" cy="4206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dirty="0" smtClean="0"/>
              <a:t>2019</a:t>
            </a:r>
          </a:p>
          <a:p>
            <a:r>
              <a:rPr lang="sr-Latn-RS" dirty="0" smtClean="0"/>
              <a:t>Sud je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sporazuma</a:t>
            </a:r>
            <a:r>
              <a:rPr lang="en-US" dirty="0">
                <a:solidFill>
                  <a:srgbClr val="FFC000"/>
                </a:solidFill>
              </a:rPr>
              <a:t> o </a:t>
            </a:r>
            <a:r>
              <a:rPr lang="en-US" dirty="0" err="1">
                <a:solidFill>
                  <a:srgbClr val="FFC000"/>
                </a:solidFill>
              </a:rPr>
              <a:t>priznanju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krivice</a:t>
            </a:r>
            <a:r>
              <a:rPr lang="en-US" dirty="0"/>
              <a:t>, </a:t>
            </a:r>
            <a:r>
              <a:rPr lang="en-US" dirty="0" err="1"/>
              <a:t>donio</a:t>
            </a:r>
            <a:r>
              <a:rPr lang="en-US" dirty="0"/>
              <a:t> </a:t>
            </a:r>
            <a:r>
              <a:rPr lang="en-US" dirty="0" err="1"/>
              <a:t>osuđujuću</a:t>
            </a:r>
            <a:r>
              <a:rPr lang="en-US" dirty="0"/>
              <a:t> </a:t>
            </a:r>
            <a:r>
              <a:rPr lang="en-US" dirty="0" err="1"/>
              <a:t>presudu</a:t>
            </a:r>
            <a:r>
              <a:rPr lang="en-US" dirty="0"/>
              <a:t>, </a:t>
            </a:r>
            <a:r>
              <a:rPr lang="en-US" dirty="0" err="1"/>
              <a:t>kojom</a:t>
            </a:r>
            <a:r>
              <a:rPr lang="en-US" dirty="0"/>
              <a:t> je </a:t>
            </a:r>
            <a:r>
              <a:rPr lang="en-US" dirty="0" err="1"/>
              <a:t>optuženi</a:t>
            </a:r>
            <a:r>
              <a:rPr lang="en-US" dirty="0"/>
              <a:t> </a:t>
            </a:r>
            <a:r>
              <a:rPr lang="en-US" dirty="0" err="1"/>
              <a:t>oglašen</a:t>
            </a:r>
            <a:r>
              <a:rPr lang="en-US" dirty="0"/>
              <a:t> </a:t>
            </a:r>
            <a:r>
              <a:rPr lang="en-US" dirty="0" err="1"/>
              <a:t>krivim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osuđen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novčanu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kaznu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u </a:t>
            </a:r>
            <a:r>
              <a:rPr lang="en-US" dirty="0" err="1"/>
              <a:t>iznosu</a:t>
            </a:r>
            <a:r>
              <a:rPr lang="en-US" dirty="0"/>
              <a:t> od pet </a:t>
            </a:r>
            <a:r>
              <a:rPr lang="en-US" dirty="0" err="1"/>
              <a:t>hiljada</a:t>
            </a:r>
            <a:r>
              <a:rPr lang="en-US" dirty="0"/>
              <a:t> (5000) </a:t>
            </a:r>
            <a:r>
              <a:rPr lang="en-US" dirty="0" smtClean="0"/>
              <a:t>KM</a:t>
            </a:r>
            <a:endParaRPr lang="sr-Latn-RS" dirty="0" smtClean="0"/>
          </a:p>
          <a:p>
            <a:pPr lvl="1"/>
            <a:r>
              <a:rPr lang="sr-Latn-R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Radnja izvršenja</a:t>
            </a:r>
            <a:r>
              <a:rPr lang="sr-Latn-RS" dirty="0" smtClean="0"/>
              <a:t>: o</a:t>
            </a:r>
            <a:r>
              <a:rPr lang="en-US" dirty="0" err="1" smtClean="0"/>
              <a:t>ptuženi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djevojčicu</a:t>
            </a:r>
            <a:r>
              <a:rPr lang="en-US" dirty="0"/>
              <a:t> </a:t>
            </a:r>
            <a:r>
              <a:rPr lang="en-US" dirty="0" err="1"/>
              <a:t>odvukao</a:t>
            </a:r>
            <a:r>
              <a:rPr lang="en-US" dirty="0"/>
              <a:t> par </a:t>
            </a:r>
            <a:r>
              <a:rPr lang="en-US" dirty="0" err="1"/>
              <a:t>metara</a:t>
            </a:r>
            <a:r>
              <a:rPr lang="en-US" dirty="0"/>
              <a:t> od </a:t>
            </a:r>
            <a:r>
              <a:rPr lang="en-US" dirty="0" err="1"/>
              <a:t>mjesta</a:t>
            </a:r>
            <a:r>
              <a:rPr lang="en-US" dirty="0"/>
              <a:t>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err="1"/>
              <a:t>ju</a:t>
            </a:r>
            <a:r>
              <a:rPr lang="en-US" dirty="0"/>
              <a:t> je </a:t>
            </a:r>
            <a:r>
              <a:rPr lang="en-US" dirty="0" err="1"/>
              <a:t>zaustavio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od </a:t>
            </a:r>
            <a:r>
              <a:rPr lang="en-US" dirty="0" err="1"/>
              <a:t>oko</a:t>
            </a:r>
            <a:r>
              <a:rPr lang="en-US" dirty="0"/>
              <a:t> pet </a:t>
            </a:r>
            <a:r>
              <a:rPr lang="en-US" dirty="0" err="1"/>
              <a:t>minuta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se to </a:t>
            </a:r>
            <a:r>
              <a:rPr lang="en-US" dirty="0" err="1"/>
              <a:t>dešavalo</a:t>
            </a:r>
            <a:r>
              <a:rPr lang="en-US" dirty="0"/>
              <a:t> </a:t>
            </a:r>
            <a:r>
              <a:rPr lang="en-US" dirty="0" err="1"/>
              <a:t>stalno</a:t>
            </a:r>
            <a:r>
              <a:rPr lang="en-US" dirty="0"/>
              <a:t> </a:t>
            </a:r>
            <a:r>
              <a:rPr lang="en-US" dirty="0" err="1"/>
              <a:t>ju</a:t>
            </a:r>
            <a:r>
              <a:rPr lang="en-US" dirty="0"/>
              <a:t> je </a:t>
            </a:r>
            <a:r>
              <a:rPr lang="en-US" dirty="0" err="1"/>
              <a:t>grlio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ljubio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joj</a:t>
            </a:r>
            <a:r>
              <a:rPr lang="en-US" dirty="0"/>
              <a:t> je </a:t>
            </a:r>
            <a:r>
              <a:rPr lang="en-US" dirty="0" err="1"/>
              <a:t>govorio</a:t>
            </a:r>
            <a:r>
              <a:rPr lang="en-US" dirty="0"/>
              <a:t> da </a:t>
            </a:r>
            <a:r>
              <a:rPr lang="en-US" dirty="0" err="1"/>
              <a:t>ostane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malo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se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ponovo</a:t>
            </a:r>
            <a:r>
              <a:rPr lang="en-US" dirty="0"/>
              <a:t> </a:t>
            </a:r>
            <a:r>
              <a:rPr lang="en-US" dirty="0" err="1"/>
              <a:t>naći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 smtClean="0"/>
              <a:t>prolazila</a:t>
            </a:r>
            <a:endParaRPr lang="sr-Latn-RS" dirty="0" smtClean="0"/>
          </a:p>
          <a:p>
            <a:pPr lvl="1"/>
            <a:r>
              <a:rPr lang="en-US" dirty="0" err="1" smtClean="0"/>
              <a:t>Sud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odmjeravanja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kazne</a:t>
            </a:r>
            <a:r>
              <a:rPr lang="en-US" dirty="0"/>
              <a:t>, </a:t>
            </a:r>
            <a:r>
              <a:rPr lang="en-US" dirty="0" err="1"/>
              <a:t>uzeo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 smtClean="0"/>
              <a:t>olakšavajuće</a:t>
            </a:r>
            <a:r>
              <a:rPr lang="en-US" dirty="0"/>
              <a:t>, ne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otežavajuće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da je </a:t>
            </a:r>
            <a:r>
              <a:rPr lang="en-US" dirty="0" err="1"/>
              <a:t>optuženi</a:t>
            </a:r>
            <a:r>
              <a:rPr lang="en-US" dirty="0"/>
              <a:t> </a:t>
            </a:r>
            <a:r>
              <a:rPr lang="en-US" dirty="0" err="1"/>
              <a:t>priznao</a:t>
            </a:r>
            <a:r>
              <a:rPr lang="en-US" dirty="0"/>
              <a:t> </a:t>
            </a:r>
            <a:r>
              <a:rPr lang="en-US" dirty="0" err="1"/>
              <a:t>krivicu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time </a:t>
            </a:r>
            <a:r>
              <a:rPr lang="en-US" dirty="0" err="1" smtClean="0"/>
              <a:t>doprin</a:t>
            </a:r>
            <a:r>
              <a:rPr lang="sr-Latn-RS" dirty="0" smtClean="0"/>
              <a:t>ij</a:t>
            </a:r>
            <a:r>
              <a:rPr lang="en-US" dirty="0" err="1" smtClean="0"/>
              <a:t>eo</a:t>
            </a:r>
            <a:r>
              <a:rPr lang="en-US" dirty="0" smtClean="0"/>
              <a:t> </a:t>
            </a:r>
            <a:r>
              <a:rPr lang="en-US" dirty="0" err="1"/>
              <a:t>bržem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ekonomičnijem</a:t>
            </a:r>
            <a:r>
              <a:rPr lang="en-US" dirty="0"/>
              <a:t> </a:t>
            </a:r>
            <a:r>
              <a:rPr lang="en-US" dirty="0" err="1"/>
              <a:t>okončanju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da je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sudom</a:t>
            </a:r>
            <a:r>
              <a:rPr lang="en-US" dirty="0"/>
              <a:t> </a:t>
            </a:r>
            <a:r>
              <a:rPr lang="en-US" dirty="0" err="1"/>
              <a:t>izrazio</a:t>
            </a:r>
            <a:r>
              <a:rPr lang="en-US" dirty="0"/>
              <a:t> </a:t>
            </a:r>
            <a:r>
              <a:rPr lang="en-US" dirty="0" err="1"/>
              <a:t>kajanje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obećao</a:t>
            </a:r>
            <a:r>
              <a:rPr lang="en-US" dirty="0"/>
              <a:t> da u </a:t>
            </a:r>
            <a:r>
              <a:rPr lang="en-US" dirty="0" err="1"/>
              <a:t>budućnosti</a:t>
            </a:r>
            <a:r>
              <a:rPr lang="en-US" dirty="0"/>
              <a:t>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krivična</a:t>
            </a:r>
            <a:r>
              <a:rPr lang="en-US" dirty="0"/>
              <a:t> </a:t>
            </a:r>
            <a:r>
              <a:rPr lang="en-US" dirty="0" err="1"/>
              <a:t>djela</a:t>
            </a:r>
            <a:r>
              <a:rPr lang="en-US" dirty="0"/>
              <a:t>. </a:t>
            </a:r>
            <a:endParaRPr lang="sr-Latn-RS" dirty="0" smtClean="0"/>
          </a:p>
          <a:p>
            <a:pPr lvl="1"/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okončan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bez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suđenja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bez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oštećenu</a:t>
            </a:r>
            <a:r>
              <a:rPr lang="en-US" dirty="0"/>
              <a:t> da </a:t>
            </a:r>
            <a:r>
              <a:rPr lang="en-US" dirty="0" err="1"/>
              <a:t>svjedoči</a:t>
            </a:r>
            <a:r>
              <a:rPr lang="en-US" dirty="0"/>
              <a:t> u </a:t>
            </a:r>
            <a:r>
              <a:rPr lang="en-US" dirty="0" err="1"/>
              <a:t>postupku</a:t>
            </a:r>
            <a:r>
              <a:rPr lang="en-US" dirty="0"/>
              <a:t>, a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izreke</a:t>
            </a:r>
            <a:r>
              <a:rPr lang="en-US" dirty="0"/>
              <a:t> </a:t>
            </a:r>
            <a:r>
              <a:rPr lang="en-US" dirty="0" err="1"/>
              <a:t>presude</a:t>
            </a:r>
            <a:r>
              <a:rPr lang="en-US" dirty="0"/>
              <a:t> je </a:t>
            </a:r>
            <a:r>
              <a:rPr lang="en-US" dirty="0" err="1"/>
              <a:t>vidljivo</a:t>
            </a:r>
            <a:r>
              <a:rPr lang="en-US" dirty="0"/>
              <a:t> da je </a:t>
            </a:r>
            <a:r>
              <a:rPr lang="en-US" dirty="0" err="1"/>
              <a:t>sud</a:t>
            </a:r>
            <a:r>
              <a:rPr lang="en-US" dirty="0"/>
              <a:t> </a:t>
            </a:r>
            <a:r>
              <a:rPr lang="en-US" dirty="0" err="1"/>
              <a:t>majku</a:t>
            </a:r>
            <a:r>
              <a:rPr lang="en-US" dirty="0"/>
              <a:t> </a:t>
            </a:r>
            <a:r>
              <a:rPr lang="en-US" dirty="0" err="1"/>
              <a:t>djevojčice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njenu</a:t>
            </a:r>
            <a:r>
              <a:rPr lang="en-US" dirty="0"/>
              <a:t> </a:t>
            </a:r>
            <a:r>
              <a:rPr lang="en-US" dirty="0" err="1"/>
              <a:t>zakonsku</a:t>
            </a:r>
            <a:r>
              <a:rPr lang="en-US" dirty="0"/>
              <a:t> </a:t>
            </a:r>
            <a:r>
              <a:rPr lang="en-US" dirty="0" err="1"/>
              <a:t>zastupnicu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uputio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na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parnični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postupak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imovinsko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zahtjeva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materijalne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nematerijalne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, </a:t>
            </a:r>
            <a:r>
              <a:rPr lang="en-US" dirty="0" err="1"/>
              <a:t>navodeći</a:t>
            </a:r>
            <a:r>
              <a:rPr lang="en-US" dirty="0"/>
              <a:t> </a:t>
            </a:r>
            <a:r>
              <a:rPr lang="en-US" dirty="0" err="1"/>
              <a:t>uobičajenu</a:t>
            </a:r>
            <a:r>
              <a:rPr lang="en-US" dirty="0"/>
              <a:t> </a:t>
            </a:r>
            <a:r>
              <a:rPr lang="en-US" dirty="0" err="1"/>
              <a:t>izreku</a:t>
            </a:r>
            <a:r>
              <a:rPr lang="en-US" dirty="0"/>
              <a:t> da se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krivičnog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stekli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djelomično</a:t>
            </a:r>
            <a:r>
              <a:rPr lang="en-US" dirty="0"/>
              <a:t> </a:t>
            </a:r>
            <a:r>
              <a:rPr lang="en-US" dirty="0" err="1"/>
              <a:t>odlučivanje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85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Sudske presude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262" y="2011680"/>
            <a:ext cx="11222182" cy="42062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RS" dirty="0" smtClean="0"/>
              <a:t>2018</a:t>
            </a:r>
          </a:p>
          <a:p>
            <a:pPr marL="0" indent="0">
              <a:buNone/>
            </a:pPr>
            <a:r>
              <a:rPr lang="sr-Latn-RS" dirty="0" smtClean="0"/>
              <a:t>Sud je </a:t>
            </a:r>
            <a:r>
              <a:rPr lang="en-US" dirty="0" err="1" smtClean="0"/>
              <a:t>postupajući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FFC000"/>
                </a:solidFill>
              </a:rPr>
              <a:t>sporazumu</a:t>
            </a:r>
            <a:r>
              <a:rPr lang="en-US" dirty="0">
                <a:solidFill>
                  <a:srgbClr val="FFC000"/>
                </a:solidFill>
              </a:rPr>
              <a:t> o </a:t>
            </a:r>
            <a:r>
              <a:rPr lang="en-US" dirty="0" err="1">
                <a:solidFill>
                  <a:srgbClr val="FFC000"/>
                </a:solidFill>
              </a:rPr>
              <a:t>priznanju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krivice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optuženi</a:t>
            </a:r>
            <a:r>
              <a:rPr lang="en-US" dirty="0"/>
              <a:t> </a:t>
            </a:r>
            <a:r>
              <a:rPr lang="en-US" dirty="0" err="1"/>
              <a:t>sklopio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tužilaštvom</a:t>
            </a:r>
            <a:r>
              <a:rPr lang="en-US" dirty="0"/>
              <a:t>, </a:t>
            </a:r>
            <a:r>
              <a:rPr lang="en-US" dirty="0" err="1"/>
              <a:t>oglasio</a:t>
            </a:r>
            <a:r>
              <a:rPr lang="en-US" dirty="0"/>
              <a:t> </a:t>
            </a:r>
            <a:r>
              <a:rPr lang="en-US" dirty="0" err="1"/>
              <a:t>krivim</a:t>
            </a:r>
            <a:r>
              <a:rPr lang="en-US" dirty="0"/>
              <a:t> </a:t>
            </a:r>
            <a:r>
              <a:rPr lang="en-US" dirty="0" err="1"/>
              <a:t>optuženog</a:t>
            </a:r>
            <a:r>
              <a:rPr lang="en-US" dirty="0"/>
              <a:t> da je </a:t>
            </a:r>
            <a:r>
              <a:rPr lang="en-US" dirty="0" err="1"/>
              <a:t>počinio</a:t>
            </a:r>
            <a:r>
              <a:rPr lang="en-US" dirty="0"/>
              <a:t> </a:t>
            </a:r>
            <a:r>
              <a:rPr lang="en-US" dirty="0" err="1"/>
              <a:t>krivično</a:t>
            </a:r>
            <a:r>
              <a:rPr lang="en-US" dirty="0"/>
              <a:t> </a:t>
            </a:r>
            <a:r>
              <a:rPr lang="en-US" dirty="0" err="1"/>
              <a:t>djelo</a:t>
            </a:r>
            <a:r>
              <a:rPr lang="en-US" dirty="0"/>
              <a:t> </a:t>
            </a:r>
            <a:r>
              <a:rPr lang="en-US" dirty="0" err="1"/>
              <a:t>Polno</a:t>
            </a:r>
            <a:r>
              <a:rPr lang="en-US" dirty="0"/>
              <a:t> </a:t>
            </a:r>
            <a:r>
              <a:rPr lang="en-US" dirty="0" err="1"/>
              <a:t>uznemiravanje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izrekao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uslovnu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osudu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kaznu</a:t>
            </a:r>
            <a:r>
              <a:rPr lang="en-US" dirty="0"/>
              <a:t> </a:t>
            </a:r>
            <a:r>
              <a:rPr lang="en-US" dirty="0" err="1"/>
              <a:t>zatvora</a:t>
            </a:r>
            <a:r>
              <a:rPr lang="en-US" dirty="0"/>
              <a:t> od tri (3) </a:t>
            </a:r>
            <a:r>
              <a:rPr lang="en-US" dirty="0" err="1"/>
              <a:t>mjeseca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rokom</a:t>
            </a:r>
            <a:r>
              <a:rPr lang="en-US" dirty="0"/>
              <a:t> </a:t>
            </a:r>
            <a:r>
              <a:rPr lang="en-US" dirty="0" err="1"/>
              <a:t>provjere</a:t>
            </a:r>
            <a:r>
              <a:rPr lang="en-US" dirty="0"/>
              <a:t> od </a:t>
            </a:r>
            <a:r>
              <a:rPr lang="en-US" dirty="0" err="1"/>
              <a:t>dvije</a:t>
            </a:r>
            <a:r>
              <a:rPr lang="en-US" dirty="0"/>
              <a:t> (2) </a:t>
            </a:r>
            <a:r>
              <a:rPr lang="en-US" dirty="0" err="1" smtClean="0"/>
              <a:t>godine</a:t>
            </a:r>
            <a:endParaRPr lang="sr-Latn-RS" dirty="0" smtClean="0"/>
          </a:p>
          <a:p>
            <a:r>
              <a:rPr lang="sr-Latn-R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Radnja izvršenja</a:t>
            </a:r>
            <a:r>
              <a:rPr lang="sr-Latn-RS" dirty="0" smtClean="0"/>
              <a:t>: tokom obuke </a:t>
            </a:r>
            <a:r>
              <a:rPr lang="en-US" dirty="0" err="1" smtClean="0"/>
              <a:t>oštećenoj</a:t>
            </a:r>
            <a:r>
              <a:rPr lang="en-US" dirty="0" smtClean="0"/>
              <a:t> </a:t>
            </a:r>
            <a:r>
              <a:rPr lang="en-US" dirty="0" err="1"/>
              <a:t>koju</a:t>
            </a:r>
            <a:r>
              <a:rPr lang="en-US" dirty="0"/>
              <a:t> je </a:t>
            </a:r>
            <a:r>
              <a:rPr lang="en-US" dirty="0" err="1"/>
              <a:t>obučavao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vožnju</a:t>
            </a:r>
            <a:r>
              <a:rPr lang="en-US" dirty="0"/>
              <a:t> </a:t>
            </a:r>
            <a:r>
              <a:rPr lang="sr-Latn-RS" dirty="0" smtClean="0"/>
              <a:t>osumnjičeni je istu</a:t>
            </a:r>
            <a:r>
              <a:rPr lang="en-US" dirty="0" smtClean="0"/>
              <a:t> </a:t>
            </a:r>
            <a:r>
              <a:rPr lang="en-US" dirty="0" err="1"/>
              <a:t>upitao</a:t>
            </a:r>
            <a:r>
              <a:rPr lang="en-US" dirty="0"/>
              <a:t> da li </a:t>
            </a:r>
            <a:r>
              <a:rPr lang="en-US" dirty="0" err="1"/>
              <a:t>može</a:t>
            </a:r>
            <a:r>
              <a:rPr lang="en-US" dirty="0"/>
              <a:t> da je </a:t>
            </a:r>
            <a:r>
              <a:rPr lang="en-US" dirty="0" err="1"/>
              <a:t>ugrize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vrat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odbila</a:t>
            </a:r>
            <a:r>
              <a:rPr lang="en-US" dirty="0"/>
              <a:t>. </a:t>
            </a:r>
            <a:r>
              <a:rPr lang="en-US" dirty="0" err="1"/>
              <a:t>Nakon</a:t>
            </a:r>
            <a:r>
              <a:rPr lang="en-US" dirty="0"/>
              <a:t> toga, </a:t>
            </a:r>
            <a:r>
              <a:rPr lang="en-US" dirty="0" err="1"/>
              <a:t>optuženi</a:t>
            </a:r>
            <a:r>
              <a:rPr lang="en-US" dirty="0"/>
              <a:t> je </a:t>
            </a:r>
            <a:r>
              <a:rPr lang="en-US" dirty="0" err="1"/>
              <a:t>oštećenu</a:t>
            </a:r>
            <a:r>
              <a:rPr lang="en-US" dirty="0"/>
              <a:t> </a:t>
            </a:r>
            <a:r>
              <a:rPr lang="en-US" dirty="0" err="1"/>
              <a:t>upitao</a:t>
            </a:r>
            <a:r>
              <a:rPr lang="en-US" dirty="0"/>
              <a:t> da li </a:t>
            </a:r>
            <a:r>
              <a:rPr lang="en-US" dirty="0" err="1"/>
              <a:t>može</a:t>
            </a:r>
            <a:r>
              <a:rPr lang="en-US" dirty="0"/>
              <a:t> da je </a:t>
            </a:r>
            <a:r>
              <a:rPr lang="en-US" dirty="0" err="1"/>
              <a:t>poljubi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odbila</a:t>
            </a:r>
            <a:r>
              <a:rPr lang="en-US" dirty="0"/>
              <a:t>, a on je </a:t>
            </a:r>
            <a:r>
              <a:rPr lang="en-US" dirty="0" err="1"/>
              <a:t>potom</a:t>
            </a:r>
            <a:r>
              <a:rPr lang="en-US" dirty="0"/>
              <a:t> </a:t>
            </a:r>
            <a:r>
              <a:rPr lang="en-US" dirty="0" err="1"/>
              <a:t>svojom</a:t>
            </a:r>
            <a:r>
              <a:rPr lang="en-US" dirty="0"/>
              <a:t> </a:t>
            </a:r>
            <a:r>
              <a:rPr lang="en-US" dirty="0" err="1"/>
              <a:t>lijevom</a:t>
            </a:r>
            <a:r>
              <a:rPr lang="en-US" dirty="0"/>
              <a:t> </a:t>
            </a:r>
            <a:r>
              <a:rPr lang="en-US" dirty="0" err="1"/>
              <a:t>rukom</a:t>
            </a:r>
            <a:r>
              <a:rPr lang="en-US" dirty="0"/>
              <a:t> </a:t>
            </a:r>
            <a:r>
              <a:rPr lang="en-US" dirty="0" err="1"/>
              <a:t>uhvatio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lijevu</a:t>
            </a:r>
            <a:r>
              <a:rPr lang="en-US" dirty="0"/>
              <a:t> </a:t>
            </a:r>
            <a:r>
              <a:rPr lang="en-US" dirty="0" err="1"/>
              <a:t>stranu</a:t>
            </a:r>
            <a:r>
              <a:rPr lang="en-US" dirty="0"/>
              <a:t> </a:t>
            </a:r>
            <a:r>
              <a:rPr lang="en-US" dirty="0" err="1"/>
              <a:t>vrata</a:t>
            </a:r>
            <a:r>
              <a:rPr lang="en-US" dirty="0"/>
              <a:t> u </a:t>
            </a:r>
            <a:r>
              <a:rPr lang="en-US" dirty="0" err="1"/>
              <a:t>autu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počeo</a:t>
            </a:r>
            <a:r>
              <a:rPr lang="en-US" dirty="0"/>
              <a:t> je </a:t>
            </a:r>
            <a:r>
              <a:rPr lang="en-US" dirty="0" err="1"/>
              <a:t>privlačiti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sebi</a:t>
            </a:r>
            <a:r>
              <a:rPr lang="en-US" dirty="0"/>
              <a:t>, a </a:t>
            </a:r>
            <a:r>
              <a:rPr lang="en-US" dirty="0" err="1"/>
              <a:t>oštećena</a:t>
            </a:r>
            <a:r>
              <a:rPr lang="en-US" dirty="0"/>
              <a:t> se </a:t>
            </a:r>
            <a:r>
              <a:rPr lang="en-US" dirty="0" err="1"/>
              <a:t>počela</a:t>
            </a:r>
            <a:r>
              <a:rPr lang="en-US" dirty="0"/>
              <a:t> </a:t>
            </a:r>
            <a:r>
              <a:rPr lang="en-US" dirty="0" err="1"/>
              <a:t>otimati</a:t>
            </a:r>
            <a:r>
              <a:rPr lang="en-US" dirty="0"/>
              <a:t>. </a:t>
            </a:r>
            <a:r>
              <a:rPr lang="en-US" dirty="0" err="1"/>
              <a:t>Optuženi</a:t>
            </a:r>
            <a:r>
              <a:rPr lang="en-US" dirty="0"/>
              <a:t> je </a:t>
            </a:r>
            <a:r>
              <a:rPr lang="en-US" dirty="0" err="1"/>
              <a:t>nakon</a:t>
            </a:r>
            <a:r>
              <a:rPr lang="en-US" dirty="0"/>
              <a:t> toga </a:t>
            </a:r>
            <a:r>
              <a:rPr lang="en-US" dirty="0" err="1"/>
              <a:t>uspio</a:t>
            </a:r>
            <a:r>
              <a:rPr lang="en-US" dirty="0"/>
              <a:t> </a:t>
            </a:r>
            <a:r>
              <a:rPr lang="en-US" dirty="0" err="1"/>
              <a:t>privući</a:t>
            </a:r>
            <a:r>
              <a:rPr lang="en-US" dirty="0"/>
              <a:t> </a:t>
            </a:r>
            <a:r>
              <a:rPr lang="en-US" dirty="0" err="1"/>
              <a:t>oštećenu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poljubiti</a:t>
            </a:r>
            <a:r>
              <a:rPr lang="en-US" dirty="0"/>
              <a:t> je u </a:t>
            </a:r>
            <a:r>
              <a:rPr lang="en-US" dirty="0" err="1"/>
              <a:t>predjelu</a:t>
            </a:r>
            <a:r>
              <a:rPr lang="en-US" dirty="0"/>
              <a:t> </a:t>
            </a:r>
            <a:r>
              <a:rPr lang="en-US" dirty="0" err="1"/>
              <a:t>usana</a:t>
            </a:r>
            <a:r>
              <a:rPr lang="en-US" dirty="0"/>
              <a:t>, da bi </a:t>
            </a:r>
            <a:r>
              <a:rPr lang="en-US" dirty="0" err="1"/>
              <a:t>nakon</a:t>
            </a:r>
            <a:r>
              <a:rPr lang="en-US" dirty="0"/>
              <a:t> toga </a:t>
            </a:r>
            <a:r>
              <a:rPr lang="en-US" dirty="0" err="1"/>
              <a:t>stavio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ruku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njene</a:t>
            </a:r>
            <a:r>
              <a:rPr lang="en-US" dirty="0"/>
              <a:t> </a:t>
            </a:r>
            <a:r>
              <a:rPr lang="en-US" dirty="0" err="1"/>
              <a:t>grudi</a:t>
            </a:r>
            <a:r>
              <a:rPr lang="en-US" dirty="0"/>
              <a:t> </a:t>
            </a:r>
            <a:r>
              <a:rPr lang="en-US" dirty="0" err="1"/>
              <a:t>govoreći</a:t>
            </a:r>
            <a:r>
              <a:rPr lang="en-US" dirty="0"/>
              <a:t> </a:t>
            </a:r>
            <a:r>
              <a:rPr lang="en-US" dirty="0" err="1"/>
              <a:t>joj</a:t>
            </a:r>
            <a:r>
              <a:rPr lang="en-US" dirty="0"/>
              <a:t> da </a:t>
            </a:r>
            <a:r>
              <a:rPr lang="en-US" dirty="0" err="1"/>
              <a:t>želi</a:t>
            </a:r>
            <a:r>
              <a:rPr lang="en-US" dirty="0"/>
              <a:t> da je </a:t>
            </a:r>
            <a:r>
              <a:rPr lang="en-US" dirty="0" err="1"/>
              <a:t>pomazi</a:t>
            </a:r>
            <a:r>
              <a:rPr lang="en-US" dirty="0"/>
              <a:t>, a </a:t>
            </a:r>
            <a:r>
              <a:rPr lang="en-US" dirty="0" err="1"/>
              <a:t>oštećena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je </a:t>
            </a:r>
            <a:r>
              <a:rPr lang="en-US" dirty="0" err="1"/>
              <a:t>ponovo</a:t>
            </a:r>
            <a:r>
              <a:rPr lang="en-US" dirty="0"/>
              <a:t> </a:t>
            </a:r>
            <a:r>
              <a:rPr lang="en-US" dirty="0" err="1" smtClean="0"/>
              <a:t>odgurnula</a:t>
            </a:r>
            <a:endParaRPr lang="sr-Latn-RS" dirty="0" smtClean="0"/>
          </a:p>
          <a:p>
            <a:r>
              <a:rPr lang="sr-Latn-RS" dirty="0" smtClean="0"/>
              <a:t>U presudi </a:t>
            </a:r>
            <a:r>
              <a:rPr lang="sr-Latn-R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nisu navedene </a:t>
            </a:r>
            <a:r>
              <a:rPr lang="sr-Latn-RS" dirty="0" smtClean="0"/>
              <a:t>ol</a:t>
            </a:r>
            <a:r>
              <a:rPr lang="en-US" dirty="0" err="1" smtClean="0"/>
              <a:t>akšavajuć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otežavajuć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okolnosti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obrazloženje</a:t>
            </a:r>
            <a:r>
              <a:rPr lang="en-US" dirty="0"/>
              <a:t> </a:t>
            </a:r>
            <a:r>
              <a:rPr lang="sr-Latn-RS" dirty="0" smtClean="0"/>
              <a:t>Suda </a:t>
            </a:r>
            <a:r>
              <a:rPr lang="en-US" dirty="0" smtClean="0"/>
              <a:t>da </a:t>
            </a:r>
            <a:r>
              <a:rPr lang="en-US" dirty="0" err="1"/>
              <a:t>cijeni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ova </a:t>
            </a:r>
            <a:r>
              <a:rPr lang="en-US" dirty="0" err="1"/>
              <a:t>kazna</a:t>
            </a:r>
            <a:r>
              <a:rPr lang="en-US" dirty="0"/>
              <a:t> </a:t>
            </a:r>
            <a:r>
              <a:rPr lang="en-US" dirty="0" err="1"/>
              <a:t>postići</a:t>
            </a:r>
            <a:r>
              <a:rPr lang="en-US" dirty="0"/>
              <a:t> </a:t>
            </a:r>
            <a:r>
              <a:rPr lang="en-US" dirty="0" err="1"/>
              <a:t>ciljeve</a:t>
            </a:r>
            <a:r>
              <a:rPr lang="en-US" dirty="0"/>
              <a:t> </a:t>
            </a:r>
            <a:r>
              <a:rPr lang="en-US" dirty="0" err="1"/>
              <a:t>specijalne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generalne</a:t>
            </a:r>
            <a:r>
              <a:rPr lang="en-US" dirty="0"/>
              <a:t> </a:t>
            </a:r>
            <a:r>
              <a:rPr lang="en-US" dirty="0" err="1"/>
              <a:t>prevencije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/>
              <a:t>toga, </a:t>
            </a:r>
            <a:r>
              <a:rPr lang="en-US" dirty="0" err="1"/>
              <a:t>sud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nije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naveo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odluku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imovinsko</a:t>
            </a:r>
            <a:r>
              <a:rPr lang="en-US" dirty="0"/>
              <a:t> </a:t>
            </a:r>
            <a:r>
              <a:rPr lang="en-US" dirty="0" err="1"/>
              <a:t>pravnim</a:t>
            </a:r>
            <a:r>
              <a:rPr lang="en-US" dirty="0"/>
              <a:t> </a:t>
            </a:r>
            <a:r>
              <a:rPr lang="en-US" dirty="0" err="1"/>
              <a:t>zahtjevom</a:t>
            </a:r>
            <a:r>
              <a:rPr lang="en-US" dirty="0"/>
              <a:t> </a:t>
            </a:r>
            <a:r>
              <a:rPr lang="en-US" dirty="0" err="1"/>
              <a:t>oštećene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mora </a:t>
            </a:r>
            <a:r>
              <a:rPr lang="en-US" dirty="0" err="1"/>
              <a:t>posmatrati</a:t>
            </a:r>
            <a:r>
              <a:rPr lang="en-US" dirty="0"/>
              <a:t> </a:t>
            </a:r>
            <a:r>
              <a:rPr lang="en-US" dirty="0" err="1"/>
              <a:t>odvojeno</a:t>
            </a:r>
            <a:r>
              <a:rPr lang="en-US" dirty="0"/>
              <a:t> od </a:t>
            </a:r>
            <a:r>
              <a:rPr lang="en-US" dirty="0" err="1"/>
              <a:t>sporazuma</a:t>
            </a:r>
            <a:r>
              <a:rPr lang="en-US" dirty="0"/>
              <a:t> o </a:t>
            </a:r>
            <a:r>
              <a:rPr lang="en-US" dirty="0" err="1"/>
              <a:t>priznanju</a:t>
            </a:r>
            <a:r>
              <a:rPr lang="en-US" dirty="0"/>
              <a:t> </a:t>
            </a:r>
            <a:r>
              <a:rPr lang="en-US" dirty="0" err="1"/>
              <a:t>krivice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55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dirty="0"/>
              <a:t>Analiza inkriminacije krivičnog djela Polno uznemriavanje čl. 170</a:t>
            </a:r>
            <a:br>
              <a:rPr lang="sr-Latn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Latn-RS" i="1" dirty="0" smtClean="0"/>
              <a:t>De lege lata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Albertus Medium" panose="020E0602030304020304" pitchFamily="34" charset="0"/>
              </a:rPr>
              <a:t>(1) </a:t>
            </a:r>
            <a:r>
              <a:rPr lang="en-US" sz="2400" dirty="0" err="1">
                <a:latin typeface="Albertus Medium" panose="020E0602030304020304" pitchFamily="34" charset="0"/>
              </a:rPr>
              <a:t>Ko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polno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uznemirava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drugo</a:t>
            </a:r>
            <a:r>
              <a:rPr lang="en-US" sz="2400" dirty="0">
                <a:latin typeface="Albertus Medium" panose="020E0602030304020304" pitchFamily="34" charset="0"/>
              </a:rPr>
              <a:t> lice </a:t>
            </a:r>
            <a:r>
              <a:rPr lang="en-US" sz="2400" dirty="0" err="1">
                <a:latin typeface="Albertus Medium" panose="020E0602030304020304" pitchFamily="34" charset="0"/>
              </a:rPr>
              <a:t>koje</a:t>
            </a:r>
            <a:r>
              <a:rPr lang="en-US" sz="2400" dirty="0">
                <a:latin typeface="Albertus Medium" panose="020E0602030304020304" pitchFamily="34" charset="0"/>
              </a:rPr>
              <a:t> se </a:t>
            </a:r>
            <a:r>
              <a:rPr lang="en-US" sz="2400" dirty="0" err="1">
                <a:latin typeface="Albertus Medium" panose="020E0602030304020304" pitchFamily="34" charset="0"/>
              </a:rPr>
              <a:t>prema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njemu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nalazi</a:t>
            </a:r>
            <a:r>
              <a:rPr lang="en-US" sz="2400" dirty="0">
                <a:latin typeface="Albertus Medium" panose="020E0602030304020304" pitchFamily="34" charset="0"/>
              </a:rPr>
              <a:t> u </a:t>
            </a:r>
            <a:r>
              <a:rPr lang="en-US" sz="2400" dirty="0" err="1">
                <a:latin typeface="Albertus Medium" panose="020E0602030304020304" pitchFamily="34" charset="0"/>
              </a:rPr>
              <a:t>odnosu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podređenosti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ili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zavisnosti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ili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koje</a:t>
            </a:r>
            <a:r>
              <a:rPr lang="en-US" sz="2400" dirty="0">
                <a:latin typeface="Albertus Medium" panose="020E0602030304020304" pitchFamily="34" charset="0"/>
              </a:rPr>
              <a:t> je </a:t>
            </a:r>
            <a:r>
              <a:rPr lang="en-US" sz="2400" dirty="0" err="1">
                <a:latin typeface="Albertus Medium" panose="020E0602030304020304" pitchFamily="34" charset="0"/>
              </a:rPr>
              <a:t>posebno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ranjivo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zbog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uzrasta</a:t>
            </a:r>
            <a:r>
              <a:rPr lang="en-US" sz="2400" dirty="0">
                <a:latin typeface="Albertus Medium" panose="020E0602030304020304" pitchFamily="34" charset="0"/>
              </a:rPr>
              <a:t>, </a:t>
            </a:r>
            <a:r>
              <a:rPr lang="en-US" sz="2400" dirty="0" err="1">
                <a:latin typeface="Albertus Medium" panose="020E0602030304020304" pitchFamily="34" charset="0"/>
              </a:rPr>
              <a:t>bolesti</a:t>
            </a:r>
            <a:r>
              <a:rPr lang="en-US" sz="2400" dirty="0">
                <a:latin typeface="Albertus Medium" panose="020E0602030304020304" pitchFamily="34" charset="0"/>
              </a:rPr>
              <a:t>, </a:t>
            </a:r>
            <a:r>
              <a:rPr lang="en-US" sz="2400" dirty="0" err="1">
                <a:latin typeface="Albertus Medium" panose="020E0602030304020304" pitchFamily="34" charset="0"/>
              </a:rPr>
              <a:t>invaliditeta</a:t>
            </a:r>
            <a:r>
              <a:rPr lang="en-US" sz="2400" dirty="0">
                <a:latin typeface="Albertus Medium" panose="020E0602030304020304" pitchFamily="34" charset="0"/>
              </a:rPr>
              <a:t>, </a:t>
            </a:r>
            <a:r>
              <a:rPr lang="en-US" sz="2400" dirty="0" err="1">
                <a:latin typeface="Albertus Medium" panose="020E0602030304020304" pitchFamily="34" charset="0"/>
              </a:rPr>
              <a:t>zavisnosti</a:t>
            </a:r>
            <a:r>
              <a:rPr lang="en-US" sz="2400" dirty="0">
                <a:latin typeface="Albertus Medium" panose="020E0602030304020304" pitchFamily="34" charset="0"/>
              </a:rPr>
              <a:t>, </a:t>
            </a:r>
            <a:r>
              <a:rPr lang="en-US" sz="2400" dirty="0" err="1">
                <a:latin typeface="Albertus Medium" panose="020E0602030304020304" pitchFamily="34" charset="0"/>
              </a:rPr>
              <a:t>trudnoće</a:t>
            </a:r>
            <a:r>
              <a:rPr lang="en-US" sz="2400" dirty="0">
                <a:latin typeface="Albertus Medium" panose="020E0602030304020304" pitchFamily="34" charset="0"/>
              </a:rPr>
              <a:t>, </a:t>
            </a:r>
            <a:r>
              <a:rPr lang="en-US" sz="2400" dirty="0" err="1">
                <a:latin typeface="Albertus Medium" panose="020E0602030304020304" pitchFamily="34" charset="0"/>
              </a:rPr>
              <a:t>teške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tjelesne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ili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duševne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smetnje</a:t>
            </a:r>
            <a:r>
              <a:rPr lang="en-US" sz="2400" dirty="0">
                <a:latin typeface="Albertus Medium" panose="020E0602030304020304" pitchFamily="34" charset="0"/>
              </a:rPr>
              <a:t>, </a:t>
            </a:r>
            <a:r>
              <a:rPr lang="en-US" sz="2400" dirty="0" err="1">
                <a:latin typeface="Albertus Medium" panose="020E0602030304020304" pitchFamily="34" charset="0"/>
              </a:rPr>
              <a:t>kazniće</a:t>
            </a:r>
            <a:r>
              <a:rPr lang="en-US" sz="2400" dirty="0">
                <a:latin typeface="Albertus Medium" panose="020E0602030304020304" pitchFamily="34" charset="0"/>
              </a:rPr>
              <a:t> se </a:t>
            </a:r>
            <a:r>
              <a:rPr lang="en-US" sz="2400" dirty="0" err="1">
                <a:latin typeface="Albertus Medium" panose="020E0602030304020304" pitchFamily="34" charset="0"/>
              </a:rPr>
              <a:t>kaznom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zatvora</a:t>
            </a:r>
            <a:r>
              <a:rPr lang="en-US" sz="2400" dirty="0">
                <a:latin typeface="Albertus Medium" panose="020E0602030304020304" pitchFamily="34" charset="0"/>
              </a:rPr>
              <a:t> do </a:t>
            </a:r>
            <a:r>
              <a:rPr lang="en-US" sz="2400" dirty="0" err="1">
                <a:latin typeface="Albertus Medium" panose="020E0602030304020304" pitchFamily="34" charset="0"/>
              </a:rPr>
              <a:t>dvije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godine</a:t>
            </a:r>
            <a:r>
              <a:rPr lang="en-US" sz="2400" dirty="0">
                <a:latin typeface="Albertus Medium" panose="020E06020303040203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Albertus Medium" panose="020E0602030304020304" pitchFamily="34" charset="0"/>
              </a:rPr>
              <a:t>(2) </a:t>
            </a:r>
            <a:r>
              <a:rPr lang="en-US" sz="2400" dirty="0" err="1">
                <a:latin typeface="Albertus Medium" panose="020E0602030304020304" pitchFamily="34" charset="0"/>
              </a:rPr>
              <a:t>Polno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uznemiravanje</a:t>
            </a:r>
            <a:r>
              <a:rPr lang="en-US" sz="2400" dirty="0">
                <a:latin typeface="Albertus Medium" panose="020E0602030304020304" pitchFamily="34" charset="0"/>
              </a:rPr>
              <a:t> je </a:t>
            </a:r>
            <a:r>
              <a:rPr lang="en-US" sz="2400" dirty="0" err="1">
                <a:latin typeface="Albertus Medium" panose="020E0602030304020304" pitchFamily="34" charset="0"/>
              </a:rPr>
              <a:t>svako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verbalno</a:t>
            </a:r>
            <a:r>
              <a:rPr lang="en-US" sz="2400" dirty="0">
                <a:latin typeface="Albertus Medium" panose="020E0602030304020304" pitchFamily="34" charset="0"/>
              </a:rPr>
              <a:t>, </a:t>
            </a:r>
            <a:r>
              <a:rPr lang="en-US" sz="2400" dirty="0" err="1">
                <a:latin typeface="Albertus Medium" panose="020E0602030304020304" pitchFamily="34" charset="0"/>
              </a:rPr>
              <a:t>neverbalno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ili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fizičko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neželjeno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ponašanje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polne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prirode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koje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ima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za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cilj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povredu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dostojanstva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lica</a:t>
            </a:r>
            <a:r>
              <a:rPr lang="en-US" sz="2400" dirty="0">
                <a:latin typeface="Albertus Medium" panose="020E0602030304020304" pitchFamily="34" charset="0"/>
              </a:rPr>
              <a:t> u </a:t>
            </a:r>
            <a:r>
              <a:rPr lang="en-US" sz="2400" dirty="0" err="1">
                <a:latin typeface="Albertus Medium" panose="020E0602030304020304" pitchFamily="34" charset="0"/>
              </a:rPr>
              <a:t>sferi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polnog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života</a:t>
            </a:r>
            <a:r>
              <a:rPr lang="en-US" sz="2400" dirty="0">
                <a:latin typeface="Albertus Medium" panose="020E0602030304020304" pitchFamily="34" charset="0"/>
              </a:rPr>
              <a:t>, a </a:t>
            </a:r>
            <a:r>
              <a:rPr lang="en-US" sz="2400" dirty="0" err="1">
                <a:latin typeface="Albertus Medium" panose="020E0602030304020304" pitchFamily="34" charset="0"/>
              </a:rPr>
              <a:t>koje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izaziva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strah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ili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stvara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neprijateljsko</a:t>
            </a:r>
            <a:r>
              <a:rPr lang="en-US" sz="2400" dirty="0">
                <a:latin typeface="Albertus Medium" panose="020E0602030304020304" pitchFamily="34" charset="0"/>
              </a:rPr>
              <a:t>, </a:t>
            </a:r>
            <a:r>
              <a:rPr lang="en-US" sz="2400" dirty="0" err="1">
                <a:latin typeface="Albertus Medium" panose="020E0602030304020304" pitchFamily="34" charset="0"/>
              </a:rPr>
              <a:t>ponižavajuće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ili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uvredljivo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okruženje</a:t>
            </a:r>
            <a:r>
              <a:rPr lang="en-US" sz="2400" dirty="0">
                <a:latin typeface="Albertus Medium" panose="020E06020303040203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Albertus Medium" panose="020E0602030304020304" pitchFamily="34" charset="0"/>
              </a:rPr>
              <a:t>(3) </a:t>
            </a:r>
            <a:r>
              <a:rPr lang="en-US" sz="2400" dirty="0" err="1">
                <a:latin typeface="Albertus Medium" panose="020E0602030304020304" pitchFamily="34" charset="0"/>
              </a:rPr>
              <a:t>Gonjenje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za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djelo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iz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stava</a:t>
            </a:r>
            <a:r>
              <a:rPr lang="en-US" sz="2400" dirty="0">
                <a:latin typeface="Albertus Medium" panose="020E0602030304020304" pitchFamily="34" charset="0"/>
              </a:rPr>
              <a:t> 1. </a:t>
            </a:r>
            <a:r>
              <a:rPr lang="en-US" sz="2400" dirty="0" err="1">
                <a:latin typeface="Albertus Medium" panose="020E0602030304020304" pitchFamily="34" charset="0"/>
              </a:rPr>
              <a:t>ovog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člana</a:t>
            </a:r>
            <a:r>
              <a:rPr lang="en-US" sz="2400" dirty="0">
                <a:latin typeface="Albertus Medium" panose="020E0602030304020304" pitchFamily="34" charset="0"/>
              </a:rPr>
              <a:t> se </a:t>
            </a:r>
            <a:r>
              <a:rPr lang="en-US" sz="2400" dirty="0" err="1">
                <a:latin typeface="Albertus Medium" panose="020E0602030304020304" pitchFamily="34" charset="0"/>
              </a:rPr>
              <a:t>preduzima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po</a:t>
            </a:r>
            <a:r>
              <a:rPr lang="en-US" sz="2400" dirty="0">
                <a:latin typeface="Albertus Medium" panose="020E0602030304020304" pitchFamily="34" charset="0"/>
              </a:rPr>
              <a:t> </a:t>
            </a:r>
            <a:r>
              <a:rPr lang="en-US" sz="2400" dirty="0" err="1">
                <a:latin typeface="Albertus Medium" panose="020E0602030304020304" pitchFamily="34" charset="0"/>
              </a:rPr>
              <a:t>prijedlogu</a:t>
            </a:r>
            <a:r>
              <a:rPr lang="en-US" sz="2400" dirty="0">
                <a:latin typeface="Albertus Medium" panose="020E0602030304020304" pitchFamily="34" charset="0"/>
              </a:rPr>
              <a:t>.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2708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dirty="0"/>
              <a:t>Krivično zakodavastvo kao instrument zaštite prava i sloboda građana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i="1" dirty="0"/>
              <a:t>FUNKCIJA</a:t>
            </a:r>
          </a:p>
          <a:p>
            <a:r>
              <a:rPr lang="sr-Latn-RS" dirty="0"/>
              <a:t>zaštita osnovnih prava i sloboda </a:t>
            </a:r>
            <a:r>
              <a:rPr lang="sr-Latn-RS" dirty="0" smtClean="0"/>
              <a:t>čovjeka</a:t>
            </a:r>
            <a:endParaRPr lang="sr-Latn-RS" dirty="0"/>
          </a:p>
          <a:p>
            <a:r>
              <a:rPr lang="sr-Latn-RS" dirty="0"/>
              <a:t>propisivanjem kazni i drugih krivičnih sankcija za ta djela </a:t>
            </a:r>
            <a:endParaRPr lang="sr-Latn-RS" dirty="0" smtClean="0"/>
          </a:p>
          <a:p>
            <a:pPr marL="0" indent="0">
              <a:buNone/>
            </a:pPr>
            <a:endParaRPr lang="sr-Latn-RS" i="1" dirty="0" smtClean="0"/>
          </a:p>
          <a:p>
            <a:pPr marL="0" indent="0">
              <a:buNone/>
            </a:pPr>
            <a:r>
              <a:rPr lang="sr-Latn-RS" i="1" dirty="0" smtClean="0"/>
              <a:t>PRAVCI</a:t>
            </a:r>
          </a:p>
          <a:p>
            <a:r>
              <a:rPr lang="sr-Latn-RS" i="1" dirty="0" smtClean="0"/>
              <a:t>prvi</a:t>
            </a:r>
            <a:r>
              <a:rPr lang="sr-Latn-RS" dirty="0"/>
              <a:t>, </a:t>
            </a:r>
            <a:r>
              <a:rPr lang="sr-Latn-RS" dirty="0" smtClean="0"/>
              <a:t>usklađivanja </a:t>
            </a:r>
            <a:r>
              <a:rPr lang="sr-Latn-RS" dirty="0"/>
              <a:t>sa međunarodnim pravnim dokumentima, </a:t>
            </a:r>
            <a:r>
              <a:rPr lang="sr-Latn-RS" dirty="0" smtClean="0"/>
              <a:t>i </a:t>
            </a:r>
          </a:p>
          <a:p>
            <a:r>
              <a:rPr lang="sr-Latn-RS" i="1" dirty="0" smtClean="0"/>
              <a:t>drugi</a:t>
            </a:r>
            <a:r>
              <a:rPr lang="sr-Latn-RS" dirty="0"/>
              <a:t>, tendenciji ka još </a:t>
            </a:r>
            <a:r>
              <a:rPr lang="sr-Latn-RS" dirty="0" smtClean="0"/>
              <a:t>snažnijoj </a:t>
            </a:r>
            <a:r>
              <a:rPr lang="sr-Latn-RS" dirty="0"/>
              <a:t>zaštiti garanovatnih ljudskih prava i </a:t>
            </a:r>
            <a:r>
              <a:rPr lang="sr-Latn-RS" dirty="0" smtClean="0"/>
              <a:t>sloboda.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440091" y="2098766"/>
            <a:ext cx="2290355" cy="20813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000" b="1" dirty="0" smtClean="0"/>
              <a:t>KAZNENA POLITIKA ZAKONODAVCA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5535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Biće krivičnog djela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833" y="2011680"/>
            <a:ext cx="10748356" cy="420624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grupi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krivičnih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djela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protiv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polnog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integriteta</a:t>
            </a:r>
            <a:endParaRPr lang="sr-Latn-R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/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posebno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krivično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djelo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a ne ova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ponašanja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odredi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kao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lakši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oblik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nekog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od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ranijih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krivičnih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dje</a:t>
            </a:r>
            <a:r>
              <a:rPr lang="sr-Latn-R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protiv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polnog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integriteta</a:t>
            </a:r>
            <a:endParaRPr lang="en-US" dirty="0"/>
          </a:p>
          <a:p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nije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ograničen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samo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oblast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radnog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odnosno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antidiskriminacionog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prava</a:t>
            </a:r>
            <a:endParaRPr lang="en-US" dirty="0"/>
          </a:p>
          <a:p>
            <a:r>
              <a:rPr lang="sr-Latn-R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adnja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izvršenja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sastoji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se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polnom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uznemiravanju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drugog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lica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prema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njemu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nalazi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odnosu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podređenosti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zavisnosti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posebno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ranjivo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zbog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uzrasta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bolesti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invaliditeta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zavisnosti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trudnoće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teške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tjelesne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duševne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smetnje</a:t>
            </a:r>
            <a:endParaRPr lang="en-US" dirty="0"/>
          </a:p>
          <a:p>
            <a:r>
              <a:rPr lang="sr-Latn-R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osledica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krivično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djela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manifestuje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povredi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dostojanstva</a:t>
            </a:r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sferi polnog </a:t>
            </a:r>
            <a:r>
              <a:rPr lang="sr-Latn-R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života,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izaziva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stvara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neprijateljsko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ponižavajuće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uvredljivo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okruženje</a:t>
            </a:r>
            <a:endParaRPr lang="sr-Latn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zvršilac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ovog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krivičnog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djela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kao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pasivni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subjekat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mogu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bilo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lice,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muškog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ženskog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pola</a:t>
            </a:r>
            <a:endParaRPr lang="sr-Latn-R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jelo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može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učinjeno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samo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umišljajem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92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Međunarodni standardi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C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Opšta deklaracija o ljudskim pravima </a:t>
            </a:r>
            <a:r>
              <a:rPr lang="sr-Latn-C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 1948. godine,  čl. </a:t>
            </a:r>
            <a:r>
              <a:rPr lang="sr-Latn-C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en-US" dirty="0" err="1">
                <a:solidFill>
                  <a:srgbClr val="FF0000"/>
                </a:solidFill>
              </a:rPr>
              <a:t>Konvencija</a:t>
            </a:r>
            <a:r>
              <a:rPr lang="en-US" dirty="0">
                <a:solidFill>
                  <a:srgbClr val="FF0000"/>
                </a:solidFill>
              </a:rPr>
              <a:t> o </a:t>
            </a:r>
            <a:r>
              <a:rPr lang="en-US" dirty="0" err="1">
                <a:solidFill>
                  <a:srgbClr val="FF0000"/>
                </a:solidFill>
              </a:rPr>
              <a:t>zaštiti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ljudskih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prava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osnovnih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sloboda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Rim, 4. </a:t>
            </a:r>
            <a:r>
              <a:rPr lang="en-US" dirty="0" err="1"/>
              <a:t>novembra</a:t>
            </a:r>
            <a:r>
              <a:rPr lang="en-US" dirty="0"/>
              <a:t> 1950</a:t>
            </a:r>
            <a:r>
              <a:rPr lang="en-US" dirty="0" smtClean="0"/>
              <a:t>.</a:t>
            </a:r>
            <a:endParaRPr lang="sr-Latn-CS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C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Konvencija o uklanjanju svih oblika diskriminacije žena (CEDAW </a:t>
            </a:r>
            <a:r>
              <a:rPr lang="sr-Latn-C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konvencija), </a:t>
            </a:r>
            <a:r>
              <a:rPr lang="sr-Latn-C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1979. godina</a:t>
            </a:r>
          </a:p>
          <a:p>
            <a:pPr lvl="1"/>
            <a:r>
              <a:rPr lang="sr-Latn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opšte preporuke, od kojih su posebno značajne: br. 12 – Nasilje nad ženama, br. 19 – Nasilje nad ženama i br. 35 - </a:t>
            </a:r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r>
              <a:rPr lang="sr-Latn-CS" dirty="0">
                <a:latin typeface="Times New Roman" panose="02020603050405020304" pitchFamily="18" charset="0"/>
                <a:ea typeface="Calibri" panose="020F0502020204030204" pitchFamily="34" charset="0"/>
              </a:rPr>
              <a:t> rodno zasnovanom nasilju nad ženama, ažuriranje opšte preporuke br. </a:t>
            </a:r>
            <a:r>
              <a:rPr lang="sr-Latn-C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19</a:t>
            </a:r>
          </a:p>
          <a:p>
            <a:r>
              <a:rPr lang="sr-Latn-R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Rezolucija </a:t>
            </a:r>
            <a:r>
              <a:rPr lang="sr-Latn-R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Ujedinjenih nacija (A/RES/73/148): </a:t>
            </a:r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Intenziviranje napora za sprečavanja i uklanjanje svih oblika nasilja na ženama i djevojčicama: seksualno </a:t>
            </a:r>
            <a:r>
              <a:rPr lang="sr-Latn-R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uznemiravanje</a:t>
            </a:r>
          </a:p>
          <a:p>
            <a:r>
              <a:rPr lang="sr-Latn-R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Konvencija </a:t>
            </a:r>
            <a:r>
              <a:rPr lang="sr-Latn-R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protiv nasilja i uznemiravanja </a:t>
            </a:r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(No 190) 2019 6 koja je usvojena od strane Međunarodne organizacije rada, kao specijalizovane agencije Ujedinjenih </a:t>
            </a:r>
            <a:r>
              <a:rPr lang="sr-Latn-R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nacija</a:t>
            </a:r>
          </a:p>
          <a:p>
            <a:pPr lvl="0"/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Direktiva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2006/54/EZ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Evropskog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parlamenta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Savjeta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5.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2006.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sprovođenju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načela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jednakih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mogućnosti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jednakog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postupanja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muškarcima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ženama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pitanjima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zapošljavanja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Direktiva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Savjeta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2004/113/EZ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13.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decembra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2004.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sprovođenju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načela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jednakog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postupanja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muškarcima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ženama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pristupu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nabavci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robe,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odnosno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pružanju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usluga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Rezolucija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Evropskog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parlamenta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polnog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uznemiravanja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zlostavljanja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EU-u (2017/2897(RSP)) </a:t>
            </a:r>
            <a:endParaRPr lang="sr-Latn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srgbClr val="FF0000"/>
                </a:solidFill>
              </a:rPr>
              <a:t>Konvencij</a:t>
            </a:r>
            <a:r>
              <a:rPr lang="sr-Latn-RS" sz="2400" dirty="0">
                <a:solidFill>
                  <a:srgbClr val="FF0000"/>
                </a:solidFill>
              </a:rPr>
              <a:t>a</a:t>
            </a:r>
            <a:r>
              <a:rPr lang="ru-RU" sz="2400" dirty="0">
                <a:solidFill>
                  <a:srgbClr val="FF0000"/>
                </a:solidFill>
              </a:rPr>
              <a:t> Savjeta Evrope za sprečavanja i suzbijanje nasilja nad ženama i u porodici</a:t>
            </a:r>
            <a:r>
              <a:rPr lang="sr-Latn-RS" sz="2400" dirty="0">
                <a:solidFill>
                  <a:srgbClr val="FF0000"/>
                </a:solidFill>
              </a:rPr>
              <a:t> </a:t>
            </a:r>
            <a:r>
              <a:rPr lang="sr-Latn-RS" sz="2400" dirty="0"/>
              <a:t>– Istanbulska konvencija (2011)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89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Konvencij</a:t>
            </a:r>
            <a:r>
              <a:rPr lang="sr-Latn-RS" sz="2800" dirty="0"/>
              <a:t>a</a:t>
            </a:r>
            <a:r>
              <a:rPr lang="ru-RU" sz="2800" dirty="0"/>
              <a:t> Savjeta Evrope za sprečavanja i suzbijanje nasilja nad ženama i u porodici</a:t>
            </a:r>
            <a:r>
              <a:rPr lang="sr-Latn-RS" sz="2800" dirty="0"/>
              <a:t> – Istanbulska konvencija (2011)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sr-Latn-B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Čl. 40: 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sr-Latn-BA" sz="4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Seksualno uzmemiravanje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sr-Latn-R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Strane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obavezuju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preduzmu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neophodne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zakonodavne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mjere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obezbjede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svaki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neželjenog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verbalnog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neverbalnog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fizičkog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ponašanja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seksualne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prirode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svrhu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povrede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dostojanstva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posebno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stvara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zastrašujuća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neprijateljska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degradirajuća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ponižavajuća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odnosno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uvredljiva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atmosfera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bude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predmet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krivične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druge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pravne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sankcije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’’</a:t>
            </a:r>
            <a:r>
              <a:rPr lang="sr-Latn-B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34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Neusklađenost u kz 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definicijom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Krivičnom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zakoniku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propisuje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radnja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preduzima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sa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ciljem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povrede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dostojanstva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dok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Istanbulska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konvencija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dodaje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riječ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predstavlja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povredu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dostojanstva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Konvencijom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propisuje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povreda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smislu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degradirajućeg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ponašanja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koja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nije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navedena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pojmu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određenom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Krivičnom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zakoniku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povreda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dostojanstva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subjektivni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element)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dovodi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</a:rPr>
              <a:t>se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kontekst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sfere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polnog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života</a:t>
            </a:r>
            <a:endParaRPr lang="sr-Latn-RS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gonjenja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za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ovo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krivično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djelo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preduzima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prijedlogu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oštećenog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lica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određivanje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odnosa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podređeosti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drugog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oblika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zavisnosti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pasivnog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subjekta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ostoje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teškoće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procesu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njegovog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razgraničenja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od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drugih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krivičnih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djela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prije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svega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krivičnih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djela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koja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pripadaju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istoj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grupi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krivičih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djela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protiv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polnog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integriteta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krivičnih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djela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grupe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krivičnih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djela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seksualnog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zlostavljanja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iskorištavanja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djeteta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Potrebne izmjene krivičnog djela polno uznemiravanje čl. 170 kz 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neophodno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uvođenje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relevantne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namjere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kao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bitnog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obilježja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ovog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krivičnog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djela</a:t>
            </a:r>
            <a:endParaRPr lang="sr-Latn-R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riječ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pasivnom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subjektu</a:t>
            </a:r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trebalo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iskljčiti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potrebu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uslovljavanja</a:t>
            </a:r>
            <a:r>
              <a:rPr lang="sr-Latn-R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odnosa prema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učiniocu</a:t>
            </a:r>
          </a:p>
          <a:p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potreba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propisivanja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težeg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oblika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krivičnog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djela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bi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bilo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učinjeno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prema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maloljetnim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licima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ukoliko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učinjeno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prema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licu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odnosu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podređenosti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zavisnosti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posebno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ranjivo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zbog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bolesti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invaliditeta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zavisnosti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trudnoće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teške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telesne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duševne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smetnje</a:t>
            </a:r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sr-Latn-R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ovaj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način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sadržaj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definicije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polnog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uznemiravanja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usklađen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odredbama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Istanbulske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konvencije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biće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inkorporiran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dispoziciju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biće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krivičnog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djela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sr-Latn-RS" dirty="0">
                <a:latin typeface="Times New Roman" panose="02020603050405020304" pitchFamily="18" charset="0"/>
                <a:ea typeface="Calibri" panose="020F0502020204030204" pitchFamily="34" charset="0"/>
              </a:rPr>
              <a:t>gonjenje za učinjeno krivično djelo potrebno je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promijeniti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u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gonjenje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službenoj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dužnosti</a:t>
            </a:r>
            <a:endParaRPr lang="sr-Latn-RS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da se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doda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posledica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vidu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povrede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dostojanstva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(‘’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uz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ishod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povrede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’’),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dok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bi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cilj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preduzimanja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radnji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izvršenja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povredu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dostojanstva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trebalo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osloboditi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nužnosti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povezivanja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sferom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polnog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života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treba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dodati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riječ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degradirajuću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budući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da se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posledica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može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manifestovati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ovaj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način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obrazloženje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Potreba </a:t>
            </a:r>
            <a:r>
              <a:rPr lang="sr-Cyrl-BA" dirty="0" smtClean="0"/>
              <a:t>diferencijacij</a:t>
            </a:r>
            <a:r>
              <a:rPr lang="sr-Latn-RS" dirty="0" smtClean="0"/>
              <a:t>e</a:t>
            </a:r>
            <a:r>
              <a:rPr lang="sr-Cyrl-BA" dirty="0" smtClean="0"/>
              <a:t> </a:t>
            </a:r>
            <a:r>
              <a:rPr lang="sr-Cyrl-BA" dirty="0"/>
              <a:t>u odnosu na druge oblike seksualnog </a:t>
            </a:r>
            <a:r>
              <a:rPr lang="sr-Cyrl-BA" dirty="0" smtClean="0"/>
              <a:t>nasilja</a:t>
            </a:r>
            <a:r>
              <a:rPr lang="sr-Latn-RS" dirty="0" smtClean="0"/>
              <a:t> koja su inkriminisana krivičnim zakonom (npr. bludne radnje, upoznavanje djece sa pornografijom)</a:t>
            </a:r>
          </a:p>
          <a:p>
            <a:r>
              <a:rPr lang="sr-Latn-RS" dirty="0" smtClean="0"/>
              <a:t>Razlikovanje od drugih ponašanja koja imaju prekršajni karakter (npr. Pokazivanje polnog organa) ili povlače disciplinsku odgovornost</a:t>
            </a:r>
          </a:p>
          <a:p>
            <a:r>
              <a:rPr lang="sr-Latn-RS" dirty="0" smtClean="0"/>
              <a:t>Razlikovanje od ponašanja koja su na granici osnovne kulture i ukusa, te imaju osobine nepristojnosti</a:t>
            </a:r>
          </a:p>
          <a:p>
            <a:r>
              <a:rPr lang="sr-Latn-RS" dirty="0" smtClean="0"/>
              <a:t>Sužavanje kriminalne zone kod ovog krivičnog djela na ona ponašanja koja imaju veći stepen opasnosti u odnosu na slična ponašanja koja to nisu</a:t>
            </a:r>
          </a:p>
          <a:p>
            <a:r>
              <a:rPr lang="sr-Latn-RS" dirty="0" smtClean="0"/>
              <a:t>Adekvatnosti norme ovog krivičnog djela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51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i="1" dirty="0" smtClean="0"/>
              <a:t>De lege ferenda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Polno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uznemiravanje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namjeri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polnog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uznemiravanja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preduzima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verbalno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neverbalno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fizičko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ponašanje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sferi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polnog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ciljem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predstavlja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povrede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dostojanstva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stvaranjem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zastrašujućeg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neprijateljskog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degradirajućeg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ponižavajućeg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odnosno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uvredljivog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okruženja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kazniće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kaznom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zatvora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dvije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djelo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člana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učinjeno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maloljetnom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ukoliko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učinjeno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odnosu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podređenosti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zavisnosti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posebno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ranjivo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bolesti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invaliditeta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zavisnosti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trudnoće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teške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tjelesne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duševne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smetnje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učinilac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kazniti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kaznom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zatvora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najmanje dvije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6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Pitanja?</a:t>
            </a:r>
          </a:p>
          <a:p>
            <a:endParaRPr lang="sr-Latn-RS" dirty="0"/>
          </a:p>
          <a:p>
            <a:r>
              <a:rPr lang="sr-Latn-RS" dirty="0" smtClean="0"/>
              <a:t>Hvala na pažnji</a:t>
            </a:r>
          </a:p>
          <a:p>
            <a:endParaRPr lang="sr-Latn-RS" dirty="0"/>
          </a:p>
          <a:p>
            <a:endParaRPr lang="sr-Latn-RS" dirty="0" smtClean="0"/>
          </a:p>
          <a:p>
            <a:pPr marL="0" indent="0" algn="r">
              <a:buNone/>
            </a:pPr>
            <a:r>
              <a:rPr lang="sr-Latn-RS" i="1" dirty="0" smtClean="0"/>
              <a:t>Prof.dr Mile Šikman</a:t>
            </a:r>
          </a:p>
        </p:txBody>
      </p:sp>
    </p:spTree>
    <p:extLst>
      <p:ext uri="{BB962C8B-B14F-4D97-AF65-F5344CB8AC3E}">
        <p14:creationId xmlns:p14="http://schemas.microsoft.com/office/powerpoint/2010/main" val="3690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Krivično zakonodavstvo u </a:t>
            </a:r>
            <a:br>
              <a:rPr lang="sr-Latn-RS" dirty="0" smtClean="0"/>
            </a:br>
            <a:r>
              <a:rPr lang="sr-Latn-RS" dirty="0" smtClean="0"/>
              <a:t>republici srpskoj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 smtClean="0"/>
              <a:t>1992-2003 ranije krivično zakonodavstvo</a:t>
            </a:r>
          </a:p>
          <a:p>
            <a:r>
              <a:rPr lang="sr-Latn-RS" dirty="0" smtClean="0"/>
              <a:t>2003 usvojen novi Krivični zakon Republike Srpske</a:t>
            </a:r>
          </a:p>
          <a:p>
            <a:pPr lvl="1"/>
            <a:r>
              <a:rPr lang="sr-Latn-RS" dirty="0"/>
              <a:t>p</a:t>
            </a:r>
            <a:r>
              <a:rPr lang="sr-Latn-RS" dirty="0" smtClean="0"/>
              <a:t>rincip paralelene i podijeljene nadležnosti</a:t>
            </a:r>
          </a:p>
          <a:p>
            <a:pPr lvl="1"/>
            <a:r>
              <a:rPr lang="sr-Latn-RS" dirty="0" smtClean="0"/>
              <a:t>2004 izmjene i dopune</a:t>
            </a:r>
          </a:p>
          <a:p>
            <a:pPr lvl="1"/>
            <a:r>
              <a:rPr lang="sr-Latn-RS" dirty="0" smtClean="0"/>
              <a:t>2006 ukidanje k.d. </a:t>
            </a:r>
            <a:r>
              <a:rPr lang="sr-Latn-RS" dirty="0"/>
              <a:t>p</a:t>
            </a:r>
            <a:r>
              <a:rPr lang="sr-Latn-RS" dirty="0" smtClean="0"/>
              <a:t>rotiv Vojske RS, uvedeno novo k.d. Organizovani kriminal</a:t>
            </a:r>
          </a:p>
          <a:p>
            <a:pPr lvl="1"/>
            <a:r>
              <a:rPr lang="sr-Latn-RS" dirty="0" smtClean="0"/>
              <a:t>2010 uveden koncept krivice, uvedena nova k.d.</a:t>
            </a:r>
          </a:p>
          <a:p>
            <a:pPr lvl="1"/>
            <a:r>
              <a:rPr lang="sr-Latn-RS" dirty="0" smtClean="0"/>
              <a:t>2012 brisane tzv. </a:t>
            </a:r>
            <a:r>
              <a:rPr lang="sr-Latn-RS" dirty="0"/>
              <a:t>m</a:t>
            </a:r>
            <a:r>
              <a:rPr lang="sr-Latn-RS" dirty="0" smtClean="0"/>
              <a:t>aloljetničke odredbe </a:t>
            </a:r>
          </a:p>
          <a:p>
            <a:pPr lvl="1"/>
            <a:r>
              <a:rPr lang="sr-Latn-RS" dirty="0" smtClean="0"/>
              <a:t>2013  uvedene nove mjere bezbjednosti, izmjene u terminima, uvedena nova k.d.</a:t>
            </a:r>
          </a:p>
          <a:p>
            <a:r>
              <a:rPr lang="sr-Latn-RS" dirty="0" smtClean="0"/>
              <a:t>2017 usvojen novi Krivični zakonik Republike Srpske</a:t>
            </a:r>
          </a:p>
          <a:p>
            <a:pPr lvl="1"/>
            <a:r>
              <a:rPr lang="sr-Latn-RS" dirty="0" smtClean="0"/>
              <a:t>Novine u opšte (nova načela, ukidanje krivice, uvođenje krivične odgovornosti, itd.) </a:t>
            </a:r>
            <a:r>
              <a:rPr lang="sr-Latn-RS" dirty="0"/>
              <a:t>i posebnom dijelu </a:t>
            </a:r>
            <a:r>
              <a:rPr lang="sr-Latn-RS" dirty="0" smtClean="0"/>
              <a:t>(nove grupe k.d. i nova k.d.)</a:t>
            </a:r>
            <a:endParaRPr lang="sr-Latn-RS" dirty="0" smtClean="0">
              <a:solidFill>
                <a:srgbClr val="FF0000"/>
              </a:solidFill>
            </a:endParaRPr>
          </a:p>
          <a:p>
            <a:pPr lvl="1"/>
            <a:r>
              <a:rPr lang="sr-Latn-RS" dirty="0" smtClean="0"/>
              <a:t>2018 usklađivanje sa odlukom Ustavnog suda</a:t>
            </a:r>
          </a:p>
          <a:p>
            <a:pPr lvl="1"/>
            <a:r>
              <a:rPr lang="sr-Latn-RS" dirty="0" smtClean="0"/>
              <a:t>2021 (3.3.) uvođenje kazne doživotog zatovra, uvođenje novih k.d. (šumska krađa, prevara u privrednom poslovanju, itd.)</a:t>
            </a:r>
          </a:p>
          <a:p>
            <a:pPr lvl="1"/>
            <a:r>
              <a:rPr lang="sr-Latn-RS" dirty="0" smtClean="0"/>
              <a:t>2021 (18.10.) uvođenje novog k.d. (Povreda ugleda Republike Srpske i njenih naroda čl. 280a)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6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analiza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EKSPANZIJ</a:t>
            </a:r>
            <a:r>
              <a:rPr lang="sr-Latn-RS" dirty="0" smtClean="0"/>
              <a:t>A</a:t>
            </a:r>
            <a:r>
              <a:rPr lang="en-US" dirty="0" smtClean="0"/>
              <a:t> KRIVIČNOG PRAVA</a:t>
            </a:r>
            <a:endParaRPr lang="sr-Latn-RS" dirty="0" smtClean="0"/>
          </a:p>
          <a:p>
            <a:r>
              <a:rPr lang="sr-Latn-RS" dirty="0" smtClean="0"/>
              <a:t>š</a:t>
            </a:r>
            <a:r>
              <a:rPr lang="en-US" dirty="0" err="1" smtClean="0"/>
              <a:t>irenje</a:t>
            </a:r>
            <a:r>
              <a:rPr lang="en-US" dirty="0" smtClean="0"/>
              <a:t> </a:t>
            </a:r>
            <a:r>
              <a:rPr lang="en-US" dirty="0" err="1"/>
              <a:t>granica</a:t>
            </a:r>
            <a:r>
              <a:rPr lang="en-US" dirty="0"/>
              <a:t> </a:t>
            </a:r>
            <a:r>
              <a:rPr lang="en-US" dirty="0" err="1"/>
              <a:t>krivičnopravne</a:t>
            </a:r>
            <a:r>
              <a:rPr lang="en-US" dirty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endParaRPr lang="sr-Latn-RS" dirty="0" smtClean="0"/>
          </a:p>
          <a:p>
            <a:pPr lvl="1"/>
            <a:r>
              <a:rPr lang="en-US" dirty="0"/>
              <a:t>u </a:t>
            </a:r>
            <a:r>
              <a:rPr lang="en-US" dirty="0" err="1"/>
              <a:t>onim</a:t>
            </a:r>
            <a:r>
              <a:rPr lang="en-US" dirty="0"/>
              <a:t> </a:t>
            </a:r>
            <a:r>
              <a:rPr lang="en-US" dirty="0" err="1"/>
              <a:t>oblastima</a:t>
            </a:r>
            <a:r>
              <a:rPr lang="en-US" dirty="0"/>
              <a:t>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err="1"/>
              <a:t>krivično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pokazuje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neefikasnost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nemogućnosti</a:t>
            </a:r>
            <a:r>
              <a:rPr lang="en-US" dirty="0"/>
              <a:t> </a:t>
            </a:r>
            <a:r>
              <a:rPr lang="en-US" dirty="0" err="1"/>
              <a:t>adekvatne</a:t>
            </a:r>
            <a:r>
              <a:rPr lang="en-US" dirty="0"/>
              <a:t> </a:t>
            </a:r>
            <a:r>
              <a:rPr lang="en-US" dirty="0" err="1"/>
              <a:t>primjene</a:t>
            </a:r>
            <a:r>
              <a:rPr lang="en-US" dirty="0"/>
              <a:t> </a:t>
            </a:r>
            <a:r>
              <a:rPr lang="en-US" dirty="0" err="1"/>
              <a:t>postojećih</a:t>
            </a:r>
            <a:r>
              <a:rPr lang="en-US" dirty="0"/>
              <a:t> </a:t>
            </a:r>
            <a:r>
              <a:rPr lang="en-US" dirty="0" err="1"/>
              <a:t>inkriminacija</a:t>
            </a:r>
            <a:endParaRPr lang="sr-Latn-RS" dirty="0" smtClean="0"/>
          </a:p>
          <a:p>
            <a:r>
              <a:rPr lang="en-US" dirty="0" err="1" smtClean="0"/>
              <a:t>odstupanje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osnovnih</a:t>
            </a:r>
            <a:r>
              <a:rPr lang="en-US" dirty="0" smtClean="0"/>
              <a:t> </a:t>
            </a:r>
            <a:r>
              <a:rPr lang="en-US" dirty="0" err="1"/>
              <a:t>načela</a:t>
            </a:r>
            <a:r>
              <a:rPr lang="en-US" dirty="0"/>
              <a:t> </a:t>
            </a:r>
            <a:r>
              <a:rPr lang="en-US" dirty="0" err="1"/>
              <a:t>krivičnog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endParaRPr lang="sr-Latn-RS" dirty="0" smtClean="0"/>
          </a:p>
          <a:p>
            <a:pPr lvl="1"/>
            <a:r>
              <a:rPr lang="sr-Latn-RS" dirty="0" smtClean="0"/>
              <a:t>Načelo zakonitosti (</a:t>
            </a:r>
            <a:r>
              <a:rPr lang="sr-Latn-RS" i="1" dirty="0" smtClean="0"/>
              <a:t>lex certa</a:t>
            </a:r>
            <a:r>
              <a:rPr lang="sr-Latn-RS" dirty="0" smtClean="0"/>
              <a:t>)</a:t>
            </a:r>
          </a:p>
          <a:p>
            <a:r>
              <a:rPr lang="sr-Latn-RS" dirty="0" smtClean="0"/>
              <a:t>narušavanje </a:t>
            </a:r>
            <a:r>
              <a:rPr lang="en-US" dirty="0" err="1" smtClean="0"/>
              <a:t>supsidijarn</a:t>
            </a:r>
            <a:r>
              <a:rPr lang="sr-Latn-RS" dirty="0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karekter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krivičnog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hr-BA" sz="2400" dirty="0"/>
              <a:t>punitivna javnost i punitivni populizam </a:t>
            </a:r>
            <a:r>
              <a:rPr lang="hr-BA" sz="2400" i="1" dirty="0"/>
              <a:t>vs</a:t>
            </a:r>
            <a:r>
              <a:rPr lang="hr-BA" sz="2400" dirty="0"/>
              <a:t> načela krivičnog </a:t>
            </a:r>
            <a:r>
              <a:rPr lang="hr-BA" sz="2400" dirty="0" smtClean="0"/>
              <a:t>prava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K</a:t>
            </a:r>
            <a:r>
              <a:rPr lang="sr-Cyrl-RS" sz="2400" dirty="0" smtClean="0"/>
              <a:t>АКО</a:t>
            </a:r>
            <a:r>
              <a:rPr lang="en-US" sz="2400" dirty="0" smtClean="0"/>
              <a:t> DALJE</a:t>
            </a:r>
            <a:r>
              <a:rPr lang="sr-Cyrl-RS" sz="2400" dirty="0" smtClean="0"/>
              <a:t>?</a:t>
            </a:r>
            <a:endParaRPr lang="hr-BA" sz="2400" dirty="0" smtClean="0"/>
          </a:p>
          <a:p>
            <a:r>
              <a:rPr lang="sr-Latn-RS" sz="2400" dirty="0" smtClean="0"/>
              <a:t>pitanje </a:t>
            </a:r>
            <a:r>
              <a:rPr lang="sr-Latn-RS" sz="2400" dirty="0"/>
              <a:t>određivanja </a:t>
            </a:r>
            <a:r>
              <a:rPr lang="hr-BA" sz="2400" dirty="0"/>
              <a:t>uloge krivičnog zakonodavstva, tj. određivanje njegovih </a:t>
            </a:r>
            <a:r>
              <a:rPr lang="hr-BA" sz="2400" dirty="0" smtClean="0"/>
              <a:t>granica</a:t>
            </a:r>
            <a:endParaRPr lang="en-US" sz="2400" dirty="0" smtClean="0"/>
          </a:p>
          <a:p>
            <a:r>
              <a:rPr lang="hr-BA" sz="2400" dirty="0" smtClean="0"/>
              <a:t>pitanj</a:t>
            </a:r>
            <a:r>
              <a:rPr lang="en-US" sz="2400" dirty="0" smtClean="0"/>
              <a:t>e</a:t>
            </a:r>
            <a:r>
              <a:rPr lang="hr-BA" sz="2400" dirty="0" smtClean="0"/>
              <a:t> </a:t>
            </a:r>
            <a:r>
              <a:rPr lang="hr-BA" sz="2400" dirty="0"/>
              <a:t>kriminalizacije i </a:t>
            </a:r>
            <a:r>
              <a:rPr lang="hr-BA" sz="2400" dirty="0" smtClean="0"/>
              <a:t>dekriminalizacije</a:t>
            </a:r>
            <a:endParaRPr lang="hr-BA" sz="2400" dirty="0">
              <a:solidFill>
                <a:srgbClr val="FF0000"/>
              </a:solidFill>
            </a:endParaRPr>
          </a:p>
          <a:p>
            <a:endParaRPr lang="hr-BA" sz="2400" dirty="0"/>
          </a:p>
          <a:p>
            <a:endParaRPr lang="sr-Latn-R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9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Sudska praksa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512" y="2011680"/>
            <a:ext cx="11014363" cy="4206240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primjena zakonsk</a:t>
            </a:r>
            <a:r>
              <a:rPr lang="en-US" dirty="0" err="1" smtClean="0"/>
              <a:t>i</a:t>
            </a:r>
            <a:r>
              <a:rPr lang="sr-Latn-RS" dirty="0" smtClean="0"/>
              <a:t>h </a:t>
            </a:r>
            <a:r>
              <a:rPr lang="sr-Latn-RS" dirty="0"/>
              <a:t>propisa i donošenja odluka u skladu sa propisima</a:t>
            </a:r>
            <a:r>
              <a:rPr lang="sr-Latn-RS" dirty="0" smtClean="0"/>
              <a:t>.</a:t>
            </a:r>
          </a:p>
          <a:p>
            <a:r>
              <a:rPr lang="sr-Latn-RS" dirty="0" smtClean="0"/>
              <a:t>konkretni, pojedinačni slučajevi, </a:t>
            </a:r>
            <a:r>
              <a:rPr lang="sr-Latn-RS" dirty="0"/>
              <a:t>u kojima je potrebno utvrditi krivicu optuženog za krivično djelo koje mu se stavlja na </a:t>
            </a:r>
            <a:r>
              <a:rPr lang="sr-Latn-RS" dirty="0" smtClean="0"/>
              <a:t>teret</a:t>
            </a:r>
          </a:p>
          <a:p>
            <a:r>
              <a:rPr lang="sr-Latn-RS" dirty="0">
                <a:solidFill>
                  <a:srgbClr val="FF0000"/>
                </a:solidFill>
              </a:rPr>
              <a:t>i</a:t>
            </a:r>
            <a:r>
              <a:rPr lang="sr-Latn-RS" dirty="0" smtClean="0">
                <a:solidFill>
                  <a:srgbClr val="FF0000"/>
                </a:solidFill>
              </a:rPr>
              <a:t>pak sudska </a:t>
            </a:r>
            <a:r>
              <a:rPr lang="sr-Latn-RS" dirty="0">
                <a:solidFill>
                  <a:srgbClr val="FF0000"/>
                </a:solidFill>
              </a:rPr>
              <a:t>praksa ne može biti samo puko donošenje </a:t>
            </a:r>
            <a:r>
              <a:rPr lang="sr-Latn-RS" dirty="0" smtClean="0">
                <a:solidFill>
                  <a:srgbClr val="FF0000"/>
                </a:solidFill>
              </a:rPr>
              <a:t>odluka</a:t>
            </a:r>
          </a:p>
          <a:p>
            <a:r>
              <a:rPr lang="sr-Latn-RS" dirty="0" smtClean="0"/>
              <a:t>o</a:t>
            </a:r>
            <a:r>
              <a:rPr lang="en-US" dirty="0" err="1" smtClean="0"/>
              <a:t>cjena</a:t>
            </a:r>
            <a:r>
              <a:rPr lang="en-US" dirty="0" smtClean="0"/>
              <a:t> </a:t>
            </a:r>
            <a:r>
              <a:rPr lang="en-US" dirty="0" err="1"/>
              <a:t>adekvatnosti</a:t>
            </a:r>
            <a:r>
              <a:rPr lang="en-US" dirty="0"/>
              <a:t> </a:t>
            </a:r>
            <a:r>
              <a:rPr lang="en-US" dirty="0" err="1"/>
              <a:t>kaznene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takođe</a:t>
            </a:r>
            <a:r>
              <a:rPr lang="en-US" dirty="0"/>
              <a:t> bi se </a:t>
            </a:r>
            <a:r>
              <a:rPr lang="en-US" dirty="0" err="1"/>
              <a:t>mogla</a:t>
            </a:r>
            <a:r>
              <a:rPr lang="en-US" dirty="0"/>
              <a:t> </a:t>
            </a:r>
            <a:r>
              <a:rPr lang="en-US" dirty="0" err="1"/>
              <a:t>posmatrati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korisno</a:t>
            </a:r>
            <a:r>
              <a:rPr lang="en-US" dirty="0"/>
              <a:t> </a:t>
            </a:r>
            <a:r>
              <a:rPr lang="en-US" dirty="0" err="1" smtClean="0"/>
              <a:t>pitanje</a:t>
            </a:r>
            <a:endParaRPr lang="sr-Latn-RS" dirty="0" smtClean="0"/>
          </a:p>
          <a:p>
            <a:r>
              <a:rPr lang="sr-Latn-RS" dirty="0" smtClean="0"/>
              <a:t>razmatranje </a:t>
            </a:r>
            <a:r>
              <a:rPr lang="sr-Latn-RS" dirty="0"/>
              <a:t>sudske prakse u predmetima krivičnih djela </a:t>
            </a:r>
            <a:r>
              <a:rPr lang="sr-Latn-RS" dirty="0" smtClean="0"/>
              <a:t>Polno uznemiravanje </a:t>
            </a:r>
            <a:r>
              <a:rPr lang="sr-Latn-RS" dirty="0"/>
              <a:t>može da bude višestruko </a:t>
            </a:r>
            <a:r>
              <a:rPr lang="sr-Latn-RS" dirty="0" smtClean="0"/>
              <a:t>korisno </a:t>
            </a:r>
          </a:p>
          <a:p>
            <a:pPr lvl="1"/>
            <a:r>
              <a:rPr lang="en-US" dirty="0" err="1" smtClean="0"/>
              <a:t>konzistentnost</a:t>
            </a:r>
            <a:r>
              <a:rPr lang="en-US" dirty="0" smtClean="0"/>
              <a:t> </a:t>
            </a:r>
            <a:r>
              <a:rPr lang="en-US" dirty="0" err="1"/>
              <a:t>sudova</a:t>
            </a:r>
            <a:r>
              <a:rPr lang="ru-RU" dirty="0"/>
              <a:t>, </a:t>
            </a:r>
            <a:endParaRPr lang="sr-Latn-RS" dirty="0" smtClean="0"/>
          </a:p>
          <a:p>
            <a:pPr lvl="1"/>
            <a:r>
              <a:rPr lang="sr-Latn-RS" dirty="0"/>
              <a:t>u</a:t>
            </a:r>
            <a:r>
              <a:rPr lang="sr-Latn-RS" dirty="0" smtClean="0"/>
              <a:t>sklađenost sudske prakse </a:t>
            </a:r>
            <a:r>
              <a:rPr lang="sr-Latn-RS" i="1" dirty="0" smtClean="0"/>
              <a:t>vs</a:t>
            </a:r>
            <a:r>
              <a:rPr lang="sr-Latn-RS" dirty="0" smtClean="0"/>
              <a:t> </a:t>
            </a:r>
            <a:r>
              <a:rPr lang="en-US" dirty="0" err="1" smtClean="0"/>
              <a:t>dono</a:t>
            </a:r>
            <a:r>
              <a:rPr lang="ru-RU" dirty="0"/>
              <a:t>š</a:t>
            </a:r>
            <a:r>
              <a:rPr lang="en-US" dirty="0" err="1"/>
              <a:t>enje</a:t>
            </a:r>
            <a:r>
              <a:rPr lang="en-US" dirty="0"/>
              <a:t> </a:t>
            </a:r>
            <a:r>
              <a:rPr lang="en-US" dirty="0" err="1"/>
              <a:t>razli</a:t>
            </a:r>
            <a:r>
              <a:rPr lang="ru-RU" dirty="0"/>
              <a:t>č</a:t>
            </a:r>
            <a:r>
              <a:rPr lang="en-US" dirty="0" err="1"/>
              <a:t>itih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rje</a:t>
            </a:r>
            <a:r>
              <a:rPr lang="ru-RU" dirty="0"/>
              <a:t>š</a:t>
            </a:r>
            <a:r>
              <a:rPr lang="en-US" dirty="0" err="1"/>
              <a:t>avanja</a:t>
            </a:r>
            <a:r>
              <a:rPr lang="en-US" dirty="0"/>
              <a:t> </a:t>
            </a:r>
            <a:r>
              <a:rPr lang="en-US" dirty="0" err="1"/>
              <a:t>istovjetne</a:t>
            </a:r>
            <a:r>
              <a:rPr lang="ru-RU" dirty="0"/>
              <a:t> č</a:t>
            </a:r>
            <a:r>
              <a:rPr lang="en-US" dirty="0" err="1"/>
              <a:t>injeni</a:t>
            </a:r>
            <a:r>
              <a:rPr lang="ru-RU" dirty="0"/>
              <a:t>č</a:t>
            </a:r>
            <a:r>
              <a:rPr lang="en-US" dirty="0"/>
              <a:t>ne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 smtClean="0"/>
              <a:t>stvari</a:t>
            </a:r>
            <a:r>
              <a:rPr lang="sr-Latn-RS" dirty="0" smtClean="0"/>
              <a:t>,</a:t>
            </a:r>
          </a:p>
          <a:p>
            <a:pPr lvl="1"/>
            <a:r>
              <a:rPr lang="en-US" dirty="0" err="1" smtClean="0"/>
              <a:t>određivanj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krivične</a:t>
            </a:r>
            <a:r>
              <a:rPr lang="en-US" dirty="0"/>
              <a:t> </a:t>
            </a:r>
            <a:r>
              <a:rPr lang="en-US" dirty="0" err="1" smtClean="0"/>
              <a:t>sankcije</a:t>
            </a:r>
            <a:endParaRPr lang="sr-Latn-RS" dirty="0" smtClean="0"/>
          </a:p>
          <a:p>
            <a:pPr lvl="1"/>
            <a:r>
              <a:rPr lang="sr-Latn-RS" dirty="0" smtClean="0"/>
              <a:t>ostvarivanje svrhe kažnjavanja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901645" y="0"/>
            <a:ext cx="2290355" cy="20813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000" b="1" dirty="0" smtClean="0"/>
              <a:t>KAZNENA POLITIKA SUDOVA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0947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seksualno</a:t>
            </a:r>
            <a:r>
              <a:rPr lang="sr-Latn-RS" dirty="0" smtClean="0"/>
              <a:t> uznemiravanje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sr-Latn-RS" dirty="0">
                <a:latin typeface="Albertus Medium" panose="020E0602030304020304" pitchFamily="34" charset="0"/>
              </a:rPr>
              <a:t>Neželjeno ponašanje sekusalne prirode</a:t>
            </a:r>
            <a:endParaRPr lang="en-US" dirty="0">
              <a:latin typeface="Albertus Medium" panose="020E0602030304020304" pitchFamily="34" charset="0"/>
            </a:endParaRP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sr-Latn-RS" dirty="0">
                <a:latin typeface="Albertus Medium" panose="020E0602030304020304" pitchFamily="34" charset="0"/>
              </a:rPr>
              <a:t>Kršenje garanovanih ljudskih prava i sloboda</a:t>
            </a:r>
            <a:endParaRPr lang="en-US" dirty="0">
              <a:latin typeface="Albertus Medium" panose="020E0602030304020304" pitchFamily="34" charset="0"/>
            </a:endParaRP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sr-Latn-RS" dirty="0">
                <a:latin typeface="Albertus Medium" panose="020E0602030304020304" pitchFamily="34" charset="0"/>
              </a:rPr>
              <a:t>Oblik rodne diskriminacije</a:t>
            </a:r>
            <a:endParaRPr lang="en-US" dirty="0">
              <a:latin typeface="Albertus Medium" panose="020E0602030304020304" pitchFamily="34" charset="0"/>
            </a:endParaRP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sr-Latn-RS" dirty="0">
                <a:latin typeface="Albertus Medium" panose="020E0602030304020304" pitchFamily="34" charset="0"/>
              </a:rPr>
              <a:t>Vrsta seksualnog nasilja</a:t>
            </a:r>
            <a:endParaRPr lang="en-US" dirty="0">
              <a:latin typeface="Albertus Medium" panose="020E0602030304020304" pitchFamily="34" charset="0"/>
            </a:endParaRP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sr-Latn-RS" dirty="0">
                <a:latin typeface="Albertus Medium" panose="020E0602030304020304" pitchFamily="34" charset="0"/>
              </a:rPr>
              <a:t>Usmjereno je protiv polne slobode i sekusalnosti lica</a:t>
            </a:r>
            <a:endParaRPr lang="en-US" dirty="0">
              <a:latin typeface="Albertus Medium" panose="020E0602030304020304" pitchFamily="34" charset="0"/>
            </a:endParaRP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sr-Latn-RS" dirty="0">
                <a:latin typeface="Albertus Medium" panose="020E0602030304020304" pitchFamily="34" charset="0"/>
              </a:rPr>
              <a:t>Ispoljava se verbalno, neverbalno i fizičkim putem</a:t>
            </a:r>
            <a:endParaRPr lang="en-US" dirty="0">
              <a:latin typeface="Albertus Medium" panose="020E06020303040203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00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Prijavljena lica i žrtve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236864"/>
              </p:ext>
            </p:extLst>
          </p:nvPr>
        </p:nvGraphicFramePr>
        <p:xfrm>
          <a:off x="60960" y="2063930"/>
          <a:ext cx="10856454" cy="369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180">
                  <a:extLst>
                    <a:ext uri="{9D8B030D-6E8A-4147-A177-3AD203B41FA5}">
                      <a16:colId xmlns:a16="http://schemas.microsoft.com/office/drawing/2014/main" val="3938973227"/>
                    </a:ext>
                  </a:extLst>
                </a:gridCol>
                <a:gridCol w="4188823">
                  <a:extLst>
                    <a:ext uri="{9D8B030D-6E8A-4147-A177-3AD203B41FA5}">
                      <a16:colId xmlns:a16="http://schemas.microsoft.com/office/drawing/2014/main" val="2780127731"/>
                    </a:ext>
                  </a:extLst>
                </a:gridCol>
                <a:gridCol w="1071154">
                  <a:extLst>
                    <a:ext uri="{9D8B030D-6E8A-4147-A177-3AD203B41FA5}">
                      <a16:colId xmlns:a16="http://schemas.microsoft.com/office/drawing/2014/main" val="1090453729"/>
                    </a:ext>
                  </a:extLst>
                </a:gridCol>
                <a:gridCol w="1236617">
                  <a:extLst>
                    <a:ext uri="{9D8B030D-6E8A-4147-A177-3AD203B41FA5}">
                      <a16:colId xmlns:a16="http://schemas.microsoft.com/office/drawing/2014/main" val="327192662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3193772882"/>
                    </a:ext>
                  </a:extLst>
                </a:gridCol>
                <a:gridCol w="1349828">
                  <a:extLst>
                    <a:ext uri="{9D8B030D-6E8A-4147-A177-3AD203B41FA5}">
                      <a16:colId xmlns:a16="http://schemas.microsoft.com/office/drawing/2014/main" val="210742677"/>
                    </a:ext>
                  </a:extLst>
                </a:gridCol>
                <a:gridCol w="1189943">
                  <a:extLst>
                    <a:ext uri="{9D8B030D-6E8A-4147-A177-3AD203B41FA5}">
                      <a16:colId xmlns:a16="http://schemas.microsoft.com/office/drawing/2014/main" val="4109670975"/>
                    </a:ext>
                  </a:extLst>
                </a:gridCol>
              </a:tblGrid>
              <a:tr h="369228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r.b.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Pregled</a:t>
                      </a:r>
                      <a:r>
                        <a:rPr lang="sr-Latn-RS" baseline="0" dirty="0" smtClean="0"/>
                        <a:t> KD Polno uznemiravanje čl. 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947145"/>
                  </a:ext>
                </a:extLst>
              </a:tr>
              <a:tr h="369228">
                <a:tc>
                  <a:txBody>
                    <a:bodyPr/>
                    <a:lstStyle/>
                    <a:p>
                      <a:r>
                        <a:rPr lang="sr-Latn-R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Broj KD</a:t>
                      </a:r>
                      <a:r>
                        <a:rPr lang="sr-Latn-RS" baseline="0" dirty="0" smtClean="0"/>
                        <a:t> Polno uznemiravanje čl. 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718855"/>
                  </a:ext>
                </a:extLst>
              </a:tr>
              <a:tr h="369228">
                <a:tc>
                  <a:txBody>
                    <a:bodyPr/>
                    <a:lstStyle/>
                    <a:p>
                      <a:r>
                        <a:rPr lang="sr-Latn-R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Broj podnesenih izvještaja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41962"/>
                  </a:ext>
                </a:extLst>
              </a:tr>
              <a:tr h="369228">
                <a:tc>
                  <a:txBody>
                    <a:bodyPr/>
                    <a:lstStyle/>
                    <a:p>
                      <a:r>
                        <a:rPr lang="sr-Latn-R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Broj prijavljenih lica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006092"/>
                  </a:ext>
                </a:extLst>
              </a:tr>
              <a:tr h="369228">
                <a:tc>
                  <a:txBody>
                    <a:bodyPr/>
                    <a:lstStyle/>
                    <a:p>
                      <a:r>
                        <a:rPr lang="sr-Latn-RS" dirty="0" smtClean="0"/>
                        <a:t>3.1.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-</a:t>
                      </a:r>
                      <a:r>
                        <a:rPr lang="sr-Latn-RS" baseline="0" dirty="0" smtClean="0"/>
                        <a:t> Muškog pola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987455"/>
                  </a:ext>
                </a:extLst>
              </a:tr>
              <a:tr h="369228">
                <a:tc>
                  <a:txBody>
                    <a:bodyPr/>
                    <a:lstStyle/>
                    <a:p>
                      <a:r>
                        <a:rPr lang="sr-Latn-R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Broj evidentiranih žrtava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958852"/>
                  </a:ext>
                </a:extLst>
              </a:tr>
              <a:tr h="369228">
                <a:tc>
                  <a:txBody>
                    <a:bodyPr/>
                    <a:lstStyle/>
                    <a:p>
                      <a:r>
                        <a:rPr lang="sr-Latn-RS" dirty="0" smtClean="0"/>
                        <a:t>4.1.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Ženskog pola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009123"/>
                  </a:ext>
                </a:extLst>
              </a:tr>
              <a:tr h="3692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- Od toga maloljetnica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163727"/>
                  </a:ext>
                </a:extLst>
              </a:tr>
              <a:tr h="369228">
                <a:tc>
                  <a:txBody>
                    <a:bodyPr/>
                    <a:lstStyle/>
                    <a:p>
                      <a:r>
                        <a:rPr lang="sr-Latn-RS" dirty="0" smtClean="0"/>
                        <a:t>4.2.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Muškog pola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232485"/>
                  </a:ext>
                </a:extLst>
              </a:tr>
              <a:tr h="3692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- Od toga maloljetnika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3099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398841"/>
              </p:ext>
            </p:extLst>
          </p:nvPr>
        </p:nvGraphicFramePr>
        <p:xfrm>
          <a:off x="11002057" y="2063930"/>
          <a:ext cx="1189943" cy="369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943">
                  <a:extLst>
                    <a:ext uri="{9D8B030D-6E8A-4147-A177-3AD203B41FA5}">
                      <a16:colId xmlns:a16="http://schemas.microsoft.com/office/drawing/2014/main" val="2951507416"/>
                    </a:ext>
                  </a:extLst>
                </a:gridCol>
              </a:tblGrid>
              <a:tr h="369228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Ukupno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005486"/>
                  </a:ext>
                </a:extLst>
              </a:tr>
              <a:tr h="369228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502686"/>
                  </a:ext>
                </a:extLst>
              </a:tr>
              <a:tr h="369228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510141"/>
                  </a:ext>
                </a:extLst>
              </a:tr>
              <a:tr h="369228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649315"/>
                  </a:ext>
                </a:extLst>
              </a:tr>
              <a:tr h="369228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911821"/>
                  </a:ext>
                </a:extLst>
              </a:tr>
              <a:tr h="369228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330498"/>
                  </a:ext>
                </a:extLst>
              </a:tr>
              <a:tr h="369228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705571"/>
                  </a:ext>
                </a:extLst>
              </a:tr>
              <a:tr h="369228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008511"/>
                  </a:ext>
                </a:extLst>
              </a:tr>
              <a:tr h="369228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151347"/>
                  </a:ext>
                </a:extLst>
              </a:tr>
              <a:tr h="369228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93443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789536"/>
            <a:ext cx="17107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000" dirty="0" smtClean="0"/>
              <a:t>Izvor: MUP Republike Srpske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759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Prijavljena lica i žrtve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999825"/>
              </p:ext>
            </p:extLst>
          </p:nvPr>
        </p:nvGraphicFramePr>
        <p:xfrm>
          <a:off x="895625" y="2108172"/>
          <a:ext cx="4397375" cy="33648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0255">
                  <a:extLst>
                    <a:ext uri="{9D8B030D-6E8A-4147-A177-3AD203B41FA5}">
                      <a16:colId xmlns:a16="http://schemas.microsoft.com/office/drawing/2014/main" val="3729433065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210545364"/>
                    </a:ext>
                  </a:extLst>
                </a:gridCol>
                <a:gridCol w="375920">
                  <a:extLst>
                    <a:ext uri="{9D8B030D-6E8A-4147-A177-3AD203B41FA5}">
                      <a16:colId xmlns:a16="http://schemas.microsoft.com/office/drawing/2014/main" val="4162926465"/>
                    </a:ext>
                  </a:extLst>
                </a:gridCol>
                <a:gridCol w="291465">
                  <a:extLst>
                    <a:ext uri="{9D8B030D-6E8A-4147-A177-3AD203B41FA5}">
                      <a16:colId xmlns:a16="http://schemas.microsoft.com/office/drawing/2014/main" val="4201797316"/>
                    </a:ext>
                  </a:extLst>
                </a:gridCol>
                <a:gridCol w="337185">
                  <a:extLst>
                    <a:ext uri="{9D8B030D-6E8A-4147-A177-3AD203B41FA5}">
                      <a16:colId xmlns:a16="http://schemas.microsoft.com/office/drawing/2014/main" val="271602426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707745511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647673655"/>
                    </a:ext>
                  </a:extLst>
                </a:gridCol>
                <a:gridCol w="291465">
                  <a:extLst>
                    <a:ext uri="{9D8B030D-6E8A-4147-A177-3AD203B41FA5}">
                      <a16:colId xmlns:a16="http://schemas.microsoft.com/office/drawing/2014/main" val="3127543005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528578135"/>
                    </a:ext>
                  </a:extLst>
                </a:gridCol>
                <a:gridCol w="291465">
                  <a:extLst>
                    <a:ext uri="{9D8B030D-6E8A-4147-A177-3AD203B41FA5}">
                      <a16:colId xmlns:a16="http://schemas.microsoft.com/office/drawing/2014/main" val="3984120354"/>
                    </a:ext>
                  </a:extLst>
                </a:gridCol>
                <a:gridCol w="291465">
                  <a:extLst>
                    <a:ext uri="{9D8B030D-6E8A-4147-A177-3AD203B41FA5}">
                      <a16:colId xmlns:a16="http://schemas.microsoft.com/office/drawing/2014/main" val="69024876"/>
                    </a:ext>
                  </a:extLst>
                </a:gridCol>
                <a:gridCol w="331470">
                  <a:extLst>
                    <a:ext uri="{9D8B030D-6E8A-4147-A177-3AD203B41FA5}">
                      <a16:colId xmlns:a16="http://schemas.microsoft.com/office/drawing/2014/main" val="1398991231"/>
                    </a:ext>
                  </a:extLst>
                </a:gridCol>
              </a:tblGrid>
              <a:tr h="282575">
                <a:tc gridSpan="1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</a:rPr>
                        <a:t>Broj</a:t>
                      </a:r>
                      <a:r>
                        <a:rPr lang="sr-Latn-RS" sz="1200" baseline="0" dirty="0" smtClean="0">
                          <a:effectLst/>
                        </a:rPr>
                        <a:t> prijavljenih i </a:t>
                      </a:r>
                      <a:r>
                        <a:rPr lang="sr-Cyrl-BA" sz="1200" dirty="0" smtClean="0">
                          <a:effectLst/>
                        </a:rPr>
                        <a:t>evidentiranih </a:t>
                      </a:r>
                      <a:r>
                        <a:rPr lang="sr-Cyrl-BA" sz="1200" dirty="0">
                          <a:effectLst/>
                        </a:rPr>
                        <a:t>djela koja su kvalifikovana kao ''Polno uznemiravanje'', u odnosu na godinu i policijsku upravu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770354"/>
                  </a:ext>
                </a:extLst>
              </a:tr>
              <a:tr h="1016635">
                <a:tc>
                  <a:txBody>
                    <a:bodyPr/>
                    <a:lstStyle/>
                    <a:p>
                      <a:pPr algn="just"/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PU Banja Luka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PU Prijedor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PU Doboj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PU Bijeljina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PU Istočno Sarajevo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PU Zvornik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PU Gradiška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PU Mrkonjić Grad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PU Foča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PU Trebinje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UKUPNO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b"/>
                </a:tc>
                <a:extLst>
                  <a:ext uri="{0D108BD9-81ED-4DB2-BD59-A6C34878D82A}">
                    <a16:rowId xmlns:a16="http://schemas.microsoft.com/office/drawing/2014/main" val="40630751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2017. godine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61745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2018. godine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62452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2019. godine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61989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2020. godine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75298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2021. godine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19712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Uukupno po PU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s-Latn-BA" sz="1000" dirty="0">
                          <a:effectLst/>
                        </a:rPr>
                        <a:t>56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609783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799513" y="2071660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s-Latn-BA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bs-Latn-B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ANALIZA:</a:t>
            </a:r>
          </a:p>
          <a:p>
            <a:endParaRPr lang="bs-Latn-BA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bs-Latn-B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Ukupno je prijavljeno </a:t>
            </a:r>
            <a:r>
              <a:rPr lang="bs-Latn-BA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55 lica </a:t>
            </a:r>
            <a:r>
              <a:rPr lang="bs-Latn-B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u posmatranom petogodišnjem periodu (</a:t>
            </a:r>
            <a:r>
              <a:rPr lang="bs-Latn-BA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2017-2021</a:t>
            </a:r>
            <a:r>
              <a:rPr lang="bs-Latn-B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</a:p>
          <a:p>
            <a:pPr marL="742950" lvl="1" indent="-285750">
              <a:buFontTx/>
              <a:buChar char="-"/>
            </a:pPr>
            <a:r>
              <a:rPr lang="bs-Latn-B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Samo u jednom slučaju prijavljeno lice je bilo povratnik u izvršenju srodnih krivičnih djela (silovanje)</a:t>
            </a:r>
          </a:p>
          <a:p>
            <a:pPr marL="285750" indent="-285750">
              <a:buFontTx/>
              <a:buChar char="-"/>
            </a:pPr>
            <a:r>
              <a:rPr lang="bs-Latn-B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 godinama, udio ovih krivičnih djela u ukupnoj strukturi kriminaliteta je manji od </a:t>
            </a:r>
            <a:r>
              <a:rPr lang="bs-Latn-BA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0,20%</a:t>
            </a:r>
            <a:r>
              <a:rPr lang="bs-Latn-B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bs-Latn-B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Ukupno je oštećeno </a:t>
            </a:r>
            <a:r>
              <a:rPr lang="bs-Latn-BA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68 lica</a:t>
            </a:r>
            <a:r>
              <a:rPr lang="bs-Latn-B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Iz </a:t>
            </a:r>
            <a:r>
              <a:rPr lang="bs-Latn-BA" dirty="0">
                <a:latin typeface="Times New Roman" panose="02020603050405020304" pitchFamily="18" charset="0"/>
                <a:ea typeface="Calibri" panose="020F0502020204030204" pitchFamily="34" charset="0"/>
              </a:rPr>
              <a:t>navedenog je </a:t>
            </a:r>
            <a:r>
              <a:rPr lang="bs-Latn-B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vidljivo </a:t>
            </a:r>
            <a:r>
              <a:rPr lang="bs-Latn-BA" dirty="0">
                <a:latin typeface="Times New Roman" panose="02020603050405020304" pitchFamily="18" charset="0"/>
                <a:ea typeface="Calibri" panose="020F0502020204030204" pitchFamily="34" charset="0"/>
              </a:rPr>
              <a:t>da je odnos broja evidentiranih krivičnih djela i broj </a:t>
            </a:r>
            <a:r>
              <a:rPr lang="sr-Cyrl-BA" dirty="0">
                <a:latin typeface="Times New Roman" panose="02020603050405020304" pitchFamily="18" charset="0"/>
                <a:ea typeface="Calibri" panose="020F0502020204030204" pitchFamily="34" charset="0"/>
              </a:rPr>
              <a:t>žrtava </a:t>
            </a:r>
            <a:r>
              <a:rPr lang="bs-Latn-BA" dirty="0">
                <a:latin typeface="Times New Roman" panose="02020603050405020304" pitchFamily="18" charset="0"/>
                <a:ea typeface="Calibri" panose="020F0502020204030204" pitchFamily="34" charset="0"/>
              </a:rPr>
              <a:t>u ovim djelima 1:1,25. </a:t>
            </a:r>
          </a:p>
          <a:p>
            <a:pPr marL="285750" indent="-285750">
              <a:buFontTx/>
              <a:buChar char="-"/>
            </a:pPr>
            <a:r>
              <a:rPr lang="bs-Latn-BA" dirty="0" smtClean="0"/>
              <a:t>U </a:t>
            </a:r>
            <a:r>
              <a:rPr lang="bs-Latn-B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95,5%</a:t>
            </a:r>
            <a:r>
              <a:rPr lang="bs-Latn-BA" dirty="0" smtClean="0"/>
              <a:t> evidentiranih </a:t>
            </a:r>
            <a:r>
              <a:rPr lang="bs-Latn-BA" dirty="0"/>
              <a:t>krivičnih djela, oštećene su bile ženskog pola</a:t>
            </a:r>
            <a:r>
              <a:rPr lang="bs-Latn-BA" dirty="0" smtClean="0"/>
              <a:t>, odnosno svega tri lica su bila muškog pola.</a:t>
            </a:r>
          </a:p>
          <a:p>
            <a:pPr marL="285750" indent="-285750">
              <a:buFontTx/>
              <a:buChar char="-"/>
            </a:pPr>
            <a:r>
              <a:rPr lang="bs-Latn-BA" dirty="0" smtClean="0"/>
              <a:t>Djec</a:t>
            </a:r>
            <a:r>
              <a:rPr lang="sr-Cyrl-BA" dirty="0" smtClean="0"/>
              <a:t>e</a:t>
            </a:r>
            <a:r>
              <a:rPr lang="bs-Latn-BA" dirty="0" smtClean="0"/>
              <a:t> </a:t>
            </a:r>
            <a:r>
              <a:rPr lang="bs-Latn-BA" dirty="0"/>
              <a:t>su </a:t>
            </a:r>
            <a:r>
              <a:rPr lang="bs-Latn-BA" dirty="0" smtClean="0"/>
              <a:t>bili </a:t>
            </a:r>
            <a:r>
              <a:rPr lang="sr-Cyrl-BA" dirty="0" smtClean="0"/>
              <a:t>žrtve </a:t>
            </a:r>
            <a:r>
              <a:rPr lang="sr-Latn-RS" dirty="0" smtClean="0"/>
              <a:t>u preko polovine slučajeva. Ukupno je oštećeno </a:t>
            </a:r>
            <a:r>
              <a:rPr lang="bs-Latn-B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39</a:t>
            </a:r>
            <a:r>
              <a:rPr lang="bs-Latn-BA" dirty="0" smtClean="0"/>
              <a:t> djece ili 57%.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4185" y="5489982"/>
            <a:ext cx="17107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000" dirty="0" smtClean="0"/>
              <a:t>Izvor: MUP Republike Srpske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271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3907</TotalTime>
  <Words>4298</Words>
  <Application>Microsoft Office PowerPoint</Application>
  <PresentationFormat>Widescreen</PresentationFormat>
  <Paragraphs>474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Albertus Medium</vt:lpstr>
      <vt:lpstr>Calibri</vt:lpstr>
      <vt:lpstr>Corbel</vt:lpstr>
      <vt:lpstr>Times New Roman</vt:lpstr>
      <vt:lpstr>Wingdings</vt:lpstr>
      <vt:lpstr>Banded</vt:lpstr>
      <vt:lpstr>Krivični postupci u predmetima seksualnog uznemiravanja</vt:lpstr>
      <vt:lpstr>Uvod – teme za obradu</vt:lpstr>
      <vt:lpstr>Krivično zakodavastvo kao instrument zaštite prava i sloboda građana </vt:lpstr>
      <vt:lpstr>Krivično zakonodavstvo u  republici srpskoj</vt:lpstr>
      <vt:lpstr>analiza</vt:lpstr>
      <vt:lpstr>Sudska praksa</vt:lpstr>
      <vt:lpstr>seksualno uznemiravanje</vt:lpstr>
      <vt:lpstr>Prijavljena lica i žrtve</vt:lpstr>
      <vt:lpstr>Prijavljena lica i žrtve</vt:lpstr>
      <vt:lpstr>Optužena i osuđena lica</vt:lpstr>
      <vt:lpstr>Vrste polnog uznemiravanja</vt:lpstr>
      <vt:lpstr>način izvršenja</vt:lpstr>
      <vt:lpstr>način izvršenja</vt:lpstr>
      <vt:lpstr>Radnja izvršenja</vt:lpstr>
      <vt:lpstr>Saslušanje oštećenih (žrtve)</vt:lpstr>
      <vt:lpstr>saslušanje oštećenih (žrtve)</vt:lpstr>
      <vt:lpstr>Posledica krivičnog djela</vt:lpstr>
      <vt:lpstr>Problemi u postupanju sa žrtvama</vt:lpstr>
      <vt:lpstr>ispitivanje osumnjičenih</vt:lpstr>
      <vt:lpstr>ispitivanje osumnjičenih</vt:lpstr>
      <vt:lpstr>problemi</vt:lpstr>
      <vt:lpstr>saslušanje svjedoka</vt:lpstr>
      <vt:lpstr>Ostale radnje dokazivanja!</vt:lpstr>
      <vt:lpstr>Utvrđivanje kauzalnosti</vt:lpstr>
      <vt:lpstr>Prijedlog za krivično gonjenje</vt:lpstr>
      <vt:lpstr>Izvještaj o izvrešnom krivičnom djelu i o izvršiocu  </vt:lpstr>
      <vt:lpstr>Sudske presude</vt:lpstr>
      <vt:lpstr>Sudske presude</vt:lpstr>
      <vt:lpstr>Analiza inkriminacije krivičnog djela Polno uznemriavanje čl. 170 </vt:lpstr>
      <vt:lpstr>Biće krivičnog djela</vt:lpstr>
      <vt:lpstr>Međunarodni standardi</vt:lpstr>
      <vt:lpstr>Konvencija Savjeta Evrope za sprečavanja i suzbijanje nasilja nad ženama i u porodici – Istanbulska konvencija (2011)</vt:lpstr>
      <vt:lpstr>Neusklađenost u kz rs</vt:lpstr>
      <vt:lpstr>Potrebne izmjene krivičnog djela polno uznemiravanje čl. 170 kz rs</vt:lpstr>
      <vt:lpstr>obrazloženje</vt:lpstr>
      <vt:lpstr>De lege ferenda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Krivični postupci u predmetima seksualnog uznemiravanja</dc:title>
  <dc:creator>uiktadmin</dc:creator>
  <cp:lastModifiedBy>Mila Colic</cp:lastModifiedBy>
  <cp:revision>57</cp:revision>
  <dcterms:created xsi:type="dcterms:W3CDTF">2022-03-10T11:48:40Z</dcterms:created>
  <dcterms:modified xsi:type="dcterms:W3CDTF">2022-03-22T10:07:41Z</dcterms:modified>
</cp:coreProperties>
</file>