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1" r:id="rId5"/>
    <p:sldId id="259" r:id="rId6"/>
    <p:sldId id="260" r:id="rId7"/>
    <p:sldId id="261" r:id="rId8"/>
    <p:sldId id="262" r:id="rId9"/>
    <p:sldId id="263" r:id="rId10"/>
    <p:sldId id="264" r:id="rId11"/>
    <p:sldId id="265" r:id="rId12"/>
    <p:sldId id="266" r:id="rId13"/>
    <p:sldId id="267" r:id="rId14"/>
    <p:sldId id="268" r:id="rId15"/>
    <p:sldId id="269" r:id="rId16"/>
    <p:sldId id="279" r:id="rId17"/>
    <p:sldId id="280" r:id="rId18"/>
    <p:sldId id="270" r:id="rId19"/>
    <p:sldId id="271" r:id="rId20"/>
    <p:sldId id="272" r:id="rId21"/>
    <p:sldId id="289" r:id="rId22"/>
    <p:sldId id="290" r:id="rId23"/>
    <p:sldId id="273" r:id="rId24"/>
    <p:sldId id="274" r:id="rId25"/>
    <p:sldId id="275" r:id="rId26"/>
    <p:sldId id="276" r:id="rId27"/>
    <p:sldId id="281" r:id="rId28"/>
    <p:sldId id="277" r:id="rId29"/>
    <p:sldId id="282" r:id="rId30"/>
    <p:sldId id="286" r:id="rId31"/>
    <p:sldId id="287" r:id="rId32"/>
    <p:sldId id="278" r:id="rId33"/>
    <p:sldId id="283" r:id="rId34"/>
    <p:sldId id="284" r:id="rId35"/>
    <p:sldId id="285" r:id="rId36"/>
    <p:sldId id="288"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3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1DF90F-8180-48C8-8B9C-A4C42BA11AA2}"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AD38C-3000-4833-B31B-AA8901C21F39}" type="slidenum">
              <a:rPr lang="en-US" smtClean="0"/>
              <a:t>‹#›</a:t>
            </a:fld>
            <a:endParaRPr lang="en-US"/>
          </a:p>
        </p:txBody>
      </p:sp>
    </p:spTree>
    <p:extLst>
      <p:ext uri="{BB962C8B-B14F-4D97-AF65-F5344CB8AC3E}">
        <p14:creationId xmlns:p14="http://schemas.microsoft.com/office/powerpoint/2010/main" val="2617929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1DF90F-8180-48C8-8B9C-A4C42BA11AA2}"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AD38C-3000-4833-B31B-AA8901C21F39}" type="slidenum">
              <a:rPr lang="en-US" smtClean="0"/>
              <a:t>‹#›</a:t>
            </a:fld>
            <a:endParaRPr lang="en-US"/>
          </a:p>
        </p:txBody>
      </p:sp>
    </p:spTree>
    <p:extLst>
      <p:ext uri="{BB962C8B-B14F-4D97-AF65-F5344CB8AC3E}">
        <p14:creationId xmlns:p14="http://schemas.microsoft.com/office/powerpoint/2010/main" val="3053238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1DF90F-8180-48C8-8B9C-A4C42BA11AA2}"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AD38C-3000-4833-B31B-AA8901C21F39}" type="slidenum">
              <a:rPr lang="en-US" smtClean="0"/>
              <a:t>‹#›</a:t>
            </a:fld>
            <a:endParaRPr lang="en-US"/>
          </a:p>
        </p:txBody>
      </p:sp>
    </p:spTree>
    <p:extLst>
      <p:ext uri="{BB962C8B-B14F-4D97-AF65-F5344CB8AC3E}">
        <p14:creationId xmlns:p14="http://schemas.microsoft.com/office/powerpoint/2010/main" val="74399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1DF90F-8180-48C8-8B9C-A4C42BA11AA2}"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AD38C-3000-4833-B31B-AA8901C21F39}" type="slidenum">
              <a:rPr lang="en-US" smtClean="0"/>
              <a:t>‹#›</a:t>
            </a:fld>
            <a:endParaRPr lang="en-US"/>
          </a:p>
        </p:txBody>
      </p:sp>
    </p:spTree>
    <p:extLst>
      <p:ext uri="{BB962C8B-B14F-4D97-AF65-F5344CB8AC3E}">
        <p14:creationId xmlns:p14="http://schemas.microsoft.com/office/powerpoint/2010/main" val="3136249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51DF90F-8180-48C8-8B9C-A4C42BA11AA2}"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AD38C-3000-4833-B31B-AA8901C21F39}" type="slidenum">
              <a:rPr lang="en-US" smtClean="0"/>
              <a:t>‹#›</a:t>
            </a:fld>
            <a:endParaRPr lang="en-US"/>
          </a:p>
        </p:txBody>
      </p:sp>
    </p:spTree>
    <p:extLst>
      <p:ext uri="{BB962C8B-B14F-4D97-AF65-F5344CB8AC3E}">
        <p14:creationId xmlns:p14="http://schemas.microsoft.com/office/powerpoint/2010/main" val="1825374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1DF90F-8180-48C8-8B9C-A4C42BA11AA2}" type="datetimeFigureOut">
              <a:rPr lang="en-US" smtClean="0"/>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AD38C-3000-4833-B31B-AA8901C21F39}" type="slidenum">
              <a:rPr lang="en-US" smtClean="0"/>
              <a:t>‹#›</a:t>
            </a:fld>
            <a:endParaRPr lang="en-US"/>
          </a:p>
        </p:txBody>
      </p:sp>
    </p:spTree>
    <p:extLst>
      <p:ext uri="{BB962C8B-B14F-4D97-AF65-F5344CB8AC3E}">
        <p14:creationId xmlns:p14="http://schemas.microsoft.com/office/powerpoint/2010/main" val="1232475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1DF90F-8180-48C8-8B9C-A4C42BA11AA2}" type="datetimeFigureOut">
              <a:rPr lang="en-US" smtClean="0"/>
              <a:t>3/9/2022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6AD38C-3000-4833-B31B-AA8901C21F39}" type="slidenum">
              <a:rPr lang="en-US" smtClean="0"/>
              <a:t>‹#›</a:t>
            </a:fld>
            <a:endParaRPr lang="en-US"/>
          </a:p>
        </p:txBody>
      </p:sp>
    </p:spTree>
    <p:extLst>
      <p:ext uri="{BB962C8B-B14F-4D97-AF65-F5344CB8AC3E}">
        <p14:creationId xmlns:p14="http://schemas.microsoft.com/office/powerpoint/2010/main" val="194806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1DF90F-8180-48C8-8B9C-A4C42BA11AA2}" type="datetimeFigureOut">
              <a:rPr lang="en-US" smtClean="0"/>
              <a:t>3/9/2022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6AD38C-3000-4833-B31B-AA8901C21F39}" type="slidenum">
              <a:rPr lang="en-US" smtClean="0"/>
              <a:t>‹#›</a:t>
            </a:fld>
            <a:endParaRPr lang="en-US"/>
          </a:p>
        </p:txBody>
      </p:sp>
    </p:spTree>
    <p:extLst>
      <p:ext uri="{BB962C8B-B14F-4D97-AF65-F5344CB8AC3E}">
        <p14:creationId xmlns:p14="http://schemas.microsoft.com/office/powerpoint/2010/main" val="4128617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DF90F-8180-48C8-8B9C-A4C42BA11AA2}" type="datetimeFigureOut">
              <a:rPr lang="en-US" smtClean="0"/>
              <a:t>3/9/2022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6AD38C-3000-4833-B31B-AA8901C21F39}" type="slidenum">
              <a:rPr lang="en-US" smtClean="0"/>
              <a:t>‹#›</a:t>
            </a:fld>
            <a:endParaRPr lang="en-US"/>
          </a:p>
        </p:txBody>
      </p:sp>
    </p:spTree>
    <p:extLst>
      <p:ext uri="{BB962C8B-B14F-4D97-AF65-F5344CB8AC3E}">
        <p14:creationId xmlns:p14="http://schemas.microsoft.com/office/powerpoint/2010/main" val="3820950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1DF90F-8180-48C8-8B9C-A4C42BA11AA2}" type="datetimeFigureOut">
              <a:rPr lang="en-US" smtClean="0"/>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AD38C-3000-4833-B31B-AA8901C21F39}" type="slidenum">
              <a:rPr lang="en-US" smtClean="0"/>
              <a:t>‹#›</a:t>
            </a:fld>
            <a:endParaRPr lang="en-US"/>
          </a:p>
        </p:txBody>
      </p:sp>
    </p:spTree>
    <p:extLst>
      <p:ext uri="{BB962C8B-B14F-4D97-AF65-F5344CB8AC3E}">
        <p14:creationId xmlns:p14="http://schemas.microsoft.com/office/powerpoint/2010/main" val="1473080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1DF90F-8180-48C8-8B9C-A4C42BA11AA2}" type="datetimeFigureOut">
              <a:rPr lang="en-US" smtClean="0"/>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AD38C-3000-4833-B31B-AA8901C21F39}" type="slidenum">
              <a:rPr lang="en-US" smtClean="0"/>
              <a:t>‹#›</a:t>
            </a:fld>
            <a:endParaRPr lang="en-US"/>
          </a:p>
        </p:txBody>
      </p:sp>
    </p:spTree>
    <p:extLst>
      <p:ext uri="{BB962C8B-B14F-4D97-AF65-F5344CB8AC3E}">
        <p14:creationId xmlns:p14="http://schemas.microsoft.com/office/powerpoint/2010/main" val="2722585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1DF90F-8180-48C8-8B9C-A4C42BA11AA2}" type="datetimeFigureOut">
              <a:rPr lang="en-US" smtClean="0"/>
              <a:t>3/9/2022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6AD38C-3000-4833-B31B-AA8901C21F39}" type="slidenum">
              <a:rPr lang="en-US" smtClean="0"/>
              <a:t>‹#›</a:t>
            </a:fld>
            <a:endParaRPr lang="en-US"/>
          </a:p>
        </p:txBody>
      </p:sp>
    </p:spTree>
    <p:extLst>
      <p:ext uri="{BB962C8B-B14F-4D97-AF65-F5344CB8AC3E}">
        <p14:creationId xmlns:p14="http://schemas.microsoft.com/office/powerpoint/2010/main" val="763088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Latn-BA" dirty="0" smtClean="0"/>
              <a:t>EFEKTI PRIMJENE ZAKONA O ZAŠTITI PRAVA NA SUĐENJE U RAZUMNOM ROKU</a:t>
            </a:r>
            <a:endParaRPr lang="en-US" dirty="0"/>
          </a:p>
        </p:txBody>
      </p:sp>
      <p:sp>
        <p:nvSpPr>
          <p:cNvPr id="3" name="Subtitle 2"/>
          <p:cNvSpPr>
            <a:spLocks noGrp="1"/>
          </p:cNvSpPr>
          <p:nvPr>
            <p:ph type="subTitle" idx="1"/>
          </p:nvPr>
        </p:nvSpPr>
        <p:spPr/>
        <p:txBody>
          <a:bodyPr/>
          <a:lstStyle/>
          <a:p>
            <a:r>
              <a:rPr lang="sr-Latn-BA" dirty="0" smtClean="0"/>
              <a:t>STRAHINJA </a:t>
            </a:r>
            <a:r>
              <a:rPr lang="sr-Latn-BA" dirty="0" err="1" smtClean="0"/>
              <a:t>ĆURKOVIĆ</a:t>
            </a:r>
            <a:endParaRPr lang="sr-Latn-BA" dirty="0" smtClean="0"/>
          </a:p>
          <a:p>
            <a:r>
              <a:rPr lang="sr-Latn-BA" dirty="0" smtClean="0"/>
              <a:t>SUDIJA VRHOVNOG SUDA RS</a:t>
            </a:r>
            <a:endParaRPr lang="en-US" dirty="0"/>
          </a:p>
        </p:txBody>
      </p:sp>
    </p:spTree>
    <p:extLst>
      <p:ext uri="{BB962C8B-B14F-4D97-AF65-F5344CB8AC3E}">
        <p14:creationId xmlns:p14="http://schemas.microsoft.com/office/powerpoint/2010/main" val="3371617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9730"/>
            <a:ext cx="10515600" cy="1325563"/>
          </a:xfrm>
        </p:spPr>
        <p:txBody>
          <a:bodyPr/>
          <a:lstStyle/>
          <a:p>
            <a:pPr algn="ctr"/>
            <a:r>
              <a:rPr lang="sr-Latn-BA" dirty="0" smtClean="0"/>
              <a:t>STATISTIČKI PODACI</a:t>
            </a:r>
            <a:endParaRPr lang="en-US" dirty="0"/>
          </a:p>
        </p:txBody>
      </p:sp>
      <p:sp>
        <p:nvSpPr>
          <p:cNvPr id="3" name="Content Placeholder 2"/>
          <p:cNvSpPr>
            <a:spLocks noGrp="1"/>
          </p:cNvSpPr>
          <p:nvPr>
            <p:ph idx="1"/>
          </p:nvPr>
        </p:nvSpPr>
        <p:spPr/>
        <p:txBody>
          <a:bodyPr>
            <a:normAutofit fontScale="92500" lnSpcReduction="20000"/>
          </a:bodyPr>
          <a:lstStyle/>
          <a:p>
            <a:pPr algn="just"/>
            <a:r>
              <a:rPr lang="sr-Latn-BA" dirty="0" smtClean="0"/>
              <a:t>Ako se pogleda broj </a:t>
            </a:r>
            <a:r>
              <a:rPr lang="sr-Latn-BA" dirty="0" err="1" smtClean="0"/>
              <a:t>izjavljenih</a:t>
            </a:r>
            <a:r>
              <a:rPr lang="sr-Latn-BA" dirty="0" smtClean="0"/>
              <a:t> zahtjeva u prvoj godini primjene zakona, a on, prema dostavljenim podacima, iznosi 74, možemo zaključiti da to nije veliki broj </a:t>
            </a:r>
            <a:r>
              <a:rPr lang="sr-Latn-BA" dirty="0" err="1" smtClean="0"/>
              <a:t>izjavljenih</a:t>
            </a:r>
            <a:r>
              <a:rPr lang="sr-Latn-BA" dirty="0" smtClean="0"/>
              <a:t> zahtjeva. </a:t>
            </a:r>
          </a:p>
          <a:p>
            <a:pPr algn="just"/>
            <a:r>
              <a:rPr lang="sr-Latn-BA" dirty="0" smtClean="0"/>
              <a:t>Interesantno je da ima značajan broj sudova kojima nije podnesen nijedan zahtjev za ubrzanje postupka, kao što su: Osnovni sud Mrkonjić Grad, </a:t>
            </a:r>
            <a:r>
              <a:rPr lang="sr-Latn-BA" dirty="0" err="1" smtClean="0"/>
              <a:t>Šamac</a:t>
            </a:r>
            <a:r>
              <a:rPr lang="sr-Latn-BA" dirty="0" smtClean="0"/>
              <a:t>, Modriča, Kozarska Dubica, Novi Grad, Okružni privredni sud Istočno </a:t>
            </a:r>
            <a:r>
              <a:rPr lang="sr-Latn-BA" dirty="0"/>
              <a:t>S</a:t>
            </a:r>
            <a:r>
              <a:rPr lang="sr-Latn-BA" dirty="0" smtClean="0"/>
              <a:t>arajevo, Okružni privredni sud Prijedor i Okružni privredni sud Bijeljina; Okružni sud Istočno Sarajevo. </a:t>
            </a:r>
          </a:p>
          <a:p>
            <a:pPr algn="just"/>
            <a:r>
              <a:rPr lang="sr-Latn-BA" dirty="0" smtClean="0"/>
              <a:t>Bilo bi dobro vidjeti izvještaje tih sudova za 2021. godinu pa izvršiti analizu broja neriješenih predmeta, broja predmeta iz prethodnih i ranijih godina, broja zaostalih predmeta i tome slično. </a:t>
            </a:r>
          </a:p>
          <a:p>
            <a:pPr algn="just"/>
            <a:r>
              <a:rPr lang="sr-Latn-BA" dirty="0" smtClean="0"/>
              <a:t>Tek tada bismo imali jasniju sliku i razloge zbog čega ovaj pravni lijek nije češće korišćen.</a:t>
            </a:r>
            <a:endParaRPr lang="en-US" dirty="0"/>
          </a:p>
        </p:txBody>
      </p:sp>
    </p:spTree>
    <p:extLst>
      <p:ext uri="{BB962C8B-B14F-4D97-AF65-F5344CB8AC3E}">
        <p14:creationId xmlns:p14="http://schemas.microsoft.com/office/powerpoint/2010/main" val="753680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MOGUĆI RAZLOZI NE IZJAVLJIVANJA OVOG PRAVNOG SREDSTVA</a:t>
            </a:r>
            <a:endParaRPr lang="en-US" dirty="0"/>
          </a:p>
        </p:txBody>
      </p:sp>
      <p:sp>
        <p:nvSpPr>
          <p:cNvPr id="3" name="Content Placeholder 2"/>
          <p:cNvSpPr>
            <a:spLocks noGrp="1"/>
          </p:cNvSpPr>
          <p:nvPr>
            <p:ph idx="1"/>
          </p:nvPr>
        </p:nvSpPr>
        <p:spPr/>
        <p:txBody>
          <a:bodyPr>
            <a:normAutofit lnSpcReduction="10000"/>
          </a:bodyPr>
          <a:lstStyle/>
          <a:p>
            <a:pPr algn="just"/>
            <a:r>
              <a:rPr lang="sr-Latn-BA" dirty="0" smtClean="0"/>
              <a:t>To može biti činjenica da sa zakonom nisu dovoljno upoznate stranke pa ga rijetko ili uopšte ne koriste, i ako prihvatimo da nisu stranke dovoljno upoznate sa ovim pravom iz zakona onda se postavlja logično pitanje zašto ih advokati, kao punomoćnici stranaka, ne podnose.</a:t>
            </a:r>
          </a:p>
          <a:p>
            <a:pPr algn="just"/>
            <a:r>
              <a:rPr lang="sr-Latn-BA" dirty="0" smtClean="0"/>
              <a:t>Teško je povjerovati da su svi sudovi, kojima nije podnesen nijedan zahtjev u prvoj godini njegove primjene, ažurni.</a:t>
            </a:r>
          </a:p>
          <a:p>
            <a:pPr algn="just"/>
            <a:r>
              <a:rPr lang="sr-Latn-BA" dirty="0" smtClean="0"/>
              <a:t>Treba ukazati da pored ovog pravnog lijeka koji je zaista efikasno pravno sredstvo na raspolaganju strankama i advokatima stoji i urgencija predsjedniku suda i obraćanje </a:t>
            </a:r>
            <a:r>
              <a:rPr lang="sr-Latn-BA" dirty="0" err="1" smtClean="0"/>
              <a:t>Ombudsmanu</a:t>
            </a:r>
            <a:r>
              <a:rPr lang="sr-Latn-BA" dirty="0" smtClean="0"/>
              <a:t> BiH (primjer Okružnog privrednog suda u Bijeljini). </a:t>
            </a:r>
            <a:endParaRPr lang="en-US" dirty="0"/>
          </a:p>
        </p:txBody>
      </p:sp>
    </p:spTree>
    <p:extLst>
      <p:ext uri="{BB962C8B-B14F-4D97-AF65-F5344CB8AC3E}">
        <p14:creationId xmlns:p14="http://schemas.microsoft.com/office/powerpoint/2010/main" val="2834989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ANALIZA PRIKUPLJENIH PODATAKA</a:t>
            </a:r>
            <a:endParaRPr lang="en-US" dirty="0"/>
          </a:p>
        </p:txBody>
      </p:sp>
      <p:sp>
        <p:nvSpPr>
          <p:cNvPr id="3" name="Content Placeholder 2"/>
          <p:cNvSpPr>
            <a:spLocks noGrp="1"/>
          </p:cNvSpPr>
          <p:nvPr>
            <p:ph idx="1"/>
          </p:nvPr>
        </p:nvSpPr>
        <p:spPr/>
        <p:txBody>
          <a:bodyPr/>
          <a:lstStyle/>
          <a:p>
            <a:pPr algn="just"/>
            <a:r>
              <a:rPr lang="sr-Latn-BA" dirty="0" smtClean="0"/>
              <a:t>Ukupno je sudovima svih nivoa, prema dostavljenim podacima podnesena su 74 zahtjeva za ubrzanje postupka. </a:t>
            </a:r>
          </a:p>
          <a:p>
            <a:pPr algn="just"/>
            <a:r>
              <a:rPr lang="sr-Latn-BA" dirty="0" smtClean="0"/>
              <a:t>Od tog broja podnesenih zahtjeva odbačeno je po članu 11 stav 1 Zakona (neuredan zahtjev ili ne sadrži obavezne elemente iz člana 7 Zakona ili je podnesen od neovlašćenog lica) 5 zahtjeva. </a:t>
            </a:r>
          </a:p>
          <a:p>
            <a:pPr algn="just"/>
            <a:r>
              <a:rPr lang="sr-Latn-BA" dirty="0" smtClean="0"/>
              <a:t>Od ukupno podnesena 74 zahtjeva, po članu 11 stav 2 Zakona kao očigledno neosnovan odbijeno je 7 zahtjeva. </a:t>
            </a:r>
          </a:p>
          <a:p>
            <a:pPr algn="just"/>
            <a:r>
              <a:rPr lang="sr-Latn-BA" dirty="0" smtClean="0"/>
              <a:t>Od ukupno podnesena 74 zahtjeva, po članu 11 stav 3 Zakona kao neosnovano odbijeno je 37 zahtjeva. </a:t>
            </a:r>
            <a:endParaRPr lang="en-US" dirty="0"/>
          </a:p>
        </p:txBody>
      </p:sp>
    </p:spTree>
    <p:extLst>
      <p:ext uri="{BB962C8B-B14F-4D97-AF65-F5344CB8AC3E}">
        <p14:creationId xmlns:p14="http://schemas.microsoft.com/office/powerpoint/2010/main" val="3109493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ANALIZA PRIKUPLJENIH PODATAKA</a:t>
            </a:r>
            <a:endParaRPr lang="en-US" dirty="0"/>
          </a:p>
        </p:txBody>
      </p:sp>
      <p:sp>
        <p:nvSpPr>
          <p:cNvPr id="3" name="Content Placeholder 2"/>
          <p:cNvSpPr>
            <a:spLocks noGrp="1"/>
          </p:cNvSpPr>
          <p:nvPr>
            <p:ph idx="1"/>
          </p:nvPr>
        </p:nvSpPr>
        <p:spPr/>
        <p:txBody>
          <a:bodyPr/>
          <a:lstStyle/>
          <a:p>
            <a:pPr algn="just"/>
            <a:r>
              <a:rPr lang="sr-Latn-BA" dirty="0" smtClean="0"/>
              <a:t>Od ukupno podnesena 74 zahtjeva po članu 12 stav 1 usvojeno je 10 zahtjeva stranaka za ubrzanje postupka. </a:t>
            </a:r>
          </a:p>
          <a:p>
            <a:pPr algn="just"/>
            <a:r>
              <a:rPr lang="sr-Latn-BA" dirty="0" smtClean="0"/>
              <a:t>Od ukupnog broja dostavljenih odluka postupak je okončan dostavljanjem obavještenja podnosiocu zahtjeva (član 14) u 1 i to nije bio klasičan zahtjev, već urgencija koju je predsjednica Okružnog privrednog suda Bijeljina pravilno prihvatila kao zahtjev za ubrzanje postupka. </a:t>
            </a:r>
          </a:p>
          <a:p>
            <a:pPr algn="just"/>
            <a:r>
              <a:rPr lang="sr-Latn-BA" dirty="0" smtClean="0"/>
              <a:t>Protiv odluka predsjednika </a:t>
            </a:r>
            <a:r>
              <a:rPr lang="sr-Latn-BA" dirty="0" err="1" smtClean="0"/>
              <a:t>nižestepenih</a:t>
            </a:r>
            <a:r>
              <a:rPr lang="sr-Latn-BA" dirty="0" smtClean="0"/>
              <a:t> sudova izjavljeno je 7 žalbi, od kojih su 3 usvojene, a njih 4 odbijene. </a:t>
            </a:r>
          </a:p>
          <a:p>
            <a:endParaRPr lang="en-US" dirty="0"/>
          </a:p>
        </p:txBody>
      </p:sp>
    </p:spTree>
    <p:extLst>
      <p:ext uri="{BB962C8B-B14F-4D97-AF65-F5344CB8AC3E}">
        <p14:creationId xmlns:p14="http://schemas.microsoft.com/office/powerpoint/2010/main" val="1790471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ANALIZA PRIKUPLJENIH PODATAKA</a:t>
            </a:r>
            <a:endParaRPr lang="en-US" dirty="0"/>
          </a:p>
        </p:txBody>
      </p:sp>
      <p:sp>
        <p:nvSpPr>
          <p:cNvPr id="3" name="Content Placeholder 2"/>
          <p:cNvSpPr>
            <a:spLocks noGrp="1"/>
          </p:cNvSpPr>
          <p:nvPr>
            <p:ph idx="1"/>
          </p:nvPr>
        </p:nvSpPr>
        <p:spPr/>
        <p:txBody>
          <a:bodyPr>
            <a:normAutofit/>
          </a:bodyPr>
          <a:lstStyle/>
          <a:p>
            <a:pPr algn="just"/>
            <a:r>
              <a:rPr lang="sr-Latn-BA" dirty="0" smtClean="0"/>
              <a:t>Vrijedno je pomenuti odlučivanje predsjednika Višeg privrednog suda koji je od ukupno podnesene 3 žalbe, uvažio sve 3 žalbe, preinačio odluke predsjednika </a:t>
            </a:r>
            <a:r>
              <a:rPr lang="sr-Latn-BA" dirty="0" err="1" smtClean="0"/>
              <a:t>nižestepenih</a:t>
            </a:r>
            <a:r>
              <a:rPr lang="sr-Latn-BA" dirty="0" smtClean="0"/>
              <a:t> sudova i našao da je bilo neopravdanog odugovlačenja u postupanju u tim </a:t>
            </a:r>
            <a:r>
              <a:rPr lang="sr-Latn-BA" dirty="0" err="1" smtClean="0"/>
              <a:t>ožalbenim</a:t>
            </a:r>
            <a:r>
              <a:rPr lang="sr-Latn-BA" dirty="0" smtClean="0"/>
              <a:t> predmetima te naložio da se bez odlaganja preduzmu odgovarajuće procesne radnje i odluči o zahtjevima stranaka.</a:t>
            </a:r>
            <a:endParaRPr lang="en-US" dirty="0"/>
          </a:p>
        </p:txBody>
      </p:sp>
    </p:spTree>
    <p:extLst>
      <p:ext uri="{BB962C8B-B14F-4D97-AF65-F5344CB8AC3E}">
        <p14:creationId xmlns:p14="http://schemas.microsoft.com/office/powerpoint/2010/main" val="3783983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ANALIZA PRIKUPLJENIH PODATAKA</a:t>
            </a:r>
            <a:endParaRPr lang="en-US" dirty="0"/>
          </a:p>
        </p:txBody>
      </p:sp>
      <p:sp>
        <p:nvSpPr>
          <p:cNvPr id="3" name="Content Placeholder 2"/>
          <p:cNvSpPr>
            <a:spLocks noGrp="1"/>
          </p:cNvSpPr>
          <p:nvPr>
            <p:ph idx="1"/>
          </p:nvPr>
        </p:nvSpPr>
        <p:spPr/>
        <p:txBody>
          <a:bodyPr>
            <a:normAutofit/>
          </a:bodyPr>
          <a:lstStyle/>
          <a:p>
            <a:pPr algn="just"/>
            <a:r>
              <a:rPr lang="sr-Latn-BA" dirty="0" smtClean="0"/>
              <a:t>U jednom slučaju radilo se o izvršnom predmetu, u kojem je utvrđeno da se postupak neopravdano odugovlači, jer je prijedlog za izvršenje podnesen 2017. godine kada je i doneseno rješenje o izvršenju ali izvršenje nije sprovedeno do dana odlučivanja o zahtjevu (8.4.2021.) Predmet je bio 3 puta </a:t>
            </a:r>
            <a:r>
              <a:rPr lang="sr-Latn-BA" dirty="0" err="1" smtClean="0"/>
              <a:t>presigniran</a:t>
            </a:r>
            <a:r>
              <a:rPr lang="sr-Latn-BA" dirty="0" smtClean="0"/>
              <a:t> na drugog sudiju, a kod </a:t>
            </a:r>
            <a:r>
              <a:rPr lang="sr-Latn-BA" dirty="0" err="1" smtClean="0"/>
              <a:t>postupajućeg</a:t>
            </a:r>
            <a:r>
              <a:rPr lang="sr-Latn-BA" dirty="0" smtClean="0"/>
              <a:t> sudije </a:t>
            </a:r>
            <a:r>
              <a:rPr lang="sr-Latn-BA" smtClean="0"/>
              <a:t>je od 8.12.2020</a:t>
            </a:r>
            <a:r>
              <a:rPr lang="sr-Latn-BA" dirty="0" smtClean="0"/>
              <a:t>. godine. U spisu imaju 4 urgencije tražioca izvršenja, pa je utvrđeno da se postupak neopravdano odugovlači i naloženo sudu da bez odugovlačenja preduzme sve propisane procesne radnje u rokovima propisanim ZIP, posebno ukazujući na član 5 ZIP kojim je regulisano hitno postupanje u izvršnim predmetima.</a:t>
            </a:r>
          </a:p>
        </p:txBody>
      </p:sp>
    </p:spTree>
    <p:extLst>
      <p:ext uri="{BB962C8B-B14F-4D97-AF65-F5344CB8AC3E}">
        <p14:creationId xmlns:p14="http://schemas.microsoft.com/office/powerpoint/2010/main" val="2598777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ANALIZA PRIKUPLJENIH PODATAKA</a:t>
            </a:r>
            <a:endParaRPr lang="en-US" dirty="0"/>
          </a:p>
        </p:txBody>
      </p:sp>
      <p:sp>
        <p:nvSpPr>
          <p:cNvPr id="3" name="Content Placeholder 2"/>
          <p:cNvSpPr>
            <a:spLocks noGrp="1"/>
          </p:cNvSpPr>
          <p:nvPr>
            <p:ph idx="1"/>
          </p:nvPr>
        </p:nvSpPr>
        <p:spPr/>
        <p:txBody>
          <a:bodyPr>
            <a:normAutofit fontScale="92500" lnSpcReduction="10000"/>
          </a:bodyPr>
          <a:lstStyle/>
          <a:p>
            <a:pPr algn="just"/>
            <a:r>
              <a:rPr lang="sr-Latn-BA" dirty="0" smtClean="0"/>
              <a:t>U drugom </a:t>
            </a:r>
            <a:r>
              <a:rPr lang="sr-Latn-BA" dirty="0"/>
              <a:t>predmetu radilo se o zahtjevu </a:t>
            </a:r>
            <a:r>
              <a:rPr lang="sr-Latn-BA" dirty="0" smtClean="0"/>
              <a:t>povjerioca stečajne mase za isplatu troškova </a:t>
            </a:r>
            <a:r>
              <a:rPr lang="sr-Latn-BA" dirty="0"/>
              <a:t>postupka koji su bili dosuđeni </a:t>
            </a:r>
            <a:r>
              <a:rPr lang="sr-Latn-BA" dirty="0" smtClean="0"/>
              <a:t>pravnosnažnom presudom u parničnom postupku, </a:t>
            </a:r>
            <a:r>
              <a:rPr lang="sr-Latn-BA" dirty="0"/>
              <a:t>a o njima nije bila donesena odluka jer je </a:t>
            </a:r>
            <a:r>
              <a:rPr lang="sr-Latn-BA" dirty="0" err="1"/>
              <a:t>nižestepeni</a:t>
            </a:r>
            <a:r>
              <a:rPr lang="sr-Latn-BA" dirty="0"/>
              <a:t> sud smatrao da okončanjem stečajnog postupka nema mogućnosti odlučivanja i u tom smislu je </a:t>
            </a:r>
            <a:r>
              <a:rPr lang="sr-Latn-BA" dirty="0" smtClean="0"/>
              <a:t>postupajući sudija samo </a:t>
            </a:r>
            <a:r>
              <a:rPr lang="sr-Latn-BA" dirty="0"/>
              <a:t>obavještenjem odgovorio stranci na njen zahtjev za </a:t>
            </a:r>
            <a:r>
              <a:rPr lang="sr-Latn-BA" dirty="0" smtClean="0"/>
              <a:t>isplatu </a:t>
            </a:r>
            <a:r>
              <a:rPr lang="sr-Latn-BA" dirty="0"/>
              <a:t>troškova </a:t>
            </a:r>
            <a:r>
              <a:rPr lang="sr-Latn-BA" dirty="0" smtClean="0"/>
              <a:t>postupka da je stečajni postupak okončan 2015. god. i da nije moguće sprovesti namirenje. Međutim, predsjednik Višeg privrednog suda je uvažio žalbu i naložio </a:t>
            </a:r>
            <a:r>
              <a:rPr lang="sr-Latn-BA" dirty="0" err="1" smtClean="0"/>
              <a:t>nižestepenom</a:t>
            </a:r>
            <a:r>
              <a:rPr lang="sr-Latn-BA" dirty="0" smtClean="0"/>
              <a:t> sudu da bez odlaganja donese odluku o zahtjevu povjerioca stečajne mase, ne prejudicirajući kakva će biti odluka suda. Ovdje sud nije odlučio o zahtjevu stranke u osnovnom predmetu, a obavještenje suda se ne može smatrati odlukom.</a:t>
            </a:r>
            <a:endParaRPr lang="sr-Latn-BA" dirty="0"/>
          </a:p>
        </p:txBody>
      </p:sp>
    </p:spTree>
    <p:extLst>
      <p:ext uri="{BB962C8B-B14F-4D97-AF65-F5344CB8AC3E}">
        <p14:creationId xmlns:p14="http://schemas.microsoft.com/office/powerpoint/2010/main" val="839608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ANALIZA PRIKUPLJENIH PODATAKA</a:t>
            </a:r>
            <a:endParaRPr lang="en-US" dirty="0"/>
          </a:p>
        </p:txBody>
      </p:sp>
      <p:sp>
        <p:nvSpPr>
          <p:cNvPr id="3" name="Content Placeholder 2"/>
          <p:cNvSpPr>
            <a:spLocks noGrp="1"/>
          </p:cNvSpPr>
          <p:nvPr>
            <p:ph idx="1"/>
          </p:nvPr>
        </p:nvSpPr>
        <p:spPr/>
        <p:txBody>
          <a:bodyPr/>
          <a:lstStyle/>
          <a:p>
            <a:pPr algn="just"/>
            <a:r>
              <a:rPr lang="sr-Latn-BA" dirty="0"/>
              <a:t>U trećem </a:t>
            </a:r>
            <a:r>
              <a:rPr lang="sr-Latn-BA" dirty="0" smtClean="0"/>
              <a:t>slučaju, 2015. godine podnesen je prijedlog za provođenje likvidacionog postupka, a zahtjev za ubrzanje postupka 2021. godine, koji je odbijen od strane predsjednika okružnog privrednog suda. Međutim, predsjednik Višeg privrednog suda je uvažio žalbu i zaključio da je došlo do neopravdanog odlaganja, jer </a:t>
            </a:r>
            <a:r>
              <a:rPr lang="sr-Latn-BA" dirty="0" err="1" smtClean="0"/>
              <a:t>nižestepeni</a:t>
            </a:r>
            <a:r>
              <a:rPr lang="sr-Latn-BA" dirty="0" smtClean="0"/>
              <a:t> sud više od 6 godina nije donio nikakvu odluku bilo meritornu bilo procesnu. </a:t>
            </a:r>
            <a:endParaRPr lang="en-US" dirty="0"/>
          </a:p>
          <a:p>
            <a:endParaRPr lang="en-US" dirty="0"/>
          </a:p>
        </p:txBody>
      </p:sp>
    </p:spTree>
    <p:extLst>
      <p:ext uri="{BB962C8B-B14F-4D97-AF65-F5344CB8AC3E}">
        <p14:creationId xmlns:p14="http://schemas.microsoft.com/office/powerpoint/2010/main" val="3875711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ANALIZA PRIKUPLJENIH PODATAKA</a:t>
            </a:r>
            <a:endParaRPr lang="en-US" dirty="0"/>
          </a:p>
        </p:txBody>
      </p:sp>
      <p:sp>
        <p:nvSpPr>
          <p:cNvPr id="3" name="Content Placeholder 2"/>
          <p:cNvSpPr>
            <a:spLocks noGrp="1"/>
          </p:cNvSpPr>
          <p:nvPr>
            <p:ph idx="1"/>
          </p:nvPr>
        </p:nvSpPr>
        <p:spPr/>
        <p:txBody>
          <a:bodyPr/>
          <a:lstStyle/>
          <a:p>
            <a:pPr algn="just"/>
            <a:r>
              <a:rPr lang="sr-Latn-BA" dirty="0" smtClean="0"/>
              <a:t>Ako se analizira kvalitet odluka može se uočiti da su sudovi u pravilu davali opširna i zadovoljavajuća obrazloženja, možda, nekada i nepotrebno kada sam predmet nije ni iziskivao da se daju šira obrazloženja.</a:t>
            </a:r>
          </a:p>
          <a:p>
            <a:pPr algn="just"/>
            <a:r>
              <a:rPr lang="sr-Latn-BA" dirty="0" smtClean="0"/>
              <a:t>Primjera radi ako je stranka podnijela zahtjev za ubrzanje postupka, a sud donio odluku u osnovnom predmetu prije odlučivanja o zahtjevu, onda sud nema potrebu obrazlaganja na široko razloga koji su uticali na dužinu trajanja postupka do donošenja odluke. Ovdje je samo važno da je odluka u predmetu donesena prije odlučivanja o zahtjevu za ubrzanje postupka. </a:t>
            </a:r>
          </a:p>
          <a:p>
            <a:pPr marL="0" indent="0">
              <a:buNone/>
            </a:pPr>
            <a:endParaRPr lang="en-US" dirty="0"/>
          </a:p>
        </p:txBody>
      </p:sp>
    </p:spTree>
    <p:extLst>
      <p:ext uri="{BB962C8B-B14F-4D97-AF65-F5344CB8AC3E}">
        <p14:creationId xmlns:p14="http://schemas.microsoft.com/office/powerpoint/2010/main" val="267113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ANALIZA PRIKUPLJENIH PODATAKA</a:t>
            </a:r>
            <a:endParaRPr lang="en-US" dirty="0"/>
          </a:p>
        </p:txBody>
      </p:sp>
      <p:sp>
        <p:nvSpPr>
          <p:cNvPr id="3" name="Content Placeholder 2"/>
          <p:cNvSpPr>
            <a:spLocks noGrp="1"/>
          </p:cNvSpPr>
          <p:nvPr>
            <p:ph idx="1"/>
          </p:nvPr>
        </p:nvSpPr>
        <p:spPr/>
        <p:txBody>
          <a:bodyPr>
            <a:normAutofit fontScale="92500" lnSpcReduction="10000"/>
          </a:bodyPr>
          <a:lstStyle/>
          <a:p>
            <a:pPr algn="just"/>
            <a:r>
              <a:rPr lang="sr-Latn-BA" dirty="0" smtClean="0"/>
              <a:t>Analiza ovih kriterijuma je od značaja kada sud odbije zahtjev za ubrzanje postupka nalazeći da na strani suda nema okolnosti koje ukazuju na odugovlačenje postupka. Isto tako ove okolnosti su od važnosti kod odlučivanja o osnovanosti tužbe za novčano obeštećenje, ali ne moraju biti odlučujuće.</a:t>
            </a:r>
          </a:p>
          <a:p>
            <a:pPr algn="just"/>
            <a:r>
              <a:rPr lang="sr-Latn-BA" dirty="0"/>
              <a:t>U raspravi prilikom donošenja Zakona bilo je pitanje kada će zahtjev biti očigledno neosnovan, pa zahtjev je očigledno neosnovan ako je predmet okončan na koji se zahtjev odnosi. Onda nema svrhe ni značaja ispitivati kriterijume iz Zakona koji </a:t>
            </a:r>
            <a:r>
              <a:rPr lang="sr-Latn-BA" dirty="0" smtClean="0"/>
              <a:t>se tiču dužine </a:t>
            </a:r>
            <a:r>
              <a:rPr lang="sr-Latn-BA" dirty="0"/>
              <a:t>trajanja postupka, jer je svrha zahtjeva za ubrzanje postupka iscrpljena donošenjem sudske odluke u osnovnom predmetu. </a:t>
            </a:r>
          </a:p>
          <a:p>
            <a:pPr marL="0" indent="0" algn="just">
              <a:buNone/>
            </a:pPr>
            <a:r>
              <a:rPr lang="sr-Latn-BA" dirty="0" smtClean="0"/>
              <a:t> </a:t>
            </a:r>
            <a:endParaRPr lang="en-US" dirty="0"/>
          </a:p>
        </p:txBody>
      </p:sp>
    </p:spTree>
    <p:extLst>
      <p:ext uri="{BB962C8B-B14F-4D97-AF65-F5344CB8AC3E}">
        <p14:creationId xmlns:p14="http://schemas.microsoft.com/office/powerpoint/2010/main" val="2396895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ZAKON O ZAŠTITI PRAVA NA SUĐENJE U RAZUMNOM ROKU</a:t>
            </a:r>
            <a:endParaRPr lang="en-US" dirty="0"/>
          </a:p>
        </p:txBody>
      </p:sp>
      <p:sp>
        <p:nvSpPr>
          <p:cNvPr id="3" name="Content Placeholder 2"/>
          <p:cNvSpPr>
            <a:spLocks noGrp="1"/>
          </p:cNvSpPr>
          <p:nvPr>
            <p:ph idx="1"/>
          </p:nvPr>
        </p:nvSpPr>
        <p:spPr/>
        <p:txBody>
          <a:bodyPr/>
          <a:lstStyle/>
          <a:p>
            <a:pPr algn="just"/>
            <a:r>
              <a:rPr lang="sr-Latn-BA" dirty="0" smtClean="0"/>
              <a:t>Zakon o zaštiti prava na suđenje u razumnom roku kao što smo čuli Narodna skupština Republike Srpske je donijela na XII redovnoj sjednici 2</a:t>
            </a:r>
            <a:r>
              <a:rPr lang="sr-Cyrl-BA" dirty="0" smtClean="0"/>
              <a:t>4</a:t>
            </a:r>
            <a:r>
              <a:rPr lang="sr-Latn-BA" dirty="0" smtClean="0"/>
              <a:t>. septembra 2020. godine i isti je objavljen u </a:t>
            </a:r>
            <a:r>
              <a:rPr lang="sr-Cyrl-BA" dirty="0" smtClean="0"/>
              <a:t>„</a:t>
            </a:r>
            <a:r>
              <a:rPr lang="sr-Latn-BA" dirty="0" smtClean="0"/>
              <a:t>Službenom glasniku </a:t>
            </a:r>
            <a:r>
              <a:rPr lang="sr-Cyrl-BA" dirty="0" smtClean="0"/>
              <a:t>РС“, </a:t>
            </a:r>
            <a:r>
              <a:rPr lang="sr-Latn-BA" dirty="0" smtClean="0"/>
              <a:t>broj 99/20 od </a:t>
            </a:r>
            <a:r>
              <a:rPr lang="sr-Cyrl-BA" dirty="0" smtClean="0"/>
              <a:t>7</a:t>
            </a:r>
            <a:r>
              <a:rPr lang="sr-Latn-BA" dirty="0" smtClean="0"/>
              <a:t>. oktobra 2020. godine, a stupio je na pravnu snagu 01.01.2021. godine, od kada se počeo i primjenjivati.</a:t>
            </a:r>
            <a:endParaRPr lang="en-US" dirty="0"/>
          </a:p>
        </p:txBody>
      </p:sp>
    </p:spTree>
    <p:extLst>
      <p:ext uri="{BB962C8B-B14F-4D97-AF65-F5344CB8AC3E}">
        <p14:creationId xmlns:p14="http://schemas.microsoft.com/office/powerpoint/2010/main" val="30107141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PRAKSA OSNOVNIH SUDOVA</a:t>
            </a:r>
            <a:endParaRPr lang="en-US" dirty="0"/>
          </a:p>
        </p:txBody>
      </p:sp>
      <p:sp>
        <p:nvSpPr>
          <p:cNvPr id="3" name="Content Placeholder 2"/>
          <p:cNvSpPr>
            <a:spLocks noGrp="1"/>
          </p:cNvSpPr>
          <p:nvPr>
            <p:ph idx="1"/>
          </p:nvPr>
        </p:nvSpPr>
        <p:spPr/>
        <p:txBody>
          <a:bodyPr>
            <a:normAutofit fontScale="92500"/>
          </a:bodyPr>
          <a:lstStyle/>
          <a:p>
            <a:pPr algn="just"/>
            <a:r>
              <a:rPr lang="sr-Latn-BA" dirty="0" smtClean="0"/>
              <a:t>Od ukupno dostavljenih odluka u kojima su postupali predsjednici osnovnih sudova, a takvih odluka je bilo 46, odbačena su 4 zahtjeva, a odbijeno 3 zahtjeva kao očigledno neosnovana, dok je odbijeno kao neosnovana 31 zahtjev, a usvojeno je tek 5 zahtjeva, 3 su završena na drugi način. </a:t>
            </a:r>
          </a:p>
          <a:p>
            <a:pPr algn="just"/>
            <a:r>
              <a:rPr lang="sr-Latn-BA" dirty="0" smtClean="0"/>
              <a:t>Analizom ovih odluka može se uočiti da su neki sudovi davali adekvatna obrazloženja prilikom odbijanja zahtjeva za ubrzanje postupka, dok se drugi sudovi nisu bavili analizom kriterijuma koji utiču na dužinu postupka već su se prilikom </a:t>
            </a:r>
            <a:r>
              <a:rPr lang="sr-Latn-BA" dirty="0"/>
              <a:t>odbijanja zahtjeva </a:t>
            </a:r>
            <a:r>
              <a:rPr lang="sr-Latn-BA" dirty="0" smtClean="0"/>
              <a:t>zadovoljili zaključkom da nije bilo neopravdanog odugovlačenja od strane suda ili da predmet nije riješen iz objektivnih razloga, a da se uopšte ne navedu ti objektivni razlozi niti se da obrazloženje o opravdanosti tih razloga. </a:t>
            </a:r>
            <a:endParaRPr lang="en-US" dirty="0"/>
          </a:p>
        </p:txBody>
      </p:sp>
    </p:spTree>
    <p:extLst>
      <p:ext uri="{BB962C8B-B14F-4D97-AF65-F5344CB8AC3E}">
        <p14:creationId xmlns:p14="http://schemas.microsoft.com/office/powerpoint/2010/main" val="2576741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Osnovni sud </a:t>
            </a:r>
            <a:r>
              <a:rPr lang="sr-Latn-BA" dirty="0"/>
              <a:t>B</a:t>
            </a:r>
            <a:r>
              <a:rPr lang="sr-Latn-BA" dirty="0" smtClean="0"/>
              <a:t>anjaluka</a:t>
            </a:r>
            <a:endParaRPr lang="en-US" dirty="0"/>
          </a:p>
        </p:txBody>
      </p:sp>
      <p:sp>
        <p:nvSpPr>
          <p:cNvPr id="3" name="Content Placeholder 2"/>
          <p:cNvSpPr>
            <a:spLocks noGrp="1"/>
          </p:cNvSpPr>
          <p:nvPr>
            <p:ph idx="1"/>
          </p:nvPr>
        </p:nvSpPr>
        <p:spPr/>
        <p:txBody>
          <a:bodyPr/>
          <a:lstStyle/>
          <a:p>
            <a:pPr algn="just"/>
            <a:r>
              <a:rPr lang="sr-Latn-BA" dirty="0" smtClean="0"/>
              <a:t>Od ukupno 26 zahtjeva: 17 zahtjeva je odbijeno po članu 11 stav 3; 4 zahtjeva su odbijena po članu 11 stav 2 kao očigledno neosnovana, jer su predmeti okončani; 2 zahtjeva su povučena; 1 zahtjev je odbačen kao nedopušten (postupak stavljanja klauzule pravnosnažnosti); 1 je odbačen kao neuredan i 1 je odbačen kao nedopušten po članu 34 jer se predmet nalazi po apelaciji </a:t>
            </a:r>
            <a:r>
              <a:rPr lang="sr-Latn-BA" dirty="0" err="1" smtClean="0"/>
              <a:t>pred</a:t>
            </a:r>
            <a:r>
              <a:rPr lang="sr-Latn-BA" dirty="0" smtClean="0"/>
              <a:t> Ustavnim sudom BiH.</a:t>
            </a:r>
          </a:p>
          <a:p>
            <a:r>
              <a:rPr lang="sr-Latn-BA" dirty="0" smtClean="0"/>
              <a:t>Radilo se uglavnom o vanparničnim predmetima, izvršnim i krivičnim.</a:t>
            </a:r>
          </a:p>
          <a:p>
            <a:pPr algn="just"/>
            <a:r>
              <a:rPr lang="sr-Latn-BA" dirty="0" smtClean="0"/>
              <a:t>Obrazloženja za odbijanje su bila da se predmeti rješavaju po redoslijedu prema Uputstvu </a:t>
            </a:r>
            <a:r>
              <a:rPr lang="sr-Latn-BA" dirty="0" err="1" smtClean="0"/>
              <a:t>VSTS</a:t>
            </a:r>
            <a:r>
              <a:rPr lang="sr-Latn-BA" dirty="0" smtClean="0"/>
              <a:t> i da je sudija preduzimao sve </a:t>
            </a:r>
            <a:r>
              <a:rPr lang="sr-Latn-BA" dirty="0" err="1" smtClean="0"/>
              <a:t>rdnje</a:t>
            </a:r>
            <a:r>
              <a:rPr lang="sr-Latn-BA" dirty="0" smtClean="0"/>
              <a:t> u skladu sa rokovima iz procesnih zakona.</a:t>
            </a:r>
            <a:endParaRPr lang="en-US" dirty="0"/>
          </a:p>
        </p:txBody>
      </p:sp>
    </p:spTree>
    <p:extLst>
      <p:ext uri="{BB962C8B-B14F-4D97-AF65-F5344CB8AC3E}">
        <p14:creationId xmlns:p14="http://schemas.microsoft.com/office/powerpoint/2010/main" val="3521433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Osnovni sud u Banjaluci</a:t>
            </a:r>
            <a:endParaRPr lang="en-US" dirty="0"/>
          </a:p>
        </p:txBody>
      </p:sp>
      <p:sp>
        <p:nvSpPr>
          <p:cNvPr id="3" name="Content Placeholder 2"/>
          <p:cNvSpPr>
            <a:spLocks noGrp="1"/>
          </p:cNvSpPr>
          <p:nvPr>
            <p:ph idx="1"/>
          </p:nvPr>
        </p:nvSpPr>
        <p:spPr/>
        <p:txBody>
          <a:bodyPr>
            <a:normAutofit fontScale="92500" lnSpcReduction="10000"/>
          </a:bodyPr>
          <a:lstStyle/>
          <a:p>
            <a:pPr algn="just"/>
            <a:r>
              <a:rPr lang="sr-Latn-BA" dirty="0" smtClean="0"/>
              <a:t>U jednom predmetu predsjednik suda je odbio zahtjev za ubrzanje postupka rješenjem od </a:t>
            </a:r>
            <a:r>
              <a:rPr lang="sr-Latn-BA" dirty="0" err="1" smtClean="0"/>
              <a:t>03.8.2021.godine</a:t>
            </a:r>
            <a:r>
              <a:rPr lang="sr-Latn-BA" dirty="0" smtClean="0"/>
              <a:t> uz obrazloženje da se spis nalazi kod vještaka geodetske struke od 20.5.2021. godine radi dostavljanja nalaza i mišljenja (skoro 3 mjeseca) i da se postupajući sudija u dostavljenom izjašnjenju izjasnio da će zakazati ročište za prodaju nepokretnosti kada se za to steknu zakonski uslovi.</a:t>
            </a:r>
          </a:p>
          <a:p>
            <a:pPr algn="just"/>
            <a:r>
              <a:rPr lang="sr-Latn-BA" dirty="0" err="1" smtClean="0"/>
              <a:t>ESLJP</a:t>
            </a:r>
            <a:r>
              <a:rPr lang="sr-Latn-BA" dirty="0" smtClean="0"/>
              <a:t> u svojim presudama ističe da je vještak nezavisan u sastavljanju svog izvještaja, ali je pod kontrolom pravosudnih organa koji su dužni da </a:t>
            </a:r>
            <a:r>
              <a:rPr lang="sr-Latn-BA" dirty="0" err="1" smtClean="0"/>
              <a:t>obezbijede</a:t>
            </a:r>
            <a:r>
              <a:rPr lang="sr-Latn-BA" dirty="0" smtClean="0"/>
              <a:t> dobro odvijanje vještačenja, a to znači da sudija mora da </a:t>
            </a:r>
            <a:r>
              <a:rPr lang="sr-Latn-BA" dirty="0" err="1" smtClean="0"/>
              <a:t>obezbijedi</a:t>
            </a:r>
            <a:r>
              <a:rPr lang="sr-Latn-BA" dirty="0" smtClean="0"/>
              <a:t> poštovanje rokova za blagovremeno podnošenje izvještaja vještaka (Pena protiv Portugalije, presuda od 18. decembra 2003.; </a:t>
            </a:r>
            <a:r>
              <a:rPr lang="sr-Latn-BA" dirty="0" err="1" smtClean="0"/>
              <a:t>Nankov</a:t>
            </a:r>
            <a:r>
              <a:rPr lang="sr-Latn-BA" dirty="0" smtClean="0"/>
              <a:t> protiv BJR Makedonije, presuda od 29. novembra 2007.; </a:t>
            </a:r>
            <a:r>
              <a:rPr lang="sr-Latn-BA" dirty="0" err="1" smtClean="0"/>
              <a:t>Zapia</a:t>
            </a:r>
            <a:r>
              <a:rPr lang="sr-Latn-BA" dirty="0" smtClean="0"/>
              <a:t> protiv Italije, presuda od 26. septembra 1996 itd.).</a:t>
            </a:r>
            <a:endParaRPr lang="en-US" dirty="0"/>
          </a:p>
        </p:txBody>
      </p:sp>
    </p:spTree>
    <p:extLst>
      <p:ext uri="{BB962C8B-B14F-4D97-AF65-F5344CB8AC3E}">
        <p14:creationId xmlns:p14="http://schemas.microsoft.com/office/powerpoint/2010/main" val="2987965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PRAKSA OKRUŽNIH PRIVREDNIH SUDOVA</a:t>
            </a:r>
            <a:endParaRPr lang="en-US" dirty="0"/>
          </a:p>
        </p:txBody>
      </p:sp>
      <p:sp>
        <p:nvSpPr>
          <p:cNvPr id="3" name="Content Placeholder 2"/>
          <p:cNvSpPr>
            <a:spLocks noGrp="1"/>
          </p:cNvSpPr>
          <p:nvPr>
            <p:ph idx="1"/>
          </p:nvPr>
        </p:nvSpPr>
        <p:spPr/>
        <p:txBody>
          <a:bodyPr/>
          <a:lstStyle/>
          <a:p>
            <a:pPr algn="just"/>
            <a:r>
              <a:rPr lang="sr-Latn-BA" dirty="0" smtClean="0"/>
              <a:t>Od ukupno primljenih 9 zahtjeva, njih je 5 odbijeno po članu 11 stav 3 Zakona kao neosnovano, dok su 4 usvojena. Zapravo ovo je izvještaj samo Okružnog privrednog suda Banjaluka, jer tri Okružna privredna suda (Bijeljina, Istočno Sarajevo i Prijedor) nisu imali zahtjeva, a dva okružna privredna suda (Doboj i Trebinje) nisu ni dostavili podatke. </a:t>
            </a:r>
          </a:p>
          <a:p>
            <a:pPr algn="just"/>
            <a:r>
              <a:rPr lang="sr-Latn-BA" dirty="0" smtClean="0"/>
              <a:t>Analizom kvaliteta datog obrazloženja u dostavljenim odlukama ovog suda može se zapaziti da je ovaj sud davao zadovoljavajuće obrazloženje, mada u pojedinim odlukama je izostalo obrazloženje odnosno razlozi koji bi opravdali odluku o odbijanju zahtjeva, naročito kad su u pitanju objektivni razlozi.</a:t>
            </a:r>
            <a:endParaRPr lang="en-US" dirty="0"/>
          </a:p>
        </p:txBody>
      </p:sp>
    </p:spTree>
    <p:extLst>
      <p:ext uri="{BB962C8B-B14F-4D97-AF65-F5344CB8AC3E}">
        <p14:creationId xmlns:p14="http://schemas.microsoft.com/office/powerpoint/2010/main" val="1385348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PRAKSA OKRUŽNIH SUDOVA</a:t>
            </a:r>
            <a:endParaRPr lang="en-US" dirty="0"/>
          </a:p>
        </p:txBody>
      </p:sp>
      <p:sp>
        <p:nvSpPr>
          <p:cNvPr id="3" name="Content Placeholder 2"/>
          <p:cNvSpPr>
            <a:spLocks noGrp="1"/>
          </p:cNvSpPr>
          <p:nvPr>
            <p:ph idx="1"/>
          </p:nvPr>
        </p:nvSpPr>
        <p:spPr/>
        <p:txBody>
          <a:bodyPr>
            <a:normAutofit fontScale="92500" lnSpcReduction="10000"/>
          </a:bodyPr>
          <a:lstStyle/>
          <a:p>
            <a:pPr lvl="0" algn="just"/>
            <a:r>
              <a:rPr lang="sr-Latn-BA" dirty="0">
                <a:solidFill>
                  <a:prstClr val="black"/>
                </a:solidFill>
              </a:rPr>
              <a:t>Od ukupno primljenih </a:t>
            </a:r>
            <a:r>
              <a:rPr lang="sr-Latn-BA" dirty="0" smtClean="0">
                <a:solidFill>
                  <a:prstClr val="black"/>
                </a:solidFill>
              </a:rPr>
              <a:t>12 zahtjeva</a:t>
            </a:r>
            <a:r>
              <a:rPr lang="sr-Latn-BA" dirty="0">
                <a:solidFill>
                  <a:prstClr val="black"/>
                </a:solidFill>
              </a:rPr>
              <a:t>, njih </a:t>
            </a:r>
            <a:r>
              <a:rPr lang="sr-Latn-BA" dirty="0" smtClean="0">
                <a:solidFill>
                  <a:prstClr val="black"/>
                </a:solidFill>
              </a:rPr>
              <a:t>je 9 odbijeno na osnovu člana 11 stav 2 Zakona kao očigledno neosnovano; 1 je odbijen po članu 11 stav 3 Zakona kao neosnovan, a 2 su usvojena. Ovdje zahtjev nije imao Okružni sud Istočno Sarajevo, a dva okružna suda (Bijeljina i Doboj) nisu ni dostavila podatke. </a:t>
            </a:r>
            <a:endParaRPr lang="sr-Latn-BA" dirty="0">
              <a:solidFill>
                <a:prstClr val="black"/>
              </a:solidFill>
            </a:endParaRPr>
          </a:p>
          <a:p>
            <a:pPr lvl="0" algn="just"/>
            <a:r>
              <a:rPr lang="sr-Latn-BA" dirty="0">
                <a:solidFill>
                  <a:prstClr val="black"/>
                </a:solidFill>
              </a:rPr>
              <a:t>Analizom kvaliteta datog obrazloženja u odlukama ovih sudova može se zapaziti da su ovi sudovi </a:t>
            </a:r>
            <a:r>
              <a:rPr lang="sr-Latn-BA" dirty="0" smtClean="0">
                <a:solidFill>
                  <a:prstClr val="black"/>
                </a:solidFill>
              </a:rPr>
              <a:t>davali </a:t>
            </a:r>
            <a:r>
              <a:rPr lang="sr-Latn-BA" dirty="0">
                <a:solidFill>
                  <a:prstClr val="black"/>
                </a:solidFill>
              </a:rPr>
              <a:t>zadovoljavajuće obrazloženje, mada u pojedinim odlukama je izostalo </a:t>
            </a:r>
            <a:r>
              <a:rPr lang="sr-Latn-BA" dirty="0" smtClean="0">
                <a:solidFill>
                  <a:prstClr val="black"/>
                </a:solidFill>
              </a:rPr>
              <a:t>obrazloženje, </a:t>
            </a:r>
            <a:r>
              <a:rPr lang="sr-Latn-BA" dirty="0">
                <a:solidFill>
                  <a:prstClr val="black"/>
                </a:solidFill>
              </a:rPr>
              <a:t>odnosno razlozi koji bi opravdali odluku o odbijanju </a:t>
            </a:r>
            <a:r>
              <a:rPr lang="sr-Latn-BA" dirty="0" smtClean="0">
                <a:solidFill>
                  <a:prstClr val="black"/>
                </a:solidFill>
              </a:rPr>
              <a:t>zahtjeva, pogotovo kada se navode objektivni razlozi ili preopterećenost sudova ili uticaj virusa </a:t>
            </a:r>
            <a:r>
              <a:rPr lang="sr-Latn-BA" dirty="0" err="1" smtClean="0">
                <a:solidFill>
                  <a:prstClr val="black"/>
                </a:solidFill>
              </a:rPr>
              <a:t>covid</a:t>
            </a:r>
            <a:r>
              <a:rPr lang="sr-Latn-BA" dirty="0" smtClean="0">
                <a:solidFill>
                  <a:prstClr val="black"/>
                </a:solidFill>
              </a:rPr>
              <a:t> 19.</a:t>
            </a:r>
            <a:endParaRPr lang="en-US" dirty="0">
              <a:solidFill>
                <a:prstClr val="black"/>
              </a:solidFill>
            </a:endParaRPr>
          </a:p>
          <a:p>
            <a:pPr algn="just"/>
            <a:r>
              <a:rPr lang="sr-Latn-BA" dirty="0" smtClean="0"/>
              <a:t>Ako pogledamo broj predmeta po žalbi kojih je bilo 4 možemo uočiti da su u 3 predmeta odbijene žalbe, a da je samo u 1 predmetu usvojena žalba. </a:t>
            </a:r>
            <a:endParaRPr lang="en-US" dirty="0"/>
          </a:p>
        </p:txBody>
      </p:sp>
    </p:spTree>
    <p:extLst>
      <p:ext uri="{BB962C8B-B14F-4D97-AF65-F5344CB8AC3E}">
        <p14:creationId xmlns:p14="http://schemas.microsoft.com/office/powerpoint/2010/main" val="36751948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PRAKSA VIŠEG PRIVREDNOG SUDA</a:t>
            </a:r>
            <a:endParaRPr lang="en-US" dirty="0"/>
          </a:p>
        </p:txBody>
      </p:sp>
      <p:sp>
        <p:nvSpPr>
          <p:cNvPr id="3" name="Content Placeholder 2"/>
          <p:cNvSpPr>
            <a:spLocks noGrp="1"/>
          </p:cNvSpPr>
          <p:nvPr>
            <p:ph idx="1"/>
          </p:nvPr>
        </p:nvSpPr>
        <p:spPr/>
        <p:txBody>
          <a:bodyPr>
            <a:normAutofit/>
          </a:bodyPr>
          <a:lstStyle/>
          <a:p>
            <a:pPr lvl="0" algn="just"/>
            <a:r>
              <a:rPr lang="sr-Latn-BA" dirty="0">
                <a:solidFill>
                  <a:prstClr val="black"/>
                </a:solidFill>
              </a:rPr>
              <a:t>Od ukupno primljenih </a:t>
            </a:r>
            <a:r>
              <a:rPr lang="sr-Latn-BA" dirty="0" smtClean="0">
                <a:solidFill>
                  <a:prstClr val="black"/>
                </a:solidFill>
              </a:rPr>
              <a:t>3 </a:t>
            </a:r>
            <a:r>
              <a:rPr lang="sr-Latn-BA" dirty="0">
                <a:solidFill>
                  <a:prstClr val="black"/>
                </a:solidFill>
              </a:rPr>
              <a:t>zahtjeva, </a:t>
            </a:r>
            <a:r>
              <a:rPr lang="sr-Latn-BA" dirty="0" smtClean="0">
                <a:solidFill>
                  <a:prstClr val="black"/>
                </a:solidFill>
              </a:rPr>
              <a:t>1 zahtjev je odbačen, 1 zahtjev je odbijen kao očigledno neosnovan po članu 11 stav 2 Zakona, a 1 je odbijen kao neosnovan po članu 11 stav 3 Zakona. </a:t>
            </a:r>
            <a:endParaRPr lang="sr-Latn-BA" dirty="0">
              <a:solidFill>
                <a:prstClr val="black"/>
              </a:solidFill>
            </a:endParaRPr>
          </a:p>
          <a:p>
            <a:pPr lvl="0" algn="just"/>
            <a:r>
              <a:rPr lang="sr-Latn-BA" dirty="0">
                <a:solidFill>
                  <a:prstClr val="black"/>
                </a:solidFill>
              </a:rPr>
              <a:t>Analizom kvaliteta datog obrazloženja u odlukama </a:t>
            </a:r>
            <a:r>
              <a:rPr lang="sr-Latn-BA" dirty="0" smtClean="0">
                <a:solidFill>
                  <a:prstClr val="black"/>
                </a:solidFill>
              </a:rPr>
              <a:t>ovog suda </a:t>
            </a:r>
            <a:r>
              <a:rPr lang="sr-Latn-BA" dirty="0">
                <a:solidFill>
                  <a:prstClr val="black"/>
                </a:solidFill>
              </a:rPr>
              <a:t>može se zapaziti da </a:t>
            </a:r>
            <a:r>
              <a:rPr lang="sr-Latn-BA" dirty="0" smtClean="0">
                <a:solidFill>
                  <a:prstClr val="black"/>
                </a:solidFill>
              </a:rPr>
              <a:t>je ovaj sud davao </a:t>
            </a:r>
            <a:r>
              <a:rPr lang="sr-Latn-BA" dirty="0">
                <a:solidFill>
                  <a:prstClr val="black"/>
                </a:solidFill>
              </a:rPr>
              <a:t>zadovoljavajuće obrazloženje, mada u pojedinim odlukama je izostalo </a:t>
            </a:r>
            <a:r>
              <a:rPr lang="sr-Latn-BA" dirty="0" smtClean="0">
                <a:solidFill>
                  <a:prstClr val="black"/>
                </a:solidFill>
              </a:rPr>
              <a:t>obrazloženje, </a:t>
            </a:r>
            <a:r>
              <a:rPr lang="sr-Latn-BA" dirty="0">
                <a:solidFill>
                  <a:prstClr val="black"/>
                </a:solidFill>
              </a:rPr>
              <a:t>odnosno razlozi koji bi opravdali odluku o odbijanju </a:t>
            </a:r>
            <a:r>
              <a:rPr lang="sr-Latn-BA" dirty="0" smtClean="0">
                <a:solidFill>
                  <a:prstClr val="black"/>
                </a:solidFill>
              </a:rPr>
              <a:t>zahtjeva, kada se tiče objektivnih razloga i uticaj virusa na </a:t>
            </a:r>
            <a:r>
              <a:rPr lang="sr-Latn-BA" dirty="0" err="1" smtClean="0">
                <a:solidFill>
                  <a:prstClr val="black"/>
                </a:solidFill>
              </a:rPr>
              <a:t>covid</a:t>
            </a:r>
            <a:r>
              <a:rPr lang="sr-Latn-BA" dirty="0" smtClean="0">
                <a:solidFill>
                  <a:prstClr val="black"/>
                </a:solidFill>
              </a:rPr>
              <a:t> 19.</a:t>
            </a:r>
            <a:endParaRPr lang="en-US" dirty="0">
              <a:solidFill>
                <a:prstClr val="black"/>
              </a:solidFill>
            </a:endParaRPr>
          </a:p>
          <a:p>
            <a:pPr lvl="0"/>
            <a:r>
              <a:rPr lang="sr-Latn-BA" dirty="0">
                <a:solidFill>
                  <a:prstClr val="black"/>
                </a:solidFill>
              </a:rPr>
              <a:t>Ako pogledamo broj predmeta po žalbi </a:t>
            </a:r>
            <a:r>
              <a:rPr lang="sr-Latn-BA" dirty="0" smtClean="0">
                <a:solidFill>
                  <a:prstClr val="black"/>
                </a:solidFill>
              </a:rPr>
              <a:t>kojih je bilo 3,  možemo </a:t>
            </a:r>
            <a:r>
              <a:rPr lang="sr-Latn-BA" dirty="0">
                <a:solidFill>
                  <a:prstClr val="black"/>
                </a:solidFill>
              </a:rPr>
              <a:t>uočiti da je </a:t>
            </a:r>
            <a:r>
              <a:rPr lang="sr-Latn-BA" dirty="0" smtClean="0">
                <a:solidFill>
                  <a:prstClr val="black"/>
                </a:solidFill>
              </a:rPr>
              <a:t>predsjednik Višeg privrednog suda usvojio sve 3 žalbe. </a:t>
            </a:r>
            <a:endParaRPr lang="en-US" dirty="0">
              <a:solidFill>
                <a:prstClr val="black"/>
              </a:solidFill>
            </a:endParaRPr>
          </a:p>
          <a:p>
            <a:endParaRPr lang="en-US" dirty="0"/>
          </a:p>
        </p:txBody>
      </p:sp>
    </p:spTree>
    <p:extLst>
      <p:ext uri="{BB962C8B-B14F-4D97-AF65-F5344CB8AC3E}">
        <p14:creationId xmlns:p14="http://schemas.microsoft.com/office/powerpoint/2010/main" val="30524363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PRAKSA VRHOVNOG SUDA</a:t>
            </a:r>
            <a:endParaRPr lang="en-US" dirty="0"/>
          </a:p>
        </p:txBody>
      </p:sp>
      <p:sp>
        <p:nvSpPr>
          <p:cNvPr id="3" name="Content Placeholder 2"/>
          <p:cNvSpPr>
            <a:spLocks noGrp="1"/>
          </p:cNvSpPr>
          <p:nvPr>
            <p:ph idx="1"/>
          </p:nvPr>
        </p:nvSpPr>
        <p:spPr/>
        <p:txBody>
          <a:bodyPr>
            <a:normAutofit lnSpcReduction="10000"/>
          </a:bodyPr>
          <a:lstStyle/>
          <a:p>
            <a:pPr algn="just"/>
            <a:r>
              <a:rPr lang="sr-Latn-BA" dirty="0" smtClean="0"/>
              <a:t>U toku 2021. godine na Vrhovnom sudu su primljena 4 zahtjeva za ubrzanje postupka, od kojih je </a:t>
            </a:r>
            <a:r>
              <a:rPr lang="sr-Latn-BA" dirty="0"/>
              <a:t>1</a:t>
            </a:r>
            <a:r>
              <a:rPr lang="sr-Latn-BA" dirty="0" smtClean="0"/>
              <a:t> zahtjev usvojen jer je Vrhovni sud našao da je u tom predmetu na koji se odnosio zahtjev bilo neopravdanog odugovlačenja postupka, pa je u svojoj odluci naložio da se predmet odmah uzme u rad i odluka donese najdalje u roku od 30 dana, po kojem nalogu je i postupljeno. U ovom predmetu </a:t>
            </a:r>
            <a:r>
              <a:rPr lang="sr-Latn-BA" dirty="0" err="1" smtClean="0"/>
              <a:t>VS</a:t>
            </a:r>
            <a:r>
              <a:rPr lang="sr-Latn-BA" dirty="0" smtClean="0"/>
              <a:t> je zaključio da se radi o zahtjevu za zaštitu ustavom zajamčenih prava i sloboda koji je podnesen 25.6.2019. god., a da je zahtjev za vanredno preispitivanje podnesen 04.02.2020. godine i da do odlučivanja o zahtjevu za ubrzanje postupka (18.5.2021.) u predmetu nisu preduzimane nikakve radnje, te da se radi o postupku koji je po </a:t>
            </a:r>
            <a:r>
              <a:rPr lang="sr-Latn-BA" dirty="0" err="1" smtClean="0"/>
              <a:t>ZUS</a:t>
            </a:r>
            <a:r>
              <a:rPr lang="sr-Latn-BA" dirty="0" smtClean="0"/>
              <a:t> hitne prirode.</a:t>
            </a:r>
          </a:p>
        </p:txBody>
      </p:sp>
    </p:spTree>
    <p:extLst>
      <p:ext uri="{BB962C8B-B14F-4D97-AF65-F5344CB8AC3E}">
        <p14:creationId xmlns:p14="http://schemas.microsoft.com/office/powerpoint/2010/main" val="18626551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PRAKSA VRHOVNOG SUDA PO ZAHTJEVU</a:t>
            </a:r>
            <a:endParaRPr lang="en-US" dirty="0"/>
          </a:p>
        </p:txBody>
      </p:sp>
      <p:sp>
        <p:nvSpPr>
          <p:cNvPr id="3" name="Content Placeholder 2"/>
          <p:cNvSpPr>
            <a:spLocks noGrp="1"/>
          </p:cNvSpPr>
          <p:nvPr>
            <p:ph idx="1"/>
          </p:nvPr>
        </p:nvSpPr>
        <p:spPr/>
        <p:txBody>
          <a:bodyPr/>
          <a:lstStyle/>
          <a:p>
            <a:pPr algn="just"/>
            <a:r>
              <a:rPr lang="sr-Latn-BA" dirty="0" smtClean="0"/>
              <a:t>U ostala 3 predmeta (parničnom, krivičnom i upravnom) zahtjev za ubrzanje postupka je odbijen kao očigledno neosnovan, jer je postupak u tim predmetima bio okončan donošenjem odluke </a:t>
            </a:r>
            <a:r>
              <a:rPr lang="sr-Latn-BA" dirty="0" err="1" smtClean="0"/>
              <a:t>pre</a:t>
            </a:r>
            <a:r>
              <a:rPr lang="sr-Latn-BA" dirty="0" smtClean="0"/>
              <a:t> odlučivanja o zahtjevu za ubrzanje postupka. Istina u jednoj odluci </a:t>
            </a:r>
            <a:r>
              <a:rPr lang="sr-Latn-BA" dirty="0" err="1" smtClean="0"/>
              <a:t>VS</a:t>
            </a:r>
            <a:r>
              <a:rPr lang="sr-Latn-BA" dirty="0" smtClean="0"/>
              <a:t> se omaškom pozvao na „član 19 stav 1 i 2“, a zapravo radi se o članu 17 tačka 1 i 2 Zakona…</a:t>
            </a:r>
            <a:endParaRPr lang="en-US" dirty="0"/>
          </a:p>
        </p:txBody>
      </p:sp>
    </p:spTree>
    <p:extLst>
      <p:ext uri="{BB962C8B-B14F-4D97-AF65-F5344CB8AC3E}">
        <p14:creationId xmlns:p14="http://schemas.microsoft.com/office/powerpoint/2010/main" val="15949308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PRAKSA VRHOVNOG SUDA PO TUŽBI</a:t>
            </a:r>
            <a:endParaRPr lang="en-US" dirty="0"/>
          </a:p>
        </p:txBody>
      </p:sp>
      <p:sp>
        <p:nvSpPr>
          <p:cNvPr id="3" name="Content Placeholder 2"/>
          <p:cNvSpPr>
            <a:spLocks noGrp="1"/>
          </p:cNvSpPr>
          <p:nvPr>
            <p:ph idx="1"/>
          </p:nvPr>
        </p:nvSpPr>
        <p:spPr/>
        <p:txBody>
          <a:bodyPr>
            <a:normAutofit lnSpcReduction="10000"/>
          </a:bodyPr>
          <a:lstStyle/>
          <a:p>
            <a:pPr algn="just"/>
            <a:r>
              <a:rPr lang="sr-Latn-BA" dirty="0"/>
              <a:t>P</a:t>
            </a:r>
            <a:r>
              <a:rPr lang="sr-Latn-BA" dirty="0" smtClean="0"/>
              <a:t>odnesene </a:t>
            </a:r>
            <a:r>
              <a:rPr lang="sr-Latn-BA" dirty="0"/>
              <a:t>3 tužbe za novčano obeštećenje, od kojih je 1 odbačena kao nedozvoljena jer nisu bili ispunjeni procesni uslovi za podnošenje tužbe </a:t>
            </a:r>
            <a:r>
              <a:rPr lang="sr-Latn-BA" dirty="0" smtClean="0"/>
              <a:t>(uz tužbu nije dostavljena odluka suda kojom je odlučeno o zahtjevu za ubrzanje postupka), </a:t>
            </a:r>
          </a:p>
          <a:p>
            <a:pPr algn="just"/>
            <a:r>
              <a:rPr lang="sr-Latn-BA" dirty="0" smtClean="0"/>
              <a:t>u </a:t>
            </a:r>
            <a:r>
              <a:rPr lang="sr-Latn-BA" dirty="0"/>
              <a:t>drugom slučaju je </a:t>
            </a:r>
            <a:r>
              <a:rPr lang="sr-Latn-BA" dirty="0" smtClean="0"/>
              <a:t>zapravo žalba odbačena koja je bila izjavljena protiv odluke </a:t>
            </a:r>
            <a:r>
              <a:rPr lang="sr-Latn-BA" dirty="0" err="1" smtClean="0"/>
              <a:t>VS</a:t>
            </a:r>
            <a:r>
              <a:rPr lang="sr-Latn-BA" dirty="0" smtClean="0"/>
              <a:t> o odbacivanju tužbe. </a:t>
            </a:r>
            <a:endParaRPr lang="en-US" dirty="0"/>
          </a:p>
          <a:p>
            <a:pPr algn="just"/>
            <a:r>
              <a:rPr lang="sr-Latn-BA" dirty="0" smtClean="0"/>
              <a:t>U trećem slučaju je tužba uvažena jer je utvrđeno da je bilo neopravdanog odugovlačenja postupka od strane suda, te je utvrđena </a:t>
            </a:r>
            <a:r>
              <a:rPr lang="sr-Latn-BA" dirty="0" err="1" smtClean="0"/>
              <a:t>povreda</a:t>
            </a:r>
            <a:r>
              <a:rPr lang="sr-Latn-BA" dirty="0" smtClean="0"/>
              <a:t> prava na pravično suđenje i dosuđeno novčano obeštećenje u iznosu od 1500,00 KM. Ovdje je utvrđeno da je postupak trajao 34 godine od 1987. do 2021. godine kada je pravnosnažno okončan. </a:t>
            </a:r>
          </a:p>
        </p:txBody>
      </p:sp>
    </p:spTree>
    <p:extLst>
      <p:ext uri="{BB962C8B-B14F-4D97-AF65-F5344CB8AC3E}">
        <p14:creationId xmlns:p14="http://schemas.microsoft.com/office/powerpoint/2010/main" val="38485906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PITANJE IZNOSA NOVČANOG OBEŠTEĆENJA</a:t>
            </a:r>
            <a:endParaRPr lang="en-US" dirty="0"/>
          </a:p>
        </p:txBody>
      </p:sp>
      <p:sp>
        <p:nvSpPr>
          <p:cNvPr id="3" name="Content Placeholder 2"/>
          <p:cNvSpPr>
            <a:spLocks noGrp="1"/>
          </p:cNvSpPr>
          <p:nvPr>
            <p:ph idx="1"/>
          </p:nvPr>
        </p:nvSpPr>
        <p:spPr/>
        <p:txBody>
          <a:bodyPr>
            <a:normAutofit fontScale="92500" lnSpcReduction="10000"/>
          </a:bodyPr>
          <a:lstStyle/>
          <a:p>
            <a:pPr algn="just"/>
            <a:r>
              <a:rPr lang="sr-Latn-BA" dirty="0" smtClean="0"/>
              <a:t>Predmet je bio specifičan u neku ruku, radilo se o tužbi za naknadu nematerijalne štete sa inostranim elementom.</a:t>
            </a:r>
          </a:p>
          <a:p>
            <a:pPr algn="just"/>
            <a:r>
              <a:rPr lang="sr-Latn-BA" dirty="0" smtClean="0"/>
              <a:t>Ovdje se, možda, </a:t>
            </a:r>
            <a:r>
              <a:rPr lang="sr-Latn-BA" dirty="0"/>
              <a:t>može postaviti pitanje da li je novčano obeštećenje dosuđeno u skladu sa kriterijumima koje je uspostavio Ustavni sud </a:t>
            </a:r>
            <a:r>
              <a:rPr lang="sr-Latn-BA" dirty="0" smtClean="0"/>
              <a:t>BiH </a:t>
            </a:r>
            <a:r>
              <a:rPr lang="sr-Latn-BA" dirty="0"/>
              <a:t>u predmetu </a:t>
            </a:r>
            <a:r>
              <a:rPr lang="sr-Latn-BA" dirty="0" err="1" smtClean="0"/>
              <a:t>Ap</a:t>
            </a:r>
            <a:r>
              <a:rPr lang="sr-Latn-BA" dirty="0" smtClean="0"/>
              <a:t>-1097/04, odluka od </a:t>
            </a:r>
            <a:r>
              <a:rPr lang="sr-Latn-BA" dirty="0"/>
              <a:t>17. novembra 2005. godine, a i da li je u skladu sa odredbom člana 27 stav 2 Zakona. </a:t>
            </a:r>
          </a:p>
          <a:p>
            <a:pPr algn="just"/>
            <a:r>
              <a:rPr lang="sr-Latn-BA" dirty="0"/>
              <a:t>Meni se čini da je ovdje bilo mjesta da se dosudi novčano obeštećenje u </a:t>
            </a:r>
            <a:r>
              <a:rPr lang="sr-Latn-BA" dirty="0" smtClean="0"/>
              <a:t>većem iznosu od dosuđenog, uzimajući u obzir praksu Ustavnog suda BiH da se za jednu godinu kašnjenja dosuđuje 150 KM kao i propisani raspon u samom Zakonu. Treba reći da je ovdje </a:t>
            </a:r>
            <a:r>
              <a:rPr lang="sr-Latn-BA" dirty="0" err="1" smtClean="0"/>
              <a:t>VS</a:t>
            </a:r>
            <a:r>
              <a:rPr lang="sr-Latn-BA" dirty="0" smtClean="0"/>
              <a:t> našao da je tužilac bio odgovoran za 13 godina neaktivnosti jer nije se interesovao za predmet, niti je od suda tražio da preduzme određene procesne radnje i aktivnosti. </a:t>
            </a:r>
            <a:endParaRPr lang="en-US" dirty="0"/>
          </a:p>
          <a:p>
            <a:endParaRPr lang="en-US" dirty="0"/>
          </a:p>
        </p:txBody>
      </p:sp>
    </p:spTree>
    <p:extLst>
      <p:ext uri="{BB962C8B-B14F-4D97-AF65-F5344CB8AC3E}">
        <p14:creationId xmlns:p14="http://schemas.microsoft.com/office/powerpoint/2010/main" val="3712772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0521"/>
            <a:ext cx="10515600" cy="1325563"/>
          </a:xfrm>
        </p:spPr>
        <p:txBody>
          <a:bodyPr/>
          <a:lstStyle/>
          <a:p>
            <a:pPr algn="ctr"/>
            <a:r>
              <a:rPr lang="sr-Latn-BA" dirty="0" smtClean="0"/>
              <a:t>EVROPSKA KONVENCIJA</a:t>
            </a:r>
            <a:endParaRPr lang="en-US" dirty="0"/>
          </a:p>
        </p:txBody>
      </p:sp>
      <p:sp>
        <p:nvSpPr>
          <p:cNvPr id="3" name="Content Placeholder 2"/>
          <p:cNvSpPr>
            <a:spLocks noGrp="1"/>
          </p:cNvSpPr>
          <p:nvPr>
            <p:ph idx="1"/>
          </p:nvPr>
        </p:nvSpPr>
        <p:spPr/>
        <p:txBody>
          <a:bodyPr/>
          <a:lstStyle/>
          <a:p>
            <a:pPr algn="just"/>
            <a:r>
              <a:rPr lang="sr-Latn-BA" dirty="0" smtClean="0"/>
              <a:t>Prema članu 6 stav 1 Konvencije „Prilikom utvrđivanja građanskih prava i obaveza ili osnovanosti bilo kakve krivične optužbe protiv njega, svako ima pravo na pravično suđenje i javnu raspravu u razumnom roku </a:t>
            </a:r>
            <a:r>
              <a:rPr lang="sr-Latn-BA" dirty="0" err="1" smtClean="0"/>
              <a:t>pred</a:t>
            </a:r>
            <a:r>
              <a:rPr lang="sr-Latn-BA" dirty="0" smtClean="0"/>
              <a:t> nezavisnim i nepristrasnim, zakonom ustanovljenim sudom. </a:t>
            </a:r>
            <a:endParaRPr lang="sr-Latn-BA" dirty="0" smtClean="0"/>
          </a:p>
          <a:p>
            <a:pPr algn="just"/>
            <a:r>
              <a:rPr lang="sr-Latn-BA" dirty="0" smtClean="0"/>
              <a:t>Svrha zahtjeva „razumnog roka“ iz člana 6 stav 1 Konvencije jeste pružanje garancije da se u razumnom roku i sudskom odlukom okonča neizvjesnost u kojoj se lice nađe u pogledu svoje građanskopravne pozicije ili u pogledu krivične optužbe protiv njega.</a:t>
            </a:r>
            <a:endParaRPr lang="en-US" dirty="0"/>
          </a:p>
        </p:txBody>
      </p:sp>
    </p:spTree>
    <p:extLst>
      <p:ext uri="{BB962C8B-B14F-4D97-AF65-F5344CB8AC3E}">
        <p14:creationId xmlns:p14="http://schemas.microsoft.com/office/powerpoint/2010/main" val="32182243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sr-Latn-BA" dirty="0" smtClean="0"/>
              <a:t>No i kad se ovih 13 godina ne postupanja u predmetu stavi na teret </a:t>
            </a:r>
            <a:r>
              <a:rPr lang="sr-Latn-BA" dirty="0" err="1" smtClean="0"/>
              <a:t>tužocu</a:t>
            </a:r>
            <a:r>
              <a:rPr lang="sr-Latn-BA" dirty="0" smtClean="0"/>
              <a:t>, ipak ostaje 21 godina koja se može pripisati neaktivnosti suda i onda bi pravično obeštećenje moralo biti u većem iznosu.</a:t>
            </a:r>
          </a:p>
          <a:p>
            <a:pPr algn="just"/>
            <a:r>
              <a:rPr lang="sr-Latn-BA" dirty="0" smtClean="0"/>
              <a:t>I sam </a:t>
            </a:r>
            <a:r>
              <a:rPr lang="sr-Latn-BA" dirty="0" err="1" smtClean="0"/>
              <a:t>ESLJP</a:t>
            </a:r>
            <a:r>
              <a:rPr lang="sr-Latn-BA" dirty="0" smtClean="0"/>
              <a:t>, kada utvrdi da dosuđeni iznos novčanog obeštećenja od strane domaćih sudova nije primjeren i dovoljan, pa se </a:t>
            </a:r>
            <a:r>
              <a:rPr lang="sr-Latn-BA" dirty="0" err="1" smtClean="0"/>
              <a:t>aplikant</a:t>
            </a:r>
            <a:r>
              <a:rPr lang="sr-Latn-BA" dirty="0" smtClean="0"/>
              <a:t> i dalje ima smatrati „žrtvom“ (Savić i drugi protiv Srbije, presuda od </a:t>
            </a:r>
            <a:r>
              <a:rPr lang="sr-Latn-BA" dirty="0" err="1" smtClean="0"/>
              <a:t>5.aprila</a:t>
            </a:r>
            <a:r>
              <a:rPr lang="sr-Latn-BA" dirty="0" smtClean="0"/>
              <a:t> 2016 godine; Stanka Mirković i ostali protiv Crne Gore, presuda od 7. juna 2017. godine; </a:t>
            </a:r>
            <a:r>
              <a:rPr lang="sr-Latn-BA" dirty="0" err="1" smtClean="0"/>
              <a:t>Bradarić</a:t>
            </a:r>
            <a:r>
              <a:rPr lang="sr-Latn-BA" dirty="0" smtClean="0"/>
              <a:t> protiv BiH, presuda od 3. decembra 2019. godine itd.).</a:t>
            </a:r>
          </a:p>
          <a:p>
            <a:pPr algn="just"/>
            <a:r>
              <a:rPr lang="sr-Latn-BA" dirty="0" smtClean="0"/>
              <a:t>Međutim, </a:t>
            </a:r>
            <a:r>
              <a:rPr lang="sr-Latn-BA" dirty="0" err="1" smtClean="0"/>
              <a:t>ESLJP</a:t>
            </a:r>
            <a:r>
              <a:rPr lang="sr-Latn-BA" dirty="0" smtClean="0"/>
              <a:t> je istakao da se mogu dosuđivati i manji iznosi od onih koje bi on dosudio „ako nisu nerazumni“.</a:t>
            </a:r>
            <a:endParaRPr lang="en-US" dirty="0"/>
          </a:p>
        </p:txBody>
      </p:sp>
    </p:spTree>
    <p:extLst>
      <p:ext uri="{BB962C8B-B14F-4D97-AF65-F5344CB8AC3E}">
        <p14:creationId xmlns:p14="http://schemas.microsoft.com/office/powerpoint/2010/main" val="34333202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dirty="0" err="1" smtClean="0"/>
              <a:t>Šurbanovska</a:t>
            </a:r>
            <a:r>
              <a:rPr lang="sr-Latn-BA" dirty="0" smtClean="0"/>
              <a:t> protiv BJR Makedonije,</a:t>
            </a:r>
            <a:br>
              <a:rPr lang="sr-Latn-BA" dirty="0" smtClean="0"/>
            </a:br>
            <a:r>
              <a:rPr lang="sr-Latn-BA" dirty="0" smtClean="0"/>
              <a:t>presuda od 31. avgusta </a:t>
            </a:r>
            <a:r>
              <a:rPr lang="sr-Latn-BA" dirty="0" err="1" smtClean="0"/>
              <a:t>2010.godine</a:t>
            </a:r>
            <a:r>
              <a:rPr lang="sr-Latn-BA" dirty="0" smtClean="0"/>
              <a:t/>
            </a:r>
            <a:br>
              <a:rPr lang="sr-Latn-BA"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r>
              <a:rPr lang="sr-Latn-BA" dirty="0" smtClean="0"/>
              <a:t>U ovom predmetu </a:t>
            </a:r>
            <a:r>
              <a:rPr lang="sr-Latn-BA" dirty="0" err="1" smtClean="0"/>
              <a:t>ESLJP</a:t>
            </a:r>
            <a:r>
              <a:rPr lang="sr-Latn-BA" dirty="0" smtClean="0"/>
              <a:t> je primijetio da su iznosi koje je </a:t>
            </a:r>
            <a:r>
              <a:rPr lang="sr-Latn-BA" dirty="0" err="1" smtClean="0"/>
              <a:t>VS</a:t>
            </a:r>
            <a:r>
              <a:rPr lang="sr-Latn-BA" dirty="0" smtClean="0"/>
              <a:t> Makedonije dosuđivao na ime naknade varirao od 80 do 4000 evra. Ukupan iznos dodijeljen u 46 predmeta iznosio je 40.610 evra što je 15-20% iznosa koji bi </a:t>
            </a:r>
            <a:r>
              <a:rPr lang="sr-Latn-BA" dirty="0" err="1" smtClean="0"/>
              <a:t>ESLJP</a:t>
            </a:r>
            <a:r>
              <a:rPr lang="sr-Latn-BA" dirty="0" smtClean="0"/>
              <a:t> dosudio u uporednim slučajevima. Međutim, </a:t>
            </a:r>
            <a:r>
              <a:rPr lang="sr-Latn-BA" dirty="0" err="1" smtClean="0"/>
              <a:t>ESLJP</a:t>
            </a:r>
            <a:r>
              <a:rPr lang="sr-Latn-BA" dirty="0" smtClean="0"/>
              <a:t> je stao na stanovište da ne može uopšteno ocjenjivati da li su ovi iznosi bili odgovarajući, iako je očigledno da je u većini predmeta dosuđeni iznos bio ispod ili daleko ispod standarda </a:t>
            </a:r>
            <a:r>
              <a:rPr lang="sr-Latn-BA" dirty="0" err="1" smtClean="0"/>
              <a:t>ESLJP</a:t>
            </a:r>
            <a:r>
              <a:rPr lang="sr-Latn-BA" dirty="0" smtClean="0"/>
              <a:t>. Ipak </a:t>
            </a:r>
            <a:r>
              <a:rPr lang="sr-Latn-BA" dirty="0" err="1" smtClean="0"/>
              <a:t>ESLJP</a:t>
            </a:r>
            <a:r>
              <a:rPr lang="sr-Latn-BA" dirty="0" smtClean="0"/>
              <a:t> je posmatrajući okolnosti konkretnog predmeta i uzimajući u obzir dosuđeni iznos od 4000 evra za kašnjenje od 17 godina, kao i činjenicu da je </a:t>
            </a:r>
            <a:r>
              <a:rPr lang="sr-Latn-BA" dirty="0" err="1" smtClean="0"/>
              <a:t>VS</a:t>
            </a:r>
            <a:r>
              <a:rPr lang="sr-Latn-BA" dirty="0" smtClean="0"/>
              <a:t> naložio apelacionom sudu da u roku od 3 mjeseca donese odluku, te da je po tom nalogu i postupljeno, zaključio da dosuđeni iznos naknade „nije očigledno nerazuman“ s obzirom na praksu </a:t>
            </a:r>
            <a:r>
              <a:rPr lang="sr-Latn-BA" dirty="0" err="1" smtClean="0"/>
              <a:t>ESLJP</a:t>
            </a:r>
            <a:r>
              <a:rPr lang="sr-Latn-BA" dirty="0" smtClean="0"/>
              <a:t> u sličnim predmetima protiv Makedonije.</a:t>
            </a:r>
            <a:endParaRPr lang="en-US" dirty="0"/>
          </a:p>
        </p:txBody>
      </p:sp>
    </p:spTree>
    <p:extLst>
      <p:ext uri="{BB962C8B-B14F-4D97-AF65-F5344CB8AC3E}">
        <p14:creationId xmlns:p14="http://schemas.microsoft.com/office/powerpoint/2010/main" val="1443493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RAZLOZI ODBIJANJA ZAHTJEVA</a:t>
            </a:r>
            <a:endParaRPr lang="en-US" dirty="0"/>
          </a:p>
        </p:txBody>
      </p:sp>
      <p:sp>
        <p:nvSpPr>
          <p:cNvPr id="3" name="Content Placeholder 2"/>
          <p:cNvSpPr>
            <a:spLocks noGrp="1"/>
          </p:cNvSpPr>
          <p:nvPr>
            <p:ph idx="1"/>
          </p:nvPr>
        </p:nvSpPr>
        <p:spPr/>
        <p:txBody>
          <a:bodyPr>
            <a:normAutofit fontScale="92500"/>
          </a:bodyPr>
          <a:lstStyle/>
          <a:p>
            <a:r>
              <a:rPr lang="sr-Latn-BA" dirty="0" smtClean="0"/>
              <a:t>Jer se radilo o predmetu koji su tek </a:t>
            </a:r>
            <a:r>
              <a:rPr lang="sr-Latn-BA" dirty="0" err="1" smtClean="0"/>
              <a:t>zaprimljeni</a:t>
            </a:r>
            <a:r>
              <a:rPr lang="sr-Latn-BA" dirty="0" smtClean="0"/>
              <a:t> u sud (član 11 stav 2).</a:t>
            </a:r>
          </a:p>
          <a:p>
            <a:r>
              <a:rPr lang="sr-Latn-BA" dirty="0" smtClean="0"/>
              <a:t>U kome je već donesena odluka (član 11 stav 2).</a:t>
            </a:r>
          </a:p>
          <a:p>
            <a:r>
              <a:rPr lang="sr-Latn-BA" dirty="0" smtClean="0"/>
              <a:t>Da su postojale objektivne smetnje za brže postupanje (član 11 stav 3).</a:t>
            </a:r>
          </a:p>
          <a:p>
            <a:r>
              <a:rPr lang="sr-Latn-BA" dirty="0" smtClean="0"/>
              <a:t>Da nije bilo neopravdanih odugovlačenja od strane suda (član 11 stav 3).</a:t>
            </a:r>
          </a:p>
          <a:p>
            <a:r>
              <a:rPr lang="sr-Latn-BA" dirty="0" smtClean="0"/>
              <a:t>Da je sud nakon analize cjelokupnog trajanja postupka zaključio da nije </a:t>
            </a:r>
            <a:r>
              <a:rPr lang="sr-Latn-BA" dirty="0" err="1" smtClean="0"/>
              <a:t>povređeno</a:t>
            </a:r>
            <a:r>
              <a:rPr lang="sr-Latn-BA" dirty="0" smtClean="0"/>
              <a:t> pravo na suđenje u razumnom roku (član 11 stav 3). </a:t>
            </a:r>
          </a:p>
          <a:p>
            <a:pPr algn="just"/>
            <a:r>
              <a:rPr lang="sr-Latn-BA" dirty="0" smtClean="0"/>
              <a:t>Da se sudija izvjestilac izjasnio da će predmet biti okončan u najskorije vrijeme (recimo odlučivanje o zahtjevu je bilo u junu, a sudija se izjasnio da će predmet okončati do kraja trećeg kvartala)-član 11 stav 3.</a:t>
            </a:r>
            <a:endParaRPr lang="en-US" dirty="0"/>
          </a:p>
        </p:txBody>
      </p:sp>
    </p:spTree>
    <p:extLst>
      <p:ext uri="{BB962C8B-B14F-4D97-AF65-F5344CB8AC3E}">
        <p14:creationId xmlns:p14="http://schemas.microsoft.com/office/powerpoint/2010/main" val="9416078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NEKA LIČNA ZAPAŽANJA</a:t>
            </a:r>
            <a:endParaRPr lang="en-US" dirty="0"/>
          </a:p>
        </p:txBody>
      </p:sp>
      <p:sp>
        <p:nvSpPr>
          <p:cNvPr id="3" name="Content Placeholder 2"/>
          <p:cNvSpPr>
            <a:spLocks noGrp="1"/>
          </p:cNvSpPr>
          <p:nvPr>
            <p:ph idx="1"/>
          </p:nvPr>
        </p:nvSpPr>
        <p:spPr/>
        <p:txBody>
          <a:bodyPr/>
          <a:lstStyle/>
          <a:p>
            <a:pPr algn="just"/>
            <a:r>
              <a:rPr lang="sr-Latn-BA" dirty="0" smtClean="0"/>
              <a:t>Može se primijetiti da se u nekim odlukama pogrešno označava stranka, pa se kaže „odlučujući o zahtjevu punomoćnika </a:t>
            </a:r>
            <a:r>
              <a:rPr lang="sr-Latn-BA" dirty="0" err="1" smtClean="0"/>
              <a:t>M.M</a:t>
            </a:r>
            <a:r>
              <a:rPr lang="sr-Latn-BA" dirty="0" smtClean="0"/>
              <a:t>.“</a:t>
            </a:r>
          </a:p>
          <a:p>
            <a:pPr algn="just"/>
            <a:r>
              <a:rPr lang="sr-Latn-BA" dirty="0" smtClean="0"/>
              <a:t>ili se u pouci o pravnom sredstvu navodi da se „žalba podnosi Okružnom sudu u I. Sarajevu“.</a:t>
            </a:r>
          </a:p>
          <a:p>
            <a:pPr algn="just"/>
            <a:r>
              <a:rPr lang="sr-Latn-BA" dirty="0" smtClean="0"/>
              <a:t>Ili da se ne obrazlažu dovoljno razlozi neaktivnosti stranke ili aktivnosti stranke koje utiču na postupanje suda (stranka više puta tražila odgađanje ročišta-mora se tačno navesti koliko ročišta je odgođeno po zahtjevu ili zbog nedolaska stranke, a koliko zbog neaktivnosti suda itd.).</a:t>
            </a:r>
            <a:endParaRPr lang="en-US" dirty="0"/>
          </a:p>
        </p:txBody>
      </p:sp>
    </p:spTree>
    <p:extLst>
      <p:ext uri="{BB962C8B-B14F-4D97-AF65-F5344CB8AC3E}">
        <p14:creationId xmlns:p14="http://schemas.microsoft.com/office/powerpoint/2010/main" val="10332863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OPRAVDAVAJUĆI RAZLOZI</a:t>
            </a:r>
            <a:endParaRPr lang="en-US" dirty="0"/>
          </a:p>
        </p:txBody>
      </p:sp>
      <p:sp>
        <p:nvSpPr>
          <p:cNvPr id="3" name="Content Placeholder 2"/>
          <p:cNvSpPr>
            <a:spLocks noGrp="1"/>
          </p:cNvSpPr>
          <p:nvPr>
            <p:ph idx="1"/>
          </p:nvPr>
        </p:nvSpPr>
        <p:spPr/>
        <p:txBody>
          <a:bodyPr>
            <a:normAutofit fontScale="92500" lnSpcReduction="10000"/>
          </a:bodyPr>
          <a:lstStyle/>
          <a:p>
            <a:pPr algn="just"/>
            <a:r>
              <a:rPr lang="sr-Latn-BA" dirty="0" smtClean="0"/>
              <a:t>Predsjednici sudova su najčešće ne postupanje sudija u konkretnom predmetu u određenom vremenskom periodu godinu-</a:t>
            </a:r>
            <a:r>
              <a:rPr lang="sr-Latn-BA" dirty="0" err="1" smtClean="0"/>
              <a:t>dve</a:t>
            </a:r>
            <a:r>
              <a:rPr lang="sr-Latn-BA" dirty="0" smtClean="0"/>
              <a:t> ili duže pravdali preopterećenošću </a:t>
            </a:r>
            <a:r>
              <a:rPr lang="sr-Latn-BA" dirty="0" err="1" smtClean="0"/>
              <a:t>postupajućeg</a:t>
            </a:r>
            <a:r>
              <a:rPr lang="sr-Latn-BA" dirty="0" smtClean="0"/>
              <a:t> sudije predmetima ili činjenicom da sudija radi po predmetima na više referata (krivičnom, parničnom, vanparničnom ili izvršnom) pa da je to opravdavajući razlog da nije postupano, recimo u izvršnom predmetu od 2016. godine, a predmet je iz 2014. godine (član 5 ZIP),</a:t>
            </a:r>
          </a:p>
          <a:p>
            <a:pPr algn="just"/>
            <a:r>
              <a:rPr lang="sr-Latn-BA" dirty="0" smtClean="0"/>
              <a:t>ili je utvrđeno da je sudija u skladu sa odredbama procesnih zakona blagovremeno i redovno preduzimao sve potrebne procesne radnje u konkretnom predmetu što može biti i jeste tačno i jeste razlog da se zahtjev za ubrzanje postupka odbije,</a:t>
            </a:r>
          </a:p>
          <a:p>
            <a:pPr algn="just"/>
            <a:r>
              <a:rPr lang="sr-Latn-BA" dirty="0" smtClean="0"/>
              <a:t>da je postupao po Uputstvu </a:t>
            </a:r>
            <a:r>
              <a:rPr lang="sr-Latn-BA" dirty="0" err="1" smtClean="0"/>
              <a:t>VSTS</a:t>
            </a:r>
            <a:r>
              <a:rPr lang="sr-Latn-BA" dirty="0" smtClean="0"/>
              <a:t> itd.</a:t>
            </a:r>
            <a:endParaRPr lang="en-US" dirty="0"/>
          </a:p>
        </p:txBody>
      </p:sp>
    </p:spTree>
    <p:extLst>
      <p:ext uri="{BB962C8B-B14F-4D97-AF65-F5344CB8AC3E}">
        <p14:creationId xmlns:p14="http://schemas.microsoft.com/office/powerpoint/2010/main" val="30657124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ZAKLJUČAK</a:t>
            </a:r>
            <a:endParaRPr lang="en-US" dirty="0"/>
          </a:p>
        </p:txBody>
      </p:sp>
      <p:sp>
        <p:nvSpPr>
          <p:cNvPr id="3" name="Content Placeholder 2"/>
          <p:cNvSpPr>
            <a:spLocks noGrp="1"/>
          </p:cNvSpPr>
          <p:nvPr>
            <p:ph idx="1"/>
          </p:nvPr>
        </p:nvSpPr>
        <p:spPr/>
        <p:txBody>
          <a:bodyPr>
            <a:normAutofit fontScale="92500" lnSpcReduction="10000"/>
          </a:bodyPr>
          <a:lstStyle/>
          <a:p>
            <a:pPr algn="just"/>
            <a:r>
              <a:rPr lang="sr-Latn-BA" dirty="0" smtClean="0"/>
              <a:t>Na kraju bilo bi dobro da ovi statistički podaci obuhvate i rezultate funkcije indikatora za mjerenje uspjeha realizacije primjene zahtjeva za ubrzanje postupka:</a:t>
            </a:r>
          </a:p>
          <a:p>
            <a:pPr marL="0" indent="0" algn="just">
              <a:buNone/>
            </a:pPr>
            <a:r>
              <a:rPr lang="sr-Latn-BA" dirty="0" smtClean="0"/>
              <a:t>- da li je postupljeno po rješenju kojim je usvojen zahtjev za ubrzanje postupka i u kojem roku,</a:t>
            </a:r>
          </a:p>
          <a:p>
            <a:pPr marL="0" indent="0">
              <a:buNone/>
            </a:pPr>
            <a:r>
              <a:rPr lang="sr-Latn-BA" dirty="0" smtClean="0"/>
              <a:t>- ili koliko je </a:t>
            </a:r>
            <a:r>
              <a:rPr lang="sr-Latn-BA" dirty="0" err="1" smtClean="0"/>
              <a:t>vremena</a:t>
            </a:r>
            <a:r>
              <a:rPr lang="sr-Latn-BA" dirty="0" smtClean="0"/>
              <a:t> prošlo od usvajanja zahtjeva do donošenja odluke ili od dostavljanja obavještenja sudije do donošenja odluke.</a:t>
            </a:r>
          </a:p>
          <a:p>
            <a:pPr algn="just"/>
            <a:r>
              <a:rPr lang="sr-Latn-BA" dirty="0" smtClean="0"/>
              <a:t>Tek, takvi podaci mogu biti pouzdan osnov za ocjenu djelotvornosti ovog pravnog sredstva.</a:t>
            </a:r>
          </a:p>
          <a:p>
            <a:pPr algn="just"/>
            <a:r>
              <a:rPr lang="sr-Latn-BA" dirty="0" smtClean="0"/>
              <a:t>Rijetko, odluke sadrže poziv na odluku </a:t>
            </a:r>
            <a:r>
              <a:rPr lang="sr-Latn-BA" dirty="0" err="1" smtClean="0"/>
              <a:t>ESLJP</a:t>
            </a:r>
            <a:r>
              <a:rPr lang="sr-Latn-BA" dirty="0" smtClean="0"/>
              <a:t>, (ima izuzetaka-Osnovni sud u Doboju) iako je u članu 2 stav 3 Zakona rečeno…</a:t>
            </a:r>
            <a:endParaRPr lang="en-US" dirty="0"/>
          </a:p>
        </p:txBody>
      </p:sp>
    </p:spTree>
    <p:extLst>
      <p:ext uri="{BB962C8B-B14F-4D97-AF65-F5344CB8AC3E}">
        <p14:creationId xmlns:p14="http://schemas.microsoft.com/office/powerpoint/2010/main" val="16495609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HVALA NA PAŽNJI!</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49437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Značaj člana 6 stav </a:t>
            </a:r>
            <a:r>
              <a:rPr lang="sr-Latn-BA" dirty="0" err="1" smtClean="0"/>
              <a:t>1Konvencije</a:t>
            </a:r>
            <a:endParaRPr lang="en-US" dirty="0"/>
          </a:p>
        </p:txBody>
      </p:sp>
      <p:sp>
        <p:nvSpPr>
          <p:cNvPr id="3" name="Content Placeholder 2"/>
          <p:cNvSpPr>
            <a:spLocks noGrp="1"/>
          </p:cNvSpPr>
          <p:nvPr>
            <p:ph idx="1"/>
          </p:nvPr>
        </p:nvSpPr>
        <p:spPr/>
        <p:txBody>
          <a:bodyPr/>
          <a:lstStyle/>
          <a:p>
            <a:pPr algn="just"/>
            <a:r>
              <a:rPr lang="sr-Latn-BA" dirty="0" smtClean="0"/>
              <a:t>Pravo na „suđenje u razumnom roku“ učvršćuje načelo vladavine prava na kome počiva demokratsko društvo i naglašava nezaobilaznu ulogu sudstva u sprovođenju pravde.</a:t>
            </a:r>
          </a:p>
          <a:p>
            <a:pPr algn="just"/>
            <a:r>
              <a:rPr lang="sr-Latn-BA" dirty="0" smtClean="0"/>
              <a:t>Za tumačenje stava 1 člana 6, </a:t>
            </a:r>
            <a:r>
              <a:rPr lang="sr-Latn-BA" dirty="0" err="1" smtClean="0"/>
              <a:t>ESLJP</a:t>
            </a:r>
            <a:r>
              <a:rPr lang="sr-Latn-BA" dirty="0" smtClean="0"/>
              <a:t> je u predmetu </a:t>
            </a:r>
            <a:r>
              <a:rPr lang="sr-Latn-BA" dirty="0" err="1" smtClean="0"/>
              <a:t>Delcourt</a:t>
            </a:r>
            <a:r>
              <a:rPr lang="sr-Latn-BA" dirty="0" smtClean="0"/>
              <a:t> protiv Belgije (presuda od 17. januar 1970.) dao sljedeću smjernicu: „U demokratskom društvu, u okviru značenja Konvencije, pravo na pravično provođenje pravde ima tako značajno mjesto da bilo kakvo ograničavajuće tumačenje člana 6 stav 1 ne bi odgovaralo cilju i svrsi te odredbe“.</a:t>
            </a:r>
            <a:endParaRPr lang="en-US" dirty="0"/>
          </a:p>
        </p:txBody>
      </p:sp>
    </p:spTree>
    <p:extLst>
      <p:ext uri="{BB962C8B-B14F-4D97-AF65-F5344CB8AC3E}">
        <p14:creationId xmlns:p14="http://schemas.microsoft.com/office/powerpoint/2010/main" val="873756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ČLAN 2 ZAKONA</a:t>
            </a:r>
            <a:endParaRPr lang="en-US" dirty="0"/>
          </a:p>
        </p:txBody>
      </p:sp>
      <p:sp>
        <p:nvSpPr>
          <p:cNvPr id="3" name="Content Placeholder 2"/>
          <p:cNvSpPr>
            <a:spLocks noGrp="1"/>
          </p:cNvSpPr>
          <p:nvPr>
            <p:ph idx="1"/>
          </p:nvPr>
        </p:nvSpPr>
        <p:spPr/>
        <p:txBody>
          <a:bodyPr/>
          <a:lstStyle/>
          <a:p>
            <a:pPr algn="just"/>
            <a:r>
              <a:rPr lang="sr-Latn-BA" dirty="0" smtClean="0"/>
              <a:t>1. Pravo na sudsku zaštitu zbog </a:t>
            </a:r>
            <a:r>
              <a:rPr lang="sr-Latn-BA" dirty="0" err="1" smtClean="0"/>
              <a:t>povrede</a:t>
            </a:r>
            <a:r>
              <a:rPr lang="sr-Latn-BA" dirty="0" smtClean="0"/>
              <a:t> prava na suđenje u razumnom roku ima svako ko smatra da nije u razumnom roku odlučeno o njegovim građanskim pravima i obavezama ili krivičnoj optužbi protiv njega.</a:t>
            </a:r>
          </a:p>
          <a:p>
            <a:pPr algn="just"/>
            <a:r>
              <a:rPr lang="sr-Latn-BA" dirty="0" smtClean="0"/>
              <a:t>2. Prava iz stava 1 ovog člana ima i oštećeni u krivičnom postupku i oštećeni kao tužilac </a:t>
            </a:r>
            <a:r>
              <a:rPr lang="sr-Latn-BA" dirty="0" smtClean="0"/>
              <a:t>(privatni tužilac) ako </a:t>
            </a:r>
            <a:r>
              <a:rPr lang="sr-Latn-BA" dirty="0" smtClean="0"/>
              <a:t>su istakli imovinsko pravni zahtjev.</a:t>
            </a:r>
          </a:p>
          <a:p>
            <a:r>
              <a:rPr lang="sr-Latn-BA" dirty="0" smtClean="0"/>
              <a:t>3. </a:t>
            </a:r>
            <a:r>
              <a:rPr lang="sr-Latn-BA" dirty="0" err="1" smtClean="0"/>
              <a:t>Povreda</a:t>
            </a:r>
            <a:r>
              <a:rPr lang="sr-Latn-BA" dirty="0" smtClean="0"/>
              <a:t> prava na suđenje u razumnom roku utvrđuje se u u skladu sa praksom Evropskog suda za ljudska prava u </a:t>
            </a:r>
            <a:r>
              <a:rPr lang="sr-Latn-BA" dirty="0" err="1" smtClean="0"/>
              <a:t>Strasburu</a:t>
            </a:r>
            <a:r>
              <a:rPr lang="sr-Latn-BA" dirty="0" smtClean="0"/>
              <a:t>.</a:t>
            </a:r>
            <a:endParaRPr lang="en-US" dirty="0"/>
          </a:p>
        </p:txBody>
      </p:sp>
    </p:spTree>
    <p:extLst>
      <p:ext uri="{BB962C8B-B14F-4D97-AF65-F5344CB8AC3E}">
        <p14:creationId xmlns:p14="http://schemas.microsoft.com/office/powerpoint/2010/main" val="2144305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OBAVEZE DRŽAVA ČLANICA SE</a:t>
            </a:r>
            <a:endParaRPr lang="en-US" dirty="0"/>
          </a:p>
        </p:txBody>
      </p:sp>
      <p:sp>
        <p:nvSpPr>
          <p:cNvPr id="3" name="Content Placeholder 2"/>
          <p:cNvSpPr>
            <a:spLocks noGrp="1"/>
          </p:cNvSpPr>
          <p:nvPr>
            <p:ph idx="1"/>
          </p:nvPr>
        </p:nvSpPr>
        <p:spPr/>
        <p:txBody>
          <a:bodyPr/>
          <a:lstStyle/>
          <a:p>
            <a:pPr algn="just"/>
            <a:r>
              <a:rPr lang="sr-Latn-BA" dirty="0" smtClean="0"/>
              <a:t>Potpisivanjem Konvencije države </a:t>
            </a:r>
            <a:r>
              <a:rPr lang="sr-Latn-BA" dirty="0" smtClean="0"/>
              <a:t>potpisnice, odnosno </a:t>
            </a:r>
            <a:r>
              <a:rPr lang="sr-Latn-BA" dirty="0" smtClean="0"/>
              <a:t>članice Savjeta </a:t>
            </a:r>
            <a:r>
              <a:rPr lang="sr-Latn-BA" dirty="0"/>
              <a:t>E</a:t>
            </a:r>
            <a:r>
              <a:rPr lang="sr-Latn-BA" dirty="0" smtClean="0"/>
              <a:t>vrope preuzele su obavezu da svoj pravosudni sistem organizuju tako da </a:t>
            </a:r>
            <a:r>
              <a:rPr lang="sr-Latn-BA" dirty="0" err="1" smtClean="0"/>
              <a:t>obezbijede</a:t>
            </a:r>
            <a:r>
              <a:rPr lang="sr-Latn-BA" dirty="0" smtClean="0"/>
              <a:t> </a:t>
            </a:r>
            <a:r>
              <a:rPr lang="sr-Latn-BA" dirty="0" err="1" smtClean="0"/>
              <a:t>poštivanje</a:t>
            </a:r>
            <a:r>
              <a:rPr lang="sr-Latn-BA" dirty="0" smtClean="0"/>
              <a:t> obaveza iz Konvencije, a koje uključuju i pravo na pravično suđenje u razumnom roku. </a:t>
            </a:r>
          </a:p>
          <a:p>
            <a:pPr algn="just"/>
            <a:r>
              <a:rPr lang="sr-Latn-BA" dirty="0" smtClean="0"/>
              <a:t>Nerazumno dugo trajanje postupaka, uz neujednačenu sudsku praksu i neizvršenje pravnosnažnih i izvršnih sudskih odluka, </a:t>
            </a:r>
            <a:r>
              <a:rPr lang="sr-Cyrl-BA" dirty="0" smtClean="0"/>
              <a:t>је је</a:t>
            </a:r>
            <a:r>
              <a:rPr lang="sr-Latn-BA" dirty="0" smtClean="0"/>
              <a:t>dno od tri glavna problema funkcionisanja pravosudnog sistema svake od zemalja članica SE. </a:t>
            </a:r>
            <a:endParaRPr lang="en-US" dirty="0"/>
          </a:p>
        </p:txBody>
      </p:sp>
    </p:spTree>
    <p:extLst>
      <p:ext uri="{BB962C8B-B14F-4D97-AF65-F5344CB8AC3E}">
        <p14:creationId xmlns:p14="http://schemas.microsoft.com/office/powerpoint/2010/main" val="3761828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EVROPSKI SUD ZA LJUDSKA PRAVA U </a:t>
            </a:r>
            <a:r>
              <a:rPr lang="sr-Latn-BA" dirty="0" err="1" smtClean="0"/>
              <a:t>STRASBURU</a:t>
            </a:r>
            <a:r>
              <a:rPr lang="sr-Latn-BA" dirty="0" smtClean="0"/>
              <a:t> (</a:t>
            </a:r>
            <a:r>
              <a:rPr lang="sr-Latn-BA" dirty="0" err="1" smtClean="0"/>
              <a:t>ESLJP</a:t>
            </a:r>
            <a:r>
              <a:rPr lang="sr-Latn-BA" dirty="0" smtClean="0"/>
              <a:t>)</a:t>
            </a:r>
            <a:endParaRPr lang="en-US" dirty="0"/>
          </a:p>
        </p:txBody>
      </p:sp>
      <p:sp>
        <p:nvSpPr>
          <p:cNvPr id="3" name="Content Placeholder 2"/>
          <p:cNvSpPr>
            <a:spLocks noGrp="1"/>
          </p:cNvSpPr>
          <p:nvPr>
            <p:ph idx="1"/>
          </p:nvPr>
        </p:nvSpPr>
        <p:spPr/>
        <p:txBody>
          <a:bodyPr/>
          <a:lstStyle/>
          <a:p>
            <a:pPr algn="just"/>
            <a:r>
              <a:rPr lang="sr-Latn-BA" dirty="0" smtClean="0"/>
              <a:t>Posmatrano u periodu od 1959. godine, kada je uspostavljen Sud pa do 2015. godine pravo na pravično suđenje je najčešće kršeno pravo, a </a:t>
            </a:r>
            <a:r>
              <a:rPr lang="sr-Latn-BA" dirty="0" err="1" smtClean="0"/>
              <a:t>preko</a:t>
            </a:r>
            <a:r>
              <a:rPr lang="sr-Latn-BA" dirty="0" smtClean="0"/>
              <a:t> polovine tih kršenja je zbog </a:t>
            </a:r>
            <a:r>
              <a:rPr lang="sr-Latn-BA" dirty="0" err="1" smtClean="0"/>
              <a:t>povrede</a:t>
            </a:r>
            <a:r>
              <a:rPr lang="sr-Latn-BA" dirty="0" smtClean="0"/>
              <a:t> prava na suđenje u razumnom roku. </a:t>
            </a:r>
          </a:p>
          <a:p>
            <a:pPr algn="just"/>
            <a:r>
              <a:rPr lang="sr-Latn-BA" dirty="0"/>
              <a:t>B</a:t>
            </a:r>
            <a:r>
              <a:rPr lang="sr-Latn-BA" dirty="0" smtClean="0"/>
              <a:t>aveći se ovim problemom </a:t>
            </a:r>
            <a:r>
              <a:rPr lang="sr-Latn-BA" dirty="0" err="1" smtClean="0"/>
              <a:t>ESLJP</a:t>
            </a:r>
            <a:r>
              <a:rPr lang="sr-Latn-BA" dirty="0" smtClean="0"/>
              <a:t> je zaključio da je najbolje rješenje kombinacija dva pravna lijeka: jednog preventivnog i jednog </a:t>
            </a:r>
            <a:r>
              <a:rPr lang="sr-Latn-BA" dirty="0" err="1" smtClean="0"/>
              <a:t>kompenzatornog</a:t>
            </a:r>
            <a:r>
              <a:rPr lang="sr-Latn-BA" dirty="0" smtClean="0"/>
              <a:t>.</a:t>
            </a:r>
            <a:endParaRPr lang="en-US" dirty="0"/>
          </a:p>
        </p:txBody>
      </p:sp>
    </p:spTree>
    <p:extLst>
      <p:ext uri="{BB962C8B-B14F-4D97-AF65-F5344CB8AC3E}">
        <p14:creationId xmlns:p14="http://schemas.microsoft.com/office/powerpoint/2010/main" val="2382402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STATISTIČKI PODACI</a:t>
            </a:r>
            <a:endParaRPr lang="en-US" dirty="0"/>
          </a:p>
        </p:txBody>
      </p:sp>
      <p:sp>
        <p:nvSpPr>
          <p:cNvPr id="3" name="Content Placeholder 2"/>
          <p:cNvSpPr>
            <a:spLocks noGrp="1"/>
          </p:cNvSpPr>
          <p:nvPr>
            <p:ph idx="1"/>
          </p:nvPr>
        </p:nvSpPr>
        <p:spPr/>
        <p:txBody>
          <a:bodyPr/>
          <a:lstStyle/>
          <a:p>
            <a:pPr algn="just"/>
            <a:r>
              <a:rPr lang="sr-Latn-BA" dirty="0" smtClean="0"/>
              <a:t>Da bi se pristupilo analizi efekata primjene zakona zatraženo je od osnovnih, okružnih sudova, okružnih privrednih sudova, Višeg privrednog suda i Vrhovnog suda Republike Srpske podaci o tome koliko je bilo podnesenih zahtjeva za ubrzanje postupka, koliko je bilo podnesenih žalbi predsjedniku višeg suda na odluke predsjednika </a:t>
            </a:r>
            <a:r>
              <a:rPr lang="sr-Latn-BA" dirty="0" err="1" smtClean="0"/>
              <a:t>nižestepenih</a:t>
            </a:r>
            <a:r>
              <a:rPr lang="sr-Latn-BA" dirty="0" smtClean="0"/>
              <a:t> sudova, te koliko je bilo podnesenih tužbi za novčano obeštećenje. </a:t>
            </a:r>
          </a:p>
          <a:p>
            <a:pPr algn="just"/>
            <a:r>
              <a:rPr lang="sr-Latn-BA" dirty="0" smtClean="0"/>
              <a:t>Zbog kratkoće </a:t>
            </a:r>
            <a:r>
              <a:rPr lang="sr-Latn-BA" dirty="0" err="1" smtClean="0"/>
              <a:t>vremena</a:t>
            </a:r>
            <a:r>
              <a:rPr lang="sr-Latn-BA" dirty="0" smtClean="0"/>
              <a:t> u primjeni ovog zakona, od Ministarstva pravde nisu traženi podaci.</a:t>
            </a:r>
            <a:endParaRPr lang="en-US" dirty="0"/>
          </a:p>
        </p:txBody>
      </p:sp>
    </p:spTree>
    <p:extLst>
      <p:ext uri="{BB962C8B-B14F-4D97-AF65-F5344CB8AC3E}">
        <p14:creationId xmlns:p14="http://schemas.microsoft.com/office/powerpoint/2010/main" val="3481689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BA" dirty="0" smtClean="0"/>
              <a:t>STATISTIČKI PODACI</a:t>
            </a:r>
            <a:endParaRPr lang="en-US" dirty="0"/>
          </a:p>
        </p:txBody>
      </p:sp>
      <p:sp>
        <p:nvSpPr>
          <p:cNvPr id="3" name="Content Placeholder 2"/>
          <p:cNvSpPr>
            <a:spLocks noGrp="1"/>
          </p:cNvSpPr>
          <p:nvPr>
            <p:ph idx="1"/>
          </p:nvPr>
        </p:nvSpPr>
        <p:spPr/>
        <p:txBody>
          <a:bodyPr>
            <a:normAutofit lnSpcReduction="10000"/>
          </a:bodyPr>
          <a:lstStyle/>
          <a:p>
            <a:r>
              <a:rPr lang="sr-Latn-BA" dirty="0" err="1" smtClean="0"/>
              <a:t>Pre</a:t>
            </a:r>
            <a:r>
              <a:rPr lang="sr-Latn-BA" dirty="0" smtClean="0"/>
              <a:t> svega </a:t>
            </a:r>
            <a:r>
              <a:rPr lang="sr-Latn-BA" dirty="0" err="1" smtClean="0"/>
              <a:t>želim</a:t>
            </a:r>
            <a:r>
              <a:rPr lang="sr-Latn-BA" dirty="0" smtClean="0"/>
              <a:t>, da se zahvalim svim predsjednicima sudova koji su dostavili tražene podatke, i pomogli da se održi ovaj seminar. </a:t>
            </a:r>
          </a:p>
          <a:p>
            <a:pPr algn="just"/>
            <a:r>
              <a:rPr lang="sr-Latn-BA" dirty="0" smtClean="0"/>
              <a:t>Od ukupno 21 osnovnog suda podatke je dostavilo 11 sudova, a nije dostavilo 10 sudova (Gradiška, Kotor Varoš, Bijeljina, Zvornik, Trebinje, Foča, Derventa, Srebrenica, </a:t>
            </a:r>
            <a:r>
              <a:rPr lang="sr-Latn-BA" dirty="0" err="1" smtClean="0"/>
              <a:t>Vlasenica</a:t>
            </a:r>
            <a:r>
              <a:rPr lang="sr-Latn-BA" dirty="0" smtClean="0"/>
              <a:t> i Višegrad).</a:t>
            </a:r>
          </a:p>
          <a:p>
            <a:r>
              <a:rPr lang="sr-Latn-BA" dirty="0" smtClean="0"/>
              <a:t>Od 6 okružnih sudova podatke su dostavila 4 suda, a nisu dostavila 2 suda (Doboj i Bijeljina).</a:t>
            </a:r>
          </a:p>
          <a:p>
            <a:r>
              <a:rPr lang="sr-Latn-BA" dirty="0" smtClean="0"/>
              <a:t>Od 6 okružnih privrednih sudova podatke su dostavila 4 suda, a nisu dostavila 2 suda (Doboj i Trebinje).</a:t>
            </a:r>
          </a:p>
          <a:p>
            <a:r>
              <a:rPr lang="sr-Latn-BA" dirty="0" smtClean="0"/>
              <a:t>Viši privredni sud i Vrhovni sud su dostavili podatke. </a:t>
            </a:r>
            <a:endParaRPr lang="en-US" dirty="0"/>
          </a:p>
        </p:txBody>
      </p:sp>
    </p:spTree>
    <p:extLst>
      <p:ext uri="{BB962C8B-B14F-4D97-AF65-F5344CB8AC3E}">
        <p14:creationId xmlns:p14="http://schemas.microsoft.com/office/powerpoint/2010/main" val="72832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574</TotalTime>
  <Words>3744</Words>
  <Application>Microsoft Office PowerPoint</Application>
  <PresentationFormat>Widescreen</PresentationFormat>
  <Paragraphs>123</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EFEKTI PRIMJENE ZAKONA O ZAŠTITI PRAVA NA SUĐENJE U RAZUMNOM ROKU</vt:lpstr>
      <vt:lpstr>ZAKON O ZAŠTITI PRAVA NA SUĐENJE U RAZUMNOM ROKU</vt:lpstr>
      <vt:lpstr>EVROPSKA KONVENCIJA</vt:lpstr>
      <vt:lpstr>Značaj člana 6 stav 1Konvencije</vt:lpstr>
      <vt:lpstr>ČLAN 2 ZAKONA</vt:lpstr>
      <vt:lpstr>OBAVEZE DRŽAVA ČLANICA SE</vt:lpstr>
      <vt:lpstr>EVROPSKI SUD ZA LJUDSKA PRAVA U STRASBURU (ESLJP)</vt:lpstr>
      <vt:lpstr>STATISTIČKI PODACI</vt:lpstr>
      <vt:lpstr>STATISTIČKI PODACI</vt:lpstr>
      <vt:lpstr>STATISTIČKI PODACI</vt:lpstr>
      <vt:lpstr>MOGUĆI RAZLOZI NE IZJAVLJIVANJA OVOG PRAVNOG SREDSTVA</vt:lpstr>
      <vt:lpstr>ANALIZA PRIKUPLJENIH PODATAKA</vt:lpstr>
      <vt:lpstr>ANALIZA PRIKUPLJENIH PODATAKA</vt:lpstr>
      <vt:lpstr>ANALIZA PRIKUPLJENIH PODATAKA</vt:lpstr>
      <vt:lpstr>ANALIZA PRIKUPLJENIH PODATAKA</vt:lpstr>
      <vt:lpstr>ANALIZA PRIKUPLJENIH PODATAKA</vt:lpstr>
      <vt:lpstr>ANALIZA PRIKUPLJENIH PODATAKA</vt:lpstr>
      <vt:lpstr>ANALIZA PRIKUPLJENIH PODATAKA</vt:lpstr>
      <vt:lpstr>ANALIZA PRIKUPLJENIH PODATAKA</vt:lpstr>
      <vt:lpstr>PRAKSA OSNOVNIH SUDOVA</vt:lpstr>
      <vt:lpstr>Osnovni sud Banjaluka</vt:lpstr>
      <vt:lpstr>Osnovni sud u Banjaluci</vt:lpstr>
      <vt:lpstr>PRAKSA OKRUŽNIH PRIVREDNIH SUDOVA</vt:lpstr>
      <vt:lpstr>PRAKSA OKRUŽNIH SUDOVA</vt:lpstr>
      <vt:lpstr>PRAKSA VIŠEG PRIVREDNOG SUDA</vt:lpstr>
      <vt:lpstr>PRAKSA VRHOVNOG SUDA</vt:lpstr>
      <vt:lpstr>PRAKSA VRHOVNOG SUDA PO ZAHTJEVU</vt:lpstr>
      <vt:lpstr>PRAKSA VRHOVNOG SUDA PO TUŽBI</vt:lpstr>
      <vt:lpstr>PITANJE IZNOSA NOVČANOG OBEŠTEĆENJA</vt:lpstr>
      <vt:lpstr>PowerPoint Presentation</vt:lpstr>
      <vt:lpstr>Šurbanovska protiv BJR Makedonije, presuda od 31. avgusta 2010.godine </vt:lpstr>
      <vt:lpstr>RAZLOZI ODBIJANJA ZAHTJEVA</vt:lpstr>
      <vt:lpstr>NEKA LIČNA ZAPAŽANJA</vt:lpstr>
      <vt:lpstr>OPRAVDAVAJUĆI RAZLOZI</vt:lpstr>
      <vt:lpstr>ZAKLJUČAK</vt:lpstr>
      <vt:lpstr>HVALA NA PAŽNJI!</vt:lpstr>
    </vt:vector>
  </TitlesOfParts>
  <Company>Pravosudje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EFEKTI PRIMJENE ZAKONA O ZAŠTITI PRAVA NA SUĐENJE U RAZUMNOM ROKU</dc:title>
  <dc:creator>Strahinja Curkovic</dc:creator>
  <cp:lastModifiedBy>Strahinja Curkovic</cp:lastModifiedBy>
  <cp:revision>63</cp:revision>
  <dcterms:created xsi:type="dcterms:W3CDTF">2022-02-14T07:24:51Z</dcterms:created>
  <dcterms:modified xsi:type="dcterms:W3CDTF">2022-03-09T13:44:41Z</dcterms:modified>
</cp:coreProperties>
</file>