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58" r:id="rId3"/>
    <p:sldId id="272" r:id="rId4"/>
    <p:sldId id="259" r:id="rId5"/>
    <p:sldId id="260" r:id="rId6"/>
    <p:sldId id="261" r:id="rId7"/>
    <p:sldId id="264" r:id="rId8"/>
    <p:sldId id="265" r:id="rId9"/>
    <p:sldId id="285" r:id="rId10"/>
    <p:sldId id="266" r:id="rId11"/>
    <p:sldId id="287" r:id="rId12"/>
    <p:sldId id="273" r:id="rId13"/>
    <p:sldId id="286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8" r:id="rId2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353EE-692B-44FA-9C8C-61AB28CA6BEA}" type="datetimeFigureOut">
              <a:rPr lang="sr-Latn-BA" smtClean="0"/>
              <a:t>15.3.2022.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BB1CB-8F33-4E15-A6A4-D96894A70AD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17230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BB1CB-8F33-4E15-A6A4-D96894A70AD8}" type="slidenum">
              <a:rPr lang="sr-Latn-BA" smtClean="0"/>
              <a:t>7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15972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BB1CB-8F33-4E15-A6A4-D96894A70AD8}" type="slidenum">
              <a:rPr lang="sr-Latn-BA" smtClean="0"/>
              <a:t>8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37411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44F-F0B1-4E9E-B760-F3EC77126288}" type="datetimeFigureOut">
              <a:rPr lang="sr-Latn-RS" smtClean="0"/>
              <a:t>15.3.2022.</a:t>
            </a:fld>
            <a:endParaRPr lang="sr-Latn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2421-166E-47F1-B0A8-E00B319B5A78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44F-F0B1-4E9E-B760-F3EC77126288}" type="datetimeFigureOut">
              <a:rPr lang="sr-Latn-RS" smtClean="0"/>
              <a:t>15.3.2022.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2421-166E-47F1-B0A8-E00B319B5A7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44F-F0B1-4E9E-B760-F3EC77126288}" type="datetimeFigureOut">
              <a:rPr lang="sr-Latn-RS" smtClean="0"/>
              <a:t>15.3.2022.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2421-166E-47F1-B0A8-E00B319B5A7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44F-F0B1-4E9E-B760-F3EC77126288}" type="datetimeFigureOut">
              <a:rPr lang="sr-Latn-RS" smtClean="0"/>
              <a:t>15.3.2022.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2421-166E-47F1-B0A8-E00B319B5A7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44F-F0B1-4E9E-B760-F3EC77126288}" type="datetimeFigureOut">
              <a:rPr lang="sr-Latn-RS" smtClean="0"/>
              <a:t>15.3.2022.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2421-166E-47F1-B0A8-E00B319B5A78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44F-F0B1-4E9E-B760-F3EC77126288}" type="datetimeFigureOut">
              <a:rPr lang="sr-Latn-RS" smtClean="0"/>
              <a:t>15.3.2022.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2421-166E-47F1-B0A8-E00B319B5A7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44F-F0B1-4E9E-B760-F3EC77126288}" type="datetimeFigureOut">
              <a:rPr lang="sr-Latn-RS" smtClean="0"/>
              <a:t>15.3.2022.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2421-166E-47F1-B0A8-E00B319B5A7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44F-F0B1-4E9E-B760-F3EC77126288}" type="datetimeFigureOut">
              <a:rPr lang="sr-Latn-RS" smtClean="0"/>
              <a:t>15.3.2022.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2421-166E-47F1-B0A8-E00B319B5A7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44F-F0B1-4E9E-B760-F3EC77126288}" type="datetimeFigureOut">
              <a:rPr lang="sr-Latn-RS" smtClean="0"/>
              <a:t>15.3.2022.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2421-166E-47F1-B0A8-E00B319B5A7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44F-F0B1-4E9E-B760-F3EC77126288}" type="datetimeFigureOut">
              <a:rPr lang="sr-Latn-RS" smtClean="0"/>
              <a:t>15.3.2022.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2421-166E-47F1-B0A8-E00B319B5A7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44F-F0B1-4E9E-B760-F3EC77126288}" type="datetimeFigureOut">
              <a:rPr lang="sr-Latn-RS" smtClean="0"/>
              <a:t>15.3.2022.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572421-166E-47F1-B0A8-E00B319B5A7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A4644F-F0B1-4E9E-B760-F3EC77126288}" type="datetimeFigureOut">
              <a:rPr lang="sr-Latn-RS" smtClean="0"/>
              <a:t>15.3.2022.</a:t>
            </a:fld>
            <a:endParaRPr lang="sr-Latn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572421-166E-47F1-B0A8-E00B319B5A78}" type="slidenum">
              <a:rPr lang="sr-Latn-RS" smtClean="0"/>
              <a:t>‹#›</a:t>
            </a:fld>
            <a:endParaRPr lang="sr-Latn-R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851648" cy="1828800"/>
          </a:xfrm>
        </p:spPr>
        <p:txBody>
          <a:bodyPr>
            <a:normAutofit fontScale="90000"/>
          </a:bodyPr>
          <a:lstStyle/>
          <a:p>
            <a:br>
              <a:rPr lang="sr-Latn-RS" sz="4400" dirty="0">
                <a:solidFill>
                  <a:schemeClr val="bg1"/>
                </a:solidFill>
                <a:effectLst/>
              </a:rPr>
            </a:br>
            <a:br>
              <a:rPr lang="sr-Latn-RS" sz="4400" dirty="0">
                <a:solidFill>
                  <a:schemeClr val="bg1"/>
                </a:solidFill>
                <a:effectLst/>
              </a:rPr>
            </a:br>
            <a:br>
              <a:rPr lang="sr-Latn-RS" sz="4400" dirty="0">
                <a:solidFill>
                  <a:schemeClr val="bg1"/>
                </a:solidFill>
                <a:effectLst/>
              </a:rPr>
            </a:br>
            <a:br>
              <a:rPr lang="sr-Latn-RS" sz="4400" dirty="0">
                <a:solidFill>
                  <a:schemeClr val="bg1"/>
                </a:solidFill>
                <a:effectLst/>
              </a:rPr>
            </a:br>
            <a:br>
              <a:rPr lang="sr-Latn-RS" sz="4400" dirty="0">
                <a:solidFill>
                  <a:schemeClr val="bg1"/>
                </a:solidFill>
                <a:effectLst/>
              </a:rPr>
            </a:br>
            <a:br>
              <a:rPr lang="sr-Latn-RS" sz="4400" dirty="0">
                <a:solidFill>
                  <a:schemeClr val="bg1"/>
                </a:solidFill>
                <a:effectLst/>
              </a:rPr>
            </a:br>
            <a:br>
              <a:rPr lang="sr-Latn-RS" sz="4900" dirty="0">
                <a:solidFill>
                  <a:schemeClr val="tx1"/>
                </a:solidFill>
                <a:effectLst/>
              </a:rPr>
            </a:br>
            <a:r>
              <a:rPr lang="sr-Cyrl-BA" sz="4900" b="0" dirty="0">
                <a:solidFill>
                  <a:schemeClr val="tx1"/>
                </a:solidFill>
                <a:effectLst/>
              </a:rPr>
              <a:t>ПРАВНИ ОКВИР ЗА ЗАШТИТУ ПРАВА НА СУЂЕЊЕ У РАЗУМНОМ РОКУ У РЕПУБЛИЦИ СРПСКОЈ</a:t>
            </a:r>
            <a:endParaRPr lang="sr-Latn-R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7854696" cy="1752600"/>
          </a:xfrm>
        </p:spPr>
        <p:txBody>
          <a:bodyPr/>
          <a:lstStyle/>
          <a:p>
            <a:r>
              <a:rPr lang="sr-Cyrl-BA" dirty="0"/>
              <a:t>Проф. др Раденко </a:t>
            </a:r>
            <a:r>
              <a:rPr lang="sr-Cyrl-BA" dirty="0" err="1"/>
              <a:t>Јотановић</a:t>
            </a:r>
            <a:endParaRPr lang="sr-Latn-RS" dirty="0"/>
          </a:p>
          <a:p>
            <a:r>
              <a:rPr lang="sr-Cyrl-BA" dirty="0"/>
              <a:t>Правни факултет Универзитета у </a:t>
            </a:r>
            <a:r>
              <a:rPr lang="sr-Cyrl-BA" dirty="0" err="1"/>
              <a:t>Бањој</a:t>
            </a:r>
            <a:r>
              <a:rPr lang="sr-Cyrl-BA" dirty="0"/>
              <a:t> Луци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18262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sr-Cyrl-BA" dirty="0"/>
              <a:t>Стање у БиХ - Уставни суд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036496" cy="476780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sr-Cyrl-BA" dirty="0"/>
              <a:t>Уставни суд има апелациону надлежност у односу на било који суд у БиХ, али може разматрати апелације и кад нема одлуке надлежног суда ако су у питању уставна права и слободе (Правила Уставног суда).</a:t>
            </a:r>
          </a:p>
          <a:p>
            <a:pPr lvl="0"/>
            <a:r>
              <a:rPr lang="sr-Cyrl-BA" dirty="0"/>
              <a:t>Од 2013. до 2018. примио је 5.700, а само у 2018. Уставни суд БиХ примио је </a:t>
            </a:r>
            <a:r>
              <a:rPr lang="sr-Cyrl-BA" dirty="0" err="1"/>
              <a:t>преко</a:t>
            </a:r>
            <a:r>
              <a:rPr lang="sr-Cyrl-BA" dirty="0"/>
              <a:t> 1.700 нових предмета (апелација).</a:t>
            </a:r>
          </a:p>
          <a:p>
            <a:pPr lvl="0"/>
            <a:r>
              <a:rPr lang="sr-Cyrl-BA" dirty="0"/>
              <a:t>У периоду од јануара 2008. до фебруара 2017. Уставни суд БиХ донио је 1447 одлука у којима је утврдио </a:t>
            </a:r>
            <a:r>
              <a:rPr lang="sr-Cyrl-BA" dirty="0" err="1"/>
              <a:t>повреду</a:t>
            </a:r>
            <a:r>
              <a:rPr lang="sr-Cyrl-BA" dirty="0"/>
              <a:t> права.</a:t>
            </a:r>
          </a:p>
          <a:p>
            <a:pPr lvl="0"/>
            <a:r>
              <a:rPr lang="sr-Cyrl-BA" dirty="0"/>
              <a:t>У том периоду на име накнаде исплаћено је око 1.8 </a:t>
            </a:r>
            <a:r>
              <a:rPr lang="sr-Cyrl-BA" dirty="0" err="1"/>
              <a:t>мил</a:t>
            </a:r>
            <a:r>
              <a:rPr lang="sr-Cyrl-BA" dirty="0"/>
              <a:t>. КМ, док је само у 2018. исплаћено 2,9 </a:t>
            </a:r>
            <a:r>
              <a:rPr lang="sr-Cyrl-BA" dirty="0" err="1"/>
              <a:t>мил</a:t>
            </a:r>
            <a:r>
              <a:rPr lang="sr-Cyrl-BA" dirty="0"/>
              <a:t>. КМ (150 КМ по години кашњења, 300 код хитних поступака</a:t>
            </a:r>
            <a:r>
              <a:rPr lang="sr-Latn-RS" dirty="0"/>
              <a:t>, </a:t>
            </a:r>
            <a:r>
              <a:rPr lang="sr-Cyrl-BA" dirty="0"/>
              <a:t>пракса ЕСЉП је од 1.000 до 1500 еура).</a:t>
            </a:r>
          </a:p>
          <a:p>
            <a:pPr lvl="0"/>
            <a:r>
              <a:rPr lang="sr-Cyrl-BA" dirty="0"/>
              <a:t>Од новембра 2018. године Уставни суд не одлучује о апелацијама (за поступке који су у току) - системски проблем који захтијева системско рјешење: дјелотворан правни лијек прије подношења апелације (произилази из чл. 13 ЕКЉП).</a:t>
            </a:r>
          </a:p>
          <a:p>
            <a:pPr lv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50440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964B6-4373-4B88-8A5E-5C995989F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/>
              <a:t>Стање у БиХ - ВСТС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1DA4C-3ABA-425F-B759-E6D24E4CB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BA" dirty="0"/>
              <a:t>2011. Упутство за израду планова рјешавања предмета у судовима (годишње се ријеши </a:t>
            </a:r>
            <a:r>
              <a:rPr lang="sr-Cyrl-BA" dirty="0" err="1"/>
              <a:t>преко</a:t>
            </a:r>
            <a:r>
              <a:rPr lang="sr-Cyrl-BA" dirty="0"/>
              <a:t> 100.000 старих предмета, највише извршних).</a:t>
            </a:r>
          </a:p>
          <a:p>
            <a:r>
              <a:rPr lang="sr-Cyrl-BA" dirty="0"/>
              <a:t>2017. Радна група за извршење одлука Уставног суда у вези са кршењем права на суђење у разумном року.</a:t>
            </a:r>
          </a:p>
          <a:p>
            <a:r>
              <a:rPr lang="sr-Cyrl-BA" dirty="0"/>
              <a:t>2019. Извјештај ВСТС: и периоду од 2010. до 2019. смањено је више од 200.000 неријешених предмета у судовима; Канцеларија дисциплинског тужиоца је у току 2019. примила 841 притужбе од чега се 29% односило на дужину трајања поступка </a:t>
            </a:r>
            <a:r>
              <a:rPr lang="sr-Cyrl-BA" dirty="0" err="1"/>
              <a:t>пред</a:t>
            </a:r>
            <a:r>
              <a:rPr lang="sr-Cyrl-BA" dirty="0"/>
              <a:t> судом и 13% </a:t>
            </a:r>
            <a:r>
              <a:rPr lang="sr-Cyrl-BA" dirty="0" err="1"/>
              <a:t>пред</a:t>
            </a:r>
            <a:r>
              <a:rPr lang="sr-Cyrl-BA" dirty="0"/>
              <a:t> тужилаштвом.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3859334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92EC7-5A94-4916-852E-04D50A218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sr-Cyrl-BA" dirty="0"/>
              <a:t>Обавезе државе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7F4CC-242B-490E-BD47-80647F8C0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BA" dirty="0"/>
              <a:t>ЕСЉП: Обавеза је државе да организује правни систем на начин да омогући судовима доношење одлука у разумном року.</a:t>
            </a:r>
          </a:p>
          <a:p>
            <a:r>
              <a:rPr lang="sr-Cyrl-BA" dirty="0"/>
              <a:t>Обезбјеђење механизама да појединац на националном нивоу добије заштиту (право на </a:t>
            </a:r>
            <a:r>
              <a:rPr lang="sr-Cyrl-BA" b="1" dirty="0"/>
              <a:t>дјелотворан правни лијек -</a:t>
            </a:r>
            <a:r>
              <a:rPr lang="sr-Latn-BA" b="1" dirty="0"/>
              <a:t> </a:t>
            </a:r>
            <a:r>
              <a:rPr lang="sr-Latn-BA" dirty="0"/>
              <a:t>Kudla </a:t>
            </a:r>
            <a:r>
              <a:rPr lang="sr-Cyrl-BA" dirty="0"/>
              <a:t>против Пољске из 2000. године).</a:t>
            </a:r>
          </a:p>
          <a:p>
            <a:r>
              <a:rPr lang="sr-Cyrl-BA" dirty="0"/>
              <a:t>Начело </a:t>
            </a:r>
            <a:r>
              <a:rPr lang="sr-Cyrl-BA" dirty="0" err="1"/>
              <a:t>супсидијарности</a:t>
            </a:r>
            <a:r>
              <a:rPr lang="sr-Cyrl-BA" dirty="0"/>
              <a:t>: обавеза државе је примарна, а ЕСЉП </a:t>
            </a:r>
            <a:r>
              <a:rPr lang="sr-Cyrl-BA" dirty="0" err="1"/>
              <a:t>супсидијарна</a:t>
            </a:r>
            <a:r>
              <a:rPr lang="sr-Cyrl-BA" dirty="0"/>
              <a:t>.</a:t>
            </a:r>
          </a:p>
          <a:p>
            <a:r>
              <a:rPr lang="sr-Cyrl-BA" dirty="0"/>
              <a:t>Корелација између чл. 13 и чл. 6, ст. 1 ЕКЉП.</a:t>
            </a:r>
          </a:p>
          <a:p>
            <a:r>
              <a:rPr lang="sr-Cyrl-BA" dirty="0"/>
              <a:t>Ефикасно, али и праведно спровођење правде.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970523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FEE4-AE05-4674-91E0-A04333D90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BA" dirty="0"/>
              <a:t>Обавезе државе – предмет </a:t>
            </a:r>
            <a:r>
              <a:rPr lang="sr-Latn-RS" dirty="0"/>
              <a:t>Skordino </a:t>
            </a:r>
            <a:r>
              <a:rPr lang="sr-Cyrl-BA" dirty="0"/>
              <a:t>против Италије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DDA6A-782A-466E-8930-E58CD32C1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935480"/>
            <a:ext cx="8640960" cy="4389120"/>
          </a:xfrm>
        </p:spPr>
        <p:txBody>
          <a:bodyPr>
            <a:normAutofit fontScale="92500" lnSpcReduction="10000"/>
          </a:bodyPr>
          <a:lstStyle/>
          <a:p>
            <a:r>
              <a:rPr lang="sr-Cyrl-BA" dirty="0"/>
              <a:t>Организовање правног система који омогућује судовима заштиту права на суђење у разумном року,</a:t>
            </a:r>
          </a:p>
          <a:p>
            <a:r>
              <a:rPr lang="sr-Cyrl-BA" dirty="0"/>
              <a:t>Правни лијек треба бити дјелотворан, адекватан и доступан,</a:t>
            </a:r>
          </a:p>
          <a:p>
            <a:r>
              <a:rPr lang="sr-Cyrl-BA" dirty="0"/>
              <a:t>Најбоља је комбинација правних </a:t>
            </a:r>
            <a:r>
              <a:rPr lang="sr-Cyrl-BA" dirty="0" err="1"/>
              <a:t>лијекова</a:t>
            </a:r>
            <a:r>
              <a:rPr lang="sr-Cyrl-BA" dirty="0"/>
              <a:t>: заустављање даљње </a:t>
            </a:r>
            <a:r>
              <a:rPr lang="sr-Cyrl-BA" dirty="0" err="1"/>
              <a:t>повреде</a:t>
            </a:r>
            <a:r>
              <a:rPr lang="sr-Cyrl-BA" dirty="0"/>
              <a:t> и накнада штете,</a:t>
            </a:r>
          </a:p>
          <a:p>
            <a:r>
              <a:rPr lang="sr-Cyrl-BA" dirty="0"/>
              <a:t>Одговарајуће и довољно задовољење (исплата досуђене накнаде без одгађања),</a:t>
            </a:r>
          </a:p>
          <a:p>
            <a:r>
              <a:rPr lang="sr-Cyrl-BA" dirty="0"/>
              <a:t>У случају да се не досуди накнада уопште или у знатно мањој мјери, одлука мора бити увјерљиво образложена – досуђени износи могу бити мањи, али не и неразумни.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661294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EDB27-9ECE-4E05-B28C-5CDC9E6D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sr-Cyrl-BA" dirty="0"/>
              <a:t>Закон... у Републици Српској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031C2-338D-4B8D-8E22-9716EBBF3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BA" dirty="0"/>
              <a:t>Заштита права </a:t>
            </a:r>
            <a:r>
              <a:rPr lang="sr-Cyrl-BA" dirty="0" err="1"/>
              <a:t>пред</a:t>
            </a:r>
            <a:r>
              <a:rPr lang="sr-Cyrl-BA" dirty="0"/>
              <a:t> судовима је примарна, а </a:t>
            </a:r>
            <a:r>
              <a:rPr lang="sr-Cyrl-BA" dirty="0" err="1"/>
              <a:t>пред</a:t>
            </a:r>
            <a:r>
              <a:rPr lang="sr-Cyrl-BA" dirty="0"/>
              <a:t> Уставним судом БиХ </a:t>
            </a:r>
            <a:r>
              <a:rPr lang="sr-Cyrl-BA" dirty="0" err="1"/>
              <a:t>супсидијарна</a:t>
            </a:r>
            <a:r>
              <a:rPr lang="sr-Cyrl-BA" dirty="0"/>
              <a:t>.</a:t>
            </a:r>
          </a:p>
          <a:p>
            <a:r>
              <a:rPr lang="sr-Cyrl-BA" dirty="0"/>
              <a:t>Упућивање на праксу ЕСЉП.</a:t>
            </a:r>
          </a:p>
          <a:p>
            <a:r>
              <a:rPr lang="sr-Cyrl-BA" dirty="0"/>
              <a:t>Лица која имају право на судску заштиту (сва лица, а не само странке, чак и странка која је изгубила спор), нпр. Ристић против Србије (имовинскоправни захтјев оштећеног код КД избјегавање давања издржавања).</a:t>
            </a:r>
          </a:p>
          <a:p>
            <a:r>
              <a:rPr lang="sr-Cyrl-BA" dirty="0"/>
              <a:t>Поступци („Суђење“) у односу на које се остварује заштита права (спор, одлучивање о правима и обавезама лица...пракса ЕСЉП).</a:t>
            </a:r>
          </a:p>
          <a:p>
            <a:r>
              <a:rPr lang="sr-Cyrl-BA" dirty="0"/>
              <a:t>Рачунање рока: цијени се поступак у цјелини (изузетак). </a:t>
            </a:r>
          </a:p>
          <a:p>
            <a:r>
              <a:rPr lang="sr-Cyrl-BA" dirty="0"/>
              <a:t>Почетак и крај рока - грађански и кривични поступак.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701612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0490F-66C0-40DC-8BBC-4BA375296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dirty="0"/>
              <a:t>Разуман рок 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D4ACA-BEE5-48DB-9DF3-7BEDF552C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r-Cyrl-RS" dirty="0"/>
              <a:t>Правни стандард – „разуман рок“.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/>
              <a:t>Оријентациони рок ЕСЉП:</a:t>
            </a:r>
          </a:p>
          <a:p>
            <a:pPr marL="0" indent="0">
              <a:buNone/>
            </a:pPr>
            <a:r>
              <a:rPr lang="sr-Cyrl-RS" dirty="0"/>
              <a:t>- 3₊2₊1 – за случајеве који нису нарочито сложени.</a:t>
            </a:r>
          </a:p>
          <a:p>
            <a:pPr>
              <a:buFontTx/>
              <a:buChar char="-"/>
            </a:pPr>
            <a:r>
              <a:rPr lang="sr-Cyrl-RS" dirty="0"/>
              <a:t>Дуже од 5 година – </a:t>
            </a:r>
            <a:r>
              <a:rPr lang="sr-Cyrl-RS" b="1" dirty="0"/>
              <a:t>кривични поступак</a:t>
            </a:r>
            <a:r>
              <a:rPr lang="sr-Cyrl-RS" dirty="0"/>
              <a:t>.</a:t>
            </a:r>
          </a:p>
          <a:p>
            <a:pPr>
              <a:buFontTx/>
              <a:buChar char="-"/>
            </a:pPr>
            <a:r>
              <a:rPr lang="sr-Cyrl-RS" dirty="0"/>
              <a:t>Дуже од 2 године (хитни поступци) и дуже од 8 година (сложени поступци) – </a:t>
            </a:r>
            <a:r>
              <a:rPr lang="sr-Cyrl-RS" b="1" dirty="0"/>
              <a:t>грађански поступак</a:t>
            </a:r>
            <a:r>
              <a:rPr lang="sr-Cyrl-RS" dirty="0"/>
              <a:t>.</a:t>
            </a:r>
          </a:p>
          <a:p>
            <a:pPr>
              <a:buFontTx/>
              <a:buChar char="-"/>
            </a:pPr>
            <a:r>
              <a:rPr lang="sr-Cyrl-RS" dirty="0"/>
              <a:t>Дуже од 2 године (хитни случајеви) и дуже од 5 година (сложени случајеви) – </a:t>
            </a:r>
            <a:r>
              <a:rPr lang="sr-Cyrl-RS" b="1" dirty="0"/>
              <a:t>управни поступак.</a:t>
            </a:r>
          </a:p>
          <a:p>
            <a:pPr>
              <a:buFont typeface="Arial" panose="020B0604020202020204" pitchFamily="34" charset="0"/>
              <a:buChar char="•"/>
            </a:pPr>
            <a:endParaRPr lang="sr-Cyrl-RS" dirty="0"/>
          </a:p>
          <a:p>
            <a:pPr>
              <a:buFont typeface="Arial" panose="020B0604020202020204" pitchFamily="34" charset="0"/>
              <a:buChar char="•"/>
            </a:pPr>
            <a:endParaRPr lang="sr-Cyrl-RS" dirty="0"/>
          </a:p>
          <a:p>
            <a:pPr marL="0" indent="0">
              <a:buNone/>
            </a:pP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209170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6ECA2-5F7D-4BA3-A13F-270E54584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BA" dirty="0"/>
              <a:t>Критеријуми за оцјену дужине трајања поступка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E9480-ABD0-448D-93F6-155AE8E01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r-Cyrl-BA" sz="3600" dirty="0"/>
              <a:t>Сложеност предмета;</a:t>
            </a:r>
          </a:p>
          <a:p>
            <a:pPr marL="514350" indent="-514350">
              <a:buAutoNum type="arabicPeriod"/>
            </a:pPr>
            <a:r>
              <a:rPr lang="sr-Cyrl-BA" sz="3600" dirty="0"/>
              <a:t>Понашање органа јавне власти;</a:t>
            </a:r>
          </a:p>
          <a:p>
            <a:pPr marL="514350" indent="-514350">
              <a:buAutoNum type="arabicPeriod"/>
            </a:pPr>
            <a:r>
              <a:rPr lang="sr-Cyrl-BA" sz="3600" dirty="0"/>
              <a:t>Понашање подносиоца представке и</a:t>
            </a:r>
          </a:p>
          <a:p>
            <a:pPr marL="514350" indent="-514350">
              <a:buAutoNum type="arabicPeriod"/>
            </a:pPr>
            <a:r>
              <a:rPr lang="sr-Cyrl-BA" sz="3600" dirty="0"/>
              <a:t>Значај предмета за </a:t>
            </a:r>
            <a:r>
              <a:rPr lang="sr-Cyrl-BA" sz="3600" dirty="0" err="1"/>
              <a:t>подносица</a:t>
            </a:r>
            <a:r>
              <a:rPr lang="sr-Cyrl-BA" sz="3600" dirty="0"/>
              <a:t> представке</a:t>
            </a:r>
            <a:r>
              <a:rPr lang="sr-Cyrl-BA" dirty="0"/>
              <a:t>.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892968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A056F-0070-44FC-8F8A-56D8F235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sr-Cyrl-BA" dirty="0"/>
              <a:t>Сложеност предмета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75DEF-8E60-44BC-AB64-BA8C68B2B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BA" dirty="0"/>
              <a:t>У чињеничном и правном смислу:</a:t>
            </a:r>
          </a:p>
          <a:p>
            <a:pPr>
              <a:buFontTx/>
              <a:buChar char="-"/>
            </a:pPr>
            <a:r>
              <a:rPr lang="sr-Cyrl-BA" dirty="0"/>
              <a:t>Комплексна правна питања,</a:t>
            </a:r>
          </a:p>
          <a:p>
            <a:pPr>
              <a:buFontTx/>
              <a:buChar char="-"/>
            </a:pPr>
            <a:r>
              <a:rPr lang="sr-Cyrl-BA" dirty="0"/>
              <a:t>Већи број, странака, оптужених и свједока,</a:t>
            </a:r>
          </a:p>
          <a:p>
            <a:pPr>
              <a:buFontTx/>
              <a:buChar char="-"/>
            </a:pPr>
            <a:r>
              <a:rPr lang="sr-Cyrl-BA" dirty="0"/>
              <a:t>Већи број вјештачења и експертских налаза, извођења доказа,</a:t>
            </a:r>
          </a:p>
          <a:p>
            <a:pPr>
              <a:buFontTx/>
              <a:buChar char="-"/>
            </a:pPr>
            <a:r>
              <a:rPr lang="sr-Cyrl-BA" dirty="0"/>
              <a:t>У случају превођења докумената,</a:t>
            </a:r>
          </a:p>
          <a:p>
            <a:pPr>
              <a:buFontTx/>
              <a:buChar char="-"/>
            </a:pPr>
            <a:r>
              <a:rPr lang="sr-Cyrl-BA" dirty="0"/>
              <a:t>У случају спајања предмета,</a:t>
            </a:r>
          </a:p>
          <a:p>
            <a:pPr>
              <a:buFontTx/>
              <a:buChar char="-"/>
            </a:pPr>
            <a:r>
              <a:rPr lang="sr-Cyrl-BA" dirty="0"/>
              <a:t>Кад је неопходна међудржавна сарадња (</a:t>
            </a:r>
            <a:r>
              <a:rPr lang="sr-Cyrl-BA" dirty="0" err="1"/>
              <a:t>замолнице</a:t>
            </a:r>
            <a:r>
              <a:rPr lang="sr-Cyrl-BA" dirty="0"/>
              <a:t>),</a:t>
            </a:r>
          </a:p>
          <a:p>
            <a:pPr>
              <a:buFontTx/>
              <a:buChar char="-"/>
            </a:pPr>
            <a:r>
              <a:rPr lang="sr-Cyrl-BA" dirty="0"/>
              <a:t>Кад постоји несигурност судије у случају увођења новог </a:t>
            </a:r>
            <a:r>
              <a:rPr lang="sr-Cyrl-BA" dirty="0" err="1"/>
              <a:t>инстиута</a:t>
            </a:r>
            <a:r>
              <a:rPr lang="sr-Cyrl-BA" dirty="0"/>
              <a:t> у правни систем, тумачења међународних уговора и др.</a:t>
            </a:r>
          </a:p>
          <a:p>
            <a:pPr>
              <a:buFontTx/>
              <a:buChar char="-"/>
            </a:pPr>
            <a:r>
              <a:rPr lang="sr-Cyrl-BA" dirty="0"/>
              <a:t>Смрт странке у поступку.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236887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E9BF6-4051-4F8D-8F3F-EF6F9A34E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BA" dirty="0"/>
              <a:t>Понашање органа јавне власти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85BB2-ED42-4DFD-AFD9-6C5267B92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935480"/>
            <a:ext cx="8640960" cy="4389120"/>
          </a:xfrm>
        </p:spPr>
        <p:txBody>
          <a:bodyPr>
            <a:normAutofit fontScale="92500" lnSpcReduction="20000"/>
          </a:bodyPr>
          <a:lstStyle/>
          <a:p>
            <a:r>
              <a:rPr lang="sr-Cyrl-BA" dirty="0"/>
              <a:t>Понашање суда и других републичких органа управе, органа локалне самоуправе, јавних служби и других носилаца јавних овлашћења (тј. да ли се кашњење може приписати држави?):</a:t>
            </a:r>
          </a:p>
          <a:p>
            <a:pPr>
              <a:buFontTx/>
              <a:buChar char="-"/>
            </a:pPr>
            <a:r>
              <a:rPr lang="sr-Cyrl-BA" dirty="0"/>
              <a:t>Кад постоји неактивност суда,</a:t>
            </a:r>
            <a:r>
              <a:rPr lang="sr-Latn-RS" dirty="0"/>
              <a:t> </a:t>
            </a:r>
            <a:r>
              <a:rPr lang="sr-Cyrl-BA" dirty="0"/>
              <a:t>суд није спријечио одуговлачење поступка и злоупотребу процесних права, кашњења суда у писменој изради отправка пресуде и достављању, слаба организација судова, судске реформе, реформе законодавства,</a:t>
            </a:r>
          </a:p>
          <a:p>
            <a:pPr>
              <a:buFontTx/>
              <a:buChar char="-"/>
            </a:pPr>
            <a:r>
              <a:rPr lang="sr-Cyrl-BA" dirty="0"/>
              <a:t>Пребацивање надлежности са једног на други суд,</a:t>
            </a:r>
          </a:p>
          <a:p>
            <a:pPr>
              <a:buFontTx/>
              <a:buChar char="-"/>
            </a:pPr>
            <a:r>
              <a:rPr lang="sr-Cyrl-BA" dirty="0"/>
              <a:t>Више пута разматрање предмета </a:t>
            </a:r>
            <a:r>
              <a:rPr lang="sr-Cyrl-BA" dirty="0" err="1"/>
              <a:t>пред</a:t>
            </a:r>
            <a:r>
              <a:rPr lang="sr-Cyrl-BA" dirty="0"/>
              <a:t> судом истог степена,</a:t>
            </a:r>
          </a:p>
          <a:p>
            <a:pPr>
              <a:buFontTx/>
              <a:buChar char="-"/>
            </a:pPr>
            <a:r>
              <a:rPr lang="sr-Cyrl-BA" dirty="0"/>
              <a:t>Честе промјене судског вијећа, </a:t>
            </a:r>
            <a:r>
              <a:rPr lang="sr-Cyrl-BA" dirty="0" err="1"/>
              <a:t>неангажовање</a:t>
            </a:r>
            <a:r>
              <a:rPr lang="sr-Cyrl-BA" dirty="0"/>
              <a:t> вјештака на вријеме или кашњење вјештака у давању налаза...</a:t>
            </a:r>
          </a:p>
          <a:p>
            <a:pPr>
              <a:buFontTx/>
              <a:buChar char="-"/>
            </a:pPr>
            <a:endParaRPr lang="sr-Cyrl-BA" dirty="0"/>
          </a:p>
          <a:p>
            <a:pPr>
              <a:buFontTx/>
              <a:buChar char="-"/>
            </a:pPr>
            <a:endParaRPr lang="sr-Cyrl-BA" dirty="0"/>
          </a:p>
          <a:p>
            <a:pPr marL="0" indent="0">
              <a:buNone/>
            </a:pP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961990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C5A7A-DE80-4E23-8C91-315CF69E3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Autofit/>
          </a:bodyPr>
          <a:lstStyle/>
          <a:p>
            <a:pPr algn="ctr"/>
            <a:r>
              <a:rPr lang="sr-Cyrl-BA" sz="4000" dirty="0"/>
              <a:t>Понашање подносиоца представке</a:t>
            </a:r>
            <a:endParaRPr lang="sr-Latn-B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22FDF-C757-4780-A536-11BFB45B8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BA" dirty="0"/>
              <a:t>У оцјени разумног рока не узима се у обзир понашање странке (одуговлачење које је проузроковала сама странка – допринос странке дужини трајања поступка):</a:t>
            </a:r>
          </a:p>
          <a:p>
            <a:pPr>
              <a:buFontTx/>
              <a:buChar char="-"/>
            </a:pPr>
            <a:r>
              <a:rPr lang="sr-Cyrl-BA" dirty="0"/>
              <a:t>Да ли се странка одазивала на позив суда, платила судске таксе, благовремено поднијела документа...</a:t>
            </a:r>
          </a:p>
          <a:p>
            <a:pPr>
              <a:buFontTx/>
              <a:buChar char="-"/>
            </a:pPr>
            <a:r>
              <a:rPr lang="sr-Cyrl-BA" dirty="0"/>
              <a:t>Подношење великог броја писмена, захтјева за одлагање рочишта, честа промјена адвоката...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BA" dirty="0"/>
              <a:t> Није одуговлачење ако странка уложи правни лијек, захтјев за изузеће судије, ако активно не сарађује са судом и сл.</a:t>
            </a:r>
          </a:p>
          <a:p>
            <a:pPr>
              <a:buFontTx/>
              <a:buChar char="-"/>
            </a:pPr>
            <a:endParaRPr lang="sr-Cyrl-BA" dirty="0"/>
          </a:p>
          <a:p>
            <a:pPr>
              <a:buFontTx/>
              <a:buChar char="-"/>
            </a:pP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77271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sz="4000" dirty="0"/>
              <a:t>Право на суђење у разумном року – терминолошко одређење</a:t>
            </a:r>
            <a:endParaRPr lang="sr-Latn-R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 fontScale="92500" lnSpcReduction="20000"/>
          </a:bodyPr>
          <a:lstStyle/>
          <a:p>
            <a:r>
              <a:rPr lang="sr-Cyrl-BA" sz="2800" dirty="0"/>
              <a:t>Право на суд,</a:t>
            </a:r>
          </a:p>
          <a:p>
            <a:r>
              <a:rPr lang="sr-Cyrl-BA" sz="2800" dirty="0"/>
              <a:t>Право на приступ суду,</a:t>
            </a:r>
          </a:p>
          <a:p>
            <a:r>
              <a:rPr lang="sr-Cyrl-BA" sz="2800" dirty="0"/>
              <a:t>Право на независан и </a:t>
            </a:r>
            <a:r>
              <a:rPr lang="en-GB" sz="2800" dirty="0"/>
              <a:t>fair </a:t>
            </a:r>
            <a:r>
              <a:rPr lang="sr-Cyrl-BA" sz="2800" dirty="0"/>
              <a:t>поступак,</a:t>
            </a:r>
          </a:p>
          <a:p>
            <a:r>
              <a:rPr lang="sr-Cyrl-BA" sz="2800" dirty="0"/>
              <a:t>Право на правду,</a:t>
            </a:r>
          </a:p>
          <a:p>
            <a:r>
              <a:rPr lang="sr-Cyrl-BA" sz="2800" dirty="0"/>
              <a:t>Право на правично/поштено суђење,</a:t>
            </a:r>
          </a:p>
          <a:p>
            <a:r>
              <a:rPr lang="sr-Cyrl-BA" sz="2800" dirty="0"/>
              <a:t>Право на суђење у разумном року у ужем смислу – право на закониту („правичну“) правду и право на ефикасну (брзу) правду.</a:t>
            </a:r>
          </a:p>
          <a:p>
            <a:pPr marL="0" indent="0">
              <a:buNone/>
            </a:pPr>
            <a:r>
              <a:rPr lang="sr-Cyrl-BA" sz="2800" dirty="0"/>
              <a:t>- Трајање поступка примјерено околностима случаја, на основу специфичних околности случаја</a:t>
            </a:r>
            <a:r>
              <a:rPr lang="sr-Latn-RS" sz="2800" dirty="0"/>
              <a:t> – </a:t>
            </a:r>
            <a:r>
              <a:rPr lang="sr-Cyrl-BA" sz="2800" dirty="0"/>
              <a:t>ПРАВНИ СТАНДАРД.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31847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35625-33A6-4519-ABA6-1A470E613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BA" dirty="0"/>
              <a:t>Значај предмета за подносиоца представке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B2FFF-1287-4952-B191-5CBCEE335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BA" dirty="0"/>
              <a:t>Предмети који су веома важни за странку због своје природе или околности у којима се налази:</a:t>
            </a:r>
          </a:p>
          <a:p>
            <a:pPr marL="0" indent="0">
              <a:buNone/>
            </a:pPr>
            <a:r>
              <a:rPr lang="sr-Cyrl-BA" dirty="0"/>
              <a:t>- Кривични предмети: притвор, предмети у којима лицу пријети дужа затворска казна и др.</a:t>
            </a:r>
          </a:p>
          <a:p>
            <a:pPr>
              <a:buFontTx/>
              <a:buChar char="-"/>
            </a:pPr>
            <a:r>
              <a:rPr lang="sr-Cyrl-BA" dirty="0"/>
              <a:t>Грађански предмети: хитни предмети, у области породичног права, нарочито старатељство над дјецом и издржавање, патернитетски спорови, накнада штете лицима која болују од </a:t>
            </a:r>
            <a:r>
              <a:rPr lang="sr-Cyrl-BA" dirty="0" err="1"/>
              <a:t>неизљечивих</a:t>
            </a:r>
            <a:r>
              <a:rPr lang="sr-Cyrl-BA" dirty="0"/>
              <a:t> болести, остварење права на образовање, пензију, инвалиднину и др.</a:t>
            </a:r>
          </a:p>
          <a:p>
            <a:pPr>
              <a:buFontTx/>
              <a:buChar char="-"/>
            </a:pPr>
            <a:r>
              <a:rPr lang="sr-Cyrl-BA" dirty="0"/>
              <a:t>Остали предмети: радни спорови, нарочито откази, позне године живота странке, незаконито поступање полицијских органа и др. 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535445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55ECD-26DA-4E33-A6FE-4371756A4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Правна средства за заштиту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A294C-63FC-49B1-AEF6-BC3BE828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r>
              <a:rPr lang="ru-RU" dirty="0"/>
              <a:t> Системи заштите: превентивни, компензаторни или комбиновани.</a:t>
            </a:r>
          </a:p>
          <a:p>
            <a:pPr marL="0" indent="0">
              <a:buNone/>
            </a:pPr>
            <a:r>
              <a:rPr lang="ru-RU" dirty="0"/>
              <a:t>1. захтјев за убрзање поступка и</a:t>
            </a:r>
          </a:p>
          <a:p>
            <a:pPr marL="0" indent="0">
              <a:buNone/>
            </a:pPr>
            <a:r>
              <a:rPr lang="ru-RU" dirty="0"/>
              <a:t>2. тужба за утврђивање повреде права на суђење у разумном року и на правично задовољење</a:t>
            </a:r>
          </a:p>
          <a:p>
            <a:pPr marL="0" indent="0">
              <a:buNone/>
            </a:pPr>
            <a:r>
              <a:rPr lang="sr-Cyrl-BA" dirty="0"/>
              <a:t>- Компензација у облику смањења изречене казне – пракса ЕСЉП</a:t>
            </a:r>
            <a:r>
              <a:rPr lang="sr-Latn-BA" dirty="0"/>
              <a:t> </a:t>
            </a:r>
            <a:r>
              <a:rPr lang="sr-Cyrl-BA" dirty="0"/>
              <a:t>(</a:t>
            </a:r>
            <a:r>
              <a:rPr lang="sr-Latn-BA" dirty="0"/>
              <a:t>Eckle</a:t>
            </a:r>
            <a:r>
              <a:rPr lang="sr-Cyrl-BA" dirty="0"/>
              <a:t> против Њемачке).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3810629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5DAE2-9A56-425D-9FE4-46F63B745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sr-Cyrl-BA" dirty="0"/>
              <a:t>Захтјев за убрзање поступка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36161-1985-410A-AB85-E50E23F75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935480"/>
            <a:ext cx="8712968" cy="4389120"/>
          </a:xfrm>
        </p:spPr>
        <p:txBody>
          <a:bodyPr>
            <a:normAutofit fontScale="85000" lnSpcReduction="20000"/>
          </a:bodyPr>
          <a:lstStyle/>
          <a:p>
            <a:r>
              <a:rPr lang="sr-Cyrl-BA" dirty="0"/>
              <a:t>Поступак води и о њему одлучује предсједник суда (замјеник предсједника суда) – </a:t>
            </a:r>
            <a:r>
              <a:rPr lang="sr-Cyrl-BA" dirty="0" err="1"/>
              <a:t>ремонстративни</a:t>
            </a:r>
            <a:r>
              <a:rPr lang="sr-Cyrl-BA" dirty="0"/>
              <a:t> правни лијек.</a:t>
            </a:r>
          </a:p>
          <a:p>
            <a:r>
              <a:rPr lang="sr-Cyrl-BA" dirty="0"/>
              <a:t>Дужан је да одлучи у року од 60 дана од дана пријема.</a:t>
            </a:r>
          </a:p>
          <a:p>
            <a:r>
              <a:rPr lang="sr-Cyrl-BA" dirty="0"/>
              <a:t>Усмена расправа (рочиште) се не одржава. Поступак је хитан.</a:t>
            </a:r>
          </a:p>
          <a:p>
            <a:r>
              <a:rPr lang="sr-Cyrl-BA" dirty="0"/>
              <a:t>Садржај захтјева.</a:t>
            </a:r>
          </a:p>
          <a:p>
            <a:r>
              <a:rPr lang="sr-Cyrl-BA" dirty="0"/>
              <a:t>Одлучивање о захтјеву: 1. фаза без испитног поступка – захтјев се одбацује или одбија и 2. испитни поступак – захтјев се одбија или усваја.</a:t>
            </a:r>
          </a:p>
          <a:p>
            <a:r>
              <a:rPr lang="sr-Cyrl-BA" dirty="0"/>
              <a:t>Окончање поступка – обавјештавање подносиоца захтјева.</a:t>
            </a:r>
          </a:p>
          <a:p>
            <a:r>
              <a:rPr lang="sr-Cyrl-BA" dirty="0"/>
              <a:t>Жалба, одлучивање о жалби – </a:t>
            </a:r>
            <a:r>
              <a:rPr lang="sr-Cyrl-BA" dirty="0" err="1"/>
              <a:t>деволутивни</a:t>
            </a:r>
            <a:r>
              <a:rPr lang="sr-Cyrl-BA" dirty="0"/>
              <a:t> правни лијек.</a:t>
            </a:r>
          </a:p>
          <a:p>
            <a:r>
              <a:rPr lang="sr-Cyrl-BA" dirty="0"/>
              <a:t>Одлучивање </a:t>
            </a:r>
            <a:r>
              <a:rPr lang="sr-Cyrl-BA" dirty="0" err="1"/>
              <a:t>пред</a:t>
            </a:r>
            <a:r>
              <a:rPr lang="sr-Cyrl-BA" dirty="0"/>
              <a:t> Врховним судом.</a:t>
            </a:r>
          </a:p>
          <a:p>
            <a:r>
              <a:rPr lang="sr-Cyrl-BA" dirty="0"/>
              <a:t>Право на подношење новог захтјева.</a:t>
            </a:r>
          </a:p>
          <a:p>
            <a:r>
              <a:rPr lang="sr-Cyrl-BA" dirty="0"/>
              <a:t>Регистар о поднесеним захтјевима и Регистар одлука.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413718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BC605-C9FC-4073-B4FF-2DE59B469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BA" dirty="0"/>
              <a:t>Утврђивање </a:t>
            </a:r>
            <a:r>
              <a:rPr lang="sr-Cyrl-BA" dirty="0" err="1"/>
              <a:t>повреде</a:t>
            </a:r>
            <a:r>
              <a:rPr lang="sr-Cyrl-BA" dirty="0"/>
              <a:t> права и правично задовољење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E7836-E8E1-4903-83B1-5C77D242B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2132856"/>
            <a:ext cx="8784976" cy="4191744"/>
          </a:xfrm>
        </p:spPr>
        <p:txBody>
          <a:bodyPr/>
          <a:lstStyle/>
          <a:p>
            <a:r>
              <a:rPr lang="sr-Cyrl-BA" dirty="0"/>
              <a:t>Правично задовољење се може остварити: </a:t>
            </a:r>
          </a:p>
          <a:p>
            <a:pPr marL="0" indent="0">
              <a:buNone/>
            </a:pPr>
            <a:r>
              <a:rPr lang="sr-Cyrl-BA" dirty="0"/>
              <a:t>1. утврђивањем </a:t>
            </a:r>
            <a:r>
              <a:rPr lang="sr-Cyrl-BA" dirty="0" err="1"/>
              <a:t>повреде</a:t>
            </a:r>
            <a:r>
              <a:rPr lang="sr-Cyrl-BA" dirty="0"/>
              <a:t> права, </a:t>
            </a:r>
          </a:p>
          <a:p>
            <a:pPr marL="0" indent="0">
              <a:buNone/>
            </a:pPr>
            <a:r>
              <a:rPr lang="sr-Cyrl-BA" dirty="0"/>
              <a:t>2. утврђивањем </a:t>
            </a:r>
            <a:r>
              <a:rPr lang="sr-Cyrl-BA" dirty="0" err="1"/>
              <a:t>повреде</a:t>
            </a:r>
            <a:r>
              <a:rPr lang="sr-Cyrl-BA" dirty="0"/>
              <a:t> права и досуђивањем новчане накнаде,</a:t>
            </a:r>
          </a:p>
          <a:p>
            <a:pPr marL="0" indent="0">
              <a:buNone/>
            </a:pPr>
            <a:r>
              <a:rPr lang="sr-Cyrl-BA" dirty="0"/>
              <a:t>3. </a:t>
            </a:r>
            <a:r>
              <a:rPr lang="ru-RU" dirty="0"/>
              <a:t>утврђивањем повреде права, досуђивањем новчане накнаде и објављивање пресуде или</a:t>
            </a:r>
          </a:p>
          <a:p>
            <a:pPr marL="0" indent="0">
              <a:buNone/>
            </a:pPr>
            <a:r>
              <a:rPr lang="ru-RU" dirty="0"/>
              <a:t>4. утврђивањем повреде права и објављивање пресуде.</a:t>
            </a:r>
          </a:p>
          <a:p>
            <a:r>
              <a:rPr lang="ru-RU" dirty="0"/>
              <a:t>Подношење Захтјева за убрзање поступка је процесна претпоставка за правично задовољење.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38241044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62EF-16B2-40D2-8EF7-2C3BD7281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BA" dirty="0"/>
              <a:t>Тужба за утврђивање </a:t>
            </a:r>
            <a:r>
              <a:rPr lang="sr-Cyrl-BA" dirty="0" err="1"/>
              <a:t>повреде</a:t>
            </a:r>
            <a:r>
              <a:rPr lang="sr-Cyrl-BA" dirty="0"/>
              <a:t> права и правично задовољење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2C8F0-4F3A-4E1C-BCA7-956524D2D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245104"/>
          </a:xfrm>
        </p:spPr>
        <p:txBody>
          <a:bodyPr>
            <a:normAutofit fontScale="92500" lnSpcReduction="10000"/>
          </a:bodyPr>
          <a:lstStyle/>
          <a:p>
            <a:r>
              <a:rPr lang="sr-Cyrl-BA" dirty="0"/>
              <a:t>Одлучује Врховни суд у року од 6 мјесеци након правоснажности одлуке по захтјеву за убрзање поступка.</a:t>
            </a:r>
          </a:p>
          <a:p>
            <a:r>
              <a:rPr lang="sr-Cyrl-BA" dirty="0"/>
              <a:t>Садржај тужбе, поступак по тужби, одлучивање.</a:t>
            </a:r>
          </a:p>
          <a:p>
            <a:r>
              <a:rPr lang="sr-Cyrl-BA" dirty="0"/>
              <a:t>Изузетно се само утврђује </a:t>
            </a:r>
            <a:r>
              <a:rPr lang="sr-Cyrl-BA" dirty="0" err="1"/>
              <a:t>повреда</a:t>
            </a:r>
            <a:r>
              <a:rPr lang="sr-Cyrl-BA" dirty="0"/>
              <a:t> права.</a:t>
            </a:r>
          </a:p>
          <a:p>
            <a:r>
              <a:rPr lang="sr-Cyrl-BA" dirty="0"/>
              <a:t>Новчано обештећење (300-3.000 КМ или 20.000 КМ из буџета Републике Српске) – износи могу бити нижи, али не смију бити „неразумни“ у односу на праксу ЕСЉП (</a:t>
            </a:r>
            <a:r>
              <a:rPr lang="sr-Latn-BA" dirty="0"/>
              <a:t>Scordino </a:t>
            </a:r>
            <a:r>
              <a:rPr lang="sr-Cyrl-BA" dirty="0"/>
              <a:t>против Италије).</a:t>
            </a:r>
          </a:p>
          <a:p>
            <a:r>
              <a:rPr lang="sr-Cyrl-BA" dirty="0"/>
              <a:t>Објављивање пресуде на интернет страници суда.</a:t>
            </a:r>
            <a:endParaRPr lang="sr-Latn-RS" dirty="0"/>
          </a:p>
          <a:p>
            <a:r>
              <a:rPr lang="sr-Cyrl-BA" dirty="0"/>
              <a:t>Могућност поравнања.</a:t>
            </a:r>
          </a:p>
          <a:p>
            <a:r>
              <a:rPr lang="sr-Cyrl-BA" dirty="0"/>
              <a:t>Накнада </a:t>
            </a:r>
            <a:r>
              <a:rPr lang="sr-Cyrl-BA"/>
              <a:t>имовинске штете.</a:t>
            </a:r>
            <a:endParaRPr lang="sr-Cyrl-BA" dirty="0"/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658309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18319-F854-416E-8833-B0FE1D4338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65312"/>
          </a:xfrm>
        </p:spPr>
        <p:txBody>
          <a:bodyPr>
            <a:normAutofit/>
          </a:bodyPr>
          <a:lstStyle/>
          <a:p>
            <a:pPr algn="ctr"/>
            <a:r>
              <a:rPr lang="sr-Cyrl-BA" sz="6600" dirty="0"/>
              <a:t>Хвала на пажњи</a:t>
            </a:r>
            <a:endParaRPr lang="sr-Latn-BA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80F805-9E1E-4B92-A293-2734AD6E0F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Проф. др Раденко Јотановић</a:t>
            </a:r>
          </a:p>
          <a:p>
            <a:r>
              <a:rPr lang="ru-RU" dirty="0"/>
              <a:t>Правни факултет Универзитета у Бањој Луци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39587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59AB6-C3A9-4BFB-BB8A-BE2E728BF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dirty="0"/>
              <a:t>Улога државе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29E20-02A6-42AD-A4B5-06546E1B7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7088"/>
            <a:ext cx="8363272" cy="4477512"/>
          </a:xfrm>
        </p:spPr>
        <p:txBody>
          <a:bodyPr>
            <a:normAutofit lnSpcReduction="10000"/>
          </a:bodyPr>
          <a:lstStyle/>
          <a:p>
            <a:r>
              <a:rPr lang="sr-Cyrl-BA" sz="2400" dirty="0"/>
              <a:t>Правна држава се не темељи само на добрим прописима него и на судској реализација права заснованог на тим прописима. Није довољно да је норма </a:t>
            </a:r>
            <a:r>
              <a:rPr lang="sr-Cyrl-BA" sz="2400" dirty="0" err="1"/>
              <a:t>донијета</a:t>
            </a:r>
            <a:r>
              <a:rPr lang="sr-Cyrl-BA" sz="2400" dirty="0"/>
              <a:t>, она мора бити и проведена.</a:t>
            </a:r>
          </a:p>
          <a:p>
            <a:r>
              <a:rPr lang="sr-Cyrl-BA" sz="2400" dirty="0" err="1"/>
              <a:t>Јеринг</a:t>
            </a:r>
            <a:r>
              <a:rPr lang="sr-Cyrl-BA" sz="2400" dirty="0"/>
              <a:t> (Циљ у праву): </a:t>
            </a:r>
            <a:r>
              <a:rPr lang="ru-RU" sz="2400" dirty="0"/>
              <a:t>свака правна норма мора имати свој циљ, односно мора постићи одређени циљ.</a:t>
            </a:r>
          </a:p>
          <a:p>
            <a:r>
              <a:rPr lang="ru-RU" sz="2400" dirty="0"/>
              <a:t>Независно, непристрасно, професионално и ефикасно правосуђе.</a:t>
            </a:r>
          </a:p>
          <a:p>
            <a:r>
              <a:rPr lang="ru-RU" sz="2400" dirty="0"/>
              <a:t>Правна сигурност и владавина права.</a:t>
            </a:r>
          </a:p>
          <a:p>
            <a:r>
              <a:rPr lang="en-GB" sz="2400" dirty="0"/>
              <a:t>“</a:t>
            </a:r>
            <a:r>
              <a:rPr lang="sr-Cyrl-BA" sz="2400" dirty="0"/>
              <a:t>З</a:t>
            </a:r>
            <a:r>
              <a:rPr lang="ru-RU" sz="2400" dirty="0"/>
              <a:t>акашњела (спора) правда је готова неправда</a:t>
            </a:r>
            <a:r>
              <a:rPr lang="en-GB" sz="2400" dirty="0"/>
              <a:t>”</a:t>
            </a:r>
            <a:r>
              <a:rPr lang="ru-RU" sz="2400" dirty="0"/>
              <a:t>; </a:t>
            </a:r>
            <a:r>
              <a:rPr lang="en-GB" sz="2400" dirty="0"/>
              <a:t>“</a:t>
            </a:r>
            <a:r>
              <a:rPr lang="ru-RU" sz="2400" dirty="0"/>
              <a:t>Одложена правда је ускраћена правда</a:t>
            </a:r>
            <a:r>
              <a:rPr lang="en-GB" sz="2400" dirty="0"/>
              <a:t>“</a:t>
            </a:r>
            <a:r>
              <a:rPr lang="sr-Cyrl-BA" sz="2400" dirty="0"/>
              <a:t>, али и „Пребрзо суђење је маћеха правди“. </a:t>
            </a:r>
            <a:endParaRPr lang="sr-Latn-BA" sz="2400" dirty="0"/>
          </a:p>
        </p:txBody>
      </p:sp>
    </p:spTree>
    <p:extLst>
      <p:ext uri="{BB962C8B-B14F-4D97-AF65-F5344CB8AC3E}">
        <p14:creationId xmlns:p14="http://schemas.microsoft.com/office/powerpoint/2010/main" val="586137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sr-Cyrl-BA" sz="4000" dirty="0"/>
              <a:t>Трајање права на суђење у разумном року</a:t>
            </a:r>
            <a:endParaRPr lang="sr-Latn-R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endParaRPr lang="sr-Latn-RS" dirty="0"/>
          </a:p>
          <a:p>
            <a:r>
              <a:rPr lang="sr-Cyrl-BA" dirty="0"/>
              <a:t>Може ли се вријеме трајања судског поступка тачно временски одредити? </a:t>
            </a:r>
          </a:p>
          <a:p>
            <a:r>
              <a:rPr lang="sr-Cyrl-BA" dirty="0"/>
              <a:t>Могућа рјешења:</a:t>
            </a:r>
          </a:p>
          <a:p>
            <a:pPr marL="0" indent="0">
              <a:buNone/>
            </a:pPr>
            <a:r>
              <a:rPr lang="sr-Cyrl-BA" dirty="0"/>
              <a:t> 1.  прописивање трајања судског поступка (нпр. у Њемачкој: 1⁰ - 4,4 мјесеца; 2⁰ - 7,1 мјесец); </a:t>
            </a:r>
          </a:p>
          <a:p>
            <a:pPr marL="0" indent="0">
              <a:buNone/>
            </a:pPr>
            <a:r>
              <a:rPr lang="sr-Cyrl-BA" dirty="0"/>
              <a:t>2. прописивање одређеног правног стандарда - „разумни рок“, „правични рок“ и сл. (пракса Европског суда за људска права) или</a:t>
            </a:r>
          </a:p>
          <a:p>
            <a:pPr marL="0" indent="0">
              <a:buNone/>
            </a:pPr>
            <a:r>
              <a:rPr lang="sr-Cyrl-BA" dirty="0"/>
              <a:t>3. компромисно рјешење - прописивање да поступак траје највише одређено вријеме – оријентациони рокови </a:t>
            </a:r>
            <a:r>
              <a:rPr lang="ru-RU" dirty="0"/>
              <a:t>(нпр. 1⁰ - до 3 године, 2⁰ - 3 године...);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9587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sr-Latn-RS" dirty="0"/>
            </a:br>
            <a:r>
              <a:rPr lang="sr-Cyrl-BA" dirty="0"/>
              <a:t>Фактори које треба узети у обзир</a:t>
            </a:r>
            <a:br>
              <a:rPr lang="sr-Latn-RS" dirty="0"/>
            </a:b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20000"/>
          </a:bodyPr>
          <a:lstStyle/>
          <a:p>
            <a:endParaRPr lang="sr-Cyrl-BA" dirty="0"/>
          </a:p>
          <a:p>
            <a:r>
              <a:rPr lang="sr-Cyrl-BA" sz="2800" dirty="0"/>
              <a:t>Услови под којим раде судије,</a:t>
            </a:r>
          </a:p>
          <a:p>
            <a:r>
              <a:rPr lang="sr-Cyrl-BA" sz="2800" dirty="0"/>
              <a:t>Број судија (нпр. у Аустрија на 10 </a:t>
            </a:r>
            <a:r>
              <a:rPr lang="sr-Cyrl-BA" sz="2800" dirty="0" err="1"/>
              <a:t>мил</a:t>
            </a:r>
            <a:r>
              <a:rPr lang="sr-Cyrl-BA" sz="2800" dirty="0"/>
              <a:t>. становника долази 1700 судија; у Хрватској, такође, 1700 судија али на 4 </a:t>
            </a:r>
            <a:r>
              <a:rPr lang="sr-Cyrl-BA" sz="2800" dirty="0" err="1"/>
              <a:t>мил</a:t>
            </a:r>
            <a:r>
              <a:rPr lang="sr-Cyrl-BA" sz="2800" dirty="0"/>
              <a:t>. становника, Ирска 150 судија, на 5 </a:t>
            </a:r>
            <a:r>
              <a:rPr lang="sr-Cyrl-BA" sz="2800" dirty="0" err="1"/>
              <a:t>мил</a:t>
            </a:r>
            <a:r>
              <a:rPr lang="sr-Cyrl-BA" sz="2800" dirty="0"/>
              <a:t>. становника),</a:t>
            </a:r>
          </a:p>
          <a:p>
            <a:r>
              <a:rPr lang="sr-Cyrl-BA" sz="2800" dirty="0"/>
              <a:t>Степен правне културе учесника у поступку,</a:t>
            </a:r>
          </a:p>
          <a:p>
            <a:r>
              <a:rPr lang="sr-Cyrl-BA" sz="2800" dirty="0"/>
              <a:t>Јасноћа прописа (процесних и материјалних),</a:t>
            </a:r>
          </a:p>
          <a:p>
            <a:r>
              <a:rPr lang="sr-Cyrl-BA" sz="2800" dirty="0"/>
              <a:t>„Хитни“ поступци у нашем праву (нпр. за заштиту државине, радни спорови и др.) – „када је превише „хитних“ поступака, онда више ништа није, нити може бити „хитно“.</a:t>
            </a:r>
          </a:p>
        </p:txBody>
      </p:sp>
    </p:spTree>
    <p:extLst>
      <p:ext uri="{BB962C8B-B14F-4D97-AF65-F5344CB8AC3E}">
        <p14:creationId xmlns:p14="http://schemas.microsoft.com/office/powerpoint/2010/main" val="1412574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pPr algn="ctr"/>
            <a:br>
              <a:rPr lang="sr-Latn-RS" dirty="0"/>
            </a:br>
            <a:br>
              <a:rPr lang="sr-Latn-RS" dirty="0"/>
            </a:br>
            <a:br>
              <a:rPr lang="sr-Latn-RS" dirty="0"/>
            </a:br>
            <a:r>
              <a:rPr lang="sr-Cyrl-BA" sz="4900" dirty="0"/>
              <a:t>Средства за остваривање права</a:t>
            </a:r>
            <a:endParaRPr lang="sr-Latn-R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fontAlgn="base"/>
            <a:r>
              <a:rPr lang="sr-Cyrl-BA" sz="2800" dirty="0"/>
              <a:t>Побољшање услова рада судија (финансијска средства),</a:t>
            </a:r>
          </a:p>
          <a:p>
            <a:pPr lvl="0" fontAlgn="base"/>
            <a:r>
              <a:rPr lang="sr-Cyrl-BA" sz="2800" dirty="0"/>
              <a:t>Убрзање судског поступка (примарни захтјев),</a:t>
            </a:r>
          </a:p>
          <a:p>
            <a:pPr lvl="0" fontAlgn="base"/>
            <a:r>
              <a:rPr lang="sr-Cyrl-BA" sz="2800" dirty="0"/>
              <a:t>Одговорност државе [имовинска и неимовинска штета, пракса је накнада неимовинске штете (у оквиру учења о правима личности?), изузетак је нпр. Италијански тзв. Пинто закон</a:t>
            </a:r>
            <a:r>
              <a:rPr lang="en-GB" sz="2800" dirty="0"/>
              <a:t> </a:t>
            </a:r>
            <a:r>
              <a:rPr lang="sr-Cyrl-BA" sz="2800" dirty="0"/>
              <a:t>(</a:t>
            </a:r>
            <a:r>
              <a:rPr lang="en-GB" sz="2800" dirty="0"/>
              <a:t>2001</a:t>
            </a:r>
            <a:r>
              <a:rPr lang="sr-Cyrl-BA" sz="2800" dirty="0"/>
              <a:t>)],</a:t>
            </a:r>
          </a:p>
          <a:p>
            <a:pPr lvl="0" fontAlgn="base"/>
            <a:r>
              <a:rPr lang="sr-Cyrl-BA" sz="2800" dirty="0"/>
              <a:t>Одговорност судија (имовинска, кривична, дисциплинска).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4121723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/>
          <a:lstStyle/>
          <a:p>
            <a:pPr algn="ctr"/>
            <a:r>
              <a:rPr lang="sr-Cyrl-BA" dirty="0"/>
              <a:t>Правни извори заштите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695800"/>
          </a:xfrm>
        </p:spPr>
        <p:txBody>
          <a:bodyPr>
            <a:normAutofit fontScale="92500" lnSpcReduction="20000"/>
          </a:bodyPr>
          <a:lstStyle/>
          <a:p>
            <a:pPr lvl="0"/>
            <a:endParaRPr lang="sr-Latn-RS" dirty="0"/>
          </a:p>
          <a:p>
            <a:r>
              <a:rPr lang="sr-Cyrl-BA" dirty="0"/>
              <a:t>ЕКЉП – чл. 6, ст. 1: „</a:t>
            </a:r>
            <a:r>
              <a:rPr lang="ru-RU" dirty="0"/>
              <a:t>Приликом утврђивања грађанских права и обавеза или основаности било какве кривичне оптужбе против њега, свако има право на правично суђење и јавну расправу у разумном року пред независним и непристрасним, законом установљеним судом... “.</a:t>
            </a:r>
          </a:p>
          <a:p>
            <a:r>
              <a:rPr lang="ru-RU" dirty="0"/>
              <a:t>Устав БиХ – чл. </a:t>
            </a:r>
            <a:r>
              <a:rPr lang="en-GB" dirty="0"/>
              <a:t>II</a:t>
            </a:r>
            <a:r>
              <a:rPr lang="sr-Cyrl-BA" dirty="0"/>
              <a:t>/3/е): „Сва лица на територији Бих уживају људска права и слободе, која укључују и право на правично саслушање у грађанским и кривичним стварима и друга права у вези са кривичним поступком“.</a:t>
            </a:r>
            <a:endParaRPr lang="ru-RU" dirty="0"/>
          </a:p>
          <a:p>
            <a:r>
              <a:rPr lang="ru-RU" dirty="0"/>
              <a:t>Устав Републике Српске – чл. 18, ст. 1: „Лицу оптуженом за кривично дјело јамчи се праведно суђење“.</a:t>
            </a:r>
          </a:p>
          <a:p>
            <a:r>
              <a:rPr lang="ru-RU" dirty="0"/>
              <a:t>Закон (у оквиру одредби закона о судовима или посебан закон).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19203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sr-Cyrl-BA" sz="4000" dirty="0"/>
              <a:t>Разлози великог броја заосталих судских предмета</a:t>
            </a:r>
            <a:endParaRPr lang="sr-Latn-R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BA" dirty="0"/>
              <a:t>Према проф. </a:t>
            </a:r>
            <a:r>
              <a:rPr lang="sr-Cyrl-BA" dirty="0" err="1"/>
              <a:t>Радоловићу</a:t>
            </a:r>
            <a:r>
              <a:rPr lang="sr-Cyrl-BA" dirty="0"/>
              <a:t> то су:</a:t>
            </a:r>
          </a:p>
          <a:p>
            <a:pPr>
              <a:buFontTx/>
              <a:buChar char="-"/>
            </a:pPr>
            <a:r>
              <a:rPr lang="sr-Cyrl-BA" dirty="0" err="1"/>
              <a:t>Рецедив</a:t>
            </a:r>
            <a:r>
              <a:rPr lang="sr-Cyrl-BA" dirty="0"/>
              <a:t> начела материјалне (апсолутне) истине;</a:t>
            </a:r>
          </a:p>
          <a:p>
            <a:pPr>
              <a:buFontTx/>
              <a:buChar char="-"/>
            </a:pPr>
            <a:r>
              <a:rPr lang="sr-Cyrl-BA" dirty="0"/>
              <a:t>Непосредна комуникација са странкама (</a:t>
            </a:r>
            <a:r>
              <a:rPr lang="sr-Cyrl-BA" dirty="0" err="1"/>
              <a:t>самозаступање</a:t>
            </a:r>
            <a:r>
              <a:rPr lang="sr-Cyrl-BA" dirty="0"/>
              <a:t>), умјесто адвоката;</a:t>
            </a:r>
          </a:p>
          <a:p>
            <a:pPr>
              <a:buFontTx/>
              <a:buChar char="-"/>
            </a:pPr>
            <a:r>
              <a:rPr lang="sr-Cyrl-BA" dirty="0"/>
              <a:t>Недостаци у организацији правосуђа [лоша судска управа (предсједник суда)],</a:t>
            </a:r>
          </a:p>
          <a:p>
            <a:pPr>
              <a:buFontTx/>
              <a:buChar char="-"/>
            </a:pPr>
            <a:r>
              <a:rPr lang="sr-Cyrl-BA" dirty="0"/>
              <a:t>Вредновање рада судија кроз „норму“ (“норму” је лакше постићи ако су заостаци у суду већи  што је већи заостатак лакше је пронаћи одређен број лакших предмета којима ће се “постићи норма),</a:t>
            </a:r>
          </a:p>
          <a:p>
            <a:pPr>
              <a:buFontTx/>
              <a:buChar char="-"/>
            </a:pPr>
            <a:r>
              <a:rPr lang="sr-Cyrl-BA" dirty="0"/>
              <a:t>Заостали судски поступци (типски предмети).</a:t>
            </a:r>
          </a:p>
        </p:txBody>
      </p:sp>
    </p:spTree>
    <p:extLst>
      <p:ext uri="{BB962C8B-B14F-4D97-AF65-F5344CB8AC3E}">
        <p14:creationId xmlns:p14="http://schemas.microsoft.com/office/powerpoint/2010/main" val="1817327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30CE8-BFB9-4CD3-8060-FFC2BC6B9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sr-Cyrl-BA" dirty="0"/>
              <a:t>Још неки разлози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53FCF-7590-4401-BA41-4D691D999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r>
              <a:rPr lang="ru-RU" dirty="0"/>
              <a:t>Преоптерећеност судова,</a:t>
            </a:r>
          </a:p>
          <a:p>
            <a:r>
              <a:rPr lang="ru-RU" dirty="0"/>
              <a:t>Недостатак судија (тужилаца),</a:t>
            </a:r>
          </a:p>
          <a:p>
            <a:r>
              <a:rPr lang="ru-RU" dirty="0"/>
              <a:t>Недовољна дигитализација правосуђа,</a:t>
            </a:r>
          </a:p>
          <a:p>
            <a:r>
              <a:rPr lang="ru-RU" dirty="0"/>
              <a:t>Недовољна средства која се издвајају за рад правосуђа,</a:t>
            </a:r>
            <a:endParaRPr lang="sr-Cyrl-BA" dirty="0"/>
          </a:p>
          <a:p>
            <a:r>
              <a:rPr lang="sr-Cyrl-BA" dirty="0"/>
              <a:t>Злоупотреба процесних овлашћења (радњи),</a:t>
            </a:r>
            <a:endParaRPr lang="ru-RU" dirty="0"/>
          </a:p>
          <a:p>
            <a:r>
              <a:rPr lang="ru-RU" dirty="0"/>
              <a:t>Политичке и економске промјене у друштву,</a:t>
            </a:r>
          </a:p>
          <a:p>
            <a:r>
              <a:rPr lang="ru-RU" dirty="0"/>
              <a:t>Континуиране законодавне реформе (честе измјене прописа).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436499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1499</TotalTime>
  <Words>2097</Words>
  <Application>Microsoft Office PowerPoint</Application>
  <PresentationFormat>On-screen Show (4:3)</PresentationFormat>
  <Paragraphs>162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Constantia</vt:lpstr>
      <vt:lpstr>Wingdings 2</vt:lpstr>
      <vt:lpstr>Flow</vt:lpstr>
      <vt:lpstr>       ПРАВНИ ОКВИР ЗА ЗАШТИТУ ПРАВА НА СУЂЕЊЕ У РАЗУМНОМ РОКУ У РЕПУБЛИЦИ СРПСКОЈ</vt:lpstr>
      <vt:lpstr>Право на суђење у разумном року – терминолошко одређење</vt:lpstr>
      <vt:lpstr>Улога државе</vt:lpstr>
      <vt:lpstr>Трајање права на суђење у разумном року</vt:lpstr>
      <vt:lpstr> Фактори које треба узети у обзир </vt:lpstr>
      <vt:lpstr>   Средства за остваривање права</vt:lpstr>
      <vt:lpstr>Правни извори заштите</vt:lpstr>
      <vt:lpstr>Разлози великог броја заосталих судских предмета</vt:lpstr>
      <vt:lpstr>Још неки разлози</vt:lpstr>
      <vt:lpstr>Стање у БиХ - Уставни суд </vt:lpstr>
      <vt:lpstr>Стање у БиХ - ВСТС</vt:lpstr>
      <vt:lpstr>Обавезе државе</vt:lpstr>
      <vt:lpstr>Обавезе државе – предмет Skordino против Италије</vt:lpstr>
      <vt:lpstr>Закон... у Републици Српској</vt:lpstr>
      <vt:lpstr>Разуман рок </vt:lpstr>
      <vt:lpstr>Критеријуми за оцјену дужине трајања поступка</vt:lpstr>
      <vt:lpstr>Сложеност предмета</vt:lpstr>
      <vt:lpstr>Понашање органа јавне власти</vt:lpstr>
      <vt:lpstr>Понашање подносиоца представке</vt:lpstr>
      <vt:lpstr>Значај предмета за подносиоца представке</vt:lpstr>
      <vt:lpstr>Правна средства за заштиту</vt:lpstr>
      <vt:lpstr>Захтјев за убрзање поступка</vt:lpstr>
      <vt:lpstr>Утврђивање повреде права и правично задовољење</vt:lpstr>
      <vt:lpstr>Тужба за утврђивање повреде права и правично задовољење</vt:lpstr>
      <vt:lpstr>Хвала на пажњи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srdjan111</dc:creator>
  <cp:lastModifiedBy>Dvorana Borik</cp:lastModifiedBy>
  <cp:revision>145</cp:revision>
  <dcterms:created xsi:type="dcterms:W3CDTF">2017-03-05T10:06:24Z</dcterms:created>
  <dcterms:modified xsi:type="dcterms:W3CDTF">2022-03-15T08:21:14Z</dcterms:modified>
</cp:coreProperties>
</file>