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64" r:id="rId2"/>
    <p:sldId id="272" r:id="rId3"/>
    <p:sldId id="311" r:id="rId4"/>
    <p:sldId id="273" r:id="rId5"/>
    <p:sldId id="276" r:id="rId6"/>
    <p:sldId id="277" r:id="rId7"/>
    <p:sldId id="346" r:id="rId8"/>
    <p:sldId id="274" r:id="rId9"/>
    <p:sldId id="275" r:id="rId10"/>
    <p:sldId id="278" r:id="rId11"/>
    <p:sldId id="280" r:id="rId12"/>
    <p:sldId id="279" r:id="rId13"/>
    <p:sldId id="281" r:id="rId14"/>
    <p:sldId id="282" r:id="rId15"/>
    <p:sldId id="283" r:id="rId16"/>
    <p:sldId id="284" r:id="rId17"/>
    <p:sldId id="285" r:id="rId18"/>
    <p:sldId id="287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7" r:id="rId29"/>
    <p:sldId id="298" r:id="rId30"/>
    <p:sldId id="300" r:id="rId31"/>
    <p:sldId id="301" r:id="rId32"/>
    <p:sldId id="302" r:id="rId33"/>
    <p:sldId id="303" r:id="rId34"/>
    <p:sldId id="306" r:id="rId35"/>
    <p:sldId id="345" r:id="rId36"/>
    <p:sldId id="304" r:id="rId37"/>
    <p:sldId id="305" r:id="rId38"/>
    <p:sldId id="308" r:id="rId39"/>
    <p:sldId id="307" r:id="rId40"/>
    <p:sldId id="309" r:id="rId41"/>
    <p:sldId id="310" r:id="rId42"/>
    <p:sldId id="312" r:id="rId43"/>
    <p:sldId id="317" r:id="rId44"/>
    <p:sldId id="316" r:id="rId45"/>
    <p:sldId id="319" r:id="rId46"/>
    <p:sldId id="320" r:id="rId47"/>
    <p:sldId id="318" r:id="rId48"/>
    <p:sldId id="321" r:id="rId49"/>
    <p:sldId id="322" r:id="rId50"/>
    <p:sldId id="324" r:id="rId51"/>
    <p:sldId id="329" r:id="rId52"/>
    <p:sldId id="326" r:id="rId53"/>
    <p:sldId id="327" r:id="rId54"/>
    <p:sldId id="315" r:id="rId55"/>
    <p:sldId id="331" r:id="rId56"/>
    <p:sldId id="330" r:id="rId57"/>
    <p:sldId id="333" r:id="rId58"/>
    <p:sldId id="334" r:id="rId59"/>
    <p:sldId id="335" r:id="rId60"/>
    <p:sldId id="341" r:id="rId61"/>
    <p:sldId id="336" r:id="rId62"/>
    <p:sldId id="337" r:id="rId63"/>
    <p:sldId id="338" r:id="rId64"/>
    <p:sldId id="339" r:id="rId65"/>
    <p:sldId id="340" r:id="rId66"/>
    <p:sldId id="342" r:id="rId67"/>
    <p:sldId id="343" r:id="rId68"/>
    <p:sldId id="344" r:id="rId69"/>
  </p:sldIdLst>
  <p:sldSz cx="9144000" cy="6858000" type="screen4x3"/>
  <p:notesSz cx="6794500" cy="9931400"/>
  <p:defaultTextStyle>
    <a:defPPr>
      <a:defRPr lang="sr-Latn-R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CB7683-2570-434E-8E15-8D71075D13AA}">
          <p14:sldIdLst>
            <p14:sldId id="264"/>
          </p14:sldIdLst>
        </p14:section>
        <p14:section name="Untitled Section" id="{D830FFAE-B05F-4878-BCEE-F867BAD63E08}">
          <p14:sldIdLst>
            <p14:sldId id="272"/>
            <p14:sldId id="311"/>
            <p14:sldId id="273"/>
            <p14:sldId id="276"/>
            <p14:sldId id="277"/>
            <p14:sldId id="346"/>
            <p14:sldId id="274"/>
            <p14:sldId id="275"/>
            <p14:sldId id="278"/>
            <p14:sldId id="280"/>
            <p14:sldId id="279"/>
            <p14:sldId id="281"/>
            <p14:sldId id="282"/>
            <p14:sldId id="283"/>
            <p14:sldId id="284"/>
            <p14:sldId id="285"/>
            <p14:sldId id="287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300"/>
            <p14:sldId id="301"/>
            <p14:sldId id="302"/>
            <p14:sldId id="303"/>
            <p14:sldId id="306"/>
            <p14:sldId id="345"/>
            <p14:sldId id="304"/>
            <p14:sldId id="305"/>
            <p14:sldId id="308"/>
            <p14:sldId id="307"/>
            <p14:sldId id="309"/>
            <p14:sldId id="310"/>
            <p14:sldId id="312"/>
            <p14:sldId id="317"/>
            <p14:sldId id="316"/>
            <p14:sldId id="319"/>
            <p14:sldId id="320"/>
            <p14:sldId id="318"/>
            <p14:sldId id="321"/>
            <p14:sldId id="322"/>
            <p14:sldId id="324"/>
            <p14:sldId id="329"/>
            <p14:sldId id="326"/>
            <p14:sldId id="327"/>
            <p14:sldId id="315"/>
            <p14:sldId id="331"/>
            <p14:sldId id="330"/>
            <p14:sldId id="333"/>
            <p14:sldId id="334"/>
            <p14:sldId id="335"/>
            <p14:sldId id="341"/>
            <p14:sldId id="336"/>
            <p14:sldId id="337"/>
            <p14:sldId id="338"/>
            <p14:sldId id="339"/>
            <p14:sldId id="340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fija Žilić" initials="SŽ" lastIdx="6" clrIdx="0">
    <p:extLst>
      <p:ext uri="{19B8F6BF-5375-455C-9EA6-DF929625EA0E}">
        <p15:presenceInfo xmlns:p15="http://schemas.microsoft.com/office/powerpoint/2012/main" userId="01dba42b811898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5256" autoAdjust="0"/>
  </p:normalViewPr>
  <p:slideViewPr>
    <p:cSldViewPr>
      <p:cViewPr varScale="1">
        <p:scale>
          <a:sx n="83" d="100"/>
          <a:sy n="83" d="100"/>
        </p:scale>
        <p:origin x="139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3235" y="62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4" cy="496570"/>
          </a:xfrm>
          <a:prstGeom prst="rect">
            <a:avLst/>
          </a:prstGeom>
        </p:spPr>
        <p:txBody>
          <a:bodyPr vert="horz" lIns="91727" tIns="45863" rIns="91727" bIns="4586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1"/>
            <a:ext cx="2944284" cy="496570"/>
          </a:xfrm>
          <a:prstGeom prst="rect">
            <a:avLst/>
          </a:prstGeom>
        </p:spPr>
        <p:txBody>
          <a:bodyPr vert="horz" lIns="91727" tIns="45863" rIns="91727" bIns="45863" rtlCol="0"/>
          <a:lstStyle>
            <a:lvl1pPr algn="r">
              <a:defRPr sz="1200"/>
            </a:lvl1pPr>
          </a:lstStyle>
          <a:p>
            <a:fld id="{5FC16599-CC71-4B49-B9AE-A084B30FC6EF}" type="datetimeFigureOut">
              <a:rPr lang="hr-HR" smtClean="0"/>
              <a:pPr/>
              <a:t>23.2.2022.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3" rIns="91727" bIns="45863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727" tIns="45863" rIns="91727" bIns="458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4" cy="496570"/>
          </a:xfrm>
          <a:prstGeom prst="rect">
            <a:avLst/>
          </a:prstGeom>
        </p:spPr>
        <p:txBody>
          <a:bodyPr vert="horz" lIns="91727" tIns="45863" rIns="91727" bIns="4586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33107"/>
            <a:ext cx="2944284" cy="496570"/>
          </a:xfrm>
          <a:prstGeom prst="rect">
            <a:avLst/>
          </a:prstGeom>
        </p:spPr>
        <p:txBody>
          <a:bodyPr vert="horz" lIns="91727" tIns="45863" rIns="91727" bIns="45863" rtlCol="0" anchor="b"/>
          <a:lstStyle>
            <a:lvl1pPr algn="r">
              <a:defRPr sz="1200"/>
            </a:lvl1pPr>
          </a:lstStyle>
          <a:p>
            <a:fld id="{D8C221C0-DD95-4D5E-B593-BF90420D01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35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87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63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27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32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28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7558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242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349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971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901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18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81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860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2367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751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896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789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63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695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249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620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985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7691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515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582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3823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405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1413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816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4984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9072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651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031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464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357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7479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742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080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97269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976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2157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5837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26743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49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06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3476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1690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522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5582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0917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6150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9935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5524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0382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0557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59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523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9959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649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1920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4229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36578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04117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3690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5695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7098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68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46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90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5481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b="1" dirty="0"/>
              <a:t>Niska stopa osuđujućih presuda signalizira da tužilaštva ne poduzimaju krivično gonjenje u predmetima u kojima je ishod nesiguran bez obzira na njihovu društvenu važnost ili složenost. S druge strane, stopa osuđujućih presuda koja je konstantno ispod 75 procenata može ukazivati na manjkavosti u krivičnom gonjenju i trebala bi biti razlogom daljeg preispitivanja. Na osnovu podataka predstavljenih ovdje, jasno je da oni koji se terete za djela teške korupcije u BiH imaju puno bolje šanse da prođu nekažnjeno nego oni koji se terete za sitnu korupciju.</a:t>
            </a:r>
          </a:p>
          <a:p>
            <a:endParaRPr lang="bs-Latn-BA" b="1" dirty="0"/>
          </a:p>
          <a:p>
            <a:r>
              <a:rPr lang="bs-Latn-BA" b="1" dirty="0"/>
              <a:t>Iako zakonodavni i sudski sistem u BiH općenito pate od nedostatka pravne </a:t>
            </a:r>
            <a:r>
              <a:rPr lang="bs-Latn-BA" b="1" dirty="0" err="1"/>
              <a:t>sigurnosti,posljedice</a:t>
            </a:r>
            <a:r>
              <a:rPr lang="bs-Latn-BA" b="1" dirty="0"/>
              <a:t> nejasne i nepredvidljive primjene zakona posebno su akutne u procesuiranju predmeta visoke i korupcije srednjeg nivoa. Ovo je zbog toga što se, u nedostatku jasnih pravnih standarda, otvara veći prostor za tumačenje zakona u skladu sa željama </a:t>
            </a:r>
            <a:r>
              <a:rPr lang="bs-Latn-BA" b="1" dirty="0" err="1"/>
              <a:t>moćnika</a:t>
            </a:r>
            <a:r>
              <a:rPr lang="bs-Latn-BA" b="1" dirty="0"/>
              <a:t> umjesto primjene metoda pravnog tumačenja predviđenih u demokratskim društvima.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21C0-DD95-4D5E-B593-BF90420D0112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95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6617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2888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8884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3776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2654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8364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0995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9967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9267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251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2878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/>
              <a:t>23-24.9.2021.</a:t>
            </a:r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2BE7-46E2-46CF-BB2C-2B3E6E5FB8D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7" name="fc" descr=" 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hr-HR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29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safija.zilic@gmail.com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295400"/>
          </a:xfrm>
        </p:spPr>
        <p:txBody>
          <a:bodyPr>
            <a:normAutofit fontScale="90000"/>
          </a:bodyPr>
          <a:lstStyle/>
          <a:p>
            <a:br>
              <a:rPr lang="bs-Latn-B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s-Latn-BA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altLang="en-US" sz="3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Ekonomski aspekti stečajnog postupka</a:t>
            </a:r>
            <a:endParaRPr lang="en-US" altLang="en-US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925095"/>
            <a:ext cx="6400800" cy="614362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bs-Latn-BA" sz="7400" dirty="0">
                <a:latin typeface="Arial" panose="020B0604020202020204" pitchFamily="34" charset="0"/>
                <a:cs typeface="Arial" panose="020B0604020202020204" pitchFamily="34" charset="0"/>
              </a:rPr>
              <a:t>Banja Luka 24-25. februar 2022.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188" cy="1857375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71938"/>
            <a:ext cx="357188" cy="2786062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6813" y="0"/>
            <a:ext cx="357187" cy="1857375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86813" y="4071938"/>
            <a:ext cx="357187" cy="2786062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43000" y="1857375"/>
            <a:ext cx="6858000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/>
          </p:cNvSpPr>
          <p:nvPr/>
        </p:nvSpPr>
        <p:spPr bwMode="auto">
          <a:xfrm>
            <a:off x="3995738" y="5661025"/>
            <a:ext cx="4529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s-Latn-BA" altLang="en-US" sz="20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Safija Žilić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D2264-986A-42E2-A69C-0F5CEF21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bs-Latn-B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9B797F-10AE-4E13-88C5-8A61B227ADC9}"/>
              </a:ext>
            </a:extLst>
          </p:cNvPr>
          <p:cNvSpPr txBox="1"/>
          <p:nvPr/>
        </p:nvSpPr>
        <p:spPr>
          <a:xfrm>
            <a:off x="914400" y="469106"/>
            <a:ext cx="5562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JU CENTAR ZA EDUKACIJU </a:t>
            </a:r>
          </a:p>
          <a:p>
            <a:pPr algn="ctr"/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SUDIJA  I JAVNIH TUŽILACA </a:t>
            </a:r>
          </a:p>
          <a:p>
            <a:pPr algn="ctr"/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REPUBLIKE SRPSKE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59917DB3-44C2-421B-955B-AAF771AB5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-38100"/>
            <a:ext cx="2309812" cy="18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8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153400" cy="657361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Opredjeljenje za oblik i vrstu analize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371600" y="1400598"/>
            <a:ext cx="69580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Zavisi od:</a:t>
            </a:r>
          </a:p>
          <a:p>
            <a:pPr marL="0" indent="0">
              <a:buNone/>
              <a:defRPr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analize (najčešći predmet analize su poslovni rezultati, finansijski položaj i ostvareni novčani tokovi)</a:t>
            </a:r>
          </a:p>
          <a:p>
            <a:pPr>
              <a:defRPr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analize  (opšti i posebni)</a:t>
            </a:r>
          </a:p>
          <a:p>
            <a:pPr>
              <a:defRPr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Zadaci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analize</a:t>
            </a:r>
          </a:p>
          <a:p>
            <a:pPr>
              <a:defRPr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Osnovni postulat analize je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poređenje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30A26-BA32-4238-84C4-9D4B39FB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F66B33-2E6C-4365-BBE3-8FD87F1B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2502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153400" cy="657361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Oblici i vrste analiza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609600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609600" y="1056357"/>
            <a:ext cx="695801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Najpoznatije: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Kvalitativna i kvantitativna analiza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  Statička i dinamička analiza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  Kompleksna i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parcijalna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analiza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  Interna i eksterna analiza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    Stalne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 povremene analize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Analiza vrijednosti – troškovna analiza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1C9A06A-0A50-41F2-8BFB-8B4BDDC9EE5E}"/>
              </a:ext>
            </a:extLst>
          </p:cNvPr>
          <p:cNvSpPr/>
          <p:nvPr/>
        </p:nvSpPr>
        <p:spPr>
          <a:xfrm>
            <a:off x="6286500" y="1884952"/>
            <a:ext cx="26670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Boldirane analize mogu se </a:t>
            </a:r>
            <a:r>
              <a:rPr lang="bs-Latn-BA" sz="1600" dirty="0"/>
              <a:t>povezati</a:t>
            </a:r>
            <a:r>
              <a:rPr lang="bs-Latn-BA" dirty="0"/>
              <a:t> sa ulogom stečajnog sudije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C0537A5-C11D-4C74-8C5E-0DDEAB14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95BB006-1AA6-4443-8C85-48EAB48E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71201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153400" cy="657361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Tehnike analize finansijskih izvještaja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066800" y="1324541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SzPts val="2000"/>
              <a:buFont typeface="+mj-lt"/>
              <a:buAutoNum type="arabicPeriod"/>
            </a:pPr>
            <a:r>
              <a:rPr lang="sr-Latn-C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Vertikalna analiza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odnosno analiza strukture bilansa stanja i bilansa uspeha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SzPts val="2000"/>
              <a:buFont typeface="+mj-lt"/>
              <a:buAutoNum type="arabicPeriod"/>
            </a:pPr>
            <a:r>
              <a:rPr lang="sr-Latn-C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Horizontalna analiza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odnosno analiza trenda bilansa stanja i bilansa uspeha u periodu tekuća i prethodna godina (komparativna analiza)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SzPts val="2000"/>
              <a:buFont typeface="+mj-lt"/>
              <a:buAutoNum type="arabicPeriod"/>
            </a:pPr>
            <a:r>
              <a:rPr lang="sr-Latn-C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Analize trenda (varijansi) tj. analiza ostvareno vs. Očekivano-kretanje varijable kroz vrijeme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SzPts val="2000"/>
              <a:buFont typeface="+mj-lt"/>
              <a:buAutoNum type="arabicPeriod"/>
            </a:pPr>
            <a:r>
              <a:rPr lang="sr-Latn-C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finansijskih pokazatelja ili RACIO analiza (parcijalna analiza jer obuhvata uži segment poslovnih performansi preduzeća)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88528-C929-44CC-ACDA-7B7AECCD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8F815-AB57-4E70-9E87-DFB48D34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0221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153400" cy="657361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Opšta analiza finansijskih izvještaja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066800" y="1324541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  <a:defRPr/>
            </a:pP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bs-Latn-BA" sz="2000" b="1" dirty="0">
                <a:latin typeface="Times New Roman" pitchFamily="18" charset="0"/>
                <a:cs typeface="Times New Roman" pitchFamily="18" charset="0"/>
              </a:rPr>
              <a:t>1. Vertikalnu analizu</a:t>
            </a:r>
            <a:r>
              <a:rPr lang="sr-Latn-R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odnosno analizu strukture bilansa stanja i bilansa uspeha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bs-Latn-BA" sz="2000" dirty="0">
                <a:solidFill>
                  <a:schemeClr val="accent4">
                    <a:lumMod val="10000"/>
                  </a:schemeClr>
                </a:solidFill>
                <a:latin typeface="Times New Roman"/>
              </a:rPr>
              <a:t>Određene bilansne pozicije se uzmu kao 100%, a onda se sve druge pozicije iskazuju kao % od te osnovne pozicije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bs-Latn-BA" sz="2000" dirty="0">
                <a:solidFill>
                  <a:schemeClr val="accent4">
                    <a:lumMod val="10000"/>
                  </a:schemeClr>
                </a:solidFill>
                <a:latin typeface="Times New Roman"/>
              </a:rPr>
              <a:t>U Bilansu stanja: najčešće kao 100% je ukupna pasiva odnosno ukupna aktiva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bs-Latn-BA" sz="2000" dirty="0">
                <a:solidFill>
                  <a:schemeClr val="accent4">
                    <a:lumMod val="10000"/>
                  </a:schemeClr>
                </a:solidFill>
                <a:latin typeface="Times New Roman"/>
              </a:rPr>
              <a:t>U Bilansu uspjeha: najčešće kao 100% je ukupan prihod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bs-Latn-BA" sz="2000" b="1" dirty="0">
              <a:solidFill>
                <a:schemeClr val="accent4">
                  <a:lumMod val="10000"/>
                </a:schemeClr>
              </a:solidFill>
              <a:latin typeface="Times New Roman"/>
              <a:cs typeface="Times New Roman" pitchFamily="18" charset="0"/>
            </a:endParaRPr>
          </a:p>
          <a:p>
            <a:pPr algn="just">
              <a:defRPr/>
            </a:pPr>
            <a:r>
              <a:rPr lang="sr-Latn-RS" sz="2000" b="1" dirty="0">
                <a:latin typeface="Times New Roman" pitchFamily="18" charset="0"/>
                <a:cs typeface="Times New Roman" pitchFamily="18" charset="0"/>
              </a:rPr>
              <a:t>2. Horizontalnu analizu, 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odnosno analizu trenda bilansa stanja i bilansa uspeha u periodu tekuća i prethodna godina</a:t>
            </a:r>
            <a:endParaRPr lang="sr-Latn-R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bs-Latn-BA" sz="2000" dirty="0">
                <a:solidFill>
                  <a:schemeClr val="accent4">
                    <a:lumMod val="10000"/>
                  </a:schemeClr>
                </a:solidFill>
                <a:latin typeface="Times New Roman"/>
                <a:ea typeface="Times New Roman"/>
              </a:rPr>
              <a:t>Apsolutan iznos promjene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/>
                <a:ea typeface="Times New Roman"/>
              </a:rPr>
              <a:t> = </a:t>
            </a:r>
            <a:r>
              <a:rPr lang="bs-Latn-BA" sz="2000" dirty="0">
                <a:solidFill>
                  <a:schemeClr val="accent4">
                    <a:lumMod val="10000"/>
                  </a:schemeClr>
                </a:solidFill>
                <a:latin typeface="Times New Roman"/>
                <a:ea typeface="Times New Roman"/>
              </a:rPr>
              <a:t>tekuća godina – prethodna godina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bs-Latn-BA" sz="2000" dirty="0">
                <a:solidFill>
                  <a:schemeClr val="accent4">
                    <a:lumMod val="10000"/>
                  </a:schemeClr>
                </a:solidFill>
                <a:latin typeface="Times New Roman"/>
                <a:cs typeface="Times New Roman" pitchFamily="18" charset="0"/>
              </a:rPr>
              <a:t>Relativan iznos promjene = (</a:t>
            </a:r>
            <a:r>
              <a:rPr lang="bs-Latn-BA" sz="2000" dirty="0">
                <a:solidFill>
                  <a:schemeClr val="accent4">
                    <a:lumMod val="10000"/>
                  </a:schemeClr>
                </a:solidFill>
                <a:latin typeface="Times New Roman"/>
                <a:ea typeface="Times New Roman"/>
              </a:rPr>
              <a:t>tekuća godina – prethodna godina)/prethodna godina)*100</a:t>
            </a:r>
            <a:endParaRPr 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EEB24-3F96-42EF-8E51-14F698D7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038A2-A3B8-485D-810F-0906A521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2332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153400" cy="657361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Opšta analiza finansijskih izvještaja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066800" y="1204113"/>
            <a:ext cx="6781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sr-Latn-RS" altLang="sr-Latn-RS" sz="22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r-Latn-RS" altLang="sr-Latn-RS" sz="20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trenda ili analiza indeksa</a:t>
            </a:r>
            <a:r>
              <a:rPr lang="bs-Latn-BA" altLang="sr-Latn-RS" sz="18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(samo za ilustraciju primjera)</a:t>
            </a:r>
          </a:p>
          <a:p>
            <a:pPr algn="ctr">
              <a:buNone/>
              <a:defRPr/>
            </a:pPr>
            <a:endParaRPr lang="sr-Latn-RS" altLang="sr-Latn-RS" sz="2000" b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sr-Latn-RS" altLang="sr-Latn-RS" sz="20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sr-Latn-RS" altLang="sr-Latn-RS" sz="2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altLang="sr-Latn-RS" sz="2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bs-Latn-BA" altLang="sr-Latn-RS" sz="2000" baseline="-25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bs-Latn-BA" altLang="sr-Latn-RS" sz="2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sr-Latn-RS" altLang="sr-Latn-RS" sz="2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sr-Latn-RS" sz="20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100</a:t>
            </a:r>
            <a:endParaRPr lang="sr-Latn-RS" altLang="sr-Latn-RS" sz="2000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endParaRPr lang="sr-Latn-RS" altLang="sr-Latn-RS" sz="2000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sr-Latn-RS" alt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endParaRPr lang="sr-Latn-RS" alt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sr-Latn-RS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Indeksni brojevi Ix</a:t>
            </a:r>
            <a:r>
              <a:rPr lang="sr-Latn-RS" altLang="sr-Latn-R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sr-Latn-RS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pokazuje rast (ako su veći od 100), odnosno opadanje date bilansne pozicije (ako su manji od 100);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Pokazuje relativnu promjenu neke stvake u odnosu na baznu veličinu za više godina (najmanje 5 godina);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Rezultati analize se prikazuju pomoću dijagrama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Neprimjenjiva je u uslovima kratke histrorije rada poslovanja privrednog subjekta.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endParaRPr lang="bs-Latn-BA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2C8AD070-CC96-4AD7-B0E1-E13EEC6C0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80015"/>
              </p:ext>
            </p:extLst>
          </p:nvPr>
        </p:nvGraphicFramePr>
        <p:xfrm>
          <a:off x="4533900" y="2438400"/>
          <a:ext cx="495300" cy="71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cuación" r:id="rId4" imgW="330057" imgH="431613" progId="Equation.3">
                  <p:embed/>
                </p:oleObj>
              </mc:Choice>
              <mc:Fallback>
                <p:oleObj name="Ecuación" r:id="rId4" imgW="330057" imgH="431613" progId="Equation.3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2C8AD070-CC96-4AD7-B0E1-E13EEC6C0A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438400"/>
                        <a:ext cx="495300" cy="718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77509-6BAF-40CE-9297-E015DB78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19BEB0-994C-4EB2-BBAE-71344339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5359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153400" cy="657361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pomoću finansijskih pokazatelja</a:t>
            </a:r>
            <a:endParaRPr lang="bs-Latn-B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066800" y="1324541"/>
            <a:ext cx="6781800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None/>
            </a:pPr>
            <a:r>
              <a:rPr lang="sr-Latn-RS" altLang="sr-Latn-RS" sz="20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Racio analiza ili Koeficijenti</a:t>
            </a:r>
          </a:p>
          <a:p>
            <a:pPr marL="0" indent="0">
              <a:buNone/>
            </a:pPr>
            <a:endParaRPr lang="bs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Najpoznatija i najčešće korištena analiza</a:t>
            </a:r>
          </a:p>
          <a:p>
            <a:pPr marL="0" indent="0">
              <a:buNone/>
            </a:pPr>
            <a:endParaRPr lang="bs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Pravilo: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 tumačenje pokazatelja  vrši se u odnosu na određene standarde:</a:t>
            </a:r>
          </a:p>
          <a:p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5" lvl="1" indent="-342900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standardi analitičara na bazi iskustva</a:t>
            </a:r>
          </a:p>
          <a:p>
            <a:pPr marL="800045" lvl="1" indent="-342900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prosjek industrijske grane</a:t>
            </a:r>
          </a:p>
          <a:p>
            <a:pPr marL="800045" lvl="1" indent="-342900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historijski i planski pokazatelji preduzeća </a:t>
            </a:r>
          </a:p>
          <a:p>
            <a:pPr marL="800045" lvl="1" indent="-342900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standardi iz literature za korporativne klijente</a:t>
            </a:r>
          </a:p>
          <a:p>
            <a:pPr lvl="1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Izračunate koeficijenti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imaju vrijednost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samo ako su pravilno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protumačeni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endParaRPr lang="bs-Latn-BA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62876B-3BB5-420D-B1F6-BF0ADA27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B3ADA-9EB2-4F06-B7BF-86A162A9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0783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5"/>
            <a:ext cx="8153400" cy="58568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 analiza ili </a:t>
            </a: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Koeficijenti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30480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404914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066800" y="1295400"/>
            <a:ext cx="70866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SzPts val="1600"/>
              <a:buFont typeface="+mj-lt"/>
              <a:buAutoNum type="arabicPeriod"/>
            </a:pPr>
            <a:r>
              <a:rPr lang="sr-Latn-C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Pokazatelji LIKVIDNOSTI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SzPts val="1600"/>
              <a:buFont typeface="+mj-lt"/>
              <a:buAutoNum type="arabicPeriod"/>
            </a:pPr>
            <a:r>
              <a:rPr lang="sr-Latn-C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Pokazatelji zaduženosti (SOLVENTNOSTI)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SzPts val="1600"/>
              <a:buFont typeface="+mj-lt"/>
              <a:buAutoNum type="arabicPeriod"/>
            </a:pPr>
            <a:r>
              <a:rPr lang="sr-Latn-C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Pokazatelji efikasnosti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SzPts val="1600"/>
              <a:buFont typeface="+mj-lt"/>
              <a:buAutoNum type="arabicPeriod"/>
            </a:pPr>
            <a:r>
              <a:rPr lang="sr-Latn-C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Pokazatelji profitabilnosti (RENTABILNOSTI,)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SzPts val="1600"/>
              <a:buFont typeface="+mj-lt"/>
              <a:buAutoNum type="arabicPeriod"/>
            </a:pPr>
            <a:r>
              <a:rPr lang="sr-Latn-C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Tržišni pokazatelji</a:t>
            </a:r>
          </a:p>
          <a:p>
            <a:pPr marL="457200" lvl="1" algn="just">
              <a:spcBef>
                <a:spcPts val="600"/>
              </a:spcBef>
              <a:spcAft>
                <a:spcPts val="600"/>
              </a:spcAft>
              <a:buSzPts val="1600"/>
            </a:pPr>
            <a:endParaRPr lang="sr-Latn-C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SzPts val="1600"/>
              <a:buFont typeface="Wingdings" panose="05000000000000000000" pitchFamily="2" charset="2"/>
              <a:buChar char="§"/>
            </a:pPr>
            <a:r>
              <a:rPr lang="sr-Latn-CS" sz="2000" dirty="0">
                <a:latin typeface="Arial" panose="020B0604020202020204" pitchFamily="34" charset="0"/>
                <a:cs typeface="Arial" panose="020B0604020202020204" pitchFamily="34" charset="0"/>
              </a:rPr>
              <a:t>Za izbor  koeficijenata koji  se  trebaju koristiti u stečajnom postupku izdvajamo član 5. i 6. Zakona o stečaju FBiH („Sl. novineF BiH“, br. 53/21), odnosno član 5. stav 1, 2. i 6. Zakona o stečaju RS („Sl. glasnik RS“, br. 16/16)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algn="just">
              <a:spcBef>
                <a:spcPts val="1200"/>
              </a:spcBef>
              <a:spcAft>
                <a:spcPts val="1200"/>
              </a:spcAft>
              <a:buSzPts val="1600"/>
            </a:pPr>
            <a:endParaRPr lang="sr-Latn-C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  <a:defRPr/>
            </a:pPr>
            <a:endParaRPr lang="bs-Latn-BA" alt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9826EAE-2250-4F25-A13D-9E2D35609493}"/>
              </a:ext>
            </a:extLst>
          </p:cNvPr>
          <p:cNvSpPr/>
          <p:nvPr/>
        </p:nvSpPr>
        <p:spPr>
          <a:xfrm rot="1843914">
            <a:off x="7447490" y="278261"/>
            <a:ext cx="19812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Boldirani koeficijenti ključni su za stečajni postupak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337226A-A2E2-45E7-BED9-AC536D9B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0D82A2-9001-4E55-BFA1-8D537A70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16</a:t>
            </a:fld>
            <a:endParaRPr lang="bs-Latn-BA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30A980C-D58E-4C36-AE28-904844DAAB80}"/>
              </a:ext>
            </a:extLst>
          </p:cNvPr>
          <p:cNvSpPr/>
          <p:nvPr/>
        </p:nvSpPr>
        <p:spPr>
          <a:xfrm>
            <a:off x="1292352" y="1409861"/>
            <a:ext cx="231648" cy="11186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B38A08C0-A2F4-4E2A-AFCF-74907D3A2F87}"/>
              </a:ext>
            </a:extLst>
          </p:cNvPr>
          <p:cNvSpPr/>
          <p:nvPr/>
        </p:nvSpPr>
        <p:spPr>
          <a:xfrm>
            <a:off x="1292352" y="2761245"/>
            <a:ext cx="231648" cy="6677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7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Pokazatelji / Koeficijenti likvidnosti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143000" y="174004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Za izražavanje likvidnosti koristi se sljedeći koeficijenti likvidnosti: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Koeficijent tekuće likvidnosti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Koeficijent ubrzane likvidnosti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Obrtni kapital i 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Koeficijent obrtnog kapitala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265A44B-E7E4-45F8-B6E4-240A5488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84420-D91A-44E3-AED9-50847A9E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9714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Gdje se nalaze podaci za izračun</a:t>
            </a:r>
            <a:b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 pokazatelja likvidnosti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096330" y="1496714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Bilans stanja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D23961-062D-4041-B97E-88845CB2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330" y="2052047"/>
            <a:ext cx="7437582" cy="3967753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DB0994E9-5058-425D-B6CB-31DFB8EEDDE6}"/>
              </a:ext>
            </a:extLst>
          </p:cNvPr>
          <p:cNvSpPr/>
          <p:nvPr/>
        </p:nvSpPr>
        <p:spPr>
          <a:xfrm rot="1064937">
            <a:off x="7389646" y="2570119"/>
            <a:ext cx="1556548" cy="156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200" dirty="0">
                <a:latin typeface="Arial" panose="020B0604020202020204" pitchFamily="34" charset="0"/>
                <a:cs typeface="Arial" panose="020B0604020202020204" pitchFamily="34" charset="0"/>
              </a:rPr>
              <a:t>Samo dospjeli dio dugoročnih obaveza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BAAEFAC-D79B-46E8-8E35-E6130D875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45938"/>
              </p:ext>
            </p:extLst>
          </p:nvPr>
        </p:nvGraphicFramePr>
        <p:xfrm>
          <a:off x="1356358" y="4343400"/>
          <a:ext cx="2963229" cy="1017886"/>
        </p:xfrm>
        <a:graphic>
          <a:graphicData uri="http://schemas.openxmlformats.org/drawingml/2006/table">
            <a:tbl>
              <a:tblPr/>
              <a:tblGrid>
                <a:gridCol w="2963229">
                  <a:extLst>
                    <a:ext uri="{9D8B030D-6E8A-4147-A177-3AD203B41FA5}">
                      <a16:colId xmlns:a16="http://schemas.microsoft.com/office/drawing/2014/main" val="2652243057"/>
                    </a:ext>
                  </a:extLst>
                </a:gridCol>
              </a:tblGrid>
              <a:tr h="1017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ysDash"/>
                    </a:lnL>
                    <a:lnR w="12700" cmpd="sng">
                      <a:solidFill>
                        <a:srgbClr val="FF0000"/>
                      </a:solidFill>
                      <a:prstDash val="sysDash"/>
                    </a:lnR>
                    <a:lnT w="12700" cmpd="sng">
                      <a:solidFill>
                        <a:srgbClr val="FF0000"/>
                      </a:solidFill>
                      <a:prstDash val="sysDash"/>
                    </a:lnT>
                    <a:lnB w="12700" cmpd="sng">
                      <a:solidFill>
                        <a:srgbClr val="FF0000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9683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EB43EFC-7873-49EB-803D-2974BEBD1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62128"/>
              </p:ext>
            </p:extLst>
          </p:nvPr>
        </p:nvGraphicFramePr>
        <p:xfrm>
          <a:off x="5304469" y="4343667"/>
          <a:ext cx="2963229" cy="1110239"/>
        </p:xfrm>
        <a:graphic>
          <a:graphicData uri="http://schemas.openxmlformats.org/drawingml/2006/table">
            <a:tbl>
              <a:tblPr/>
              <a:tblGrid>
                <a:gridCol w="2963229">
                  <a:extLst>
                    <a:ext uri="{9D8B030D-6E8A-4147-A177-3AD203B41FA5}">
                      <a16:colId xmlns:a16="http://schemas.microsoft.com/office/drawing/2014/main" val="2652243057"/>
                    </a:ext>
                  </a:extLst>
                </a:gridCol>
              </a:tblGrid>
              <a:tr h="1110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ysDash"/>
                    </a:lnL>
                    <a:lnR w="12700" cmpd="sng">
                      <a:solidFill>
                        <a:srgbClr val="FF0000"/>
                      </a:solidFill>
                      <a:prstDash val="sysDash"/>
                    </a:lnR>
                    <a:lnT w="12700" cmpd="sng">
                      <a:solidFill>
                        <a:srgbClr val="FF0000"/>
                      </a:solidFill>
                      <a:prstDash val="sysDash"/>
                    </a:lnT>
                    <a:lnB w="12700" cmpd="sng">
                      <a:solidFill>
                        <a:srgbClr val="FF0000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96833"/>
                  </a:ext>
                </a:extLst>
              </a:tr>
            </a:tbl>
          </a:graphicData>
        </a:graphic>
      </p:graphicFrame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BDA4D42-8E8B-4823-BE63-550C28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F3E17E8-5DC9-403C-82EF-582BE872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6747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Koeficijent tekuće likvidnosti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066800" y="1324541"/>
            <a:ext cx="693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endParaRPr lang="bs-Latn-BA" alt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bs-Latn-BA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KTL = tekuća sredstva/kratkoročne obaveze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Mjeri se sposobnost da preduzeće izmiri kratkoročne obaveze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Jasno je da koeficijent tekuće likvidnosti treba da bude veći od 1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 Standard je: omjer 2:1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Visok koeficijent: nije dobro dugoročno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Nizak koeficijent: nije dobro kratkoročno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Simptomi </a:t>
            </a:r>
            <a:r>
              <a:rPr lang="bs-Latn-BA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nelikvidnosti: </a:t>
            </a: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visoke zalihe, visoka potraživanja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56CE1-F06E-40C4-8B4F-DA590EE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7D983F-F466-4FAC-B67C-0FFB585E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0991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 fontScale="90000"/>
          </a:bodyPr>
          <a:lstStyle/>
          <a:p>
            <a:b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Podmodul</a:t>
            </a:r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b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143000" y="2770793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3600" b="1" dirty="0">
                <a:latin typeface="Arial" panose="020B0604020202020204" pitchFamily="34" charset="0"/>
                <a:cs typeface="Arial" panose="020B0604020202020204" pitchFamily="34" charset="0"/>
              </a:rPr>
              <a:t>  Analiza</a:t>
            </a:r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 finansijskih izvještaja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20869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Primjer izračuna KTL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948690" y="5070644"/>
            <a:ext cx="733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bs-Latn-BA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 KTL</a:t>
            </a:r>
            <a:r>
              <a:rPr lang="bs-Latn-BA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: mjerenje statičkog stanje i procjenjuje poslovanje pod pretpostavkom likvidacije, a ne uzima u obzir „koncept neprekidnog poslovanja”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4850C-0737-428A-8FF8-FA1F5ABE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000127"/>
            <a:ext cx="7200900" cy="3800473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CEEF8D8-0678-48CF-93C4-2BA84A10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76F662-2651-4F35-A9EF-BD8FF66C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20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18107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Koeficijent ubrzane likvidnosti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066800" y="1324541"/>
            <a:ext cx="6781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  <a:defRPr/>
            </a:pPr>
            <a:r>
              <a:rPr lang="sr-Latn-RS" alt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 </a:t>
            </a:r>
            <a:r>
              <a:rPr lang="sr-Latn-RS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sr-Latn-RS" altLang="sr-Latn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tekuća sredstva </a:t>
            </a:r>
            <a:r>
              <a:rPr lang="sr-Latn-RS" altLang="sr-Latn-R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zalihe)</a:t>
            </a:r>
            <a:r>
              <a:rPr lang="sr-Latn-RS" altLang="sr-Latn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/kratkoročne obaveze</a:t>
            </a:r>
          </a:p>
          <a:p>
            <a:pPr marL="0" indent="0" algn="ctr">
              <a:buNone/>
              <a:defRPr/>
            </a:pPr>
            <a:endParaRPr lang="sr-Latn-RS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Pokazuje likvidnost odmah raspoloživu za podmirenje obaveza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bs-Latn-BA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Konzervativno: mogu se i potraživanja od kupaca diskontovati 25% zavisno od stepena naplativnosti potraživanja</a:t>
            </a:r>
          </a:p>
          <a:p>
            <a:pPr algn="just">
              <a:defRPr/>
            </a:pPr>
            <a:endParaRPr lang="bs-Latn-BA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stečajnim postupcima ovo je više nego preporučljivo</a:t>
            </a:r>
          </a:p>
          <a:p>
            <a:pPr algn="just">
              <a:defRPr/>
            </a:pPr>
            <a:endParaRPr lang="bs-Latn-BA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sr-Latn-R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Jasno</a:t>
            </a:r>
            <a:r>
              <a:rPr lang="sr-Latn-RS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 da koeficijent ubrzane likvidnosti treba da bude 1 ili veći od 1, standard: min 1</a:t>
            </a:r>
          </a:p>
          <a:p>
            <a:pPr algn="just" eaLnBrk="1" hangingPunct="1">
              <a:defRPr/>
            </a:pPr>
            <a:endParaRPr lang="sr-Latn-RS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Clr>
                <a:srgbClr val="33CCFF"/>
              </a:buClr>
              <a:buFont typeface="Wingdings" panose="05000000000000000000" pitchFamily="2" charset="2"/>
              <a:buChar char="§"/>
              <a:defRPr/>
            </a:pPr>
            <a:endParaRPr lang="sr-Latn-RS" altLang="sr-Latn-RS" sz="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Clr>
                <a:srgbClr val="33CCFF"/>
              </a:buClr>
              <a:buNone/>
              <a:defRPr/>
            </a:pPr>
            <a:endParaRPr lang="sr-Latn-RS" altLang="sr-Latn-RS" sz="2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endParaRPr lang="sr-Latn-RS" altLang="sr-Latn-R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F999F-0BA8-42C9-9A7B-809C7737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9A84E-FFA3-4879-B4AE-98B2C87E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304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Primjer izračuna KUL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838200" y="4419600"/>
            <a:ext cx="739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endParaRPr lang="sr-Latn-RS" altLang="sr-Latn-R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bs-Latn-BA" alt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bs-Latn-BA" alt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dugoročno ako je suviše visoko, potrebno unaprijediti upravljanje gotovinom.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D58DD-4395-4F29-8198-68A23D76F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1371600"/>
            <a:ext cx="7202424" cy="29718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C9942DE-6AC5-4933-994F-868738E3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D51837-8DAC-4B86-963A-E3EAFEA4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7662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Obrtni kapital /Koeficijent obrtnog kapitala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143000" y="1126944"/>
            <a:ext cx="678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s-Latn-BA" altLang="sr-Latn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= tekuća sredstva – kratkoročne obaveze</a:t>
            </a:r>
          </a:p>
          <a:p>
            <a:pPr algn="ctr">
              <a:defRPr/>
            </a:pPr>
            <a:endParaRPr lang="bs-Latn-BA" altLang="sr-Latn-R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Iskazuje se u novčanom obliku jer predstavlja razliku između dvije novčane pozicije bilansa stanja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Općeprihvaćeni standard:  pozitivan nivo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Ovaj pokazatelj posebno prate kratkoročni povjerioci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Veći iznos osigurava i veći stepen likvidnosti</a:t>
            </a:r>
          </a:p>
          <a:p>
            <a:pPr algn="just">
              <a:defRPr/>
            </a:pPr>
            <a:endParaRPr lang="bs-Latn-BA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bs-Latn-BA" altLang="sr-Latn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KOK= Ukupan prihod (umanjen za rabate i popuste)/OK</a:t>
            </a:r>
          </a:p>
          <a:p>
            <a:pPr algn="just">
              <a:defRPr/>
            </a:pPr>
            <a:endParaRPr lang="bs-Latn-BA" altLang="sr-Latn-R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Općeprihvaćeni standard: ukupan prihod (neto)  5 ili 6 puta veći od obrtnog kapitala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Visok koeficijent: privredni subjekat neće imati dovoljno gotovine da plati svoje račune i obaveze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bs-Latn-BA" altLang="sr-Latn-R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Nizak koeficijent: likvidnost privrednog subjekta vezana za ulog u kratkoročne vrijednosne papire koji donose nizak prinos, problem: hitna potreba za gotovinom</a:t>
            </a:r>
            <a:endParaRPr lang="sr-Latn-RS" altLang="sr-Latn-R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C9D42-72D1-4A6F-9201-F521140F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28B53-9497-4525-83A8-97FFCCE1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23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2714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Primjer izračuna OK/KOK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979643" y="5069751"/>
            <a:ext cx="702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endParaRPr lang="sr-Latn-RS" altLang="sr-Latn-RS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Problem: 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dugoročno ako je suviše visoko, potrebno unaprijediti upravljanje gotovinom.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85938-8E16-459C-B7E8-8F33B7CC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04" y="1295400"/>
            <a:ext cx="6998495" cy="365760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089F7176-AF61-4BE9-B32D-E9A57231F2DF}"/>
              </a:ext>
            </a:extLst>
          </p:cNvPr>
          <p:cNvSpPr/>
          <p:nvPr/>
        </p:nvSpPr>
        <p:spPr>
          <a:xfrm>
            <a:off x="7784306" y="2994143"/>
            <a:ext cx="1359694" cy="14303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200" dirty="0">
                <a:latin typeface="Arial" panose="020B0604020202020204" pitchFamily="34" charset="0"/>
                <a:cs typeface="Arial" panose="020B0604020202020204" pitchFamily="34" charset="0"/>
              </a:rPr>
              <a:t>Ukupan prihod pozicija Bilansa uspjeha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64F0694-A1E3-4003-AA98-D3DE458A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47C31C-825E-4228-9936-5BF6DF71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97379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Međusobna povezanost pokazatelja likvidnosti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181100" y="1277011"/>
            <a:ext cx="678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Koeficijent tekuće likvidnosti =1.89</a:t>
            </a:r>
          </a:p>
          <a:p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Koeficijent ubrzane likvidnosti= 0.78</a:t>
            </a:r>
          </a:p>
          <a:p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Obrtni kapital= 80.000 BAM</a:t>
            </a:r>
          </a:p>
          <a:p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Koeficijent (obrta) obrtnog kapitala= 6,25</a:t>
            </a:r>
          </a:p>
          <a:p>
            <a:pPr algn="just" eaLnBrk="1" hangingPunct="1">
              <a:defRPr/>
            </a:pPr>
            <a:endParaRPr lang="bs-Latn-BA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D86EC-7A56-4BDB-B4AE-7106B78B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37" y="1295400"/>
            <a:ext cx="1001552" cy="1142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F0F43-807E-4DD8-8779-BFD22620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92" y="1277011"/>
            <a:ext cx="566977" cy="1146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AAFF3E-5ADC-4C28-9F91-3EDC9483F6ED}"/>
              </a:ext>
            </a:extLst>
          </p:cNvPr>
          <p:cNvSpPr txBox="1"/>
          <p:nvPr/>
        </p:nvSpPr>
        <p:spPr>
          <a:xfrm>
            <a:off x="737236" y="3011812"/>
            <a:ext cx="77550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koliko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koeficijent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tekuće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likvidnosti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nizak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koeficijent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obrtnog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kapitala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prostog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razloga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obrtnog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kapitala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pa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preporuka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poveća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opreznost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povećanja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preduzeće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možda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mogućnosti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pokrije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račune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vezane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poslovni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radnicima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računi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sl.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A316D2B-5906-4CA6-BF74-E11AF466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C9EFB1C-1B4A-424B-96A3-5702D657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6022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165"/>
            <a:ext cx="8153400" cy="74594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Pokazatelji likvidnosti vs pokretanje stečaja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9B68BF-A9BD-4379-A5F4-72B2D8648BF3}"/>
              </a:ext>
            </a:extLst>
          </p:cNvPr>
          <p:cNvSpPr txBox="1"/>
          <p:nvPr/>
        </p:nvSpPr>
        <p:spPr>
          <a:xfrm>
            <a:off x="1088231" y="1322207"/>
            <a:ext cx="73961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prethodi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pokretanju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stečajnog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postupka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roblem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broj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su loši pokazatelji likvidnosti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Ogleda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nesposobnosti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izmirenja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dospjelih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obaveza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raspoloživih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likvidnih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(g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otovina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i g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otovinski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ekvivalenti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likvidnosti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kao posljedica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vansiranje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robe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zostanak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naplate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potraživanja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revelike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zalihe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enemjensko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trošenje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očna neusklađenost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pasive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0757473-F108-43CE-B99D-1CE98A662727}"/>
              </a:ext>
            </a:extLst>
          </p:cNvPr>
          <p:cNvSpPr/>
          <p:nvPr/>
        </p:nvSpPr>
        <p:spPr>
          <a:xfrm rot="422713">
            <a:off x="5122069" y="3048000"/>
            <a:ext cx="28956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Boldirane pozicije najčešći razlozi koji dovode do stečajas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800805E-9637-4231-9175-4DB09135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CE438FF-2153-4DBA-BDF9-003F4D90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33354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165"/>
            <a:ext cx="8153400" cy="74594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Saniranje rizika nelikvidnosti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9B68BF-A9BD-4379-A5F4-72B2D8648BF3}"/>
              </a:ext>
            </a:extLst>
          </p:cNvPr>
          <p:cNvSpPr txBox="1"/>
          <p:nvPr/>
        </p:nvSpPr>
        <p:spPr>
          <a:xfrm>
            <a:off x="1088231" y="1322207"/>
            <a:ext cx="73961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Pozajmljivanjem sredstava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Emitovanjem vrijednosnih papira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Prodaja aktive (imovine)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Prolongiranje rokova otplate duga kod povjerilaca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Skraćivanjem rokova naplate potraživanja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Transakcije sa finansijskim derivatima i sl.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Naplata potraživanja odobravanjem popusta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Prodaja vrijednosnih papira po nižoj cijeni od troška nabavke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Prodaja proizvoda po nižoj cijeni od tržišne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b="1" u="sng" dirty="0">
                <a:latin typeface="Arial" panose="020B0604020202020204" pitchFamily="34" charset="0"/>
                <a:cs typeface="Arial" panose="020B0604020202020204" pitchFamily="34" charset="0"/>
              </a:rPr>
              <a:t>Važno je znati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Navedene mjere uzrokuju 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gubitak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vrijednosti imovine/ative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hought Bubble: Cloud 8" descr="Boldirane mjere koriste se u stečajnom postupku">
            <a:extLst>
              <a:ext uri="{FF2B5EF4-FFF2-40B4-BE49-F238E27FC236}">
                <a16:creationId xmlns:a16="http://schemas.microsoft.com/office/drawing/2014/main" id="{E598780C-2013-4028-A5ED-B4287E9EA8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934200" y="1470076"/>
            <a:ext cx="1928812" cy="15017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200" dirty="0">
                <a:latin typeface="Arial" panose="020B0604020202020204" pitchFamily="34" charset="0"/>
                <a:cs typeface="Arial" panose="020B0604020202020204" pitchFamily="34" charset="0"/>
              </a:rPr>
              <a:t>Boldirane mjere koriste se u stečajnom postupku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101677A-F768-4A61-A789-E1E365E7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E5CF6A3-1BC9-4018-AE6C-B8893CB2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7917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914"/>
            <a:ext cx="8153400" cy="6573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Pokazatelji / Koeficijenti solventnosti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952500" y="1272662"/>
            <a:ext cx="716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Nazivaju se i pokazateljima zaduženosti ili finansijske strukture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Pokazuju u kojoj mjeri se privredni subjekat finansira iz tuđih izvora sredstava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Standard: Kratkoročne (tekuće obaveza) do 80% kapitala, a dugoročne do 50% kapitala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Dvije vrste pokazatelja zaduženosti (finansijske poluge):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Pokazatelji na osnovu stavljanja u omjer pozicija (računa) bilansa stanja radi utvrđivanja omjera u kojem se imovina finansirala posuđenim sredstvima</a:t>
            </a: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5" lvl="1" indent="-34290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Pokazatelji na osnovu pozicija (računa) bilansa uspjeha radi utvrđivanja koliko su puta fiksni troškovi pokrivene dobitkom</a:t>
            </a:r>
          </a:p>
          <a:p>
            <a:pPr lvl="1" algn="just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Važno: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visoki pokazatelji zaduženosti su </a:t>
            </a:r>
            <a:r>
              <a:rPr lang="bs-Latn-BA" altLang="sr-Latn-RS" u="sng" dirty="0">
                <a:latin typeface="Arial" panose="020B0604020202020204" pitchFamily="34" charset="0"/>
                <a:cs typeface="Arial" panose="020B0604020202020204" pitchFamily="34" charset="0"/>
              </a:rPr>
              <a:t>razlog broj 1 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zatvaranje stečajnog postupka</a:t>
            </a: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D3AC9A4-C0AE-490A-A319-98EAA1D6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218B20-6317-45A6-9743-8B183FFC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43878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153400" cy="6429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Pokazatelj zaduženosti na temelju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pozicija bilansa stanja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714376" y="1305341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Osnovni:</a:t>
            </a:r>
          </a:p>
          <a:p>
            <a:pPr marL="342900" indent="-342900" algn="just" eaLnBrk="1" hangingPunct="1">
              <a:buAutoNum type="arabicPeriod"/>
              <a:defRPr/>
            </a:pPr>
            <a:endParaRPr lang="bs-Latn-BA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bs-Latn-BA" altLang="sr-Latn-RS" b="1" u="sng" dirty="0">
                <a:latin typeface="Arial" panose="020B0604020202020204" pitchFamily="34" charset="0"/>
                <a:cs typeface="Arial" panose="020B0604020202020204" pitchFamily="34" charset="0"/>
              </a:rPr>
              <a:t>1. Koeficijent zaduženosti = Ukupan dug (obaveze) / Kapital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Pokazuje koliki udio sredstava su obezbijedili kreditori odnosno pokazuje do koje mjere preduzeće koristi zaduživanje kao oblik finansiranja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bs-Latn-BA" altLang="sr-Latn-RS" b="1" u="sng" dirty="0">
                <a:latin typeface="Arial" panose="020B0604020202020204" pitchFamily="34" charset="0"/>
                <a:cs typeface="Arial" panose="020B0604020202020204" pitchFamily="34" charset="0"/>
              </a:rPr>
              <a:t>2. Koeficijent vlastitog finansiranja = Kapital / Ukupna aktiva (imovina)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 eaLnBrk="1" hangingPunct="1">
              <a:defRPr/>
            </a:pPr>
            <a:endParaRPr lang="bs-Latn-BA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Ovaj koeficijent je komplementaran koeficijentu zaduženosti  i pokazuje u kojem omjeru vlastito finansiranje učestvuje u poslovanju preduzeća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Važno: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Ovi koeficijenti trebaju da upozore kada preduzeće loše posluje  i ide prema stečaju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101BF-1923-45B6-B6A3-F91C77D9D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C1334-5268-45DA-B01B-9AD8778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29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50701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E196-9BFC-4491-B7CA-44FD53DB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>
                <a:latin typeface="Arial" panose="020B0604020202020204" pitchFamily="34" charset="0"/>
                <a:cs typeface="Arial" panose="020B0604020202020204" pitchFamily="34" charset="0"/>
              </a:rPr>
              <a:t>Sadržaj prezentacije: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CC9C7-A1C9-4D29-8A06-F3DDFA40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Uvod-osnove analize finansijskih izvještaja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tehnike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analize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finansijskih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 izvještaja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Izračuni i tumačenja dobijenih rezultata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Rezime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84135-581C-4DFA-BABB-BBFE4E15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CB08-257A-4919-979B-EEC9FCFF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</a:t>
            </a:fld>
            <a:endParaRPr lang="bs-Latn-B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4D598A-4D15-488F-A534-068C29114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1000"/>
            <a:ext cx="8797290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80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9"/>
            <a:ext cx="8148639" cy="685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Primjer izračuna pokazatelja zaduženosti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 temelju pozicija bilansa stanja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3E3D27-2FF2-4ECF-8CFE-851968664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86600" cy="441055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571F17B-F097-43F1-A902-C46DAB5C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E7D922-9215-4B67-BC8A-DAEA5DD3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30</a:t>
            </a:fld>
            <a:endParaRPr lang="bs-Latn-B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91FC74-AE80-481C-A95F-8BB5A4976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8" y="269746"/>
            <a:ext cx="8797290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6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8"/>
            <a:ext cx="8148639" cy="99060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Kratkoročna i dugoročna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finansijska ravnoteža -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teorijski</a:t>
            </a:r>
            <a:endParaRPr lang="bs-Latn-B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A8090E3-ABC4-467F-834E-46E0BEB5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3972"/>
            <a:ext cx="7124699" cy="375862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9A06E94-F681-435C-9A95-A9A1837D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57F6F-7819-45F8-B3C7-15D4514F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31</a:t>
            </a:fld>
            <a:endParaRPr lang="bs-Latn-B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DADB10-18A8-40E2-B9D5-601A8B4B9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" y="381000"/>
            <a:ext cx="8797290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55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98"/>
            <a:ext cx="8148639" cy="99060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Kratkoročna i dugoročna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finansijska ravnoteža - najčešće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B673A-7ACA-46BE-8DF6-5425F0AD5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40" y="1501100"/>
            <a:ext cx="7138987" cy="398844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9671F6E9-9CA9-4736-87B9-ADAE1EC989B9}"/>
              </a:ext>
            </a:extLst>
          </p:cNvPr>
          <p:cNvSpPr/>
          <p:nvPr/>
        </p:nvSpPr>
        <p:spPr>
          <a:xfrm>
            <a:off x="7910575" y="2514600"/>
            <a:ext cx="94600" cy="1622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56C4F0A5-2931-49C8-884D-972F1D7A0AE7}"/>
              </a:ext>
            </a:extLst>
          </p:cNvPr>
          <p:cNvSpPr/>
          <p:nvPr/>
        </p:nvSpPr>
        <p:spPr>
          <a:xfrm>
            <a:off x="7921354" y="4411893"/>
            <a:ext cx="83821" cy="10776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C47FB04-69E5-438B-80C1-2788133FBAA1}"/>
              </a:ext>
            </a:extLst>
          </p:cNvPr>
          <p:cNvSpPr/>
          <p:nvPr/>
        </p:nvSpPr>
        <p:spPr>
          <a:xfrm>
            <a:off x="4267199" y="4137583"/>
            <a:ext cx="4338639" cy="45719"/>
          </a:xfrm>
          <a:prstGeom prst="rightArrow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1B431A9-216C-4AF7-9CBE-25DC94A9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52DB6-66EA-4FFD-9A86-BB453FF0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32</a:t>
            </a:fld>
            <a:endParaRPr lang="bs-Latn-B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FB823B-11B1-4C71-83E6-5DD042809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1" y="426812"/>
            <a:ext cx="8797290" cy="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22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153400" cy="6429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Pokazatelj zaduženosti na temelju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pozicija bilansa uspjeha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714376" y="1305341"/>
            <a:ext cx="78914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endParaRPr lang="bs-Latn-BA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bs-Latn-BA" altLang="sr-Latn-R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bs-Latn-BA" altLang="sr-Latn-RS" b="1" u="sng" dirty="0">
                <a:latin typeface="Arial" panose="020B0604020202020204" pitchFamily="34" charset="0"/>
                <a:cs typeface="Arial" panose="020B0604020202020204" pitchFamily="34" charset="0"/>
              </a:rPr>
              <a:t>Koeficijent pokrića troškova kamata = EBIT/ Godišnji troškovi kamata</a:t>
            </a:r>
          </a:p>
          <a:p>
            <a:pPr algn="ctr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Akronim EBIT -  engl. Earning Before Interest Tax ili dobit prije kamata i poreza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Daje informaciju o tome koliko su troškovi kamata pokriveni sa ostavrenom  dobiti prije oporezivanja 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Poželjno: što veći odnos, jer je u tom slučaju manja rizičnost podmirenja obaveza po dospjelim kamatama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Orijentir za odluku o zaduživanju kod finansijskih organizacija o sposobnosti preduzeća da podmiri kamate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23E8E-5F5F-4D01-8E21-77840587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FA023-8B4E-4983-88C8-EFB375D3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66998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153400" cy="6429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Pokazatelji / koeficijenti aktivnosti (efikasnosti)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714376" y="1305341"/>
            <a:ext cx="78914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Mjere </a:t>
            </a:r>
            <a:r>
              <a:rPr lang="bs-Latn-BA" altLang="sr-Latn-RS" u="sng" dirty="0">
                <a:latin typeface="Arial" panose="020B0604020202020204" pitchFamily="34" charset="0"/>
                <a:cs typeface="Arial" panose="020B0604020202020204" pitchFamily="34" charset="0"/>
              </a:rPr>
              <a:t>koliko </a:t>
            </a:r>
            <a:r>
              <a:rPr lang="bs-Latn-BA" altLang="sr-Latn-RS" b="1" u="sng" dirty="0">
                <a:latin typeface="Arial" panose="020B0604020202020204" pitchFamily="34" charset="0"/>
                <a:cs typeface="Arial" panose="020B0604020202020204" pitchFamily="34" charset="0"/>
              </a:rPr>
              <a:t>efikasno</a:t>
            </a:r>
            <a:r>
              <a:rPr lang="bs-Latn-BA" altLang="sr-Latn-RS" u="sng" dirty="0">
                <a:latin typeface="Arial" panose="020B0604020202020204" pitchFamily="34" charset="0"/>
                <a:cs typeface="Arial" panose="020B0604020202020204" pitchFamily="34" charset="0"/>
              </a:rPr>
              <a:t> preduzeće </a:t>
            </a:r>
            <a:r>
              <a:rPr lang="bs-Latn-BA" altLang="sr-Latn-RS" b="1" u="sng" dirty="0">
                <a:latin typeface="Arial" panose="020B0604020202020204" pitchFamily="34" charset="0"/>
                <a:cs typeface="Arial" panose="020B0604020202020204" pitchFamily="34" charset="0"/>
              </a:rPr>
              <a:t>upotrebljava</a:t>
            </a:r>
            <a:r>
              <a:rPr lang="bs-Latn-BA" altLang="sr-Latn-RS" u="sng" dirty="0">
                <a:latin typeface="Arial" panose="020B0604020202020204" pitchFamily="34" charset="0"/>
                <a:cs typeface="Arial" panose="020B0604020202020204" pitchFamily="34" charset="0"/>
              </a:rPr>
              <a:t> svoje </a:t>
            </a:r>
            <a:r>
              <a:rPr lang="bs-Latn-BA" altLang="sr-Latn-RS" b="1" u="sng" dirty="0">
                <a:latin typeface="Arial" panose="020B0604020202020204" pitchFamily="34" charset="0"/>
                <a:cs typeface="Arial" panose="020B0604020202020204" pitchFamily="34" charset="0"/>
              </a:rPr>
              <a:t>resurse</a:t>
            </a:r>
            <a:r>
              <a:rPr lang="bs-Latn-BA" altLang="sr-Latn-R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tj. nivo angažovanja imovine i stepen njenog iskorištenja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Opšte pravilo: je bolje da je koeficijent obrta što veći broj, tj. da je vrijeme vezivanja ukupne i pojedinih vrsta imovine što kraće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Obratite pažnju na razliku: cifre koje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pokazuju obrt 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trebaju biti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veće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broj dana 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koji pokazuje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vezivanje (zadržavanje) imovine 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treba biti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manji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, tj. vrijeme vezivanja što kraće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Najčešći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pokazatelji u ovoj grupi su: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Pokazatelj obrta potraživanja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Trajanje naplate potraživanja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Pokazatelj obrta zaliha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Broj dana vezivanja zaliha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Pokazatelj obrta dobavljača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Broj dana plaćanja obaveza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54799-EDFC-4DA6-8DA8-D1587509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8AA80-F406-4CA1-8C5A-D8CF3E1D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95939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153400" cy="6429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Primjer izračuna koeficijenti efikasnosti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54799-EDFC-4DA6-8DA8-D1587509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8AA80-F406-4CA1-8C5A-D8CF3E1D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35</a:t>
            </a:fld>
            <a:endParaRPr lang="bs-Latn-BA" dirty="0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B5B308BB-8F1D-478F-A979-B9B40A37EAE3}"/>
              </a:ext>
            </a:extLst>
          </p:cNvPr>
          <p:cNvSpPr/>
          <p:nvPr/>
        </p:nvSpPr>
        <p:spPr>
          <a:xfrm>
            <a:off x="7391400" y="129597"/>
            <a:ext cx="1781175" cy="9761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Potrebni podaci iz BU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3126E-CD92-4F7C-990D-157E88FD8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295400"/>
            <a:ext cx="8191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8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153400" cy="6429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Pokazatelji ekonomičnosti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714376" y="1305341"/>
            <a:ext cx="7891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Izračunavaju se na osnovu bilansa uspjeha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Mjere odnos prihoda i rashoda i pokazuju koliko se prihoda ostvari po jedinici rashoda 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Ukoliko je vrijednost pokazatelja ekonomičnosti manja od 1, to znači da preduzeće posluje s gubitkom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Osnovni pokazatelji ekonomičnosti su: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Ekonomičnost ukupnog poslovanja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Ekonomičnost prodaje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52FBA-D00A-4B07-88E6-CB8D050D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DDB65-2627-4125-8CB7-C5565B9E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89992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153400" cy="6429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Pokazatelji profitabilnosti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714376" y="1142997"/>
            <a:ext cx="78914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Sa stanovišta vlasnika preduzeća, odnosno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dioničara/udjeličara 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ovo je svakako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najvažnija grupa pokazatelja</a:t>
            </a: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Pokazuju sposobnost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povrata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uložene imovine i vlastitog kapitala i povezuju profit sa prihodima iz prodaje i investicijama dakle efikasnost poslovanja</a:t>
            </a:r>
          </a:p>
          <a:p>
            <a:pPr algn="just" eaLnBrk="1" hangingPunct="1"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Ako su sredstva i izvori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efikasno korišteni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, firma ostvaruje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dobitak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, u protivnom ostvaruje gubitak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Pokazatelji profitabilnosti se mogu podijeliti u dvije osnovne grupe:</a:t>
            </a:r>
          </a:p>
          <a:p>
            <a:pPr algn="just" eaLnBrk="1" hangingPunct="1"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 eaLnBrk="1" hangingPunct="1"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   1. Pokazatelje koji pokazuju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profitabilnost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u odnosu prema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prodaji: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Stopa povrata na prodaju (PBT), ili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Stopa povrata na prodaju (PAT)</a:t>
            </a:r>
          </a:p>
          <a:p>
            <a:pPr algn="just" eaLnBrk="1" hangingPunct="1"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 eaLnBrk="1" hangingPunct="1"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   2. Pokazatelje koji pokazuju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profitabilnost</a:t>
            </a: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u odnosu prema </a:t>
            </a: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ulaganjima: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Rentabilnost imovine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Rentabilnost kapitala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8AD57-7709-4EF6-89A0-201F057D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3E9BC-0DDE-411B-ABCE-FBAEC3F9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00719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2"/>
            <a:ext cx="8153400" cy="64293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Ocjena profitabilnosti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714376" y="1305341"/>
            <a:ext cx="78914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bs-Latn-BA" altLang="sr-Latn-RS" dirty="0">
                <a:latin typeface="Arial" panose="020B0604020202020204" pitchFamily="34" charset="0"/>
                <a:cs typeface="Arial" panose="020B0604020202020204" pitchFamily="34" charset="0"/>
              </a:rPr>
              <a:t>Najčešće  se vrši preko slijedećih pokazatelja/koeficijenata:</a:t>
            </a:r>
          </a:p>
          <a:p>
            <a:pPr algn="ctr" eaLnBrk="1" hangingPunct="1">
              <a:defRPr/>
            </a:pPr>
            <a:endParaRPr lang="bs-Latn-BA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1.Stopa bruto dobiti = (bruto dobit / neto prihod od prodaje) x 100 .</a:t>
            </a:r>
          </a:p>
          <a:p>
            <a:pPr algn="just" eaLnBrk="1" hangingPunct="1">
              <a:defRPr/>
            </a:pPr>
            <a:endParaRPr lang="bs-Latn-BA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2. Stopa neto dobiti = (neto dobit / neto prihod od prodaje) x 100 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3. ROA= (poslovna dobit / prosječno stanje aktive)  x 100</a:t>
            </a:r>
          </a:p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(stopa povrata na aktivu/imovinu)</a:t>
            </a:r>
          </a:p>
          <a:p>
            <a:pPr algn="just" eaLnBrk="1" hangingPunct="1">
              <a:defRPr/>
            </a:pPr>
            <a:endParaRPr lang="bs-Latn-BA" altLang="sr-Latn-R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4. ROE = (neto dobit / prosječno stanje dionički kapital) x 100</a:t>
            </a:r>
          </a:p>
          <a:p>
            <a:pPr algn="just" eaLnBrk="1" hangingPunct="1">
              <a:defRPr/>
            </a:pPr>
            <a:r>
              <a:rPr lang="bs-Latn-BA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(stopa povrata na kapital)</a:t>
            </a: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bs-Latn-BA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715EB-1DEC-43F1-91E0-FC1CFB50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E4F9C8-14C8-4557-A071-7DBE77BA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9742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153400" cy="414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Rezime 3. Podmodula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502235-CDBD-4AFA-869F-7F5997C22476}"/>
              </a:ext>
            </a:extLst>
          </p:cNvPr>
          <p:cNvSpPr txBox="1"/>
          <p:nvPr/>
        </p:nvSpPr>
        <p:spPr>
          <a:xfrm>
            <a:off x="653415" y="1143000"/>
            <a:ext cx="8153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dobiju</a:t>
            </a:r>
            <a:r>
              <a:rPr lang="en-US" dirty="0"/>
              <a:t> </a:t>
            </a:r>
            <a:r>
              <a:rPr lang="en-US" dirty="0" err="1"/>
              <a:t>bilansi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uspjeha</a:t>
            </a:r>
            <a:r>
              <a:rPr lang="en-US" dirty="0"/>
              <a:t>,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pristupi</a:t>
            </a:r>
            <a:r>
              <a:rPr lang="en-US" dirty="0"/>
              <a:t> </a:t>
            </a:r>
            <a:r>
              <a:rPr lang="en-US" dirty="0" err="1"/>
              <a:t>izračunu</a:t>
            </a:r>
            <a:r>
              <a:rPr lang="en-US" dirty="0"/>
              <a:t> </a:t>
            </a:r>
            <a:r>
              <a:rPr lang="en-US" dirty="0" err="1"/>
              <a:t>koeficijenata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zakonitosti</a:t>
            </a:r>
            <a:r>
              <a:rPr lang="en-US" dirty="0"/>
              <a:t> </a:t>
            </a:r>
            <a:r>
              <a:rPr lang="bs-Latn-BA" dirty="0"/>
              <a:t>se </a:t>
            </a:r>
            <a:r>
              <a:rPr lang="bs-Latn-BA" b="1" dirty="0">
                <a:solidFill>
                  <a:srgbClr val="FF0000"/>
                </a:solidFill>
              </a:rPr>
              <a:t>MORAJU ZNATI</a:t>
            </a:r>
            <a:r>
              <a:rPr lang="en-US" dirty="0"/>
              <a:t>:</a:t>
            </a:r>
            <a:endParaRPr lang="bs-Latn-BA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Kapital u </a:t>
            </a:r>
            <a:r>
              <a:rPr lang="en-US" dirty="0" err="1">
                <a:solidFill>
                  <a:srgbClr val="FF0000"/>
                </a:solidFill>
              </a:rPr>
              <a:t>bilansu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stanja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jedva</a:t>
            </a:r>
            <a:r>
              <a:rPr lang="en-US" dirty="0"/>
              <a:t> da </a:t>
            </a:r>
            <a:r>
              <a:rPr lang="en-US" dirty="0" err="1"/>
              <a:t>odražava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aktive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umanjeno</a:t>
            </a:r>
            <a:r>
              <a:rPr lang="en-US" dirty="0"/>
              <a:t> za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duguje</a:t>
            </a:r>
            <a:r>
              <a:rPr lang="en-US" dirty="0"/>
              <a:t>.</a:t>
            </a:r>
            <a:r>
              <a:rPr lang="bs-Latn-BA" dirty="0"/>
              <a:t> To </a:t>
            </a:r>
            <a:r>
              <a:rPr lang="bs-Latn-BA" dirty="0">
                <a:solidFill>
                  <a:srgbClr val="FF0000"/>
                </a:solidFill>
              </a:rPr>
              <a:t>nikako nije isto što i procjenjena vrijednost imovine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0000"/>
                </a:solidFill>
              </a:rPr>
              <a:t>Kvalitet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podataka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bazi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donosite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je </a:t>
            </a:r>
            <a:r>
              <a:rPr lang="en-US" dirty="0" err="1">
                <a:solidFill>
                  <a:srgbClr val="FF0000"/>
                </a:solidFill>
              </a:rPr>
              <a:t>ključan</a:t>
            </a:r>
            <a:r>
              <a:rPr lang="en-US" dirty="0"/>
              <a:t>. </a:t>
            </a:r>
            <a:r>
              <a:rPr lang="en-US" b="1" dirty="0" err="1"/>
              <a:t>Ukoliko</a:t>
            </a:r>
            <a:r>
              <a:rPr lang="en-US" b="1" dirty="0"/>
              <a:t> </a:t>
            </a:r>
            <a:r>
              <a:rPr lang="en-US" b="1" dirty="0" err="1"/>
              <a:t>imate</a:t>
            </a:r>
            <a:r>
              <a:rPr lang="en-US" b="1" dirty="0"/>
              <a:t> </a:t>
            </a:r>
            <a:r>
              <a:rPr lang="en-US" b="1" dirty="0" err="1"/>
              <a:t>indicija</a:t>
            </a:r>
            <a:r>
              <a:rPr lang="en-US" b="1" dirty="0"/>
              <a:t> da </a:t>
            </a:r>
            <a:r>
              <a:rPr lang="en-US" b="1" dirty="0" err="1"/>
              <a:t>finansijski</a:t>
            </a:r>
            <a:r>
              <a:rPr lang="en-US" b="1" dirty="0"/>
              <a:t> </a:t>
            </a:r>
            <a:r>
              <a:rPr lang="en-US" b="1" dirty="0" err="1"/>
              <a:t>izvještaji</a:t>
            </a:r>
            <a:r>
              <a:rPr lang="en-US" b="1" dirty="0"/>
              <a:t> </a:t>
            </a:r>
            <a:r>
              <a:rPr lang="en-US" b="1" dirty="0" err="1"/>
              <a:t>nisu</a:t>
            </a:r>
            <a:r>
              <a:rPr lang="en-US" b="1" dirty="0"/>
              <a:t> </a:t>
            </a:r>
            <a:r>
              <a:rPr lang="en-US" b="1" dirty="0" err="1"/>
              <a:t>tačni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pouzdani</a:t>
            </a:r>
            <a:r>
              <a:rPr lang="en-US" b="1" dirty="0"/>
              <a:t>, </a:t>
            </a:r>
            <a:r>
              <a:rPr lang="en-US" b="1" dirty="0" err="1"/>
              <a:t>tražite</a:t>
            </a:r>
            <a:r>
              <a:rPr lang="en-US" b="1" dirty="0"/>
              <a:t> da se </a:t>
            </a:r>
            <a:r>
              <a:rPr lang="en-US" b="1" dirty="0" err="1"/>
              <a:t>uradi</a:t>
            </a:r>
            <a:r>
              <a:rPr lang="en-US" b="1" dirty="0"/>
              <a:t> </a:t>
            </a:r>
            <a:r>
              <a:rPr lang="en-US" b="1" dirty="0" err="1"/>
              <a:t>presjek</a:t>
            </a:r>
            <a:r>
              <a:rPr lang="en-US" b="1" dirty="0"/>
              <a:t> </a:t>
            </a:r>
            <a:r>
              <a:rPr lang="en-US" b="1" dirty="0" err="1"/>
              <a:t>poslovanja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da se </a:t>
            </a:r>
            <a:r>
              <a:rPr lang="en-US" b="1" dirty="0" err="1"/>
              <a:t>na</a:t>
            </a:r>
            <a:r>
              <a:rPr lang="en-US" b="1" dirty="0"/>
              <a:t> datum </a:t>
            </a:r>
            <a:r>
              <a:rPr lang="en-US" b="1" dirty="0" err="1"/>
              <a:t>očekivanog</a:t>
            </a:r>
            <a:r>
              <a:rPr lang="en-US" b="1" dirty="0"/>
              <a:t> </a:t>
            </a:r>
            <a:r>
              <a:rPr lang="en-US" b="1" dirty="0" err="1"/>
              <a:t>otvaranja</a:t>
            </a:r>
            <a:r>
              <a:rPr lang="en-US" b="1" dirty="0"/>
              <a:t> </a:t>
            </a:r>
            <a:r>
              <a:rPr lang="en-US" b="1" dirty="0" err="1"/>
              <a:t>stečaja</a:t>
            </a:r>
            <a:r>
              <a:rPr lang="en-US" b="1" dirty="0"/>
              <a:t> </a:t>
            </a:r>
            <a:r>
              <a:rPr lang="en-US" b="1" dirty="0" err="1"/>
              <a:t>uradi</a:t>
            </a:r>
            <a:r>
              <a:rPr lang="en-US" b="1" dirty="0"/>
              <a:t> </a:t>
            </a:r>
            <a:r>
              <a:rPr lang="en-US" b="1" dirty="0" err="1"/>
              <a:t>izračun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prikazivanje</a:t>
            </a:r>
            <a:r>
              <a:rPr lang="en-US" b="1" dirty="0"/>
              <a:t> </a:t>
            </a:r>
            <a:r>
              <a:rPr lang="en-US" b="1" dirty="0" err="1"/>
              <a:t>finansijske</a:t>
            </a:r>
            <a:r>
              <a:rPr lang="en-US" b="1" dirty="0"/>
              <a:t> </a:t>
            </a:r>
            <a:r>
              <a:rPr lang="en-US" b="1" dirty="0" err="1"/>
              <a:t>pozicije</a:t>
            </a:r>
            <a:r>
              <a:rPr lang="en-US" b="1" dirty="0"/>
              <a:t> </a:t>
            </a:r>
            <a:r>
              <a:rPr lang="en-US" b="1" dirty="0" err="1"/>
              <a:t>preduzeća</a:t>
            </a:r>
            <a:endParaRPr lang="bs-Latn-BA" b="1" dirty="0"/>
          </a:p>
          <a:p>
            <a:pPr algn="just"/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0000"/>
                </a:solidFill>
              </a:rPr>
              <a:t>Bilans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stanja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mora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>
                <a:solidFill>
                  <a:srgbClr val="FF0000"/>
                </a:solidFill>
              </a:rPr>
              <a:t>ravnoteži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ukupna</a:t>
            </a:r>
            <a:r>
              <a:rPr lang="en-US" dirty="0"/>
              <a:t> </a:t>
            </a:r>
            <a:r>
              <a:rPr lang="en-US" dirty="0" err="1"/>
              <a:t>aktiva</a:t>
            </a:r>
            <a:r>
              <a:rPr lang="en-US" dirty="0"/>
              <a:t> </a:t>
            </a:r>
            <a:r>
              <a:rPr lang="en-US" dirty="0" err="1"/>
              <a:t>jednaka</a:t>
            </a:r>
            <a:r>
              <a:rPr lang="en-US" dirty="0"/>
              <a:t> je </a:t>
            </a:r>
            <a:r>
              <a:rPr lang="en-US" dirty="0" err="1"/>
              <a:t>ukupnoj</a:t>
            </a:r>
            <a:r>
              <a:rPr lang="en-US" dirty="0"/>
              <a:t> </a:t>
            </a:r>
            <a:r>
              <a:rPr lang="en-US" dirty="0" err="1"/>
              <a:t>pasivi</a:t>
            </a:r>
            <a:r>
              <a:rPr lang="en-US" dirty="0"/>
              <a:t>. Ovo je </a:t>
            </a:r>
            <a:r>
              <a:rPr lang="en-US" dirty="0" err="1"/>
              <a:t>tačno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je </a:t>
            </a:r>
            <a:r>
              <a:rPr lang="en-US" dirty="0" err="1"/>
              <a:t>kapital</a:t>
            </a:r>
            <a:r>
              <a:rPr lang="en-US" dirty="0"/>
              <a:t> </a:t>
            </a:r>
            <a:r>
              <a:rPr lang="en-US" dirty="0" err="1"/>
              <a:t>negativan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bs-Latn-BA" dirty="0"/>
              <a:t>se gubitak iznad kapitala</a:t>
            </a:r>
            <a:r>
              <a:rPr lang="en-US" dirty="0"/>
              <a:t> </a:t>
            </a:r>
            <a:r>
              <a:rPr lang="en-US" dirty="0" err="1"/>
              <a:t>dodaje</a:t>
            </a:r>
            <a:r>
              <a:rPr lang="en-US" dirty="0"/>
              <a:t> </a:t>
            </a:r>
            <a:r>
              <a:rPr lang="en-US" dirty="0" err="1"/>
              <a:t>aktivi</a:t>
            </a:r>
            <a:endParaRPr lang="bs-Latn-BA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/>
              <a:t>U </a:t>
            </a:r>
            <a:r>
              <a:rPr lang="bs-Latn-BA" dirty="0">
                <a:solidFill>
                  <a:srgbClr val="FF0000"/>
                </a:solidFill>
              </a:rPr>
              <a:t>b</a:t>
            </a:r>
            <a:r>
              <a:rPr lang="en-US" dirty="0" err="1">
                <a:solidFill>
                  <a:srgbClr val="FF0000"/>
                </a:solidFill>
              </a:rPr>
              <a:t>ilans</a:t>
            </a:r>
            <a:r>
              <a:rPr lang="bs-Latn-BA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uspjeha</a:t>
            </a:r>
            <a:r>
              <a:rPr lang="bs-Latn-BA" dirty="0">
                <a:solidFill>
                  <a:srgbClr val="FF0000"/>
                </a:solidFill>
              </a:rPr>
              <a:t> </a:t>
            </a:r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pogledajte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krajnji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finansijski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rezultat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dobijen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bs-Latn-BA" dirty="0"/>
              <a:t>razlike prihoda i rashoda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DB4E909-7780-462E-B7E4-848B5421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8717D3-CCB5-4400-B61C-FD7297CF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39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1253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729205"/>
          </a:xfrm>
        </p:spPr>
        <p:txBody>
          <a:bodyPr>
            <a:normAutofit/>
          </a:bodyPr>
          <a:lstStyle/>
          <a:p>
            <a:r>
              <a:rPr lang="bs-Latn-BA" sz="3200" dirty="0">
                <a:latin typeface="Arial" panose="020B0604020202020204" pitchFamily="34" charset="0"/>
                <a:cs typeface="Arial" panose="020B0604020202020204" pitchFamily="34" charset="0"/>
              </a:rPr>
              <a:t>Riječnik ekonomskih termina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714376" y="1161492"/>
            <a:ext cx="8124824" cy="22113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s-Latn-BA" sz="18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b="1" kern="0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s-Latn-BA" sz="18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b="1" kern="0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4633A46-48DA-44E0-AE8A-532818E6C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57055"/>
              </p:ext>
            </p:extLst>
          </p:nvPr>
        </p:nvGraphicFramePr>
        <p:xfrm>
          <a:off x="1523999" y="1600200"/>
          <a:ext cx="7091364" cy="403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682">
                  <a:extLst>
                    <a:ext uri="{9D8B030D-6E8A-4147-A177-3AD203B41FA5}">
                      <a16:colId xmlns:a16="http://schemas.microsoft.com/office/drawing/2014/main" val="603259686"/>
                    </a:ext>
                  </a:extLst>
                </a:gridCol>
                <a:gridCol w="3545682">
                  <a:extLst>
                    <a:ext uri="{9D8B030D-6E8A-4147-A177-3AD203B41FA5}">
                      <a16:colId xmlns:a16="http://schemas.microsoft.com/office/drawing/2014/main" val="3509666628"/>
                    </a:ext>
                  </a:extLst>
                </a:gridCol>
              </a:tblGrid>
              <a:tr h="345070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2102"/>
                  </a:ext>
                </a:extLst>
              </a:tr>
              <a:tr h="466484"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926080"/>
                  </a:ext>
                </a:extLst>
              </a:tr>
              <a:tr h="690141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42023"/>
                  </a:ext>
                </a:extLst>
              </a:tr>
              <a:tr h="690141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52046"/>
                  </a:ext>
                </a:extLst>
              </a:tr>
              <a:tr h="466484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54589"/>
                  </a:ext>
                </a:extLst>
              </a:tr>
              <a:tr h="690141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09302"/>
                  </a:ext>
                </a:extLst>
              </a:tr>
              <a:tr h="690141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77802"/>
                  </a:ext>
                </a:extLst>
              </a:tr>
            </a:tbl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6A6B5DE-9332-4F0C-B60E-57873387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918405-4734-4C62-AA7A-4852DD35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</a:t>
            </a:fld>
            <a:endParaRPr lang="bs-Latn-B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0122B3-A7CA-45D9-891F-E5DEF906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90" y="1447800"/>
            <a:ext cx="725233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11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153400" cy="41433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ts val="1600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Rezime 3. Podmodula (nastavak)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-7620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0502235-CDBD-4AFA-869F-7F5997C22476}"/>
              </a:ext>
            </a:extLst>
          </p:cNvPr>
          <p:cNvSpPr txBox="1"/>
          <p:nvPr/>
        </p:nvSpPr>
        <p:spPr>
          <a:xfrm>
            <a:off x="673894" y="986582"/>
            <a:ext cx="8153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b="1" dirty="0"/>
              <a:t>Neto  </a:t>
            </a:r>
            <a:r>
              <a:rPr lang="en-US" sz="1600" b="1" dirty="0" err="1"/>
              <a:t>dobit</a:t>
            </a:r>
            <a:r>
              <a:rPr lang="en-US" sz="1600" b="1" dirty="0"/>
              <a:t> </a:t>
            </a:r>
            <a:r>
              <a:rPr lang="bs-Latn-BA" sz="1600" dirty="0">
                <a:solidFill>
                  <a:srgbClr val="FF0000"/>
                </a:solidFill>
              </a:rPr>
              <a:t>NIJE</a:t>
            </a:r>
            <a:r>
              <a:rPr lang="en-US" sz="1600" dirty="0"/>
              <a:t> </a:t>
            </a:r>
            <a:r>
              <a:rPr lang="en-US" sz="1600" dirty="0" err="1"/>
              <a:t>jednaka</a:t>
            </a:r>
            <a:r>
              <a:rPr lang="en-US" sz="1600" dirty="0"/>
              <a:t> </a:t>
            </a:r>
            <a:r>
              <a:rPr lang="en-US" sz="1600" b="1" dirty="0" err="1"/>
              <a:t>gotovini</a:t>
            </a:r>
            <a:r>
              <a:rPr lang="en-US" sz="1600" dirty="0"/>
              <a:t>, </a:t>
            </a:r>
            <a:r>
              <a:rPr lang="en-US" sz="1600" dirty="0" err="1"/>
              <a:t>jer</a:t>
            </a:r>
            <a:r>
              <a:rPr lang="en-US" sz="1600" dirty="0"/>
              <a:t> </a:t>
            </a:r>
            <a:r>
              <a:rPr lang="bs-Latn-BA" sz="1600" dirty="0"/>
              <a:t>se prihodi (rashodi) u računovodstvu priznaju na </a:t>
            </a:r>
            <a:r>
              <a:rPr lang="bs-Latn-BA" sz="1600" dirty="0">
                <a:solidFill>
                  <a:srgbClr val="FF0000"/>
                </a:solidFill>
              </a:rPr>
              <a:t>obračunskoj (akrualnoj) osnovi</a:t>
            </a:r>
            <a:r>
              <a:rPr lang="bs-Latn-BA" sz="1600" dirty="0"/>
              <a:t>, dakle kada </a:t>
            </a:r>
            <a:r>
              <a:rPr lang="bs-Latn-BA" sz="1600" dirty="0">
                <a:solidFill>
                  <a:srgbClr val="FF0000"/>
                </a:solidFill>
              </a:rPr>
              <a:t>su </a:t>
            </a:r>
            <a:r>
              <a:rPr lang="en-US" sz="1600" dirty="0" err="1">
                <a:solidFill>
                  <a:srgbClr val="FF0000"/>
                </a:solidFill>
              </a:rPr>
              <a:t>nastal</a:t>
            </a:r>
            <a:r>
              <a:rPr lang="bs-Latn-BA" sz="1600" dirty="0">
                <a:solidFill>
                  <a:srgbClr val="FF0000"/>
                </a:solidFill>
              </a:rPr>
              <a:t>i</a:t>
            </a:r>
            <a:r>
              <a:rPr lang="bs-Latn-BA" sz="1600" dirty="0"/>
              <a:t>, a ne kada su </a:t>
            </a:r>
            <a:r>
              <a:rPr lang="bs-Latn-BA" sz="1600" dirty="0">
                <a:solidFill>
                  <a:srgbClr val="FF0000"/>
                </a:solidFill>
              </a:rPr>
              <a:t>naplaćeni (plaćeni).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 err="1"/>
              <a:t>Iako</a:t>
            </a:r>
            <a:r>
              <a:rPr lang="en-US" sz="1600" b="1" dirty="0"/>
              <a:t> je </a:t>
            </a:r>
            <a:r>
              <a:rPr lang="en-US" sz="1600" b="1" dirty="0" err="1"/>
              <a:t>ukupna</a:t>
            </a:r>
            <a:r>
              <a:rPr lang="en-US" sz="1600" b="1" dirty="0"/>
              <a:t> </a:t>
            </a:r>
            <a:r>
              <a:rPr lang="en-US" sz="1600" b="1" dirty="0" err="1"/>
              <a:t>prodaja</a:t>
            </a:r>
            <a:r>
              <a:rPr lang="en-US" sz="1600" b="1" dirty="0"/>
              <a:t> </a:t>
            </a:r>
            <a:r>
              <a:rPr lang="en-US" sz="1600" b="1" dirty="0" err="1"/>
              <a:t>jednaka</a:t>
            </a:r>
            <a:r>
              <a:rPr lang="en-US" sz="1600" b="1" dirty="0"/>
              <a:t> </a:t>
            </a:r>
            <a:r>
              <a:rPr lang="en-US" sz="1600" b="1" dirty="0" err="1"/>
              <a:t>ukupnim</a:t>
            </a:r>
            <a:r>
              <a:rPr lang="en-US" sz="1600" b="1" dirty="0"/>
              <a:t> </a:t>
            </a:r>
            <a:r>
              <a:rPr lang="en-US" sz="1600" b="1" dirty="0" err="1"/>
              <a:t>gotovinskim</a:t>
            </a:r>
            <a:r>
              <a:rPr lang="en-US" sz="1600" b="1" dirty="0"/>
              <a:t> </a:t>
            </a:r>
            <a:r>
              <a:rPr lang="en-US" sz="1600" b="1" dirty="0" err="1"/>
              <a:t>prijemima</a:t>
            </a:r>
            <a:r>
              <a:rPr lang="en-US" sz="1600" b="1" dirty="0"/>
              <a:t>,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ukupan</a:t>
            </a:r>
            <a:r>
              <a:rPr lang="en-US" sz="1600" b="1" dirty="0"/>
              <a:t> </a:t>
            </a:r>
            <a:r>
              <a:rPr lang="en-US" sz="1600" b="1" dirty="0" err="1"/>
              <a:t>gotovinski</a:t>
            </a:r>
            <a:r>
              <a:rPr lang="en-US" sz="1600" b="1" dirty="0"/>
              <a:t> </a:t>
            </a:r>
            <a:r>
              <a:rPr lang="en-US" sz="1600" b="1" dirty="0" err="1"/>
              <a:t>odliv</a:t>
            </a:r>
            <a:r>
              <a:rPr lang="en-US" sz="1600" b="1" dirty="0"/>
              <a:t> je </a:t>
            </a:r>
            <a:r>
              <a:rPr lang="en-US" sz="1600" b="1" dirty="0" err="1"/>
              <a:t>jednak</a:t>
            </a:r>
            <a:r>
              <a:rPr lang="en-US" sz="1600" b="1" dirty="0"/>
              <a:t> </a:t>
            </a:r>
            <a:r>
              <a:rPr lang="en-US" sz="1600" b="1" dirty="0" err="1"/>
              <a:t>nabavnoj</a:t>
            </a:r>
            <a:r>
              <a:rPr lang="en-US" sz="1600" b="1" dirty="0"/>
              <a:t> </a:t>
            </a:r>
            <a:r>
              <a:rPr lang="en-US" sz="1600" b="1" dirty="0" err="1"/>
              <a:t>vrijednosti</a:t>
            </a:r>
            <a:r>
              <a:rPr lang="en-US" sz="1600" b="1" dirty="0"/>
              <a:t> </a:t>
            </a:r>
            <a:r>
              <a:rPr lang="en-US" sz="1600" b="1" dirty="0" err="1"/>
              <a:t>prodate</a:t>
            </a:r>
            <a:r>
              <a:rPr lang="en-US" sz="1600" b="1" dirty="0"/>
              <a:t> robe, </a:t>
            </a:r>
            <a:r>
              <a:rPr lang="en-US" sz="1600" b="1" dirty="0" err="1"/>
              <a:t>ipak</a:t>
            </a:r>
            <a:r>
              <a:rPr lang="en-US" sz="1600" b="1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postoji</a:t>
            </a:r>
            <a:r>
              <a:rPr lang="en-US" sz="1600" b="1" dirty="0"/>
              <a:t> </a:t>
            </a:r>
            <a:r>
              <a:rPr lang="en-US" sz="1600" b="1" dirty="0" err="1"/>
              <a:t>vremenski</a:t>
            </a:r>
            <a:r>
              <a:rPr lang="en-US" sz="1600" b="1" dirty="0"/>
              <a:t> </a:t>
            </a:r>
            <a:r>
              <a:rPr lang="en-US" sz="1600" b="1" dirty="0" err="1"/>
              <a:t>nesklad</a:t>
            </a:r>
            <a:r>
              <a:rPr lang="en-US" sz="1600" b="1" dirty="0"/>
              <a:t> </a:t>
            </a:r>
            <a:r>
              <a:rPr lang="en-US" sz="1600" b="1" dirty="0" err="1"/>
              <a:t>kada</a:t>
            </a:r>
            <a:r>
              <a:rPr lang="en-US" sz="1600" b="1" dirty="0"/>
              <a:t> se </a:t>
            </a:r>
            <a:r>
              <a:rPr lang="en-US" sz="1600" b="1" dirty="0" err="1"/>
              <a:t>gotovina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zarada</a:t>
            </a:r>
            <a:r>
              <a:rPr lang="bs-Latn-BA" sz="1600" b="1" dirty="0"/>
              <a:t> (prihodi)</a:t>
            </a:r>
            <a:r>
              <a:rPr lang="en-US" sz="1600" b="1" dirty="0"/>
              <a:t> </a:t>
            </a:r>
            <a:r>
              <a:rPr lang="en-US" sz="1600" b="1" dirty="0" err="1"/>
              <a:t>priznaju</a:t>
            </a:r>
            <a:r>
              <a:rPr lang="en-US" sz="1600" b="1" dirty="0"/>
              <a:t> </a:t>
            </a:r>
            <a:endParaRPr lang="bs-Latn-BA" sz="1600" b="1" dirty="0"/>
          </a:p>
          <a:p>
            <a:pPr algn="just"/>
            <a:endParaRPr lang="en-US" sz="1600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U </a:t>
            </a:r>
            <a:r>
              <a:rPr lang="en-US" sz="1600" dirty="0" err="1">
                <a:solidFill>
                  <a:srgbClr val="FF0000"/>
                </a:solidFill>
              </a:rPr>
              <a:t>bilansu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stanja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bs-Latn-BA" sz="1600" dirty="0"/>
              <a:t>treba se </a:t>
            </a:r>
            <a:r>
              <a:rPr lang="en-US" sz="1600" dirty="0" err="1"/>
              <a:t>fokusira</a:t>
            </a:r>
            <a:r>
              <a:rPr lang="bs-Latn-BA" sz="1600" dirty="0"/>
              <a:t>ti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definisanje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visine</a:t>
            </a:r>
            <a:r>
              <a:rPr lang="bs-Latn-BA" sz="1600" dirty="0">
                <a:solidFill>
                  <a:srgbClr val="FF0000"/>
                </a:solidFill>
              </a:rPr>
              <a:t> i strukture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imovine</a:t>
            </a:r>
            <a:r>
              <a:rPr lang="en-US" sz="1600" dirty="0"/>
              <a:t>, </a:t>
            </a:r>
            <a:r>
              <a:rPr lang="en-US" sz="1600" dirty="0" err="1"/>
              <a:t>ali</a:t>
            </a:r>
            <a:r>
              <a:rPr lang="en-US" sz="1600" dirty="0"/>
              <a:t> ne u </a:t>
            </a:r>
            <a:r>
              <a:rPr lang="en-US" sz="1600" dirty="0" err="1"/>
              <a:t>apsolutnom</a:t>
            </a:r>
            <a:r>
              <a:rPr lang="en-US" sz="1600" dirty="0"/>
              <a:t> </a:t>
            </a:r>
            <a:r>
              <a:rPr lang="en-US" sz="1600" dirty="0" err="1"/>
              <a:t>iznosu</a:t>
            </a:r>
            <a:r>
              <a:rPr lang="bs-Latn-BA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primijen</a:t>
            </a:r>
            <a:r>
              <a:rPr lang="bs-Latn-BA" sz="1600" dirty="0"/>
              <a:t>om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vertikaln</a:t>
            </a:r>
            <a:r>
              <a:rPr lang="bs-Latn-BA" sz="1600" dirty="0">
                <a:solidFill>
                  <a:srgbClr val="FF0000"/>
                </a:solidFill>
              </a:rPr>
              <a:t>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analiz</a:t>
            </a:r>
            <a:r>
              <a:rPr lang="bs-Latn-BA" sz="1600" dirty="0">
                <a:solidFill>
                  <a:srgbClr val="FF0000"/>
                </a:solidFill>
              </a:rPr>
              <a:t>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bs-Latn-BA" sz="1600" dirty="0"/>
              <a:t>utvrditi </a:t>
            </a:r>
            <a:r>
              <a:rPr lang="bs-Latn-BA" sz="1600" dirty="0">
                <a:solidFill>
                  <a:srgbClr val="FF0000"/>
                </a:solidFill>
              </a:rPr>
              <a:t>strukturu imovine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bazi</a:t>
            </a:r>
            <a:r>
              <a:rPr lang="en-US" sz="1600" dirty="0"/>
              <a:t> tog</a:t>
            </a:r>
            <a:r>
              <a:rPr lang="bs-Latn-BA" sz="1600" dirty="0"/>
              <a:t>a terba </a:t>
            </a:r>
            <a:r>
              <a:rPr lang="bs-Latn-BA" sz="1600" b="1" dirty="0">
                <a:solidFill>
                  <a:srgbClr val="FF0000"/>
                </a:solidFill>
              </a:rPr>
              <a:t>donijeti odluku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ima</a:t>
            </a:r>
            <a:r>
              <a:rPr lang="en-US" sz="1600" b="1" dirty="0">
                <a:solidFill>
                  <a:srgbClr val="FF0000"/>
                </a:solidFill>
              </a:rPr>
              <a:t> li </a:t>
            </a:r>
            <a:r>
              <a:rPr lang="en-US" sz="1600" b="1" dirty="0" err="1">
                <a:solidFill>
                  <a:srgbClr val="FF0000"/>
                </a:solidFill>
              </a:rPr>
              <a:t>smisla</a:t>
            </a:r>
            <a:r>
              <a:rPr lang="en-US" sz="1600" b="1" dirty="0">
                <a:solidFill>
                  <a:srgbClr val="FF0000"/>
                </a:solidFill>
              </a:rPr>
              <a:t> o</a:t>
            </a:r>
            <a:r>
              <a:rPr lang="bs-Latn-BA" sz="1600" b="1" dirty="0">
                <a:solidFill>
                  <a:srgbClr val="FF0000"/>
                </a:solidFill>
              </a:rPr>
              <a:t>tvoriti </a:t>
            </a:r>
            <a:r>
              <a:rPr lang="en-US" sz="1600" b="1" dirty="0" err="1">
                <a:solidFill>
                  <a:srgbClr val="FF0000"/>
                </a:solidFill>
              </a:rPr>
              <a:t>stečaj</a:t>
            </a:r>
            <a:endParaRPr lang="bs-Latn-BA" sz="1600" dirty="0"/>
          </a:p>
          <a:p>
            <a:pPr algn="just"/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Za</a:t>
            </a:r>
            <a:r>
              <a:rPr lang="bs-Latn-BA" sz="1600" dirty="0"/>
              <a:t> utvrđenu </a:t>
            </a:r>
            <a:r>
              <a:rPr lang="en-US" sz="1600" dirty="0" err="1"/>
              <a:t>vrijednost</a:t>
            </a:r>
            <a:r>
              <a:rPr lang="en-US" sz="1600" dirty="0"/>
              <a:t> </a:t>
            </a:r>
            <a:r>
              <a:rPr lang="en-US" sz="1600" dirty="0" err="1"/>
              <a:t>imovine</a:t>
            </a:r>
            <a:r>
              <a:rPr lang="en-US" sz="1600" dirty="0"/>
              <a:t> </a:t>
            </a:r>
            <a:r>
              <a:rPr lang="bs-Latn-BA" sz="1600" dirty="0">
                <a:solidFill>
                  <a:srgbClr val="FF0000"/>
                </a:solidFill>
              </a:rPr>
              <a:t>izvršiti </a:t>
            </a:r>
            <a:r>
              <a:rPr lang="en-US" sz="1600" dirty="0" err="1">
                <a:solidFill>
                  <a:srgbClr val="FF0000"/>
                </a:solidFill>
              </a:rPr>
              <a:t>procijen</a:t>
            </a:r>
            <a:r>
              <a:rPr lang="bs-Latn-BA" sz="1600" dirty="0">
                <a:solidFill>
                  <a:srgbClr val="FF0000"/>
                </a:solidFill>
              </a:rPr>
              <a:t>u „</a:t>
            </a:r>
            <a:r>
              <a:rPr lang="en-US" sz="1600" dirty="0" err="1">
                <a:solidFill>
                  <a:srgbClr val="FF0000"/>
                </a:solidFill>
              </a:rPr>
              <a:t>zdravlj</a:t>
            </a:r>
            <a:r>
              <a:rPr lang="bs-Latn-BA" sz="1600" dirty="0">
                <a:solidFill>
                  <a:srgbClr val="FF0000"/>
                </a:solidFill>
              </a:rPr>
              <a:t>a“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putem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koeficijenata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efikasnosti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bs-Latn-BA" sz="1600" dirty="0">
                <a:solidFill>
                  <a:srgbClr val="FF0000"/>
                </a:solidFill>
              </a:rPr>
              <a:t>sa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fokusom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na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zalihe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potraživanja</a:t>
            </a:r>
            <a:r>
              <a:rPr lang="en-US" sz="1600" dirty="0">
                <a:solidFill>
                  <a:srgbClr val="FF0000"/>
                </a:solidFill>
              </a:rPr>
              <a:t> od </a:t>
            </a:r>
            <a:r>
              <a:rPr lang="en-US" sz="1600" dirty="0" err="1">
                <a:solidFill>
                  <a:srgbClr val="FF0000"/>
                </a:solidFill>
              </a:rPr>
              <a:t>kupaca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Visok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iznos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bs-Latn-BA" sz="1600" dirty="0">
                <a:solidFill>
                  <a:srgbClr val="FF0000"/>
                </a:solidFill>
              </a:rPr>
              <a:t>zaliha</a:t>
            </a:r>
            <a:r>
              <a:rPr lang="en-US" sz="1600" dirty="0"/>
              <a:t> </a:t>
            </a:r>
            <a:r>
              <a:rPr lang="bs-Latn-BA" sz="1600" dirty="0"/>
              <a:t>gotovo </a:t>
            </a:r>
            <a:r>
              <a:rPr lang="en-US" sz="1600" dirty="0"/>
              <a:t> </a:t>
            </a:r>
            <a:r>
              <a:rPr lang="en-US" sz="1600" dirty="0" err="1"/>
              <a:t>sigurno</a:t>
            </a:r>
            <a:r>
              <a:rPr lang="bs-Latn-BA" sz="1600" dirty="0"/>
              <a:t> </a:t>
            </a:r>
            <a:r>
              <a:rPr lang="bs-Latn-BA" sz="1600" dirty="0">
                <a:solidFill>
                  <a:srgbClr val="FF0000"/>
                </a:solidFill>
              </a:rPr>
              <a:t>znači</a:t>
            </a:r>
            <a:r>
              <a:rPr lang="bs-Latn-BA" sz="1600" dirty="0"/>
              <a:t> 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malo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šta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bs-Latn-BA" sz="1600" b="1" dirty="0">
                <a:solidFill>
                  <a:srgbClr val="FF0000"/>
                </a:solidFill>
              </a:rPr>
              <a:t>se </a:t>
            </a:r>
            <a:r>
              <a:rPr lang="en-US" sz="1600" b="1" dirty="0" err="1">
                <a:solidFill>
                  <a:srgbClr val="FF0000"/>
                </a:solidFill>
              </a:rPr>
              <a:t>može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uraditi</a:t>
            </a:r>
            <a:endParaRPr lang="bs-Latn-BA" sz="1600" dirty="0"/>
          </a:p>
          <a:p>
            <a:pPr algn="just"/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FF0000"/>
                </a:solidFill>
              </a:rPr>
              <a:t>Fokus</a:t>
            </a:r>
            <a:r>
              <a:rPr lang="bs-Latn-BA" sz="1600" dirty="0"/>
              <a:t> staviti </a:t>
            </a:r>
            <a:r>
              <a:rPr lang="bs-Latn-BA" sz="1600" dirty="0">
                <a:solidFill>
                  <a:srgbClr val="FF0000"/>
                </a:solidFill>
              </a:rPr>
              <a:t>na </a:t>
            </a:r>
            <a:r>
              <a:rPr lang="en-US" sz="1600" dirty="0" err="1">
                <a:solidFill>
                  <a:srgbClr val="FF0000"/>
                </a:solidFill>
              </a:rPr>
              <a:t>koeficijente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finansijske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strukture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utvrdite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ko </a:t>
            </a:r>
            <a:r>
              <a:rPr lang="en-US" sz="1600" dirty="0" err="1">
                <a:solidFill>
                  <a:srgbClr val="FF0000"/>
                </a:solidFill>
              </a:rPr>
              <a:t>su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glavni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povjerioci</a:t>
            </a:r>
            <a:r>
              <a:rPr lang="en-US" sz="1600" dirty="0"/>
              <a:t>. </a:t>
            </a:r>
            <a:r>
              <a:rPr lang="en-US" sz="1600" dirty="0" err="1"/>
              <a:t>Prisustvo</a:t>
            </a:r>
            <a:r>
              <a:rPr lang="en-US" sz="1600" dirty="0"/>
              <a:t> </a:t>
            </a:r>
            <a:r>
              <a:rPr lang="en-US" sz="1600" dirty="0" err="1"/>
              <a:t>dugoročnih</a:t>
            </a:r>
            <a:r>
              <a:rPr lang="en-US" sz="1600" dirty="0"/>
              <a:t> </a:t>
            </a:r>
            <a:r>
              <a:rPr lang="en-US" sz="1600" dirty="0" err="1"/>
              <a:t>kredita</a:t>
            </a:r>
            <a:r>
              <a:rPr lang="en-US" sz="1600" dirty="0"/>
              <a:t> </a:t>
            </a:r>
            <a:r>
              <a:rPr lang="en-US" sz="1600" dirty="0" err="1"/>
              <a:t>sigurno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bs-Latn-BA" sz="1600" dirty="0"/>
              <a:t>i</a:t>
            </a:r>
            <a:r>
              <a:rPr lang="en-US" sz="1600" dirty="0" err="1"/>
              <a:t>cati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razlučna</a:t>
            </a:r>
            <a:r>
              <a:rPr lang="en-US" sz="1600" dirty="0">
                <a:solidFill>
                  <a:srgbClr val="FF0000"/>
                </a:solidFill>
              </a:rPr>
              <a:t>/</a:t>
            </a:r>
            <a:r>
              <a:rPr lang="en-US" sz="1600" dirty="0" err="1">
                <a:solidFill>
                  <a:srgbClr val="FF0000"/>
                </a:solidFill>
              </a:rPr>
              <a:t>izlučna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prava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bs-Latn-BA" sz="1600" dirty="0"/>
              <a:t>koja su u pravilu vezana za s</a:t>
            </a:r>
            <a:r>
              <a:rPr lang="en-US" sz="1600" dirty="0" err="1"/>
              <a:t>talnu</a:t>
            </a:r>
            <a:r>
              <a:rPr lang="en-US" sz="1600" dirty="0"/>
              <a:t> </a:t>
            </a:r>
            <a:r>
              <a:rPr lang="en-US" sz="1600" dirty="0" err="1"/>
              <a:t>imovinu</a:t>
            </a:r>
            <a:r>
              <a:rPr lang="en-US" sz="1600" dirty="0"/>
              <a:t>. </a:t>
            </a:r>
            <a:r>
              <a:rPr lang="en-US" sz="1600" dirty="0" err="1"/>
              <a:t>Ako</a:t>
            </a:r>
            <a:r>
              <a:rPr lang="en-US" sz="1600" dirty="0"/>
              <a:t> je to </a:t>
            </a:r>
            <a:r>
              <a:rPr lang="en-US" sz="1600" dirty="0" err="1"/>
              <a:t>tako</a:t>
            </a:r>
            <a:r>
              <a:rPr lang="en-US" sz="1600" dirty="0"/>
              <a:t>,  </a:t>
            </a:r>
            <a:r>
              <a:rPr lang="en-US" sz="1600" dirty="0">
                <a:solidFill>
                  <a:srgbClr val="FF0000"/>
                </a:solidFill>
              </a:rPr>
              <a:t>za </a:t>
            </a:r>
            <a:r>
              <a:rPr lang="en-US" sz="1600" dirty="0" err="1">
                <a:solidFill>
                  <a:srgbClr val="FF0000"/>
                </a:solidFill>
              </a:rPr>
              <a:t>stečajnu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masu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neće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ostati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ništa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drugo</a:t>
            </a:r>
            <a:r>
              <a:rPr lang="en-US" sz="1600" dirty="0"/>
              <a:t> </a:t>
            </a:r>
            <a:r>
              <a:rPr lang="bs-Latn-BA" sz="1600" dirty="0">
                <a:solidFill>
                  <a:srgbClr val="FF0000"/>
                </a:solidFill>
              </a:rPr>
              <a:t>osim </a:t>
            </a:r>
            <a:r>
              <a:rPr lang="en-US" sz="1600" dirty="0" err="1">
                <a:solidFill>
                  <a:srgbClr val="FF0000"/>
                </a:solidFill>
              </a:rPr>
              <a:t>zalih</a:t>
            </a:r>
            <a:r>
              <a:rPr lang="bs-Latn-BA" sz="1600" dirty="0">
                <a:solidFill>
                  <a:srgbClr val="FF0000"/>
                </a:solidFill>
              </a:rPr>
              <a:t>a</a:t>
            </a:r>
            <a:r>
              <a:rPr lang="en-US" sz="1600" dirty="0"/>
              <a:t>,</a:t>
            </a:r>
            <a:r>
              <a:rPr lang="bs-Latn-BA" sz="1600" dirty="0"/>
              <a:t>pod uslovom da se iste mogu pretvoriti u gotovinu (</a:t>
            </a:r>
            <a:r>
              <a:rPr lang="en-US" sz="1600" dirty="0" err="1"/>
              <a:t>unovčiti</a:t>
            </a:r>
            <a:r>
              <a:rPr lang="bs-Latn-BA" sz="1600" dirty="0"/>
              <a:t>)</a:t>
            </a:r>
            <a:r>
              <a:rPr lang="en-US" sz="1600" dirty="0"/>
              <a:t> </a:t>
            </a:r>
            <a:endParaRPr lang="bs-Latn-BA" sz="1600" dirty="0"/>
          </a:p>
          <a:p>
            <a:pPr algn="just"/>
            <a:endParaRPr lang="bs-Latn-BA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1600" dirty="0"/>
              <a:t>Izračun </a:t>
            </a:r>
            <a:r>
              <a:rPr lang="bs-Latn-BA" sz="1600" dirty="0">
                <a:solidFill>
                  <a:srgbClr val="FF0000"/>
                </a:solidFill>
              </a:rPr>
              <a:t>koeficijenata ima za cilj i svrhu da </a:t>
            </a:r>
            <a:r>
              <a:rPr lang="en-US" sz="1600" dirty="0" err="1">
                <a:solidFill>
                  <a:srgbClr val="FF0000"/>
                </a:solidFill>
              </a:rPr>
              <a:t>pomogn</a:t>
            </a:r>
            <a:r>
              <a:rPr lang="bs-Latn-BA" sz="1600" dirty="0">
                <a:solidFill>
                  <a:srgbClr val="FF0000"/>
                </a:solidFill>
              </a:rPr>
              <a:t>e </a:t>
            </a:r>
            <a:r>
              <a:rPr lang="en-US" sz="1600" dirty="0" err="1">
                <a:solidFill>
                  <a:srgbClr val="FF0000"/>
                </a:solidFill>
              </a:rPr>
              <a:t>kod</a:t>
            </a:r>
            <a:r>
              <a:rPr lang="bs-Latn-BA" sz="1600" dirty="0">
                <a:solidFill>
                  <a:srgbClr val="FF0000"/>
                </a:solidFill>
              </a:rPr>
              <a:t> donošenja odluke</a:t>
            </a:r>
            <a:r>
              <a:rPr lang="en-US" sz="1600" dirty="0"/>
              <a:t>, pa </a:t>
            </a:r>
            <a:r>
              <a:rPr lang="en-US" sz="1600" dirty="0" err="1"/>
              <a:t>zato</a:t>
            </a:r>
            <a:r>
              <a:rPr lang="en-US" sz="1600" dirty="0"/>
              <a:t>, bez </a:t>
            </a:r>
            <a:r>
              <a:rPr lang="en-US" sz="1600" dirty="0" err="1"/>
              <a:t>obzira</a:t>
            </a:r>
            <a:r>
              <a:rPr lang="en-US" sz="1600" dirty="0"/>
              <a:t> </a:t>
            </a:r>
            <a:r>
              <a:rPr lang="en-US" sz="1600" dirty="0" err="1"/>
              <a:t>šta</a:t>
            </a:r>
            <a:r>
              <a:rPr lang="en-US" sz="1600" dirty="0"/>
              <a:t> </a:t>
            </a:r>
            <a:r>
              <a:rPr lang="en-US" sz="1600" dirty="0" err="1"/>
              <a:t>kažu</a:t>
            </a:r>
            <a:r>
              <a:rPr lang="en-US" sz="1600" dirty="0"/>
              <a:t> </a:t>
            </a:r>
            <a:r>
              <a:rPr lang="en-US" sz="1600" dirty="0" err="1"/>
              <a:t>koeficijenti</a:t>
            </a:r>
            <a:r>
              <a:rPr lang="en-US" sz="1600" dirty="0"/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ipak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osjećaj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bs-Latn-BA" sz="1600" b="1" dirty="0">
                <a:solidFill>
                  <a:srgbClr val="FF0000"/>
                </a:solidFill>
              </a:rPr>
              <a:t>i ISKUSTVO JE PRIMARNO</a:t>
            </a:r>
            <a:endParaRPr lang="en-US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05E57-779D-49E6-A9E3-B65F74A5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AB06E-21E0-4244-BE35-4415C0C5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69510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 fontScale="90000"/>
          </a:bodyPr>
          <a:lstStyle/>
          <a:p>
            <a:b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Podmodul</a:t>
            </a:r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b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143000" y="277079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Revizija postupka stečaja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79631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Sadržaj prezentacije: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42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90600" y="1800383"/>
            <a:ext cx="69389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Općenito o reviziji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Reviziorski dokazi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Profesionalna regulativa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Revizija stečajnog postupka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Rezime</a:t>
            </a:r>
          </a:p>
        </p:txBody>
      </p:sp>
    </p:spTree>
    <p:extLst>
      <p:ext uri="{BB962C8B-B14F-4D97-AF65-F5344CB8AC3E}">
        <p14:creationId xmlns:p14="http://schemas.microsoft.com/office/powerpoint/2010/main" val="3000175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729205"/>
          </a:xfrm>
        </p:spPr>
        <p:txBody>
          <a:bodyPr>
            <a:normAutofit/>
          </a:bodyPr>
          <a:lstStyle/>
          <a:p>
            <a:r>
              <a:rPr lang="bs-Latn-BA" sz="2800" dirty="0">
                <a:latin typeface="Arial" panose="020B0604020202020204" pitchFamily="34" charset="0"/>
                <a:cs typeface="Arial" panose="020B0604020202020204" pitchFamily="34" charset="0"/>
              </a:rPr>
              <a:t>Riječnik revizorskih termina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-22860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714376" y="1161492"/>
            <a:ext cx="8124824" cy="22113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s-Latn-BA" sz="18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b="1" kern="0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s-Latn-BA" sz="18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b="1" kern="0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4633A46-48DA-44E0-AE8A-532818E6C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97254"/>
              </p:ext>
            </p:extLst>
          </p:nvPr>
        </p:nvGraphicFramePr>
        <p:xfrm>
          <a:off x="1523999" y="1676400"/>
          <a:ext cx="7091364" cy="399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682">
                  <a:extLst>
                    <a:ext uri="{9D8B030D-6E8A-4147-A177-3AD203B41FA5}">
                      <a16:colId xmlns:a16="http://schemas.microsoft.com/office/drawing/2014/main" val="603259686"/>
                    </a:ext>
                  </a:extLst>
                </a:gridCol>
                <a:gridCol w="3545682">
                  <a:extLst>
                    <a:ext uri="{9D8B030D-6E8A-4147-A177-3AD203B41FA5}">
                      <a16:colId xmlns:a16="http://schemas.microsoft.com/office/drawing/2014/main" val="350966662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2102"/>
                  </a:ext>
                </a:extLst>
              </a:tr>
              <a:tr h="466484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926080"/>
                  </a:ext>
                </a:extLst>
              </a:tr>
              <a:tr h="690141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42023"/>
                  </a:ext>
                </a:extLst>
              </a:tr>
              <a:tr h="690141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52046"/>
                  </a:ext>
                </a:extLst>
              </a:tr>
              <a:tr h="466484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54589"/>
                  </a:ext>
                </a:extLst>
              </a:tr>
              <a:tr h="690141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309302"/>
                  </a:ext>
                </a:extLst>
              </a:tr>
              <a:tr h="690141">
                <a:tc>
                  <a:txBody>
                    <a:bodyPr/>
                    <a:lstStyle/>
                    <a:p>
                      <a:pPr marL="342900" lvl="0" indent="-342900"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Symbol" panose="05050102010706020507" pitchFamily="18" charset="2"/>
                        <a:buNone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77802"/>
                  </a:ext>
                </a:extLst>
              </a:tr>
            </a:tbl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6A6B5DE-9332-4F0C-B60E-57873387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 dirty="0"/>
          </a:p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918405-4734-4C62-AA7A-4852DD35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43</a:t>
            </a:fld>
            <a:endParaRPr lang="bs-Latn-B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F6E13F-5890-4DD7-9D8E-51ED3E46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142997"/>
            <a:ext cx="7362825" cy="52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4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     Pojam i cilj revizije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44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52500" y="1752600"/>
            <a:ext cx="7239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Revizija je sistematičan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proces 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objektivnog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prikupljanja i procjene 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dokaza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vezanih za 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izjave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uprave preduzeća o ekonomskim aktivnostima i događajima, kako bi se utvrdio stepen saglasnosti tih izjava (tvrdnji) s utvrđenim kriterijumima, a dobijeni rezultati prenijeli zainteresovanim korisnicima.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Cilj revizije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zavisi od predmeta revizije odnosno od vrste revizije, npr. da li je riječ o eksternoj, javnoj ili reviziji finansijskih izvještaja, odnosno ostalim uslugama revizora.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A8850-2678-4BFC-B337-6697C926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3" y="-15240"/>
            <a:ext cx="1500994" cy="19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0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     Principi revizije</a:t>
            </a:r>
            <a:b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33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45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52500" y="1752600"/>
            <a:ext cx="7239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Osnovni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principi revizije su: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princip zakonitosti,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princip profesionalne etike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dužna profesionalna pažnja,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princip nezavisnosti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princip stručnosti i kompetentnosti,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princip odgovornosti,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princip dokumentovanosti ili pribavljanja dokaza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princip korektnog izvještavanja</a:t>
            </a: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091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Vrste revizije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46</a:t>
            </a:fld>
            <a:endParaRPr lang="bs-Latn-B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396941"/>
            <a:ext cx="7239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Podjela revizije može da bude prema: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predmetu  revizije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zadatku  i cilju revizije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Prema predmetu revizije (ispitivanja), postoje tri osnovna tipa revizije i to: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revizija finansijskih izvještaja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revizija poslovanja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revizija podudarnosti (usklađenosti)</a:t>
            </a:r>
          </a:p>
          <a:p>
            <a:pPr lvl="1" algn="just">
              <a:tabLst>
                <a:tab pos="182563" algn="l"/>
              </a:tabLst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Na osnovu zadataka i ciljeva revizije, razlikuju se  tri vrste revizije: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eksterna revizija (komercijalna, nezavisna, revizija privatnog sektora...),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javna, državna ili budžetska revizija i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interna revizija.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1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Revizorske usluge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47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324690"/>
            <a:ext cx="7239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Najzastupljeniji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angažman revizije?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Pored revizije finansijskih izvještaja, revizija obavlja i druge usluge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srodne revizije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u koje se,  između ostalog, ubrajaju: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revizije za specijalne svrhe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pregledi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uvjeravanja ugovorenih postupaka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kompilacija (sastavljanje finansijskih izvještaja)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ostale (ne)revizorske usluge (poslovi po osnovu prethodno dogovorenih procedura, edukativni i savjetodavni poslovi  iz računovodstva, finansija, analize i uspostavljanja nadzora poslovnih funkcija i  slični poslovi)</a:t>
            </a:r>
          </a:p>
          <a:p>
            <a:pPr lvl="1"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5" lvl="1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Sve oblike revizije u BiH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obavljaju društva za reviziju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koja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posjeduju licencu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izdatu od enitetskih ministarstva finansija </a:t>
            </a:r>
          </a:p>
        </p:txBody>
      </p:sp>
    </p:spTree>
    <p:extLst>
      <p:ext uri="{BB962C8B-B14F-4D97-AF65-F5344CB8AC3E}">
        <p14:creationId xmlns:p14="http://schemas.microsoft.com/office/powerpoint/2010/main" val="3066389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Revizorski dokazi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48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427719"/>
            <a:ext cx="7239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Dokazi u reviziji su dokumenta i informacije koje u toku revizije revizor treba da prikupi kako bi njegovo mišljenje bilo vjerodostojno i argumentovano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MRevS 500 definiše revizijski dokaz 	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Dokazi obuhvataju izvornu dokumentaciju i računovodstvene evidencije koje čine podlogu za sastavljanje predmeta revizije (finansijskih izvještaja, početnog bilansa, ugovora, isplatu sredstava i sl.), kao i potkrepljujuće informacije iz drugih izvora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Prikuplja dokaza-sprovođenjem revizorskih postupaka</a:t>
            </a:r>
          </a:p>
        </p:txBody>
      </p:sp>
    </p:spTree>
    <p:extLst>
      <p:ext uri="{BB962C8B-B14F-4D97-AF65-F5344CB8AC3E}">
        <p14:creationId xmlns:p14="http://schemas.microsoft.com/office/powerpoint/2010/main" val="4180104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957808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Vrste revizijskih dokaza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49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427719"/>
            <a:ext cx="7239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Tri kategorije dokumentovanih revizijskih dokaza koje revizoru daju različite nivoe pouzdanosti: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revizijski dokazi koje su sačinila i čuvaju treća lica (npr. dokazi dobijeni konfirmacijom od banaka)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revizijski dokazi koje su sačinila treća lica, a čuva ih poslovni subjekat (npr. ulazni računi) 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revizijski dokazi koje je kreirao poslovni subjekat, a on ih i čuva (npr. poslovne knjige)</a:t>
            </a:r>
          </a:p>
        </p:txBody>
      </p:sp>
    </p:spTree>
    <p:extLst>
      <p:ext uri="{BB962C8B-B14F-4D97-AF65-F5344CB8AC3E}">
        <p14:creationId xmlns:p14="http://schemas.microsoft.com/office/powerpoint/2010/main" val="419867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200" dirty="0"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bs-Latn-BA" sz="2800" dirty="0">
                <a:latin typeface="Arial" panose="020B0604020202020204" pitchFamily="34" charset="0"/>
                <a:cs typeface="Arial" panose="020B0604020202020204" pitchFamily="34" charset="0"/>
              </a:rPr>
              <a:t>svrha</a:t>
            </a:r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 analize?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321594" y="2059394"/>
            <a:ext cx="6858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Doći do </a:t>
            </a:r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mjerodavnog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 suda o </a:t>
            </a:r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bonitetu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 analiziranog subjekta</a:t>
            </a:r>
          </a:p>
          <a:p>
            <a:pPr algn="just"/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Donošenje ekonomskih odluka šireg kruga korisnika rezultata analize (uprava, vlasnici, banke, investitori, državne institucije i dr.)</a:t>
            </a:r>
          </a:p>
          <a:p>
            <a:pPr algn="ctr"/>
            <a:endParaRPr lang="bs-Latn-B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2B216-F287-4FBF-9804-3320D5B9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38774-C5B4-4C5E-9977-AE27311B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76406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587246"/>
          </a:xfrm>
        </p:spPr>
        <p:txBody>
          <a:bodyPr>
            <a:normAutofit/>
          </a:bodyPr>
          <a:lstStyle/>
          <a:p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Metode prikupljanja revizijskih dokaza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50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90601" y="1000127"/>
            <a:ext cx="77657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Inspekcija (pregledanje)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- uključuje pregledanje zapisa i dokumenata, internih ili eksternih, u papirnoj i elektronskoj formi i fizički pregled imovine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Posmatranje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- uključuje gledanje posla ili procedure što obavljaju drugi, npr. revizor posmatra brojenje zaliha što ga provodi osoblje poslovnog subjekta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Upiti - 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traženje informacija od upućenih osoba, i to financijskih i nefinancijskih informacija, u ili izvan subjekta revizije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Konfirmacije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–traženje od poslovnih partnera subjekta revizije (dužnici i povjerioci) da potvrde ili ospore stanje svog duga/ potraživanja, prema klijentu subjektu revizije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Izračunavanje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- provjeru matematičke točnosti dokumenata i zapisa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Analitički postupci </a:t>
            </a: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(primjena metoda analize objašnjenjih u Podmodulu 3)</a:t>
            </a:r>
          </a:p>
        </p:txBody>
      </p:sp>
    </p:spTree>
    <p:extLst>
      <p:ext uri="{BB962C8B-B14F-4D97-AF65-F5344CB8AC3E}">
        <p14:creationId xmlns:p14="http://schemas.microsoft.com/office/powerpoint/2010/main" val="1313777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587246"/>
          </a:xfrm>
        </p:spPr>
        <p:txBody>
          <a:bodyPr>
            <a:normAutofit/>
          </a:bodyPr>
          <a:lstStyle/>
          <a:p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Profesionalna regulativa za provođenje revizije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51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80123" y="958960"/>
            <a:ext cx="75542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Prema članu 2. stavu 2. odredaba Zakona o računovodstvu i reviziji BiH („Sl. glasnik Bosne i Hercegovine“, br. 42/04) standardi revizije i principi profesionalne etike profesionalnih računovođa i revizora koji se primjenjuju na cijeloj teritoriji BiH su: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895" lvl="1" indent="-28575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Međunarodni standardi revizije (ISA);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Etički kodeks za profesionalne računovođe</a:t>
            </a:r>
          </a:p>
          <a:p>
            <a:pPr marL="742895" lvl="1" indent="-28575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Prateća uputstva, objašnjenja i smjernice koje donosi IFAC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10ED9-8EA7-49B1-873F-278EB20A4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46" y="3431310"/>
            <a:ext cx="7663354" cy="27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50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957808"/>
          </a:xfrm>
        </p:spPr>
        <p:txBody>
          <a:bodyPr>
            <a:normAutofit/>
          </a:bodyPr>
          <a:lstStyle/>
          <a:p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Obaveza revizije  </a:t>
            </a:r>
            <a:b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pravnih lica / stečajnog dužnika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52</a:t>
            </a:fld>
            <a:endParaRPr lang="bs-Latn-B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BCFEA-B6AE-414F-91C7-3CB39A155C3E}"/>
              </a:ext>
            </a:extLst>
          </p:cNvPr>
          <p:cNvSpPr txBox="1"/>
          <p:nvPr/>
        </p:nvSpPr>
        <p:spPr>
          <a:xfrm>
            <a:off x="721995" y="4648200"/>
            <a:ext cx="77971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Zakon o računovodstvu i revizij F BiH („Sl. novine F BiH“, br. 15/01)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1400" dirty="0"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 o računovodstvu i reviziji RS (Sl. glasnik RS“ br. 94/15 i 78/20)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Zakon o računovodstvu i reviziji BD BiH (Sl. glasnik BD BiH“ br. 22/16 i 50/18)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9B8091-CA36-4544-B4CA-18AE8F347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57871"/>
            <a:ext cx="7664768" cy="303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6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957808"/>
          </a:xfrm>
        </p:spPr>
        <p:txBody>
          <a:bodyPr>
            <a:normAutofit/>
          </a:bodyPr>
          <a:lstStyle/>
          <a:p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Obaveza revizije  </a:t>
            </a:r>
            <a:b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stečajnog dužnika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53</a:t>
            </a:fld>
            <a:endParaRPr lang="bs-Latn-B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2BCFEA-B6AE-414F-91C7-3CB39A155C3E}"/>
              </a:ext>
            </a:extLst>
          </p:cNvPr>
          <p:cNvSpPr txBox="1"/>
          <p:nvPr/>
        </p:nvSpPr>
        <p:spPr>
          <a:xfrm>
            <a:off x="990600" y="4518063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Zakon o stečaju („Sl. novine FBiH ”, br.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53/21)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Zakon o stečaju (“Službeni glasnik Republike Srpske”, br 16/16)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Zakon o stečaju (“Službeni glasnik Brčko distriktaBiH”, br 16/19)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15BEB-C7C0-437A-8187-157F8AA4C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86" y="1813858"/>
            <a:ext cx="6789743" cy="2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17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Profesionalna regulativa kod </a:t>
            </a:r>
            <a:b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revizije stečajnog postupka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54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661885"/>
            <a:ext cx="7239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Revizija stečajnog postupka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nije revizija finansijskih izvještaja</a:t>
            </a:r>
          </a:p>
          <a:p>
            <a:pPr algn="just"/>
            <a:endParaRPr lang="bs-Latn-B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Revizor će sprovoditi reviziju stečajnog postupka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u skladu s Međunarodnim standardom za povezane usluge 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4400 - Angažovanja na obavljanju ugovorenih postupaka u vezi s finansijskim informacijama (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utvrđivanje činjeničnog stanja)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Međunarodnim standardima angažovanja na osnovu kojih se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pruža (izražava) uvjeravanje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i drugim relevantnim standardima u zavisnosti od konkretnog  predmeta revizije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B2E17-DD9F-4714-84B7-C2192E7BB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77" y="304800"/>
            <a:ext cx="1515703" cy="11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74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576807"/>
          </a:xfrm>
        </p:spPr>
        <p:txBody>
          <a:bodyPr>
            <a:normAutofit/>
          </a:bodyPr>
          <a:lstStyle/>
          <a:p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Revizije stečajnog postupka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55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131094" y="1061630"/>
            <a:ext cx="7239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4400 - Angažovanja na obavljanju ugovorenih postupaka u vezi s finansijskim informacijama </a:t>
            </a:r>
          </a:p>
          <a:p>
            <a:pPr algn="just"/>
            <a:endParaRPr lang="bs-Latn-B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1600" dirty="0">
                <a:latin typeface="Arial" panose="020B0604020202020204" pitchFamily="34" charset="0"/>
                <a:cs typeface="Arial" panose="020B0604020202020204" pitchFamily="34" charset="0"/>
              </a:rPr>
              <a:t>Poređenje revizije finansijskih izvještaja i utvrđivanja činjeničnog stanja:</a:t>
            </a:r>
            <a:endParaRPr lang="bs-Latn-B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9DA47-87E3-4F2D-8921-63978A55D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2362200"/>
            <a:ext cx="678656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63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Definisanje predmeta revizije </a:t>
            </a:r>
            <a:b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u stečajnom postupku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56</a:t>
            </a:fld>
            <a:endParaRPr lang="bs-Latn-B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447800"/>
            <a:ext cx="7239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Kod angažovanja revizije odnosno definisanja predmeta revizije potrebno je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poći od cilja stečajnog postupka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, a to je: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bs-Latn-BA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s-Latn-BA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Grupno namirenje povjerilaca stečajnog dužnika unovčenjem njegove imovine i podjelom prikupljenih sredstava povjeriocima</a:t>
            </a:r>
          </a:p>
          <a:p>
            <a:pPr algn="just"/>
            <a:endParaRPr lang="bs-Latn-BA" sz="2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Prema MRevS, revizor se angažuje da provede postupke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revizorske prirode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s-Latn-B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dogovorene postupke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, o kojima su se revizor i naručitelj revizije te odgovarajuća treća osoba dogovorili, </a:t>
            </a:r>
            <a:r>
              <a:rPr lang="bs-Latn-BA" sz="2000" u="sng" dirty="0">
                <a:latin typeface="Arial" panose="020B0604020202020204" pitchFamily="34" charset="0"/>
                <a:cs typeface="Arial" panose="020B0604020202020204" pitchFamily="34" charset="0"/>
              </a:rPr>
              <a:t>da sačini izvještaj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 o obavljenom pregledu i </a:t>
            </a:r>
            <a:r>
              <a:rPr lang="bs-Latn-B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utvrđenim činjeničnim nalazima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uvjeravanjima iskazanim u zaključku</a:t>
            </a:r>
          </a:p>
        </p:txBody>
      </p:sp>
    </p:spTree>
    <p:extLst>
      <p:ext uri="{BB962C8B-B14F-4D97-AF65-F5344CB8AC3E}">
        <p14:creationId xmlns:p14="http://schemas.microsoft.com/office/powerpoint/2010/main" val="3675971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200" b="1" dirty="0">
                <a:latin typeface="Arial" panose="020B0604020202020204" pitchFamily="34" charset="0"/>
                <a:cs typeface="Arial" panose="020B0604020202020204" pitchFamily="34" charset="0"/>
              </a:rPr>
              <a:t>Šta je važno znati?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57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447800"/>
            <a:ext cx="7239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Ko može biti vršiti reviziju stečajnog postupka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Kako i ko provodi postupak izbora revizora</a:t>
            </a:r>
          </a:p>
          <a:p>
            <a:pPr algn="just"/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Obavezna sadržaj ugovor o angažovanju revizora</a:t>
            </a:r>
          </a:p>
          <a:p>
            <a:pPr algn="just"/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Obavezan sadržaj rješenje stečajnog sudije o imenovanju revizora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Obavezan sadržaj revizorskog izvještaja stečajnog dužnika</a:t>
            </a:r>
          </a:p>
          <a:p>
            <a:pPr algn="just"/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3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Definisanje predmeta revizije </a:t>
            </a:r>
            <a:b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u stečajnom postupku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58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447800"/>
            <a:ext cx="7239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Stečajnim povjeriocima </a:t>
            </a:r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nije primarno u  interesu da dobiju uvjeravanje o finansijskom stanju stečajnog dužnika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, iz razloga što je stečajni dužnik već u stečaju, odnosno </a:t>
            </a:r>
            <a:r>
              <a:rPr lang="bs-Latn-B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nije u stanju da izmiruje dospjele obaveze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, nego im je </a:t>
            </a:r>
            <a:r>
              <a:rPr lang="bs-Latn-B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 da dođu do zaključka koji će im dati revizor 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u vezi sa konkretnim stečajnim postupkom</a:t>
            </a:r>
          </a:p>
        </p:txBody>
      </p:sp>
    </p:spTree>
    <p:extLst>
      <p:ext uri="{BB962C8B-B14F-4D97-AF65-F5344CB8AC3E}">
        <p14:creationId xmlns:p14="http://schemas.microsoft.com/office/powerpoint/2010/main" val="36567268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Postupak izbora revizor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59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295400"/>
            <a:ext cx="7239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Stečajni upravnik vodi postupak izbora revizorskog društva za reviziju stečajnog postupka</a:t>
            </a:r>
          </a:p>
          <a:p>
            <a:pPr algn="just"/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Društvo za reviziju stečajnog postupka rješenjem imenuje stečajni sudija.  Sam postupak  i kriterijumi izbora  društva za reviziju  nisu regulisani propisima o stečaju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5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Neophodne informacije za analizu?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685800" y="16764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Sadržane su u finansijskom  izvještaju koji se sastoji od:</a:t>
            </a:r>
          </a:p>
          <a:p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Bilansa stanja-Izvještaj o finansijskom položaju na kraju perioda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s-Latn-BA" b="1" dirty="0">
                <a:latin typeface="Arial" panose="020B0604020202020204" pitchFamily="34" charset="0"/>
                <a:cs typeface="Arial" panose="020B0604020202020204" pitchFamily="34" charset="0"/>
              </a:rPr>
              <a:t>Bilansa uspjeha-Izvještaj o ukupnom rezultatu za period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Izvještaja (Bilans) o gotovinskim tokovima-Izvještaj o tokovima gotovine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Izvještaja o promjenama na kapitalu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Bilješki (Napomena) uz finansijske izvještaje</a:t>
            </a:r>
          </a:p>
          <a:p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Godišnji izvještaj o poslovanju</a:t>
            </a:r>
          </a:p>
          <a:p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sr-Latn-RS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Član 37.  i član 42. Zakona o računovodstvu i reviziji FBiH („Sl. Novine</a:t>
            </a:r>
          </a:p>
          <a:p>
            <a:pPr algn="just" eaLnBrk="1" hangingPunct="1">
              <a:defRPr/>
            </a:pPr>
            <a:r>
              <a:rPr lang="sr-Latn-RS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FBiH“, br.15/21) 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sr-Latn-RS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Član 19.  i član 24. Zakona o računovodstvu i  reviziji RS </a:t>
            </a:r>
            <a:r>
              <a:rPr lang="it-IT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(„Sl. </a:t>
            </a:r>
            <a:r>
              <a:rPr lang="bs-Latn-BA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glasnik RS“, br.</a:t>
            </a:r>
          </a:p>
          <a:p>
            <a:pPr algn="just" eaLnBrk="1" hangingPunct="1">
              <a:defRPr/>
            </a:pPr>
            <a:r>
              <a:rPr lang="bs-Latn-BA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9</a:t>
            </a:r>
            <a:r>
              <a:rPr lang="sr-Latn-RS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4/15 i 78/20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  Izvod iz registra Centralne banke BiH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   Izvještaj revizora</a:t>
            </a:r>
          </a:p>
          <a:p>
            <a:pPr algn="ctr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B0708-DB52-4D5E-AF67-9E59BF91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1D11A-8A6A-47BC-82D4-2714F4B2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462261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Uslovi angažmana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60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1295400"/>
            <a:ext cx="7239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Definišu se u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pismenoj formi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Uslovi angažmana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obuhvataju: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Cilj, predmet, obim revizije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Vremenski obuhvat predmeta revizije  bi trebao biti od pokretanja  stečajnog postupka  do okončanja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Rok za  dostavu  izvještaja o obavljenoj reviziji stečajnog postupka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iznos naknade za izvršenu reviziju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Ograničenja distribucije izvještaja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Drugi elemeti ugovora prema Zakonu o obligacionim odnosima</a:t>
            </a:r>
          </a:p>
        </p:txBody>
      </p:sp>
    </p:spTree>
    <p:extLst>
      <p:ext uri="{BB962C8B-B14F-4D97-AF65-F5344CB8AC3E}">
        <p14:creationId xmlns:p14="http://schemas.microsoft.com/office/powerpoint/2010/main" val="16107548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Rješenjem o angažovanju revizije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61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066800" y="977267"/>
            <a:ext cx="7239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Revizor se angažuje rješenjem stečajnog sudije na prijedlog stečajnog upravnika odnosno odbora povjerilaca, kojim se precizno definiše  „zadatak“ revizora</a:t>
            </a:r>
          </a:p>
          <a:p>
            <a:pPr algn="just"/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Zadatak revizora je: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ispitati/provjeriti način popisa imovine, iskazivanja vrijednosti popisane imovine  sa posebnim osvrtom na izvještaj o prilivima, priznatim i osporenim potraživanjima, obavezama i druga pitanja u vezi popisa,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početni stečajni bilans,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unovčenje stečajne imovine,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poštovanje obaveze izvještavanja o materijalno finansijskom stanju stečajnog dužnika,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namirenje stečajnih povjerilaca,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troškove stečajne mase,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troškove stečajnog postupka i 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dirty="0">
                <a:latin typeface="Arial" panose="020B0604020202020204" pitchFamily="34" charset="0"/>
                <a:cs typeface="Arial" panose="020B0604020202020204" pitchFamily="34" charset="0"/>
              </a:rPr>
              <a:t>druge finansijske podatke i nefinansijske informacije u vezi sa tokom  stečajnog postupka  i završni stečajni bilans</a:t>
            </a:r>
          </a:p>
        </p:txBody>
      </p:sp>
    </p:spTree>
    <p:extLst>
      <p:ext uri="{BB962C8B-B14F-4D97-AF65-F5344CB8AC3E}">
        <p14:creationId xmlns:p14="http://schemas.microsoft.com/office/powerpoint/2010/main" val="9992288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Revizorski  izvještaj stečajnog postupka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62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1131094" y="1524000"/>
            <a:ext cx="7239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Revizorski izvještaj treba da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sadrži: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činjenice o provjeri  svih promjena u imovini od početnog bilansa do završnog računa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 postupka i načina unovčenja imovine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isplatama novčanih sredstava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obračunatim troškovima stečajnog postupka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troškovima  stečajne mase i</a:t>
            </a:r>
          </a:p>
          <a:p>
            <a:pPr marL="800045" lvl="1" indent="-342900" algn="just">
              <a:buFont typeface="Wingdings" panose="05000000000000000000" pitchFamily="2" charset="2"/>
              <a:buChar char="ü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druge podatke</a:t>
            </a:r>
          </a:p>
        </p:txBody>
      </p:sp>
    </p:spTree>
    <p:extLst>
      <p:ext uri="{BB962C8B-B14F-4D97-AF65-F5344CB8AC3E}">
        <p14:creationId xmlns:p14="http://schemas.microsoft.com/office/powerpoint/2010/main" val="27068883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 fontScale="90000"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Vrste revizorskih  izvještaja stečajnog postupka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63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838200" y="1119673"/>
            <a:ext cx="7239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revizorskih postupaka izvršenih prema Međunarodnim standardima za povezane usluge 4400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- angažovanja na obavljanju ugovorenih postupaka u vezi s finansijskim informacijama,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ne izražava se mišljenje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već se daje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nalaz o činjeničnom stanju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 o finansijskim ili nefinansijskim informacijama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Na korisnicima izvještaja je da sami procjenjuju postupke i činjenične nalaze o kojima je revizor izvjestio i da donose vlastite zaključke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revizorskih </a:t>
            </a:r>
            <a:r>
              <a:rPr lang="bs-Latn-BA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angažmana na ostalim uslugama </a:t>
            </a:r>
            <a:r>
              <a:rPr lang="bs-Latn-BA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primjenjuju se Međunarodni okviri angažovanja 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na osnovu kojih se pruža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uvjeravanje.</a:t>
            </a: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 U slučaju tih angažmana, revizor izražava  uvjeravanje u zaključku koje može da bude </a:t>
            </a:r>
            <a:r>
              <a:rPr lang="bs-Latn-BA" sz="2000" b="1" dirty="0">
                <a:latin typeface="Arial" panose="020B0604020202020204" pitchFamily="34" charset="0"/>
                <a:cs typeface="Arial" panose="020B0604020202020204" pitchFamily="34" charset="0"/>
              </a:rPr>
              <a:t>pozitivno ili negativno ili s rezervom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777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Odgovornost revizora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64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14400" y="1548118"/>
            <a:ext cx="7239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Odgovornost revizora zavisi od predmeta revizije i nivoa uvjeravanja revizora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Uloga i zadatak revizora nije da istražuje i utvrđuje nezakonite radnje, prevare i pronevjere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Revizorski jaz očekivanja - podrazumijeva jaz između onoga što revizori misle da treba da daju u izvještaju o reviziji  i onoga što javnost od njih očekuje.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66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Odgovornost stečajnog upravnika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65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14400" y="1548118"/>
            <a:ext cx="7239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Stečajni upravnik je odgovoran za vođenje stečajnog postupka, za prezentovane izvještaje i podatke na osnovu kojih revizor izražava  zaključak ili daje uvjeravanja.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Izjava stečajnog upravnika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884AE95-00E6-4560-AB48-8B217391BFB4}"/>
              </a:ext>
            </a:extLst>
          </p:cNvPr>
          <p:cNvSpPr/>
          <p:nvPr/>
        </p:nvSpPr>
        <p:spPr>
          <a:xfrm rot="534194">
            <a:off x="5386630" y="3069646"/>
            <a:ext cx="2029126" cy="14914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/>
              <a:t>U Aneks u 4 Modula dat je primjer Izjave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67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Rezime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66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52500" y="942072"/>
            <a:ext cx="7239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Kod ugovaranja revizije potrebno je definisati predmet revizije i sve elemente ugovora, kao i rok izrade izvještaja i iznos naknade i dr. 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Revizija stečajnog postupka nije revizija finansijskih  izvještaja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Revizor ne izražava mišljenje o sprovedenom postupku, kao kod revizije finansijskih izvještaja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Kod angažovanja revizije odnosno definisanja predmeta revizije potrebno je poći od cilja stečajnog postupka</a:t>
            </a:r>
          </a:p>
          <a:p>
            <a:pPr algn="just"/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Zainteresovanim stranama u stečajnom postupku (stečajnom sudiji, skupštini povjerilaca i odboru povjerilaca) u interesu je da dobiju zaključak odnosno nalaz  u vezi s vođenjem stečajnog postupka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808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653007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Pitanja?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67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14400" y="1548118"/>
            <a:ext cx="7239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safija.zilic@gmail.com</a:t>
            </a:r>
            <a:endParaRPr lang="bs-Latn-B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safija.zilic@komvp.gov.ba</a:t>
            </a:r>
          </a:p>
          <a:p>
            <a:pPr algn="ctr"/>
            <a:r>
              <a:rPr lang="bs-Latn-BA" sz="2000" dirty="0">
                <a:latin typeface="Arial" panose="020B0604020202020204" pitchFamily="34" charset="0"/>
                <a:cs typeface="Arial" panose="020B0604020202020204" pitchFamily="34" charset="0"/>
              </a:rPr>
              <a:t>Tel. 061 516 374</a:t>
            </a:r>
          </a:p>
        </p:txBody>
      </p:sp>
      <p:pic>
        <p:nvPicPr>
          <p:cNvPr id="11" name="Picture 4" descr="Is everything ok🤔🤔🤔. You were silent for a long time. | Animated  clipart, Question mark gif, Motion design animation">
            <a:extLst>
              <a:ext uri="{FF2B5EF4-FFF2-40B4-BE49-F238E27FC236}">
                <a16:creationId xmlns:a16="http://schemas.microsoft.com/office/drawing/2014/main" id="{40DB65DE-7637-4EC2-9032-EE3094D0C3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20955"/>
            <a:ext cx="1608113" cy="20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26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005C9-5445-43EE-A526-E3539EA8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0A9B3-E292-46FB-AA06-0EFE5BF4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68</a:t>
            </a:fld>
            <a:endParaRPr lang="bs-Latn-B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EFC3A-AEBF-4442-ADF0-1D9CFB65B6EC}"/>
              </a:ext>
            </a:extLst>
          </p:cNvPr>
          <p:cNvSpPr txBox="1"/>
          <p:nvPr/>
        </p:nvSpPr>
        <p:spPr>
          <a:xfrm>
            <a:off x="914400" y="1548118"/>
            <a:ext cx="723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</a:p>
        </p:txBody>
      </p: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F49A1A66-D3EC-4F33-962E-543A663D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3800" y="2286000"/>
            <a:ext cx="1828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262608"/>
          </a:xfrm>
        </p:spPr>
        <p:txBody>
          <a:bodyPr>
            <a:normAutofit/>
          </a:bodyPr>
          <a:lstStyle/>
          <a:p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Neophodne informacije za analizu?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685800" y="1676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VAŽNO:</a:t>
            </a:r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s-Latn-BA" sz="2400" dirty="0">
                <a:latin typeface="Arial" panose="020B0604020202020204" pitchFamily="34" charset="0"/>
                <a:cs typeface="Arial" panose="020B0604020202020204" pitchFamily="34" charset="0"/>
              </a:rPr>
              <a:t>Uložiti dodatni napor i zapamti gdje se određena vrsta podataka nalazi u propisanim obrascima seta finansijskih izvještaja.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B0708-DB52-4D5E-AF67-9E59BF91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1D11A-8A6A-47BC-82D4-2714F4B2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0092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153400" cy="657361"/>
          </a:xfrm>
        </p:spPr>
        <p:txBody>
          <a:bodyPr>
            <a:normAutofit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Bilans stanja-skraćena šema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524001" y="2057400"/>
            <a:ext cx="6477000" cy="209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s-Latn-BA" sz="18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b="1" kern="0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s-Latn-BA" sz="18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b="1" kern="0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4053CD-6008-49E4-BA8F-CC8D1D72F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58744"/>
              </p:ext>
            </p:extLst>
          </p:nvPr>
        </p:nvGraphicFramePr>
        <p:xfrm>
          <a:off x="1371600" y="1775460"/>
          <a:ext cx="6934200" cy="3406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724">
                  <a:extLst>
                    <a:ext uri="{9D8B030D-6E8A-4147-A177-3AD203B41FA5}">
                      <a16:colId xmlns:a16="http://schemas.microsoft.com/office/drawing/2014/main" val="3997177165"/>
                    </a:ext>
                  </a:extLst>
                </a:gridCol>
                <a:gridCol w="3467476">
                  <a:extLst>
                    <a:ext uri="{9D8B030D-6E8A-4147-A177-3AD203B41FA5}">
                      <a16:colId xmlns:a16="http://schemas.microsoft.com/office/drawing/2014/main" val="778032211"/>
                    </a:ext>
                  </a:extLst>
                </a:gridCol>
              </a:tblGrid>
              <a:tr h="300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B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PASIVA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6248387"/>
                  </a:ext>
                </a:extLst>
              </a:tr>
              <a:tr h="310541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romanU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STALNA SREDSTVA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340" algn="l">
                        <a:lnSpc>
                          <a:spcPct val="115000"/>
                        </a:lnSpc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Zemljište</a:t>
                      </a:r>
                    </a:p>
                    <a:p>
                      <a:pPr marL="180340" algn="l">
                        <a:lnSpc>
                          <a:spcPct val="115000"/>
                        </a:lnSpc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Građevinski objekti Oprema</a:t>
                      </a:r>
                    </a:p>
                    <a:p>
                      <a:pPr marL="180340" algn="l">
                        <a:lnSpc>
                          <a:spcPct val="115000"/>
                        </a:lnSpc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Nematerijalna imovina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0" algn="l">
                        <a:lnSpc>
                          <a:spcPct val="115000"/>
                        </a:lnSpc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romanU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TEKUĆA (OBRTNA) SREDSTVA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Zalihe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Potraživanja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Gotovina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romanU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romanU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OBAVEZE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Dugoročne obaveze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sr-Latn-B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Kratkoročne (Tekuće)  obaveze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276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89D7822-617B-4A29-9F52-5B5082CAF1AE}"/>
              </a:ext>
            </a:extLst>
          </p:cNvPr>
          <p:cNvSpPr txBox="1"/>
          <p:nvPr/>
        </p:nvSpPr>
        <p:spPr>
          <a:xfrm>
            <a:off x="838200" y="5231956"/>
            <a:ext cx="769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b="1" dirty="0"/>
              <a:t>Napomena</a:t>
            </a:r>
            <a:r>
              <a:rPr lang="bs-Latn-BA" dirty="0"/>
              <a:t>: </a:t>
            </a:r>
            <a:r>
              <a:rPr lang="en-US" dirty="0"/>
              <a:t>U </a:t>
            </a:r>
            <a:r>
              <a:rPr lang="en-US" dirty="0" err="1"/>
              <a:t>Aneksu</a:t>
            </a:r>
            <a:r>
              <a:rPr lang="en-US" dirty="0"/>
              <a:t> 1a</a:t>
            </a:r>
            <a:r>
              <a:rPr lang="bs-Latn-BA" dirty="0"/>
              <a:t> Modula za obuku</a:t>
            </a:r>
            <a:r>
              <a:rPr lang="en-US" dirty="0"/>
              <a:t> </a:t>
            </a:r>
            <a:r>
              <a:rPr lang="en-US" dirty="0" err="1"/>
              <a:t>prikazan</a:t>
            </a:r>
            <a:r>
              <a:rPr lang="en-US" dirty="0"/>
              <a:t> je </a:t>
            </a:r>
            <a:r>
              <a:rPr lang="en-US" dirty="0" err="1"/>
              <a:t>obrazac</a:t>
            </a:r>
            <a:r>
              <a:rPr lang="en-US" dirty="0"/>
              <a:t> </a:t>
            </a:r>
            <a:r>
              <a:rPr lang="en-US" dirty="0" err="1"/>
              <a:t>Bilansa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bilansnim</a:t>
            </a:r>
            <a:r>
              <a:rPr lang="en-US" dirty="0"/>
              <a:t> </a:t>
            </a:r>
            <a:r>
              <a:rPr lang="en-US" dirty="0" err="1"/>
              <a:t>pozicijama</a:t>
            </a:r>
            <a:r>
              <a:rPr lang="en-US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82D99A-7669-49FF-A092-A16DBD74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B911E94-1DC9-430D-85F3-39F72C6F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4577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3"/>
            <a:ext cx="8153400" cy="424408"/>
          </a:xfrm>
        </p:spPr>
        <p:txBody>
          <a:bodyPr>
            <a:normAutofit fontScale="90000"/>
          </a:bodyPr>
          <a:lstStyle/>
          <a:p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Bilans uspjeha – </a:t>
            </a:r>
            <a:r>
              <a:rPr lang="bs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skraćena</a:t>
            </a:r>
            <a:r>
              <a:rPr lang="bs-Latn-BA" sz="2800" b="1" dirty="0">
                <a:latin typeface="Arial" panose="020B0604020202020204" pitchFamily="34" charset="0"/>
                <a:cs typeface="Arial" panose="020B0604020202020204" pitchFamily="34" charset="0"/>
              </a:rPr>
              <a:t> šema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88" cy="6858000"/>
          </a:xfrm>
          <a:prstGeom prst="rect">
            <a:avLst/>
          </a:prstGeom>
          <a:solidFill>
            <a:srgbClr val="F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8" y="0"/>
            <a:ext cx="71437" cy="6858000"/>
          </a:xfrm>
          <a:prstGeom prst="rect">
            <a:avLst/>
          </a:prstGeom>
          <a:solidFill>
            <a:srgbClr val="272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s-Latn-BA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500063"/>
            <a:ext cx="8786812" cy="0"/>
          </a:xfrm>
          <a:prstGeom prst="line">
            <a:avLst/>
          </a:prstGeom>
          <a:ln>
            <a:solidFill>
              <a:srgbClr val="272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3523C6-3F00-4958-AF73-4FE477C8F640}"/>
              </a:ext>
            </a:extLst>
          </p:cNvPr>
          <p:cNvSpPr txBox="1"/>
          <p:nvPr/>
        </p:nvSpPr>
        <p:spPr>
          <a:xfrm>
            <a:off x="1524001" y="2057400"/>
            <a:ext cx="6477000" cy="209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s-Latn-BA" sz="18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b="1" kern="0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s-Latn-BA" sz="1800" b="1" kern="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b="1" kern="0" dirty="0">
              <a:solidFill>
                <a:srgbClr val="2E74B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DF668B-F388-44E6-A7C9-9670049A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1" y="924470"/>
            <a:ext cx="5791200" cy="555252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CAD590E4-30F9-46AE-84B9-DA607D660B07}"/>
              </a:ext>
            </a:extLst>
          </p:cNvPr>
          <p:cNvSpPr/>
          <p:nvPr/>
        </p:nvSpPr>
        <p:spPr>
          <a:xfrm>
            <a:off x="6974683" y="1588972"/>
            <a:ext cx="2052635" cy="20900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Aneksu 1a Modula  dat je prikaz obrasca Bilansa uspjeha sa svim bilansnim pozicijama </a:t>
            </a:r>
            <a:endParaRPr lang="en-US" sz="120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5BFC331-9604-486C-A287-A4BE19FD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24-25.2.2022.</a:t>
            </a:r>
          </a:p>
          <a:p>
            <a:r>
              <a:rPr lang="sr-Latn-RS" dirty="0"/>
              <a:t>.</a:t>
            </a:r>
            <a:endParaRPr lang="bs-Latn-BA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0AE2174-96B9-4EDB-90E0-0586DAC9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2BE7-46E2-46CF-BB2C-2B3E6E5FB8DE}" type="slidenum">
              <a:rPr lang="bs-Latn-BA" smtClean="0"/>
              <a:pPr/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5946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13427</TotalTime>
  <Words>14630</Words>
  <Application>Microsoft Office PowerPoint</Application>
  <PresentationFormat>On-screen Show (4:3)</PresentationFormat>
  <Paragraphs>1014</Paragraphs>
  <Slides>68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Arial</vt:lpstr>
      <vt:lpstr>Calibri</vt:lpstr>
      <vt:lpstr>Symbol</vt:lpstr>
      <vt:lpstr>Times New Roman</vt:lpstr>
      <vt:lpstr>Wingdings</vt:lpstr>
      <vt:lpstr>Wingdings 2</vt:lpstr>
      <vt:lpstr>Office Theme</vt:lpstr>
      <vt:lpstr>Ecuación</vt:lpstr>
      <vt:lpstr>  Ekonomski aspekti stečajnog postupka</vt:lpstr>
      <vt:lpstr> Podmodul 3.  </vt:lpstr>
      <vt:lpstr>Sadržaj prezentacije:</vt:lpstr>
      <vt:lpstr>Riječnik ekonomskih termina </vt:lpstr>
      <vt:lpstr>Cilj i svrha analize?</vt:lpstr>
      <vt:lpstr>Neophodne informacije za analizu?</vt:lpstr>
      <vt:lpstr>Neophodne informacije za analizu?</vt:lpstr>
      <vt:lpstr>Bilans stanja-skraćena šema</vt:lpstr>
      <vt:lpstr>Bilans uspjeha – skraćena šema</vt:lpstr>
      <vt:lpstr>Opredjeljenje za oblik i vrstu analize</vt:lpstr>
      <vt:lpstr>Oblici i vrste analiza</vt:lpstr>
      <vt:lpstr>Tehnike analize finansijskih izvještaja</vt:lpstr>
      <vt:lpstr>Opšta analiza finansijskih izvještaja</vt:lpstr>
      <vt:lpstr>Opšta analiza finansijskih izvještaja</vt:lpstr>
      <vt:lpstr>Analiza pomoću finansijskih pokazatelja</vt:lpstr>
      <vt:lpstr>Racio analiza ili Koeficijenti</vt:lpstr>
      <vt:lpstr>Pokazatelji / Koeficijenti likvidnosti</vt:lpstr>
      <vt:lpstr>Gdje se nalaze podaci za izračun  pokazatelja likvidnosti</vt:lpstr>
      <vt:lpstr>Koeficijent tekuće likvidnosti</vt:lpstr>
      <vt:lpstr>Primjer izračuna KTL</vt:lpstr>
      <vt:lpstr>Koeficijent ubrzane likvidnosti</vt:lpstr>
      <vt:lpstr>Primjer izračuna KUL</vt:lpstr>
      <vt:lpstr>Obrtni kapital /Koeficijent obrtnog kapitala</vt:lpstr>
      <vt:lpstr>Primjer izračuna OK/KOK</vt:lpstr>
      <vt:lpstr>Međusobna povezanost pokazatelja likvidnosti</vt:lpstr>
      <vt:lpstr>Pokazatelji likvidnosti vs pokretanje stečaja </vt:lpstr>
      <vt:lpstr>Saniranje rizika nelikvidnosti</vt:lpstr>
      <vt:lpstr>Pokazatelji / Koeficijenti solventnosti</vt:lpstr>
      <vt:lpstr>Pokazatelj zaduženosti na temelju  pozicija bilansa stanja</vt:lpstr>
      <vt:lpstr> Primjer izračuna pokazatelja zaduženosti  na temelju pozicija bilansa stanja </vt:lpstr>
      <vt:lpstr>Kratkoročna i dugoročna  finansijska ravnoteža - teorijski</vt:lpstr>
      <vt:lpstr>Kratkoročna i dugoročna  finansijska ravnoteža - najčešće</vt:lpstr>
      <vt:lpstr>Pokazatelj zaduženosti na temelju  pozicija bilansa uspjeha</vt:lpstr>
      <vt:lpstr>Pokazatelji / koeficijenti aktivnosti (efikasnosti)</vt:lpstr>
      <vt:lpstr>Primjer izračuna koeficijenti efikasnosti</vt:lpstr>
      <vt:lpstr>Pokazatelji ekonomičnosti</vt:lpstr>
      <vt:lpstr>Pokazatelji profitabilnosti</vt:lpstr>
      <vt:lpstr>Ocjena profitabilnosti</vt:lpstr>
      <vt:lpstr>Rezime 3. Podmodula</vt:lpstr>
      <vt:lpstr>Rezime 3. Podmodula (nastavak)</vt:lpstr>
      <vt:lpstr> Podmodul 4.  </vt:lpstr>
      <vt:lpstr>Sadržaj prezentacije:</vt:lpstr>
      <vt:lpstr>Riječnik revizorskih termina </vt:lpstr>
      <vt:lpstr>     Pojam i cilj revizije</vt:lpstr>
      <vt:lpstr>     Principi revizije </vt:lpstr>
      <vt:lpstr>Vrste revizije</vt:lpstr>
      <vt:lpstr>Revizorske usluge</vt:lpstr>
      <vt:lpstr>Revizorski dokazi </vt:lpstr>
      <vt:lpstr>Vrste revizijskih dokaza</vt:lpstr>
      <vt:lpstr>Metode prikupljanja revizijskih dokaza</vt:lpstr>
      <vt:lpstr>Profesionalna regulativa za provođenje revizije</vt:lpstr>
      <vt:lpstr>Obaveza revizije   pravnih lica / stečajnog dužnika</vt:lpstr>
      <vt:lpstr>Obaveza revizije   stečajnog dužnika</vt:lpstr>
      <vt:lpstr>Profesionalna regulativa kod  revizije stečajnog postupka </vt:lpstr>
      <vt:lpstr>Revizije stečajnog postupka</vt:lpstr>
      <vt:lpstr>Definisanje predmeta revizije  u stečajnom postupku</vt:lpstr>
      <vt:lpstr>Šta je važno znati?</vt:lpstr>
      <vt:lpstr>Definisanje predmeta revizije  u stečajnom postupku</vt:lpstr>
      <vt:lpstr>Postupak izbora revizor </vt:lpstr>
      <vt:lpstr>Uslovi angažmana </vt:lpstr>
      <vt:lpstr>Rješenjem o angažovanju revizije </vt:lpstr>
      <vt:lpstr>Revizorski  izvještaj stečajnog postupka</vt:lpstr>
      <vt:lpstr>Vrste revizorskih  izvještaja stečajnog postupka</vt:lpstr>
      <vt:lpstr>Odgovornost revizora</vt:lpstr>
      <vt:lpstr>Odgovornost stečajnog upravnika</vt:lpstr>
      <vt:lpstr>Rezime</vt:lpstr>
      <vt:lpstr>Pitanja?</vt:lpstr>
      <vt:lpstr>PowerPoint Presentation</vt:lpstr>
    </vt:vector>
  </TitlesOfParts>
  <Company>Visoko sudsko i tuzilacko vijece BiH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VSTV BiH</dc:title>
  <dc:creator>Pravosudje</dc:creator>
  <cp:lastModifiedBy>Safija Žilić</cp:lastModifiedBy>
  <cp:revision>234</cp:revision>
  <cp:lastPrinted>2016-12-06T07:58:15Z</cp:lastPrinted>
  <dcterms:created xsi:type="dcterms:W3CDTF">2014-03-26T15:05:20Z</dcterms:created>
  <dcterms:modified xsi:type="dcterms:W3CDTF">2022-02-23T19:42:57Z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d7d9a7a6-9b76-47f3-8afc-51043280b519</vt:lpwstr>
  </property>
  <property fmtid="{D5CDD505-2E9C-101B-9397-08002B2CF9AE}" pid="3" name="TITUSintf">
    <vt:lpwstr>&lt;p align="center"&gt;&amp;nbsp;&lt;/p&gt;;&lt;p align="center"&gt;&amp;nbsp;&lt;/p&gt;</vt:lpwstr>
  </property>
  <property fmtid="{D5CDD505-2E9C-101B-9397-08002B2CF9AE}" pid="4" name="Internal">
    <vt:lpwstr>TITUS_3</vt:lpwstr>
  </property>
</Properties>
</file>